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3" Type="http://schemas.openxmlformats.org/officeDocument/2006/relationships/viewProps" Target="viewProps.xml" /><Relationship Id="rId72" Type="http://schemas.openxmlformats.org/officeDocument/2006/relationships/presProps" Target="presProps.xml" /><Relationship Id="rId1" Type="http://schemas.openxmlformats.org/officeDocument/2006/relationships/slideMaster" Target="slideMasters/slideMaster1.xml" /><Relationship Id="rId75" Type="http://schemas.openxmlformats.org/officeDocument/2006/relationships/tableStyles" Target="tableStyles.xml" /><Relationship Id="rId7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Pong</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Cambiar</a:t>
            </a:r>
            <a:r>
              <a:rPr/>
              <a:t> </a:t>
            </a:r>
            <a:r>
              <a:rPr/>
              <a:t>resolución</a:t>
            </a:r>
          </a:p>
        </p:txBody>
      </p:sp>
      <p:sp>
        <p:nvSpPr>
          <p:cNvPr id="3" name="Content Placeholder 2"/>
          <p:cNvSpPr>
            <a:spLocks noGrp="1"/>
          </p:cNvSpPr>
          <p:nvPr>
            <p:ph idx="1"/>
          </p:nvPr>
        </p:nvSpPr>
        <p:spPr/>
        <p:txBody>
          <a:bodyPr/>
          <a:lstStyle/>
          <a:p>
            <a:pPr lvl="0" marL="0" indent="0">
              <a:buNone/>
            </a:pPr>
            <a:r>
              <a:rPr/>
              <a:t>Vamos a cambiar la </a:t>
            </a:r>
            <a:r>
              <a:rPr sz="1800">
                <a:latin typeface="Courier"/>
              </a:rPr>
              <a:t>resolución</a:t>
            </a:r>
            <a:r>
              <a:rPr/>
              <a:t> por la típica que se utiliza en pantallas que es la </a:t>
            </a:r>
            <a:r>
              <a:rPr b="1"/>
              <a:t>16:9</a:t>
            </a:r>
            <a:r>
              <a:rPr/>
              <a:t> que está se adapta muy bien pues ahora que es 1080 720 dos cada4 acá en ese caso que es la resolución este vertical y horizontal porque mantiene un aspecto de relación que cuadra en ese sentido entonces cuando como veis si yo creo a 18 y pongo esto en la posición de y a 4.5 queda perfectoahí en su posición de hecho es lo quevoy a hacer es ponerlo a 5 ya poner un poco más arriba a mí me gusta más que se vea pero que tampoco me ocupe pues media pantalla esa pared perfecto</a:t>
            </a:r>
          </a:p>
          <a:p>
            <a:pPr lvl="0" marL="0" indent="0">
              <a:buNone/>
            </a:pPr>
            <a:r>
              <a:rPr/>
              <a:t>Podemos </a:t>
            </a:r>
            <a:r>
              <a:rPr sz="1800">
                <a:latin typeface="Courier"/>
              </a:rPr>
              <a:t>duplicar</a:t>
            </a:r>
            <a:r>
              <a:rPr/>
              <a:t> un objeto en lugar de crear uno nuevo. este que tenemos y ponerlo pues abajo del todo para ello pues lo que podéis hacer es control de o </a:t>
            </a:r>
            <a:r>
              <a:rPr sz="1800">
                <a:latin typeface="Courier"/>
              </a:rPr>
              <a:t>clic derecho &gt; duplicate</a:t>
            </a:r>
            <a:r>
              <a:rPr/>
              <a:t> se duplicará y ahora lo único que tenemos que hacer es en vez de ir arrastrando lo va a estar en la posición contraria a 5 en este caso pues sería menos 5 a esta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05.</a:t>
            </a:r>
            <a:r>
              <a:rPr/>
              <a:t> </a:t>
            </a:r>
            <a:r>
              <a:rPr/>
              <a:t>Sprites</a:t>
            </a:r>
          </a:p>
        </p:txBody>
      </p:sp>
      <p:sp>
        <p:nvSpPr>
          <p:cNvPr id="3" name="Content Placeholder 2"/>
          <p:cNvSpPr>
            <a:spLocks noGrp="1"/>
          </p:cNvSpPr>
          <p:nvPr>
            <p:ph idx="1"/>
          </p:nvPr>
        </p:nvSpPr>
        <p:spPr/>
        <p:txBody>
          <a:bodyPr/>
          <a:lstStyle/>
          <a:p>
            <a:pPr lvl="0" marL="0" indent="0">
              <a:buNone/>
            </a:pPr>
            <a:r>
              <a:rPr/>
              <a:t>Un </a:t>
            </a:r>
            <a:r>
              <a:rPr sz="1800">
                <a:latin typeface="Courier"/>
              </a:rPr>
              <a:t>sprite</a:t>
            </a:r>
            <a:r>
              <a:rPr/>
              <a:t> es una imagen bidimensional que se utiliza como elemento gráfico en un videojuego. Se dibuja con herramientas de gráficos vectoriales o bitmap y se usa para representar personajes, objetos, entornos o cualquier otra imagen.</a:t>
            </a:r>
          </a:p>
          <a:p>
            <a:pPr lvl="0" marL="0" indent="0">
              <a:buNone/>
            </a:pPr>
            <a:r>
              <a:rPr/>
              <a:t>En </a:t>
            </a:r>
            <a:r>
              <a:rPr sz="1800">
                <a:latin typeface="Courier"/>
              </a:rPr>
              <a:t>Unity</a:t>
            </a:r>
            <a:r>
              <a:rPr/>
              <a:t>, los sprites se usan para crear gráficos 2D, como personajes, fondos, objetos y cualquier otra imagen que se use en un juego 2D. Estos sprites se pueden importar directamente desde un archivo de imagen o se pueden crear desde cero usando </a:t>
            </a:r>
            <a:r>
              <a:rPr sz="1800">
                <a:latin typeface="Courier"/>
              </a:rPr>
              <a:t>Unity</a:t>
            </a:r>
            <a:r>
              <a:rPr/>
              <a:t>.</a:t>
            </a:r>
          </a:p>
          <a:p>
            <a:pPr lvl="0" marL="0" indent="0">
              <a:buNone/>
            </a:pPr>
            <a:r>
              <a:rPr/>
              <a:t>Los sprites se almacenan en el formato .PNG y se pueden manipular fácilmente en </a:t>
            </a:r>
            <a:r>
              <a:rPr sz="1800">
                <a:latin typeface="Courier"/>
              </a:rPr>
              <a:t>Unity</a:t>
            </a:r>
            <a:r>
              <a:rPr/>
              <a:t>. Los sprites se pueden mover, girar, escalar y rotar fácilmente con </a:t>
            </a:r>
            <a:r>
              <a:rPr sz="1800">
                <a:latin typeface="Courier"/>
              </a:rPr>
              <a:t>Unity</a:t>
            </a:r>
            <a:r>
              <a:rPr/>
              <a:t>. También se pueden usar para crear animaciones y efectos especiales.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07-15-58-21.png" id="0" name="Picture 1"/>
          <p:cNvPicPr>
            <a:picLocks noGrp="1" noChangeAspect="1"/>
          </p:cNvPicPr>
          <p:nvPr/>
        </p:nvPicPr>
        <p:blipFill>
          <a:blip r:embed="rId2"/>
          <a:stretch>
            <a:fillRect/>
          </a:stretch>
        </p:blipFill>
        <p:spPr bwMode="auto">
          <a:xfrm>
            <a:off x="3365500" y="1600200"/>
            <a:ext cx="24257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Todos los objetos por defecto tienen una posición y un tamaño. Esto se cambia en el </a:t>
            </a:r>
            <a:r>
              <a:rPr sz="1800">
                <a:latin typeface="Courier"/>
              </a:rPr>
              <a:t>componente Transform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06.</a:t>
            </a:r>
            <a:r>
              <a:rPr/>
              <a:t> </a:t>
            </a:r>
            <a:r>
              <a:rPr/>
              <a:t>Crear</a:t>
            </a:r>
            <a:r>
              <a:rPr/>
              <a:t> </a:t>
            </a:r>
            <a:r>
              <a:rPr/>
              <a:t>paredes</a:t>
            </a:r>
            <a:r>
              <a:rPr/>
              <a:t> </a:t>
            </a:r>
            <a:r>
              <a:rPr/>
              <a:t>de</a:t>
            </a:r>
            <a:r>
              <a:rPr/>
              <a:t> </a:t>
            </a:r>
            <a:r>
              <a:rPr/>
              <a:t>los</a:t>
            </a:r>
            <a:r>
              <a:rPr/>
              <a:t> </a:t>
            </a:r>
            <a:r>
              <a:rPr/>
              <a:t>lados</a:t>
            </a:r>
          </a:p>
        </p:txBody>
      </p:sp>
      <p:sp>
        <p:nvSpPr>
          <p:cNvPr id="3" name="Content Placeholder 2"/>
          <p:cNvSpPr>
            <a:spLocks noGrp="1"/>
          </p:cNvSpPr>
          <p:nvPr>
            <p:ph idx="1"/>
          </p:nvPr>
        </p:nvSpPr>
        <p:spPr/>
        <p:txBody>
          <a:bodyPr/>
          <a:lstStyle/>
          <a:p>
            <a:pPr lvl="0" marL="0" indent="0">
              <a:buNone/>
            </a:pPr>
            <a:r>
              <a:rPr/>
              <a:t>Para ello pues igual voy a </a:t>
            </a:r>
            <a:r>
              <a:rPr sz="1800">
                <a:latin typeface="Courier"/>
              </a:rPr>
              <a:t>duplicar</a:t>
            </a:r>
            <a:r>
              <a:rPr/>
              <a:t> el objeto y ahora lo que pasa esque mi escala en el eje x no va a ser sino que va a ser en el eje y entonces en este caso puedo dejar la escala en el eje x a1 y la escala en el eje y a</a:t>
            </a:r>
          </a:p>
          <a:p>
            <a:pPr lvl="0" marL="0" indent="0">
              <a:buNone/>
            </a:pPr>
            <a:r>
              <a:rPr/>
              <a:t>Si pulsáis la </a:t>
            </a:r>
            <a:r>
              <a:rPr sz="1800">
                <a:latin typeface="Courier"/>
              </a:rPr>
              <a:t>rueda</a:t>
            </a:r>
            <a:r>
              <a:rPr/>
              <a:t> del ratón podéis hacer una especie de </a:t>
            </a:r>
            <a:r>
              <a:rPr sz="1800">
                <a:latin typeface="Courier"/>
              </a:rPr>
              <a:t>paneo</a:t>
            </a:r>
            <a:r>
              <a:rPr/>
              <a:t>.</a:t>
            </a:r>
          </a:p>
          <a:p>
            <a:pPr lvl="0" marL="0" indent="0">
              <a:buNone/>
            </a:pPr>
            <a:r>
              <a:rPr/>
              <a:t>Ahora lo que quedaría es ponerlo a la derecha y ala izquierda entonces en este caso lo que vamos a hacer es poner en la posición de y a 0 y aquí vamos a modificar la posición en el eje x en este caso la podemos poner por ejemplo en ocho y más o menos vemos que se queda cerca de lo que sería pero estas paredes no se tienen que ver tienen que estar por la parte de fuera</a:t>
            </a:r>
          </a:p>
          <a:p>
            <a:pPr lvl="0" marL="0" indent="0">
              <a:buNone/>
            </a:pPr>
            <a:r>
              <a:rPr/>
              <a:t>Vamos a colocar pues por ejemplo ahí lo quesería pues yo creo que el nueve y medio va bien estas paredes van a ser diferentes a esta nueva entre colisión en el hecho de que no van a hacer que rebote la pelota sino que cuando colisionan con esta pared va a ser como la portería de un jugador o del otro y entonces pues se añadirá un punto cuando colisiones perfecto</a:t>
            </a:r>
          </a:p>
          <a:p>
            <a:pPr lvl="0" marL="0" indent="0">
              <a:buNone/>
            </a:pPr>
            <a:r>
              <a:rPr/>
              <a:t>Podemos </a:t>
            </a:r>
            <a:r>
              <a:rPr sz="1800">
                <a:latin typeface="Courier"/>
              </a:rPr>
              <a:t>duplicar</a:t>
            </a:r>
            <a:r>
              <a:rPr/>
              <a:t> el objeto. y ponerlo en el lado contrario que simplemente poniéndole un negativo en el 9,5 pues se pondrá justo en el otro lado.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07.</a:t>
            </a:r>
            <a:r>
              <a:rPr/>
              <a:t> </a:t>
            </a:r>
            <a:r>
              <a:rPr/>
              <a:t>Nombrando</a:t>
            </a:r>
            <a:r>
              <a:rPr/>
              <a:t> </a:t>
            </a:r>
            <a:r>
              <a:rPr/>
              <a:t>los</a:t>
            </a:r>
            <a:r>
              <a:rPr/>
              <a:t> </a:t>
            </a:r>
            <a:r>
              <a:rPr/>
              <a:t>objetos</a:t>
            </a:r>
          </a:p>
        </p:txBody>
      </p:sp>
      <p:sp>
        <p:nvSpPr>
          <p:cNvPr id="3" name="Content Placeholder 2"/>
          <p:cNvSpPr>
            <a:spLocks noGrp="1"/>
          </p:cNvSpPr>
          <p:nvPr>
            <p:ph idx="1"/>
          </p:nvPr>
        </p:nvSpPr>
        <p:spPr/>
        <p:txBody>
          <a:bodyPr/>
          <a:lstStyle/>
          <a:p>
            <a:pPr lvl="0" marL="0" indent="0">
              <a:buNone/>
            </a:pPr>
            <a:r>
              <a:rPr/>
              <a:t>Ahora importante nombrar las cosas porque vamos a empezara tener muchos </a:t>
            </a:r>
            <a:r>
              <a:rPr sz="1800">
                <a:latin typeface="Courier"/>
              </a:rPr>
              <a:t>objetos</a:t>
            </a:r>
            <a:r>
              <a:rPr/>
              <a:t> y nos podemos confundir. Además, deberemos poder identificarlos en los </a:t>
            </a:r>
            <a:r>
              <a:rPr sz="1800">
                <a:latin typeface="Courier"/>
              </a:rPr>
              <a:t>scripts</a:t>
            </a:r>
            <a:r>
              <a:rPr/>
              <a:t> que crearemos para manipularlos.</a:t>
            </a:r>
          </a:p>
          <a:p>
            <a:pPr lvl="0" marL="0" indent="0">
              <a:buNone/>
            </a:pPr>
            <a:r>
              <a:rPr/>
              <a:t>Para renombrar un objeto hacéis doble clic o con +F2+. La portería derecha vamos a llamarle en </a:t>
            </a:r>
            <a:r>
              <a:rPr sz="1800">
                <a:latin typeface="Courier"/>
              </a:rPr>
              <a:t>goal1</a:t>
            </a:r>
            <a:r>
              <a:rPr/>
              <a:t> porque va a ser la portería en la que tiene que colar el jugador 1 que va a estar a nuestra izquierda.</a:t>
            </a:r>
          </a:p>
          <a:p>
            <a:pPr lvl="0" marL="0" indent="0">
              <a:buNone/>
            </a:pPr>
            <a:r>
              <a:rPr/>
              <a:t>Este otro lado de la izquierda pues sería </a:t>
            </a:r>
            <a:r>
              <a:rPr b="1"/>
              <a:t>goal2</a:t>
            </a:r>
            <a:r>
              <a:rPr/>
              <a:t> adiós con lage mayúscula perfecto porque íbamos a pasar a hacerla línea del centro un poco para que sepamos cuál es el centro todo lo que puedes hacer es duplicar un gol que tenéis vosotros aquí colocado en la posición 0 0 y ahora es reducir un poco</a:t>
            </a:r>
          </a:p>
          <a:p>
            <a:pPr lvl="0" marL="0" indent="0">
              <a:buNone/>
            </a:pPr>
            <a:r>
              <a:rPr/>
              <a:t>La escala en el eje x podéis reducir la escala también pulsando la +r+ teniendo seleccionado huevas y entonces sancionando vuestro jugador y pulsando deseos pondrá aquí lo que sería el ritmo de escala que es lo que tenéis aquí arriba mismo de movimiento rotación escala y luego otro raro que tienen por aquí que es de escala rotación movimiento todo y vamos para ir a colom seleccionar es el de rotación y</a:t>
            </a:r>
          </a:p>
          <a:p>
            <a:pPr lvl="0" marL="0" indent="0">
              <a:buNone/>
            </a:pPr>
            <a:r>
              <a:rPr/>
              <a:t>Vamos a reducir esto como es si yo cojo lo quees el eje rojo y lo reduzco o el aumento pues ese aumento se reduce y se ve reflejado en la escala aquí en x vamos a colocarlo a 0 con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08.</a:t>
            </a:r>
            <a:r>
              <a:rPr/>
              <a:t> </a:t>
            </a:r>
            <a:r>
              <a:rPr/>
              <a:t>Creando</a:t>
            </a:r>
            <a:r>
              <a:rPr/>
              <a:t> </a:t>
            </a:r>
            <a:r>
              <a:rPr/>
              <a:t>los</a:t>
            </a:r>
            <a:r>
              <a:rPr/>
              <a:t> </a:t>
            </a:r>
            <a:r>
              <a:rPr/>
              <a:t>jugadores</a:t>
            </a:r>
          </a:p>
        </p:txBody>
      </p:sp>
      <p:sp>
        <p:nvSpPr>
          <p:cNvPr id="3" name="Content Placeholder 2"/>
          <p:cNvSpPr>
            <a:spLocks noGrp="1"/>
          </p:cNvSpPr>
          <p:nvPr>
            <p:ph idx="1"/>
          </p:nvPr>
        </p:nvSpPr>
        <p:spPr/>
        <p:txBody>
          <a:bodyPr/>
          <a:lstStyle/>
          <a:p>
            <a:pPr lvl="0" marL="0" indent="0">
              <a:buNone/>
            </a:pPr>
            <a:r>
              <a:rPr/>
              <a:t>Vamos a crear los </a:t>
            </a:r>
            <a:r>
              <a:rPr sz="1800">
                <a:latin typeface="Courier"/>
              </a:rPr>
              <a:t>players</a:t>
            </a:r>
            <a:r>
              <a:rPr/>
              <a:t>. entonces vamos a hacer control de sobre ese amigo aquí de la derecha lo voy a arrastrar a esta posición que de hecho lo vamos a poner en la posición 8 y ahora hay que reducir la escala. Así imaginaros que vuestro </a:t>
            </a:r>
            <a:r>
              <a:rPr sz="1800">
                <a:latin typeface="Courier"/>
              </a:rPr>
              <a:t>player</a:t>
            </a:r>
            <a:r>
              <a:rPr/>
              <a:t> es así de grande en 3 cuando venga la bola va a rebotar sí o sí, al ser demasiado grande.</a:t>
            </a:r>
          </a:p>
          <a:p>
            <a:pPr lvl="0" marL="0" indent="0">
              <a:spcBef>
                <a:spcPts val="3000"/>
              </a:spcBef>
              <a:buNone/>
            </a:pPr>
            <a:r>
              <a:rPr b="1"/>
              <a:t>Crear </a:t>
            </a:r>
            <a:r>
              <a:rPr sz="1800" b="1">
                <a:latin typeface="Courier"/>
              </a:rPr>
              <a:t>jugador2</a:t>
            </a:r>
          </a:p>
          <a:p>
            <a:pPr lvl="0" marL="0" indent="0">
              <a:buNone/>
            </a:pPr>
            <a:r>
              <a:rPr/>
              <a:t>Vamos a reducirlo unpoco a lo que sería en el eje y a 2.5 luego pues podemos modificar elmovimiento de la velocidad de la bolapodemos modificar muchas cosas pues paraque se adapte a lo que cada uno puesesté buscando en este caso como está ala derecha pues lo llamaremos player2.</a:t>
            </a:r>
          </a:p>
          <a:p>
            <a:pPr lvl="0" marL="0" indent="0">
              <a:spcBef>
                <a:spcPts val="3000"/>
              </a:spcBef>
              <a:buNone/>
            </a:pPr>
            <a:r>
              <a:rPr b="1"/>
              <a:t>Crear jugador 1</a:t>
            </a:r>
          </a:p>
          <a:p>
            <a:pPr lvl="0" marL="0" indent="0">
              <a:buNone/>
            </a:pPr>
            <a:r>
              <a:rPr/>
              <a:t>Ahora ++ctrl+D++ y duplicamos y lo llevamos a la posición contraria que sería -8 y le llamamos player1 para tenerlo ahí bien diferenciado.</a:t>
            </a:r>
          </a:p>
          <a:p>
            <a:pPr lvl="0" marL="0" indent="0">
              <a:buNone/>
            </a:pPr>
            <a:r>
              <a:rPr/>
              <a:t>Ahora lo único que ayudaría sería pues nuestra pelota del medio así que podemos hacer directamente clic derecho dentro de nuestro </a:t>
            </a:r>
            <a:r>
              <a:rPr sz="1800">
                <a:latin typeface="Courier"/>
              </a:rPr>
              <a:t>Unity</a:t>
            </a:r>
            <a:r>
              <a:rPr/>
              <a:t> su día dietsprite square y si la colocamos en el 0,0.</a:t>
            </a:r>
          </a:p>
          <a:p>
            <a:pPr lvl="0" marL="0" indent="0">
              <a:buNone/>
            </a:pPr>
            <a:r>
              <a:rPr/>
              <a:t>Para poder diferenciar lo mejor vamos a cambiarle el color y esto lo podéis hacer con todos los objetos en verdad que tengáis en la escena como veis son de tipo sprite renderer por tanto si lo seleccionas podéis modificar aquí el color con lo que tenéis a la derecha.</a:t>
            </a:r>
          </a:p>
          <a:p>
            <a:pPr lvl="0" marL="0" indent="0">
              <a:buNone/>
            </a:pPr>
            <a:r>
              <a:rPr/>
              <a:t>Yo lo puedo poner pues este color amarillento a la pelota y sin soluciones cualquier otro por ejemplo podéis solucionar asaco y mirar puedo modificar pues todo el mapa en sí de hecho lo vamos a hacer voy a seleccionar el goal escuela y demás y lo vamos a poner en un tono rojizo</a:t>
            </a:r>
          </a:p>
          <a:p>
            <a:pPr lvl="0" marL="0" indent="0">
              <a:buNone/>
            </a:pPr>
            <a:r>
              <a:rPr/>
              <a:t>Ahora podéis seleccionar vuestro player2 le ponéis otro color. Voy a ponerle un tono verdoso lo mejor paraje verde parece que es como otro no puedo colocar creo que voy a dejar blanco me está gustando más blanco lo voy a dejarblanco los dos pero bueno: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09.</a:t>
            </a:r>
            <a:r>
              <a:rPr/>
              <a:t> </a:t>
            </a:r>
            <a:r>
              <a:rPr/>
              <a:t>Componentes</a:t>
            </a:r>
            <a:r>
              <a:rPr/>
              <a:t> </a:t>
            </a:r>
            <a:r>
              <a:rPr/>
              <a:t>rigidbody</a:t>
            </a:r>
          </a:p>
        </p:txBody>
      </p:sp>
      <p:sp>
        <p:nvSpPr>
          <p:cNvPr id="3" name="Content Placeholder 2"/>
          <p:cNvSpPr>
            <a:spLocks noGrp="1"/>
          </p:cNvSpPr>
          <p:nvPr>
            <p:ph idx="1"/>
          </p:nvPr>
        </p:nvSpPr>
        <p:spPr/>
        <p:txBody>
          <a:bodyPr/>
          <a:lstStyle/>
          <a:p>
            <a:pPr lvl="0" marL="0" indent="0">
              <a:buNone/>
            </a:pPr>
            <a:r>
              <a:rPr sz="1800">
                <a:latin typeface="Courier"/>
              </a:rPr>
              <a:t>Rigid Body 2D</a:t>
            </a:r>
            <a:r>
              <a:rPr/>
              <a:t> es un componente de </a:t>
            </a:r>
            <a:r>
              <a:rPr sz="1800">
                <a:latin typeface="Courier"/>
              </a:rPr>
              <a:t>Unity</a:t>
            </a:r>
            <a:r>
              <a:rPr/>
              <a:t> que se utiliza para añadir físicas a un objeto 2D. Un </a:t>
            </a:r>
            <a:r>
              <a:rPr sz="1800">
                <a:latin typeface="Courier"/>
              </a:rPr>
              <a:t>Rigid Body 2D</a:t>
            </a:r>
            <a:r>
              <a:rPr/>
              <a:t> le permite a un objeto 2D afectado por la gravedad, el empuje, la fricción y otras fuerzas físicas. Esto permite a los desarrolladores añadir realismo y jugabilidad a los juegos 2D.</a:t>
            </a:r>
          </a:p>
          <a:p>
            <a:pPr lvl="0" marL="0" indent="0">
              <a:buNone/>
            </a:pPr>
            <a:r>
              <a:rPr/>
              <a:t>Asignaremos los componentes </a:t>
            </a:r>
            <a:r>
              <a:rPr sz="1800">
                <a:latin typeface="Courier"/>
              </a:rPr>
              <a:t>Rigidbody 2D</a:t>
            </a:r>
            <a:r>
              <a:rPr/>
              <a:t> a nuestros jugadores y a la pelota. Podemos seleccionar todos los objetos y seleccionar el componente </a:t>
            </a:r>
            <a:r>
              <a:rPr sz="1800">
                <a:latin typeface="Courier"/>
              </a:rPr>
              <a:t>Rigidbody 2D</a:t>
            </a:r>
            <a:r>
              <a:rPr/>
              <a:t> para añadirlo. Al dar a play los objetos con Rigidbody caerán, pues sobre ellos actúa la gravedad. Para quitarles el efecto de la gravedad, donde pone gravity podemos ponerlo a 0 y así ya no se caerán.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5CTaller%20de%20creaci%C3%B3n%20de%20videojuegos8.png" id="0" name="Picture 1"/>
          <p:cNvPicPr>
            <a:picLocks noGrp="1" noChangeAspect="1"/>
          </p:cNvPicPr>
          <p:nvPr/>
        </p:nvPicPr>
        <p:blipFill>
          <a:blip r:embed="rId2"/>
          <a:stretch>
            <a:fillRect/>
          </a:stretch>
        </p:blipFill>
        <p:spPr bwMode="auto">
          <a:xfrm>
            <a:off x="3683000" y="1600200"/>
            <a:ext cx="17907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Por ejemplo, la </a:t>
            </a:r>
            <a:r>
              <a:rPr b="1"/>
              <a:t>gravedad</a:t>
            </a:r>
            <a:r>
              <a:rPr/>
              <a:t> afectará la posición del objeto para simular su efecto, haciendo que caiga hacia abajo en el eje Y.</a:t>
            </a:r>
          </a:p>
          <a:p>
            <a:pPr lvl="0" marL="0" indent="0">
              <a:buNone/>
            </a:pPr>
            <a:r>
              <a:rPr/>
              <a:t>Los </a:t>
            </a:r>
            <a:r>
              <a:rPr sz="1800">
                <a:latin typeface="Courier"/>
              </a:rPr>
              <a:t>rigidbodies</a:t>
            </a:r>
            <a:r>
              <a:rPr/>
              <a:t> son componentes que añadiremos a nuestros </a:t>
            </a:r>
            <a:r>
              <a:rPr sz="1800">
                <a:latin typeface="Courier"/>
              </a:rPr>
              <a:t>players</a:t>
            </a:r>
            <a:r>
              <a:rPr/>
              <a:t> y para nuestra </a:t>
            </a:r>
            <a:r>
              <a:rPr sz="1800">
                <a:latin typeface="Courier"/>
              </a:rPr>
              <a:t>pelota</a:t>
            </a:r>
            <a:r>
              <a:rPr/>
              <a:t> y se encargarán del tema de física para el movimiento.</a:t>
            </a:r>
          </a:p>
          <a:p>
            <a:pPr lvl="1"/>
            <a:r>
              <a:rPr/>
              <a:t>Vamos a seleccionar nuestro </a:t>
            </a:r>
            <a:r>
              <a:rPr sz="1800">
                <a:latin typeface="Courier"/>
              </a:rPr>
              <a:t>player</a:t>
            </a:r>
            <a:r>
              <a:rPr/>
              <a:t> y nuestra </a:t>
            </a:r>
            <a:r>
              <a:rPr sz="1800">
                <a:latin typeface="Courier"/>
              </a:rPr>
              <a:t>bola</a:t>
            </a:r>
            <a:r>
              <a:rPr/>
              <a:t>.</a:t>
            </a:r>
          </a:p>
          <a:p>
            <a:pPr lvl="1"/>
            <a:r>
              <a:rPr/>
              <a:t>A continuación seleccionamos todos en el componente </a:t>
            </a:r>
            <a:r>
              <a:rPr sz="1800">
                <a:latin typeface="Courier"/>
              </a:rPr>
              <a:t>Rigid Body 2D</a:t>
            </a:r>
            <a:r>
              <a:rPr/>
              <a:t> y ahí le añadimos.</a:t>
            </a:r>
          </a:p>
          <a:p>
            <a:pPr lvl="0" marL="0" indent="0">
              <a:buNone/>
            </a:pPr>
            <a:r>
              <a:rPr/>
              <a:t>Si dejamos esto así tal cual cuando yo le diera el </a:t>
            </a:r>
            <a:r>
              <a:rPr sz="1800">
                <a:latin typeface="Courier"/>
              </a:rPr>
              <a:t>play</a:t>
            </a:r>
            <a:r>
              <a:rPr/>
              <a:t> vais a ver qué los elementos caen. Esto es porque tienen física y por tanto, les afecta la gravedad. En nuestro caso esto no lo queremos.</a:t>
            </a:r>
          </a:p>
          <a:p>
            <a:pPr lvl="0" marL="0" indent="0">
              <a:buNone/>
            </a:pPr>
            <a:r>
              <a:rPr/>
              <a:t>Lo que tenemos que hacer es dentro de nuestro componente </a:t>
            </a:r>
            <a:r>
              <a:rPr sz="1800">
                <a:latin typeface="Courier"/>
              </a:rPr>
              <a:t>Rigid Body 2D</a:t>
            </a:r>
            <a:r>
              <a:rPr/>
              <a:t> donde pone </a:t>
            </a:r>
            <a:r>
              <a:rPr sz="1800">
                <a:latin typeface="Courier"/>
              </a:rPr>
              <a:t>gravity</a:t>
            </a:r>
            <a:r>
              <a:rPr/>
              <a:t> es que a uno vamos a ponerlo a 0 y así ya no se caerán.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01.</a:t>
            </a:r>
            <a:r>
              <a:rPr/>
              <a:t> </a:t>
            </a:r>
            <a:r>
              <a:rPr/>
              <a:t>Unity</a:t>
            </a:r>
          </a:p>
        </p:txBody>
      </p:sp>
      <p:pic>
        <p:nvPicPr>
          <p:cNvPr descr="img/2022-10-13-00-34-17.png" id="0" name="Picture 1"/>
          <p:cNvPicPr>
            <a:picLocks noGrp="1" noChangeAspect="1"/>
          </p:cNvPicPr>
          <p:nvPr/>
        </p:nvPicPr>
        <p:blipFill>
          <a:blip r:embed="rId2"/>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10.</a:t>
            </a:r>
            <a:r>
              <a:rPr/>
              <a:t> </a:t>
            </a:r>
            <a:r>
              <a:rPr/>
              <a:t>Ordenar</a:t>
            </a:r>
            <a:r>
              <a:rPr/>
              <a:t> </a:t>
            </a:r>
            <a:r>
              <a:rPr/>
              <a:t>objetos</a:t>
            </a:r>
          </a:p>
        </p:txBody>
      </p:sp>
      <p:sp>
        <p:nvSpPr>
          <p:cNvPr id="3" name="Content Placeholder 2"/>
          <p:cNvSpPr>
            <a:spLocks noGrp="1"/>
          </p:cNvSpPr>
          <p:nvPr>
            <p:ph idx="1"/>
          </p:nvPr>
        </p:nvSpPr>
        <p:spPr/>
        <p:txBody>
          <a:bodyPr/>
          <a:lstStyle/>
          <a:p>
            <a:pPr lvl="0" marL="0" indent="0">
              <a:buNone/>
            </a:pPr>
            <a:r>
              <a:rPr/>
              <a:t>tra cosa que modificando que a lo mejor les ocurre es que la línea del centro se está dibujando por encima de nuestra pelota yeso pues la verdad que no queda muy buena lo mejor sí a lo mejor lo queréis vale pues lo dejáis lo dejáis así si os gusta pues lo dejáis pero si no lo que podéis hacer es se detiene al puesto al bola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5CTaller%20de%20creaci%C3%B3n%20de%20videojuegos11.png" id="0" name="Picture 1"/>
          <p:cNvPicPr>
            <a:picLocks noGrp="1" noChangeAspect="1"/>
          </p:cNvPicPr>
          <p:nvPr/>
        </p:nvPicPr>
        <p:blipFill>
          <a:blip r:embed="rId2"/>
          <a:stretch>
            <a:fillRect/>
          </a:stretch>
        </p:blipFill>
        <p:spPr bwMode="auto">
          <a:xfrm>
            <a:off x="558800" y="1600200"/>
            <a:ext cx="8039100" cy="4521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En el elemento </a:t>
            </a:r>
            <a:r>
              <a:rPr sz="1800">
                <a:latin typeface="Courier"/>
              </a:rPr>
              <a:t>sprite renderer</a:t>
            </a:r>
            <a:r>
              <a:rPr/>
              <a:t> podemos cambiar el orden. Esto sirve para diferenciar la altura a la que se dibujan las diferentes elementos dentro de nuestra pantalla porque ahora mismo son todo imágenes entonces para saber diferenciar cuál está por delante de una de otra utilizamos el orden y léger. __</a:t>
            </a:r>
          </a:p>
          <a:p>
            <a:pPr lvl="0" marL="0" indent="0">
              <a:buNone/>
            </a:pPr>
            <a:r>
              <a:rPr b="1"/>
              <a:t>Podemos poner un 2 ya se dibuja por encima así que así no habrá problema.</a:t>
            </a:r>
          </a:p>
          <a:p>
            <a:pPr lvl="0" marL="0" indent="0">
              <a:buNone/>
            </a:pPr>
            <a:r>
              <a:rPr/>
              <a:t>La </a:t>
            </a:r>
            <a:r>
              <a:rPr sz="1800">
                <a:latin typeface="Courier"/>
              </a:rPr>
              <a:t>línea del centro</a:t>
            </a:r>
            <a:r>
              <a:rPr/>
              <a:t> se está dibujando por encima de nuestra </a:t>
            </a:r>
            <a:r>
              <a:rPr sz="1800">
                <a:latin typeface="Courier"/>
              </a:rPr>
              <a:t>pelota</a:t>
            </a:r>
            <a:r>
              <a:rPr/>
              <a:t>.</a:t>
            </a:r>
          </a:p>
          <a:p>
            <a:pPr lvl="0" marL="0" indent="0">
              <a:buNone/>
            </a:pPr>
            <a:r>
              <a:rPr/>
              <a:t>Para modificarlo, seleccionamos el objeto </a:t>
            </a:r>
            <a:r>
              <a:rPr sz="1800">
                <a:latin typeface="Courier"/>
              </a:rPr>
              <a:t>bola</a:t>
            </a:r>
            <a:r>
              <a:rPr/>
              <a:t> y en el elemento </a:t>
            </a:r>
            <a:r>
              <a:rPr sz="1800">
                <a:latin typeface="Courier"/>
              </a:rPr>
              <a:t>Sprite Renderer</a:t>
            </a:r>
            <a:r>
              <a:rPr/>
              <a:t> en el </a:t>
            </a:r>
            <a:r>
              <a:rPr sz="1800">
                <a:latin typeface="Courier"/>
              </a:rPr>
              <a:t>orden</a:t>
            </a:r>
            <a:r>
              <a:rPr/>
              <a:t> ponemos un número más alto. Esto sirve para diferenciar la altura a la que se dibujan las diferentes elementos dentro de nuestra pantalla. Ahora la </a:t>
            </a:r>
            <a:r>
              <a:rPr sz="1800">
                <a:latin typeface="Courier"/>
              </a:rPr>
              <a:t>bola</a:t>
            </a:r>
            <a:r>
              <a:rPr/>
              <a:t> se dibuja por encima.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11.</a:t>
            </a:r>
            <a:r>
              <a:rPr/>
              <a:t> </a:t>
            </a:r>
            <a:r>
              <a:rPr/>
              <a:t>Movimiento</a:t>
            </a:r>
            <a:r>
              <a:rPr/>
              <a:t> </a:t>
            </a:r>
            <a:r>
              <a:rPr/>
              <a:t>de</a:t>
            </a:r>
            <a:r>
              <a:rPr/>
              <a:t> </a:t>
            </a:r>
            <a:r>
              <a:rPr/>
              <a:t>personajes</a:t>
            </a:r>
          </a:p>
        </p:txBody>
      </p:sp>
      <p:sp>
        <p:nvSpPr>
          <p:cNvPr id="3" name="Content Placeholder 2"/>
          <p:cNvSpPr>
            <a:spLocks noGrp="1"/>
          </p:cNvSpPr>
          <p:nvPr>
            <p:ph idx="1"/>
          </p:nvPr>
        </p:nvSpPr>
        <p:spPr/>
        <p:txBody>
          <a:bodyPr/>
          <a:lstStyle/>
          <a:p>
            <a:pPr lvl="0" marL="0" indent="0">
              <a:buNone/>
            </a:pPr>
            <a:r>
              <a:rPr/>
              <a:t>Ahora vamos a pasar directamente a lo que sería el tema de los movimientos de nuestros personajes. Vamos a hacerlo con:</a:t>
            </a:r>
          </a:p>
          <a:p>
            <a:pPr lvl="1"/>
            <a:r>
              <a:rPr/>
              <a:t>Teclas ++w++ y ++s++ para el jugador 1 (izquierda)</a:t>
            </a:r>
          </a:p>
          <a:p>
            <a:pPr lvl="1"/>
            <a:r>
              <a:rPr/>
              <a:t>Teclas flecha de arriba y hacia abajo para el </a:t>
            </a:r>
            <a:r>
              <a:rPr sz="1800">
                <a:latin typeface="Courier"/>
              </a:rPr>
              <a:t>jugador2</a:t>
            </a:r>
            <a:r>
              <a:rPr/>
              <a:t> (derecha)</a:t>
            </a:r>
          </a:p>
          <a:p>
            <a:pPr lvl="0" marL="0" indent="0">
              <a:buNone/>
            </a:pPr>
            <a:r>
              <a:rPr/>
              <a:t>De este modo, podremos jugar 2 jugadores en el mismo teclado.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12.</a:t>
            </a:r>
            <a:r>
              <a:rPr/>
              <a:t> </a:t>
            </a:r>
            <a:r>
              <a:rPr/>
              <a:t>Redefinir</a:t>
            </a:r>
            <a:r>
              <a:rPr/>
              <a:t> </a:t>
            </a:r>
            <a:r>
              <a:rPr/>
              <a:t>controles</a:t>
            </a:r>
          </a:p>
        </p:txBody>
      </p:sp>
      <p:sp>
        <p:nvSpPr>
          <p:cNvPr id="3" name="Content Placeholder 2"/>
          <p:cNvSpPr>
            <a:spLocks noGrp="1"/>
          </p:cNvSpPr>
          <p:nvPr>
            <p:ph idx="1"/>
          </p:nvPr>
        </p:nvSpPr>
        <p:spPr/>
        <p:txBody>
          <a:bodyPr/>
          <a:lstStyle/>
          <a:p>
            <a:pPr lvl="0" marL="0" indent="0">
              <a:buNone/>
            </a:pPr>
            <a:r>
              <a:rPr/>
              <a:t>Tenemos que definir pues esos controles y para ello:</a:t>
            </a:r>
          </a:p>
          <a:p>
            <a:pPr lvl="1"/>
            <a:r>
              <a:rPr/>
              <a:t>Nos vamos a ir a </a:t>
            </a:r>
            <a:r>
              <a:rPr sz="1800">
                <a:latin typeface="Courier"/>
              </a:rPr>
              <a:t>edit &gt; project settings</a:t>
            </a:r>
            <a:r>
              <a:rPr/>
              <a:t>.</a:t>
            </a:r>
          </a:p>
          <a:p>
            <a:pPr lvl="1"/>
            <a:r>
              <a:rPr/>
              <a:t>Donde tenemos </a:t>
            </a:r>
            <a:r>
              <a:rPr sz="1800">
                <a:latin typeface="Courier"/>
              </a:rPr>
              <a:t>input manager</a:t>
            </a:r>
            <a:r>
              <a:rPr/>
              <a:t> tenemos declarado varias cosillas que si no lo vais a expandir el </a:t>
            </a:r>
            <a:r>
              <a:rPr sz="1800">
                <a:latin typeface="Courier"/>
              </a:rPr>
              <a:t>axis</a:t>
            </a:r>
            <a:r>
              <a:rPr/>
              <a:t> y estos son como </a:t>
            </a:r>
            <a:r>
              <a:rPr sz="1800">
                <a:latin typeface="Courier"/>
              </a:rPr>
              <a:t>shortcuts</a:t>
            </a:r>
            <a:r>
              <a:rPr/>
              <a:t> o controles que tiene definido djinnit y para diferentes teclas de nuestro teclado.</a:t>
            </a:r>
          </a:p>
          <a:p>
            <a:pPr lvl="1"/>
            <a:r>
              <a:rPr/>
              <a:t>En en este caso tenemos </a:t>
            </a:r>
            <a:r>
              <a:rPr sz="1800">
                <a:latin typeface="Courier"/>
              </a:rPr>
              <a:t>horizontal</a:t>
            </a:r>
            <a:r>
              <a:rPr/>
              <a:t> que se encarga de saber cuándo estamos pulsando a la izquierda o derecha de las flechas o el add de nuestro teclado que son las típicas teclas que se utilizan para jugar wsb y las flechas de abajo a la derecha entonces pues con esto sabrá cuando llamemos a la horizontal pues si estamos yendo hacia la izquierda o hacia la derecha pasó lo mismo con arriba o abajo pero en este caso tendríamos el ws y la flecha de arriba y hacia abajo entonces tenemos el vertical y</a:t>
            </a:r>
          </a:p>
          <a:p>
            <a:pPr lvl="0" marL="0" indent="0">
              <a:buNone/>
            </a:pPr>
            <a:r>
              <a:rPr/>
              <a:t>Tendremos que crear el </a:t>
            </a:r>
            <a:r>
              <a:rPr sz="1800">
                <a:latin typeface="Courier"/>
              </a:rPr>
              <a:t>vertical2</a:t>
            </a:r>
            <a:r>
              <a:rPr/>
              <a:t> que es para nuestro </a:t>
            </a:r>
            <a:r>
              <a:rPr sz="1800">
                <a:latin typeface="Courier"/>
              </a:rPr>
              <a:t>jugador2</a:t>
            </a:r>
            <a:r>
              <a:rPr/>
              <a:t> y tenemos que diferenciar pues que uno utilice el ws y el otro utilice la flecha hacia arriba y hacia abajo espero que me haya explicado lo mismo escribano con el culo pero bueno podéis seguir tranquilamente con el vídeo y pues si no queda claro pues lo vamos a ir viendo y seguramente que se entienda entonces seguramente a vosotros os haga aquí </a:t>
            </a:r>
            <a:r>
              <a:rPr sz="1800">
                <a:latin typeface="Courier"/>
              </a:rPr>
              <a:t>down</a:t>
            </a:r>
            <a:r>
              <a:rPr/>
              <a:t> y </a:t>
            </a:r>
            <a:r>
              <a:rPr sz="1800">
                <a:latin typeface="Courier"/>
              </a:rPr>
              <a:t>up</a:t>
            </a:r>
            <a:r>
              <a:rPr/>
              <a:t> y w no y yo salgo aquí s&amp;w y esto es porque el vertical ya pilla directamente tanto la parte izquierda de teclado como la de la derecha pero aquí lo tenemos que diferenciar</a:t>
            </a:r>
          </a:p>
          <a:p>
            <a:pPr lvl="0" marL="0" indent="0">
              <a:buNone/>
            </a:pPr>
            <a:r>
              <a:rPr/>
              <a:t>En </a:t>
            </a:r>
            <a:r>
              <a:rPr sz="1800">
                <a:latin typeface="Courier"/>
              </a:rPr>
              <a:t>vertical</a:t>
            </a:r>
            <a:r>
              <a:rPr/>
              <a:t> vais a borrar el sw que tenemos aquí y lo que vamos a hacer es </a:t>
            </a:r>
            <a:r>
              <a:rPr sz="1800">
                <a:latin typeface="Courier"/>
              </a:rPr>
              <a:t>duplicarlo</a:t>
            </a:r>
            <a:r>
              <a:rPr/>
              <a:t> para tener un </a:t>
            </a:r>
            <a:r>
              <a:rPr sz="1800">
                <a:latin typeface="Courier"/>
              </a:rPr>
              <a:t>vertical2</a:t>
            </a:r>
            <a:r>
              <a:rPr/>
              <a:t> para nuestro </a:t>
            </a:r>
            <a:r>
              <a:rPr sz="1800">
                <a:latin typeface="Courier"/>
              </a:rPr>
              <a:t>jugador2</a:t>
            </a:r>
            <a:r>
              <a:rPr/>
              <a:t> en cáceres clic derecho duplicate a ride element y se duplicará que vendrá por aquí otra como vertical.</a:t>
            </a:r>
          </a:p>
          <a:p>
            <a:pPr lvl="0" marL="0" indent="0">
              <a:buNone/>
            </a:pPr>
            <a:r>
              <a:rPr/>
              <a:t>Entonces le vamos a hacer este más blog </a:t>
            </a:r>
            <a:r>
              <a:rPr sz="1800">
                <a:latin typeface="Courier"/>
              </a:rPr>
              <a:t>vertical2</a:t>
            </a:r>
            <a:r>
              <a:rPr/>
              <a:t> y entonces ahora aquí lo que faltaría es cambiarle los controles si ni si el </a:t>
            </a:r>
            <a:r>
              <a:rPr sz="1800">
                <a:latin typeface="Courier"/>
              </a:rPr>
              <a:t>player1</a:t>
            </a:r>
            <a:r>
              <a:rPr/>
              <a:t> juega con la flecha de arriba y hacia abajo nosotros con el </a:t>
            </a:r>
            <a:r>
              <a:rPr sz="1800">
                <a:latin typeface="Courier"/>
              </a:rPr>
              <a:t>jugador2</a:t>
            </a:r>
            <a:r>
              <a:rPr/>
              <a:t> jugaremos con la s w entonces en negativo button tenéis que poner ese y en positivo ton tenía que poner ++w++ ycon eso cuando pasemos al código será muchísimo más sencillo porque además sólo tendremos que hacer un script para los dos players.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13.</a:t>
            </a:r>
            <a:r>
              <a:rPr/>
              <a:t> </a:t>
            </a:r>
            <a:r>
              <a:rPr/>
              <a:t>Script</a:t>
            </a:r>
            <a:r>
              <a:rPr/>
              <a:t> </a:t>
            </a:r>
            <a:r>
              <a:rPr/>
              <a:t>de</a:t>
            </a:r>
            <a:r>
              <a:rPr/>
              <a:t> </a:t>
            </a:r>
            <a:r>
              <a:rPr/>
              <a:t>programación</a:t>
            </a:r>
          </a:p>
        </p:txBody>
      </p:sp>
      <p:sp>
        <p:nvSpPr>
          <p:cNvPr id="3" name="Content Placeholder 2"/>
          <p:cNvSpPr>
            <a:spLocks noGrp="1"/>
          </p:cNvSpPr>
          <p:nvPr>
            <p:ph idx="1"/>
          </p:nvPr>
        </p:nvSpPr>
        <p:spPr/>
        <p:txBody>
          <a:bodyPr/>
          <a:lstStyle/>
          <a:p>
            <a:pPr lvl="0" marL="0" indent="0">
              <a:buNone/>
            </a:pPr>
            <a:r>
              <a:rPr/>
              <a:t>Los </a:t>
            </a:r>
            <a:r>
              <a:rPr sz="1800">
                <a:latin typeface="Courier"/>
              </a:rPr>
              <a:t>scripts</a:t>
            </a:r>
            <a:r>
              <a:rPr/>
              <a:t> son pequeños programas que controlan el comportamiento de los objetos y la dinámica del juego en </a:t>
            </a:r>
            <a:r>
              <a:rPr sz="1800">
                <a:latin typeface="Courier"/>
              </a:rPr>
              <a:t>Unity</a:t>
            </a:r>
            <a:r>
              <a:rPr/>
              <a:t>.</a:t>
            </a:r>
          </a:p>
          <a:p>
            <a:pPr lvl="0" marL="0" indent="0">
              <a:buNone/>
            </a:pPr>
            <a:r>
              <a:rPr/>
              <a:t>Estos se crean utilizando el </a:t>
            </a:r>
            <a:r>
              <a:rPr sz="1800">
                <a:latin typeface="Courier"/>
              </a:rPr>
              <a:t>lenguaje C#</a:t>
            </a:r>
            <a:r>
              <a:rPr/>
              <a:t> y se guardan en archivos con extensión </a:t>
            </a:r>
            <a:r>
              <a:rPr sz="1800">
                <a:latin typeface="Courier"/>
              </a:rPr>
              <a:t>.cs</a:t>
            </a:r>
            <a:r>
              <a:rPr/>
              <a:t>. Para editarlos se utiliza Visual Studio Code, y se guardan dentro de la carpeta </a:t>
            </a:r>
            <a:r>
              <a:rPr sz="1800">
                <a:latin typeface="Courier"/>
              </a:rPr>
              <a:t>assets</a:t>
            </a:r>
            <a:r>
              <a:rPr/>
              <a:t>.</a:t>
            </a:r>
          </a:p>
          <a:p>
            <a:pPr lvl="0" marL="0" indent="0">
              <a:buNone/>
            </a:pPr>
            <a:r>
              <a:rPr/>
              <a:t>Dentro dela carpeta </a:t>
            </a:r>
            <a:r>
              <a:rPr sz="1800">
                <a:latin typeface="Courier"/>
              </a:rPr>
              <a:t>assets</a:t>
            </a:r>
            <a:r>
              <a:rPr/>
              <a:t> vamos a hacer clic </a:t>
            </a:r>
            <a:r>
              <a:rPr sz="1800">
                <a:latin typeface="Courier"/>
              </a:rPr>
              <a:t>derecho &gt; new folder</a:t>
            </a:r>
            <a:r>
              <a:rPr/>
              <a:t> que vamos a llamar </a:t>
            </a:r>
            <a:r>
              <a:rPr sz="1800">
                <a:latin typeface="Courier"/>
              </a:rPr>
              <a:t>scripts</a:t>
            </a:r>
            <a:r>
              <a:rPr/>
              <a:t> y así tendremos guardados todos nuestros programas en esta carpeta. Para crear un </a:t>
            </a:r>
            <a:r>
              <a:rPr sz="1800">
                <a:latin typeface="Courier"/>
              </a:rPr>
              <a:t>script</a:t>
            </a:r>
            <a:r>
              <a:rPr/>
              <a:t>, hacemos clic derecho en la carpeta y elegimos la opción </a:t>
            </a:r>
            <a:r>
              <a:rPr sz="1800">
                <a:latin typeface="Courier"/>
              </a:rPr>
              <a:t>create C# script</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3-02-21-09-46-09.png" id="0" name="Picture 1"/>
          <p:cNvPicPr>
            <a:picLocks noGrp="1" noChangeAspect="1"/>
          </p:cNvPicPr>
          <p:nvPr/>
        </p:nvPicPr>
        <p:blipFill>
          <a:blip r:embed="rId2"/>
          <a:stretch>
            <a:fillRect/>
          </a:stretch>
        </p:blipFill>
        <p:spPr bwMode="auto">
          <a:xfrm>
            <a:off x="2578100" y="1600200"/>
            <a:ext cx="39878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Ahora vamos a pasar a crear nuestro script vamos aquí a entrar a la carpeta que acabamos de crear y vamos a hacer </a:t>
            </a:r>
            <a:r>
              <a:rPr sz="1800">
                <a:latin typeface="Courier"/>
              </a:rPr>
              <a:t>clic derecho &gt; create C# script</a:t>
            </a:r>
            <a:r>
              <a:rPr/>
              <a:t>. A este script le vamos a llamar </a:t>
            </a:r>
            <a:r>
              <a:rPr sz="1800">
                <a:latin typeface="Courier"/>
              </a:rPr>
              <a:t>Player.cs</a:t>
            </a:r>
            <a:r>
              <a:rPr/>
              <a:t>. Podríamos abrirlo y vamos a utilizar el programa visual studio.</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3-02-21-09-46-50.png" id="0" name="Picture 1"/>
          <p:cNvPicPr>
            <a:picLocks noGrp="1" noChangeAspect="1"/>
          </p:cNvPicPr>
          <p:nvPr/>
        </p:nvPicPr>
        <p:blipFill>
          <a:blip r:embed="rId2"/>
          <a:stretch>
            <a:fillRect/>
          </a:stretch>
        </p:blipFill>
        <p:spPr bwMode="auto">
          <a:xfrm>
            <a:off x="457200" y="2044700"/>
            <a:ext cx="8229600" cy="3632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Estructura de un script</a:t>
            </a:r>
          </a:p>
          <a:p>
            <a:pPr lvl="0" marL="0" indent="0">
              <a:buNone/>
            </a:pPr>
            <a:r>
              <a:rPr/>
              <a:t>Los scripts en </a:t>
            </a:r>
            <a:r>
              <a:rPr sz="1800">
                <a:latin typeface="Courier"/>
              </a:rPr>
              <a:t>Unity</a:t>
            </a:r>
            <a:r>
              <a:rPr/>
              <a:t> tienen una estructura básica compuesta por dos partes principales: la parte de declaración de variables, y las funciones.</a:t>
            </a:r>
          </a:p>
          <a:p>
            <a:pPr lvl="0" marL="0" indent="0">
              <a:buNone/>
            </a:pPr>
            <a:r>
              <a:rPr/>
              <a:t>La parte de </a:t>
            </a:r>
            <a:r>
              <a:rPr b="1"/>
              <a:t>declaración de variables</a:t>
            </a:r>
            <a:r>
              <a:rPr/>
              <a:t> es donde se definen los campos, variables y propiedades que se usarán en el script.</a:t>
            </a:r>
          </a:p>
          <a:p>
            <a:pPr lvl="0" marL="0" indent="0">
              <a:buNone/>
            </a:pPr>
            <a:r>
              <a:rPr/>
              <a:t>La segunda parte es la </a:t>
            </a:r>
            <a:r>
              <a:rPr b="1"/>
              <a:t>sección de funciones</a:t>
            </a:r>
            <a:r>
              <a:rPr/>
              <a:t>, donde se escribe el código que controla el comportamiento de objetos en el juego.</a:t>
            </a:r>
          </a:p>
          <a:p>
            <a:pPr lvl="1"/>
            <a:r>
              <a:rPr/>
              <a:t>La función </a:t>
            </a:r>
            <a:r>
              <a:rPr sz="1800">
                <a:latin typeface="Courier"/>
              </a:rPr>
              <a:t>Start()</a:t>
            </a:r>
            <a:r>
              <a:rPr/>
              <a:t> se llama al comienzo del juego (una vez) y generalmente se usa para inicializar variables y configurar el estado inicial del objeto.</a:t>
            </a:r>
          </a:p>
          <a:p>
            <a:pPr lvl="1"/>
            <a:r>
              <a:rPr/>
              <a:t>La función </a:t>
            </a:r>
            <a:r>
              <a:rPr sz="1800">
                <a:latin typeface="Courier"/>
              </a:rPr>
              <a:t>Update()</a:t>
            </a:r>
            <a:r>
              <a:rPr/>
              <a:t> se llama una vez por frame y se usa para actualizar el estado del objeto.</a:t>
            </a:r>
          </a:p>
          <a:p>
            <a:pPr lvl="0" marL="0" indent="0">
              <a:buNone/>
            </a:pPr>
            <a:r>
              <a:rPr/>
              <a:t>Además de estas dos funciones, podemos crear todas las funciones que queramos para controlar el comportamiento de un objeto, desde eventos de entrada (como cuando un usuario presiona una tecla) hasta eventos de salida (como cuando un objeto sale del juego). Estas funciones se pueden llamar en el script para ejecutar el código deseado.</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NewBehaviourScript : MonoBehaviour</a:t>
            </a:r>
            <a:br/>
            <a:r>
              <a:rPr sz="1800">
                <a:latin typeface="Courier"/>
              </a:rPr>
              <a:t>{</a:t>
            </a:r>
            <a:br/>
            <a:r>
              <a:rPr sz="1800">
                <a:latin typeface="Courier"/>
              </a:rPr>
              <a:t>    </a:t>
            </a:r>
            <a:r>
              <a:rPr sz="1800" i="1">
                <a:solidFill>
                  <a:srgbClr val="60A0B0"/>
                </a:solidFill>
                <a:latin typeface="Courier"/>
              </a:rPr>
              <a:t>// Start is called before the first frame update</a:t>
            </a: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Start</a:t>
            </a:r>
            <a:r>
              <a:rPr sz="1800">
                <a:latin typeface="Courier"/>
              </a:rPr>
              <a:t>()</a:t>
            </a:r>
            <a:br/>
            <a:r>
              <a:rPr sz="1800">
                <a:latin typeface="Courier"/>
              </a:rPr>
              <a:t>    {</a:t>
            </a:r>
            <a:br/>
            <a:br/>
            <a:r>
              <a:rPr sz="1800">
                <a:latin typeface="Courier"/>
              </a:rPr>
              <a:t>    }</a:t>
            </a:r>
            <a:br/>
            <a:br/>
            <a:r>
              <a:rPr sz="1800">
                <a:latin typeface="Courier"/>
              </a:rPr>
              <a:t>    </a:t>
            </a:r>
            <a:r>
              <a:rPr sz="1800" i="1">
                <a:solidFill>
                  <a:srgbClr val="60A0B0"/>
                </a:solidFill>
                <a:latin typeface="Courier"/>
              </a:rPr>
              <a:t>// Update is called once per frame</a:t>
            </a: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Update</a:t>
            </a:r>
            <a:r>
              <a:rPr sz="1800">
                <a:latin typeface="Courier"/>
              </a:rPr>
              <a:t>()</a:t>
            </a:r>
            <a:br/>
            <a:r>
              <a:rPr sz="1800">
                <a:latin typeface="Courier"/>
              </a:rPr>
              <a:t>    {</a:t>
            </a:r>
            <a:br/>
            <a:br/>
            <a:r>
              <a:rPr sz="1800">
                <a:latin typeface="Courier"/>
              </a:rPr>
              <a:t>    }</a:t>
            </a:r>
            <a:br/>
            <a:r>
              <a:rPr sz="1800">
                <a:latin typeface="Courier"/>
              </a:rPr>
              <a:t>}</a:t>
            </a:r>
          </a:p>
          <a:p>
            <a:pPr lvl="0" marL="0" indent="0">
              <a:spcBef>
                <a:spcPts val="3000"/>
              </a:spcBef>
              <a:buNone/>
            </a:pPr>
            <a:r>
              <a:rPr b="1"/>
              <a:t>Errores de programación</a:t>
            </a:r>
          </a:p>
          <a:p>
            <a:pPr lvl="0" marL="0" indent="0">
              <a:buNone/>
            </a:pPr>
            <a:r>
              <a:rPr/>
              <a:t>Los errores de programación más comunes en </a:t>
            </a:r>
            <a:r>
              <a:rPr sz="1800">
                <a:latin typeface="Courier"/>
              </a:rPr>
              <a:t>Unity</a:t>
            </a:r>
            <a:r>
              <a:rPr/>
              <a:t> son errores de sintaxis. Estos se producen cuando el programador escribe algo de forma incorrecta, por ejemplo, olvidarse de poner ; al final de las líneas o cerrar un }, o escribiendo mal mayúsculas o minúsculas.</a:t>
            </a:r>
          </a:p>
          <a:p>
            <a:pPr lvl="0" marL="0" indent="0">
              <a:buNone/>
            </a:pPr>
            <a:r>
              <a:rPr/>
              <a:t>Si hay errores de sintaxis, </a:t>
            </a:r>
            <a:r>
              <a:rPr sz="1800">
                <a:latin typeface="Courier"/>
              </a:rPr>
              <a:t>Unity</a:t>
            </a:r>
            <a:r>
              <a:rPr/>
              <a:t> no podrá ejecutar el juego correctamente, por lo que el programador debe solucionar los errores antes de poder continuar.</a:t>
            </a:r>
          </a:p>
          <a:p>
            <a:pPr lvl="0" marL="0" indent="0">
              <a:buNone/>
            </a:pPr>
            <a:r>
              <a:rPr/>
              <a:t>Algunas de las formas más comunes de solucionar estos errores son comprobar el código con cuidado, revisar la documentación para asegurarse de que está escribiendo cada línea correctamente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Estos días estamos dedicando las sesiones a trabajar el desarrollo de videojuegos. Para ello utilizamos el motor </a:t>
            </a:r>
            <a:r>
              <a:rPr sz="1800">
                <a:latin typeface="Courier"/>
              </a:rPr>
              <a:t>Unity</a:t>
            </a:r>
            <a:r>
              <a:rPr/>
              <a:t>, que nos permite crear proyectos 2D y 3D.</a:t>
            </a:r>
          </a:p>
          <a:p>
            <a:pPr lvl="0" marL="0" indent="0">
              <a:buNone/>
            </a:pPr>
            <a:r>
              <a:rPr/>
              <a:t>Hemos seguido los tutoriales del usuario Luiscanary, para poder desarrollar los proyectos de Pong y un juego de plataformas 2D. A través de estos proyectos hemos aprendido a:</a:t>
            </a:r>
          </a:p>
          <a:p>
            <a:pPr lvl="1"/>
            <a:r>
              <a:rPr/>
              <a:t>Crear objetos de sprite 2D y colocarlos en escena</a:t>
            </a:r>
          </a:p>
          <a:p>
            <a:pPr lvl="1"/>
            <a:r>
              <a:rPr/>
              <a:t>Programar scripts que, asignados a los objetos, controlen su comportamiento</a:t>
            </a:r>
          </a:p>
          <a:p>
            <a:pPr lvl="1"/>
            <a:r>
              <a:rPr/>
              <a:t>Utilizar controles de teclado para mover los objetos</a:t>
            </a:r>
          </a:p>
          <a:p>
            <a:pPr lvl="1"/>
            <a:r>
              <a:rPr/>
              <a:t>Asignar componentes rigidbody para agregar respuesta a físicas en nuestros sprites</a:t>
            </a:r>
          </a:p>
          <a:p>
            <a:pPr lvl="1"/>
            <a:r>
              <a:rPr/>
              <a:t>Agregar colliders a los objetos para controlar las colisiones entre ellos y modificar el comportamiento del juego.</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5CTaller%20de%20creaci%C3%B3n%20de%20videojuegos27.png" id="0" name="Picture 1"/>
          <p:cNvPicPr>
            <a:picLocks noGrp="1" noChangeAspect="1"/>
          </p:cNvPicPr>
          <p:nvPr/>
        </p:nvPicPr>
        <p:blipFill>
          <a:blip r:embed="rId2"/>
          <a:stretch>
            <a:fillRect/>
          </a:stretch>
        </p:blipFill>
        <p:spPr bwMode="auto">
          <a:xfrm>
            <a:off x="457200" y="3162300"/>
            <a:ext cx="8229600" cy="13970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Crear script players</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Players : MonoBehaviour</a:t>
            </a:r>
            <a:br/>
            <a:r>
              <a:rPr sz="1800">
                <a:latin typeface="Courier"/>
              </a:rPr>
              <a:t>{</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bool</a:t>
            </a:r>
            <a:r>
              <a:rPr sz="1800">
                <a:latin typeface="Courier"/>
              </a:rPr>
              <a:t> player1;</a:t>
            </a: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float</a:t>
            </a:r>
            <a:r>
              <a:rPr sz="1800">
                <a:latin typeface="Courier"/>
              </a:rPr>
              <a:t> speed = </a:t>
            </a:r>
            <a:r>
              <a:rPr sz="1800">
                <a:solidFill>
                  <a:srgbClr val="40A070"/>
                </a:solidFill>
                <a:latin typeface="Courier"/>
              </a:rPr>
              <a:t>3</a:t>
            </a:r>
            <a:r>
              <a:rPr sz="1800">
                <a:latin typeface="Courier"/>
              </a:rPr>
              <a:t>;</a:t>
            </a:r>
            <a:br/>
            <a:r>
              <a:rPr sz="1800">
                <a:latin typeface="Courier"/>
              </a:rPr>
              <a:t>    </a:t>
            </a:r>
            <a:r>
              <a:rPr sz="1800" b="1">
                <a:solidFill>
                  <a:srgbClr val="007020"/>
                </a:solidFill>
                <a:latin typeface="Courier"/>
              </a:rPr>
              <a:t>public</a:t>
            </a:r>
            <a:r>
              <a:rPr sz="1800">
                <a:latin typeface="Courier"/>
              </a:rPr>
              <a:t> Rigidbody2D rb;</a:t>
            </a:r>
            <a:b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float</a:t>
            </a:r>
            <a:r>
              <a:rPr sz="1800">
                <a:latin typeface="Courier"/>
              </a:rPr>
              <a:t> move;</a:t>
            </a:r>
            <a:br/>
            <a:r>
              <a:rPr sz="1800">
                <a:latin typeface="Courier"/>
              </a:rPr>
              <a:t>    </a:t>
            </a:r>
            <a:r>
              <a:rPr sz="1800" b="1">
                <a:solidFill>
                  <a:srgbClr val="007020"/>
                </a:solidFill>
                <a:latin typeface="Courier"/>
              </a:rPr>
              <a:t>private</a:t>
            </a:r>
            <a:r>
              <a:rPr sz="1800">
                <a:latin typeface="Courier"/>
              </a:rPr>
              <a:t> Vector2 startPos;</a:t>
            </a:r>
            <a:b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Start</a:t>
            </a:r>
            <a:r>
              <a:rPr sz="1800">
                <a:latin typeface="Courier"/>
              </a:rPr>
              <a:t>()</a:t>
            </a:r>
            <a:br/>
            <a:r>
              <a:rPr sz="1800">
                <a:latin typeface="Courier"/>
              </a:rPr>
              <a:t>    {</a:t>
            </a:r>
            <a:br/>
            <a:r>
              <a:rPr sz="1800">
                <a:latin typeface="Courier"/>
              </a:rPr>
              <a:t>        startPos = transform.</a:t>
            </a:r>
            <a:r>
              <a:rPr sz="1800">
                <a:solidFill>
                  <a:srgbClr val="06287E"/>
                </a:solidFill>
                <a:latin typeface="Courier"/>
              </a:rPr>
              <a:t>position</a:t>
            </a:r>
            <a:r>
              <a:rPr sz="1800">
                <a:latin typeface="Courier"/>
              </a:rPr>
              <a:t>;</a:t>
            </a:r>
            <a:br/>
            <a:r>
              <a:rPr sz="1800">
                <a:latin typeface="Courier"/>
              </a:rPr>
              <a:t>    }</a:t>
            </a: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Update</a:t>
            </a:r>
            <a:r>
              <a:rPr sz="1800">
                <a:latin typeface="Courier"/>
              </a:rPr>
              <a:t>()</a:t>
            </a:r>
            <a:br/>
            <a:r>
              <a:rPr sz="1800">
                <a:latin typeface="Courier"/>
              </a:rPr>
              <a:t>    {</a:t>
            </a:r>
            <a:br/>
            <a:r>
              <a:rPr sz="1800">
                <a:latin typeface="Courier"/>
              </a:rPr>
              <a:t>        </a:t>
            </a:r>
            <a:r>
              <a:rPr sz="1800" b="1">
                <a:solidFill>
                  <a:srgbClr val="007020"/>
                </a:solidFill>
                <a:latin typeface="Courier"/>
              </a:rPr>
              <a:t>if</a:t>
            </a:r>
            <a:r>
              <a:rPr sz="1800">
                <a:latin typeface="Courier"/>
              </a:rPr>
              <a:t>(player1)</a:t>
            </a:r>
            <a:br/>
            <a:r>
              <a:rPr sz="1800">
                <a:latin typeface="Courier"/>
              </a:rPr>
              <a:t>        {</a:t>
            </a:r>
            <a:br/>
            <a:r>
              <a:rPr sz="1800">
                <a:latin typeface="Courier"/>
              </a:rPr>
              <a:t>            move = Input.</a:t>
            </a:r>
            <a:r>
              <a:rPr sz="1800">
                <a:solidFill>
                  <a:srgbClr val="06287E"/>
                </a:solidFill>
                <a:latin typeface="Courier"/>
              </a:rPr>
              <a:t>GetAxisRaw</a:t>
            </a:r>
            <a:r>
              <a:rPr sz="1800">
                <a:latin typeface="Courier"/>
              </a:rPr>
              <a:t>(</a:t>
            </a:r>
            <a:r>
              <a:rPr sz="1800">
                <a:solidFill>
                  <a:srgbClr val="4070A0"/>
                </a:solidFill>
                <a:latin typeface="Courier"/>
              </a:rPr>
              <a:t>"Vertical"</a:t>
            </a:r>
            <a:r>
              <a:rPr sz="1800">
                <a:latin typeface="Courier"/>
              </a:rPr>
              <a:t>);</a:t>
            </a:r>
            <a:br/>
            <a:r>
              <a:rPr sz="1800">
                <a:latin typeface="Courier"/>
              </a:rPr>
              <a:t>        }</a:t>
            </a:r>
            <a:br/>
            <a:br/>
            <a:r>
              <a:rPr sz="1800">
                <a:latin typeface="Courier"/>
              </a:rPr>
              <a:t>        </a:t>
            </a:r>
            <a:r>
              <a:rPr sz="1800" b="1">
                <a:solidFill>
                  <a:srgbClr val="007020"/>
                </a:solidFill>
                <a:latin typeface="Courier"/>
              </a:rPr>
              <a:t>else</a:t>
            </a:r>
            <a:br/>
            <a:r>
              <a:rPr sz="1800">
                <a:latin typeface="Courier"/>
              </a:rPr>
              <a:t>        {</a:t>
            </a:r>
            <a:br/>
            <a:r>
              <a:rPr sz="1800">
                <a:latin typeface="Courier"/>
              </a:rPr>
              <a:t>            move = Input.</a:t>
            </a:r>
            <a:r>
              <a:rPr sz="1800">
                <a:solidFill>
                  <a:srgbClr val="06287E"/>
                </a:solidFill>
                <a:latin typeface="Courier"/>
              </a:rPr>
              <a:t>GetAxisRaw</a:t>
            </a:r>
            <a:r>
              <a:rPr sz="1800">
                <a:latin typeface="Courier"/>
              </a:rPr>
              <a:t>(</a:t>
            </a:r>
            <a:r>
              <a:rPr sz="1800">
                <a:solidFill>
                  <a:srgbClr val="4070A0"/>
                </a:solidFill>
                <a:latin typeface="Courier"/>
              </a:rPr>
              <a:t>"Vertical2"</a:t>
            </a:r>
            <a:r>
              <a:rPr sz="1800">
                <a:latin typeface="Courier"/>
              </a:rPr>
              <a:t>);</a:t>
            </a:r>
            <a:br/>
            <a:r>
              <a:rPr sz="1800">
                <a:latin typeface="Courier"/>
              </a:rPr>
              <a:t>        }</a:t>
            </a:r>
            <a:br/>
            <a:br/>
            <a:r>
              <a:rPr sz="1800">
                <a:latin typeface="Courier"/>
              </a:rPr>
              <a:t>        rb.</a:t>
            </a:r>
            <a:r>
              <a:rPr sz="1800">
                <a:solidFill>
                  <a:srgbClr val="06287E"/>
                </a:solidFill>
                <a:latin typeface="Courier"/>
              </a:rPr>
              <a:t>velocity</a:t>
            </a:r>
            <a:r>
              <a:rPr sz="1800">
                <a:latin typeface="Courier"/>
              </a:rPr>
              <a:t> = </a:t>
            </a:r>
            <a:r>
              <a:rPr sz="1800" b="1">
                <a:solidFill>
                  <a:srgbClr val="007020"/>
                </a:solidFill>
                <a:latin typeface="Courier"/>
              </a:rPr>
              <a:t>new</a:t>
            </a:r>
            <a:r>
              <a:rPr sz="1800">
                <a:latin typeface="Courier"/>
              </a:rPr>
              <a:t> </a:t>
            </a:r>
            <a:r>
              <a:rPr sz="1800">
                <a:solidFill>
                  <a:srgbClr val="06287E"/>
                </a:solidFill>
                <a:latin typeface="Courier"/>
              </a:rPr>
              <a:t>Vector2</a:t>
            </a:r>
            <a:r>
              <a:rPr sz="1800">
                <a:latin typeface="Courier"/>
              </a:rPr>
              <a:t>(rb.</a:t>
            </a:r>
            <a:r>
              <a:rPr sz="1800">
                <a:solidFill>
                  <a:srgbClr val="06287E"/>
                </a:solidFill>
                <a:latin typeface="Courier"/>
              </a:rPr>
              <a:t>velocity</a:t>
            </a:r>
            <a:r>
              <a:rPr sz="1800">
                <a:latin typeface="Courier"/>
              </a:rPr>
              <a:t>.</a:t>
            </a:r>
            <a:r>
              <a:rPr sz="1800">
                <a:solidFill>
                  <a:srgbClr val="06287E"/>
                </a:solidFill>
                <a:latin typeface="Courier"/>
              </a:rPr>
              <a:t>x</a:t>
            </a:r>
            <a:r>
              <a:rPr sz="1800">
                <a:latin typeface="Courier"/>
              </a:rPr>
              <a:t>, move*speed );</a:t>
            </a:r>
            <a:br/>
            <a:r>
              <a:rPr sz="1800">
                <a:latin typeface="Courier"/>
              </a:rPr>
              <a:t>    }</a:t>
            </a: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Reset</a:t>
            </a:r>
            <a:r>
              <a:rPr sz="1800">
                <a:latin typeface="Courier"/>
              </a:rPr>
              <a:t>()</a:t>
            </a:r>
            <a:br/>
            <a:r>
              <a:rPr sz="1800">
                <a:latin typeface="Courier"/>
              </a:rPr>
              <a:t>    {</a:t>
            </a:r>
            <a:br/>
            <a:r>
              <a:rPr sz="1800">
                <a:latin typeface="Courier"/>
              </a:rPr>
              <a:t>        rb.</a:t>
            </a:r>
            <a:r>
              <a:rPr sz="1800">
                <a:solidFill>
                  <a:srgbClr val="06287E"/>
                </a:solidFill>
                <a:latin typeface="Courier"/>
              </a:rPr>
              <a:t>velocity</a:t>
            </a:r>
            <a:r>
              <a:rPr sz="1800">
                <a:latin typeface="Courier"/>
              </a:rPr>
              <a:t> = Vector2.</a:t>
            </a:r>
            <a:r>
              <a:rPr sz="1800">
                <a:solidFill>
                  <a:srgbClr val="06287E"/>
                </a:solidFill>
                <a:latin typeface="Courier"/>
              </a:rPr>
              <a:t>zero</a:t>
            </a:r>
            <a:r>
              <a:rPr sz="1800">
                <a:latin typeface="Courier"/>
              </a:rPr>
              <a:t>;</a:t>
            </a:r>
            <a:br/>
            <a:r>
              <a:rPr sz="1800">
                <a:latin typeface="Courier"/>
              </a:rPr>
              <a:t>        transform.</a:t>
            </a:r>
            <a:r>
              <a:rPr sz="1800">
                <a:solidFill>
                  <a:srgbClr val="06287E"/>
                </a:solidFill>
                <a:latin typeface="Courier"/>
              </a:rPr>
              <a:t>position</a:t>
            </a:r>
            <a:r>
              <a:rPr sz="1800">
                <a:latin typeface="Courier"/>
              </a:rPr>
              <a:t> = startPos;</a:t>
            </a:r>
            <a:br/>
            <a:r>
              <a:rPr sz="1800">
                <a:latin typeface="Courier"/>
              </a:rPr>
              <a:t>    }</a:t>
            </a:r>
            <a:br/>
            <a:r>
              <a:rPr sz="1800">
                <a:latin typeface="Courier"/>
              </a:rPr>
              <a: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14.</a:t>
            </a:r>
            <a:r>
              <a:rPr/>
              <a:t> </a:t>
            </a:r>
            <a:r>
              <a:rPr/>
              <a:t>Asignar</a:t>
            </a:r>
            <a:r>
              <a:rPr/>
              <a:t> </a:t>
            </a:r>
            <a:r>
              <a:rPr/>
              <a:t>script</a:t>
            </a:r>
            <a:r>
              <a:rPr/>
              <a:t> </a:t>
            </a:r>
            <a:r>
              <a:rPr/>
              <a:t>al</a:t>
            </a:r>
            <a:r>
              <a:rPr/>
              <a:t> </a:t>
            </a:r>
            <a:r>
              <a:rPr/>
              <a:t>jugador</a:t>
            </a:r>
          </a:p>
        </p:txBody>
      </p:sp>
      <p:sp>
        <p:nvSpPr>
          <p:cNvPr id="3" name="Content Placeholder 2"/>
          <p:cNvSpPr>
            <a:spLocks noGrp="1"/>
          </p:cNvSpPr>
          <p:nvPr>
            <p:ph idx="1"/>
          </p:nvPr>
        </p:nvSpPr>
        <p:spPr/>
        <p:txBody>
          <a:bodyPr/>
          <a:lstStyle/>
          <a:p>
            <a:pPr lvl="0" marL="0" indent="0">
              <a:buNone/>
            </a:pPr>
            <a:r>
              <a:rPr/>
              <a:t>Para que un script tenga efecto, hay que </a:t>
            </a:r>
            <a:r>
              <a:rPr sz="1800">
                <a:latin typeface="Courier"/>
              </a:rPr>
              <a:t>asignar</a:t>
            </a:r>
            <a:r>
              <a:rPr/>
              <a:t> el script a uno o más objetos. Para ello los scripts se arrastran y sueltan sobre los objetos que queremos que los utilicen.</a:t>
            </a:r>
          </a:p>
          <a:p>
            <a:pPr lvl="0" marL="0" indent="0">
              <a:buNone/>
            </a:pPr>
            <a:r>
              <a:rPr/>
              <a:t>Cada vez que volvamos a </a:t>
            </a:r>
            <a:r>
              <a:rPr sz="1800">
                <a:latin typeface="Courier"/>
              </a:rPr>
              <a:t>Unity</a:t>
            </a:r>
            <a:r>
              <a:rPr/>
              <a:t> después de modificar nuestros scripts, se recargará el proyecto para incluir los cambios.</a:t>
            </a:r>
          </a:p>
          <a:p>
            <a:pPr lvl="0" marL="0" indent="0">
              <a:buNone/>
            </a:pPr>
            <a:r>
              <a:rPr/>
              <a:t>En el caso de haber errores de programación, deberemos primero subsanarlos.</a:t>
            </a:r>
          </a:p>
          <a:p>
            <a:pPr lvl="0" marL="0" indent="0">
              <a:buNone/>
            </a:pPr>
            <a:r>
              <a:rPr/>
              <a:t>Una vez terminado, podemos asignar el script </a:t>
            </a:r>
            <a:r>
              <a:rPr sz="1800">
                <a:latin typeface="Courier"/>
              </a:rPr>
              <a:t>player.cs</a:t>
            </a:r>
            <a:r>
              <a:rPr/>
              <a:t> a los objetos </a:t>
            </a:r>
            <a:r>
              <a:rPr sz="1800">
                <a:latin typeface="Courier"/>
              </a:rPr>
              <a:t>player1</a:t>
            </a:r>
            <a:r>
              <a:rPr/>
              <a:t> y </a:t>
            </a:r>
            <a:r>
              <a:rPr sz="1800">
                <a:latin typeface="Courier"/>
              </a:rPr>
              <a:t>player2</a:t>
            </a:r>
            <a:r>
              <a:rPr/>
              <a:t>, arrastrándolos y soltándolos sobre estos objetos.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Cambiar</a:t>
            </a:r>
            <a:r>
              <a:rPr/>
              <a:t> </a:t>
            </a:r>
            <a:r>
              <a:rPr/>
              <a:t>el</a:t>
            </a:r>
            <a:r>
              <a:rPr/>
              <a:t> </a:t>
            </a:r>
            <a:r>
              <a:rPr/>
              <a:t>booleano</a:t>
            </a:r>
            <a:r>
              <a:rPr/>
              <a:t> </a:t>
            </a:r>
            <a:r>
              <a:rPr/>
              <a:t>para</a:t>
            </a:r>
            <a:r>
              <a:rPr/>
              <a:t> </a:t>
            </a:r>
            <a:r>
              <a:rPr/>
              <a:t>player2</a:t>
            </a:r>
          </a:p>
        </p:txBody>
      </p:sp>
      <p:pic>
        <p:nvPicPr>
          <p:cNvPr descr="2023-02-21-11-25-50.png" id="0" name="Picture 1"/>
          <p:cNvPicPr>
            <a:picLocks noGrp="1" noChangeAspect="1"/>
          </p:cNvPicPr>
          <p:nvPr/>
        </p:nvPicPr>
        <p:blipFill>
          <a:blip r:embed="rId2"/>
          <a:stretch>
            <a:fillRect/>
          </a:stretch>
        </p:blipFill>
        <p:spPr bwMode="auto">
          <a:xfrm>
            <a:off x="457200" y="1892300"/>
            <a:ext cx="8229600" cy="39243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rigidbody</a:t>
            </a:r>
            <a:r>
              <a:rPr/>
              <a:t> </a:t>
            </a:r>
            <a:r>
              <a:rPr/>
              <a:t>al</a:t>
            </a:r>
            <a:r>
              <a:rPr/>
              <a:t> </a:t>
            </a:r>
            <a:r>
              <a:rPr/>
              <a:t>script</a:t>
            </a:r>
          </a:p>
        </p:txBody>
      </p:sp>
      <p:pic>
        <p:nvPicPr>
          <p:cNvPr descr="2023-02-21-11-26-35.png" id="0" name="Picture 1"/>
          <p:cNvPicPr>
            <a:picLocks noGrp="1" noChangeAspect="1"/>
          </p:cNvPicPr>
          <p:nvPr/>
        </p:nvPicPr>
        <p:blipFill>
          <a:blip r:embed="rId2"/>
          <a:stretch>
            <a:fillRect/>
          </a:stretch>
        </p:blipFill>
        <p:spPr bwMode="auto">
          <a:xfrm>
            <a:off x="2997200" y="1600200"/>
            <a:ext cx="31369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método</a:t>
            </a:r>
            <a:r>
              <a:rPr/>
              <a:t> </a:t>
            </a:r>
            <a:r>
              <a:rPr/>
              <a:t>reset</a:t>
            </a:r>
            <a:r>
              <a:rPr/>
              <a:t> </a:t>
            </a:r>
            <a:r>
              <a:rPr/>
              <a:t>en</a:t>
            </a:r>
            <a:r>
              <a:rPr/>
              <a:t> </a:t>
            </a:r>
            <a:r>
              <a:rPr/>
              <a:t>el</a:t>
            </a:r>
            <a:r>
              <a:rPr/>
              <a:t> </a:t>
            </a:r>
            <a:r>
              <a:rPr/>
              <a:t>script</a:t>
            </a:r>
          </a:p>
        </p:txBody>
      </p:sp>
      <p:pic>
        <p:nvPicPr>
          <p:cNvPr descr="2023-02-21-11-28-04.png" id="0" name="Picture 1"/>
          <p:cNvPicPr>
            <a:picLocks noGrp="1" noChangeAspect="1"/>
          </p:cNvPicPr>
          <p:nvPr/>
        </p:nvPicPr>
        <p:blipFill>
          <a:blip r:embed="rId2"/>
          <a:stretch>
            <a:fillRect/>
          </a:stretch>
        </p:blipFill>
        <p:spPr bwMode="auto">
          <a:xfrm>
            <a:off x="457200" y="2235200"/>
            <a:ext cx="8229600" cy="325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script</a:t>
            </a:r>
            <a:r>
              <a:rPr/>
              <a:t> </a:t>
            </a:r>
            <a:r>
              <a:rPr/>
              <a:t>para</a:t>
            </a:r>
            <a:r>
              <a:rPr/>
              <a:t> </a:t>
            </a:r>
            <a:r>
              <a:rPr/>
              <a:t>la</a:t>
            </a:r>
            <a:r>
              <a:rPr/>
              <a:t> </a:t>
            </a:r>
            <a:r>
              <a:rPr/>
              <a:t>pelota</a:t>
            </a:r>
          </a:p>
        </p:txBody>
      </p:sp>
      <p:sp>
        <p:nvSpPr>
          <p:cNvPr id="3" name="Content Placeholder 2"/>
          <p:cNvSpPr>
            <a:spLocks noGrp="1"/>
          </p:cNvSpPr>
          <p:nvPr>
            <p:ph idx="1"/>
          </p:nvPr>
        </p:nvSpPr>
        <p:spPr/>
        <p:txBody>
          <a:bodyPr/>
          <a:lstStyle/>
          <a:p>
            <a:pPr lvl="0" marL="0" indent="0">
              <a:buNone/>
            </a:pPr>
            <a:r>
              <a:rPr/>
              <a:t>Crearemos un script para la pelota al que llamaremos </a:t>
            </a:r>
            <a:r>
              <a:rPr sz="1800">
                <a:latin typeface="Courier"/>
              </a:rPr>
              <a:t>ball.cs</a:t>
            </a:r>
            <a:r>
              <a:rPr/>
              <a:t>.</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Goal : MonoBehaviour</a:t>
            </a:r>
            <a:br/>
            <a:r>
              <a:rPr sz="1800">
                <a:latin typeface="Courier"/>
              </a:rPr>
              <a:t>{</a:t>
            </a: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bool</a:t>
            </a:r>
            <a:r>
              <a:rPr sz="1800">
                <a:latin typeface="Courier"/>
              </a:rPr>
              <a:t> player1Goal;</a:t>
            </a:r>
            <a:br/>
            <a:r>
              <a:rPr sz="1800">
                <a:latin typeface="Courier"/>
              </a:rPr>
              <a:t>    </a:t>
            </a:r>
            <a:r>
              <a:rPr sz="1800" b="1">
                <a:solidFill>
                  <a:srgbClr val="007020"/>
                </a:solidFill>
                <a:latin typeface="Courier"/>
              </a:rPr>
              <a:t>public</a:t>
            </a:r>
            <a:r>
              <a:rPr sz="1800">
                <a:latin typeface="Courier"/>
              </a:rPr>
              <a:t> GameObject gameManager;</a:t>
            </a:r>
            <a:b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OnTriggerEnter2D</a:t>
            </a:r>
            <a:r>
              <a:rPr sz="1800">
                <a:latin typeface="Courier"/>
              </a:rPr>
              <a:t>(Collider2D collision)</a:t>
            </a:r>
            <a:br/>
            <a:r>
              <a:rPr sz="1800">
                <a:latin typeface="Courier"/>
              </a:rPr>
              <a:t>    {</a:t>
            </a:r>
            <a:br/>
            <a:r>
              <a:rPr sz="1800">
                <a:latin typeface="Courier"/>
              </a:rPr>
              <a:t>        </a:t>
            </a:r>
            <a:r>
              <a:rPr sz="1800" b="1">
                <a:solidFill>
                  <a:srgbClr val="007020"/>
                </a:solidFill>
                <a:latin typeface="Courier"/>
              </a:rPr>
              <a:t>if</a:t>
            </a:r>
            <a:r>
              <a:rPr sz="1800">
                <a:latin typeface="Courier"/>
              </a:rPr>
              <a:t>(collision.</a:t>
            </a:r>
            <a:r>
              <a:rPr sz="1800">
                <a:solidFill>
                  <a:srgbClr val="06287E"/>
                </a:solidFill>
                <a:latin typeface="Courier"/>
              </a:rPr>
              <a:t>CompareTag</a:t>
            </a:r>
            <a:r>
              <a:rPr sz="1800">
                <a:latin typeface="Courier"/>
              </a:rPr>
              <a:t>(</a:t>
            </a:r>
            <a:r>
              <a:rPr sz="1800">
                <a:solidFill>
                  <a:srgbClr val="4070A0"/>
                </a:solidFill>
                <a:latin typeface="Courier"/>
              </a:rPr>
              <a:t>"Ball"</a:t>
            </a:r>
            <a:r>
              <a:rPr sz="1800">
                <a:latin typeface="Courier"/>
              </a:rPr>
              <a:t>))</a:t>
            </a:r>
            <a:br/>
            <a:r>
              <a:rPr sz="1800">
                <a:latin typeface="Courier"/>
              </a:rPr>
              <a:t>        {</a:t>
            </a:r>
            <a:br/>
            <a:br/>
            <a:r>
              <a:rPr sz="1800">
                <a:latin typeface="Courier"/>
              </a:rPr>
              <a:t>            </a:t>
            </a:r>
            <a:r>
              <a:rPr sz="1800" b="1">
                <a:solidFill>
                  <a:srgbClr val="007020"/>
                </a:solidFill>
                <a:latin typeface="Courier"/>
              </a:rPr>
              <a:t>if</a:t>
            </a:r>
            <a:r>
              <a:rPr sz="1800">
                <a:latin typeface="Courier"/>
              </a:rPr>
              <a:t> (player1Goal)</a:t>
            </a:r>
            <a:br/>
            <a:r>
              <a:rPr sz="1800">
                <a:latin typeface="Courier"/>
              </a:rPr>
              <a:t>            {</a:t>
            </a:r>
            <a:br/>
            <a:r>
              <a:rPr sz="1800">
                <a:latin typeface="Courier"/>
              </a:rPr>
              <a:t>                gameManager.</a:t>
            </a:r>
            <a:r>
              <a:rPr sz="1800">
                <a:solidFill>
                  <a:srgbClr val="06287E"/>
                </a:solidFill>
                <a:latin typeface="Courier"/>
              </a:rPr>
              <a:t>GetComponent</a:t>
            </a:r>
            <a:r>
              <a:rPr sz="1800">
                <a:latin typeface="Courier"/>
              </a:rPr>
              <a:t>&lt;GameManager&gt;().</a:t>
            </a:r>
            <a:r>
              <a:rPr sz="1800">
                <a:solidFill>
                  <a:srgbClr val="06287E"/>
                </a:solidFill>
                <a:latin typeface="Courier"/>
              </a:rPr>
              <a:t>Player1Scored</a:t>
            </a:r>
            <a:r>
              <a:rPr sz="1800">
                <a:latin typeface="Courier"/>
              </a:rPr>
              <a:t>();</a:t>
            </a:r>
            <a:br/>
            <a:r>
              <a:rPr sz="1800">
                <a:latin typeface="Courier"/>
              </a:rPr>
              <a:t>            }</a:t>
            </a:r>
            <a:br/>
            <a:br/>
            <a:r>
              <a:rPr sz="1800">
                <a:latin typeface="Courier"/>
              </a:rPr>
              <a:t>            </a:t>
            </a:r>
            <a:r>
              <a:rPr sz="1800" b="1">
                <a:solidFill>
                  <a:srgbClr val="007020"/>
                </a:solidFill>
                <a:latin typeface="Courier"/>
              </a:rPr>
              <a:t>else</a:t>
            </a:r>
            <a:br/>
            <a:r>
              <a:rPr sz="1800">
                <a:latin typeface="Courier"/>
              </a:rPr>
              <a:t>            {</a:t>
            </a:r>
            <a:br/>
            <a:r>
              <a:rPr sz="1800">
                <a:latin typeface="Courier"/>
              </a:rPr>
              <a:t>                gameManager.</a:t>
            </a:r>
            <a:r>
              <a:rPr sz="1800">
                <a:solidFill>
                  <a:srgbClr val="06287E"/>
                </a:solidFill>
                <a:latin typeface="Courier"/>
              </a:rPr>
              <a:t>GetComponent</a:t>
            </a:r>
            <a:r>
              <a:rPr sz="1800">
                <a:latin typeface="Courier"/>
              </a:rPr>
              <a:t>&lt;GameManager&gt;().</a:t>
            </a:r>
            <a:r>
              <a:rPr sz="1800">
                <a:solidFill>
                  <a:srgbClr val="06287E"/>
                </a:solidFill>
                <a:latin typeface="Courier"/>
              </a:rPr>
              <a:t>Player2Scored</a:t>
            </a:r>
            <a:r>
              <a:rPr sz="1800">
                <a:latin typeface="Courier"/>
              </a:rPr>
              <a:t>();</a:t>
            </a:r>
            <a:br/>
            <a:r>
              <a:rPr sz="1800">
                <a:latin typeface="Courier"/>
              </a:rPr>
              <a:t>            }</a:t>
            </a:r>
            <a:br/>
            <a:r>
              <a:rPr sz="1800">
                <a:latin typeface="Courier"/>
              </a:rPr>
              <a:t>        }</a:t>
            </a:r>
            <a:br/>
            <a:r>
              <a:rPr sz="1800">
                <a:latin typeface="Courier"/>
              </a:rPr>
              <a:t>    }</a:t>
            </a:r>
            <a:br/>
            <a:r>
              <a:rPr sz="1800">
                <a:latin typeface="Courier"/>
              </a:rPr>
              <a: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script</a:t>
            </a:r>
            <a:r>
              <a:rPr/>
              <a:t> </a:t>
            </a:r>
            <a:r>
              <a:rPr/>
              <a:t>a</a:t>
            </a:r>
            <a:r>
              <a:rPr/>
              <a:t> </a:t>
            </a:r>
            <a:r>
              <a:rPr/>
              <a:t>la</a:t>
            </a:r>
            <a:r>
              <a:rPr/>
              <a:t> </a:t>
            </a:r>
            <a:r>
              <a:rPr/>
              <a:t>bola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el</a:t>
            </a:r>
            <a:r>
              <a:rPr/>
              <a:t> </a:t>
            </a:r>
            <a:r>
              <a:rPr/>
              <a:t>rigibody</a:t>
            </a:r>
          </a:p>
        </p:txBody>
      </p:sp>
      <p:pic>
        <p:nvPicPr>
          <p:cNvPr descr="2023-02-21-11-36-16.png" id="0" name="Picture 1"/>
          <p:cNvPicPr>
            <a:picLocks noGrp="1" noChangeAspect="1"/>
          </p:cNvPicPr>
          <p:nvPr/>
        </p:nvPicPr>
        <p:blipFill>
          <a:blip r:embed="rId2"/>
          <a:stretch>
            <a:fillRect/>
          </a:stretch>
        </p:blipFill>
        <p:spPr bwMode="auto">
          <a:xfrm>
            <a:off x="2971800" y="1600200"/>
            <a:ext cx="32004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material</a:t>
            </a:r>
            <a:r>
              <a:rPr/>
              <a:t> </a:t>
            </a:r>
            <a:r>
              <a:rPr/>
              <a:t>para</a:t>
            </a:r>
            <a:r>
              <a:rPr/>
              <a:t> </a:t>
            </a:r>
            <a:r>
              <a:rPr/>
              <a:t>la</a:t>
            </a:r>
            <a:r>
              <a:rPr/>
              <a:t> </a:t>
            </a:r>
            <a:r>
              <a:rPr/>
              <a:t>pelota</a:t>
            </a:r>
          </a:p>
        </p:txBody>
      </p:sp>
      <p:pic>
        <p:nvPicPr>
          <p:cNvPr descr="2023-02-21-11-36-57.png" id="0" name="Picture 1"/>
          <p:cNvPicPr>
            <a:picLocks noGrp="1" noChangeAspect="1"/>
          </p:cNvPicPr>
          <p:nvPr/>
        </p:nvPicPr>
        <p:blipFill>
          <a:blip r:embed="rId2"/>
          <a:stretch>
            <a:fillRect/>
          </a:stretch>
        </p:blipFill>
        <p:spPr bwMode="auto">
          <a:xfrm>
            <a:off x="457200" y="2222500"/>
            <a:ext cx="8229600" cy="3263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2.png" id="0" name="Picture 1"/>
          <p:cNvPicPr>
            <a:picLocks noGrp="1" noChangeAspect="1"/>
          </p:cNvPicPr>
          <p:nvPr/>
        </p:nvPicPr>
        <p:blipFill>
          <a:blip r:embed="rId2"/>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3-02-21-11-37-23.png" id="0" name="Picture 1"/>
          <p:cNvPicPr>
            <a:picLocks noGrp="1" noChangeAspect="1"/>
          </p:cNvPicPr>
          <p:nvPr/>
        </p:nvPicPr>
        <p:blipFill>
          <a:blip r:embed="rId2"/>
          <a:stretch>
            <a:fillRect/>
          </a:stretch>
        </p:blipFill>
        <p:spPr bwMode="auto">
          <a:xfrm>
            <a:off x="1930400" y="1600200"/>
            <a:ext cx="5295900" cy="4521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Restringir</a:t>
            </a:r>
            <a:r>
              <a:rPr/>
              <a:t> </a:t>
            </a:r>
            <a:r>
              <a:rPr/>
              <a:t>movimientos</a:t>
            </a:r>
            <a:r>
              <a:rPr/>
              <a:t> </a:t>
            </a:r>
            <a:r>
              <a:rPr/>
              <a:t>en</a:t>
            </a:r>
            <a:r>
              <a:rPr/>
              <a:t> </a:t>
            </a:r>
            <a:r>
              <a:rPr/>
              <a:t>los</a:t>
            </a:r>
            <a:r>
              <a:rPr/>
              <a:t> </a:t>
            </a:r>
            <a:r>
              <a:rPr/>
              <a:t>players</a:t>
            </a:r>
          </a:p>
        </p:txBody>
      </p:sp>
      <p:sp>
        <p:nvSpPr>
          <p:cNvPr id="3" name="Content Placeholder 2"/>
          <p:cNvSpPr>
            <a:spLocks noGrp="1"/>
          </p:cNvSpPr>
          <p:nvPr>
            <p:ph idx="1"/>
          </p:nvPr>
        </p:nvSpPr>
        <p:spPr/>
        <p:txBody>
          <a:bodyPr/>
          <a:lstStyle/>
          <a:p>
            <a:pPr lvl="0" marL="0" indent="0">
              <a:buNone/>
            </a:pPr>
            <a:r>
              <a:rPr/>
              <a:t>Solo queremos que los jugadores se muevan en un eje, por lo que restringimos los otros 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3-02-21-11-38-12.png" id="0" name="Picture 1"/>
          <p:cNvPicPr>
            <a:picLocks noGrp="1" noChangeAspect="1"/>
          </p:cNvPicPr>
          <p:nvPr/>
        </p:nvPicPr>
        <p:blipFill>
          <a:blip r:embed="rId2"/>
          <a:stretch>
            <a:fillRect/>
          </a:stretch>
        </p:blipFill>
        <p:spPr bwMode="auto">
          <a:xfrm>
            <a:off x="2692400" y="1600200"/>
            <a:ext cx="3771900" cy="4521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Reorganizar</a:t>
            </a:r>
            <a:r>
              <a:rPr/>
              <a:t> </a:t>
            </a:r>
            <a:r>
              <a:rPr/>
              <a:t>archivos</a:t>
            </a:r>
          </a:p>
        </p:txBody>
      </p:sp>
      <p:pic>
        <p:nvPicPr>
          <p:cNvPr descr="2023-02-21-11-45-01.png" id="0" name="Picture 1"/>
          <p:cNvPicPr>
            <a:picLocks noGrp="1" noChangeAspect="1"/>
          </p:cNvPicPr>
          <p:nvPr/>
        </p:nvPicPr>
        <p:blipFill>
          <a:blip r:embed="rId2"/>
          <a:stretch>
            <a:fillRect/>
          </a:stretch>
        </p:blipFill>
        <p:spPr bwMode="auto">
          <a:xfrm>
            <a:off x="2273300" y="1600200"/>
            <a:ext cx="4584700" cy="45212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interfaz</a:t>
            </a:r>
            <a:r>
              <a:rPr/>
              <a:t> </a:t>
            </a:r>
            <a:r>
              <a:rPr/>
              <a:t>puntuación</a:t>
            </a:r>
          </a:p>
        </p:txBody>
      </p:sp>
      <p:sp>
        <p:nvSpPr>
          <p:cNvPr id="3" name="Content Placeholder 2"/>
          <p:cNvSpPr>
            <a:spLocks noGrp="1"/>
          </p:cNvSpPr>
          <p:nvPr>
            <p:ph idx="1"/>
          </p:nvPr>
        </p:nvSpPr>
        <p:spPr/>
        <p:txBody>
          <a:bodyPr/>
          <a:lstStyle/>
          <a:p>
            <a:pPr lvl="0" marL="0" indent="0">
              <a:buNone/>
            </a:pPr>
            <a:r>
              <a:rPr/>
              <a:t>Crearemos las puntuaciones. Al crear una UI, este objeto se nos pondrá dentro de una carpeta </a:t>
            </a:r>
            <a:r>
              <a:rPr sz="1800">
                <a:latin typeface="Courier"/>
              </a:rPr>
              <a:t>canvas</a:t>
            </a:r>
            <a:r>
              <a:rPr/>
              <a: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3-02-21-11-46-04.png" id="0" name="Picture 1"/>
          <p:cNvPicPr>
            <a:picLocks noGrp="1" noChangeAspect="1"/>
          </p:cNvPicPr>
          <p:nvPr/>
        </p:nvPicPr>
        <p:blipFill>
          <a:blip r:embed="rId2"/>
          <a:stretch>
            <a:fillRect/>
          </a:stretch>
        </p:blipFill>
        <p:spPr bwMode="auto">
          <a:xfrm>
            <a:off x="2120900" y="1600200"/>
            <a:ext cx="4902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Cambiar</a:t>
            </a:r>
            <a:r>
              <a:rPr/>
              <a:t> </a:t>
            </a:r>
            <a:r>
              <a:rPr/>
              <a:t>posición</a:t>
            </a:r>
          </a:p>
        </p:txBody>
      </p:sp>
      <p:pic>
        <p:nvPicPr>
          <p:cNvPr descr="2023-02-21-11-47-30.png" id="0" name="Picture 1"/>
          <p:cNvPicPr>
            <a:picLocks noGrp="1" noChangeAspect="1"/>
          </p:cNvPicPr>
          <p:nvPr/>
        </p:nvPicPr>
        <p:blipFill>
          <a:blip r:embed="rId2"/>
          <a:stretch>
            <a:fillRect/>
          </a:stretch>
        </p:blipFill>
        <p:spPr bwMode="auto">
          <a:xfrm>
            <a:off x="2933700" y="1600200"/>
            <a:ext cx="32639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Una vez creado el texto y colocado, lo duplicaremos para tener dos objetos texto, a los que modificaremos el nombre y se llamarán </a:t>
            </a:r>
            <a:r>
              <a:rPr sz="1800">
                <a:latin typeface="Courier"/>
              </a:rPr>
              <a:t>Player1Text</a:t>
            </a:r>
            <a:r>
              <a:rPr/>
              <a:t> y </a:t>
            </a:r>
            <a:r>
              <a:rPr sz="1800">
                <a:latin typeface="Courier"/>
              </a:rPr>
              <a:t>Player2Text</a:t>
            </a:r>
            <a:r>
              <a:rPr/>
              <a: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Cambiar</a:t>
            </a:r>
            <a:r>
              <a:rPr/>
              <a:t> </a:t>
            </a:r>
            <a:r>
              <a:rPr/>
              <a:t>pelota</a:t>
            </a:r>
            <a:r>
              <a:rPr/>
              <a:t> </a:t>
            </a:r>
            <a:r>
              <a:rPr/>
              <a:t>y</a:t>
            </a:r>
            <a:r>
              <a:rPr/>
              <a:t> </a:t>
            </a:r>
            <a:r>
              <a:rPr/>
              <a:t>hacerla</a:t>
            </a:r>
            <a:r>
              <a:rPr/>
              <a:t> </a:t>
            </a:r>
            <a:r>
              <a:rPr/>
              <a:t>redonda</a:t>
            </a:r>
          </a:p>
        </p:txBody>
      </p:sp>
      <p:sp>
        <p:nvSpPr>
          <p:cNvPr id="3" name="Content Placeholder 2"/>
          <p:cNvSpPr>
            <a:spLocks noGrp="1"/>
          </p:cNvSpPr>
          <p:nvPr>
            <p:ph idx="1"/>
          </p:nvPr>
        </p:nvSpPr>
        <p:spPr/>
        <p:txBody>
          <a:bodyPr/>
          <a:lstStyle/>
          <a:p>
            <a:pPr lvl="0" marL="0" indent="0">
              <a:buNone/>
            </a:pPr>
            <a:r>
              <a:rPr/>
              <a:t>En el </a:t>
            </a:r>
            <a:r>
              <a:rPr sz="1800">
                <a:latin typeface="Courier"/>
              </a:rPr>
              <a:t>Sprite Renderer</a:t>
            </a:r>
            <a:r>
              <a:rPr/>
              <a:t> tenéis que cambiar la propiedad </a:t>
            </a:r>
            <a:r>
              <a:rPr sz="1800">
                <a:latin typeface="Courier"/>
              </a:rPr>
              <a:t>Sprite</a:t>
            </a:r>
            <a:r>
              <a:rPr/>
              <a:t> por un círculo.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el</a:t>
            </a:r>
            <a:r>
              <a:rPr/>
              <a:t> </a:t>
            </a:r>
            <a:r>
              <a:rPr/>
              <a:t>script</a:t>
            </a:r>
            <a:r>
              <a:rPr/>
              <a:t> </a:t>
            </a:r>
            <a:r>
              <a:rPr/>
              <a:t>del</a:t>
            </a:r>
            <a:r>
              <a:rPr/>
              <a:t> </a:t>
            </a:r>
            <a:r>
              <a:rPr/>
              <a:t>juego</a:t>
            </a:r>
          </a:p>
        </p:txBody>
      </p:sp>
      <p:sp>
        <p:nvSpPr>
          <p:cNvPr id="3" name="Content Placeholder 2"/>
          <p:cNvSpPr>
            <a:spLocks noGrp="1"/>
          </p:cNvSpPr>
          <p:nvPr>
            <p:ph idx="1"/>
          </p:nvPr>
        </p:nvSpPr>
        <p:spPr/>
        <p:txBody>
          <a:bodyPr/>
          <a:lstStyle/>
          <a:p>
            <a:pPr lvl="0" marL="0" indent="0">
              <a:buNone/>
            </a:pPr>
            <a:r>
              <a:rPr/>
              <a:t>Crearemos un </a:t>
            </a:r>
            <a:r>
              <a:rPr sz="1800">
                <a:latin typeface="Courier"/>
              </a:rPr>
              <a:t>script</a:t>
            </a:r>
            <a:r>
              <a:rPr/>
              <a:t> que llamaremos </a:t>
            </a:r>
            <a:r>
              <a:rPr sz="1800">
                <a:latin typeface="Courier"/>
              </a:rPr>
              <a:t>GameManager</a:t>
            </a:r>
            <a:r>
              <a:rPr/>
              <a:t> (veréis que cambia el icono por un engranaje).</a:t>
            </a:r>
          </a:p>
          <a:p>
            <a:pPr lvl="0" marL="0" indent="0">
              <a:buNone/>
            </a:pPr>
            <a:r>
              <a:rPr/>
              <a:t>Borraremos los métodos </a:t>
            </a:r>
            <a:r>
              <a:rPr sz="1800">
                <a:latin typeface="Courier"/>
              </a:rPr>
              <a:t>start()</a:t>
            </a:r>
            <a:r>
              <a:rPr/>
              <a:t> y </a:t>
            </a:r>
            <a:r>
              <a:rPr sz="1800">
                <a:latin typeface="Courier"/>
              </a:rPr>
              <a:t>update()</a:t>
            </a:r>
            <a:r>
              <a:rPr/>
              <a:t>.</a:t>
            </a:r>
          </a:p>
          <a:p>
            <a:pPr lvl="0" marL="0" indent="0">
              <a:buNone/>
            </a:pPr>
            <a:r>
              <a:rPr/>
              <a:t>Crearemos los métodos </a:t>
            </a:r>
            <a:r>
              <a:rPr sz="1800">
                <a:latin typeface="Courier"/>
              </a:rPr>
              <a:t>Player1Scored()</a:t>
            </a:r>
            <a:r>
              <a:rPr/>
              <a:t> y </a:t>
            </a:r>
            <a:r>
              <a:rPr sz="1800">
                <a:latin typeface="Courier"/>
              </a:rPr>
              <a:t>Player1Scored()</a:t>
            </a:r>
            <a:r>
              <a:rPr/>
              <a:t>.</a:t>
            </a:r>
          </a:p>
          <a:p>
            <a:pPr lvl="0" marL="0" indent="0">
              <a:buNone/>
            </a:pPr>
            <a:r>
              <a:rPr/>
              <a:t>Al marcar un gol:</a:t>
            </a:r>
          </a:p>
          <a:p>
            <a:pPr lvl="1">
              <a:buAutoNum type="arabicPeriod"/>
            </a:pPr>
            <a:r>
              <a:rPr/>
              <a:t>La pelota vuelve al centro</a:t>
            </a:r>
          </a:p>
          <a:p>
            <a:pPr lvl="1">
              <a:buAutoNum type="arabicPeriod"/>
            </a:pPr>
            <a:r>
              <a:rPr/>
              <a:t>Las palas vuelven a su posición iniciar</a:t>
            </a:r>
          </a:p>
          <a:p>
            <a:pPr lvl="1">
              <a:buAutoNum type="arabicPeriod"/>
            </a:pPr>
            <a:r>
              <a:rPr/>
              <a:t>Cambiamos los valores del marcador</a:t>
            </a:r>
          </a:p>
          <a:p>
            <a:pPr lvl="0" marL="0" indent="0">
              <a:buNone/>
            </a:pPr>
            <a:r>
              <a:rPr sz="1800">
                <a:latin typeface="Courier"/>
              </a:rPr>
              <a:t>ResetPosition()</a:t>
            </a:r>
            <a:r>
              <a:rPr/>
              <a:t> será un método que resteará los objetos.</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r>
              <a:rPr sz="1800" b="1">
                <a:solidFill>
                  <a:srgbClr val="007020"/>
                </a:solidFill>
                <a:latin typeface="Courier"/>
              </a:rPr>
              <a:t>using</a:t>
            </a:r>
            <a:r>
              <a:rPr sz="1800">
                <a:latin typeface="Courier"/>
              </a:rPr>
              <a:t> UnityEngine.</a:t>
            </a:r>
            <a:r>
              <a:rPr sz="1800">
                <a:solidFill>
                  <a:srgbClr val="06287E"/>
                </a:solidFill>
                <a:latin typeface="Courier"/>
              </a:rPr>
              <a:t>UI</a:t>
            </a:r>
            <a:r>
              <a:rPr sz="1800">
                <a:latin typeface="Courier"/>
              </a:rPr>
              <a:t>;</a:t>
            </a:r>
            <a:br/>
            <a:r>
              <a:rPr sz="1800" b="1">
                <a:solidFill>
                  <a:srgbClr val="007020"/>
                </a:solidFill>
                <a:latin typeface="Courier"/>
              </a:rPr>
              <a:t>using</a:t>
            </a:r>
            <a:r>
              <a:rPr sz="1800">
                <a:latin typeface="Courier"/>
              </a:rPr>
              <a:t> UnityEngine.</a:t>
            </a:r>
            <a:r>
              <a:rPr sz="1800">
                <a:solidFill>
                  <a:srgbClr val="06287E"/>
                </a:solidFill>
                <a:latin typeface="Courier"/>
              </a:rPr>
              <a:t>SceneManagement</a:t>
            </a:r>
            <a:r>
              <a:rPr sz="1800">
                <a:latin typeface="Courier"/>
              </a:rPr>
              <a:t>;</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GameManager : MonoBehaviour</a:t>
            </a:r>
            <a:br/>
            <a:r>
              <a:rPr sz="1800">
                <a:latin typeface="Courier"/>
              </a:rPr>
              <a:t>{</a:t>
            </a:r>
            <a:br/>
            <a:r>
              <a:rPr sz="1800">
                <a:latin typeface="Courier"/>
              </a:rPr>
              <a:t>    </a:t>
            </a:r>
            <a:r>
              <a:rPr sz="1800" b="1">
                <a:solidFill>
                  <a:srgbClr val="007020"/>
                </a:solidFill>
                <a:latin typeface="Courier"/>
              </a:rPr>
              <a:t>public</a:t>
            </a:r>
            <a:r>
              <a:rPr sz="1800">
                <a:latin typeface="Courier"/>
              </a:rPr>
              <a:t> GameObject bola;</a:t>
            </a:r>
            <a:br/>
            <a:r>
              <a:rPr sz="1800">
                <a:latin typeface="Courier"/>
              </a:rPr>
              <a:t>    </a:t>
            </a:r>
            <a:r>
              <a:rPr sz="1800" b="1">
                <a:solidFill>
                  <a:srgbClr val="007020"/>
                </a:solidFill>
                <a:latin typeface="Courier"/>
              </a:rPr>
              <a:t>public</a:t>
            </a:r>
            <a:r>
              <a:rPr sz="1800">
                <a:latin typeface="Courier"/>
              </a:rPr>
              <a:t> GameObject player1;</a:t>
            </a:r>
            <a:br/>
            <a:r>
              <a:rPr sz="1800">
                <a:latin typeface="Courier"/>
              </a:rPr>
              <a:t>    </a:t>
            </a:r>
            <a:r>
              <a:rPr sz="1800" b="1">
                <a:solidFill>
                  <a:srgbClr val="007020"/>
                </a:solidFill>
                <a:latin typeface="Courier"/>
              </a:rPr>
              <a:t>public</a:t>
            </a:r>
            <a:r>
              <a:rPr sz="1800">
                <a:latin typeface="Courier"/>
              </a:rPr>
              <a:t> GameObject player1goal1;</a:t>
            </a:r>
            <a:br/>
            <a:r>
              <a:rPr sz="1800">
                <a:latin typeface="Courier"/>
              </a:rPr>
              <a:t>    </a:t>
            </a:r>
            <a:r>
              <a:rPr sz="1800" b="1">
                <a:solidFill>
                  <a:srgbClr val="007020"/>
                </a:solidFill>
                <a:latin typeface="Courier"/>
              </a:rPr>
              <a:t>public</a:t>
            </a:r>
            <a:r>
              <a:rPr sz="1800">
                <a:latin typeface="Courier"/>
              </a:rPr>
              <a:t> GameObject player2;</a:t>
            </a:r>
            <a:br/>
            <a:r>
              <a:rPr sz="1800">
                <a:latin typeface="Courier"/>
              </a:rPr>
              <a:t>    </a:t>
            </a:r>
            <a:r>
              <a:rPr sz="1800" b="1">
                <a:solidFill>
                  <a:srgbClr val="007020"/>
                </a:solidFill>
                <a:latin typeface="Courier"/>
              </a:rPr>
              <a:t>public</a:t>
            </a:r>
            <a:r>
              <a:rPr sz="1800">
                <a:latin typeface="Courier"/>
              </a:rPr>
              <a:t> GameObject player2goal2;</a:t>
            </a:r>
            <a:br/>
            <a:br/>
            <a:r>
              <a:rPr sz="1800">
                <a:latin typeface="Courier"/>
              </a:rPr>
              <a:t>    </a:t>
            </a:r>
            <a:r>
              <a:rPr sz="1800" b="1">
                <a:solidFill>
                  <a:srgbClr val="007020"/>
                </a:solidFill>
                <a:latin typeface="Courier"/>
              </a:rPr>
              <a:t>public</a:t>
            </a:r>
            <a:r>
              <a:rPr sz="1800">
                <a:latin typeface="Courier"/>
              </a:rPr>
              <a:t> Text player1Text;</a:t>
            </a:r>
            <a:br/>
            <a:r>
              <a:rPr sz="1800">
                <a:latin typeface="Courier"/>
              </a:rPr>
              <a:t>    </a:t>
            </a:r>
            <a:r>
              <a:rPr sz="1800" b="1">
                <a:solidFill>
                  <a:srgbClr val="007020"/>
                </a:solidFill>
                <a:latin typeface="Courier"/>
              </a:rPr>
              <a:t>public</a:t>
            </a:r>
            <a:r>
              <a:rPr sz="1800">
                <a:latin typeface="Courier"/>
              </a:rPr>
              <a:t> Text player2Text;</a:t>
            </a:r>
            <a:b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int</a:t>
            </a:r>
            <a:r>
              <a:rPr sz="1800">
                <a:latin typeface="Courier"/>
              </a:rPr>
              <a:t> player1Score;</a:t>
            </a: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int</a:t>
            </a:r>
            <a:r>
              <a:rPr sz="1800">
                <a:latin typeface="Courier"/>
              </a:rPr>
              <a:t> player2Score;</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bool</a:t>
            </a:r>
            <a:r>
              <a:rPr sz="1800">
                <a:latin typeface="Courier"/>
              </a:rPr>
              <a:t> IAGame;</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int</a:t>
            </a:r>
            <a:r>
              <a:rPr sz="1800">
                <a:latin typeface="Courier"/>
              </a:rPr>
              <a:t> maxScore = </a:t>
            </a:r>
            <a:r>
              <a:rPr sz="1800">
                <a:solidFill>
                  <a:srgbClr val="40A070"/>
                </a:solidFill>
                <a:latin typeface="Courier"/>
              </a:rPr>
              <a:t>7</a:t>
            </a:r>
            <a:r>
              <a:rPr sz="1800">
                <a:latin typeface="Courier"/>
              </a:rPr>
              <a:t>;</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CheckVictory</a:t>
            </a:r>
            <a:r>
              <a:rPr sz="1800">
                <a:latin typeface="Courier"/>
              </a:rPr>
              <a:t>()</a:t>
            </a:r>
            <a:br/>
            <a:r>
              <a:rPr sz="1800">
                <a:latin typeface="Courier"/>
              </a:rPr>
              <a:t>    {</a:t>
            </a:r>
            <a:br/>
            <a:r>
              <a:rPr sz="1800">
                <a:latin typeface="Courier"/>
              </a:rPr>
              <a:t>        </a:t>
            </a:r>
            <a:r>
              <a:rPr sz="1800" b="1">
                <a:solidFill>
                  <a:srgbClr val="007020"/>
                </a:solidFill>
                <a:latin typeface="Courier"/>
              </a:rPr>
              <a:t>if</a:t>
            </a:r>
            <a:r>
              <a:rPr sz="1800">
                <a:latin typeface="Courier"/>
              </a:rPr>
              <a:t>(player1Score &gt;= maxScore){</a:t>
            </a:r>
            <a:br/>
            <a:r>
              <a:rPr sz="1800">
                <a:latin typeface="Courier"/>
              </a:rPr>
              <a:t>            SceneManager.</a:t>
            </a:r>
            <a:r>
              <a:rPr sz="1800">
                <a:solidFill>
                  <a:srgbClr val="06287E"/>
                </a:solidFill>
                <a:latin typeface="Courier"/>
              </a:rPr>
              <a:t>LoadScene</a:t>
            </a:r>
            <a:r>
              <a:rPr sz="1800">
                <a:latin typeface="Courier"/>
              </a:rPr>
              <a:t>(</a:t>
            </a:r>
            <a:r>
              <a:rPr sz="1800">
                <a:solidFill>
                  <a:srgbClr val="4070A0"/>
                </a:solidFill>
                <a:latin typeface="Courier"/>
              </a:rPr>
              <a:t>"VictoryPlayer1"</a:t>
            </a:r>
            <a:r>
              <a:rPr sz="1800">
                <a:latin typeface="Courier"/>
              </a:rPr>
              <a:t>);</a:t>
            </a:r>
            <a:br/>
            <a:r>
              <a:rPr sz="1800">
                <a:latin typeface="Courier"/>
              </a:rPr>
              <a:t>        }</a:t>
            </a:r>
            <a:br/>
            <a:br/>
            <a:r>
              <a:rPr sz="1800">
                <a:latin typeface="Courier"/>
              </a:rPr>
              <a:t>        </a:t>
            </a:r>
            <a:r>
              <a:rPr sz="1800" b="1">
                <a:solidFill>
                  <a:srgbClr val="007020"/>
                </a:solidFill>
                <a:latin typeface="Courier"/>
              </a:rPr>
              <a:t>if</a:t>
            </a:r>
            <a:r>
              <a:rPr sz="1800">
                <a:latin typeface="Courier"/>
              </a:rPr>
              <a:t>(player2Score &gt;= maxScore){</a:t>
            </a:r>
            <a:br/>
            <a:r>
              <a:rPr sz="1800">
                <a:latin typeface="Courier"/>
              </a:rPr>
              <a:t>            SceneManager.</a:t>
            </a:r>
            <a:r>
              <a:rPr sz="1800">
                <a:solidFill>
                  <a:srgbClr val="06287E"/>
                </a:solidFill>
                <a:latin typeface="Courier"/>
              </a:rPr>
              <a:t>LoadScene</a:t>
            </a:r>
            <a:r>
              <a:rPr sz="1800">
                <a:latin typeface="Courier"/>
              </a:rPr>
              <a:t>(</a:t>
            </a:r>
            <a:r>
              <a:rPr sz="1800">
                <a:solidFill>
                  <a:srgbClr val="4070A0"/>
                </a:solidFill>
                <a:latin typeface="Courier"/>
              </a:rPr>
              <a:t>"VictoryPlayer2"</a:t>
            </a:r>
            <a:r>
              <a:rPr sz="1800">
                <a:latin typeface="Courier"/>
              </a:rPr>
              <a:t>);</a:t>
            </a:r>
            <a:br/>
            <a:r>
              <a:rPr sz="1800">
                <a:latin typeface="Courier"/>
              </a:rPr>
              <a:t>        }</a:t>
            </a:r>
            <a:br/>
            <a:r>
              <a:rPr sz="1800">
                <a:latin typeface="Courier"/>
              </a:rPr>
              <a:t>    }</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Player1Scored</a:t>
            </a:r>
            <a:r>
              <a:rPr sz="1800">
                <a:latin typeface="Courier"/>
              </a:rPr>
              <a:t>()</a:t>
            </a:r>
            <a:br/>
            <a:r>
              <a:rPr sz="1800">
                <a:latin typeface="Courier"/>
              </a:rPr>
              <a:t>    {</a:t>
            </a:r>
            <a:br/>
            <a:r>
              <a:rPr sz="1800">
                <a:latin typeface="Courier"/>
              </a:rPr>
              <a:t>        player1Score++;</a:t>
            </a:r>
            <a:br/>
            <a:r>
              <a:rPr sz="1800">
                <a:latin typeface="Courier"/>
              </a:rPr>
              <a:t>        player1Text.</a:t>
            </a:r>
            <a:r>
              <a:rPr sz="1800">
                <a:solidFill>
                  <a:srgbClr val="06287E"/>
                </a:solidFill>
                <a:latin typeface="Courier"/>
              </a:rPr>
              <a:t>text</a:t>
            </a:r>
            <a:r>
              <a:rPr sz="1800">
                <a:latin typeface="Courier"/>
              </a:rPr>
              <a:t> = player1Score.</a:t>
            </a:r>
            <a:r>
              <a:rPr sz="1800">
                <a:solidFill>
                  <a:srgbClr val="06287E"/>
                </a:solidFill>
                <a:latin typeface="Courier"/>
              </a:rPr>
              <a:t>ToString</a:t>
            </a:r>
            <a:r>
              <a:rPr sz="1800">
                <a:latin typeface="Courier"/>
              </a:rPr>
              <a:t>();</a:t>
            </a:r>
            <a:br/>
            <a:r>
              <a:rPr sz="1800">
                <a:latin typeface="Courier"/>
              </a:rPr>
              <a:t>        </a:t>
            </a:r>
            <a:r>
              <a:rPr sz="1800">
                <a:solidFill>
                  <a:srgbClr val="06287E"/>
                </a:solidFill>
                <a:latin typeface="Courier"/>
              </a:rPr>
              <a:t>CheckVictory</a:t>
            </a:r>
            <a:r>
              <a:rPr sz="1800">
                <a:latin typeface="Courier"/>
              </a:rPr>
              <a:t>();</a:t>
            </a:r>
            <a:br/>
            <a:r>
              <a:rPr sz="1800">
                <a:latin typeface="Courier"/>
              </a:rPr>
              <a:t>        </a:t>
            </a:r>
            <a:r>
              <a:rPr sz="1800">
                <a:solidFill>
                  <a:srgbClr val="06287E"/>
                </a:solidFill>
                <a:latin typeface="Courier"/>
              </a:rPr>
              <a:t>ResetPosition</a:t>
            </a:r>
            <a:r>
              <a:rPr sz="1800">
                <a:latin typeface="Courier"/>
              </a:rPr>
              <a:t>();</a:t>
            </a:r>
            <a:br/>
            <a:r>
              <a:rPr sz="1800">
                <a:latin typeface="Courier"/>
              </a:rPr>
              <a:t>    }</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Player2Scored</a:t>
            </a:r>
            <a:r>
              <a:rPr sz="1800">
                <a:latin typeface="Courier"/>
              </a:rPr>
              <a:t>()</a:t>
            </a:r>
            <a:br/>
            <a:r>
              <a:rPr sz="1800">
                <a:latin typeface="Courier"/>
              </a:rPr>
              <a:t>    {</a:t>
            </a:r>
            <a:br/>
            <a:r>
              <a:rPr sz="1800">
                <a:latin typeface="Courier"/>
              </a:rPr>
              <a:t>        player2Score++;</a:t>
            </a:r>
            <a:br/>
            <a:r>
              <a:rPr sz="1800">
                <a:latin typeface="Courier"/>
              </a:rPr>
              <a:t>        player2Text.</a:t>
            </a:r>
            <a:r>
              <a:rPr sz="1800">
                <a:solidFill>
                  <a:srgbClr val="06287E"/>
                </a:solidFill>
                <a:latin typeface="Courier"/>
              </a:rPr>
              <a:t>text</a:t>
            </a:r>
            <a:r>
              <a:rPr sz="1800">
                <a:latin typeface="Courier"/>
              </a:rPr>
              <a:t> = player2Score.</a:t>
            </a:r>
            <a:r>
              <a:rPr sz="1800">
                <a:solidFill>
                  <a:srgbClr val="06287E"/>
                </a:solidFill>
                <a:latin typeface="Courier"/>
              </a:rPr>
              <a:t>ToString</a:t>
            </a:r>
            <a:r>
              <a:rPr sz="1800">
                <a:latin typeface="Courier"/>
              </a:rPr>
              <a:t>();</a:t>
            </a:r>
            <a:br/>
            <a:r>
              <a:rPr sz="1800">
                <a:latin typeface="Courier"/>
              </a:rPr>
              <a:t>        </a:t>
            </a:r>
            <a:r>
              <a:rPr sz="1800">
                <a:solidFill>
                  <a:srgbClr val="06287E"/>
                </a:solidFill>
                <a:latin typeface="Courier"/>
              </a:rPr>
              <a:t>CheckVictory</a:t>
            </a:r>
            <a:r>
              <a:rPr sz="1800">
                <a:latin typeface="Courier"/>
              </a:rPr>
              <a:t>();</a:t>
            </a:r>
            <a:br/>
            <a:r>
              <a:rPr sz="1800">
                <a:latin typeface="Courier"/>
              </a:rPr>
              <a:t>        </a:t>
            </a:r>
            <a:r>
              <a:rPr sz="1800">
                <a:solidFill>
                  <a:srgbClr val="06287E"/>
                </a:solidFill>
                <a:latin typeface="Courier"/>
              </a:rPr>
              <a:t>ResetPosition</a:t>
            </a:r>
            <a:r>
              <a:rPr sz="1800">
                <a:latin typeface="Courier"/>
              </a:rPr>
              <a:t>();</a:t>
            </a:r>
            <a:br/>
            <a:r>
              <a:rPr sz="1800">
                <a:latin typeface="Courier"/>
              </a:rPr>
              <a:t>    }</a:t>
            </a:r>
            <a:b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ResetPosition</a:t>
            </a:r>
            <a:r>
              <a:rPr sz="1800">
                <a:latin typeface="Courier"/>
              </a:rPr>
              <a:t>()</a:t>
            </a:r>
            <a:br/>
            <a:r>
              <a:rPr sz="1800">
                <a:latin typeface="Courier"/>
              </a:rPr>
              <a:t>    {</a:t>
            </a:r>
            <a:br/>
            <a:r>
              <a:rPr sz="1800">
                <a:latin typeface="Courier"/>
              </a:rPr>
              <a:t>        </a:t>
            </a:r>
            <a:r>
              <a:rPr sz="1800" b="1">
                <a:solidFill>
                  <a:srgbClr val="007020"/>
                </a:solidFill>
                <a:latin typeface="Courier"/>
              </a:rPr>
              <a:t>if</a:t>
            </a:r>
            <a:r>
              <a:rPr sz="1800">
                <a:latin typeface="Courier"/>
              </a:rPr>
              <a:t> (IAGame)</a:t>
            </a:r>
            <a:br/>
            <a:r>
              <a:rPr sz="1800">
                <a:latin typeface="Courier"/>
              </a:rPr>
              <a:t>        {</a:t>
            </a:r>
            <a:br/>
            <a:r>
              <a:rPr sz="1800">
                <a:latin typeface="Courier"/>
              </a:rPr>
              <a:t>            bola.</a:t>
            </a:r>
            <a:r>
              <a:rPr sz="1800">
                <a:solidFill>
                  <a:srgbClr val="06287E"/>
                </a:solidFill>
                <a:latin typeface="Courier"/>
              </a:rPr>
              <a:t>GetComponent</a:t>
            </a:r>
            <a:r>
              <a:rPr sz="1800">
                <a:latin typeface="Courier"/>
              </a:rPr>
              <a:t>&lt;Ball&gt;().</a:t>
            </a:r>
            <a:r>
              <a:rPr sz="1800">
                <a:solidFill>
                  <a:srgbClr val="06287E"/>
                </a:solidFill>
                <a:latin typeface="Courier"/>
              </a:rPr>
              <a:t>Reset</a:t>
            </a:r>
            <a:r>
              <a:rPr sz="1800">
                <a:latin typeface="Courier"/>
              </a:rPr>
              <a:t>();;</a:t>
            </a:r>
            <a:br/>
            <a:r>
              <a:rPr sz="1800">
                <a:latin typeface="Courier"/>
              </a:rPr>
              <a:t>            player2.</a:t>
            </a:r>
            <a:r>
              <a:rPr sz="1800">
                <a:solidFill>
                  <a:srgbClr val="06287E"/>
                </a:solidFill>
                <a:latin typeface="Courier"/>
              </a:rPr>
              <a:t>GetComponent</a:t>
            </a:r>
            <a:r>
              <a:rPr sz="1800">
                <a:latin typeface="Courier"/>
              </a:rPr>
              <a:t>&lt;Players&gt;().</a:t>
            </a:r>
            <a:r>
              <a:rPr sz="1800">
                <a:solidFill>
                  <a:srgbClr val="06287E"/>
                </a:solidFill>
                <a:latin typeface="Courier"/>
              </a:rPr>
              <a:t>Reset</a:t>
            </a:r>
            <a:r>
              <a:rPr sz="1800">
                <a:latin typeface="Courier"/>
              </a:rPr>
              <a:t>();</a:t>
            </a:r>
            <a:br/>
            <a:r>
              <a:rPr sz="1800">
                <a:latin typeface="Courier"/>
              </a:rPr>
              <a:t>        }</a:t>
            </a:r>
            <a:br/>
            <a:r>
              <a:rPr sz="1800">
                <a:latin typeface="Courier"/>
              </a:rPr>
              <a:t>        </a:t>
            </a:r>
            <a:r>
              <a:rPr sz="1800" b="1">
                <a:solidFill>
                  <a:srgbClr val="007020"/>
                </a:solidFill>
                <a:latin typeface="Courier"/>
              </a:rPr>
              <a:t>else</a:t>
            </a:r>
            <a:br/>
            <a:r>
              <a:rPr sz="1800">
                <a:latin typeface="Courier"/>
              </a:rPr>
              <a:t>        {</a:t>
            </a:r>
            <a:br/>
            <a:r>
              <a:rPr sz="1800">
                <a:latin typeface="Courier"/>
              </a:rPr>
              <a:t>            bola.</a:t>
            </a:r>
            <a:r>
              <a:rPr sz="1800">
                <a:solidFill>
                  <a:srgbClr val="06287E"/>
                </a:solidFill>
                <a:latin typeface="Courier"/>
              </a:rPr>
              <a:t>GetComponent</a:t>
            </a:r>
            <a:r>
              <a:rPr sz="1800">
                <a:latin typeface="Courier"/>
              </a:rPr>
              <a:t>&lt;Ball&gt;().</a:t>
            </a:r>
            <a:r>
              <a:rPr sz="1800">
                <a:solidFill>
                  <a:srgbClr val="06287E"/>
                </a:solidFill>
                <a:latin typeface="Courier"/>
              </a:rPr>
              <a:t>Reset</a:t>
            </a:r>
            <a:r>
              <a:rPr sz="1800">
                <a:latin typeface="Courier"/>
              </a:rPr>
              <a:t>();;</a:t>
            </a:r>
            <a:br/>
            <a:r>
              <a:rPr sz="1800">
                <a:latin typeface="Courier"/>
              </a:rPr>
              <a:t>            player2.</a:t>
            </a:r>
            <a:r>
              <a:rPr sz="1800">
                <a:solidFill>
                  <a:srgbClr val="06287E"/>
                </a:solidFill>
                <a:latin typeface="Courier"/>
              </a:rPr>
              <a:t>GetComponent</a:t>
            </a:r>
            <a:r>
              <a:rPr sz="1800">
                <a:latin typeface="Courier"/>
              </a:rPr>
              <a:t>&lt;Players&gt;().</a:t>
            </a:r>
            <a:r>
              <a:rPr sz="1800">
                <a:solidFill>
                  <a:srgbClr val="06287E"/>
                </a:solidFill>
                <a:latin typeface="Courier"/>
              </a:rPr>
              <a:t>Reset</a:t>
            </a:r>
            <a:r>
              <a:rPr sz="1800">
                <a:latin typeface="Courier"/>
              </a:rPr>
              <a:t>();</a:t>
            </a:r>
            <a:br/>
            <a:r>
              <a:rPr sz="1800">
                <a:latin typeface="Courier"/>
              </a:rPr>
              <a:t>            player1.</a:t>
            </a:r>
            <a:r>
              <a:rPr sz="1800">
                <a:solidFill>
                  <a:srgbClr val="06287E"/>
                </a:solidFill>
                <a:latin typeface="Courier"/>
              </a:rPr>
              <a:t>GetComponent</a:t>
            </a:r>
            <a:r>
              <a:rPr sz="1800">
                <a:latin typeface="Courier"/>
              </a:rPr>
              <a:t>&lt;Players&gt;().</a:t>
            </a:r>
            <a:r>
              <a:rPr sz="1800">
                <a:solidFill>
                  <a:srgbClr val="06287E"/>
                </a:solidFill>
                <a:latin typeface="Courier"/>
              </a:rPr>
              <a:t>Reset</a:t>
            </a:r>
            <a:r>
              <a:rPr sz="1800">
                <a:latin typeface="Courier"/>
              </a:rPr>
              <a:t>();</a:t>
            </a:r>
            <a:br/>
            <a:r>
              <a:rPr sz="1800">
                <a:latin typeface="Courier"/>
              </a:rPr>
              <a:t>        }</a:t>
            </a:r>
            <a:br/>
            <a:r>
              <a:rPr sz="1800">
                <a:latin typeface="Courier"/>
              </a:rPr>
              <a:t>    }</a:t>
            </a:r>
            <a:br/>
            <a:r>
              <a:rPr sz="1800">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02.</a:t>
            </a:r>
            <a:r>
              <a:rPr/>
              <a:t> </a:t>
            </a:r>
            <a:r>
              <a:rPr/>
              <a:t>Instalación</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Añadir</a:t>
            </a:r>
            <a:r>
              <a:rPr/>
              <a:t> </a:t>
            </a:r>
            <a:r>
              <a:rPr/>
              <a:t>las</a:t>
            </a:r>
            <a:r>
              <a:rPr/>
              <a:t> </a:t>
            </a:r>
            <a:r>
              <a:rPr/>
              <a:t>referencias</a:t>
            </a:r>
            <a:r>
              <a:rPr/>
              <a:t> </a:t>
            </a:r>
            <a:r>
              <a:rPr/>
              <a:t>a</a:t>
            </a:r>
            <a:r>
              <a:rPr/>
              <a:t> </a:t>
            </a:r>
            <a:r>
              <a:rPr/>
              <a:t>objetos</a:t>
            </a:r>
          </a:p>
        </p:txBody>
      </p:sp>
      <p:sp>
        <p:nvSpPr>
          <p:cNvPr id="3" name="Content Placeholder 2"/>
          <p:cNvSpPr>
            <a:spLocks noGrp="1"/>
          </p:cNvSpPr>
          <p:nvPr>
            <p:ph idx="1"/>
          </p:nvPr>
        </p:nvSpPr>
        <p:spPr/>
        <p:txBody>
          <a:bodyPr/>
          <a:lstStyle/>
          <a:p>
            <a:pPr lvl="0" marL="0" indent="0">
              <a:buNone/>
            </a:pPr>
            <a:r>
              <a:rPr/>
              <a:t>Arrastraremos todos los objetos a las propiedades del script </a:t>
            </a:r>
            <a:r>
              <a:rPr sz="1800">
                <a:latin typeface="Courier"/>
              </a:rPr>
              <a:t>GameManager</a:t>
            </a:r>
            <a:r>
              <a:rPr/>
              <a: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Marcar</a:t>
            </a:r>
            <a:r>
              <a:rPr/>
              <a:t> </a:t>
            </a:r>
            <a:r>
              <a:rPr/>
              <a:t>trigger</a:t>
            </a:r>
            <a:r>
              <a:rPr/>
              <a:t> </a:t>
            </a:r>
            <a:r>
              <a:rPr/>
              <a:t>en</a:t>
            </a:r>
            <a:r>
              <a:rPr/>
              <a:t> </a:t>
            </a:r>
            <a:r>
              <a:rPr/>
              <a:t>las</a:t>
            </a:r>
            <a:r>
              <a:rPr/>
              <a:t> </a:t>
            </a:r>
            <a:r>
              <a:rPr/>
              <a:t>porterías</a:t>
            </a:r>
          </a:p>
        </p:txBody>
      </p:sp>
      <p:sp>
        <p:nvSpPr>
          <p:cNvPr id="3" name="Content Placeholder 2"/>
          <p:cNvSpPr>
            <a:spLocks noGrp="1"/>
          </p:cNvSpPr>
          <p:nvPr>
            <p:ph idx="1"/>
          </p:nvPr>
        </p:nvSpPr>
        <p:spPr/>
        <p:txBody>
          <a:bodyPr/>
          <a:lstStyle/>
          <a:p>
            <a:pPr lvl="0" marL="0" indent="0">
              <a:buNone/>
            </a:pPr>
            <a:r>
              <a:rPr/>
              <a:t>Necesitamos marcar la opción </a:t>
            </a:r>
            <a:r>
              <a:rPr sz="1800">
                <a:latin typeface="Courier"/>
              </a:rPr>
              <a:t>is Trigger</a:t>
            </a:r>
            <a:r>
              <a:rPr/>
              <a:t> del componente </a:t>
            </a:r>
            <a:r>
              <a:rPr sz="1800">
                <a:latin typeface="Courier"/>
              </a:rPr>
              <a:t>Box Collider 2D</a:t>
            </a:r>
            <a: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script</a:t>
            </a:r>
            <a:r>
              <a:rPr/>
              <a:t> </a:t>
            </a:r>
            <a:r>
              <a:rPr/>
              <a:t>para</a:t>
            </a:r>
            <a:r>
              <a:rPr/>
              <a:t> </a:t>
            </a:r>
            <a:r>
              <a:rPr/>
              <a:t>las</a:t>
            </a:r>
            <a:r>
              <a:rPr/>
              <a:t> </a:t>
            </a:r>
            <a:r>
              <a:rPr/>
              <a:t>porterías</a:t>
            </a:r>
          </a:p>
        </p:txBody>
      </p:sp>
      <p:sp>
        <p:nvSpPr>
          <p:cNvPr id="3" name="Content Placeholder 2"/>
          <p:cNvSpPr>
            <a:spLocks noGrp="1"/>
          </p:cNvSpPr>
          <p:nvPr>
            <p:ph idx="1"/>
          </p:nvPr>
        </p:nvSpPr>
        <p:spPr/>
        <p:txBody>
          <a:bodyPr/>
          <a:lstStyle/>
          <a:p>
            <a:pPr lvl="0" marL="0" indent="0">
              <a:buNone/>
            </a:pPr>
            <a:r>
              <a:rPr/>
              <a:t>Creamos un script llamado </a:t>
            </a:r>
            <a:r>
              <a:rPr sz="1800">
                <a:latin typeface="Courier"/>
              </a:rPr>
              <a:t>Goal.cs</a:t>
            </a:r>
            <a:r>
              <a:rPr/>
              <a:t>. Utilizaremos el método </a:t>
            </a:r>
            <a:r>
              <a:rPr sz="1800">
                <a:latin typeface="Courier"/>
              </a:rPr>
              <a:t>OnTriggerEnter2D()</a:t>
            </a:r>
            <a:r>
              <a:rPr/>
              <a:t> para detectar colisión entre la pelota y alguna de las porterías.</a:t>
            </a:r>
          </a:p>
          <a:p>
            <a:pPr lvl="0" marL="0" indent="0">
              <a:buNone/>
            </a:pPr>
            <a:r>
              <a:rPr sz="1800">
                <a:latin typeface="Courier"/>
              </a:rPr>
              <a:t>CompareTag</a:t>
            </a:r>
            <a:r>
              <a:rPr/>
              <a:t> comprobará si el objeto que colisiona es la bola y, en caso de ser así, según si colisiona con </a:t>
            </a:r>
            <a:r>
              <a:rPr sz="1800">
                <a:latin typeface="Courier"/>
              </a:rPr>
              <a:t>Goal1</a:t>
            </a:r>
            <a:r>
              <a:rPr/>
              <a:t> o con </a:t>
            </a:r>
            <a:r>
              <a:rPr sz="1800">
                <a:latin typeface="Courier"/>
              </a:rPr>
              <a:t>Goal2</a:t>
            </a:r>
            <a:r>
              <a:rPr/>
              <a:t> cambiaremos la puntuación correspondiente.</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Goal : MonoBehaviour</a:t>
            </a:r>
            <a:br/>
            <a:r>
              <a:rPr sz="1800">
                <a:latin typeface="Courier"/>
              </a:rPr>
              <a:t>{</a:t>
            </a: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bool</a:t>
            </a:r>
            <a:r>
              <a:rPr sz="1800">
                <a:latin typeface="Courier"/>
              </a:rPr>
              <a:t> player1Goal;</a:t>
            </a:r>
            <a:br/>
            <a:r>
              <a:rPr sz="1800">
                <a:latin typeface="Courier"/>
              </a:rPr>
              <a:t>    </a:t>
            </a:r>
            <a:r>
              <a:rPr sz="1800" b="1">
                <a:solidFill>
                  <a:srgbClr val="007020"/>
                </a:solidFill>
                <a:latin typeface="Courier"/>
              </a:rPr>
              <a:t>public</a:t>
            </a:r>
            <a:r>
              <a:rPr sz="1800">
                <a:latin typeface="Courier"/>
              </a:rPr>
              <a:t> GameObject gameManager;</a:t>
            </a:r>
            <a:br/>
            <a:br/>
            <a:r>
              <a:rPr sz="1800">
                <a:latin typeface="Courier"/>
              </a:rPr>
              <a:t>    </a:t>
            </a:r>
            <a:r>
              <a:rPr sz="1800" b="1">
                <a:solidFill>
                  <a:srgbClr val="007020"/>
                </a:solidFill>
                <a:latin typeface="Courier"/>
              </a:rPr>
              <a:t>private</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OnTriggerEnter2D</a:t>
            </a:r>
            <a:r>
              <a:rPr sz="1800">
                <a:latin typeface="Courier"/>
              </a:rPr>
              <a:t>(Collider2D collision)</a:t>
            </a:r>
            <a:br/>
            <a:r>
              <a:rPr sz="1800">
                <a:latin typeface="Courier"/>
              </a:rPr>
              <a:t>    {</a:t>
            </a:r>
            <a:br/>
            <a:r>
              <a:rPr sz="1800">
                <a:latin typeface="Courier"/>
              </a:rPr>
              <a:t>        </a:t>
            </a:r>
            <a:r>
              <a:rPr sz="1800" b="1">
                <a:solidFill>
                  <a:srgbClr val="007020"/>
                </a:solidFill>
                <a:latin typeface="Courier"/>
              </a:rPr>
              <a:t>if</a:t>
            </a:r>
            <a:r>
              <a:rPr sz="1800">
                <a:latin typeface="Courier"/>
              </a:rPr>
              <a:t>(collision.</a:t>
            </a:r>
            <a:r>
              <a:rPr sz="1800">
                <a:solidFill>
                  <a:srgbClr val="06287E"/>
                </a:solidFill>
                <a:latin typeface="Courier"/>
              </a:rPr>
              <a:t>CompareTag</a:t>
            </a:r>
            <a:r>
              <a:rPr sz="1800">
                <a:latin typeface="Courier"/>
              </a:rPr>
              <a:t>(</a:t>
            </a:r>
            <a:r>
              <a:rPr sz="1800">
                <a:solidFill>
                  <a:srgbClr val="4070A0"/>
                </a:solidFill>
                <a:latin typeface="Courier"/>
              </a:rPr>
              <a:t>"Ball"</a:t>
            </a:r>
            <a:r>
              <a:rPr sz="1800">
                <a:latin typeface="Courier"/>
              </a:rPr>
              <a:t>))</a:t>
            </a:r>
            <a:br/>
            <a:r>
              <a:rPr sz="1800">
                <a:latin typeface="Courier"/>
              </a:rPr>
              <a:t>        {</a:t>
            </a:r>
            <a:br/>
            <a:br/>
            <a:r>
              <a:rPr sz="1800">
                <a:latin typeface="Courier"/>
              </a:rPr>
              <a:t>            </a:t>
            </a:r>
            <a:r>
              <a:rPr sz="1800" b="1">
                <a:solidFill>
                  <a:srgbClr val="007020"/>
                </a:solidFill>
                <a:latin typeface="Courier"/>
              </a:rPr>
              <a:t>if</a:t>
            </a:r>
            <a:r>
              <a:rPr sz="1800">
                <a:latin typeface="Courier"/>
              </a:rPr>
              <a:t> (player1Goal)</a:t>
            </a:r>
            <a:br/>
            <a:r>
              <a:rPr sz="1800">
                <a:latin typeface="Courier"/>
              </a:rPr>
              <a:t>            {</a:t>
            </a:r>
            <a:br/>
            <a:r>
              <a:rPr sz="1800">
                <a:latin typeface="Courier"/>
              </a:rPr>
              <a:t>                gameManager.</a:t>
            </a:r>
            <a:r>
              <a:rPr sz="1800">
                <a:solidFill>
                  <a:srgbClr val="06287E"/>
                </a:solidFill>
                <a:latin typeface="Courier"/>
              </a:rPr>
              <a:t>GetComponent</a:t>
            </a:r>
            <a:r>
              <a:rPr sz="1800">
                <a:latin typeface="Courier"/>
              </a:rPr>
              <a:t>&lt;GameManager&gt;().</a:t>
            </a:r>
            <a:r>
              <a:rPr sz="1800">
                <a:solidFill>
                  <a:srgbClr val="06287E"/>
                </a:solidFill>
                <a:latin typeface="Courier"/>
              </a:rPr>
              <a:t>Player1Scored</a:t>
            </a:r>
            <a:r>
              <a:rPr sz="1800">
                <a:latin typeface="Courier"/>
              </a:rPr>
              <a:t>();</a:t>
            </a:r>
            <a:br/>
            <a:r>
              <a:rPr sz="1800">
                <a:latin typeface="Courier"/>
              </a:rPr>
              <a:t>            }</a:t>
            </a:r>
            <a:br/>
            <a:br/>
            <a:r>
              <a:rPr sz="1800">
                <a:latin typeface="Courier"/>
              </a:rPr>
              <a:t>            </a:t>
            </a:r>
            <a:r>
              <a:rPr sz="1800" b="1">
                <a:solidFill>
                  <a:srgbClr val="007020"/>
                </a:solidFill>
                <a:latin typeface="Courier"/>
              </a:rPr>
              <a:t>else</a:t>
            </a:r>
            <a:br/>
            <a:r>
              <a:rPr sz="1800">
                <a:latin typeface="Courier"/>
              </a:rPr>
              <a:t>            {</a:t>
            </a:r>
            <a:br/>
            <a:r>
              <a:rPr sz="1800">
                <a:latin typeface="Courier"/>
              </a:rPr>
              <a:t>                gameManager.</a:t>
            </a:r>
            <a:r>
              <a:rPr sz="1800">
                <a:solidFill>
                  <a:srgbClr val="06287E"/>
                </a:solidFill>
                <a:latin typeface="Courier"/>
              </a:rPr>
              <a:t>GetComponent</a:t>
            </a:r>
            <a:r>
              <a:rPr sz="1800">
                <a:latin typeface="Courier"/>
              </a:rPr>
              <a:t>&lt;GameManager&gt;().</a:t>
            </a:r>
            <a:r>
              <a:rPr sz="1800">
                <a:solidFill>
                  <a:srgbClr val="06287E"/>
                </a:solidFill>
                <a:latin typeface="Courier"/>
              </a:rPr>
              <a:t>Player2Scored</a:t>
            </a:r>
            <a:r>
              <a:rPr sz="1800">
                <a:latin typeface="Courier"/>
              </a:rPr>
              <a:t>();</a:t>
            </a:r>
            <a:br/>
            <a:r>
              <a:rPr sz="1800">
                <a:latin typeface="Courier"/>
              </a:rPr>
              <a:t>            }</a:t>
            </a:r>
            <a:br/>
            <a:r>
              <a:rPr sz="1800">
                <a:latin typeface="Courier"/>
              </a:rPr>
              <a:t>        }</a:t>
            </a:r>
            <a:br/>
            <a:r>
              <a:rPr sz="1800">
                <a:latin typeface="Courier"/>
              </a:rPr>
              <a:t>    }</a:t>
            </a:r>
            <a:br/>
            <a:r>
              <a:rPr sz="1800">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scripts</a:t>
            </a:r>
          </a:p>
        </p:txBody>
      </p:sp>
      <p:sp>
        <p:nvSpPr>
          <p:cNvPr id="3" name="Content Placeholder 2"/>
          <p:cNvSpPr>
            <a:spLocks noGrp="1"/>
          </p:cNvSpPr>
          <p:nvPr>
            <p:ph idx="1"/>
          </p:nvPr>
        </p:nvSpPr>
        <p:spPr/>
        <p:txBody>
          <a:bodyPr/>
          <a:lstStyle/>
          <a:p>
            <a:pPr lvl="0" marL="0" indent="0">
              <a:buNone/>
            </a:pPr>
            <a:r>
              <a:rPr/>
              <a:t>Vamos a asignar el script creado a </a:t>
            </a:r>
            <a:r>
              <a:rPr sz="1800">
                <a:latin typeface="Courier"/>
              </a:rPr>
              <a:t>Goal1</a:t>
            </a:r>
            <a:r>
              <a:rPr/>
              <a:t> y a </a:t>
            </a:r>
            <a:r>
              <a:rPr sz="1800">
                <a:latin typeface="Courier"/>
              </a:rPr>
              <a:t>Goal2</a:t>
            </a:r>
            <a:r>
              <a:rPr/>
              <a:t> y marcamos en </a:t>
            </a:r>
            <a:r>
              <a:rPr sz="1800">
                <a:latin typeface="Courier"/>
              </a:rPr>
              <a:t>Goal1</a:t>
            </a:r>
            <a:r>
              <a:rPr/>
              <a:t> el check player1goal.</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etiqueta</a:t>
            </a:r>
            <a:r>
              <a:rPr/>
              <a:t> </a:t>
            </a:r>
            <a:r>
              <a:rPr/>
              <a:t>a</a:t>
            </a:r>
            <a:r>
              <a:rPr/>
              <a:t> </a:t>
            </a:r>
            <a:r>
              <a:rPr/>
              <a:t>la</a:t>
            </a:r>
            <a:r>
              <a:rPr/>
              <a:t> </a:t>
            </a:r>
            <a:r>
              <a:rPr/>
              <a:t>bola</a:t>
            </a:r>
          </a:p>
        </p:txBody>
      </p:sp>
      <p:sp>
        <p:nvSpPr>
          <p:cNvPr id="3" name="Content Placeholder 2"/>
          <p:cNvSpPr>
            <a:spLocks noGrp="1"/>
          </p:cNvSpPr>
          <p:nvPr>
            <p:ph idx="1"/>
          </p:nvPr>
        </p:nvSpPr>
        <p:spPr/>
        <p:txBody>
          <a:bodyPr/>
          <a:lstStyle/>
          <a:p>
            <a:pPr lvl="0" marL="0" indent="0">
              <a:buNone/>
            </a:pPr>
            <a:r>
              <a:rPr/>
              <a:t>Necesitamos asignar el </a:t>
            </a:r>
            <a:r>
              <a:rPr sz="1800">
                <a:latin typeface="Courier"/>
              </a:rPr>
              <a:t>tag</a:t>
            </a:r>
            <a:r>
              <a:rPr/>
              <a:t> que llamaremos </a:t>
            </a:r>
            <a:r>
              <a:rPr sz="1800">
                <a:latin typeface="Courier"/>
              </a:rPr>
              <a:t>ball</a:t>
            </a:r>
            <a:r>
              <a:rPr/>
              <a:t> al objeto pelota, seleccionando en </a:t>
            </a:r>
            <a:r>
              <a:rPr sz="1800">
                <a:latin typeface="Courier"/>
              </a:rPr>
              <a:t>Tag</a:t>
            </a:r>
            <a:r>
              <a:rPr/>
              <a:t> y </a:t>
            </a:r>
            <a:r>
              <a:rPr sz="1800">
                <a:latin typeface="Courier"/>
              </a:rPr>
              <a:t>Add Tag</a:t>
            </a:r>
            <a:r>
              <a:rPr/>
              <a: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referencias</a:t>
            </a:r>
          </a:p>
        </p:txBody>
      </p:sp>
      <p:sp>
        <p:nvSpPr>
          <p:cNvPr id="3" name="Content Placeholder 2"/>
          <p:cNvSpPr>
            <a:spLocks noGrp="1"/>
          </p:cNvSpPr>
          <p:nvPr>
            <p:ph idx="1"/>
          </p:nvPr>
        </p:nvSpPr>
        <p:spPr/>
        <p:txBody>
          <a:bodyPr/>
          <a:lstStyle/>
          <a:p>
            <a:pPr lvl="0" marL="0" indent="0">
              <a:buNone/>
            </a:pPr>
            <a:r>
              <a:rPr/>
              <a:t>Nos hemos dejado crear referencias en el script </a:t>
            </a:r>
            <a:r>
              <a:rPr sz="1800">
                <a:latin typeface="Courier"/>
              </a:rPr>
              <a:t>Goal.cs</a:t>
            </a:r>
            <a:r>
              <a:rPr/>
              <a:t>. Una vez lo hayamos hecho, arrastramos </a:t>
            </a:r>
            <a:r>
              <a:rPr sz="1800">
                <a:latin typeface="Courier"/>
              </a:rPr>
              <a:t>GameManager</a:t>
            </a:r>
            <a:r>
              <a:rPr/>
              <a:t> a las referencias.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Cambiar</a:t>
            </a:r>
            <a:r>
              <a:rPr/>
              <a:t> </a:t>
            </a:r>
            <a:r>
              <a:rPr/>
              <a:t>colores</a:t>
            </a:r>
          </a:p>
        </p:txBody>
      </p:sp>
      <p:sp>
        <p:nvSpPr>
          <p:cNvPr id="3" name="Content Placeholder 2"/>
          <p:cNvSpPr>
            <a:spLocks noGrp="1"/>
          </p:cNvSpPr>
          <p:nvPr>
            <p:ph idx="1"/>
          </p:nvPr>
        </p:nvSpPr>
        <p:spPr/>
        <p:txBody>
          <a:bodyPr/>
          <a:lstStyle/>
          <a:p>
            <a:pPr lvl="0" marL="0" indent="0">
              <a:buNone/>
            </a:pPr>
            <a:r>
              <a:rPr/>
              <a:t>Utilizar la página </a:t>
            </a:r>
            <a:r>
              <a:rPr sz="1800">
                <a:latin typeface="Courier"/>
              </a:rPr>
              <a:t>coolors</a:t>
            </a:r>
            <a:r>
              <a:rPr/>
              <a:t> para elegir paletas.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Inteligencia</a:t>
            </a:r>
            <a:r>
              <a:rPr/>
              <a:t> </a:t>
            </a:r>
            <a:r>
              <a:rPr/>
              <a:t>artificial</a:t>
            </a:r>
          </a:p>
        </p:txBody>
      </p:sp>
      <p:sp>
        <p:nvSpPr>
          <p:cNvPr id="3" name="Content Placeholder 2"/>
          <p:cNvSpPr>
            <a:spLocks noGrp="1"/>
          </p:cNvSpPr>
          <p:nvPr>
            <p:ph idx="1"/>
          </p:nvPr>
        </p:nvSpPr>
        <p:spPr/>
        <p:txBody>
          <a:bodyPr/>
          <a:lstStyle/>
          <a:p>
            <a:pPr lvl="0" marL="0" indent="0">
              <a:buNone/>
            </a:pPr>
            <a:r>
              <a:rPr/>
              <a:t>Vamos a hacer que un jugador sea controlado por la máquina. Crear el script </a:t>
            </a:r>
            <a:r>
              <a:rPr sz="1800">
                <a:latin typeface="Courier"/>
              </a:rPr>
              <a:t>IA.cs</a:t>
            </a:r>
            <a:r>
              <a:rPr/>
              <a:t> y la completamos.</a:t>
            </a:r>
          </a:p>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IA : MonoBehaviour</a:t>
            </a:r>
            <a:br/>
            <a:r>
              <a:rPr sz="1800">
                <a:latin typeface="Courier"/>
              </a:rPr>
              <a:t>{</a:t>
            </a: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float</a:t>
            </a:r>
            <a:r>
              <a:rPr sz="1800">
                <a:latin typeface="Courier"/>
              </a:rPr>
              <a:t> speed=</a:t>
            </a:r>
            <a:r>
              <a:rPr sz="1800">
                <a:solidFill>
                  <a:srgbClr val="40A070"/>
                </a:solidFill>
                <a:latin typeface="Courier"/>
              </a:rPr>
              <a:t>3</a:t>
            </a:r>
            <a:r>
              <a:rPr sz="1800">
                <a:latin typeface="Courier"/>
              </a:rPr>
              <a:t>;</a:t>
            </a:r>
            <a:br/>
            <a:r>
              <a:rPr sz="1800">
                <a:latin typeface="Courier"/>
              </a:rPr>
              <a:t>    </a:t>
            </a:r>
            <a:r>
              <a:rPr sz="1800" b="1">
                <a:solidFill>
                  <a:srgbClr val="007020"/>
                </a:solidFill>
                <a:latin typeface="Courier"/>
              </a:rPr>
              <a:t>public</a:t>
            </a:r>
            <a:r>
              <a:rPr sz="1800">
                <a:latin typeface="Courier"/>
              </a:rPr>
              <a:t> GameObject ball;</a:t>
            </a:r>
            <a:br/>
            <a:r>
              <a:rPr sz="1800">
                <a:latin typeface="Courier"/>
              </a:rPr>
              <a:t>    </a:t>
            </a:r>
            <a:r>
              <a:rPr sz="1800" b="1">
                <a:solidFill>
                  <a:srgbClr val="007020"/>
                </a:solidFill>
                <a:latin typeface="Courier"/>
              </a:rPr>
              <a:t>private</a:t>
            </a:r>
            <a:r>
              <a:rPr sz="1800">
                <a:latin typeface="Courier"/>
              </a:rPr>
              <a:t> Vector2 ballPos;</a:t>
            </a:r>
            <a:b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Update</a:t>
            </a:r>
            <a:r>
              <a:rPr sz="1800">
                <a:latin typeface="Courier"/>
              </a:rPr>
              <a:t>()</a:t>
            </a:r>
            <a:br/>
            <a:r>
              <a:rPr sz="1800">
                <a:latin typeface="Courier"/>
              </a:rPr>
              <a:t>    {</a:t>
            </a:r>
            <a:br/>
            <a:r>
              <a:rPr sz="1800">
                <a:latin typeface="Courier"/>
              </a:rPr>
              <a:t>        </a:t>
            </a:r>
            <a:r>
              <a:rPr sz="1800">
                <a:solidFill>
                  <a:srgbClr val="06287E"/>
                </a:solidFill>
                <a:latin typeface="Courier"/>
              </a:rPr>
              <a:t>Move</a:t>
            </a:r>
            <a:r>
              <a:rPr sz="1800">
                <a:latin typeface="Courier"/>
              </a:rPr>
              <a:t>();</a:t>
            </a:r>
            <a:br/>
            <a:r>
              <a:rPr sz="1800">
                <a:latin typeface="Courier"/>
              </a:rPr>
              <a:t>    }</a:t>
            </a:r>
            <a:b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Move</a:t>
            </a:r>
            <a:r>
              <a:rPr sz="1800">
                <a:latin typeface="Courier"/>
              </a:rPr>
              <a:t>() {</a:t>
            </a:r>
            <a:br/>
            <a:r>
              <a:rPr sz="1800">
                <a:latin typeface="Courier"/>
              </a:rPr>
              <a:t>        ballPos = ball.</a:t>
            </a:r>
            <a:r>
              <a:rPr sz="1800">
                <a:solidFill>
                  <a:srgbClr val="06287E"/>
                </a:solidFill>
                <a:latin typeface="Courier"/>
              </a:rPr>
              <a:t>transform</a:t>
            </a:r>
            <a:r>
              <a:rPr sz="1800">
                <a:latin typeface="Courier"/>
              </a:rPr>
              <a:t>.</a:t>
            </a:r>
            <a:r>
              <a:rPr sz="1800">
                <a:solidFill>
                  <a:srgbClr val="06287E"/>
                </a:solidFill>
                <a:latin typeface="Courier"/>
              </a:rPr>
              <a:t>position</a:t>
            </a:r>
            <a:r>
              <a:rPr sz="1800">
                <a:latin typeface="Courier"/>
              </a:rPr>
              <a:t>;</a:t>
            </a:r>
            <a:br/>
            <a:br/>
            <a:r>
              <a:rPr sz="1800">
                <a:latin typeface="Courier"/>
              </a:rPr>
              <a:t>        </a:t>
            </a:r>
            <a:r>
              <a:rPr sz="1800" b="1">
                <a:solidFill>
                  <a:srgbClr val="007020"/>
                </a:solidFill>
                <a:latin typeface="Courier"/>
              </a:rPr>
              <a:t>if</a:t>
            </a:r>
            <a:r>
              <a:rPr sz="1800">
                <a:latin typeface="Courier"/>
              </a:rPr>
              <a:t> (transform.</a:t>
            </a:r>
            <a:r>
              <a:rPr sz="1800">
                <a:solidFill>
                  <a:srgbClr val="06287E"/>
                </a:solidFill>
                <a:latin typeface="Courier"/>
              </a:rPr>
              <a:t>position</a:t>
            </a:r>
            <a:r>
              <a:rPr sz="1800">
                <a:latin typeface="Courier"/>
              </a:rPr>
              <a:t>.</a:t>
            </a:r>
            <a:r>
              <a:rPr sz="1800">
                <a:solidFill>
                  <a:srgbClr val="06287E"/>
                </a:solidFill>
                <a:latin typeface="Courier"/>
              </a:rPr>
              <a:t>y</a:t>
            </a:r>
            <a:r>
              <a:rPr sz="1800">
                <a:latin typeface="Courier"/>
              </a:rPr>
              <a:t> &gt; ballPos.</a:t>
            </a:r>
            <a:r>
              <a:rPr sz="1800">
                <a:solidFill>
                  <a:srgbClr val="06287E"/>
                </a:solidFill>
                <a:latin typeface="Courier"/>
              </a:rPr>
              <a:t>y</a:t>
            </a:r>
            <a:r>
              <a:rPr sz="1800">
                <a:latin typeface="Courier"/>
              </a:rPr>
              <a:t>)</a:t>
            </a:r>
            <a:br/>
            <a:r>
              <a:rPr sz="1800">
                <a:latin typeface="Courier"/>
              </a:rPr>
              <a:t>        {</a:t>
            </a:r>
            <a:br/>
            <a:r>
              <a:rPr sz="1800">
                <a:latin typeface="Courier"/>
              </a:rPr>
              <a:t>            transform.</a:t>
            </a:r>
            <a:r>
              <a:rPr sz="1800">
                <a:solidFill>
                  <a:srgbClr val="06287E"/>
                </a:solidFill>
                <a:latin typeface="Courier"/>
              </a:rPr>
              <a:t>position</a:t>
            </a:r>
            <a:r>
              <a:rPr sz="1800">
                <a:latin typeface="Courier"/>
              </a:rPr>
              <a:t> += </a:t>
            </a:r>
            <a:r>
              <a:rPr sz="1800" b="1">
                <a:solidFill>
                  <a:srgbClr val="007020"/>
                </a:solidFill>
                <a:latin typeface="Courier"/>
              </a:rPr>
              <a:t>new</a:t>
            </a:r>
            <a:r>
              <a:rPr sz="1800">
                <a:latin typeface="Courier"/>
              </a:rPr>
              <a:t> </a:t>
            </a:r>
            <a:r>
              <a:rPr sz="1800">
                <a:solidFill>
                  <a:srgbClr val="06287E"/>
                </a:solidFill>
                <a:latin typeface="Courier"/>
              </a:rPr>
              <a:t>Vector3</a:t>
            </a:r>
            <a:r>
              <a:rPr sz="1800">
                <a:latin typeface="Courier"/>
              </a:rPr>
              <a:t>(</a:t>
            </a:r>
            <a:r>
              <a:rPr sz="1800">
                <a:solidFill>
                  <a:srgbClr val="40A070"/>
                </a:solidFill>
                <a:latin typeface="Courier"/>
              </a:rPr>
              <a:t>0</a:t>
            </a:r>
            <a:r>
              <a:rPr sz="1800">
                <a:latin typeface="Courier"/>
              </a:rPr>
              <a:t>, -speed*Time.</a:t>
            </a:r>
            <a:r>
              <a:rPr sz="1800">
                <a:solidFill>
                  <a:srgbClr val="06287E"/>
                </a:solidFill>
                <a:latin typeface="Courier"/>
              </a:rPr>
              <a:t>deltaTime</a:t>
            </a:r>
            <a:r>
              <a:rPr sz="1800">
                <a:latin typeface="Courier"/>
              </a:rPr>
              <a:t>);</a:t>
            </a:r>
            <a:br/>
            <a:r>
              <a:rPr sz="1800">
                <a:latin typeface="Courier"/>
              </a:rPr>
              <a:t>        }</a:t>
            </a:r>
            <a:br/>
            <a:br/>
            <a:r>
              <a:rPr sz="1800">
                <a:latin typeface="Courier"/>
              </a:rPr>
              <a:t>        </a:t>
            </a:r>
            <a:r>
              <a:rPr sz="1800" b="1">
                <a:solidFill>
                  <a:srgbClr val="007020"/>
                </a:solidFill>
                <a:latin typeface="Courier"/>
              </a:rPr>
              <a:t>if</a:t>
            </a:r>
            <a:r>
              <a:rPr sz="1800">
                <a:latin typeface="Courier"/>
              </a:rPr>
              <a:t> (transform.</a:t>
            </a:r>
            <a:r>
              <a:rPr sz="1800">
                <a:solidFill>
                  <a:srgbClr val="06287E"/>
                </a:solidFill>
                <a:latin typeface="Courier"/>
              </a:rPr>
              <a:t>position</a:t>
            </a:r>
            <a:r>
              <a:rPr sz="1800">
                <a:latin typeface="Courier"/>
              </a:rPr>
              <a:t>.</a:t>
            </a:r>
            <a:r>
              <a:rPr sz="1800">
                <a:solidFill>
                  <a:srgbClr val="06287E"/>
                </a:solidFill>
                <a:latin typeface="Courier"/>
              </a:rPr>
              <a:t>y</a:t>
            </a:r>
            <a:r>
              <a:rPr sz="1800">
                <a:latin typeface="Courier"/>
              </a:rPr>
              <a:t> &lt; ballPos.</a:t>
            </a:r>
            <a:r>
              <a:rPr sz="1800">
                <a:solidFill>
                  <a:srgbClr val="06287E"/>
                </a:solidFill>
                <a:latin typeface="Courier"/>
              </a:rPr>
              <a:t>y</a:t>
            </a:r>
            <a:r>
              <a:rPr sz="1800">
                <a:latin typeface="Courier"/>
              </a:rPr>
              <a:t>)</a:t>
            </a:r>
            <a:br/>
            <a:r>
              <a:rPr sz="1800">
                <a:latin typeface="Courier"/>
              </a:rPr>
              <a:t>        {</a:t>
            </a:r>
            <a:br/>
            <a:r>
              <a:rPr sz="1800">
                <a:latin typeface="Courier"/>
              </a:rPr>
              <a:t>            transform.</a:t>
            </a:r>
            <a:r>
              <a:rPr sz="1800">
                <a:solidFill>
                  <a:srgbClr val="06287E"/>
                </a:solidFill>
                <a:latin typeface="Courier"/>
              </a:rPr>
              <a:t>position</a:t>
            </a:r>
            <a:r>
              <a:rPr sz="1800">
                <a:latin typeface="Courier"/>
              </a:rPr>
              <a:t> += </a:t>
            </a:r>
            <a:r>
              <a:rPr sz="1800" b="1">
                <a:solidFill>
                  <a:srgbClr val="007020"/>
                </a:solidFill>
                <a:latin typeface="Courier"/>
              </a:rPr>
              <a:t>new</a:t>
            </a:r>
            <a:r>
              <a:rPr sz="1800">
                <a:latin typeface="Courier"/>
              </a:rPr>
              <a:t> </a:t>
            </a:r>
            <a:r>
              <a:rPr sz="1800">
                <a:solidFill>
                  <a:srgbClr val="06287E"/>
                </a:solidFill>
                <a:latin typeface="Courier"/>
              </a:rPr>
              <a:t>Vector3</a:t>
            </a:r>
            <a:r>
              <a:rPr sz="1800">
                <a:latin typeface="Courier"/>
              </a:rPr>
              <a:t>(</a:t>
            </a:r>
            <a:r>
              <a:rPr sz="1800">
                <a:solidFill>
                  <a:srgbClr val="40A070"/>
                </a:solidFill>
                <a:latin typeface="Courier"/>
              </a:rPr>
              <a:t>0</a:t>
            </a:r>
            <a:r>
              <a:rPr sz="1800">
                <a:latin typeface="Courier"/>
              </a:rPr>
              <a:t>, speed*Time.</a:t>
            </a:r>
            <a:r>
              <a:rPr sz="1800">
                <a:solidFill>
                  <a:srgbClr val="06287E"/>
                </a:solidFill>
                <a:latin typeface="Courier"/>
              </a:rPr>
              <a:t>deltaTime</a:t>
            </a:r>
            <a:r>
              <a:rPr sz="1800">
                <a:latin typeface="Courier"/>
              </a:rPr>
              <a:t>);</a:t>
            </a:r>
            <a:br/>
            <a:r>
              <a:rPr sz="1800">
                <a:latin typeface="Courier"/>
              </a:rPr>
              <a:t>        }</a:t>
            </a:r>
            <a:br/>
            <a:r>
              <a:rPr sz="1800">
                <a:latin typeface="Courier"/>
              </a:rPr>
              <a:t>    }</a:t>
            </a:r>
            <a:br/>
            <a:r>
              <a:rPr sz="1800">
                <a:latin typeface="Courier"/>
              </a:rPr>
              <a:t>}</a:t>
            </a:r>
          </a:p>
          <a:p>
            <a:pPr lvl="0" marL="0" indent="0">
              <a:buNone/>
            </a:pPr>
            <a:r>
              <a:rPr/>
              <a:t>Una vez completado el script.</a:t>
            </a:r>
          </a:p>
          <a:p>
            <a:pPr lvl="0" marL="0" indent="0">
              <a:buNone/>
            </a:pPr>
            <a:r>
              <a:rPr/>
              <a:t>Asignamos el script </a:t>
            </a:r>
            <a:r>
              <a:rPr sz="1800">
                <a:latin typeface="Courier"/>
              </a:rPr>
              <a:t>IA.cs</a:t>
            </a:r>
            <a:r>
              <a:rPr/>
              <a:t> a </a:t>
            </a:r>
            <a:r>
              <a:rPr sz="1800">
                <a:latin typeface="Courier"/>
              </a:rPr>
              <a:t>Player1</a:t>
            </a:r>
            <a:r>
              <a:rPr/>
              <a:t> y desamarcamos el checkbox del scripts </a:t>
            </a:r>
            <a:r>
              <a:rPr sz="1800">
                <a:latin typeface="Courier"/>
              </a:rPr>
              <a:t>Players</a:t>
            </a:r>
            <a:r>
              <a:rPr/>
              <a:t> para que no interfiera.</a:t>
            </a:r>
          </a:p>
          <a:p>
            <a:pPr lvl="0" marL="0" indent="0">
              <a:buNone/>
            </a:pPr>
            <a:r>
              <a:rPr/>
              <a:t>Arrastramos la referencia de </a:t>
            </a:r>
            <a:r>
              <a:rPr sz="1800">
                <a:latin typeface="Courier"/>
              </a:rPr>
              <a:t>Bola</a:t>
            </a:r>
            <a:r>
              <a:rPr/>
              <a:t> al script.</a:t>
            </a:r>
          </a:p>
          <a:p>
            <a:pPr lvl="0" marL="0" indent="0">
              <a:buNone/>
            </a:pPr>
            <a:r>
              <a:rPr/>
              <a:t>Crear variable en </a:t>
            </a:r>
            <a:r>
              <a:rPr sz="1800">
                <a:latin typeface="Courier"/>
              </a:rPr>
              <a:t>GameManager</a:t>
            </a:r>
            <a:r>
              <a:rPr/>
              <a:t> para decidir si el juego es PvP o PvsPC. Será un booleano. En </a:t>
            </a:r>
            <a:r>
              <a:rPr sz="1800">
                <a:latin typeface="Courier"/>
              </a:rPr>
              <a:t>ResetPosition()</a:t>
            </a:r>
            <a:r>
              <a:rPr/>
              <a:t> miraremos este valor para decidir resetear o no.</a:t>
            </a:r>
          </a:p>
          <a:p>
            <a:pPr lvl="0" marL="0" indent="0">
              <a:buNone/>
            </a:pPr>
            <a:r>
              <a:rPr/>
              <a:t>Seleccionar el objeto </a:t>
            </a:r>
            <a:r>
              <a:rPr sz="1800">
                <a:latin typeface="Courier"/>
              </a:rPr>
              <a:t>GameManager</a:t>
            </a:r>
            <a:r>
              <a:rPr/>
              <a:t> y marcar la opción </a:t>
            </a:r>
            <a:r>
              <a:rPr sz="1800">
                <a:latin typeface="Courier"/>
              </a:rPr>
              <a:t>IA Game</a:t>
            </a:r>
            <a:r>
              <a:rPr/>
              <a: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menú</a:t>
            </a:r>
          </a:p>
        </p:txBody>
      </p:sp>
      <p:sp>
        <p:nvSpPr>
          <p:cNvPr id="3" name="Content Placeholder 2"/>
          <p:cNvSpPr>
            <a:spLocks noGrp="1"/>
          </p:cNvSpPr>
          <p:nvPr>
            <p:ph idx="1"/>
          </p:nvPr>
        </p:nvSpPr>
        <p:spPr/>
        <p:txBody>
          <a:bodyPr/>
          <a:lstStyle/>
          <a:p>
            <a:pPr lvl="0" marL="0" indent="0">
              <a:buNone/>
            </a:pPr>
            <a:r>
              <a:rPr/>
              <a:t>Necesitaremos 3 escenas. Ahora solo tenemos la escena </a:t>
            </a:r>
            <a:r>
              <a:rPr sz="1800">
                <a:latin typeface="Courier"/>
              </a:rPr>
              <a:t>Main</a:t>
            </a:r>
            <a:r>
              <a:rPr/>
              <a:t>. La vamos a llamar </a:t>
            </a:r>
            <a:r>
              <a:rPr sz="1800">
                <a:latin typeface="Courier"/>
              </a:rPr>
              <a:t>PlayerVSIA</a:t>
            </a:r>
            <a:r>
              <a:rPr/>
              <a:t> para diferenciarla.</a:t>
            </a:r>
          </a:p>
          <a:p>
            <a:pPr lvl="0" marL="0" indent="0">
              <a:buNone/>
            </a:pPr>
            <a:r>
              <a:rPr/>
              <a:t>La duplicamos y le llamamos </a:t>
            </a:r>
            <a:r>
              <a:rPr sz="1800">
                <a:latin typeface="Courier"/>
              </a:rPr>
              <a:t>PlayerVSPlayer</a:t>
            </a:r>
            <a:r>
              <a:rPr/>
              <a:t>. En esta escena, desmarcamos el check de </a:t>
            </a:r>
            <a:r>
              <a:rPr sz="1800">
                <a:latin typeface="Courier"/>
              </a:rPr>
              <a:t>IA Game</a:t>
            </a:r>
            <a:r>
              <a:rPr/>
              <a:t>.</a:t>
            </a:r>
          </a:p>
          <a:p>
            <a:pPr lvl="0" marL="0" indent="0">
              <a:buNone/>
            </a:pPr>
            <a:r>
              <a:rPr/>
              <a:t>Creamos una escena 2D nueva yendo a </a:t>
            </a:r>
            <a:r>
              <a:rPr sz="1800">
                <a:latin typeface="Courier"/>
              </a:rPr>
              <a:t>File &gt; New scene &gt; 2D</a:t>
            </a:r>
            <a:r>
              <a:rPr/>
              <a:t>.</a:t>
            </a:r>
          </a:p>
          <a:p>
            <a:pPr lvl="0" marL="0" indent="0">
              <a:buNone/>
            </a:pPr>
            <a:r>
              <a:rPr/>
              <a:t>Las escenas deberán estar todas dentro de la carpeta </a:t>
            </a:r>
            <a:r>
              <a:rPr sz="1800">
                <a:latin typeface="Courier"/>
              </a:rPr>
              <a:t>Scenes</a:t>
            </a:r>
            <a:r>
              <a:rPr/>
              <a:t>. Haciendo clic en cada una de ellas, podremos abrirlas y modificarlas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1-45.png" id="0" name="Picture 1"/>
          <p:cNvPicPr>
            <a:picLocks noGrp="1" noChangeAspect="1"/>
          </p:cNvPicPr>
          <p:nvPr/>
        </p:nvPicPr>
        <p:blipFill>
          <a:blip r:embed="rId2"/>
          <a:stretch>
            <a:fillRect/>
          </a:stretch>
        </p:blipFill>
        <p:spPr bwMode="auto">
          <a:xfrm>
            <a:off x="457200" y="2222500"/>
            <a:ext cx="8229600" cy="3276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03.</a:t>
            </a:r>
            <a:r>
              <a:rPr/>
              <a:t> </a:t>
            </a:r>
            <a:r>
              <a:rPr/>
              <a:t>Crear</a:t>
            </a:r>
            <a:r>
              <a:rPr/>
              <a:t> </a:t>
            </a:r>
            <a:r>
              <a:rPr/>
              <a:t>un</a:t>
            </a:r>
            <a:r>
              <a:rPr/>
              <a:t> </a:t>
            </a:r>
            <a:r>
              <a:rPr/>
              <a:t>proyecto</a:t>
            </a:r>
          </a:p>
        </p:txBody>
      </p:sp>
      <p:sp>
        <p:nvSpPr>
          <p:cNvPr id="3" name="Content Placeholder 2"/>
          <p:cNvSpPr>
            <a:spLocks noGrp="1"/>
          </p:cNvSpPr>
          <p:nvPr>
            <p:ph idx="1"/>
          </p:nvPr>
        </p:nvSpPr>
        <p:spPr/>
        <p:txBody>
          <a:bodyPr/>
          <a:lstStyle/>
          <a:p>
            <a:pPr lvl="0" marL="0" indent="0">
              <a:buNone/>
            </a:pPr>
            <a:r>
              <a:rPr/>
              <a:t>Vamos a seleccionar lo importante es el template 2d que básicamente vamos a hacer el juego en 2d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Crear botones</a:t>
            </a:r>
          </a:p>
          <a:p>
            <a:pPr lvl="0" marL="0" indent="0">
              <a:buNone/>
            </a:pPr>
            <a:r>
              <a:rPr/>
              <a:t>Crear botón. Clic derecho en </a:t>
            </a:r>
            <a:r>
              <a:rPr sz="1800">
                <a:latin typeface="Courier"/>
              </a:rPr>
              <a:t>Hierarchy</a:t>
            </a:r>
            <a:r>
              <a:rPr/>
              <a:t> y </a:t>
            </a:r>
            <a:r>
              <a:rPr sz="1800">
                <a:latin typeface="Courier"/>
              </a:rPr>
              <a:t>Create &gt; UI &gt; Button</a:t>
            </a:r>
            <a:r>
              <a:rPr/>
              <a:t>.</a:t>
            </a:r>
          </a:p>
          <a:p>
            <a:pPr lvl="0" marL="0" indent="0">
              <a:buNone/>
            </a:pPr>
            <a:r>
              <a:rPr/>
              <a:t>El botón se hará grande o pequeño según la resolución y el aspect ratio. Si queremos fijar su tamaño, haremos lo siguiente.</a:t>
            </a:r>
          </a:p>
          <a:p>
            <a:pPr lvl="0" marL="0" indent="0">
              <a:buNone/>
            </a:pPr>
            <a:r>
              <a:rPr/>
              <a:t>Iremos al objeto </a:t>
            </a:r>
            <a:r>
              <a:rPr sz="1800">
                <a:latin typeface="Courier"/>
              </a:rPr>
              <a:t>Canvas</a:t>
            </a:r>
            <a:r>
              <a:rPr/>
              <a:t> en el que se ha creado el botón y en el componente </a:t>
            </a:r>
            <a:r>
              <a:rPr sz="1800">
                <a:latin typeface="Courier"/>
              </a:rPr>
              <a:t>Canvas Scaler</a:t>
            </a:r>
            <a:r>
              <a:rPr/>
              <a:t> vamos a la propiedad </a:t>
            </a:r>
            <a:r>
              <a:rPr sz="1800">
                <a:latin typeface="Courier"/>
              </a:rPr>
              <a:t>UI Scale Mode</a:t>
            </a:r>
            <a:r>
              <a:rPr/>
              <a:t> y elegimos </a:t>
            </a:r>
            <a:r>
              <a:rPr sz="1800">
                <a:latin typeface="Courier"/>
              </a:rPr>
              <a:t>Scale With Screen Size</a:t>
            </a:r>
            <a:r>
              <a:rPr/>
              <a:t>.</a:t>
            </a:r>
          </a:p>
          <a:p>
            <a:pPr lvl="0" marL="0" indent="0">
              <a:buNone/>
            </a:pPr>
            <a:r>
              <a:rPr/>
              <a:t>Duplicamos el botón y le colocamos el texto </a:t>
            </a:r>
            <a:r>
              <a:rPr sz="1800">
                <a:latin typeface="Courier"/>
              </a:rPr>
              <a:t>Player VS Player</a:t>
            </a:r>
            <a:r>
              <a:rPr/>
              <a:t>. Lo movemos y lo situamos.</a:t>
            </a:r>
          </a:p>
          <a:p>
            <a:pPr lvl="0" marL="0" indent="0">
              <a:spcBef>
                <a:spcPts val="3000"/>
              </a:spcBef>
              <a:buNone/>
            </a:pPr>
            <a:r>
              <a:rPr b="1"/>
              <a:t>Colocar texto con nombre del juego</a:t>
            </a:r>
          </a:p>
          <a:p>
            <a:pPr lvl="0" marL="0" indent="0">
              <a:buNone/>
            </a:pPr>
            <a:r>
              <a:rPr/>
              <a:t>Pondremos un texto y le cambiaremos el texto por PONG, y lo haremos más grande. Para evitar problemas al hacerlo grande o pequeño, vamos al </a:t>
            </a:r>
            <a:r>
              <a:rPr sz="1800">
                <a:latin typeface="Courier"/>
              </a:rPr>
              <a:t>inspector</a:t>
            </a:r>
            <a:r>
              <a:rPr/>
              <a:t> y buscamos en paragraph las opciones </a:t>
            </a:r>
            <a:r>
              <a:rPr sz="1800">
                <a:latin typeface="Courier"/>
              </a:rPr>
              <a:t>horizontal overflow</a:t>
            </a:r>
            <a:r>
              <a:rPr/>
              <a:t> y </a:t>
            </a:r>
            <a:r>
              <a:rPr sz="1800">
                <a:latin typeface="Courier"/>
              </a:rPr>
              <a:t>vertical overflow</a:t>
            </a:r>
            <a:r>
              <a:rPr/>
              <a:t> y les asignamos el valor </a:t>
            </a:r>
            <a:r>
              <a:rPr sz="1800">
                <a:latin typeface="Courier"/>
              </a:rPr>
              <a:t>overflow</a:t>
            </a:r>
            <a:r>
              <a:rPr/>
              <a:t>.</a:t>
            </a:r>
          </a:p>
          <a:p>
            <a:pPr lvl="0" marL="0" indent="0">
              <a:buNone/>
            </a:pPr>
            <a:r>
              <a:rPr/>
              <a:t>Lo hacemos grande y lo situamos.</a:t>
            </a:r>
          </a:p>
          <a:p>
            <a:pPr lvl="0" marL="0" indent="0">
              <a:buNone/>
            </a:pPr>
            <a:r>
              <a:rPr/>
              <a:t>Guardamos la escena (que ahora se llama </a:t>
            </a:r>
            <a:r>
              <a:rPr sz="1800">
                <a:latin typeface="Courier"/>
              </a:rPr>
              <a:t>Untitled*</a:t>
            </a:r>
            <a:r>
              <a:rPr/>
              <a:t>) con +ctrl+ y +s+ y le llamaremos </a:t>
            </a:r>
            <a:r>
              <a:rPr sz="1800">
                <a:latin typeface="Courier"/>
              </a:rPr>
              <a:t>MainMenu</a:t>
            </a:r>
            <a: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Crear</a:t>
            </a:r>
            <a:r>
              <a:rPr/>
              <a:t> </a:t>
            </a:r>
            <a:r>
              <a:rPr/>
              <a:t>script</a:t>
            </a:r>
            <a:r>
              <a:rPr/>
              <a:t> </a:t>
            </a:r>
            <a:r>
              <a:rPr/>
              <a:t>MainMenu.cs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br/>
            <a:r>
              <a:rPr sz="1800" b="1">
                <a:solidFill>
                  <a:srgbClr val="007020"/>
                </a:solidFill>
                <a:latin typeface="Courier"/>
              </a:rPr>
              <a:t>using</a:t>
            </a:r>
            <a:r>
              <a:rPr sz="1800">
                <a:latin typeface="Courier"/>
              </a:rPr>
              <a:t> System.</a:t>
            </a:r>
            <a:r>
              <a:rPr sz="1800">
                <a:solidFill>
                  <a:srgbClr val="06287E"/>
                </a:solidFill>
                <a:latin typeface="Courier"/>
              </a:rPr>
              <a:t>Collections</a:t>
            </a:r>
            <a:r>
              <a:rPr sz="1800">
                <a:latin typeface="Courier"/>
              </a:rPr>
              <a:t>.</a:t>
            </a:r>
            <a:r>
              <a:rPr sz="1800">
                <a:solidFill>
                  <a:srgbClr val="06287E"/>
                </a:solidFill>
                <a:latin typeface="Courier"/>
              </a:rPr>
              <a:t>Generic</a:t>
            </a:r>
            <a:r>
              <a:rPr sz="1800">
                <a:latin typeface="Courier"/>
              </a:rPr>
              <a:t>;</a:t>
            </a:r>
            <a:br/>
            <a:r>
              <a:rPr sz="1800" b="1">
                <a:solidFill>
                  <a:srgbClr val="007020"/>
                </a:solidFill>
                <a:latin typeface="Courier"/>
              </a:rPr>
              <a:t>using</a:t>
            </a:r>
            <a:r>
              <a:rPr sz="1800">
                <a:latin typeface="Courier"/>
              </a:rPr>
              <a:t> UnityEngine;</a:t>
            </a:r>
            <a:br/>
            <a:r>
              <a:rPr sz="1800" b="1">
                <a:solidFill>
                  <a:srgbClr val="007020"/>
                </a:solidFill>
                <a:latin typeface="Courier"/>
              </a:rPr>
              <a:t>using</a:t>
            </a:r>
            <a:r>
              <a:rPr sz="1800">
                <a:latin typeface="Courier"/>
              </a:rPr>
              <a:t> UnityEngine.</a:t>
            </a:r>
            <a:r>
              <a:rPr sz="1800">
                <a:solidFill>
                  <a:srgbClr val="06287E"/>
                </a:solidFill>
                <a:latin typeface="Courier"/>
              </a:rPr>
              <a:t>SceneManagement</a:t>
            </a:r>
            <a:r>
              <a:rPr sz="1800">
                <a:latin typeface="Courier"/>
              </a:rPr>
              <a:t>;</a:t>
            </a:r>
            <a:br/>
            <a:br/>
            <a:r>
              <a:rPr sz="1800" b="1">
                <a:solidFill>
                  <a:srgbClr val="007020"/>
                </a:solidFill>
                <a:latin typeface="Courier"/>
              </a:rPr>
              <a:t>public</a:t>
            </a:r>
            <a:r>
              <a:rPr sz="1800">
                <a:latin typeface="Courier"/>
              </a:rPr>
              <a:t> </a:t>
            </a:r>
            <a:r>
              <a:rPr sz="1800" b="1">
                <a:solidFill>
                  <a:srgbClr val="007020"/>
                </a:solidFill>
                <a:latin typeface="Courier"/>
              </a:rPr>
              <a:t>class</a:t>
            </a:r>
            <a:r>
              <a:rPr sz="1800">
                <a:latin typeface="Courier"/>
              </a:rPr>
              <a:t> MainMenu : MonoBehaviour</a:t>
            </a:r>
            <a:br/>
            <a:r>
              <a:rPr sz="1800">
                <a:latin typeface="Courier"/>
              </a:rPr>
              <a:t>{</a:t>
            </a:r>
            <a:br/>
            <a:b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Update</a:t>
            </a:r>
            <a:r>
              <a:rPr sz="1800">
                <a:latin typeface="Courier"/>
              </a:rPr>
              <a:t>()</a:t>
            </a:r>
            <a:br/>
            <a:r>
              <a:rPr sz="1800">
                <a:latin typeface="Courier"/>
              </a:rPr>
              <a:t>    {</a:t>
            </a:r>
            <a:br/>
            <a:r>
              <a:rPr sz="1800">
                <a:latin typeface="Courier"/>
              </a:rPr>
              <a:t>        </a:t>
            </a:r>
            <a:r>
              <a:rPr sz="1800" b="1">
                <a:solidFill>
                  <a:srgbClr val="007020"/>
                </a:solidFill>
                <a:latin typeface="Courier"/>
              </a:rPr>
              <a:t>if</a:t>
            </a:r>
            <a:r>
              <a:rPr sz="1800">
                <a:latin typeface="Courier"/>
              </a:rPr>
              <a:t> (Input.</a:t>
            </a:r>
            <a:r>
              <a:rPr sz="1800">
                <a:solidFill>
                  <a:srgbClr val="06287E"/>
                </a:solidFill>
                <a:latin typeface="Courier"/>
              </a:rPr>
              <a:t>GetKeyDown</a:t>
            </a:r>
            <a:r>
              <a:rPr sz="1800">
                <a:latin typeface="Courier"/>
              </a:rPr>
              <a:t>(KeyCode.</a:t>
            </a:r>
            <a:r>
              <a:rPr sz="1800">
                <a:solidFill>
                  <a:srgbClr val="06287E"/>
                </a:solidFill>
                <a:latin typeface="Courier"/>
              </a:rPr>
              <a:t>Escape</a:t>
            </a:r>
            <a:r>
              <a:rPr sz="1800">
                <a:latin typeface="Courier"/>
              </a:rPr>
              <a:t>))</a:t>
            </a:r>
            <a:br/>
            <a:r>
              <a:rPr sz="1800">
                <a:latin typeface="Courier"/>
              </a:rPr>
              <a:t>        {</a:t>
            </a:r>
            <a:br/>
            <a:r>
              <a:rPr sz="1800">
                <a:latin typeface="Courier"/>
              </a:rPr>
              <a:t>            Application.</a:t>
            </a:r>
            <a:r>
              <a:rPr sz="1800">
                <a:solidFill>
                  <a:srgbClr val="06287E"/>
                </a:solidFill>
                <a:latin typeface="Courier"/>
              </a:rPr>
              <a:t>Quit</a:t>
            </a:r>
            <a:r>
              <a:rPr sz="1800">
                <a:latin typeface="Courier"/>
              </a:rPr>
              <a:t>();</a:t>
            </a:r>
            <a:br/>
            <a:r>
              <a:rPr sz="1800">
                <a:latin typeface="Courier"/>
              </a:rPr>
              <a:t>        }</a:t>
            </a:r>
            <a:br/>
            <a:r>
              <a:rPr sz="1800">
                <a:latin typeface="Courier"/>
              </a:rPr>
              <a:t>    }</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PlayerVSIA</a:t>
            </a:r>
            <a:r>
              <a:rPr sz="1800">
                <a:latin typeface="Courier"/>
              </a:rPr>
              <a:t>(){</a:t>
            </a:r>
            <a:br/>
            <a:r>
              <a:rPr sz="1800">
                <a:latin typeface="Courier"/>
              </a:rPr>
              <a:t>        SceneManager.</a:t>
            </a:r>
            <a:r>
              <a:rPr sz="1800">
                <a:solidFill>
                  <a:srgbClr val="06287E"/>
                </a:solidFill>
                <a:latin typeface="Courier"/>
              </a:rPr>
              <a:t>LoadScene</a:t>
            </a:r>
            <a:r>
              <a:rPr sz="1800">
                <a:latin typeface="Courier"/>
              </a:rPr>
              <a:t>(</a:t>
            </a:r>
            <a:r>
              <a:rPr sz="1800">
                <a:solidFill>
                  <a:srgbClr val="4070A0"/>
                </a:solidFill>
                <a:latin typeface="Courier"/>
              </a:rPr>
              <a:t>"PlayerVSIA"</a:t>
            </a:r>
            <a:r>
              <a:rPr sz="1800">
                <a:latin typeface="Courier"/>
              </a:rPr>
              <a:t>);</a:t>
            </a:r>
            <a:br/>
            <a:r>
              <a:rPr sz="1800">
                <a:latin typeface="Courier"/>
              </a:rPr>
              <a:t>    }</a:t>
            </a:r>
            <a:br/>
            <a:br/>
            <a:r>
              <a:rPr sz="1800">
                <a:latin typeface="Courier"/>
              </a:rPr>
              <a:t>    </a:t>
            </a:r>
            <a:r>
              <a:rPr sz="1800" b="1">
                <a:solidFill>
                  <a:srgbClr val="007020"/>
                </a:solidFill>
                <a:latin typeface="Courier"/>
              </a:rPr>
              <a:t>public</a:t>
            </a:r>
            <a:r>
              <a:rPr sz="1800">
                <a:latin typeface="Courier"/>
              </a:rPr>
              <a:t> </a:t>
            </a:r>
            <a:r>
              <a:rPr sz="1800">
                <a:solidFill>
                  <a:srgbClr val="902000"/>
                </a:solidFill>
                <a:latin typeface="Courier"/>
              </a:rPr>
              <a:t>void</a:t>
            </a:r>
            <a:r>
              <a:rPr sz="1800">
                <a:latin typeface="Courier"/>
              </a:rPr>
              <a:t> </a:t>
            </a:r>
            <a:r>
              <a:rPr sz="1800">
                <a:solidFill>
                  <a:srgbClr val="06287E"/>
                </a:solidFill>
                <a:latin typeface="Courier"/>
              </a:rPr>
              <a:t>PlayerVSPlayer</a:t>
            </a:r>
            <a:r>
              <a:rPr sz="1800">
                <a:latin typeface="Courier"/>
              </a:rPr>
              <a:t>(){</a:t>
            </a:r>
            <a:br/>
            <a:r>
              <a:rPr sz="1800">
                <a:latin typeface="Courier"/>
              </a:rPr>
              <a:t>        SceneManager.</a:t>
            </a:r>
            <a:r>
              <a:rPr sz="1800">
                <a:solidFill>
                  <a:srgbClr val="06287E"/>
                </a:solidFill>
                <a:latin typeface="Courier"/>
              </a:rPr>
              <a:t>LoadScene</a:t>
            </a:r>
            <a:r>
              <a:rPr sz="1800">
                <a:latin typeface="Courier"/>
              </a:rPr>
              <a:t>(</a:t>
            </a:r>
            <a:r>
              <a:rPr sz="1800">
                <a:solidFill>
                  <a:srgbClr val="4070A0"/>
                </a:solidFill>
                <a:latin typeface="Courier"/>
              </a:rPr>
              <a:t>"PlayerVSPlayer"</a:t>
            </a:r>
            <a:r>
              <a:rPr sz="1800">
                <a:latin typeface="Courier"/>
              </a:rPr>
              <a:t>);</a:t>
            </a:r>
            <a:br/>
            <a:r>
              <a:rPr sz="1800">
                <a:latin typeface="Courier"/>
              </a:rPr>
              <a:t>    }</a:t>
            </a:r>
            <a:br/>
            <a:r>
              <a:rPr sz="1800">
                <a:latin typeface="Courier"/>
              </a:rPr>
              <a: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Asignar</a:t>
            </a:r>
            <a:r>
              <a:rPr/>
              <a:t> </a:t>
            </a:r>
            <a:r>
              <a:rPr/>
              <a:t>script</a:t>
            </a:r>
          </a:p>
        </p:txBody>
      </p:sp>
      <p:sp>
        <p:nvSpPr>
          <p:cNvPr id="3" name="Content Placeholder 2"/>
          <p:cNvSpPr>
            <a:spLocks noGrp="1"/>
          </p:cNvSpPr>
          <p:nvPr>
            <p:ph idx="1"/>
          </p:nvPr>
        </p:nvSpPr>
        <p:spPr/>
        <p:txBody>
          <a:bodyPr/>
          <a:lstStyle/>
          <a:p>
            <a:pPr lvl="0" marL="0" indent="0">
              <a:buNone/>
            </a:pPr>
            <a:r>
              <a:rPr/>
              <a:t>Tendremos que asignar el script </a:t>
            </a:r>
            <a:r>
              <a:rPr sz="1800">
                <a:latin typeface="Courier"/>
              </a:rPr>
              <a:t>MainMenu.cs</a:t>
            </a:r>
            <a:r>
              <a:rPr/>
              <a:t> al </a:t>
            </a:r>
            <a:r>
              <a:rPr sz="1800">
                <a:latin typeface="Courier"/>
              </a:rPr>
              <a:t>canvas</a:t>
            </a:r>
            <a:r>
              <a:rPr/>
              <a:t> de la escena del menú.</a:t>
            </a:r>
          </a:p>
          <a:p>
            <a:pPr lvl="0" marL="0" indent="0">
              <a:buNone/>
            </a:pPr>
            <a:r>
              <a:rPr/>
              <a:t>Por último tendremos que arrastrar </a:t>
            </a:r>
            <a:r>
              <a:rPr sz="1800">
                <a:latin typeface="Courier"/>
              </a:rPr>
              <a:t>canvas</a:t>
            </a:r>
            <a:r>
              <a:rPr/>
              <a:t> a las referencias de los dos botones, y cambiar el onclick para que llame a las funciones correspondientes.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5-22.png" id="0" name="Picture 1"/>
          <p:cNvPicPr>
            <a:picLocks noGrp="1" noChangeAspect="1"/>
          </p:cNvPicPr>
          <p:nvPr/>
        </p:nvPicPr>
        <p:blipFill>
          <a:blip r:embed="rId2"/>
          <a:stretch>
            <a:fillRect/>
          </a:stretch>
        </p:blipFill>
        <p:spPr bwMode="auto">
          <a:xfrm>
            <a:off x="457200" y="2095500"/>
            <a:ext cx="8229600" cy="35306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5-48.png" id="0" name="Picture 1"/>
          <p:cNvPicPr>
            <a:picLocks noGrp="1" noChangeAspect="1"/>
          </p:cNvPicPr>
          <p:nvPr/>
        </p:nvPicPr>
        <p:blipFill>
          <a:blip r:embed="rId2"/>
          <a:stretch>
            <a:fillRect/>
          </a:stretch>
        </p:blipFill>
        <p:spPr bwMode="auto">
          <a:xfrm>
            <a:off x="457200" y="2832100"/>
            <a:ext cx="8229600" cy="20574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Elegimos la función correspondiente: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6-27.png" id="0" name="Picture 1"/>
          <p:cNvPicPr>
            <a:picLocks noGrp="1" noChangeAspect="1"/>
          </p:cNvPicPr>
          <p:nvPr/>
        </p:nvPicPr>
        <p:blipFill>
          <a:blip r:embed="rId2"/>
          <a:stretch>
            <a:fillRect/>
          </a:stretch>
        </p:blipFill>
        <p:spPr bwMode="auto">
          <a:xfrm>
            <a:off x="1968500" y="1600200"/>
            <a:ext cx="51943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Modificación</a:t>
            </a:r>
            <a:r>
              <a:rPr/>
              <a:t> </a:t>
            </a:r>
            <a:r>
              <a:rPr/>
              <a:t>de</a:t>
            </a:r>
            <a:r>
              <a:rPr/>
              <a:t> </a:t>
            </a:r>
            <a:r>
              <a:rPr/>
              <a:t>build</a:t>
            </a:r>
            <a:r>
              <a:rPr/>
              <a:t> </a:t>
            </a:r>
            <a:r>
              <a:rPr/>
              <a:t>settings</a:t>
            </a:r>
          </a:p>
        </p:txBody>
      </p:sp>
      <p:sp>
        <p:nvSpPr>
          <p:cNvPr id="3" name="Content Placeholder 2"/>
          <p:cNvSpPr>
            <a:spLocks noGrp="1"/>
          </p:cNvSpPr>
          <p:nvPr>
            <p:ph idx="1"/>
          </p:nvPr>
        </p:nvSpPr>
        <p:spPr/>
        <p:txBody>
          <a:bodyPr/>
          <a:lstStyle/>
          <a:p>
            <a:pPr lvl="0" marL="0" indent="0">
              <a:buNone/>
            </a:pPr>
            <a:r>
              <a:rPr/>
              <a:t>Tenemos que agregar las escenas que formarán parte en el juego en el orden correcto: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8-01.png" id="0" name="Picture 1"/>
          <p:cNvPicPr>
            <a:picLocks noGrp="1" noChangeAspect="1"/>
          </p:cNvPicPr>
          <p:nvPr/>
        </p:nvPicPr>
        <p:blipFill>
          <a:blip r:embed="rId2"/>
          <a:stretch>
            <a:fillRect/>
          </a:stretch>
        </p:blipFill>
        <p:spPr bwMode="auto">
          <a:xfrm>
            <a:off x="2286000" y="1600200"/>
            <a:ext cx="45847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2023-02-22-18-38-41.png" id="0" name="Picture 1"/>
          <p:cNvPicPr>
            <a:picLocks noGrp="1" noChangeAspect="1"/>
          </p:cNvPicPr>
          <p:nvPr/>
        </p:nvPicPr>
        <p:blipFill>
          <a:blip r:embed="rId2"/>
          <a:stretch>
            <a:fillRect/>
          </a:stretch>
        </p:blipFill>
        <p:spPr bwMode="auto">
          <a:xfrm>
            <a:off x="457200" y="1765300"/>
            <a:ext cx="8229600" cy="41910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1.png" id="0" name="Picture 1"/>
          <p:cNvPicPr>
            <a:picLocks noGrp="1" noChangeAspect="1"/>
          </p:cNvPicPr>
          <p:nvPr/>
        </p:nvPicPr>
        <p:blipFill>
          <a:blip r:embed="rId2"/>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Comprobación</a:t>
            </a:r>
          </a:p>
        </p:txBody>
      </p:sp>
      <p:sp>
        <p:nvSpPr>
          <p:cNvPr id="3" name="Content Placeholder 2"/>
          <p:cNvSpPr>
            <a:spLocks noGrp="1"/>
          </p:cNvSpPr>
          <p:nvPr>
            <p:ph idx="1"/>
          </p:nvPr>
        </p:nvSpPr>
        <p:spPr/>
        <p:txBody>
          <a:bodyPr/>
          <a:lstStyle/>
          <a:p>
            <a:pPr lvl="0" marL="0" indent="0">
              <a:buNone/>
            </a:pPr>
            <a:r>
              <a:rPr/>
              <a:t>Comprobaremos que ejecutando el juego, podemos pasar del menú a cada una de las dos escenas siguientes.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El proyecto el nombre pues le ponéis el que queráis yo los voy a poner por tutorial de hecho ya lo tengo creado así que no me dejaba ponerle el mismo nombre y seleccionar pues una localización y cuando lo tenga listo pues le das a create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04.</a:t>
            </a:r>
            <a:r>
              <a:rPr/>
              <a:t> </a:t>
            </a:r>
            <a:r>
              <a:rPr/>
              <a:t>Crear</a:t>
            </a:r>
            <a:r>
              <a:rPr/>
              <a:t> </a:t>
            </a:r>
            <a:r>
              <a:rPr/>
              <a:t>pelota</a:t>
            </a:r>
          </a:p>
        </p:txBody>
      </p:sp>
      <p:sp>
        <p:nvSpPr>
          <p:cNvPr id="3" name="Content Placeholder 2"/>
          <p:cNvSpPr>
            <a:spLocks noGrp="1"/>
          </p:cNvSpPr>
          <p:nvPr>
            <p:ph idx="1"/>
          </p:nvPr>
        </p:nvSpPr>
        <p:spPr/>
        <p:txBody>
          <a:bodyPr/>
          <a:lstStyle/>
          <a:p>
            <a:pPr lvl="0" marL="0" indent="0">
              <a:buNone/>
            </a:pPr>
            <a:r>
              <a:rPr/>
              <a:t>Dentro de nuestra ventana lo que vamos a hacer es clic derecho y darle a judíos el spritesquare y como veis pues directamente seme pone pues un cuadrado que es el quevamos a utilizar para la bola.</a:t>
            </a:r>
          </a:p>
          <a:p>
            <a:pPr lvl="0" marL="0" indent="0">
              <a:buNone/>
            </a:pPr>
            <a:r>
              <a:rPr/>
              <a:t>Para los jugadores para las paredes para todoporque vamos a poder pues escalarlo enlos diferentes ejes y pues nos va aayudar a crear por como comentó el juegoen sí vamos a necesitar ni bajarnosninguna se ni nada va a ser todochocaron aquí en juniti así que buenogenera seguido un primer momento vamos acrear las paredes de arriba y de abajoentonces para ello</a:t>
            </a:r>
          </a:p>
          <a:p>
            <a:pPr lvl="1">
              <a:buAutoNum type="arabicPeriod"/>
            </a:pPr>
            <a:r>
              <a:rPr/>
              <a:t>Vamos a la escala y vamos a colocarla en el eje x alo que sería un valor de 18</a:t>
            </a:r>
          </a:p>
          <a:p>
            <a:pPr lvl="1">
              <a:buAutoNum type="arabicPeriod"/>
            </a:pPr>
            <a:r>
              <a:rPr/>
              <a:t>Ahora vamos a colocarlo en la posición 0 y 0 en el eje x y y</a:t>
            </a:r>
          </a:p>
          <a:p>
            <a:pPr lvl="1">
              <a:buAutoNum type="arabicPeriod"/>
            </a:pPr>
            <a:r>
              <a:rPr/>
              <a:t>Ahora lo que vamos ahacer es subirlo hacia arriba para ello</a:t>
            </a:r>
          </a:p>
          <a:p>
            <a:pPr lvl="1">
              <a:buAutoNum type="arabicPeriod"/>
            </a:pPr>
            <a:r>
              <a:rPr/>
              <a:t>También podéis pulsar +w+ cuando tengáis este objeto seleccionado y entonces pues podréis moverlo en ese eje en específico.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2023-02-27T10:58:45Z</dcterms:created>
  <dcterms:modified xsi:type="dcterms:W3CDTF">2023-02-27T10:58:45Z</dcterms:modified>
</cp:coreProperties>
</file>

<file path=docProps/custom.xml><?xml version="1.0" encoding="utf-8"?>
<Properties xmlns="http://schemas.openxmlformats.org/officeDocument/2006/custom-properties" xmlns:vt="http://schemas.openxmlformats.org/officeDocument/2006/docPropsVTypes"/>
</file>