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4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9" r:id="rId15"/>
    <p:sldId id="268" r:id="rId16"/>
    <p:sldId id="270" r:id="rId17"/>
    <p:sldId id="271" r:id="rId18"/>
  </p:sldIdLst>
  <p:sldSz cx="9144000" cy="6858000" type="screen4x3"/>
  <p:notesSz cx="6858000" cy="9144000"/>
  <p:embeddedFontLst>
    <p:embeddedFont>
      <p:font typeface="Trebuchet MS" panose="020B0603020202020204" pitchFamily="34" charset="0"/>
      <p:regular r:id="rId20"/>
      <p:bold r:id="rId21"/>
      <p:italic r:id="rId22"/>
      <p:boldItalic r:id="rId23"/>
    </p:embeddedFont>
    <p:embeddedFont>
      <p:font typeface="Roboto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308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41306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158399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0855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051310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898918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7980864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027352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7218785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0428271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0409588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8724837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86569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11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4966413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fld id="{00000000-1234-1234-1234-123412341234}" type="slidenum">
              <a:rPr lang="es" sz="36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s" sz="3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952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132600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089278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Roboto"/>
              <a:buNone/>
            </a:pPr>
            <a:fld id="{00000000-1234-1234-1234-123412341234}" type="slidenum">
              <a:rPr lang="es" sz="1000" b="0" i="0" u="none" strike="noStrike" cap="none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s" sz="1000" b="0" i="0" u="none" strike="noStrike" cap="none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9798325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ctrTitle"/>
          </p:nvPr>
        </p:nvSpPr>
        <p:spPr>
          <a:xfrm>
            <a:off x="63499" y="2733700"/>
            <a:ext cx="6516000" cy="1373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Trebuchet MS"/>
              <a:buNone/>
            </a:pPr>
            <a:r>
              <a:rPr lang="es-ES_tradnl" sz="3600" dirty="0"/>
              <a:t>Transistores</a:t>
            </a:r>
            <a:endParaRPr lang="es" sz="1800" b="0" i="0" u="none" strike="noStrike" cap="none" dirty="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1" name="Shape 11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1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Montaje y mantenimiento de sistemas y componentes informáticos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1º FP Básica Informática y comunicaciones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2000" b="0" i="0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IES Porto Cristo</a:t>
            </a: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s" sz="16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Actualizado: </a:t>
            </a:r>
            <a:r>
              <a:rPr lang="es" sz="1600" i="1"/>
              <a:t>Febrero</a:t>
            </a:r>
            <a:r>
              <a:rPr lang="es" sz="1600" b="0" i="1" u="none" strike="noStrike" cap="non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de 2016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Encapsulados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4709932" cy="3599316"/>
          </a:xfrm>
        </p:spPr>
        <p:txBody>
          <a:bodyPr/>
          <a:lstStyle/>
          <a:p>
            <a:r>
              <a:rPr lang="es-ES" dirty="0"/>
              <a:t>Diferentes formas y tamaños</a:t>
            </a:r>
          </a:p>
          <a:p>
            <a:r>
              <a:rPr lang="es-ES" dirty="0"/>
              <a:t>No todos los encapsulados son transistores</a:t>
            </a:r>
          </a:p>
          <a:p>
            <a:r>
              <a:rPr lang="es-ES" dirty="0"/>
              <a:t>Disposición de las patillas: 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datasheet</a:t>
            </a:r>
            <a:r>
              <a:rPr lang="es-ES" dirty="0"/>
              <a:t> (hoja del fabricante)</a:t>
            </a:r>
            <a:endParaRPr lang="es-ES_tradnl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53" y="753228"/>
            <a:ext cx="3620001" cy="2140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653" y="3132160"/>
            <a:ext cx="333375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390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Encapsulados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4709932" cy="3599316"/>
          </a:xfrm>
        </p:spPr>
        <p:txBody>
          <a:bodyPr/>
          <a:lstStyle/>
          <a:p>
            <a:r>
              <a:rPr lang="es-ES" dirty="0"/>
              <a:t>Diferentes formas y tamaños</a:t>
            </a:r>
          </a:p>
          <a:p>
            <a:r>
              <a:rPr lang="es-ES" dirty="0"/>
              <a:t>No todos los encapsulados son transistores</a:t>
            </a:r>
          </a:p>
          <a:p>
            <a:r>
              <a:rPr lang="es-ES" dirty="0"/>
              <a:t>Disposición de las patillas: 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datasheet</a:t>
            </a:r>
            <a:r>
              <a:rPr lang="es-ES" dirty="0"/>
              <a:t> (hoja del fabricante)</a:t>
            </a:r>
            <a:endParaRPr lang="es-ES_tradnl" dirty="0"/>
          </a:p>
        </p:txBody>
      </p:sp>
      <p:pic>
        <p:nvPicPr>
          <p:cNvPr id="8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806" y="1243792"/>
            <a:ext cx="3372378" cy="500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41456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Disipación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Transistores de potencia</a:t>
            </a:r>
          </a:p>
          <a:p>
            <a:r>
              <a:rPr lang="es-ES" dirty="0"/>
              <a:t>Generan mucho calor</a:t>
            </a:r>
          </a:p>
          <a:p>
            <a:r>
              <a:rPr lang="es-ES" dirty="0"/>
              <a:t>Deben refrigerarse</a:t>
            </a:r>
          </a:p>
          <a:p>
            <a:r>
              <a:rPr lang="es-ES" dirty="0"/>
              <a:t>Disipadores metálicos</a:t>
            </a:r>
            <a:endParaRPr lang="es-ES_tradnl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267" y="2587545"/>
            <a:ext cx="3886200" cy="224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041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Comprobación con multímetro</a:t>
            </a:r>
            <a:endParaRPr lang="es-ES_tradnl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0" y="2260019"/>
            <a:ext cx="7596188" cy="2033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80" y="4560264"/>
            <a:ext cx="3188958" cy="2048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1823" y="4560263"/>
            <a:ext cx="3429175" cy="2048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0389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Comprobación con multímetro</a:t>
            </a:r>
            <a:endParaRPr lang="es-ES_tradnl" dirty="0"/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91" y="2274004"/>
            <a:ext cx="7025229" cy="4256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73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Comprobación con multímetro</a:t>
            </a:r>
            <a:endParaRPr lang="es-ES_tradnl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7" y="2331877"/>
            <a:ext cx="6344180" cy="2058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7" y="4494293"/>
            <a:ext cx="6369894" cy="2084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7005171" y="2331877"/>
            <a:ext cx="1629543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s-ES_tradnl"/>
              <a:t>transistor PNP modelo BC557</a:t>
            </a:r>
            <a:endParaRPr lang="es-ES_tradnl" dirty="0"/>
          </a:p>
        </p:txBody>
      </p:sp>
      <p:sp>
        <p:nvSpPr>
          <p:cNvPr id="7" name="Rectangle 6"/>
          <p:cNvSpPr/>
          <p:nvPr/>
        </p:nvSpPr>
        <p:spPr>
          <a:xfrm>
            <a:off x="7005171" y="4494293"/>
            <a:ext cx="1787666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es-ES_tradnl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transistor PNP </a:t>
            </a:r>
            <a:r>
              <a:rPr lang="en-US" altLang="es-ES_tradnl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modelo</a:t>
            </a:r>
            <a:r>
              <a:rPr lang="en-US" altLang="es-ES_tradnl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BC557</a:t>
            </a:r>
            <a:endParaRPr lang="es-ES_tradnl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2956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interruptor NA</a:t>
            </a:r>
            <a:endParaRPr lang="es-ES_tradnl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6"/>
          <a:stretch>
            <a:fillRect/>
          </a:stretch>
        </p:blipFill>
        <p:spPr bwMode="auto">
          <a:xfrm>
            <a:off x="313784" y="2176725"/>
            <a:ext cx="4512859" cy="268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816" y="2176725"/>
            <a:ext cx="3965922" cy="2685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745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Esquema interruptor NC</a:t>
            </a:r>
            <a:endParaRPr lang="es-ES_tradnl" dirty="0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94" y="2176725"/>
            <a:ext cx="4711619" cy="29184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86" y="2176725"/>
            <a:ext cx="3566111" cy="291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013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Inventado en 1956</a:t>
            </a:r>
          </a:p>
          <a:p>
            <a:r>
              <a:rPr lang="es-ES" dirty="0"/>
              <a:t>Revoluciona industria de la electrónica</a:t>
            </a:r>
          </a:p>
          <a:p>
            <a:r>
              <a:rPr lang="es-ES" dirty="0"/>
              <a:t>Permite fabricar equipos más pequeños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0984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Semiconductor</a:t>
            </a:r>
          </a:p>
          <a:p>
            <a:r>
              <a:rPr lang="es-ES" dirty="0"/>
              <a:t>3 capas polarizadas positiva (P) o negativamente (N)</a:t>
            </a:r>
          </a:p>
          <a:p>
            <a:r>
              <a:rPr lang="es-ES" dirty="0"/>
              <a:t>Según disposición: NPN o PNP</a:t>
            </a:r>
          </a:p>
          <a:p>
            <a:r>
              <a:rPr lang="es-ES" dirty="0"/>
              <a:t>Funcionamiento similar</a:t>
            </a:r>
          </a:p>
          <a:p>
            <a:r>
              <a:rPr lang="es-ES" dirty="0"/>
              <a:t>Diferente polaridad a la salida</a:t>
            </a:r>
            <a:endParaRPr lang="es-ES_tradnl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2712" y="4576369"/>
            <a:ext cx="2944128" cy="1737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67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aplicar corriente débil IB en la base</a:t>
            </a:r>
          </a:p>
          <a:p>
            <a:r>
              <a:rPr lang="es-ES" dirty="0"/>
              <a:t>Controlamos una corriente IC en el colector</a:t>
            </a:r>
          </a:p>
          <a:p>
            <a:r>
              <a:rPr lang="es-ES" dirty="0"/>
              <a:t>Relación entre ambas: ganancia (</a:t>
            </a:r>
            <a:r>
              <a:rPr lang="es-ES" dirty="0" err="1"/>
              <a:t>Hfe</a:t>
            </a:r>
            <a:r>
              <a:rPr lang="es-ES" dirty="0"/>
              <a:t>)</a:t>
            </a:r>
          </a:p>
          <a:p>
            <a:r>
              <a:rPr lang="es-ES" dirty="0"/>
              <a:t>Ganancia: sin unidades</a:t>
            </a:r>
            <a:endParaRPr lang="es-ES_trad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552" y="4136531"/>
            <a:ext cx="3638550" cy="234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1155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Medición de ganancia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Zócalo en algunos multímetros</a:t>
            </a:r>
          </a:p>
          <a:p>
            <a:r>
              <a:rPr lang="es-ES" dirty="0"/>
              <a:t>Permite comprobar ganancia</a:t>
            </a:r>
          </a:p>
          <a:p>
            <a:r>
              <a:rPr lang="es-ES" dirty="0"/>
              <a:t>Seleccionar </a:t>
            </a:r>
            <a:r>
              <a:rPr lang="es-ES" dirty="0" err="1"/>
              <a:t>hFE</a:t>
            </a:r>
            <a:endParaRPr lang="es-E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514" y="2882378"/>
            <a:ext cx="3335337" cy="297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787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Polarización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3876554" cy="3599316"/>
          </a:xfrm>
        </p:spPr>
        <p:txBody>
          <a:bodyPr/>
          <a:lstStyle/>
          <a:p>
            <a:r>
              <a:rPr lang="es-ES" dirty="0"/>
              <a:t>Requieren ser polarizados</a:t>
            </a:r>
          </a:p>
          <a:p>
            <a:r>
              <a:rPr lang="es-ES" dirty="0"/>
              <a:t>Resistencias RB y RC relacionadas</a:t>
            </a:r>
            <a:endParaRPr lang="es-ES_tradnl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906" y="2336873"/>
            <a:ext cx="4203700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7478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Modos de trabajo de un transistor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682" y="2325299"/>
            <a:ext cx="6887389" cy="3599316"/>
          </a:xfrm>
        </p:spPr>
        <p:txBody>
          <a:bodyPr/>
          <a:lstStyle/>
          <a:p>
            <a:r>
              <a:rPr lang="es-ES" dirty="0"/>
              <a:t>Corte</a:t>
            </a:r>
          </a:p>
          <a:p>
            <a:r>
              <a:rPr lang="es-ES" dirty="0"/>
              <a:t>Amplificación</a:t>
            </a:r>
          </a:p>
          <a:p>
            <a:r>
              <a:rPr lang="es-ES" dirty="0"/>
              <a:t>Saturación (amplificador)</a:t>
            </a:r>
            <a:endParaRPr lang="es-ES_tradnl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743" y="2455137"/>
            <a:ext cx="4189835" cy="178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9" y="4861807"/>
            <a:ext cx="6606730" cy="16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506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como interruptor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749233" cy="3599316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Trabaja en corte o saturación</a:t>
            </a:r>
          </a:p>
          <a:p>
            <a:r>
              <a:rPr lang="es-ES" dirty="0"/>
              <a:t>Se comporta como un interruptor eléctrico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Corte</a:t>
            </a:r>
            <a:r>
              <a:rPr lang="es-ES" dirty="0"/>
              <a:t>: </a:t>
            </a:r>
          </a:p>
          <a:p>
            <a:pPr lvl="2"/>
            <a:r>
              <a:rPr lang="es-ES" dirty="0"/>
              <a:t>No corriente en la base</a:t>
            </a:r>
          </a:p>
          <a:p>
            <a:pPr lvl="2"/>
            <a:r>
              <a:rPr lang="es-ES" dirty="0"/>
              <a:t>No deja pasar corriente en el colector </a:t>
            </a:r>
          </a:p>
          <a:p>
            <a:pPr lvl="1"/>
            <a:r>
              <a:rPr lang="es-ES" dirty="0">
                <a:solidFill>
                  <a:srgbClr val="FFC000"/>
                </a:solidFill>
              </a:rPr>
              <a:t>Saturación</a:t>
            </a:r>
            <a:r>
              <a:rPr lang="es-ES" dirty="0"/>
              <a:t>: </a:t>
            </a:r>
          </a:p>
          <a:p>
            <a:pPr lvl="2"/>
            <a:r>
              <a:rPr lang="es-ES" dirty="0"/>
              <a:t>Hay corriente en la base</a:t>
            </a:r>
          </a:p>
          <a:p>
            <a:pPr lvl="2"/>
            <a:r>
              <a:rPr lang="es-ES" dirty="0"/>
              <a:t>Deja pasar corriente en el colector</a:t>
            </a:r>
          </a:p>
          <a:p>
            <a:pPr lvl="1"/>
            <a:endParaRPr lang="es-ES_tradnl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9873" y="2336873"/>
            <a:ext cx="4189835" cy="1785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565" y="4346354"/>
            <a:ext cx="3782449" cy="204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744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 como amplificador</a:t>
            </a:r>
            <a:endParaRPr lang="es-ES_trad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5520159" cy="3599316"/>
          </a:xfrm>
        </p:spPr>
        <p:txBody>
          <a:bodyPr>
            <a:normAutofit/>
          </a:bodyPr>
          <a:lstStyle/>
          <a:p>
            <a:r>
              <a:rPr lang="es-ES" dirty="0"/>
              <a:t>Corriente en la base </a:t>
            </a:r>
          </a:p>
          <a:p>
            <a:r>
              <a:rPr lang="es-ES" dirty="0"/>
              <a:t>No suficiente como para saturar</a:t>
            </a:r>
          </a:p>
          <a:p>
            <a:r>
              <a:rPr lang="es-ES" dirty="0"/>
              <a:t>Señal débil en la base (</a:t>
            </a:r>
            <a:r>
              <a:rPr lang="es-ES" dirty="0" err="1"/>
              <a:t>uA</a:t>
            </a:r>
            <a:r>
              <a:rPr lang="es-ES" dirty="0"/>
              <a:t>) se amplifican en el colector (mA)</a:t>
            </a:r>
          </a:p>
          <a:p>
            <a:pPr lvl="1"/>
            <a:endParaRPr lang="es-ES_tradnl" dirty="0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39" y="4861807"/>
            <a:ext cx="6606730" cy="164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3165057"/>
      </p:ext>
    </p:extLst>
  </p:cSld>
  <p:clrMapOvr>
    <a:masterClrMapping/>
  </p:clrMapOvr>
</p:sld>
</file>

<file path=ppt/theme/theme1.xml><?xml version="1.0" encoding="utf-8"?>
<a:theme xmlns:a="http://schemas.openxmlformats.org/drawingml/2006/main" name="1_Berlin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</TotalTime>
  <Words>272</Words>
  <Application>Microsoft Office PowerPoint</Application>
  <PresentationFormat>On-screen Show (4:3)</PresentationFormat>
  <Paragraphs>66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Trebuchet MS</vt:lpstr>
      <vt:lpstr>Roboto</vt:lpstr>
      <vt:lpstr>Arial</vt:lpstr>
      <vt:lpstr>1_Berlin</vt:lpstr>
      <vt:lpstr>Transistores</vt:lpstr>
      <vt:lpstr>Introducción</vt:lpstr>
      <vt:lpstr>Estructura</vt:lpstr>
      <vt:lpstr>Funcionamiento</vt:lpstr>
      <vt:lpstr>Medición de ganancia</vt:lpstr>
      <vt:lpstr>Polarización</vt:lpstr>
      <vt:lpstr>Modos de trabajo de un transistor</vt:lpstr>
      <vt:lpstr>Funcionamiento como interruptor</vt:lpstr>
      <vt:lpstr>Funcionamiento como amplificador</vt:lpstr>
      <vt:lpstr>Encapsulados</vt:lpstr>
      <vt:lpstr>Encapsulados</vt:lpstr>
      <vt:lpstr>Disipación</vt:lpstr>
      <vt:lpstr>Comprobación con multímetro</vt:lpstr>
      <vt:lpstr>Comprobación con multímetro</vt:lpstr>
      <vt:lpstr>Comprobación con multímetro</vt:lpstr>
      <vt:lpstr>Esquema interruptor NA</vt:lpstr>
      <vt:lpstr>Esquema interruptor 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Dispositivos de almacenamiento Unidad 6: Periféricos</dc:title>
  <dc:creator>Dani</dc:creator>
  <cp:lastModifiedBy>Dani</cp:lastModifiedBy>
  <cp:revision>48</cp:revision>
  <dcterms:modified xsi:type="dcterms:W3CDTF">2017-03-17T13:56:39Z</dcterms:modified>
</cp:coreProperties>
</file>