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13.jpg" /><Relationship Id="rId3" Type="http://schemas.openxmlformats.org/officeDocument/2006/relationships/image" Target="../media/image12.jpg" /><Relationship Id="rId2" Type="http://schemas.openxmlformats.org/officeDocument/2006/relationships/image" Target="../media/image11.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image" Target="../media/image3.jpg"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4" Type="http://schemas.openxmlformats.org/officeDocument/2006/relationships/image" Target="../media/image6.jpg" /><Relationship Id="rId3" Type="http://schemas.openxmlformats.org/officeDocument/2006/relationships/image" Target="../media/image5.jpg"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LED interno</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a:t>
            </a:r>
          </a:p>
        </p:txBody>
      </p:sp>
      <p:sp>
        <p:nvSpPr>
          <p:cNvPr id="3" name="Content Placeholder 2"/>
          <p:cNvSpPr>
            <a:spLocks noGrp="1"/>
          </p:cNvSpPr>
          <p:nvPr>
            <p:ph idx="1"/>
          </p:nvPr>
        </p:nvSpPr>
        <p:spPr/>
        <p:txBody>
          <a:bodyPr/>
          <a:lstStyle/>
          <a:p>
            <a:pPr lvl="0"/>
            <a:r>
              <a:rPr/>
              <a:t>El tipo de tarjeta y puerto Serial aquí no son necesariamente la misma que se muestra en la imagen. Si usas 2560, entonces usted tendrá que elegir Mega 2560 como el tipo de Junta, otras opciones se pueden hacer de la misma manera.</a:t>
            </a:r>
          </a:p>
          <a:p>
            <a:pPr lvl="0"/>
            <a:r>
              <a:rPr/>
              <a:t>El puerto serie (COM) puede ser diferente, del tipo COM3 o COM4 en su ordenador. Un puerto COM correcto se supone que es COMX (arduino XXX), que es por los criterios de certificación.</a:t>
            </a:r>
          </a:p>
          <a:p>
            <a:pPr lvl="0" indent="0" marL="0">
              <a:buNone/>
            </a:pPr>
            <a:r>
              <a:rPr/>
              <a:t>El IDE de</a:t>
            </a:r>
            <a:r>
              <a:rPr>
                <a:latin typeface="Courier"/>
              </a:rPr>
              <a:t>Arduino</a:t>
            </a:r>
            <a:r>
              <a:rPr/>
              <a:t> mostrará la configuración actual en la parte inferior de la ventana.</a:t>
            </a:r>
          </a:p>
        </p:txBody>
      </p:sp>
      <p:pic>
        <p:nvPicPr>
          <p:cNvPr descr="media/image45.jpeg" id="0" name="Picture 1"/>
          <p:cNvPicPr>
            <a:picLocks noGrp="1" noChangeAspect="1"/>
          </p:cNvPicPr>
          <p:nvPr/>
        </p:nvPicPr>
        <p:blipFill>
          <a:blip r:embed="rId2"/>
          <a:stretch>
            <a:fillRect/>
          </a:stretch>
        </p:blipFill>
        <p:spPr bwMode="auto">
          <a:xfrm>
            <a:off x="457200" y="1371600"/>
            <a:ext cx="8229600" cy="25146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Subir código a Arduino</a:t>
            </a:r>
          </a:p>
        </p:txBody>
      </p:sp>
      <p:sp>
        <p:nvSpPr>
          <p:cNvPr id="3" name="Content Placeholder 2"/>
          <p:cNvSpPr>
            <a:spLocks noGrp="1"/>
          </p:cNvSpPr>
          <p:nvPr>
            <p:ph idx="1"/>
          </p:nvPr>
        </p:nvSpPr>
        <p:spPr/>
        <p:txBody>
          <a:bodyPr/>
          <a:lstStyle/>
          <a:p>
            <a:pPr lvl="0" indent="0" marL="0">
              <a:buNone/>
            </a:pPr>
            <a:r>
              <a:rPr/>
              <a:t>Para que Arduino lo ejecute, necesitamos enviarle a través del cable USB el código que queremos que haga.</a:t>
            </a:r>
          </a:p>
          <a:p>
            <a:pPr lvl="0" indent="0" marL="0">
              <a:buNone/>
            </a:pPr>
            <a:r>
              <a:rPr/>
              <a:t>Para ello, debemos hacer clic en el botón </a:t>
            </a:r>
            <a:r>
              <a:rPr b="1"/>
              <a:t>subir</a:t>
            </a:r>
            <a:r>
              <a:rPr/>
              <a:t>. El segundo botón de la izquierda en la barra de herramientas.</a:t>
            </a:r>
          </a:p>
        </p:txBody>
      </p:sp>
      <p:pic>
        <p:nvPicPr>
          <p:cNvPr descr="media/image46.jpeg" id="0" name="Picture 1"/>
          <p:cNvPicPr>
            <a:picLocks noGrp="1" noChangeAspect="1"/>
          </p:cNvPicPr>
          <p:nvPr/>
        </p:nvPicPr>
        <p:blipFill>
          <a:blip r:embed="rId2"/>
          <a:stretch>
            <a:fillRect/>
          </a:stretch>
        </p:blipFill>
        <p:spPr bwMode="auto">
          <a:xfrm>
            <a:off x="457200" y="1981200"/>
            <a:ext cx="8229600" cy="13208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Subiendo código</a:t>
            </a:r>
          </a:p>
        </p:txBody>
      </p:sp>
      <p:sp>
        <p:nvSpPr>
          <p:cNvPr id="3" name="Content Placeholder 2"/>
          <p:cNvSpPr>
            <a:spLocks noGrp="1"/>
          </p:cNvSpPr>
          <p:nvPr>
            <p:ph idx="1"/>
          </p:nvPr>
        </p:nvSpPr>
        <p:spPr/>
        <p:txBody>
          <a:bodyPr/>
          <a:lstStyle/>
          <a:p>
            <a:pPr lvl="0" indent="0" marL="0">
              <a:buNone/>
            </a:pPr>
            <a:r>
              <a:rPr/>
              <a:t>Si usted mira el área de estado del IDE, verá una barra de progreso y una serie de mensajes. Al principio, que dice ‘Bosquejo compilar…’. Esto convierte el dibujo en un formato adecuado para subir a la Junta.</a:t>
            </a:r>
          </a:p>
        </p:txBody>
      </p:sp>
      <p:pic>
        <p:nvPicPr>
          <p:cNvPr descr="media/image47.jpeg" id="0" name="Picture 1"/>
          <p:cNvPicPr>
            <a:picLocks noGrp="1" noChangeAspect="1"/>
          </p:cNvPicPr>
          <p:nvPr/>
        </p:nvPicPr>
        <p:blipFill>
          <a:blip r:embed="rId2"/>
          <a:stretch>
            <a:fillRect/>
          </a:stretch>
        </p:blipFill>
        <p:spPr bwMode="auto">
          <a:xfrm>
            <a:off x="457200" y="1409700"/>
            <a:ext cx="8229600" cy="2451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continuación, el estado cambiará a </a:t>
            </a:r>
            <a:r>
              <a:rPr b="1"/>
              <a:t>subir</a:t>
            </a:r>
            <a:r>
              <a:rPr/>
              <a:t>. En este punto, los LEDs de la</a:t>
            </a:r>
            <a:r>
              <a:rPr>
                <a:latin typeface="Courier"/>
              </a:rPr>
              <a:t>Arduino</a:t>
            </a:r>
            <a:r>
              <a:rPr/>
              <a:t> deben comenzar a parpadear como se transfiere el dibujo.</a:t>
            </a:r>
          </a:p>
        </p:txBody>
      </p:sp>
      <p:pic>
        <p:nvPicPr>
          <p:cNvPr descr="media/image48.jpeg" id="0" name="Picture 1"/>
          <p:cNvPicPr>
            <a:picLocks noGrp="1" noChangeAspect="1"/>
          </p:cNvPicPr>
          <p:nvPr/>
        </p:nvPicPr>
        <p:blipFill>
          <a:blip r:embed="rId2"/>
          <a:stretch>
            <a:fillRect/>
          </a:stretch>
        </p:blipFill>
        <p:spPr bwMode="auto">
          <a:xfrm>
            <a:off x="457200" y="1384300"/>
            <a:ext cx="8229600" cy="2501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Por último, el estado cambiará a ‘Done’.</a:t>
            </a:r>
          </a:p>
        </p:txBody>
      </p:sp>
      <p:pic>
        <p:nvPicPr>
          <p:cNvPr descr="media/image49.jpeg" id="0" name="Picture 1"/>
          <p:cNvPicPr>
            <a:picLocks noGrp="1" noChangeAspect="1"/>
          </p:cNvPicPr>
          <p:nvPr/>
        </p:nvPicPr>
        <p:blipFill>
          <a:blip r:embed="rId3"/>
          <a:stretch>
            <a:fillRect/>
          </a:stretch>
        </p:blipFill>
        <p:spPr bwMode="auto">
          <a:xfrm>
            <a:off x="457200" y="1384300"/>
            <a:ext cx="8229600" cy="24892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El otro mensaje nos dice que el </a:t>
            </a:r>
            <a:r>
              <a:rPr b="1"/>
              <a:t>programa</a:t>
            </a:r>
            <a:r>
              <a:rPr/>
              <a:t> está utilizando 928 bytes de 32.256 bytes disponibles. Después de la etapa de compilación Sketch… podría obtener el siguiente mensaje de error:</a:t>
            </a:r>
          </a:p>
        </p:txBody>
      </p:sp>
      <p:pic>
        <p:nvPicPr>
          <p:cNvPr descr="media/image50.jpeg" id="0" name="Picture 1"/>
          <p:cNvPicPr>
            <a:picLocks noGrp="1" noChangeAspect="1"/>
          </p:cNvPicPr>
          <p:nvPr/>
        </p:nvPicPr>
        <p:blipFill>
          <a:blip r:embed="rId4"/>
          <a:stretch>
            <a:fillRect/>
          </a:stretch>
        </p:blipFill>
        <p:spPr bwMode="auto">
          <a:xfrm>
            <a:off x="457200" y="1358900"/>
            <a:ext cx="8229600" cy="2565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Puede significar que su Junta no está conectado a todos, o no se ha instalado los drivers (si es necesario) o que se ha seleccionado el puerto serial incorrecto.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Comprobar funcionamiento</a:t>
            </a:r>
          </a:p>
        </p:txBody>
      </p:sp>
      <p:sp>
        <p:nvSpPr>
          <p:cNvPr id="3" name="Content Placeholder 2"/>
          <p:cNvSpPr>
            <a:spLocks noGrp="1"/>
          </p:cNvSpPr>
          <p:nvPr>
            <p:ph idx="1"/>
          </p:nvPr>
        </p:nvSpPr>
        <p:spPr/>
        <p:txBody>
          <a:bodyPr/>
          <a:lstStyle/>
          <a:p>
            <a:pPr lvl="0" indent="0" marL="0">
              <a:buNone/>
            </a:pPr>
            <a:r>
              <a:rPr/>
              <a:t>Una vez completada la carga, la placa se debe reiniciar y el led comenzar a parpadear.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Comentarios</a:t>
            </a:r>
          </a:p>
        </p:txBody>
      </p:sp>
      <p:sp>
        <p:nvSpPr>
          <p:cNvPr id="3" name="Content Placeholder 2"/>
          <p:cNvSpPr>
            <a:spLocks noGrp="1"/>
          </p:cNvSpPr>
          <p:nvPr>
            <p:ph idx="1"/>
          </p:nvPr>
        </p:nvSpPr>
        <p:spPr/>
        <p:txBody>
          <a:bodyPr/>
          <a:lstStyle/>
          <a:p>
            <a:pPr lvl="0"/>
            <a:r>
              <a:rPr/>
              <a:t>Todo entre /* y */ en la parte superior del </a:t>
            </a:r>
            <a:r>
              <a:rPr b="1"/>
              <a:t>programa</a:t>
            </a:r>
            <a:r>
              <a:rPr/>
              <a:t> es un Comentario de bloque; explica lo que el </a:t>
            </a:r>
            <a:r>
              <a:rPr b="1"/>
              <a:t>programa</a:t>
            </a:r>
            <a:r>
              <a:rPr/>
              <a:t> es para.</a:t>
            </a:r>
          </a:p>
          <a:p>
            <a:pPr lvl="0"/>
            <a:r>
              <a:rPr/>
              <a:t>Los comentarios de una sola línea comienzan con // y hasta el final de esa línea se considera un comentario.</a:t>
            </a:r>
          </a:p>
          <a:p>
            <a:pPr lvl="0" indent="0" marL="0">
              <a:buNone/>
            </a:pPr>
            <a:r>
              <a:rPr/>
              <a:t>La primera línea de código es:</a:t>
            </a:r>
          </a:p>
          <a:p>
            <a:pPr lvl="0" indent="0">
              <a:buNone/>
            </a:pPr>
            <a:r>
              <a:rPr>
                <a:latin typeface="Courier"/>
              </a:rPr>
              <a:t>int led = 13;</a:t>
            </a:r>
          </a:p>
          <a:p>
            <a:pPr lvl="0" indent="0" marL="0">
              <a:buNone/>
            </a:pPr>
            <a:r>
              <a:rPr/>
              <a:t>Creamos una variable con un nombre y guardamos el número de pin al que el LED está conectado a. A continuación, tenemos la función de ‘configuración’. Otra vez, como dice el comentario, este se ejecuta cuando se presiona el botón de reset. También se ejecuta cada vez que la Junta se reinicia por alguna razón, como poder primero se aplica a él, o después de un </a:t>
            </a:r>
            <a:r>
              <a:rPr b="1"/>
              <a:t>programa</a:t>
            </a:r>
            <a:r>
              <a:rPr/>
              <a:t> se ha subido</a:t>
            </a:r>
          </a:p>
          <a:p>
            <a:pPr lvl="0" indent="0">
              <a:buNone/>
            </a:pPr>
            <a:r>
              <a:rPr>
                <a:latin typeface="Courier"/>
              </a:rPr>
              <a:t>void setup() {
// Inicializa el pin digital como salida.
pinMode(led, OUTPUT);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Función setup</a:t>
            </a:r>
          </a:p>
        </p:txBody>
      </p:sp>
      <p:sp>
        <p:nvSpPr>
          <p:cNvPr id="3" name="Content Placeholder 2"/>
          <p:cNvSpPr>
            <a:spLocks noGrp="1"/>
          </p:cNvSpPr>
          <p:nvPr>
            <p:ph idx="1"/>
          </p:nvPr>
        </p:nvSpPr>
        <p:spPr/>
        <p:txBody>
          <a:bodyPr/>
          <a:lstStyle/>
          <a:p>
            <a:pPr lvl="0" indent="0" marL="0">
              <a:buNone/>
            </a:pPr>
            <a:r>
              <a:rPr/>
              <a:t>Cada programa</a:t>
            </a:r>
            <a:r>
              <a:rPr>
                <a:latin typeface="Courier"/>
              </a:rPr>
              <a:t>Arduino</a:t>
            </a:r>
            <a:r>
              <a:rPr/>
              <a:t> debe tener una función de </a:t>
            </a:r>
            <a:r>
              <a:rPr b="1"/>
              <a:t>setup</a:t>
            </a:r>
            <a:r>
              <a:rPr/>
              <a:t> (configuración), y las instrucciones que contendrá se insertan entre las llaves { y }.</a:t>
            </a:r>
          </a:p>
          <a:p>
            <a:pPr lvl="0" indent="0" marL="0">
              <a:buNone/>
            </a:pPr>
            <a:r>
              <a:rPr/>
              <a:t>En este caso, es un comando, que, como dice el comentario dice la placa</a:t>
            </a:r>
            <a:r>
              <a:rPr>
                <a:latin typeface="Courier"/>
              </a:rPr>
              <a:t>Arduino</a:t>
            </a:r>
            <a:r>
              <a:rPr/>
              <a:t> que vamos a utilizar el pin LED como salida.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Función loop</a:t>
            </a:r>
          </a:p>
        </p:txBody>
      </p:sp>
      <p:sp>
        <p:nvSpPr>
          <p:cNvPr id="3" name="Content Placeholder 2"/>
          <p:cNvSpPr>
            <a:spLocks noGrp="1"/>
          </p:cNvSpPr>
          <p:nvPr>
            <p:ph idx="1"/>
          </p:nvPr>
        </p:nvSpPr>
        <p:spPr/>
        <p:txBody>
          <a:bodyPr/>
          <a:lstStyle/>
          <a:p>
            <a:pPr lvl="0" indent="0" marL="0">
              <a:buNone/>
            </a:pPr>
            <a:r>
              <a:rPr/>
              <a:t>También es obligatorio para un boceto tener una función de </a:t>
            </a:r>
            <a:r>
              <a:rPr b="1"/>
              <a:t>loop</a:t>
            </a:r>
            <a:r>
              <a:rPr/>
              <a:t>. A diferencia de la función de </a:t>
            </a:r>
            <a:r>
              <a:rPr b="1"/>
              <a:t>setup</a:t>
            </a:r>
            <a:r>
              <a:rPr/>
              <a:t> que se ejecuta sólo una vez, después de un reset, la función </a:t>
            </a:r>
            <a:r>
              <a:rPr b="1"/>
              <a:t>loop</a:t>
            </a:r>
            <a:r>
              <a:rPr/>
              <a:t>, después que haya terminado de ejecutar sus comandos, empezar inmediatamente otra vez.</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Explicación loop</a:t>
            </a:r>
          </a:p>
        </p:txBody>
      </p:sp>
      <p:sp>
        <p:nvSpPr>
          <p:cNvPr id="3" name="Content Placeholder 2"/>
          <p:cNvSpPr>
            <a:spLocks noGrp="1"/>
          </p:cNvSpPr>
          <p:nvPr>
            <p:ph idx="1"/>
          </p:nvPr>
        </p:nvSpPr>
        <p:spPr/>
        <p:txBody>
          <a:bodyPr/>
          <a:lstStyle/>
          <a:p>
            <a:pPr lvl="0" indent="0">
              <a:buNone/>
            </a:pPr>
            <a:r>
              <a:rPr>
                <a:latin typeface="Courier"/>
              </a:rPr>
              <a:t>void loop() {
digitalWrite(led, HIGH); // Encienda el LED (alto es el nivel de voltaje)
delay(1000); // Espere un segundo
digitalWrite(led, LOW); // Apagar el LED por lo que la tensión baja
delay(1000); // Espere un segundo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Explicación loop 2</a:t>
            </a:r>
          </a:p>
        </p:txBody>
      </p:sp>
      <p:sp>
        <p:nvSpPr>
          <p:cNvPr id="3" name="Content Placeholder 2"/>
          <p:cNvSpPr>
            <a:spLocks noGrp="1"/>
          </p:cNvSpPr>
          <p:nvPr>
            <p:ph idx="1"/>
          </p:nvPr>
        </p:nvSpPr>
        <p:spPr/>
        <p:txBody>
          <a:bodyPr/>
          <a:lstStyle/>
          <a:p>
            <a:pPr lvl="0" indent="0" marL="0">
              <a:buNone/>
            </a:pPr>
            <a:r>
              <a:rPr/>
              <a:t>Dentro de la función </a:t>
            </a:r>
            <a:r>
              <a:rPr b="1"/>
              <a:t>loop</a:t>
            </a:r>
            <a:r>
              <a:rPr/>
              <a:t>, los comandos en primer lugar activar el pin del LED (alto), girar a ‘retraso’ de 1000 milisegundos (1 segundo), entonces el pin LED apagado y pausa para otro segundo.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En esta lección, haremos parpadear el </a:t>
            </a:r>
            <a:r>
              <a:rPr>
                <a:latin typeface="Courier"/>
              </a:rPr>
              <a:t>LED integrado</a:t>
            </a:r>
            <a:r>
              <a:rPr/>
              <a:t> de</a:t>
            </a:r>
            <a:r>
              <a:rPr>
                <a:latin typeface="Courier"/>
              </a:rPr>
              <a:t>Arduino</a:t>
            </a:r>
            <a:r>
              <a:rPr/>
              <a:t>.</a:t>
            </a:r>
          </a:p>
          <a:p>
            <a:pPr lvl="0" indent="0" marL="0">
              <a:buNone/>
            </a:pPr>
            <a:r>
              <a:rPr/>
              <a:t>Componente necesario:</a:t>
            </a:r>
          </a:p>
          <a:p>
            <a:pPr lvl="0"/>
            <a:r>
              <a:rPr/>
              <a:t>☒ (1) x</a:t>
            </a:r>
            <a:r>
              <a:rPr>
                <a:latin typeface="Courier"/>
              </a:rPr>
              <a:t>Arduino</a:t>
            </a:r>
            <a:r>
              <a:rPr/>
              <a:t> Uno R3</a:t>
            </a:r>
          </a:p>
        </p:txBody>
      </p:sp>
      <p:pic>
        <p:nvPicPr>
          <p:cNvPr descr="img/2022-11-29-16-46-42.png" id="0" name="Picture 1"/>
          <p:cNvPicPr>
            <a:picLocks noGrp="1" noChangeAspect="1"/>
          </p:cNvPicPr>
          <p:nvPr/>
        </p:nvPicPr>
        <p:blipFill>
          <a:blip r:embed="rId2"/>
          <a:stretch>
            <a:fillRect/>
          </a:stretch>
        </p:blipFill>
        <p:spPr bwMode="auto">
          <a:xfrm>
            <a:off x="2171700" y="1193800"/>
            <a:ext cx="4813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Cambiar la frecuencia de parpadeo</a:t>
            </a:r>
          </a:p>
        </p:txBody>
      </p:sp>
      <p:pic>
        <p:nvPicPr>
          <p:cNvPr descr="media/image51.jpeg" id="0" name="Picture 1"/>
          <p:cNvPicPr>
            <a:picLocks noGrp="1" noChangeAspect="1"/>
          </p:cNvPicPr>
          <p:nvPr/>
        </p:nvPicPr>
        <p:blipFill>
          <a:blip r:embed="rId2"/>
          <a:stretch>
            <a:fillRect/>
          </a:stretch>
        </p:blipFill>
        <p:spPr bwMode="auto">
          <a:xfrm>
            <a:off x="457200" y="1473200"/>
            <a:ext cx="8229600" cy="23368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Ahora vas a que el LED parpadee más rápido. Como puede haber adivinado, la clave de esto radica en cambiar el parámetro () para el comando </a:t>
            </a:r>
            <a:r>
              <a:rPr>
                <a:latin typeface="Courier"/>
              </a:rPr>
              <a:t>delay</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Variar retardo</a:t>
            </a:r>
          </a:p>
        </p:txBody>
      </p:sp>
      <p:sp>
        <p:nvSpPr>
          <p:cNvPr id="3" name="Content Placeholder 2"/>
          <p:cNvSpPr>
            <a:spLocks noGrp="1"/>
          </p:cNvSpPr>
          <p:nvPr>
            <p:ph idx="1"/>
          </p:nvPr>
        </p:nvSpPr>
        <p:spPr/>
        <p:txBody>
          <a:bodyPr/>
          <a:lstStyle/>
          <a:p>
            <a:pPr lvl="0" indent="0" marL="0">
              <a:buNone/>
            </a:pPr>
            <a:r>
              <a:rPr/>
              <a:t>Este período de retardo en milisegundos, así que si desea que el LED parpadee dos veces tan rápidamente, cambiar el valor de 1000 a 500. Esto entonces pausa durante medio segundo cada retraso en lugar de un segundo entero.</a:t>
            </a:r>
          </a:p>
          <a:p>
            <a:pPr lvl="0" indent="0" marL="0">
              <a:buNone/>
            </a:pPr>
            <a:r>
              <a:rPr/>
              <a:t>Sube otra vez el </a:t>
            </a:r>
            <a:r>
              <a:rPr b="1"/>
              <a:t>programa</a:t>
            </a:r>
            <a:r>
              <a:rPr/>
              <a:t> y verás que el LED comienza a parpadear más rápidamente.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Placa Arduino UNO R3</a:t>
            </a:r>
          </a:p>
        </p:txBody>
      </p:sp>
      <p:sp>
        <p:nvSpPr>
          <p:cNvPr id="3" name="Content Placeholder 2"/>
          <p:cNvSpPr>
            <a:spLocks noGrp="1"/>
          </p:cNvSpPr>
          <p:nvPr>
            <p:ph idx="1"/>
          </p:nvPr>
        </p:nvSpPr>
        <p:spPr/>
        <p:txBody>
          <a:bodyPr/>
          <a:lstStyle/>
          <a:p>
            <a:pPr lvl="0" indent="0" marL="0">
              <a:buNone/>
            </a:pPr>
            <a:r>
              <a:rPr/>
              <a:t>La placa de UNO R3 tiene unas filas de conectores a ambos lados que se utilizan para conectar varios dispositivos electrónicos y plug-in </a:t>
            </a:r>
            <a:r>
              <a:rPr b="1"/>
              <a:t>shields</a:t>
            </a:r>
            <a:r>
              <a:rPr/>
              <a:t> que amplían su capacidad.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LED integrado</a:t>
            </a:r>
          </a:p>
        </p:txBody>
      </p:sp>
      <p:sp>
        <p:nvSpPr>
          <p:cNvPr id="3" name="Content Placeholder 2"/>
          <p:cNvSpPr>
            <a:spLocks noGrp="1"/>
          </p:cNvSpPr>
          <p:nvPr>
            <p:ph idx="1"/>
          </p:nvPr>
        </p:nvSpPr>
        <p:spPr/>
        <p:txBody>
          <a:bodyPr/>
          <a:lstStyle/>
          <a:p>
            <a:pPr lvl="0" indent="0" marL="0">
              <a:buNone/>
            </a:pPr>
            <a:r>
              <a:rPr/>
              <a:t>También tiene un </a:t>
            </a:r>
            <a:r>
              <a:rPr>
                <a:latin typeface="Courier"/>
              </a:rPr>
              <a:t>LED</a:t>
            </a:r>
            <a:r>
              <a:rPr/>
              <a:t> luminoso podemos controlar. Este LED está construida sobre la placa y se refiere a menudo como la ‘L’ LED.</a:t>
            </a:r>
          </a:p>
          <a:p>
            <a:pPr lvl="0" indent="0" marL="0">
              <a:buNone/>
            </a:pPr>
            <a:r>
              <a:rPr/>
              <a:t>Este LED </a:t>
            </a:r>
            <a:r>
              <a:rPr>
                <a:latin typeface="Courier"/>
              </a:rPr>
              <a:t>parpadea</a:t>
            </a:r>
            <a:r>
              <a:rPr/>
              <a:t> cuando se conecta a un enchufe del USB. Esto es porque las placas se envían generalmente con un programa llamado </a:t>
            </a:r>
            <a:r>
              <a:rPr>
                <a:latin typeface="Courier"/>
              </a:rPr>
              <a:t>Blink</a:t>
            </a:r>
            <a:r>
              <a:rPr/>
              <a:t> pre-instalado.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Objetivo</a:t>
            </a:r>
          </a:p>
        </p:txBody>
      </p:sp>
      <p:sp>
        <p:nvSpPr>
          <p:cNvPr id="3" name="Content Placeholder 2"/>
          <p:cNvSpPr>
            <a:spLocks noGrp="1"/>
          </p:cNvSpPr>
          <p:nvPr>
            <p:ph idx="1"/>
          </p:nvPr>
        </p:nvSpPr>
        <p:spPr/>
        <p:txBody>
          <a:bodyPr/>
          <a:lstStyle/>
          <a:p>
            <a:pPr lvl="0" indent="0" marL="0">
              <a:buNone/>
            </a:pPr>
            <a:r>
              <a:rPr/>
              <a:t>En esta lección, vamos a reprogramar el tablero UNO R3 con nuestro propio directorio de Blink y luego cambiar la tasa a la que parpadea.</a:t>
            </a:r>
          </a:p>
          <a:p>
            <a:pPr lvl="0" indent="0" marL="0">
              <a:buNone/>
            </a:pPr>
            <a:r>
              <a:rPr/>
              <a:t>En la lección 0, configurar el IDE de</a:t>
            </a:r>
            <a:r>
              <a:rPr>
                <a:latin typeface="Courier"/>
              </a:rPr>
              <a:t>Arduino</a:t>
            </a:r>
            <a:r>
              <a:rPr/>
              <a:t> y aseguró que podría encontrar el puerto serie correcto para conectarse a la placa UNO R3. Ahora ha llegado el momento para poner el programa de prueba y la placa de UNO R3.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Ejemplos</a:t>
            </a:r>
          </a:p>
        </p:txBody>
      </p:sp>
      <p:sp>
        <p:nvSpPr>
          <p:cNvPr id="3" name="Content Placeholder 2"/>
          <p:cNvSpPr>
            <a:spLocks noGrp="1"/>
          </p:cNvSpPr>
          <p:nvPr>
            <p:ph idx="1"/>
          </p:nvPr>
        </p:nvSpPr>
        <p:spPr/>
        <p:txBody>
          <a:bodyPr/>
          <a:lstStyle/>
          <a:p>
            <a:pPr lvl="0" indent="0" marL="0">
              <a:buNone/>
            </a:pPr>
            <a:r>
              <a:rPr/>
              <a:t>El IDE de</a:t>
            </a:r>
            <a:r>
              <a:rPr>
                <a:latin typeface="Courier"/>
              </a:rPr>
              <a:t>Arduino</a:t>
            </a:r>
            <a:r>
              <a:rPr/>
              <a:t> incluye una gran colección de programas de ejemplo, se puede cargar y usar. Esto incluye un directorio de ejemplo para hacer el parpadeo del LED de ‘L’.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 programa Blink</a:t>
            </a:r>
          </a:p>
        </p:txBody>
      </p:sp>
      <p:sp>
        <p:nvSpPr>
          <p:cNvPr id="3" name="Content Placeholder 2"/>
          <p:cNvSpPr>
            <a:spLocks noGrp="1"/>
          </p:cNvSpPr>
          <p:nvPr>
            <p:ph idx="1"/>
          </p:nvPr>
        </p:nvSpPr>
        <p:spPr/>
        <p:txBody>
          <a:bodyPr/>
          <a:lstStyle/>
          <a:p>
            <a:pPr lvl="0" indent="0" marL="0">
              <a:buNone/>
            </a:pPr>
            <a:r>
              <a:rPr/>
              <a:t>Cargar el programa de ‘Blink’ que encontrarás en el sistema de menús del IDE bajo archivo &gt; ejemplos &gt; 01 conceptos básicos</a:t>
            </a:r>
          </a:p>
        </p:txBody>
      </p:sp>
      <p:pic>
        <p:nvPicPr>
          <p:cNvPr descr="media/image39.jpeg" id="0" name="Picture 1"/>
          <p:cNvPicPr>
            <a:picLocks noGrp="1" noChangeAspect="1"/>
          </p:cNvPicPr>
          <p:nvPr/>
        </p:nvPicPr>
        <p:blipFill>
          <a:blip r:embed="rId2"/>
          <a:stretch>
            <a:fillRect/>
          </a:stretch>
        </p:blipFill>
        <p:spPr bwMode="auto">
          <a:xfrm>
            <a:off x="3060700" y="1193800"/>
            <a:ext cx="3022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Cuando se abre la ventana de dibujo, agrandarla para que puedan ver el dibujo completo en la ventana.</a:t>
            </a:r>
          </a:p>
        </p:txBody>
      </p:sp>
      <p:pic>
        <p:nvPicPr>
          <p:cNvPr descr="media/image40.jpeg" id="0" name="Picture 1"/>
          <p:cNvPicPr>
            <a:picLocks noGrp="1" noChangeAspect="1"/>
          </p:cNvPicPr>
          <p:nvPr/>
        </p:nvPicPr>
        <p:blipFill>
          <a:blip r:embed="rId3"/>
          <a:stretch>
            <a:fillRect/>
          </a:stretch>
        </p:blipFill>
        <p:spPr bwMode="auto">
          <a:xfrm>
            <a:off x="3365500" y="1193800"/>
            <a:ext cx="2400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Los </a:t>
            </a:r>
            <a:r>
              <a:rPr>
                <a:latin typeface="Courier"/>
              </a:rPr>
              <a:t>programas de ejemplo</a:t>
            </a:r>
            <a:r>
              <a:rPr/>
              <a:t> incluidos con el IDE de</a:t>
            </a:r>
            <a:r>
              <a:rPr>
                <a:latin typeface="Courier"/>
              </a:rPr>
              <a:t>Arduino</a:t>
            </a:r>
            <a:r>
              <a:rPr/>
              <a:t> son de ‘sólo lectura’. Es decir, puedes subirlo a Arduino, pedo no se pueden guardar una vez modificados.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Guardar código en otro archivo</a:t>
            </a:r>
          </a:p>
        </p:txBody>
      </p:sp>
      <p:sp>
        <p:nvSpPr>
          <p:cNvPr id="3" name="Content Placeholder 2"/>
          <p:cNvSpPr>
            <a:spLocks noGrp="1"/>
          </p:cNvSpPr>
          <p:nvPr>
            <p:ph idx="1"/>
          </p:nvPr>
        </p:nvSpPr>
        <p:spPr/>
        <p:txBody>
          <a:bodyPr/>
          <a:lstStyle/>
          <a:p>
            <a:pPr lvl="0" indent="0" marL="0">
              <a:buNone/>
            </a:pPr>
            <a:r>
              <a:rPr/>
              <a:t>En el menú archivo en el IDE de</a:t>
            </a:r>
            <a:r>
              <a:rPr>
                <a:latin typeface="Courier"/>
              </a:rPr>
              <a:t>Arduino</a:t>
            </a:r>
            <a:r>
              <a:rPr/>
              <a:t>, seleccione </a:t>
            </a:r>
            <a:r>
              <a:rPr>
                <a:latin typeface="Courier"/>
              </a:rPr>
              <a:t>Guardar como.</a:t>
            </a:r>
            <a:r>
              <a:rPr/>
              <a:t> y guarde el dibujo con el nombre </a:t>
            </a:r>
            <a:r>
              <a:rPr>
                <a:latin typeface="Courier"/>
              </a:rPr>
              <a:t>parpadeo</a:t>
            </a:r>
          </a:p>
        </p:txBody>
      </p:sp>
      <p:pic>
        <p:nvPicPr>
          <p:cNvPr descr="media/image41.jpeg" id="0" name="Picture 1"/>
          <p:cNvPicPr>
            <a:picLocks noGrp="1" noChangeAspect="1"/>
          </p:cNvPicPr>
          <p:nvPr/>
        </p:nvPicPr>
        <p:blipFill>
          <a:blip r:embed="rId2"/>
          <a:stretch>
            <a:fillRect/>
          </a:stretch>
        </p:blipFill>
        <p:spPr bwMode="auto">
          <a:xfrm>
            <a:off x="3365500" y="1193800"/>
            <a:ext cx="2400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pic>
        <p:nvPicPr>
          <p:cNvPr descr="media/image42.jpeg" id="0" name="Picture 1"/>
          <p:cNvPicPr>
            <a:picLocks noGrp="1" noChangeAspect="1"/>
          </p:cNvPicPr>
          <p:nvPr/>
        </p:nvPicPr>
        <p:blipFill>
          <a:blip r:embed="rId3"/>
          <a:stretch>
            <a:fillRect/>
          </a:stretch>
        </p:blipFill>
        <p:spPr bwMode="auto">
          <a:xfrm>
            <a:off x="2933700" y="1193800"/>
            <a:ext cx="3263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Ha guardado su copia de ‘Blink’ en su programabook. Esto significa que si alguna vez quiere encontrar otra vez, puede simplemente abrir usando el archivo &gt; opción de menú de Sketchbook.</a:t>
            </a:r>
          </a:p>
        </p:txBody>
      </p:sp>
      <p:pic>
        <p:nvPicPr>
          <p:cNvPr descr="media/image43.jpeg" id="0" name="Picture 1"/>
          <p:cNvPicPr>
            <a:picLocks noGrp="1" noChangeAspect="1"/>
          </p:cNvPicPr>
          <p:nvPr/>
        </p:nvPicPr>
        <p:blipFill>
          <a:blip r:embed="rId4"/>
          <a:stretch>
            <a:fillRect/>
          </a:stretch>
        </p:blipFill>
        <p:spPr bwMode="auto">
          <a:xfrm>
            <a:off x="3365500" y="1193800"/>
            <a:ext cx="2400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Conectar placa al PC</a:t>
            </a:r>
          </a:p>
        </p:txBody>
      </p:sp>
      <p:sp>
        <p:nvSpPr>
          <p:cNvPr id="3" name="Content Placeholder 2"/>
          <p:cNvSpPr>
            <a:spLocks noGrp="1"/>
          </p:cNvSpPr>
          <p:nvPr>
            <p:ph idx="1"/>
          </p:nvPr>
        </p:nvSpPr>
        <p:spPr/>
        <p:txBody>
          <a:bodyPr/>
          <a:lstStyle/>
          <a:p>
            <a:pPr lvl="0" indent="0" marL="0">
              <a:buNone/>
            </a:pPr>
            <a:r>
              <a:rPr/>
              <a:t>Conecte la placa de</a:t>
            </a:r>
            <a:r>
              <a:rPr>
                <a:latin typeface="Courier"/>
              </a:rPr>
              <a:t>Arduino</a:t>
            </a:r>
            <a:r>
              <a:rPr/>
              <a:t> al ordenador con el cable USB y compruebe que la </a:t>
            </a:r>
            <a:r>
              <a:rPr b="1"/>
              <a:t>Board Type</a:t>
            </a:r>
            <a:r>
              <a:rPr/>
              <a:t> y </a:t>
            </a:r>
            <a:r>
              <a:rPr b="1"/>
              <a:t>Puerto serie</a:t>
            </a:r>
            <a:r>
              <a:rPr/>
              <a:t> están ajustados correctamente.</a:t>
            </a:r>
          </a:p>
        </p:txBody>
      </p:sp>
      <p:pic>
        <p:nvPicPr>
          <p:cNvPr descr="media/image44.png" id="0" name="Picture 1"/>
          <p:cNvPicPr>
            <a:picLocks noGrp="1" noChangeAspect="1"/>
          </p:cNvPicPr>
          <p:nvPr/>
        </p:nvPicPr>
        <p:blipFill>
          <a:blip r:embed="rId2"/>
          <a:stretch>
            <a:fillRect/>
          </a:stretch>
        </p:blipFill>
        <p:spPr bwMode="auto">
          <a:xfrm>
            <a:off x="3683000" y="1193800"/>
            <a:ext cx="177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2023-03-07T12:32:46Z</dcterms:created>
  <dcterms:modified xsi:type="dcterms:W3CDTF">2023-03-07T12:32:46Z</dcterms:modified>
</cp:coreProperties>
</file>

<file path=docProps/custom.xml><?xml version="1.0" encoding="utf-8"?>
<Properties xmlns="http://schemas.openxmlformats.org/officeDocument/2006/custom-properties" xmlns:vt="http://schemas.openxmlformats.org/officeDocument/2006/docPropsVTypes"/>
</file>