
<file path=[Content_Types].xml><?xml version="1.0" encoding="utf-8"?>
<Types xmlns="http://schemas.openxmlformats.org/package/2006/content-types">
  <Default Extension="xml" ContentType="application/xml"/>
  <Default Extension="rels" ContentType="application/vnd.openxmlformats-package.relationships+xml"/>
  <Default Extension="gif" ContentType="image/gif"/>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gif"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image" Target="../media/image3.png"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LED RGB</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12-05-10-20-15.png" id="0" name="Picture 1"/>
          <p:cNvPicPr>
            <a:picLocks noGrp="1" noChangeAspect="1"/>
          </p:cNvPicPr>
          <p:nvPr/>
        </p:nvPicPr>
        <p:blipFill>
          <a:blip r:embed="rId2"/>
          <a:stretch>
            <a:fillRect/>
          </a:stretch>
        </p:blipFill>
        <p:spPr bwMode="auto">
          <a:xfrm>
            <a:off x="3124200" y="1193800"/>
            <a:ext cx="288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La mezcla creará la sensación del color elegido. Podemos controlar el brillo de cada una de las partes de rojas, verdes y azules del LED por separado, lo que es posible mezclar cualquier color que nos gusta.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Ejemplos</a:t>
            </a:r>
          </a:p>
        </p:txBody>
      </p:sp>
      <p:sp>
        <p:nvSpPr>
          <p:cNvPr id="3" name="Content Placeholder 2"/>
          <p:cNvSpPr>
            <a:spLocks noGrp="1"/>
          </p:cNvSpPr>
          <p:nvPr>
            <p:ph idx="1"/>
          </p:nvPr>
        </p:nvSpPr>
        <p:spPr/>
        <p:txBody>
          <a:bodyPr/>
          <a:lstStyle/>
          <a:p>
            <a:pPr lvl="0"/>
            <a:r>
              <a:rPr/>
              <a:t>Si establece el brillo de todos los tres LEDs al ser el mismo, el color general de la luz será blanco.</a:t>
            </a:r>
          </a:p>
          <a:p>
            <a:pPr lvl="0"/>
            <a:r>
              <a:rPr/>
              <a:t>Si apagamos el LED azul, para que sólo los LEDs rojo y verdes son el mismo brillo, la luz aparecerá amarillo.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¿Cómo consigo el color negro?</a:t>
            </a:r>
          </a:p>
        </p:txBody>
      </p:sp>
      <p:sp>
        <p:nvSpPr>
          <p:cNvPr id="3" name="Content Placeholder 2"/>
          <p:cNvSpPr>
            <a:spLocks noGrp="1"/>
          </p:cNvSpPr>
          <p:nvPr>
            <p:ph idx="1"/>
          </p:nvPr>
        </p:nvSpPr>
        <p:spPr/>
        <p:txBody>
          <a:bodyPr/>
          <a:lstStyle/>
          <a:p>
            <a:pPr lvl="0" indent="0" marL="0">
              <a:buNone/>
            </a:pPr>
            <a:r>
              <a:rPr/>
              <a:t>El color </a:t>
            </a:r>
            <a:r>
              <a:rPr b="1"/>
              <a:t>Negro</a:t>
            </a:r>
            <a:r>
              <a:rPr/>
              <a:t> no es tanto un color como una ausencia de luz. Por lo tanto, lo más cercano que podemos llegar a negro con el LED es apagar los tres colores, poniendo sus valores a 0.</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Teoría (PWM)</a:t>
            </a:r>
          </a:p>
        </p:txBody>
      </p:sp>
      <p:sp>
        <p:nvSpPr>
          <p:cNvPr id="3" name="Content Placeholder 2"/>
          <p:cNvSpPr>
            <a:spLocks noGrp="1"/>
          </p:cNvSpPr>
          <p:nvPr>
            <p:ph idx="1"/>
          </p:nvPr>
        </p:nvSpPr>
        <p:spPr/>
        <p:txBody>
          <a:bodyPr/>
          <a:lstStyle/>
          <a:p>
            <a:pPr lvl="0" indent="0" marL="0">
              <a:buNone/>
            </a:pPr>
            <a:r>
              <a:rPr/>
              <a:t>La </a:t>
            </a:r>
            <a:r>
              <a:rPr b="1"/>
              <a:t>modulación de ancho de pulso (PWM)</a:t>
            </a:r>
            <a:r>
              <a:rPr/>
              <a:t> es una técnica para el control de potencia. También utilizamos aquí para controlar el brillo de cada uno de los LEDs. El siguiente diagrama muestra que la señal de uno de lo PWM pines en la UNO.</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62.jpeg" id="0" name="Picture 1"/>
          <p:cNvPicPr>
            <a:picLocks noGrp="1" noChangeAspect="1"/>
          </p:cNvPicPr>
          <p:nvPr/>
        </p:nvPicPr>
        <p:blipFill>
          <a:blip r:embed="rId2"/>
          <a:stretch>
            <a:fillRect/>
          </a:stretch>
        </p:blipFill>
        <p:spPr bwMode="auto">
          <a:xfrm>
            <a:off x="2870200" y="1193800"/>
            <a:ext cx="34036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Aproximadamente cada 1/500 de segundo, la salida PWM producirá un pulso. La duración de este pulso es controlada por la función ‘analogWrite’. Así:</a:t>
            </a:r>
          </a:p>
          <a:p>
            <a:pPr lvl="0"/>
            <a:r>
              <a:rPr/>
              <a:t>‘analogWrite(0)’ no producirá ningún pulso.</a:t>
            </a:r>
          </a:p>
          <a:p>
            <a:pPr lvl="0"/>
            <a:r>
              <a:rPr/>
              <a:t>‘analogWrite(255)’ producirá un pulso que dura todo el camino hasta el pulso siguiente vencimiento, para que la salida es en realidad todo el tiempo.</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Si especificamos un valor en el </a:t>
            </a:r>
            <a:r>
              <a:rPr b="1"/>
              <a:t>analogWrite</a:t>
            </a:r>
            <a:r>
              <a:rPr/>
              <a:t> que está en algún lugar entre 0 y 255, se producir un pulso.</a:t>
            </a:r>
          </a:p>
          <a:p>
            <a:pPr lvl="0"/>
            <a:r>
              <a:rPr/>
              <a:t>Si el pulso de salida es alto para el 5% del tiempo, entonces lo que nosotros estamos manejando sólo recibirá el 5% de potencia.</a:t>
            </a:r>
          </a:p>
          <a:p>
            <a:pPr lvl="0"/>
            <a:r>
              <a:rPr/>
              <a:t>Si la salida es 5V para el 90% del tiempo, la carga recibirá el 90% de la potencia entregada a él.</a:t>
            </a:r>
          </a:p>
          <a:p>
            <a:pPr lvl="0" indent="0" marL="0">
              <a:buNone/>
            </a:pPr>
            <a:r>
              <a:rPr/>
              <a:t>Los LED se encenderán y apagarán en esos periodos, pero nosotros percibiremos que el brillo del LED cambia.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Esquema</a:t>
            </a:r>
          </a:p>
        </p:txBody>
      </p:sp>
      <p:sp>
        <p:nvSpPr>
          <p:cNvPr id="3" name="Content Placeholder 2"/>
          <p:cNvSpPr>
            <a:spLocks noGrp="1"/>
          </p:cNvSpPr>
          <p:nvPr>
            <p:ph idx="1"/>
          </p:nvPr>
        </p:nvSpPr>
        <p:spPr/>
        <p:txBody>
          <a:bodyPr/>
          <a:lstStyle/>
          <a:p>
            <a:pPr lvl="0" indent="0" marL="0">
              <a:buNone/>
            </a:pPr>
            <a:r>
              <a:rPr/>
              <a:t>El esquema eléctrico que seguiremos es el siguente: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edia/image63.jpeg" id="0" name="Picture 1"/>
          <p:cNvPicPr>
            <a:picLocks noGrp="1" noChangeAspect="1"/>
          </p:cNvPicPr>
          <p:nvPr/>
        </p:nvPicPr>
        <p:blipFill>
          <a:blip r:embed="rId2"/>
          <a:stretch>
            <a:fillRect/>
          </a:stretch>
        </p:blipFill>
        <p:spPr bwMode="auto">
          <a:xfrm>
            <a:off x="3098800" y="1193800"/>
            <a:ext cx="294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Los LED RGB son una forma divertida y fácil para agregar color a sus proyectos. Puesto que es como regular 3 LED en uno, el uso y conexión no es muy diferente.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Conexión</a:t>
            </a:r>
          </a:p>
        </p:txBody>
      </p:sp>
      <p:sp>
        <p:nvSpPr>
          <p:cNvPr id="3" name="Content Placeholder 2"/>
          <p:cNvSpPr>
            <a:spLocks noGrp="1"/>
          </p:cNvSpPr>
          <p:nvPr>
            <p:ph idx="1"/>
          </p:nvPr>
        </p:nvSpPr>
        <p:spPr/>
        <p:txBody>
          <a:bodyPr/>
          <a:lstStyle/>
          <a:p>
            <a:pPr lvl="0" indent="-342900" marL="342900">
              <a:buAutoNum type="arabicPeriod"/>
            </a:pPr>
            <a:r>
              <a:rPr/>
              <a:t>El cátodo o conexión común es el segundo pin, que también es el </a:t>
            </a:r>
            <a:r>
              <a:rPr b="1"/>
              <a:t>más largo</a:t>
            </a:r>
            <a:r>
              <a:rPr/>
              <a:t> de las cuatro patas y se conectarán a la </a:t>
            </a:r>
            <a:r>
              <a:rPr b="1"/>
              <a:t>tierra</a:t>
            </a:r>
            <a:r>
              <a:rPr/>
              <a:t> (GND).</a:t>
            </a:r>
          </a:p>
          <a:p>
            <a:pPr lvl="0" indent="-342900" marL="342900">
              <a:buAutoNum type="arabicPeriod"/>
            </a:pPr>
            <a:r>
              <a:rPr/>
              <a:t>Cada LED requiere su propia </a:t>
            </a:r>
            <a:r>
              <a:rPr b="1"/>
              <a:t>resistencia de 220 Ω</a:t>
            </a:r>
            <a:r>
              <a:rPr/>
              <a:t> para prevenir demasiada corriente que fluye a través de él.</a:t>
            </a:r>
          </a:p>
          <a:p>
            <a:pPr lvl="0" indent="-342900" marL="342900">
              <a:buAutoNum type="arabicPeriod"/>
            </a:pPr>
            <a:r>
              <a:rPr/>
              <a:t>Los 3 pines de color (uno rojo, uno verde y uno azul) están conectados a los pines de salida UNO con estas resistencias.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12-05-10-18-36.png" id="0" name="Picture 1"/>
          <p:cNvPicPr>
            <a:picLocks noGrp="1" noChangeAspect="1"/>
          </p:cNvPicPr>
          <p:nvPr/>
        </p:nvPicPr>
        <p:blipFill>
          <a:blip r:embed="rId2"/>
          <a:stretch>
            <a:fillRect/>
          </a:stretch>
        </p:blipFill>
        <p:spPr bwMode="auto">
          <a:xfrm>
            <a:off x="2997200" y="1193800"/>
            <a:ext cx="3162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Una vez conectado, debería quedar de la siguiente forma: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2022-12-05-10-24-29.png" id="0" name="Picture 1"/>
          <p:cNvPicPr>
            <a:picLocks noGrp="1" noChangeAspect="1"/>
          </p:cNvPicPr>
          <p:nvPr/>
        </p:nvPicPr>
        <p:blipFill>
          <a:blip r:embed="rId2"/>
          <a:stretch>
            <a:fillRect/>
          </a:stretch>
        </p:blipFill>
        <p:spPr bwMode="auto">
          <a:xfrm>
            <a:off x="2578100" y="1193800"/>
            <a:ext cx="3975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Código programa 1</a:t>
            </a:r>
          </a:p>
        </p:txBody>
      </p:sp>
      <p:sp>
        <p:nvSpPr>
          <p:cNvPr id="3" name="Content Placeholder 2"/>
          <p:cNvSpPr>
            <a:spLocks noGrp="1"/>
          </p:cNvSpPr>
          <p:nvPr>
            <p:ph idx="1"/>
          </p:nvPr>
        </p:nvSpPr>
        <p:spPr/>
        <p:txBody>
          <a:bodyPr/>
          <a:lstStyle/>
          <a:p>
            <a:pPr lvl="0" indent="0" marL="0">
              <a:buNone/>
            </a:pPr>
            <a:r>
              <a:rPr/>
              <a:t>```c linenums=“1” title=“pruebaLEDRGB.ino” // Define pines #define BLUE 3 #define GREEN 5 #define RED 6</a:t>
            </a:r>
          </a:p>
          <a:p>
            <a:pPr lvl="0" indent="0" marL="0">
              <a:buNone/>
            </a:pPr>
            <a:r>
              <a:rPr/>
              <a:t>void setup() { pinMode(RED, OUTPUT); pinMode(GREEN, OUTPUT); pinMode(BLUE, OUTPUT); }</a:t>
            </a:r>
          </a:p>
          <a:p>
            <a:pPr lvl="0" indent="0" marL="0">
              <a:buNone/>
            </a:pPr>
            <a:r>
              <a:rPr/>
              <a:t>void loop() { analogWrite(RED, 0); analogWrite(GREEN, 255); analogWrite(BLUE, 0); }</a:t>
            </a:r>
          </a:p>
          <a:p>
            <a:pPr lvl="0" indent="0">
              <a:buNone/>
            </a:pPr>
            <a:r>
              <a:rPr>
                <a:latin typeface="Courier"/>
              </a:rPr>
              <a:t>
Una vez probado, puedes intentar estos ejercicios:
1. Combinar varios valores para conseguir colores diferentes
2. Crear un semáforo utilizando delays y cambiando los valores para producir las luces roja, verde y amarilla.
### Código programa 2
```c linenums="1" title="pruebaLEDRGB.ino"
// Define pines
#define BLUE 3
#define GREEN 5
#define RED 6
void setup()
{
  pinMode(RED, OUTPUT);
  pinMode(GREEN, OUTPUT);
  pinMode(BLUE, OUTPUT);
  digitalWrite(RED, HIGH);
  digitalWrite(GREEN, LOW);
  digitalWrite(BLUE, LOW);
}
// define variables
int redValue;
int greenValue;
int blueValue;
// main loop
void loop()
{
  #define delayTime 10 // fading time between colors
  redValue = 255; // choose a value between 1 and 255 to change the color.
  greenValue = 0;
  blueValue = 0;
  // this is unnecessary as we've either turned on RED in SETUP
  // or in the previous loop ... regardless, this turns RED off
  // analogWrite(RED, 0);
  // delay(1000);
  for(int i = 0; i &lt; 255; i += 1) // fades out red bring green full when i=255
  {
  redValue -= 1;
  greenValue += 1;
  // The following was reversed, counting in the wrong directions
  // analogWrite(RED, 255 - redValue);
  // analogWrite(GREEN, 255 - greenValue);
  analogWrite(RED, redValue);
  analogWrite(GREEN, greenValue);
  delay(delayTime);
}
redValue = 0;
greenValue = 255;
blueValue = 0;
for(int i = 0; i &lt; 255; i += 1) // fades out green bring blue full when i=255
{
greenValue -= 1;
blueValue += 1;
// The following was reversed, counting in the wrong directions
// analogWrite(GREEN, 255 - greenValue);
// analogWrite(BLUE, 255 - blueValue);
analogWrite(GREEN, greenValue);
analogWrite(BLUE, blueValue);
delay(delayTime);
}
redValue = 0;
greenValue = 0;
blueValue = 255;
for(int i = 0; i &lt; 255; i += 1) // fades out blue bring red full when i=255
{
// The following code has been rearranged to match the other two similar sections
blueValue -= 1;
redValue += 1;
// The following was reversed, counting in the wrong directions
// analogWrite(BLUE, 255 - blueValue);
// analogWrite(RED, 255 - redValue);1
analogWrite(BLUE, blueValue);
analogWrite(RED, redValue);
delay(delayTime);
}
}</a:t>
            </a:r>
          </a:p>
        </p:txBody>
      </p:sp>
      <p:pic>
        <p:nvPicPr>
          <p:cNvPr descr="media/image65.jpeg" id="0" name="Picture 1"/>
          <p:cNvPicPr>
            <a:picLocks noGrp="1" noChangeAspect="1"/>
          </p:cNvPicPr>
          <p:nvPr/>
        </p:nvPicPr>
        <p:blipFill>
          <a:blip r:embed="rId2"/>
          <a:stretch>
            <a:fillRect/>
          </a:stretch>
        </p:blipFill>
        <p:spPr bwMode="auto">
          <a:xfrm>
            <a:off x="1562100" y="1193800"/>
            <a:ext cx="6019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Primero especificamos a que pines de</a:t>
            </a:r>
            <a:r>
              <a:rPr>
                <a:latin typeface="Courier"/>
              </a:rPr>
              <a:t>Arduino</a:t>
            </a:r>
            <a:r>
              <a:rPr/>
              <a:t> he conectado cada LED.</a:t>
            </a:r>
          </a:p>
          <a:p>
            <a:pPr lvl="0" indent="0">
              <a:buNone/>
            </a:pPr>
            <a:r>
              <a:rPr>
                <a:latin typeface="Courier"/>
              </a:rPr>
              <a:t>// Define Pins
#define BLUE 3
#define GREEN 5
#define RED 6</a:t>
            </a:r>
          </a:p>
          <a:p>
            <a:pPr lvl="0" indent="0" marL="0">
              <a:buNone/>
            </a:pPr>
            <a:r>
              <a:rPr/>
              <a:t>En el setup, declaramos estos pines como salidas (OUTPUT) para poder enviar corriente hacia los LED.</a:t>
            </a:r>
          </a:p>
          <a:p>
            <a:pPr lvl="0" indent="0">
              <a:buNone/>
            </a:pPr>
            <a:r>
              <a:rPr>
                <a:latin typeface="Courier"/>
              </a:rPr>
              <a:t>void setup()
{
pinMode(RED, OUTPUT);
pinMode(GREEN, OUTPUT);
pinMode(BLUE,OUTPUT);
digitalWrite(RED, HIGH);
digitalWrite(GREEN, LOW);
digitalWrite(BLUE, LOW);
}</a:t>
            </a:r>
          </a:p>
          <a:p>
            <a:pPr lvl="0" indent="0" marL="0">
              <a:buNone/>
            </a:pPr>
            <a:r>
              <a:rPr/>
              <a:t>Antes de echar un vistazo a la </a:t>
            </a:r>
            <a:r>
              <a:rPr b="1"/>
              <a:t>función loop</a:t>
            </a:r>
            <a:r>
              <a:rPr/>
              <a:t>, veamos la última función en el proyecto.</a:t>
            </a:r>
          </a:p>
          <a:p>
            <a:pPr lvl="0" indent="0" marL="0">
              <a:buNone/>
            </a:pPr>
            <a:r>
              <a:rPr/>
              <a:t>Las variables de definición:</a:t>
            </a:r>
          </a:p>
          <a:p>
            <a:pPr lvl="0" indent="0">
              <a:buNone/>
            </a:pPr>
            <a:r>
              <a:rPr>
                <a:latin typeface="Courier"/>
              </a:rPr>
              <a:t>redValue = 255; // choose a value between 1 and 255 to change the color.
greenValue = 0;
blueValue = 0;</a:t>
            </a:r>
          </a:p>
          <a:p>
            <a:pPr lvl="0" indent="0" marL="0">
              <a:buNone/>
            </a:pPr>
            <a:r>
              <a:rPr/>
              <a:t>Esta función tiene tres argumentos, uno para el brillo de los LEDs rojos, verdes y azules. En cada caso de que el número será en el rango 0 a 255, donde 0 significa apagado y 255 significa brillo máximo. La función entonces llama ‘analogWrite’ para ajustar el brillo de cada LED.</a:t>
            </a:r>
          </a:p>
          <a:p>
            <a:pPr lvl="0" indent="0" marL="0">
              <a:buNone/>
            </a:pPr>
            <a:r>
              <a:rPr/>
              <a:t>Si nos fijamos en la </a:t>
            </a:r>
            <a:r>
              <a:rPr b="1"/>
              <a:t>función loop</a:t>
            </a:r>
            <a:r>
              <a:rPr/>
              <a:t> se puede ver que ajuste la cantidad de luz roja, verde y azul que queremos mostrar y luego una pausa por un segundo antes de pasar al siguiente color.</a:t>
            </a:r>
          </a:p>
          <a:p>
            <a:pPr lvl="0" indent="0">
              <a:buNone/>
            </a:pPr>
            <a:r>
              <a:rPr>
                <a:latin typeface="Courier"/>
              </a:rPr>
              <a:t>#define delayTime 10 // fading time between colors
Delay(delayTime);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g/ledrgbtransicion.gif" id="0" name="Picture 1"/>
          <p:cNvPicPr>
            <a:picLocks noGrp="1" noChangeAspect="1"/>
          </p:cNvPicPr>
          <p:nvPr/>
        </p:nvPicPr>
        <p:blipFill>
          <a:blip r:embed="rId2"/>
          <a:stretch>
            <a:fillRect/>
          </a:stretch>
        </p:blipFill>
        <p:spPr bwMode="auto">
          <a:xfrm>
            <a:off x="2654300" y="1193800"/>
            <a:ext cx="3848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Existen 2 versiones:</a:t>
            </a:r>
          </a:p>
          <a:p>
            <a:pPr lvl="0"/>
            <a:r>
              <a:rPr/>
              <a:t>Ánodo común</a:t>
            </a:r>
          </a:p>
          <a:p>
            <a:pPr lvl="0"/>
            <a:r>
              <a:rPr/>
              <a:t>Cátodo común.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Ánodo común utiliza 5V en el pin común, mientras que el cátodo común se conecta a tierra.</a:t>
            </a:r>
          </a:p>
          <a:p>
            <a:pPr lvl="0"/>
            <a:r>
              <a:rPr/>
              <a:t>Como con cualquier LED, tenemos que conectar algunas resistencias en línea (3 total) así que podemos limitar la corriente absorbida.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 nuestro </a:t>
            </a:r>
            <a:r>
              <a:rPr b="1"/>
              <a:t>programa</a:t>
            </a:r>
            <a:r>
              <a:rPr/>
              <a:t>, se comienzan con el LED en el estado de color rojo, entonces se descolora a verde, luego se descolora azul y finalmente hacia el color rojo. Haciendo esto que nos pasará por la mayor parte del color que se puede lograr.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Componentes necesarios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cantidad</a:t>
                      </a:r>
                    </a:p>
                  </a:txBody>
                  <a:tcPr/>
                </a:tc>
                <a:tc>
                  <a:txBody>
                    <a:bodyPr/>
                    <a:lstStyle/>
                    <a:p>
                      <a:pPr lvl="0" indent="0" marL="0">
                        <a:buNone/>
                      </a:pPr>
                      <a:r>
                        <a:rPr/>
                        <a:t>componente</a:t>
                      </a:r>
                    </a:p>
                  </a:txBody>
                  <a:tcPr/>
                </a:tc>
              </a:tr>
              <a:tr h="0">
                <a:tc>
                  <a:txBody>
                    <a:bodyPr/>
                    <a:lstStyle/>
                    <a:p>
                      <a:pPr lvl="0" indent="0" marL="0">
                        <a:buNone/>
                      </a:pPr>
                      <a:r>
                        <a:rPr/>
                        <a:t>1</a:t>
                      </a:r>
                    </a:p>
                  </a:txBody>
                </a:tc>
                <a:tc>
                  <a:txBody>
                    <a:bodyPr/>
                    <a:lstStyle/>
                    <a:p>
                      <a:pPr lvl="0" indent="0" marL="0">
                        <a:buNone/>
                      </a:pPr>
                      <a:r>
                        <a:rPr/>
                        <a:t>placa</a:t>
                      </a:r>
                      <a:r>
                        <a:rPr>
                          <a:latin typeface="Courier"/>
                        </a:rPr>
                        <a:t>Arduino</a:t>
                      </a:r>
                    </a:p>
                  </a:txBody>
                </a:tc>
              </a:tr>
              <a:tr h="0">
                <a:tc>
                  <a:txBody>
                    <a:bodyPr/>
                    <a:lstStyle/>
                    <a:p>
                      <a:pPr lvl="0" indent="0" marL="0">
                        <a:buNone/>
                      </a:pPr>
                      <a:r>
                        <a:rPr/>
                        <a:t>1</a:t>
                      </a:r>
                    </a:p>
                  </a:txBody>
                </a:tc>
                <a:tc>
                  <a:txBody>
                    <a:bodyPr/>
                    <a:lstStyle/>
                    <a:p>
                      <a:pPr lvl="0" indent="0" marL="0">
                        <a:buNone/>
                      </a:pPr>
                      <a:r>
                        <a:rPr/>
                        <a:t>protoboard</a:t>
                      </a:r>
                    </a:p>
                  </a:txBody>
                </a:tc>
              </a:tr>
              <a:tr h="0">
                <a:tc>
                  <a:txBody>
                    <a:bodyPr/>
                    <a:lstStyle/>
                    <a:p>
                      <a:pPr lvl="0" indent="0" marL="0">
                        <a:buNone/>
                      </a:pPr>
                      <a:r>
                        <a:rPr/>
                        <a:t>4</a:t>
                      </a:r>
                    </a:p>
                  </a:txBody>
                </a:tc>
                <a:tc>
                  <a:txBody>
                    <a:bodyPr/>
                    <a:lstStyle/>
                    <a:p>
                      <a:pPr lvl="0" indent="0" marL="0">
                        <a:buNone/>
                      </a:pPr>
                      <a:r>
                        <a:rPr/>
                        <a:t>cables jumper</a:t>
                      </a:r>
                    </a:p>
                  </a:txBody>
                </a:tc>
              </a:tr>
              <a:tr h="0">
                <a:tc>
                  <a:txBody>
                    <a:bodyPr/>
                    <a:lstStyle/>
                    <a:p>
                      <a:pPr lvl="0" indent="0" marL="0">
                        <a:buNone/>
                      </a:pPr>
                      <a:r>
                        <a:rPr/>
                        <a:t>1</a:t>
                      </a:r>
                    </a:p>
                  </a:txBody>
                </a:tc>
                <a:tc>
                  <a:txBody>
                    <a:bodyPr/>
                    <a:lstStyle/>
                    <a:p>
                      <a:pPr lvl="0" indent="0" marL="0">
                        <a:buNone/>
                      </a:pPr>
                      <a:r>
                        <a:rPr/>
                        <a:t>LED RGB</a:t>
                      </a:r>
                    </a:p>
                  </a:txBody>
                </a:tc>
              </a:tr>
              <a:tr h="0">
                <a:tc>
                  <a:txBody>
                    <a:bodyPr/>
                    <a:lstStyle/>
                    <a:p>
                      <a:pPr lvl="0" indent="0" marL="0">
                        <a:buNone/>
                      </a:pPr>
                      <a:r>
                        <a:rPr/>
                        <a:t>3</a:t>
                      </a:r>
                    </a:p>
                  </a:txBody>
                </a:tc>
                <a:tc>
                  <a:txBody>
                    <a:bodyPr/>
                    <a:lstStyle/>
                    <a:p>
                      <a:pPr lvl="0" indent="0" marL="0">
                        <a:buNone/>
                      </a:pPr>
                      <a:r>
                        <a:rPr/>
                        <a:t>resistencias de 220 ohmios</a:t>
                      </a:r>
                    </a:p>
                  </a:txBody>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RGB</a:t>
            </a:r>
          </a:p>
        </p:txBody>
      </p:sp>
      <p:sp>
        <p:nvSpPr>
          <p:cNvPr id="3" name="Content Placeholder 2"/>
          <p:cNvSpPr>
            <a:spLocks noGrp="1"/>
          </p:cNvSpPr>
          <p:nvPr>
            <p:ph idx="1"/>
          </p:nvPr>
        </p:nvSpPr>
        <p:spPr/>
        <p:txBody>
          <a:bodyPr/>
          <a:lstStyle/>
          <a:p>
            <a:pPr lvl="0" indent="0" marL="0">
              <a:buNone/>
            </a:pPr>
            <a:r>
              <a:rPr/>
              <a:t>A primera vista, LEDs RGB (rojo, verde y azul) sólo parecen un LED. Sin embargo, dentro del paquete del LED generalmente, hay realmente tres LEDs, uno rojo, uno verde y sí, uno azul. Controlando el </a:t>
            </a:r>
            <a:r>
              <a:rPr b="1"/>
              <a:t>brillo</a:t>
            </a:r>
            <a:r>
              <a:rPr/>
              <a:t> de cada uno de los LEDs individuales, podemos mezclar prácticamente cualquier color.</a:t>
            </a:r>
          </a:p>
        </p:txBody>
      </p:sp>
      <p:pic>
        <p:nvPicPr>
          <p:cNvPr descr="2022-12-05-10-13-27.png" id="0" name="Picture 1"/>
          <p:cNvPicPr>
            <a:picLocks noGrp="1" noChangeAspect="1"/>
          </p:cNvPicPr>
          <p:nvPr/>
        </p:nvPicPr>
        <p:blipFill>
          <a:blip r:embed="rId2"/>
          <a:stretch>
            <a:fillRect/>
          </a:stretch>
        </p:blipFill>
        <p:spPr bwMode="auto">
          <a:xfrm>
            <a:off x="2311400" y="1193800"/>
            <a:ext cx="450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Mezclamos colores del mismo modo que sería mezclar pintura en una paleta - ajustando el brillo de cada uno de los tres LEDs.</a:t>
            </a:r>
          </a:p>
          <a:p>
            <a:pPr lvl="0" indent="0" marL="0">
              <a:buNone/>
            </a:pPr>
            <a:r>
              <a:rPr/>
              <a:t>Arduino tiene una función </a:t>
            </a:r>
            <a:r>
              <a:rPr b="1"/>
              <a:t>analogWrite</a:t>
            </a:r>
            <a:r>
              <a:rPr/>
              <a:t> que se puede utilizar con pines marcados con un </a:t>
            </a:r>
            <a:r>
              <a:rPr b="1"/>
              <a:t>~</a:t>
            </a:r>
            <a:r>
              <a:rPr/>
              <a:t> a la salida de una cantidad variable de energía los LEDs apropiados.</a:t>
            </a:r>
          </a:p>
          <a:p>
            <a:pPr lvl="0" indent="0" marL="0">
              <a:buNone/>
            </a:pPr>
            <a:r>
              <a:rPr/>
              <a:t>El LED RGB tiene </a:t>
            </a:r>
            <a:r>
              <a:rPr b="1"/>
              <a:t>cuatro pines</a:t>
            </a:r>
            <a:r>
              <a:rPr/>
              <a:t>. Hay un cable a la conexión positiva de cada uno de los LEDs individuales dentro del paquete y un patilla única que está conectado a los tres lados negativos de los LEDs.</a:t>
            </a:r>
          </a:p>
        </p:txBody>
      </p:sp>
      <p:pic>
        <p:nvPicPr>
          <p:cNvPr descr="2022-12-05-10-14-02.png" id="0" name="Picture 1"/>
          <p:cNvPicPr>
            <a:picLocks noGrp="1" noChangeAspect="1"/>
          </p:cNvPicPr>
          <p:nvPr/>
        </p:nvPicPr>
        <p:blipFill>
          <a:blip r:embed="rId3"/>
          <a:stretch>
            <a:fillRect/>
          </a:stretch>
        </p:blipFill>
        <p:spPr bwMode="auto">
          <a:xfrm>
            <a:off x="1828800" y="1193800"/>
            <a:ext cx="548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a:r>
              <a:rPr/>
              <a:t>Cada pin separado de color verde o azul o de rojo se llama ánodo.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Color</a:t>
            </a:r>
          </a:p>
        </p:txBody>
      </p:sp>
      <p:sp>
        <p:nvSpPr>
          <p:cNvPr id="3" name="Content Placeholder 2"/>
          <p:cNvSpPr>
            <a:spLocks noGrp="1"/>
          </p:cNvSpPr>
          <p:nvPr>
            <p:ph idx="1"/>
          </p:nvPr>
        </p:nvSpPr>
        <p:spPr/>
        <p:txBody>
          <a:bodyPr/>
          <a:lstStyle/>
          <a:p>
            <a:pPr lvl="0" indent="0" marL="0">
              <a:buNone/>
            </a:pPr>
            <a:r>
              <a:rPr/>
              <a:t>Los colores los conseguiremos mezclando diferentes cantidades de cada color primario.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2023-03-07T12:54:21Z</dcterms:created>
  <dcterms:modified xsi:type="dcterms:W3CDTF">2023-03-07T12:54:21Z</dcterms:modified>
</cp:coreProperties>
</file>

<file path=docProps/custom.xml><?xml version="1.0" encoding="utf-8"?>
<Properties xmlns="http://schemas.openxmlformats.org/officeDocument/2006/custom-properties" xmlns:vt="http://schemas.openxmlformats.org/officeDocument/2006/docPropsVTypes"/>
</file>