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637e72053_0_2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637e72053_0_2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632a1b0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632a1b0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49f2d5ec8_0_4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49f2d5ec8_0_4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49f2d5ec8_0_4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49f2d5ec8_0_4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637e72053_0_3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637e72053_0_3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632a1b08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632a1b08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80d6374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80d6374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80d63742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80d6374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80d6374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80d6374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80d63742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80d63742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632a1b08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632a1b08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32a1b08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632a1b08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DEE0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 rot="-5400000">
            <a:off x="-302850" y="308850"/>
            <a:ext cx="5131500" cy="4525800"/>
          </a:xfrm>
          <a:prstGeom prst="rect">
            <a:avLst/>
          </a:prstGeom>
          <a:gradFill>
            <a:gsLst>
              <a:gs pos="0">
                <a:srgbClr val="FBFBFB">
                  <a:alpha val="0"/>
                </a:srgbClr>
              </a:gs>
              <a:gs pos="58000">
                <a:srgbClr val="FBFBFB">
                  <a:alpha val="0"/>
                </a:srgbClr>
              </a:gs>
              <a:gs pos="100000">
                <a:srgbClr val="BFBFB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5400000">
            <a:off x="728375" y="683000"/>
            <a:ext cx="724800" cy="724500"/>
          </a:xfrm>
          <a:prstGeom prst="rtTriangle">
            <a:avLst/>
          </a:prstGeom>
          <a:solidFill>
            <a:srgbClr val="C567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rot="-5400000">
            <a:off x="3232651" y="3880675"/>
            <a:ext cx="724800" cy="724500"/>
          </a:xfrm>
          <a:prstGeom prst="rtTriangle">
            <a:avLst/>
          </a:prstGeom>
          <a:solidFill>
            <a:srgbClr val="5461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5194675" y="655288"/>
            <a:ext cx="3522300" cy="2239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b="1" sz="3600">
                <a:solidFill>
                  <a:srgbClr val="54616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b="1" sz="3600">
                <a:solidFill>
                  <a:srgbClr val="54616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b="1" sz="3600">
                <a:solidFill>
                  <a:srgbClr val="54616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b="1" sz="3600">
                <a:solidFill>
                  <a:srgbClr val="54616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b="1" sz="3600">
                <a:solidFill>
                  <a:srgbClr val="54616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b="1" sz="3600">
                <a:solidFill>
                  <a:srgbClr val="54616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b="1" sz="3600">
                <a:solidFill>
                  <a:srgbClr val="54616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b="1" sz="3600">
                <a:solidFill>
                  <a:srgbClr val="54616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b="1" sz="3600">
                <a:solidFill>
                  <a:srgbClr val="54616D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194673" y="3807529"/>
            <a:ext cx="2974200" cy="72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400"/>
              <a:buNone/>
              <a:defRPr sz="1400">
                <a:solidFill>
                  <a:srgbClr val="54616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400"/>
              <a:buNone/>
              <a:defRPr sz="1400">
                <a:solidFill>
                  <a:srgbClr val="54616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400"/>
              <a:buNone/>
              <a:defRPr sz="1400">
                <a:solidFill>
                  <a:srgbClr val="54616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400"/>
              <a:buNone/>
              <a:defRPr sz="1400">
                <a:solidFill>
                  <a:srgbClr val="54616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400"/>
              <a:buNone/>
              <a:defRPr sz="1400">
                <a:solidFill>
                  <a:srgbClr val="54616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400"/>
              <a:buNone/>
              <a:defRPr sz="1400">
                <a:solidFill>
                  <a:srgbClr val="54616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400"/>
              <a:buNone/>
              <a:defRPr sz="1400">
                <a:solidFill>
                  <a:srgbClr val="54616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400"/>
              <a:buNone/>
              <a:defRPr sz="1400">
                <a:solidFill>
                  <a:srgbClr val="54616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400"/>
              <a:buNone/>
              <a:defRPr sz="1400">
                <a:solidFill>
                  <a:srgbClr val="54616D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AUTOLAYOUT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AUTOLAYOUT_2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AUTOLAYOUT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rgbClr val="C6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AUTOLAYOUT_4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5">
  <p:cSld name="AUTOLAYOUT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7">
  <p:cSld name="AUTOLAYOUT_7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8">
  <p:cSld name="AUTOLAYOUT_8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20"/>
          <p:cNvGrpSpPr/>
          <p:nvPr/>
        </p:nvGrpSpPr>
        <p:grpSpPr>
          <a:xfrm>
            <a:off x="386075" y="403061"/>
            <a:ext cx="1354500" cy="137700"/>
            <a:chOff x="386075" y="419725"/>
            <a:chExt cx="1354500" cy="137700"/>
          </a:xfrm>
        </p:grpSpPr>
        <p:sp>
          <p:nvSpPr>
            <p:cNvPr id="107" name="Google Shape;107;p20"/>
            <p:cNvSpPr/>
            <p:nvPr/>
          </p:nvSpPr>
          <p:spPr>
            <a:xfrm>
              <a:off x="386075" y="4197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386075" y="4197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687205" y="4197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633225"/>
            <a:ext cx="3127500" cy="79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432425"/>
            <a:ext cx="3127500" cy="3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200"/>
              <a:buChar char="●"/>
              <a:defRPr sz="1200">
                <a:solidFill>
                  <a:srgbClr val="E8FDFE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●"/>
              <a:defRPr sz="1000">
                <a:solidFill>
                  <a:srgbClr val="E8FDFE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●"/>
              <a:defRPr sz="1000">
                <a:solidFill>
                  <a:srgbClr val="E8FDFE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">
  <p:cSld name="AUTOLAYOUT_11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2">
  <p:cSld name="AUTOLAYOUT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-100" y="-125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0" y="0"/>
            <a:ext cx="3789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3">
  <p:cSld name="AUTOLAYOUT_1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-100" y="-125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3789300" cy="51435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4">
  <p:cSld name="AUTOLAYOUT_14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5">
  <p:cSld name="AUTOLAYOUT_15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6">
  <p:cSld name="AUTOLAYOUT_16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7">
  <p:cSld name="AUTOLAYOUT_17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0" y="1681050"/>
            <a:ext cx="9144000" cy="17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8">
  <p:cSld name="AUTOLAYOUT_18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673800" y="539250"/>
            <a:ext cx="7796400" cy="4065000"/>
          </a:xfrm>
          <a:prstGeom prst="rect">
            <a:avLst/>
          </a:prstGeom>
          <a:solidFill>
            <a:srgbClr val="FFFFFF"/>
          </a:solidFill>
          <a:ln cap="flat" cmpd="thinThick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6">
  <p:cSld name="AUTOLAYOUT_19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9">
  <p:cSld name="AUTOLAYOUT_20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480750" y="483125"/>
            <a:ext cx="752100" cy="7521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840117" y="838676"/>
            <a:ext cx="752100" cy="7521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type="ctrTitle"/>
          </p:nvPr>
        </p:nvSpPr>
        <p:spPr>
          <a:xfrm>
            <a:off x="2038350" y="647700"/>
            <a:ext cx="5994900" cy="302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2038350" y="4024650"/>
            <a:ext cx="56967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0">
  <p:cSld name="AUTOLAYOUT_21"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4049113" y="307825"/>
            <a:ext cx="4779300" cy="141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4054888" y="1808125"/>
            <a:ext cx="4779300" cy="27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hyperlink" Target="http://mapaoficinascert.appspot.com/#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ctrTitle"/>
          </p:nvPr>
        </p:nvSpPr>
        <p:spPr>
          <a:xfrm>
            <a:off x="1907150" y="2404075"/>
            <a:ext cx="59949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Certificado</a:t>
            </a:r>
            <a:r>
              <a:rPr lang="es"/>
              <a:t> digital</a:t>
            </a:r>
            <a:endParaRPr/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00" y="364900"/>
            <a:ext cx="2854850" cy="20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conseguir un certificado digital?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4285F4"/>
                </a:highlight>
              </a:rPr>
              <a:t>Paso 1. </a:t>
            </a:r>
            <a:r>
              <a:rPr lang="es">
                <a:highlight>
                  <a:srgbClr val="4285F4"/>
                </a:highlight>
              </a:rPr>
              <a:t>Realizar una solicitud online. </a:t>
            </a:r>
            <a:endParaRPr>
              <a:highlight>
                <a:srgbClr val="4285F4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Desde el ordenador donde queremos instalarlo.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Utilizando el navegador que queramos.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 final de este proceso se obtiene un código que será necesario para poder acreditar tu identidad.</a:t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5" y="303077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588" y="3292250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conseguir un certificado digital?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rgbClr val="4285F4"/>
                </a:highlight>
              </a:rPr>
              <a:t>Paso 2. Acreditar identidad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Presentarse en una Oficina de Registro para acreditar tu identidad.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el DNI tendrás que personarte en las oficinas de la D. G. de la Policía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76700"/>
            <a:ext cx="2773985" cy="1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2"/>
          <p:cNvSpPr txBox="1"/>
          <p:nvPr/>
        </p:nvSpPr>
        <p:spPr>
          <a:xfrm>
            <a:off x="4493100" y="2979900"/>
            <a:ext cx="343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http://mapaoficinascert.appspot.com/#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¿Cómo conseguir un certificado digital?</a:t>
            </a:r>
            <a:endParaRPr sz="2900"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rgbClr val="4285F4"/>
                </a:highlight>
              </a:rPr>
              <a:t>Paso 3. Descargar certificado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Antes realizar el registro presencial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Tenemos que tener del código obtenido en el primer paso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 esto podremos </a:t>
            </a:r>
            <a:r>
              <a:rPr lang="es">
                <a:highlight>
                  <a:schemeClr val="accent4"/>
                </a:highlight>
              </a:rPr>
              <a:t>descargar el certificado</a:t>
            </a:r>
            <a:r>
              <a:rPr lang="es"/>
              <a:t> vía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certificado quedará instalado en ese navegador y PC utilizado</a:t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9375"/>
            <a:ext cx="3244450" cy="28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67658" cy="456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Certificado digital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poder realizar firma electrónica necesitamos tener un </a:t>
            </a:r>
            <a:r>
              <a:rPr b="1" lang="es"/>
              <a:t>certificado digital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Este certificado es el que </a:t>
            </a:r>
            <a:r>
              <a:rPr b="1" lang="es"/>
              <a:t>acredita </a:t>
            </a:r>
            <a:r>
              <a:rPr lang="es"/>
              <a:t>nuestra identidad en Internet.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certificado autentica, mediante una pareja de </a:t>
            </a:r>
            <a:r>
              <a:rPr b="1" lang="es"/>
              <a:t>claves </a:t>
            </a:r>
            <a:r>
              <a:rPr lang="es"/>
              <a:t>en un fichero software o en tarjeta la identidad del firmante.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50" y="1884850"/>
            <a:ext cx="2456000" cy="30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 rotWithShape="1">
          <a:blip r:embed="rId4">
            <a:alphaModFix/>
          </a:blip>
          <a:srcRect b="0" l="0" r="0" t="67010"/>
          <a:stretch/>
        </p:blipFill>
        <p:spPr>
          <a:xfrm>
            <a:off x="4071200" y="3056081"/>
            <a:ext cx="3711668" cy="12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conseguir un c</a:t>
            </a:r>
            <a:r>
              <a:rPr lang="es"/>
              <a:t>ertificado digital?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certificados se pueden conseguir de varias formas:</a:t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●  El propio </a:t>
            </a:r>
            <a:r>
              <a:rPr b="1" lang="es"/>
              <a:t>DNI electrónico</a:t>
            </a:r>
            <a:r>
              <a:rPr lang="es"/>
              <a:t> contiene un certificado digital que podemos utilizar.</a:t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●  Algunos organismos como la </a:t>
            </a:r>
            <a:r>
              <a:rPr b="1" lang="es"/>
              <a:t>FNMT</a:t>
            </a:r>
            <a:r>
              <a:rPr lang="es"/>
              <a:t> (Fábrica Nacional de Moneda y Timbre) también nos pueden hacer un certificado digital.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0" l="5516" r="5507" t="0"/>
          <a:stretch/>
        </p:blipFill>
        <p:spPr>
          <a:xfrm>
            <a:off x="6271725" y="1514050"/>
            <a:ext cx="1609211" cy="13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 rotWithShape="1">
          <a:blip r:embed="rId4">
            <a:alphaModFix/>
          </a:blip>
          <a:srcRect b="68292" l="0" r="0" t="0"/>
          <a:stretch/>
        </p:blipFill>
        <p:spPr>
          <a:xfrm>
            <a:off x="3723800" y="3785803"/>
            <a:ext cx="4678850" cy="1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 puede pedir un certificado?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Sólo podrán solicitar el certificado los mayores de </a:t>
            </a:r>
            <a:r>
              <a:rPr b="1" lang="es"/>
              <a:t>18 años</a:t>
            </a:r>
            <a:r>
              <a:rPr lang="es"/>
              <a:t> o </a:t>
            </a:r>
            <a:r>
              <a:rPr b="1" lang="es"/>
              <a:t>menores emancipados</a:t>
            </a:r>
            <a:endParaRPr b="1"/>
          </a:p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879" y="1868625"/>
            <a:ext cx="3144775" cy="22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certificado electrónico</a:t>
            </a:r>
            <a:endParaRPr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951" y="63774"/>
            <a:ext cx="3928000" cy="4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Utilización</a:t>
            </a:r>
            <a:endParaRPr/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850" y="1804950"/>
            <a:ext cx="45720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 rotWithShape="1">
          <a:blip r:embed="rId4">
            <a:alphaModFix/>
          </a:blip>
          <a:srcRect b="0" l="0" r="0" t="19491"/>
          <a:stretch/>
        </p:blipFill>
        <p:spPr>
          <a:xfrm>
            <a:off x="0" y="1267625"/>
            <a:ext cx="9144001" cy="35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150" y="192225"/>
            <a:ext cx="4572000" cy="2562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Autoridades de certificación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Estos certificados, son emitidos por una entidad emisora de certificados que dan fe de que el portador del certificado es quien dice ser.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Existen varias autoridades de certificación: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FNMT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Agencia de Tecnología y Certificación Electrónica de la Generalitat Valenciana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Agència Catalana de Certificació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/>
              <a:t>Dirección General de la Policía (para el DNI), etc</a:t>
            </a:r>
            <a:endParaRPr sz="1600"/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00" y="2064048"/>
            <a:ext cx="3253576" cy="18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certificado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entidades certificadoras expiden distintos tipos de certificados, dependiendo de si el solicitante es:</a:t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●       Un ciudadano</a:t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●       Un representante de una empresa (persona jurídica, de entidad sin personalidad jurídica y, para administradores únicos y solidarios)</a:t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●       Un empleado público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 disponemos de un certificado y quieres comprobar su validez, firmar, visualizar o validar una firma puedes utilizar los servicios del portal de firma electrónica.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