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71" r:id="rId10"/>
    <p:sldId id="270" r:id="rId11"/>
    <p:sldId id="266" r:id="rId12"/>
    <p:sldId id="267" r:id="rId13"/>
    <p:sldId id="268" r:id="rId14"/>
    <p:sldId id="269" r:id="rId15"/>
    <p:sldId id="273" r:id="rId16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8"/>
      <p:bold r:id="rId19"/>
      <p:italic r:id="rId20"/>
      <p:boldItalic r:id="rId21"/>
    </p:embeddedFont>
    <p:embeddedFont>
      <p:font typeface="Roboto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13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83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8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513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89891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9808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02735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1878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04282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09588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72483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569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1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96641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s" sz="3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s"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95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2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92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983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3499" y="2733700"/>
            <a:ext cx="6516000" cy="137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s-ES_tradnl" sz="3600" dirty="0"/>
              <a:t>Relés, tiristores y TRIAC</a:t>
            </a:r>
            <a:endParaRPr lang="es" sz="18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Montaje y mantenimiento de sistemas y componentes informáticos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1º FP Básica Informática y comunicaciones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IES Porto Cristo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16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Actualizado: </a:t>
            </a:r>
            <a:r>
              <a:rPr lang="es" sz="1600" i="1"/>
              <a:t>Febrero</a:t>
            </a:r>
            <a:r>
              <a:rPr lang="es" sz="16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de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relés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6191491" cy="4063927"/>
          </a:xfrm>
        </p:spPr>
        <p:txBody>
          <a:bodyPr>
            <a:normAutofit/>
          </a:bodyPr>
          <a:lstStyle/>
          <a:p>
            <a:r>
              <a:rPr lang="es-ES_tradnl" dirty="0"/>
              <a:t>Según mecanismo de accionamiento:</a:t>
            </a:r>
          </a:p>
          <a:p>
            <a:pPr lvl="1"/>
            <a:r>
              <a:rPr lang="es-ES_tradnl" dirty="0">
                <a:solidFill>
                  <a:srgbClr val="FFC000"/>
                </a:solidFill>
              </a:rPr>
              <a:t>Relés electromagnéticos: </a:t>
            </a:r>
          </a:p>
          <a:p>
            <a:pPr lvl="2"/>
            <a:r>
              <a:rPr lang="es-ES_tradnl" dirty="0"/>
              <a:t>Se accionan por una corriente eléctrica con un mecanismo similar al del solenoide.</a:t>
            </a:r>
          </a:p>
          <a:p>
            <a:pPr lvl="1"/>
            <a:r>
              <a:rPr lang="es-ES_tradnl" dirty="0">
                <a:solidFill>
                  <a:srgbClr val="FFC000"/>
                </a:solidFill>
              </a:rPr>
              <a:t>Relés térmicos: </a:t>
            </a:r>
          </a:p>
          <a:p>
            <a:pPr lvl="2"/>
            <a:r>
              <a:rPr lang="es-ES_tradnl" dirty="0"/>
              <a:t>Se accionan por calentamiento de un componente sensible a la temperatura.</a:t>
            </a:r>
          </a:p>
          <a:p>
            <a:pPr lvl="1"/>
            <a:r>
              <a:rPr lang="es-ES_tradnl" dirty="0">
                <a:solidFill>
                  <a:srgbClr val="FFC000"/>
                </a:solidFill>
              </a:rPr>
              <a:t>Relés electrónicos: </a:t>
            </a:r>
          </a:p>
          <a:p>
            <a:pPr lvl="2"/>
            <a:r>
              <a:rPr lang="es-ES_tradnl" dirty="0"/>
              <a:t>Utilizan un dispositivo de estado sólido (SCR) para la conmutación. </a:t>
            </a:r>
          </a:p>
          <a:p>
            <a:pPr lvl="2"/>
            <a:r>
              <a:rPr lang="es-ES_tradnl" dirty="0"/>
              <a:t>Pueden accionarse por una corriente eléctrica, o por distintos estímulos: térmico, luminoso...</a:t>
            </a:r>
          </a:p>
          <a:p>
            <a:endParaRPr lang="es-ES_tradnl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505" y="4368835"/>
            <a:ext cx="1930079" cy="201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26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Relés</a:t>
            </a:r>
            <a:endParaRPr lang="es-ES_tradnl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0634" y="412138"/>
            <a:ext cx="3875384" cy="2087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24" y="2841223"/>
            <a:ext cx="653415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730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Relé: símbolo</a:t>
            </a:r>
            <a:endParaRPr lang="es-ES_tradnl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69" y="2325297"/>
            <a:ext cx="3193007" cy="413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880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Circuito con relé</a:t>
            </a:r>
            <a:endParaRPr lang="es-ES_tradnl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167" y="2740095"/>
            <a:ext cx="47244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15604" y="2740095"/>
            <a:ext cx="2592729" cy="738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Controlar cargas de potencia mediante una tensión reducida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410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Configuraciones de contactos</a:t>
            </a:r>
            <a:endParaRPr lang="es-ES_tradnl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01" y="2468362"/>
            <a:ext cx="5971572" cy="307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27014" y="5817282"/>
            <a:ext cx="4921027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Nomenclatura como elementos de conmutación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sz="1600" dirty="0"/>
              <a:t>Clasificación mediante polos y vías</a:t>
            </a:r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362856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del relé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803" y="2348448"/>
            <a:ext cx="5358114" cy="3599316"/>
          </a:xfrm>
        </p:spPr>
        <p:txBody>
          <a:bodyPr/>
          <a:lstStyle/>
          <a:p>
            <a:r>
              <a:rPr lang="es-ES" dirty="0">
                <a:solidFill>
                  <a:srgbClr val="FFC000"/>
                </a:solidFill>
              </a:rPr>
              <a:t>Tensión de la bobina (V)</a:t>
            </a:r>
          </a:p>
          <a:p>
            <a:pPr lvl="1"/>
            <a:r>
              <a:rPr lang="es-ES" dirty="0"/>
              <a:t>Tensión necesaria para su correcto funcionamiento</a:t>
            </a:r>
          </a:p>
          <a:p>
            <a:pPr lvl="2"/>
            <a:r>
              <a:rPr lang="es-ES" dirty="0"/>
              <a:t>Superior = dañado</a:t>
            </a:r>
          </a:p>
          <a:p>
            <a:pPr lvl="2"/>
            <a:r>
              <a:rPr lang="es-ES" dirty="0"/>
              <a:t>Inferior = funcionamiento inadecuado</a:t>
            </a:r>
          </a:p>
          <a:p>
            <a:r>
              <a:rPr lang="es-ES" dirty="0">
                <a:solidFill>
                  <a:srgbClr val="FFC000"/>
                </a:solidFill>
              </a:rPr>
              <a:t>Poder de corte de los contactos (A)</a:t>
            </a:r>
          </a:p>
          <a:p>
            <a:pPr lvl="1"/>
            <a:r>
              <a:rPr lang="es-ES" dirty="0"/>
              <a:t>Corriente máxima capaz de soportar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934" y="2348448"/>
            <a:ext cx="2776477" cy="277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Tiristor y TRIAC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Semiconductores de potencia</a:t>
            </a:r>
          </a:p>
          <a:p>
            <a:r>
              <a:rPr lang="es-ES" dirty="0"/>
              <a:t>Electrodomésticos y herramientas</a:t>
            </a:r>
          </a:p>
          <a:p>
            <a:r>
              <a:rPr lang="es-ES" dirty="0"/>
              <a:t>Aplicaciones</a:t>
            </a:r>
          </a:p>
          <a:p>
            <a:pPr lvl="1"/>
            <a:r>
              <a:rPr lang="es-ES" dirty="0"/>
              <a:t>Regular velocidad de giro (batidoras, licuadoras, taladros, </a:t>
            </a:r>
            <a:r>
              <a:rPr lang="es-ES" dirty="0" err="1"/>
              <a:t>etc</a:t>
            </a:r>
            <a:r>
              <a:rPr lang="es-ES" dirty="0"/>
              <a:t>).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01953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Tiristor o SCR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5184494" cy="3599316"/>
          </a:xfrm>
        </p:spPr>
        <p:txBody>
          <a:bodyPr/>
          <a:lstStyle/>
          <a:p>
            <a:r>
              <a:rPr lang="es-ES" dirty="0"/>
              <a:t>Diodo controlado</a:t>
            </a:r>
          </a:p>
          <a:p>
            <a:pPr lvl="1"/>
            <a:r>
              <a:rPr lang="es-ES" dirty="0"/>
              <a:t>Ánodo</a:t>
            </a:r>
          </a:p>
          <a:p>
            <a:pPr lvl="1"/>
            <a:r>
              <a:rPr lang="es-ES" dirty="0"/>
              <a:t>Cátodo</a:t>
            </a:r>
          </a:p>
          <a:p>
            <a:pPr lvl="1"/>
            <a:r>
              <a:rPr lang="es-ES" dirty="0"/>
              <a:t>Puerta (G)</a:t>
            </a:r>
          </a:p>
          <a:p>
            <a:r>
              <a:rPr lang="es-ES" dirty="0"/>
              <a:t>Permite gestionar comportamiento del diodo</a:t>
            </a:r>
          </a:p>
          <a:p>
            <a:r>
              <a:rPr lang="es-ES" dirty="0"/>
              <a:t>Circuitería auxiliar</a:t>
            </a:r>
            <a:endParaRPr lang="es-ES_tradnl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260" y="2232701"/>
            <a:ext cx="266382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652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Tiristor o SCR</a:t>
            </a:r>
            <a:endParaRPr lang="es-ES_tradn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24" y="2508672"/>
            <a:ext cx="5973763" cy="323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9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TRIAC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5835909" cy="3599316"/>
          </a:xfrm>
        </p:spPr>
        <p:txBody>
          <a:bodyPr/>
          <a:lstStyle/>
          <a:p>
            <a:r>
              <a:rPr lang="es-ES" dirty="0"/>
              <a:t>Control bidireccional</a:t>
            </a:r>
          </a:p>
          <a:p>
            <a:r>
              <a:rPr lang="es-ES" dirty="0"/>
              <a:t>2 tiristores en antiparalelo</a:t>
            </a:r>
          </a:p>
          <a:p>
            <a:r>
              <a:rPr lang="es-ES" dirty="0"/>
              <a:t>Puerta de control común</a:t>
            </a:r>
          </a:p>
          <a:p>
            <a:r>
              <a:rPr lang="es-ES" dirty="0"/>
              <a:t>TRIAC vs tiristor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Tiristor</a:t>
            </a:r>
            <a:r>
              <a:rPr lang="es-ES" dirty="0"/>
              <a:t>: controla cargas de potencia en CC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TRIAC</a:t>
            </a:r>
            <a:r>
              <a:rPr lang="es-ES" dirty="0"/>
              <a:t>: controla cargas de potencia en CA</a:t>
            </a: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825" y="2128529"/>
            <a:ext cx="2117725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230"/>
          <a:stretch/>
        </p:blipFill>
        <p:spPr bwMode="auto">
          <a:xfrm>
            <a:off x="7813804" y="3900039"/>
            <a:ext cx="985746" cy="279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0477" y="6285007"/>
            <a:ext cx="257474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_tradnl" dirty="0"/>
              <a:t>Tríodo para Corriente Alterna</a:t>
            </a:r>
          </a:p>
        </p:txBody>
      </p:sp>
    </p:spTree>
    <p:extLst>
      <p:ext uri="{BB962C8B-B14F-4D97-AF65-F5344CB8AC3E}">
        <p14:creationId xmlns:p14="http://schemas.microsoft.com/office/powerpoint/2010/main" val="4898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TRIAC</a:t>
            </a:r>
            <a:endParaRPr lang="es-ES_trad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28" y="2234756"/>
            <a:ext cx="5421957" cy="406913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801620" y="2442211"/>
            <a:ext cx="185339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s-ES_tradnl" sz="2000" dirty="0"/>
              <a:t>Dimmer de luz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2978" t="15439" r="12869" b="13962"/>
          <a:stretch/>
        </p:blipFill>
        <p:spPr>
          <a:xfrm>
            <a:off x="5555848" y="3791292"/>
            <a:ext cx="2856990" cy="27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94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TRIAC</a:t>
            </a:r>
            <a:endParaRPr lang="es-ES_tradnl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968" y="2634808"/>
            <a:ext cx="5773738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6812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Circuitos integrados</a:t>
            </a:r>
            <a:endParaRPr lang="es-ES_tradnl" dirty="0"/>
          </a:p>
        </p:txBody>
      </p:sp>
      <p:pic>
        <p:nvPicPr>
          <p:cNvPr id="4" name="Picture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299" y="2464122"/>
            <a:ext cx="2776466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0" y="2469426"/>
            <a:ext cx="5172678" cy="3583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2295" y="4925753"/>
            <a:ext cx="2639610" cy="1762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149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Relé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4906701" cy="3599316"/>
          </a:xfrm>
        </p:spPr>
        <p:txBody>
          <a:bodyPr>
            <a:normAutofit/>
          </a:bodyPr>
          <a:lstStyle/>
          <a:p>
            <a:r>
              <a:rPr lang="es-ES_tradnl" dirty="0"/>
              <a:t>Relé = interruptor accionado a distancia</a:t>
            </a:r>
          </a:p>
          <a:p>
            <a:r>
              <a:rPr lang="es-ES_tradnl" dirty="0"/>
              <a:t>2 estados </a:t>
            </a:r>
          </a:p>
          <a:p>
            <a:pPr lvl="1"/>
            <a:r>
              <a:rPr lang="es-ES_tradnl" sz="1800" dirty="0"/>
              <a:t>Impedancia nula o circuito cerrado </a:t>
            </a:r>
          </a:p>
          <a:p>
            <a:pPr lvl="1"/>
            <a:r>
              <a:rPr lang="es-ES_tradnl" sz="1800" dirty="0"/>
              <a:t>Impedancia infinita o circuito abierto</a:t>
            </a:r>
            <a:r>
              <a:rPr lang="es-ES_tradnl" dirty="0"/>
              <a:t> </a:t>
            </a:r>
          </a:p>
          <a:p>
            <a:r>
              <a:rPr lang="es-ES_tradnl" dirty="0"/>
              <a:t>Ventaja: </a:t>
            </a:r>
            <a:r>
              <a:rPr lang="es-ES" dirty="0"/>
              <a:t>Separa</a:t>
            </a:r>
            <a:endParaRPr lang="es-ES_tradnl" dirty="0"/>
          </a:p>
          <a:p>
            <a:pPr lvl="1"/>
            <a:r>
              <a:rPr lang="es-ES_tradnl" dirty="0"/>
              <a:t>Parte de baja potencia o control</a:t>
            </a:r>
          </a:p>
          <a:p>
            <a:pPr lvl="1"/>
            <a:r>
              <a:rPr lang="es-ES_tradnl" dirty="0"/>
              <a:t>Parte de alta potencia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463" y="2336873"/>
            <a:ext cx="3190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32360"/>
      </p:ext>
    </p:extLst>
  </p:cSld>
  <p:clrMapOvr>
    <a:masterClrMapping/>
  </p:clrMapOvr>
</p:sld>
</file>

<file path=ppt/theme/theme1.xml><?xml version="1.0" encoding="utf-8"?>
<a:theme xmlns:a="http://schemas.openxmlformats.org/drawingml/2006/main" name="1_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</TotalTime>
  <Words>281</Words>
  <Application>Microsoft Office PowerPoint</Application>
  <PresentationFormat>On-screen Show (4:3)</PresentationFormat>
  <Paragraphs>61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Wingdings</vt:lpstr>
      <vt:lpstr>Trebuchet MS</vt:lpstr>
      <vt:lpstr>Roboto</vt:lpstr>
      <vt:lpstr>Arial</vt:lpstr>
      <vt:lpstr>1_Berlin</vt:lpstr>
      <vt:lpstr>Relés, tiristores y TRIAC</vt:lpstr>
      <vt:lpstr>Tiristor y TRIAC</vt:lpstr>
      <vt:lpstr>Tiristor o SCR</vt:lpstr>
      <vt:lpstr>Tiristor o SCR</vt:lpstr>
      <vt:lpstr>TRIAC</vt:lpstr>
      <vt:lpstr>TRIAC</vt:lpstr>
      <vt:lpstr>TRIAC</vt:lpstr>
      <vt:lpstr>Circuitos integrados</vt:lpstr>
      <vt:lpstr>Relé</vt:lpstr>
      <vt:lpstr>Tipos de relés</vt:lpstr>
      <vt:lpstr>Relés</vt:lpstr>
      <vt:lpstr>Relé: símbolo</vt:lpstr>
      <vt:lpstr>Circuito con relé</vt:lpstr>
      <vt:lpstr>Configuraciones de contactos</vt:lpstr>
      <vt:lpstr>Características del relé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de almacenamiento Unidad 6: Periféricos</dc:title>
  <dc:creator>Dani</dc:creator>
  <cp:lastModifiedBy>Dani</cp:lastModifiedBy>
  <cp:revision>67</cp:revision>
  <dcterms:modified xsi:type="dcterms:W3CDTF">2017-03-20T08:36:07Z</dcterms:modified>
</cp:coreProperties>
</file>