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6" Type="http://schemas.openxmlformats.org/officeDocument/2006/relationships/viewProps" Target="viewProps.xml" /><Relationship Id="rId75" Type="http://schemas.openxmlformats.org/officeDocument/2006/relationships/presProps" Target="presProps.xml" /><Relationship Id="rId1" Type="http://schemas.openxmlformats.org/officeDocument/2006/relationships/slideMaster" Target="slideMasters/slideMaster1.xml" /><Relationship Id="rId78" Type="http://schemas.openxmlformats.org/officeDocument/2006/relationships/tableStyles" Target="tableStyles.xml" /><Relationship Id="rId7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Cronología</a:t>
            </a:r>
            <a:r>
              <a:rPr/>
              <a:t> </a:t>
            </a:r>
            <a:r>
              <a:rPr/>
              <a:t>de</a:t>
            </a:r>
            <a:r>
              <a:rPr/>
              <a:t> </a:t>
            </a:r>
            <a:r>
              <a:rPr/>
              <a:t>los</a:t>
            </a:r>
            <a:r>
              <a:rPr/>
              <a:t> </a:t>
            </a:r>
            <a:r>
              <a:rPr/>
              <a:t>inventos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Siglo XV Imprenta de tipos móviles Laúd</a:t>
            </a:r>
          </a:p>
          <a:p>
            <a:pPr lvl="0" marL="0" indent="0">
              <a:buNone/>
            </a:pPr>
            <a:r>
              <a:rPr/>
              <a:t>Algunas de estas innovaciones marcaron una gran diferencia en la forma en que se hacían las cosas y cambiaron el curso de la historia.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1400</a:t>
            </a:r>
            <a:r>
              <a:rPr/>
              <a:t> </a:t>
            </a:r>
            <a:r>
              <a:rPr/>
              <a:t>Rueda</a:t>
            </a:r>
            <a:r>
              <a:rPr/>
              <a:t> </a:t>
            </a:r>
            <a:r>
              <a:rPr/>
              <a:t>de</a:t>
            </a:r>
            <a:r>
              <a:rPr/>
              <a:t> </a:t>
            </a:r>
            <a:r>
              <a:rPr/>
              <a:t>hilar</a:t>
            </a:r>
          </a:p>
        </p:txBody>
      </p:sp>
      <p:sp>
        <p:nvSpPr>
          <p:cNvPr id="3" name="Content Placeholder 2"/>
          <p:cNvSpPr>
            <a:spLocks noGrp="1"/>
          </p:cNvSpPr>
          <p:nvPr>
            <p:ph idx="1"/>
          </p:nvPr>
        </p:nvSpPr>
        <p:spPr/>
        <p:txBody>
          <a:bodyPr/>
          <a:lstStyle/>
          <a:p>
            <a:pPr lvl="0" marL="0" indent="0">
              <a:buNone/>
            </a:pPr>
            <a:r>
              <a:rPr/>
              <a:t>Una de las principales innovaciones de este período fue la invención de la rueda de hilar en 1400. Esta rueda mejoró significativamente la productividad de la industria textil.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1420</a:t>
            </a:r>
            <a:r>
              <a:rPr/>
              <a:t> </a:t>
            </a:r>
            <a:r>
              <a:rPr/>
              <a:t>Pinturas</a:t>
            </a:r>
            <a:r>
              <a:rPr/>
              <a:t> </a:t>
            </a:r>
            <a:r>
              <a:rPr/>
              <a:t>al</a:t>
            </a:r>
            <a:r>
              <a:rPr/>
              <a:t> </a:t>
            </a:r>
            <a:r>
              <a:rPr/>
              <a:t>óleo</a:t>
            </a:r>
          </a:p>
        </p:txBody>
      </p:sp>
      <p:sp>
        <p:nvSpPr>
          <p:cNvPr id="3" name="Content Placeholder 2"/>
          <p:cNvSpPr>
            <a:spLocks noGrp="1"/>
          </p:cNvSpPr>
          <p:nvPr>
            <p:ph idx="1"/>
          </p:nvPr>
        </p:nvSpPr>
        <p:spPr/>
        <p:txBody>
          <a:bodyPr/>
          <a:lstStyle/>
          <a:p>
            <a:pPr lvl="0" marL="0" indent="0">
              <a:buNone/>
            </a:pPr>
            <a:r>
              <a:rPr/>
              <a:t>Otra innovación importante del siglo XV fue el desarrollo de la pintura al óleo. Esta nueva técnica permitió a los pintores crear una variedad de hermosas obras de arte con una gran profundidad de color. Esta técnica se desarrolló en 1420 y se ha convertido en una técnica muy popular en la pintura moderna.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1450</a:t>
            </a:r>
            <a:r>
              <a:rPr/>
              <a:t> </a:t>
            </a:r>
            <a:r>
              <a:rPr/>
              <a:t>Velocípedo</a:t>
            </a:r>
          </a:p>
        </p:txBody>
      </p:sp>
      <p:sp>
        <p:nvSpPr>
          <p:cNvPr id="3" name="Content Placeholder 2"/>
          <p:cNvSpPr>
            <a:spLocks noGrp="1"/>
          </p:cNvSpPr>
          <p:nvPr>
            <p:ph idx="1"/>
          </p:nvPr>
        </p:nvSpPr>
        <p:spPr/>
        <p:txBody>
          <a:bodyPr/>
          <a:lstStyle/>
          <a:p>
            <a:pPr lvl="0" marL="0" indent="0">
              <a:buNone/>
            </a:pPr>
            <a:r>
              <a:rPr/>
              <a:t>Otro importante invento del siglo XV fue el velocípedo, inventado en 1450. Esta bicicleta fue una de las primeras bicicletas de tres ruedas y se convirtió rápidamente en una forma popular de transporte. Esto permitió a la gente recorrer distancias más largas y más rápido que antes.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1492</a:t>
            </a:r>
            <a:r>
              <a:rPr/>
              <a:t> </a:t>
            </a:r>
            <a:r>
              <a:rPr/>
              <a:t>Descubrimiento</a:t>
            </a:r>
            <a:r>
              <a:rPr/>
              <a:t> </a:t>
            </a:r>
            <a:r>
              <a:rPr/>
              <a:t>de</a:t>
            </a:r>
            <a:r>
              <a:rPr/>
              <a:t> </a:t>
            </a:r>
            <a:r>
              <a:rPr/>
              <a:t>América</a:t>
            </a:r>
          </a:p>
        </p:txBody>
      </p:sp>
      <p:sp>
        <p:nvSpPr>
          <p:cNvPr id="3" name="Content Placeholder 2"/>
          <p:cNvSpPr>
            <a:spLocks noGrp="1"/>
          </p:cNvSpPr>
          <p:nvPr>
            <p:ph idx="1"/>
          </p:nvPr>
        </p:nvSpPr>
        <p:spPr/>
        <p:txBody>
          <a:bodyPr/>
          <a:lstStyle/>
          <a:p>
            <a:pPr lvl="0" marL="0" indent="0">
              <a:buNone/>
            </a:pPr>
            <a:r>
              <a:rPr/>
              <a:t>En 1492, el descubrimiento de América trajo consigo una serie de cambios e innovaciones. Esto incluyó el comercio de alimentos, especias, metales preciosos y textiles. Esto tuvo un gran impacto en la economía europea y cambió el curso de la historia.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XVI</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 siglo XVI fue un periodo de gran actividad científica y tecnológica, a lo que contribuyeron los avances en la navegación, la imprenta, la minería, la industria textil y otros campos. Esta era una época en la que la ciencia moderna emergía, y los inventos y descubrimientos cambiaban la forma en que la gente vivía.</a:t>
            </a:r>
          </a:p>
          <a:p>
            <a:pPr lvl="0" marL="0" indent="0">
              <a:buNone/>
            </a:pPr>
            <a:r>
              <a:rPr/>
              <a:t>1500 Reloj</a:t>
            </a:r>
          </a:p>
          <a:p>
            <a:pPr lvl="0" marL="0" indent="0">
              <a:buNone/>
            </a:pPr>
            <a:r>
              <a:rPr/>
              <a:t>1522 Sebastián Elcano completa el viaje por todo el mundo 1530 Empieza el comercio de esclavos</a:t>
            </a:r>
          </a:p>
          <a:p>
            <a:pPr lvl="0" marL="0" indent="0">
              <a:buNone/>
            </a:pPr>
            <a:r>
              <a:rPr/>
              <a:t>1569 Mapa en proyección 1589 Telar 1589: Sir John Harrington (GB) inventa el inodoro con depósito, pero pasó mucho tiempo antes de imponerse, y se siguieron usando bacinas y inodoros con agujeros hacia pozo o foso 1590 Microscopio compuesto 1593 Termómetro de agua</a:t>
            </a:r>
          </a:p>
          <a:p>
            <a:pPr lvl="0" marL="0" indent="0">
              <a:buNone/>
            </a:pPr>
            <a:r>
              <a:rPr/>
              <a:t>Uno de los principales avances tecnológicos de este siglo fue la invención del reloj. A principios del siglo XVI, el ingeniero alemán Peter Henlein inventó el primer reloj de bolsillo, y el reloj de pared fue inventado en 1510. Estos relojes eran imprescindibles para la navegación, permitiendo a los navegantes medir con precisión la longitud de sus viajes.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1500</a:t>
            </a:r>
            <a:r>
              <a:rPr/>
              <a:t> </a:t>
            </a:r>
            <a:r>
              <a:rPr/>
              <a:t>Puntilla</a:t>
            </a:r>
          </a:p>
        </p:txBody>
      </p:sp>
      <p:sp>
        <p:nvSpPr>
          <p:cNvPr id="3" name="Content Placeholder 2"/>
          <p:cNvSpPr>
            <a:spLocks noGrp="1"/>
          </p:cNvSpPr>
          <p:nvPr>
            <p:ph idx="1"/>
          </p:nvPr>
        </p:nvSpPr>
        <p:spPr/>
        <p:txBody>
          <a:bodyPr/>
          <a:lstStyle/>
          <a:p>
            <a:pPr lvl="0" marL="0" indent="0">
              <a:buNone/>
            </a:pPr>
            <a:r>
              <a:rPr/>
              <a:t>Otra invención importante de este siglo fue la puntilla, inventada por la artesana italiana Isabella Cataneo. Esta técnica permitió la elaboración de prendas de vestir con detalles finos y decorados. A partir de entonces, la puntilla se convirtió en una forma de arte y se extendió por toda Europa.</a:t>
            </a:r>
          </a:p>
          <a:p>
            <a:pPr lvl="0" marL="0" indent="0">
              <a:buNone/>
            </a:pPr>
            <a:r>
              <a:rPr/>
              <a:t>En 1522, el navegante español Sebastián Elcano completó el primer viaje alrededor del mundo. Este logro contribuyó a la expansión del comercio marítimo y la apertura de nuevos mercados. Esto también permitió a los europeos traer esclavos de África para trabajar en sus colonias. Esta práctica fue muy común en el siglo XVI y contribuyó a la economía europea.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1565</a:t>
            </a:r>
            <a:r>
              <a:rPr/>
              <a:t> </a:t>
            </a:r>
            <a:r>
              <a:rPr/>
              <a:t>Lápices</a:t>
            </a:r>
          </a:p>
        </p:txBody>
      </p:sp>
      <p:sp>
        <p:nvSpPr>
          <p:cNvPr id="3" name="Content Placeholder 2"/>
          <p:cNvSpPr>
            <a:spLocks noGrp="1"/>
          </p:cNvSpPr>
          <p:nvPr>
            <p:ph idx="1"/>
          </p:nvPr>
        </p:nvSpPr>
        <p:spPr/>
        <p:txBody>
          <a:bodyPr/>
          <a:lstStyle/>
          <a:p>
            <a:pPr lvl="0" marL="0" indent="0">
              <a:buNone/>
            </a:pPr>
            <a:r>
              <a:rPr/>
              <a:t>En 1565, el alemán Faber-Castell inventó el lápiz, revolucionando el proceso de escritura. Esto permitió el uso generalizado de escritura a mano y la producción de documentos y obras de arte.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1581</a:t>
            </a:r>
            <a:r>
              <a:rPr/>
              <a:t> </a:t>
            </a:r>
            <a:r>
              <a:rPr/>
              <a:t>Péndulo</a:t>
            </a:r>
          </a:p>
        </p:txBody>
      </p:sp>
      <p:sp>
        <p:nvSpPr>
          <p:cNvPr id="3" name="Content Placeholder 2"/>
          <p:cNvSpPr>
            <a:spLocks noGrp="1"/>
          </p:cNvSpPr>
          <p:nvPr>
            <p:ph idx="1"/>
          </p:nvPr>
        </p:nvSpPr>
        <p:spPr/>
        <p:txBody>
          <a:bodyPr/>
          <a:lstStyle/>
          <a:p>
            <a:pPr lvl="0" marL="0" indent="0">
              <a:buNone/>
            </a:pPr>
            <a:r>
              <a:rPr/>
              <a:t>Otro avance importante en el siglo XVI fue la invención del péndulo por el físico italiano Galileo Galilei, en 1581. Esta invención permitió la medición precisa del tiempo y el desarrollo de relojes de precisión.</a:t>
            </a:r>
          </a:p>
          <a:p>
            <a:pPr lvl="0" marL="0" indent="0">
              <a:buNone/>
            </a:pPr>
            <a:r>
              <a:rPr/>
              <a:t>En 1569, el cartógrafo alemán Gerardus Mercator inventó el mapa en proyección cilíndrica, que permitió la representación de los mares y continentes con mayor precisión. Esto contribuyó a la navegación y la exploración marítima.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20.000 aC Agujas de hueso 18.000 aC Pinceles 18.000 aC Cabañas de hueso de mamut Se realizan las primeras herramientas de piedra 13.000 aC Arpones 12.000 aC Cestería en mimbre 11.000 Empiezan a domesticar perros 10.500 aC Vasijas de arcilla 10.000 Extinción de mamuts de pelo 10.000 aC Redes de pesca 8.000 aC Peine 8.000 Primeras cosechas en Oriente Medio 7.500 aC Canoas 6.500 aC Fonería de cobre 6.000 aC Mahón 5.500 aC Rueda 5.000 aC Libra 3.500 aC Embarcaciones de vela 4.000 aC 3.500 aC Arado 3.300 aC Escritura Cuneiforme 3.000 aC Ábaco 1.747 aC Calendario 1.500 aC Foneria del Hierro 600 aC Monedas Siglo III La palanca El caracol sin fin Caracol elevador de agua La rueda dentada La balanza hidrostática Los espejos ustorios 150 aC Sismoscopio</a:t>
            </a:r>
          </a:p>
          <a:p>
            <a:pPr lvl="0" marL="0" indent="0">
              <a:buNone/>
            </a:pPr>
            <a:r>
              <a:rPr/>
              <a:t>Un sismoscopio es un dispositivo usado para registrar los sismos y temblores. Está formado por una placa sísmica conectada a un dispositivo electrónico para registrar y medir los movimientos sísmicos. El sismoscopio se utiliza para medir la intensidad de los temblores y los sismos, así como su ubicación y profundidad.</a:t>
            </a:r>
          </a:p>
          <a:p>
            <a:pPr lvl="0" marL="0" indent="0">
              <a:buNone/>
            </a:pPr>
            <a:r>
              <a:rPr/>
              <a:t>287-212 a.C. Arquímedes, notable matemático e inventor griego, nacido en Siracusa, Sicilia, y educado en Alejandría, Egipto, se anticipó en su época con investigaciones y inventos. 0-33 Vida y Pasión de Jesucristo. 50 Herradura 105 Papel 124 Cúpula 200 a 300 Carro con ruedas 300 - El Cristianismo se ha difundido en el Imperio Romano 350 estribos 400 a 500 Astrolabio Fines del Siglo V: Caída del Imperio Romano de Occidente 476 Comienzo de la Edad Media. 650 Molino de viento 800-900 Papel moneda 800 Partituras 800 a 900 Pólvora 868 Impresión de libros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6-17-39-41.png" id="0" name="Picture 1"/>
          <p:cNvPicPr>
            <a:picLocks noGrp="1" noChangeAspect="1"/>
          </p:cNvPicPr>
          <p:nvPr/>
        </p:nvPicPr>
        <p:blipFill>
          <a:blip r:embed="rId2"/>
          <a:stretch>
            <a:fillRect/>
          </a:stretch>
        </p:blipFill>
        <p:spPr bwMode="auto">
          <a:xfrm>
            <a:off x="457200" y="1701800"/>
            <a:ext cx="8229600" cy="43180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En 1589, el inglés Sir John Harrington inventó el inodoro con depósito. Aunque este avance fue importante, tardó mucho tiempo en imponerse y se siguieron usando bacinas y inodoros con agujeros hacia pozos o fosos.</a:t>
            </a:r>
          </a:p>
          <a:p>
            <a:pPr lvl="0" marL="0" indent="0">
              <a:buNone/>
            </a:pPr>
            <a:r>
              <a:rPr/>
              <a:t>En 1590, el italiano Galileo Galilei inventó el microscopio compuesto, una importante herramienta para la microscopía.</a:t>
            </a:r>
          </a:p>
          <a:p>
            <a:pPr lvl="0" marL="0" indent="0">
              <a:buNone/>
            </a:pPr>
            <a:r>
              <a:rPr/>
              <a:t>En 1593, el físico italiano Galileo Galilei inventó el termómetro de agua, lo que permitió la medición de la temperatura con mayor precisión.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XVII</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1605 / 1615: Cervantes publica “El Ingenioso Hidalgo Don Quijote de la Mancha” 1609 Telescopio refractor 1620: Arriba el “Maryflower” en Norteamérica 1640 Bayoneta 1642 Calculadora de Pascal 1657 Reloj de péndulo 1665 Microscopio mejorado 1668 Telescopio reflector 1672 Bomba neumática 1682 Halley descubre el cometa llamado con su nombre 1687 Higrómetro</a:t>
            </a:r>
          </a:p>
          <a:p>
            <a:pPr lvl="0" marL="0" indent="0">
              <a:buNone/>
            </a:pPr>
            <a:r>
              <a:rPr/>
              <a:t>En 1605, Miguel de Cervantes publicó su famosa obra “El Ingenioso Hidalgo Don Quijote de la Mancha”, una novela que sigue siendo una de las más respetadas y admiradas de todos los tiempos. En 1609, se inventó el telescopio refractor, un instrumento que permitió a la humanidad ver detalles de los cuerpos celestes que antes eran invisibles. En 1620, el barco inglés “Mayflower” llegó a América del Norte, iniciando el proceso de colonización europea de aquel continente.</a:t>
            </a:r>
          </a:p>
          <a:p>
            <a:pPr lvl="0" marL="0" indent="0">
              <a:buNone/>
            </a:pPr>
            <a:r>
              <a:rPr/>
              <a:t>En 1640, se inventó la bayoneta, un arma diseñada para ser usada con fusiles y pistolas. En 1642, Blaise Pascal inventó la primera calculadora mecánica, una herramienta revolucionaria para el cálculo matemático.</a:t>
            </a:r>
          </a:p>
          <a:p>
            <a:pPr lvl="0" marL="0" indent="0">
              <a:buNone/>
            </a:pPr>
            <a:r>
              <a:rPr/>
              <a:t>En 1657, Christiaan Huygens inventó el reloj de péndulo, una herramienta que permitió la medición precisa del tiempo. En 1665, Robert Hooke construyó un microscopio mejorado, lo que permitió a la gente ver detalles mínimos del mundo de la microscopia. En 1668, Isaac Newton construyó un telescopio reflector, una herramienta que permitió la exploración de los cuerpos celestes más lejanos. En 1672, Otto Von Guericke inventó la primera bomba neumática, una herramienta revolucionaria para comprender los principios de la física.</a:t>
            </a:r>
          </a:p>
          <a:p>
            <a:pPr lvl="0" marL="0" indent="0">
              <a:buNone/>
            </a:pPr>
            <a:r>
              <a:rPr/>
              <a:t>En 1682, Edmund Halley descubrió el cometa que lleva su nombre, un descubrimiento que ayudó a la gente a comprender la naturaleza de los cuerpos celestes.</a:t>
            </a:r>
          </a:p>
          <a:p>
            <a:pPr lvl="0" marL="0" indent="0">
              <a:buNone/>
            </a:pPr>
            <a:r>
              <a:rPr/>
              <a:t>Por último, en 1687, Gabriel Fahrenheit inventó el higrómetro, un dispositivo que permitió la medición precisa de la humedad en el aire.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XVIII</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1709</a:t>
            </a:r>
            <a:r>
              <a:rPr/>
              <a:t> </a:t>
            </a:r>
            <a:r>
              <a:rPr/>
              <a:t>Piano</a:t>
            </a:r>
          </a:p>
        </p:txBody>
      </p:sp>
      <p:sp>
        <p:nvSpPr>
          <p:cNvPr id="3" name="Content Placeholder 2"/>
          <p:cNvSpPr>
            <a:spLocks noGrp="1"/>
          </p:cNvSpPr>
          <p:nvPr>
            <p:ph idx="1"/>
          </p:nvPr>
        </p:nvSpPr>
        <p:spPr/>
        <p:txBody>
          <a:bodyPr/>
          <a:lstStyle/>
          <a:p>
            <a:pPr lvl="0" marL="0" indent="0">
              <a:buNone/>
            </a:pPr>
            <a:r>
              <a:rPr/>
              <a:t>Uno de estos inventos fue el piano de 1709. Esta maravilla de la ingeniería permitió a los músicos tocar una amplia variedad de melodías. El uso de pianos se ha extendido hasta el día de hoy y se utiliza en muchos géneros diferentes.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1710</a:t>
            </a:r>
            <a:r>
              <a:rPr/>
              <a:t> </a:t>
            </a:r>
            <a:r>
              <a:rPr/>
              <a:t>Termómetro</a:t>
            </a:r>
            <a:r>
              <a:rPr/>
              <a:t> </a:t>
            </a:r>
            <a:r>
              <a:rPr/>
              <a:t>de</a:t>
            </a:r>
            <a:r>
              <a:rPr/>
              <a:t> </a:t>
            </a:r>
            <a:r>
              <a:rPr/>
              <a:t>alcohol</a:t>
            </a:r>
          </a:p>
        </p:txBody>
      </p:sp>
      <p:sp>
        <p:nvSpPr>
          <p:cNvPr id="3" name="Content Placeholder 2"/>
          <p:cNvSpPr>
            <a:spLocks noGrp="1"/>
          </p:cNvSpPr>
          <p:nvPr>
            <p:ph idx="1"/>
          </p:nvPr>
        </p:nvSpPr>
        <p:spPr/>
        <p:txBody>
          <a:bodyPr/>
          <a:lstStyle/>
          <a:p>
            <a:pPr lvl="0" marL="0" indent="0">
              <a:buNone/>
            </a:pPr>
            <a:r>
              <a:rPr/>
              <a:t>Otro invento importante fue el termómetro de alcohol de 1710. Esta herramienta de medición permitió a los médicos controlar la temperatura de los pacientes con precisión. Esto permitió que los médicos pudieran detectar y tratar enfermedades con mayor precisión.</a:t>
            </a:r>
          </a:p>
          <a:p>
            <a:pPr lvl="0" marL="0" indent="0">
              <a:buNone/>
            </a:pPr>
            <a:r>
              <a:rPr/>
              <a:t>1740 Estufa Franklin</a:t>
            </a:r>
          </a:p>
          <a:p>
            <a:pPr lvl="0" marL="0" indent="0">
              <a:buNone/>
            </a:pPr>
            <a:r>
              <a:rPr/>
              <a:t>1740 Imprenta en colores 1742 Escalera centígrada 1745 Condensador eléctrico 1752 Pararrayos</a:t>
            </a:r>
          </a:p>
          <a:p>
            <a:pPr lvl="0" marL="0" indent="0">
              <a:buNone/>
            </a:pPr>
            <a:r>
              <a:rPr/>
              <a:t>1761 Cronómetro 1763 Reflectores parabólicos 1769 Automóvil de vapor</a:t>
            </a:r>
          </a:p>
          <a:p>
            <a:pPr lvl="0" marL="0" indent="0">
              <a:buNone/>
            </a:pPr>
            <a:r>
              <a:rPr/>
              <a:t>1783 Globo de aire caliente 1784 Lámpara de aceite, con mecha vacía, electróforo 1785 Helix 1789 Revolución francesa 1790 Sistema métrico 1796 Litografía</a:t>
            </a:r>
          </a:p>
          <a:p>
            <a:pPr lvl="0" marL="0" indent="0">
              <a:buNone/>
            </a:pPr>
            <a:r>
              <a:rPr/>
              <a:t>En 1740, también se inventó la imprenta en colores. Esta innovación permitió a los impresores imprimir documentos con mayor nitidez y detalle. Esto permitió a los artistas y escritores mejorar la calidad de sus trabajos.</a:t>
            </a:r>
          </a:p>
          <a:p>
            <a:pPr lvl="0" marL="0" indent="0">
              <a:buNone/>
            </a:pPr>
            <a:r>
              <a:rPr/>
              <a:t>Un año después, en 1741, se inventó la escalera centígrada. Esta herramienta permitió a los médicos medir la temperatura del cuerpo humano con precisión. Esto ayudó a los médicos a diagnosticar y tratar enfermedades mucho más rápido y con mayor precisión.</a:t>
            </a:r>
          </a:p>
          <a:p>
            <a:pPr lvl="0" marL="0" indent="0">
              <a:buNone/>
            </a:pPr>
            <a:r>
              <a:rPr/>
              <a:t>En 1745, se inventó el condensador eléctrico. Esta innovación permitió a los científicos controlar la cantidad de corriente eléctrica que circulaba por un circuito. Esto permitió a los científicos estudiar la electricidad de manera más precisa y segura.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Pararrayos</a:t>
            </a:r>
          </a:p>
        </p:txBody>
      </p:sp>
      <p:sp>
        <p:nvSpPr>
          <p:cNvPr id="3" name="Content Placeholder 2"/>
          <p:cNvSpPr>
            <a:spLocks noGrp="1"/>
          </p:cNvSpPr>
          <p:nvPr>
            <p:ph idx="1"/>
          </p:nvPr>
        </p:nvSpPr>
        <p:spPr/>
        <p:txBody>
          <a:bodyPr/>
          <a:lstStyle/>
          <a:p>
            <a:pPr lvl="0" marL="0" indent="0">
              <a:buNone/>
            </a:pPr>
            <a:r>
              <a:rPr/>
              <a:t>En 1752, se inventó el pararrayos. Esta innovación ayudó a las personas a protegerse de los efectos dañinos de los rayos. Esto permitió a las personas construir edificios y otras estructuras con mayor seguridad.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1757</a:t>
            </a:r>
            <a:r>
              <a:rPr/>
              <a:t> </a:t>
            </a:r>
            <a:r>
              <a:rPr/>
              <a:t>Sextante</a:t>
            </a:r>
          </a:p>
        </p:txBody>
      </p:sp>
      <p:sp>
        <p:nvSpPr>
          <p:cNvPr id="3" name="Content Placeholder 2"/>
          <p:cNvSpPr>
            <a:spLocks noGrp="1"/>
          </p:cNvSpPr>
          <p:nvPr>
            <p:ph idx="1"/>
          </p:nvPr>
        </p:nvSpPr>
        <p:spPr/>
        <p:txBody>
          <a:bodyPr/>
          <a:lstStyle/>
          <a:p>
            <a:pPr lvl="0" marL="0" indent="0">
              <a:buNone/>
            </a:pPr>
            <a:r>
              <a:rPr/>
              <a:t>El año 1757 vio el invento del sextante. Esta herramienta permitió a los marineros navegar de manera más segura al permitirles calcular su posición en el océano de manera precisa.</a:t>
            </a:r>
          </a:p>
          <a:p>
            <a:pPr lvl="0" marL="0" indent="0">
              <a:buNone/>
            </a:pPr>
            <a:r>
              <a:rPr/>
              <a:t>En 1761 nació el cronómetro. Esta herramienta permitió a los marineros navegar con mayor precisión al medir con precisión el tiempo y la distancia.</a:t>
            </a:r>
          </a:p>
          <a:p>
            <a:pPr lvl="0" marL="0" indent="0">
              <a:buNone/>
            </a:pPr>
            <a:r>
              <a:rPr/>
              <a:t>En 1763, se inventaron los reflectores parabólicos. Esta innovación permitió a los astrónomos ver estrellas y otros objetos astronómicos con mayor nitidez. Esto permitió a los astrónomos ampliar su conocimiento sobre el universo.</a:t>
            </a:r>
          </a:p>
          <a:p>
            <a:pPr lvl="0" marL="0" indent="0">
              <a:buNone/>
            </a:pPr>
            <a:r>
              <a:rPr/>
              <a:t>En 1769, se inventó el automóvil de vapor. Esta innovación permitió a las personas viajar más rápido y con mayor comodidad. Esto abrió la puerta a una era de movilidad moderna y eficiente.</a:t>
            </a:r>
          </a:p>
          <a:p>
            <a:pPr lvl="0" marL="0" indent="0">
              <a:buNone/>
            </a:pPr>
            <a:r>
              <a:rPr/>
              <a:t>En 1776, se inventaron los globos, lo que permitió a las personas volar y ver el mundo desde una perspectiva diferente. Esto abrió la puerta a la exploración aérea y el descubrimiento de nuevos lugares.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1782</a:t>
            </a:r>
            <a:r>
              <a:rPr/>
              <a:t> </a:t>
            </a:r>
            <a:r>
              <a:rPr/>
              <a:t>Máquina</a:t>
            </a:r>
            <a:r>
              <a:rPr/>
              <a:t> </a:t>
            </a:r>
            <a:r>
              <a:rPr/>
              <a:t>de</a:t>
            </a:r>
            <a:r>
              <a:rPr/>
              <a:t> </a:t>
            </a:r>
            <a:r>
              <a:rPr/>
              <a:t>vapor</a:t>
            </a:r>
            <a:r>
              <a:rPr/>
              <a:t> </a:t>
            </a:r>
            <a:r>
              <a:rPr/>
              <a:t>Watt</a:t>
            </a:r>
          </a:p>
        </p:txBody>
      </p:sp>
      <p:sp>
        <p:nvSpPr>
          <p:cNvPr id="3" name="Content Placeholder 2"/>
          <p:cNvSpPr>
            <a:spLocks noGrp="1"/>
          </p:cNvSpPr>
          <p:nvPr>
            <p:ph idx="1"/>
          </p:nvPr>
        </p:nvSpPr>
        <p:spPr/>
        <p:txBody>
          <a:bodyPr/>
          <a:lstStyle/>
          <a:p>
            <a:pPr lvl="0" marL="0" indent="0">
              <a:buNone/>
            </a:pPr>
            <a:r>
              <a:rPr/>
              <a:t>En 1782, James Watt inventó la máquina de vapor. Esta innovación cambió la forma en que se producían los productos al permitir a las personas producir productos en mayor cantidad y con mayor rapidez.</a:t>
            </a:r>
          </a:p>
          <a:p>
            <a:pPr lvl="0" marL="0" indent="0">
              <a:buNone/>
            </a:pPr>
            <a:r>
              <a:rPr/>
              <a:t>En 1783, se inventó el globo de aire caliente. Esta innovación permitió a las personas volar más alto y con mayor seguridad. Esto permitió a las personas ver el mundo desde nuevas perspectivas.</a:t>
            </a:r>
          </a:p>
          <a:p>
            <a:pPr lvl="0" marL="0" indent="0">
              <a:buNone/>
            </a:pPr>
            <a:r>
              <a:rPr/>
              <a:t>En 1784, se inventó la lámpara de aceite con mecha vacía.</a:t>
            </a:r>
          </a:p>
          <a:p>
            <a:pPr lvl="0" marL="0" indent="0">
              <a:buNone/>
            </a:pPr>
            <a:r>
              <a:rPr/>
              <a:t>Esta innovación permitió a las personas iluminar sus hogares con mayor seguridad. Esto permitió a las personas ver y trabajar aún mejor en la oscuridad.</a:t>
            </a:r>
          </a:p>
          <a:p>
            <a:pPr lvl="0" marL="0" indent="0">
              <a:buNone/>
            </a:pPr>
            <a:r>
              <a:rPr/>
              <a:t>En 1785, se inventó la hélice. Esta innovación permitió a los científicos estudiar el movimiento de los fluidos de manera más precisa. Esto permitió a los científicos entender mejor la física y desarrollar tecnologías más avanzadas.</a:t>
            </a:r>
          </a:p>
          <a:p>
            <a:pPr lvl="0" marL="0" indent="0">
              <a:buNone/>
            </a:pPr>
            <a:r>
              <a:rPr/>
              <a:t>En 1789, estalló la Revolución Francesa. Esta revolución cambió el curso de la historia y abrió la puerta a nuevos cambios sociales y políticos.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XIX</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1800 Martillo pilón 1801 Pila eléctrica 1801 Electróforo 1801 Endiómetro 1802 Locomotora de vapor 1803 Acumulador eléctrico 1805 Telar Jacquard 1815 Napoleón es derrotado en Waterloo 1816 Lámpara de seguridad para mineros, termoelectricidad 1827 Cortadora de césped 1830 Dínamo eléctrica 1831 Cosechadora 1834 Telégrafo eléctrico 1837 Alfabeto Morse 1837 Estereoscopio 1838 Bicicleta 1839 Estampilla de correos</a:t>
            </a:r>
          </a:p>
          <a:p>
            <a:pPr lvl="0" marL="0" indent="0">
              <a:buNone/>
            </a:pPr>
            <a:r>
              <a:rPr/>
              <a:t>Los barcos con casco de hierro fueron inventados en 1840 por la Compañía Naval de Scott. Estos barcos revolucionarios fueron diseñados para navegar a velocidades mucho más altas que los barcos de madera. Esto abrió nuevas formas de transporte y comercio.</a:t>
            </a:r>
          </a:p>
          <a:p>
            <a:pPr lvl="0" marL="0" indent="0">
              <a:buNone/>
            </a:pPr>
            <a:r>
              <a:rPr/>
              <a:t>1840 Reloj eléctrico: El reloj eléctrico fue inventado en 1840 por Alexander Bain. Esta innovación tecnológica permitió a las personas medir el tiempo con precisión y exactitud. Esto ayudó a mejorar la eficiencia y la productividad en muchos campos.</a:t>
            </a:r>
          </a:p>
          <a:p>
            <a:pPr lvl="0" marL="0" indent="0">
              <a:buNone/>
            </a:pPr>
            <a:r>
              <a:rPr/>
              <a:t>En 1842, el cirujano británico James Simpson descubrió el uso de los anestésicos, permitiendo a los cirujanos realizar procedimientos quirúrgicos sin provocar dolor a los pacientes. Esta innovación revolucionó el campo de la medicina, cambiando para siempre la naturaleza de los procedimientos quirúrgicos.</a:t>
            </a:r>
          </a:p>
          <a:p>
            <a:pPr lvl="0" marL="0" indent="0">
              <a:buNone/>
            </a:pPr>
            <a:r>
              <a:rPr/>
              <a:t>En 1846, el inventor alemán Adolph Sax inventó el saxofón, un instrumento musical de viento que combina la potencia del clarinete y la afinación del oboe. Esto abrió la puerta a nuevas formas de expresión musical, y el saxofón se ha convertido en uno de los instrumentos más populares en la música de jazz y pop moderna.</a:t>
            </a:r>
          </a:p>
          <a:p>
            <a:pPr lvl="0" marL="0" indent="0">
              <a:buNone/>
            </a:pPr>
            <a:r>
              <a:rPr/>
              <a:t>En 1846, el inventor alemán Friedrich Koenig inventó la prensa rotativa, una máquina que imprimía una hoja completa de papel a la vez. Esta innovación permitió a los periódicos aumentar la velocidad de producción de las noticias, aumentando la demanda de información entre el público.</a:t>
            </a:r>
          </a:p>
          <a:p>
            <a:pPr lvl="0" marL="0" indent="0">
              <a:buNone/>
            </a:pPr>
            <a:r>
              <a:rPr/>
              <a:t>En 1846, el inventor británico Linus Yale inventó la cerradura de seguridad, un mecanismo de bloqueo mejorado que ofrecía una mayor seguridad contra el robo. Esta innovación revolucionó el campo de la seguridad, y las cerraduras de seguridad se han convertido en uno de los dispositivos de seguridad más populares.</a:t>
            </a:r>
          </a:p>
          <a:p>
            <a:pPr lvl="0" marL="0" indent="0">
              <a:buNone/>
            </a:pPr>
            <a:r>
              <a:rPr/>
              <a:t>En 1851, el inventor francés Louis Daguerre inventó la cámara de placas, un dispositivo diseñado para tomar fotografías. Esta innovación permitió a la gente capturar momentos especiales de una manera nunca antes vista, cambiando para siempre la forma en que la gente ve el mundo.</a:t>
            </a:r>
          </a:p>
          <a:p>
            <a:pPr lvl="0" marL="0" indent="0">
              <a:buNone/>
            </a:pPr>
            <a:r>
              <a:rPr/>
              <a:t>1860 Linóleo</a:t>
            </a:r>
          </a:p>
          <a:p>
            <a:pPr lvl="0" marL="0" indent="0">
              <a:buNone/>
            </a:pPr>
            <a:r>
              <a:rPr/>
              <a:t>1860 Esquiladora: La esquiladora fue inventada en 1860 por Hiram Moore. Esta máquina revolucionaria permitió a los agricultores cortar el pelo de los animales domésticos y cosecharlo para usarlo como materiales para ropa y otros productos. Esta importante innovación modernizó el proceso de producción de lanas.</a:t>
            </a:r>
          </a:p>
          <a:p>
            <a:pPr lvl="0" marL="0" indent="0">
              <a:buNone/>
            </a:pPr>
            <a:r>
              <a:rPr/>
              <a:t>1876 Teléfono: El teléfono fue inventado por Alexander Graham Bell en 1876. Esta innovación revolucionaria permitió a las personas comunicarse a largas distancias a través de una línea telefónica. El teléfono se convirtió en una herramienta esencial para comunicaciones interpersonales, de negocios y militares.</a:t>
            </a:r>
          </a:p>
          <a:p>
            <a:pPr lvl="0" marL="0" indent="0">
              <a:buNone/>
            </a:pPr>
            <a:r>
              <a:rPr/>
              <a:t>1876 Frigorífico: El frigorífico fue inventado por Carl von Linde en 1876. Esta importante innovación permitió que los alimentos se conservaran a temperaturas más bajas, evitando así el deterioro de los alimentos. El frigorífico cambió la forma en que las personas almacenaban los alimentos, permitiendo una mayor duración de la comida.</a:t>
            </a:r>
          </a:p>
          <a:p>
            <a:pPr lvl="0" marL="0" indent="0">
              <a:buNone/>
            </a:pPr>
            <a:r>
              <a:rPr/>
              <a:t>1877 Fonógrafo: El fonógrafo fue inventado por Thomas Edison en 1877. Esta innovación permitió capturar la voz humana y almacenarla en un dispositivo mecánico para su posterior reproducción. El fonógrafo revolucionó el mundo de la música y la tecnología de la información, transformando la forma en que las personas escuchaban y compartían la música.</a:t>
            </a:r>
          </a:p>
          <a:p>
            <a:pPr lvl="0" marL="0" indent="0">
              <a:buNone/>
            </a:pPr>
            <a:r>
              <a:rPr/>
              <a:t>1877 Motor de cuatro tiempos: El motor de cuatro tiempos fue inventado por Nikolaus Otto en 1877. Esta innovación permitió la producción automatizada de motores de combustión interna, los cuales se usan en una amplia variedad de vehículos. Esta importante innovación dio lugar a la era de la automatización, lo que permitió la fabricación de productos de manera más eficiente y asequible.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1881</a:t>
            </a:r>
            <a:r>
              <a:rPr/>
              <a:t> </a:t>
            </a:r>
            <a:r>
              <a:rPr/>
              <a:t>Luis</a:t>
            </a:r>
            <a:r>
              <a:rPr/>
              <a:t> </a:t>
            </a:r>
            <a:r>
              <a:rPr/>
              <a:t>Pasteur,</a:t>
            </a:r>
            <a:r>
              <a:rPr/>
              <a:t> </a:t>
            </a:r>
            <a:r>
              <a:rPr/>
              <a:t>comenzó</a:t>
            </a:r>
            <a:r>
              <a:rPr/>
              <a:t> </a:t>
            </a:r>
            <a:r>
              <a:rPr/>
              <a:t>sus</a:t>
            </a:r>
            <a:r>
              <a:rPr/>
              <a:t> </a:t>
            </a:r>
            <a:r>
              <a:rPr/>
              <a:t>experimentos</a:t>
            </a:r>
            <a:r>
              <a:rPr/>
              <a:t> </a:t>
            </a:r>
            <a:r>
              <a:rPr/>
              <a:t>contra</a:t>
            </a:r>
            <a:r>
              <a:rPr/>
              <a:t> </a:t>
            </a:r>
            <a:r>
              <a:rPr/>
              <a:t>la</a:t>
            </a:r>
            <a:r>
              <a:rPr/>
              <a:t> </a:t>
            </a:r>
            <a:r>
              <a:rPr/>
              <a:t>rabia</a:t>
            </a:r>
          </a:p>
        </p:txBody>
      </p:sp>
      <p:sp>
        <p:nvSpPr>
          <p:cNvPr id="3" name="Content Placeholder 2"/>
          <p:cNvSpPr>
            <a:spLocks noGrp="1"/>
          </p:cNvSpPr>
          <p:nvPr>
            <p:ph idx="1"/>
          </p:nvPr>
        </p:nvSpPr>
        <p:spPr/>
        <p:txBody>
          <a:bodyPr/>
          <a:lstStyle/>
          <a:p>
            <a:pPr lvl="0" marL="0" indent="0">
              <a:buNone/>
            </a:pPr>
            <a:r>
              <a:rPr/>
              <a:t>Luis Pasteur comenzó sus experimentos en 1881 contra la rabia, creando una vacuna que luego salvó la vida de muchas personas. Estos experimentos comenzaron con la inoculación de una bacteria extraída del cerebro de un animal infectado. Esto fue seguido por la inoculación de la bacteria a un perro, que resultó ser exitoso después de seis meses. Esto demostró que la bacteria de la rabia podía ser inactivada y no causaría la enfermedad. Pasteur luego desarrolló una vacuna para prevenir la rabia.</a:t>
            </a:r>
          </a:p>
          <a:p>
            <a:pPr lvl="0" marL="0" indent="0">
              <a:buNone/>
            </a:pPr>
            <a:r>
              <a:rPr/>
              <a:t>La vacuna consistía en usar la misma bacteria inactivada para inocular a los animales. Esto significaba que el sistema inmunológico del animal podría producir anticuerpos específicos para la bacteria, lo que significaba que el animal quedaría protegido de la enfermedad en caso de una infección posterior.</a:t>
            </a:r>
          </a:p>
          <a:p>
            <a:pPr lvl="0" marL="0" indent="0">
              <a:buNone/>
            </a:pPr>
            <a:r>
              <a:rPr/>
              <a:t>Esta fue la primera vacuna exitosa para una enfermedad infecciosa y se convirtió en la base para el desarrollo de vacunas posteriores.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1884</a:t>
            </a:r>
            <a:r>
              <a:rPr/>
              <a:t> </a:t>
            </a:r>
            <a:r>
              <a:rPr/>
              <a:t>Generador</a:t>
            </a:r>
            <a:r>
              <a:rPr/>
              <a:t> </a:t>
            </a:r>
            <a:r>
              <a:rPr/>
              <a:t>de</a:t>
            </a:r>
            <a:r>
              <a:rPr/>
              <a:t> </a:t>
            </a:r>
            <a:r>
              <a:rPr/>
              <a:t>turbina</a:t>
            </a:r>
            <a:r>
              <a:rPr/>
              <a:t> </a:t>
            </a:r>
            <a:r>
              <a:rPr/>
              <a:t>de</a:t>
            </a:r>
            <a:r>
              <a:rPr/>
              <a:t> </a:t>
            </a:r>
            <a:r>
              <a:rPr/>
              <a:t>vapor</a:t>
            </a:r>
          </a:p>
        </p:txBody>
      </p:sp>
      <p:sp>
        <p:nvSpPr>
          <p:cNvPr id="3" name="Content Placeholder 2"/>
          <p:cNvSpPr>
            <a:spLocks noGrp="1"/>
          </p:cNvSpPr>
          <p:nvPr>
            <p:ph idx="1"/>
          </p:nvPr>
        </p:nvSpPr>
        <p:spPr/>
        <p:txBody>
          <a:bodyPr/>
          <a:lstStyle/>
          <a:p>
            <a:pPr lvl="0" marL="0" indent="0">
              <a:buNone/>
            </a:pPr>
            <a:r>
              <a:rPr/>
              <a:t>En 1884, inventó el primer generador de turbina de vapor que permitió la producción a gran escala de energía eléctrica.</a:t>
            </a:r>
          </a:p>
          <a:p>
            <a:pPr lvl="0" marL="0" indent="0">
              <a:buNone/>
            </a:pPr>
            <a:r>
              <a:rPr/>
              <a:t>En 1885, los hermanos Daimler y Maybach inventaron el primer automóvil de motor de gasolina. Esta innovación revolucionó los transportes y cambió para siempre la forma en que nos movíamos. El automóvil abrió la puerta a nuevas posibilidades de viajar, y su diseño técnico y su rendimiento mejoraron de forma constante durante el siglo XX. Su impacto fue enorme y ha tenido una enorme influencia en la forma en que vivimos nuestra vida diaria.</a:t>
            </a:r>
          </a:p>
          <a:p>
            <a:pPr lvl="0" marL="0" indent="0">
              <a:buNone/>
            </a:pPr>
            <a:r>
              <a:rPr/>
              <a:t>1885 Bicicleta de pedales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1888</a:t>
            </a:r>
            <a:r>
              <a:rPr/>
              <a:t> </a:t>
            </a:r>
            <a:r>
              <a:rPr/>
              <a:t>Gramófono</a:t>
            </a:r>
          </a:p>
        </p:txBody>
      </p:sp>
      <p:sp>
        <p:nvSpPr>
          <p:cNvPr id="3" name="Content Placeholder 2"/>
          <p:cNvSpPr>
            <a:spLocks noGrp="1"/>
          </p:cNvSpPr>
          <p:nvPr>
            <p:ph idx="1"/>
          </p:nvPr>
        </p:nvSpPr>
        <p:spPr/>
        <p:txBody>
          <a:bodyPr/>
          <a:lstStyle/>
          <a:p>
            <a:pPr lvl="0" marL="0" indent="0">
              <a:buNone/>
            </a:pPr>
            <a:r>
              <a:rPr/>
              <a:t>En 1888, el gramófono fue inventado, lo que permitió a la gente grabar y reproducir música. Estos inventos revolucionaron los campos de la medicina, transporte, energía y entretenimiento para siempre.</a:t>
            </a:r>
          </a:p>
          <a:p>
            <a:pPr lvl="0" marL="0" indent="0">
              <a:buNone/>
            </a:pPr>
            <a:r>
              <a:rPr/>
              <a:t>1889 Ascensor eléctrico 1890 Rayos X 1890 El tubo de Crookes 1894 Radio 1894 Primer periscopio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1897</a:t>
            </a:r>
            <a:r>
              <a:rPr/>
              <a:t> </a:t>
            </a:r>
            <a:r>
              <a:rPr/>
              <a:t>Motor</a:t>
            </a:r>
            <a:r>
              <a:rPr/>
              <a:t> </a:t>
            </a:r>
            <a:r>
              <a:rPr/>
              <a:t>Diesel</a:t>
            </a:r>
          </a:p>
        </p:txBody>
      </p:sp>
      <p:sp>
        <p:nvSpPr>
          <p:cNvPr id="3" name="Content Placeholder 2"/>
          <p:cNvSpPr>
            <a:spLocks noGrp="1"/>
          </p:cNvSpPr>
          <p:nvPr>
            <p:ph idx="1"/>
          </p:nvPr>
        </p:nvSpPr>
        <p:spPr/>
        <p:txBody>
          <a:bodyPr/>
          <a:lstStyle/>
          <a:p>
            <a:pPr lvl="0" marL="0" indent="0">
              <a:buNone/>
            </a:pPr>
            <a:r>
              <a:rPr/>
              <a:t>El primer motor Diesel fue construido por el inventor alemán Rudolf Diesel en 1897. El motor fue una innovación importante porque eliminaba la necesidad de usar combustibles volátiles como el carbón y el petróleo para generar energía. Esto permitió una mayor eficiencia energética, ya que el motor convertía el combustible directamente en energía mecánica. El motor también fue mucho más silencioso que los motores de combustión interna anteriores</a:t>
            </a:r>
          </a:p>
          <a:p>
            <a:pPr lvl="0" marL="0" indent="0">
              <a:buNone/>
            </a:pPr>
            <a:r>
              <a:rPr/>
              <a:t>1897 Motor eléctrico compacto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XX</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1900 El dirigible rígido Zeppelin fue uno de los primeros dirigibles grandes en entrar en servicio, construido por el ingeniero alemán Ferdinand von Zeppelin. Esta innovadora nave llevó a cabo el primer vuelo de pasajeros comercial exitoso, estableciendo un precedente para la navegación aérea moderna.</a:t>
            </a:r>
          </a:p>
          <a:p>
            <a:pPr lvl="0" marL="0" indent="0">
              <a:buNone/>
            </a:pPr>
            <a:r>
              <a:rPr/>
              <a:t>1900 El tractor fue una innovación importante en la agricultura, permitiendo a los agricultores trabajar grandes extensiones de tierra y aumentar la productividad. Esto representó una revolución en la agricultura, ya que hasta entonces los agricultores dependían de bueyes y caballos para la preparación de la tierra.</a:t>
            </a:r>
          </a:p>
          <a:p>
            <a:pPr lvl="0" marL="0" indent="0">
              <a:buNone/>
            </a:pPr>
            <a:r>
              <a:rPr/>
              <a:t>1901 Mecano fue uno de los primeros juegos de construcción creados para entretener a los niños. Esto permitió a los niños jugar con piezas metálicas, como tuercas y tornillos, para construir máquinas, edificios y otras estructuras.</a:t>
            </a:r>
          </a:p>
          <a:p>
            <a:pPr lvl="0" marL="0" indent="0">
              <a:buNone/>
            </a:pPr>
            <a:r>
              <a:rPr/>
              <a:t>1901 Marconi emitió un mensaje de radio a través del Océano Atlántico, estableciendo las bases para el desarrollo de la tecnología de radio moderna. Esta innovadora tecnología permitió a los operadores de radio enviar y recibir señales de radio a distancias mucho más largas de lo que era posible anteriormente.</a:t>
            </a:r>
          </a:p>
          <a:p>
            <a:pPr lvl="0" marL="0" indent="0">
              <a:buNone/>
            </a:pPr>
            <a:r>
              <a:rPr/>
              <a:t>1902 Los frenos de disco fueron inventados para mejorar la seguridad de los vehículos, permitiendo a los conductores detener su vehículo de manera más rápida y efectiva. Esta tecnología se ha convertido en una característica común en la mayoría de los vehículos modernos, proporcionando una mayor seguridad para los pasajeros.</a:t>
            </a:r>
          </a:p>
          <a:p>
            <a:pPr lvl="0" marL="0" indent="0">
              <a:buNone/>
            </a:pPr>
            <a:r>
              <a:rPr/>
              <a:t>1903 Hoja de seguridad 1903 Máquina de hacer botellas 1903 Electrocardiograma 1903 Cinturón de seguridad 1903 Osito de peluche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1904</a:t>
            </a:r>
            <a:r>
              <a:rPr/>
              <a:t> </a:t>
            </a:r>
            <a:r>
              <a:rPr/>
              <a:t>Se</a:t>
            </a:r>
            <a:r>
              <a:rPr/>
              <a:t> </a:t>
            </a:r>
            <a:r>
              <a:rPr/>
              <a:t>abre</a:t>
            </a:r>
            <a:r>
              <a:rPr/>
              <a:t> </a:t>
            </a:r>
            <a:r>
              <a:rPr/>
              <a:t>el</a:t>
            </a:r>
            <a:r>
              <a:rPr/>
              <a:t> </a:t>
            </a:r>
            <a:r>
              <a:rPr/>
              <a:t>canal</a:t>
            </a:r>
            <a:r>
              <a:rPr/>
              <a:t> </a:t>
            </a:r>
            <a:r>
              <a:rPr/>
              <a:t>de</a:t>
            </a:r>
            <a:r>
              <a:rPr/>
              <a:t> </a:t>
            </a:r>
            <a:r>
              <a:rPr/>
              <a:t>panamá</a:t>
            </a:r>
          </a:p>
        </p:txBody>
      </p:sp>
      <p:sp>
        <p:nvSpPr>
          <p:cNvPr id="3" name="Content Placeholder 2"/>
          <p:cNvSpPr>
            <a:spLocks noGrp="1"/>
          </p:cNvSpPr>
          <p:nvPr>
            <p:ph idx="1"/>
          </p:nvPr>
        </p:nvSpPr>
        <p:spPr/>
        <p:txBody>
          <a:bodyPr/>
          <a:lstStyle/>
          <a:p>
            <a:pPr lvl="0" marL="0" indent="0">
              <a:buNone/>
            </a:pPr>
            <a:r>
              <a:rPr/>
              <a:t>El 15 de agosto de 1904 se abrió el Canal de Panamá después de 10 años de construcción. El canal, que une el Océano Atlántico con el Océano Pacífico, fue hecho para permitir que los barcos naveguen más directamente entre los dos océanos. El canal fue construido por la Compañía del Canal de Panamá, una empresa estadounidense, y fue comprado por los Estados Unidos en el año de 1914. Desde entonces, el Canal de Panamá ha sido administrado por el gobierno de los Estados Unidos. El canal ha sido una importante vía navegable en el comercio internacional desde su apertura.</a:t>
            </a:r>
          </a:p>
          <a:p>
            <a:pPr lvl="0" marL="0" indent="0">
              <a:buNone/>
            </a:pPr>
            <a:r>
              <a:rPr/>
              <a:t>1906 Luz termoiónico 1907 Lavadora 1910 Modelo nuclear del átomo 1911 Acero inoxidable 1913 Cadena de montaje 1913 Heladera eléctrica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1913</a:t>
            </a:r>
            <a:r>
              <a:rPr/>
              <a:t> </a:t>
            </a:r>
            <a:r>
              <a:rPr/>
              <a:t>Cremallera</a:t>
            </a:r>
          </a:p>
        </p:txBody>
      </p:sp>
      <p:sp>
        <p:nvSpPr>
          <p:cNvPr id="3" name="Content Placeholder 2"/>
          <p:cNvSpPr>
            <a:spLocks noGrp="1"/>
          </p:cNvSpPr>
          <p:nvPr>
            <p:ph idx="1"/>
          </p:nvPr>
        </p:nvSpPr>
        <p:spPr/>
        <p:txBody>
          <a:bodyPr/>
          <a:lstStyle/>
          <a:p>
            <a:pPr lvl="0" marL="0" indent="0">
              <a:buNone/>
            </a:pPr>
            <a:r>
              <a:rPr/>
              <a:t>La primera patente de un dispositivo de cremallera fue presentada en 1913 por Gideon Sundback, un ingeniero sueco. Se le atribuye el haber creado la cremallera moderna, un dispositivo fácil de usar con una combinación de dientes de metal y una solapa. Sundback también inventó el cierre de plástico, que se utilizó para la primera vez en 1933</a:t>
            </a:r>
          </a:p>
          <a:p>
            <a:pPr lvl="0" marL="0" indent="0">
              <a:buNone/>
            </a:pPr>
            <a:r>
              <a:rPr/>
              <a:t>1914 Primera guerra mundial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950 Arado de ruedas 999 Cristales coloreados en ventanas de Inglaterra Pleno desarrollo precolombino de las civilizaciones aborígenes americanas, especialmente Mayas, Aztecas, Chibchas e Incas. En el S. X aparece la herradura para caballos y un arnés 1000 Lentes 1000 Cámara oscura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1914</a:t>
            </a:r>
            <a:r>
              <a:rPr/>
              <a:t> </a:t>
            </a:r>
            <a:r>
              <a:rPr/>
              <a:t>Semáforos</a:t>
            </a:r>
            <a:r>
              <a:rPr/>
              <a:t> </a:t>
            </a:r>
            <a:r>
              <a:rPr/>
              <a:t>Luminosos</a:t>
            </a:r>
          </a:p>
        </p:txBody>
      </p:sp>
      <p:sp>
        <p:nvSpPr>
          <p:cNvPr id="3" name="Content Placeholder 2"/>
          <p:cNvSpPr>
            <a:spLocks noGrp="1"/>
          </p:cNvSpPr>
          <p:nvPr>
            <p:ph idx="1"/>
          </p:nvPr>
        </p:nvSpPr>
        <p:spPr/>
        <p:txBody>
          <a:bodyPr/>
          <a:lstStyle/>
          <a:p>
            <a:pPr lvl="0" marL="0" indent="0">
              <a:buNone/>
            </a:pPr>
            <a:r>
              <a:rPr/>
              <a:t>Los primeros semáforos luminosos fueron instalados en 1914 en Cleveland, Ohio. Estaban diseñados para ayudar a controlar el tráfico en las principales intersecciones de la ciudad. Estos semáforos usaban luces rojas y verdes para indicar a los conductores cuándo parar y cuándo seguir.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1914</a:t>
            </a:r>
            <a:r>
              <a:rPr/>
              <a:t> </a:t>
            </a:r>
            <a:r>
              <a:rPr/>
              <a:t>Limpiaparabrisas</a:t>
            </a:r>
          </a:p>
        </p:txBody>
      </p:sp>
      <p:sp>
        <p:nvSpPr>
          <p:cNvPr id="3" name="Content Placeholder 2"/>
          <p:cNvSpPr>
            <a:spLocks noGrp="1"/>
          </p:cNvSpPr>
          <p:nvPr>
            <p:ph idx="1"/>
          </p:nvPr>
        </p:nvSpPr>
        <p:spPr/>
        <p:txBody>
          <a:bodyPr/>
          <a:lstStyle/>
          <a:p>
            <a:pPr lvl="0" marL="0" indent="0">
              <a:buNone/>
            </a:pPr>
            <a:r>
              <a:rPr/>
              <a:t>Los primeros limpiaparabrisas fueron inventados en 1914 por Mary Anderson. Su invento consistía en una palanca que se manejaba desde el interior de un vehículo para activar un brazo con una goma, que se movía de un lado a otro para limpiar el parabrisas.</a:t>
            </a:r>
          </a:p>
          <a:p>
            <a:pPr lvl="0" marL="0" indent="0">
              <a:buNone/>
            </a:pPr>
            <a:r>
              <a:rPr/>
              <a:t>1915 Albert Einstein desarrolla y enuncia su teoría de la Relatividad: En 1915, Albert Einstein desarrolló y enunció su teoría de la Relatividad, la cual revolucionó la física moderna. Esta teoría explica la relación entre la gravitación y la energía, y cómo el universo se comporta en diferentes situaciones.</a:t>
            </a:r>
          </a:p>
          <a:p>
            <a:pPr lvl="0" marL="0" indent="0">
              <a:buNone/>
            </a:pPr>
            <a:r>
              <a:rPr/>
              <a:t>1920 Secador de pelo: El primer secador de pelo fue inventado en 1920 por Alexander Godefroy. Utilizaba un ventilador para hacer circular aire caliente, lo que ayudaba a secar el cabello de forma más eficiente.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1921</a:t>
            </a:r>
            <a:r>
              <a:rPr/>
              <a:t> </a:t>
            </a:r>
            <a:r>
              <a:rPr/>
              <a:t>Autopistas</a:t>
            </a:r>
          </a:p>
        </p:txBody>
      </p:sp>
      <p:sp>
        <p:nvSpPr>
          <p:cNvPr id="3" name="Content Placeholder 2"/>
          <p:cNvSpPr>
            <a:spLocks noGrp="1"/>
          </p:cNvSpPr>
          <p:nvPr>
            <p:ph idx="1"/>
          </p:nvPr>
        </p:nvSpPr>
        <p:spPr/>
        <p:txBody>
          <a:bodyPr/>
          <a:lstStyle/>
          <a:p>
            <a:pPr lvl="0" marL="0" indent="0">
              <a:buNone/>
            </a:pPr>
            <a:r>
              <a:rPr/>
              <a:t>En 1921, el ingeniero Edward de Bono diseñó la primera autopista del mundo, la Autopista del Sol, en Nueva York. Esta autopista fue diseñada para permitir una mayor velocidad y seguridad al conducir, así como un mejor flujo de tráfico.</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1922</a:t>
            </a:r>
            <a:r>
              <a:rPr/>
              <a:t> </a:t>
            </a:r>
            <a:r>
              <a:rPr/>
              <a:t>Contador</a:t>
            </a:r>
            <a:r>
              <a:rPr/>
              <a:t> </a:t>
            </a:r>
            <a:r>
              <a:rPr/>
              <a:t>Geiger</a:t>
            </a:r>
          </a:p>
        </p:txBody>
      </p:sp>
      <p:sp>
        <p:nvSpPr>
          <p:cNvPr id="3" name="Content Placeholder 2"/>
          <p:cNvSpPr>
            <a:spLocks noGrp="1"/>
          </p:cNvSpPr>
          <p:nvPr>
            <p:ph idx="1"/>
          </p:nvPr>
        </p:nvSpPr>
        <p:spPr/>
        <p:txBody>
          <a:bodyPr/>
          <a:lstStyle/>
          <a:p>
            <a:pPr lvl="0" marL="0" indent="0">
              <a:buNone/>
            </a:pPr>
            <a:r>
              <a:rPr/>
              <a:t>El Contador Geiger fue inventado en 1922 por Hans Geiger y Ernest Marsden. Esta herramienta fue diseñada para detectar y contar los rayos cósmicos, y se considera uno de los primeros instrumentos de medición de radiación.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1925</a:t>
            </a:r>
            <a:r>
              <a:rPr/>
              <a:t> </a:t>
            </a:r>
            <a:r>
              <a:rPr/>
              <a:t>Televisor:</a:t>
            </a:r>
          </a:p>
        </p:txBody>
      </p:sp>
      <p:sp>
        <p:nvSpPr>
          <p:cNvPr id="3" name="Content Placeholder 2"/>
          <p:cNvSpPr>
            <a:spLocks noGrp="1"/>
          </p:cNvSpPr>
          <p:nvPr>
            <p:ph idx="1"/>
          </p:nvPr>
        </p:nvSpPr>
        <p:spPr/>
        <p:txBody>
          <a:bodyPr/>
          <a:lstStyle/>
          <a:p>
            <a:pPr lvl="0" marL="0" indent="0">
              <a:buNone/>
            </a:pPr>
            <a:r>
              <a:rPr/>
              <a:t>El televisor fue inventado en 1925 por John Logie Baird. Se trataba de un dispositivo que podía transmitir imágenes en movimiento a través de ondas electromagnéticas, lo que permitió la transmisión de programas de televisión en vivo.</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1926</a:t>
            </a:r>
            <a:r>
              <a:rPr/>
              <a:t> </a:t>
            </a:r>
            <a:r>
              <a:rPr/>
              <a:t>Tostadora:</a:t>
            </a:r>
          </a:p>
        </p:txBody>
      </p:sp>
      <p:sp>
        <p:nvSpPr>
          <p:cNvPr id="3" name="Content Placeholder 2"/>
          <p:cNvSpPr>
            <a:spLocks noGrp="1"/>
          </p:cNvSpPr>
          <p:nvPr>
            <p:ph idx="1"/>
          </p:nvPr>
        </p:nvSpPr>
        <p:spPr/>
        <p:txBody>
          <a:bodyPr/>
          <a:lstStyle/>
          <a:p>
            <a:pPr lvl="0" marL="0" indent="0">
              <a:buNone/>
            </a:pPr>
            <a:r>
              <a:rPr/>
              <a:t>La tostadora fue inventada en 1926 por Charles Strite. Esta herramienta utiliza una resistencia eléctrica para tostar el pan de manera uniforme, lo que hace que sea más fácil preparar el desayuno.</a:t>
            </a:r>
          </a:p>
          <a:p>
            <a:pPr lvl="0" marL="0" indent="0">
              <a:buNone/>
            </a:pPr>
            <a:r>
              <a:rPr/>
              <a:t>1927 Caucho sintético: El caucho sintético fue inventado en 1927 por el químico aleman Fritz Hofmann. Esta sustancia, que se fabrica a partir de petróleo, es más resistente y duradera que el caucho natural, lo que lo hace ideal para la fabricación de neumáticos y otros productos.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1927</a:t>
            </a:r>
            <a:r>
              <a:rPr/>
              <a:t> </a:t>
            </a:r>
            <a:r>
              <a:rPr/>
              <a:t>Antibióticos:</a:t>
            </a:r>
          </a:p>
        </p:txBody>
      </p:sp>
      <p:sp>
        <p:nvSpPr>
          <p:cNvPr id="3" name="Content Placeholder 2"/>
          <p:cNvSpPr>
            <a:spLocks noGrp="1"/>
          </p:cNvSpPr>
          <p:nvPr>
            <p:ph idx="1"/>
          </p:nvPr>
        </p:nvSpPr>
        <p:spPr/>
        <p:txBody>
          <a:bodyPr/>
          <a:lstStyle/>
          <a:p>
            <a:pPr lvl="0" marL="0" indent="0">
              <a:buNone/>
            </a:pPr>
            <a:r>
              <a:rPr/>
              <a:t>Los antibióticos fueron inventados en 1927 por el bioquímico Alexander Fleming. Estos medicamentos son utilizados para tratar infecciones bacterianas, impidiendo el crecimiento y reproducción de las bacterias dañinas.</a:t>
            </a:r>
          </a:p>
          <a:p>
            <a:pPr lvl="0" marL="0" indent="0">
              <a:buNone/>
            </a:pPr>
            <a:r>
              <a:rPr/>
              <a:t>1928 Ciclotrón: El ciclotrón fue una invención creada en 1928 por Ernest Lawrence, un físico de la Universidad de California. Esta invención fue una de las primeras máquinas de aceleración de partículas, la cual permitió a los científicos explorar los átomos y sus partículas elementales que los componen.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1930</a:t>
            </a:r>
            <a:r>
              <a:rPr/>
              <a:t> </a:t>
            </a:r>
            <a:r>
              <a:rPr/>
              <a:t>Motor</a:t>
            </a:r>
            <a:r>
              <a:rPr/>
              <a:t> </a:t>
            </a:r>
            <a:r>
              <a:rPr/>
              <a:t>a</a:t>
            </a:r>
            <a:r>
              <a:rPr/>
              <a:t> </a:t>
            </a:r>
            <a:r>
              <a:rPr/>
              <a:t>reacción</a:t>
            </a:r>
          </a:p>
        </p:txBody>
      </p:sp>
      <p:sp>
        <p:nvSpPr>
          <p:cNvPr id="3" name="Content Placeholder 2"/>
          <p:cNvSpPr>
            <a:spLocks noGrp="1"/>
          </p:cNvSpPr>
          <p:nvPr>
            <p:ph idx="1"/>
          </p:nvPr>
        </p:nvSpPr>
        <p:spPr/>
        <p:txBody>
          <a:bodyPr/>
          <a:lstStyle/>
          <a:p>
            <a:pPr lvl="0" marL="0" indent="0">
              <a:buNone/>
            </a:pPr>
            <a:r>
              <a:rPr/>
              <a:t>El motor a reacción fue inventado en 1930 por Frank Whittle, un científico británico. Esta invención permitió a los aviones volar con más rapidez, mayor alcance y menor consumo de combustible. Esta innovación revolucionó la ingeniería aeronáutica y la tecnología de los aviones.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1932</a:t>
            </a:r>
            <a:r>
              <a:rPr/>
              <a:t> </a:t>
            </a:r>
            <a:r>
              <a:rPr/>
              <a:t>Guitarra</a:t>
            </a:r>
            <a:r>
              <a:rPr/>
              <a:t> </a:t>
            </a:r>
            <a:r>
              <a:rPr/>
              <a:t>eléctrica</a:t>
            </a:r>
          </a:p>
        </p:txBody>
      </p:sp>
      <p:sp>
        <p:nvSpPr>
          <p:cNvPr id="3" name="Content Placeholder 2"/>
          <p:cNvSpPr>
            <a:spLocks noGrp="1"/>
          </p:cNvSpPr>
          <p:nvPr>
            <p:ph idx="1"/>
          </p:nvPr>
        </p:nvSpPr>
        <p:spPr/>
        <p:txBody>
          <a:bodyPr/>
          <a:lstStyle/>
          <a:p>
            <a:pPr lvl="0" marL="0" indent="0">
              <a:buNone/>
            </a:pPr>
            <a:r>
              <a:rPr/>
              <a:t>La primera guitarra eléctrica fue inventada en 1932 por George Beauchamp y Adolph Rickenbacker. Esta invención permitió a los músicos amplificar su sonido sin tener que mover los brazos para tocar. La guitarra eléctrica revolucionó la industria musical y abrió nuevas posibilidades creativas.</a:t>
            </a:r>
          </a:p>
          <a:p>
            <a:pPr lvl="0" marL="0" indent="0">
              <a:buNone/>
            </a:pPr>
            <a:r>
              <a:rPr/>
              <a:t>1933 Grabaciones estéreo: Las primeras grabaciones estéreo fueron inventadas en 1933 por Alan Blumlein. Esta innovación permitió a los músicos grabar una grabación en dos canales, lo que resultó en un sonido mucho más vivo y realista. Esta innovación permitió a los artistas tener un mayor control sobre la producción de sus grabaciones.</a:t>
            </a:r>
          </a:p>
          <a:p>
            <a:pPr lvl="0" marL="0" indent="0">
              <a:buNone/>
            </a:pPr>
            <a:r>
              <a:rPr/>
              <a:t>1933 Polietileno: El polietileno fue inventado en 1933 por Eric Fawcett y Reginald Gibson. Esta invención fue uno de los primeros materiales sintéticos y fue ampliamente utilizado como material de embalaje y para la fabricación de productos plásticos.</a:t>
            </a:r>
          </a:p>
          <a:p>
            <a:pPr lvl="0" marL="0" indent="0">
              <a:buNone/>
            </a:pPr>
            <a:r>
              <a:rPr/>
              <a:t>1934 Nylon: El nylon fue inventado en 1934 por Wallace Carothers. Esta invención revolucionó la industria textil, ya que fue el primer material sintético utilizado para hacer telas. El nylon fue ampliamente utilizado para la fabricación de ropa, zapatos y otros productos textiles.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1935</a:t>
            </a:r>
            <a:r>
              <a:rPr/>
              <a:t> </a:t>
            </a:r>
            <a:r>
              <a:rPr/>
              <a:t>Radar</a:t>
            </a:r>
          </a:p>
        </p:txBody>
      </p:sp>
      <p:sp>
        <p:nvSpPr>
          <p:cNvPr id="3" name="Content Placeholder 2"/>
          <p:cNvSpPr>
            <a:spLocks noGrp="1"/>
          </p:cNvSpPr>
          <p:nvPr>
            <p:ph idx="1"/>
          </p:nvPr>
        </p:nvSpPr>
        <p:spPr/>
        <p:txBody>
          <a:bodyPr/>
          <a:lstStyle/>
          <a:p>
            <a:pPr lvl="0" marL="0" indent="0">
              <a:buNone/>
            </a:pPr>
            <a:r>
              <a:rPr/>
              <a:t>El radar fue inventado en 1935 por Robert Watson-Watt. Esta innovación fue uno de los primeros sistemas de detección a distancia, lo que permitió a los militares detectar grandes objetos a largas distancias. Esta invención revolucionó la industria de la defensa y fue una de las principales innovaciones de la Segunda Guerra Mundial.</a:t>
            </a:r>
          </a:p>
          <a:p>
            <a:pPr lvl="0" marL="0" indent="0">
              <a:buNone/>
            </a:pPr>
            <a:r>
              <a:rPr/>
              <a:t>1936 Guerra Civil Española 1938 Café instantáneo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XII</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1938</a:t>
            </a:r>
            <a:r>
              <a:rPr/>
              <a:t> </a:t>
            </a:r>
            <a:r>
              <a:rPr/>
              <a:t>Fotocopiadora</a:t>
            </a:r>
          </a:p>
        </p:txBody>
      </p:sp>
      <p:sp>
        <p:nvSpPr>
          <p:cNvPr id="3" name="Content Placeholder 2"/>
          <p:cNvSpPr>
            <a:spLocks noGrp="1"/>
          </p:cNvSpPr>
          <p:nvPr>
            <p:ph idx="1"/>
          </p:nvPr>
        </p:nvSpPr>
        <p:spPr/>
        <p:txBody>
          <a:bodyPr/>
          <a:lstStyle/>
          <a:p>
            <a:pPr lvl="0" marL="0" indent="0">
              <a:buNone/>
            </a:pPr>
            <a:r>
              <a:rPr/>
              <a:t>La primera fotocopiadora fue inventada en 1938 por el químico suizo, Albert Gyorgy. Utilizaba una lámpara de arco para concentrar la luz en un papel fotográfico sensibilizado y un cristal fotoconductivo para hacer una copia de la imagen original. Esta primera máquina fue llamada Copiadora Österreich</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1938</a:t>
            </a:r>
            <a:r>
              <a:rPr/>
              <a:t> </a:t>
            </a:r>
            <a:r>
              <a:rPr/>
              <a:t>Bolígrafo</a:t>
            </a:r>
          </a:p>
        </p:txBody>
      </p:sp>
      <p:sp>
        <p:nvSpPr>
          <p:cNvPr id="3" name="Content Placeholder 2"/>
          <p:cNvSpPr>
            <a:spLocks noGrp="1"/>
          </p:cNvSpPr>
          <p:nvPr>
            <p:ph idx="1"/>
          </p:nvPr>
        </p:nvSpPr>
        <p:spPr/>
        <p:txBody>
          <a:bodyPr/>
          <a:lstStyle/>
          <a:p>
            <a:pPr lvl="0" marL="0" indent="0">
              <a:buNone/>
            </a:pPr>
            <a:r>
              <a:rPr/>
              <a:t>La invención del bolígrafo se atribuye a John J. Loud, un fabricante de calzado de Massachusetts. En 1888, diseñó un lápiz con una punta de metal recubierta de un material resistente al aceite, lo que permitía que el lápiz escribiera sobre casi cualquier superficie, desde papel hasta metal. Loud patentó su invento en octubre de ese año. El nombre de “bolígrafo” fue acuñado en 1938 por László Bíró, un inventor húngaro que mejoró el diseño de Loud.</a:t>
            </a:r>
          </a:p>
          <a:p>
            <a:pPr lvl="0" marL="0" indent="0">
              <a:buNone/>
            </a:pPr>
            <a:r>
              <a:rPr/>
              <a:t>1939 Comienza la Segunda Guerra Mundial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1941</a:t>
            </a:r>
            <a:r>
              <a:rPr/>
              <a:t> </a:t>
            </a:r>
            <a:r>
              <a:rPr/>
              <a:t>Aerosoles</a:t>
            </a:r>
          </a:p>
        </p:txBody>
      </p:sp>
      <p:sp>
        <p:nvSpPr>
          <p:cNvPr id="3" name="Content Placeholder 2"/>
          <p:cNvSpPr>
            <a:spLocks noGrp="1"/>
          </p:cNvSpPr>
          <p:nvPr>
            <p:ph idx="1"/>
          </p:nvPr>
        </p:nvSpPr>
        <p:spPr/>
        <p:txBody>
          <a:bodyPr/>
          <a:lstStyle/>
          <a:p>
            <a:pPr lvl="0" marL="0" indent="0">
              <a:buNone/>
            </a:pPr>
            <a:r>
              <a:rPr/>
              <a:t>La invención de aerosoles se atribuye a Eric Rotheim, un inventor noruego, quien patentó el primer aerosol en 1927. Originalmente se llamaba “Aerosolv”, y funcionaba con un gas licuado como propelente. El primer aerosol fue creado para la aplicación de insecticidas.</a:t>
            </a:r>
          </a:p>
          <a:p>
            <a:pPr lvl="0" marL="0" indent="0">
              <a:buNone/>
            </a:pPr>
            <a:r>
              <a:rPr/>
              <a:t>En 1941, el químico estadounidense Lloyd Nelson inventó un aerosol basado en el uso de un compuesto orgánico como propelente. Esta fue la primera vez que se usó un compuesto orgánico como propelente. El aerosol se popularizó durante la década de 1950, cuando se comenzó a usar como aerosoles para la aplicación de pintura, en aerosoles para el cabello y en aerosoles para la limpieza.</a:t>
            </a:r>
          </a:p>
          <a:p>
            <a:pPr lvl="0" marL="0" indent="0">
              <a:buNone/>
            </a:pPr>
            <a:r>
              <a:rPr/>
              <a:t>1942 Reactor nuclear 1942 Equipo de inmersión 1943 Turbina de reacción para aviones 1945 La Bomba atómica destruye Hiroshima y Nagasaki 1946 Horno de microondas 1946 Calculadora electrònica 1946 Ordinadora 1947 Transistor 1948 Long Play - Disc de llarga durada; neumáticos radiales 1950 Tarjeta de crédito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1953</a:t>
            </a:r>
            <a:r>
              <a:rPr/>
              <a:t> </a:t>
            </a:r>
            <a:r>
              <a:rPr/>
              <a:t>Hillary</a:t>
            </a:r>
            <a:r>
              <a:rPr/>
              <a:t> </a:t>
            </a:r>
            <a:r>
              <a:rPr/>
              <a:t>y</a:t>
            </a:r>
            <a:r>
              <a:rPr/>
              <a:t> </a:t>
            </a:r>
            <a:r>
              <a:rPr/>
              <a:t>Tenzing</a:t>
            </a:r>
            <a:r>
              <a:rPr/>
              <a:t> </a:t>
            </a:r>
            <a:r>
              <a:rPr/>
              <a:t>ascienden</a:t>
            </a:r>
            <a:r>
              <a:rPr/>
              <a:t> </a:t>
            </a:r>
            <a:r>
              <a:rPr/>
              <a:t>el</a:t>
            </a:r>
            <a:r>
              <a:rPr/>
              <a:t> </a:t>
            </a:r>
            <a:r>
              <a:rPr/>
              <a:t>everest</a:t>
            </a:r>
          </a:p>
        </p:txBody>
      </p:sp>
      <p:sp>
        <p:nvSpPr>
          <p:cNvPr id="3" name="Content Placeholder 2"/>
          <p:cNvSpPr>
            <a:spLocks noGrp="1"/>
          </p:cNvSpPr>
          <p:nvPr>
            <p:ph idx="1"/>
          </p:nvPr>
        </p:nvSpPr>
        <p:spPr/>
        <p:txBody>
          <a:bodyPr/>
          <a:lstStyle/>
          <a:p>
            <a:pPr lvl="0" marL="0" indent="0">
              <a:buNone/>
            </a:pPr>
            <a:r>
              <a:rPr/>
              <a:t>En 1953, el alpinista Edmund Hillary y el sherpa Tenzing Norgay hicieron historia cuando ascendieron la cumbre del Monte Everest, convirtiéndose en los primeros humanos en alcanzar la cima más alta de la Tierra. La expedición británica, dirigida por el almirante John Hunt, partió de Katmandú, Nepal, el 10 de marzo de 1953. Después de meses de preparación, la expedición de alpinistas inició su ascenso a la cumbre del Monte Everest el 26 de mayo. Luego de muchos intentos infructuosos, Hillary y Tenzing finalmente lograron el éxito el 29 de mayo de 1953.</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1954</a:t>
            </a:r>
            <a:r>
              <a:rPr/>
              <a:t> </a:t>
            </a:r>
            <a:r>
              <a:rPr/>
              <a:t>Central</a:t>
            </a:r>
            <a:r>
              <a:rPr/>
              <a:t> </a:t>
            </a:r>
            <a:r>
              <a:rPr/>
              <a:t>nuclear</a:t>
            </a:r>
          </a:p>
        </p:txBody>
      </p:sp>
      <p:pic>
        <p:nvPicPr>
          <p:cNvPr descr="img/2023-02-26-17-19-26.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La primera central nuclear en el mundo fue la Central Nuclear de Obninsk, cerca de Moscú, Rusia, que comenzó a operar el 27 de junio de 1954. Esta central nuclear fue el primer reactor nuclear de agua ligera del mundo. Fue diseñado para producir energía eléctrica para uso civil, y su potencia fue de 5 megavatios.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1954</a:t>
            </a:r>
            <a:r>
              <a:rPr/>
              <a:t> </a:t>
            </a:r>
            <a:r>
              <a:rPr/>
              <a:t>Radio</a:t>
            </a:r>
            <a:r>
              <a:rPr/>
              <a:t> </a:t>
            </a:r>
            <a:r>
              <a:rPr/>
              <a:t>a</a:t>
            </a:r>
            <a:r>
              <a:rPr/>
              <a:t> </a:t>
            </a:r>
            <a:r>
              <a:rPr/>
              <a:t>transistores</a:t>
            </a:r>
          </a:p>
        </p:txBody>
      </p:sp>
      <p:sp>
        <p:nvSpPr>
          <p:cNvPr id="3" name="Content Placeholder 2"/>
          <p:cNvSpPr>
            <a:spLocks noGrp="1"/>
          </p:cNvSpPr>
          <p:nvPr>
            <p:ph idx="1"/>
          </p:nvPr>
        </p:nvSpPr>
        <p:spPr/>
        <p:txBody>
          <a:bodyPr/>
          <a:lstStyle/>
          <a:p>
            <a:pPr lvl="0" marL="0" indent="0">
              <a:buNone/>
            </a:pPr>
            <a:r>
              <a:rPr/>
              <a:t>Apareció en el año 1954 y fue un cambio drástico en los sistemas de radio. Esto se debe a que los transistores eran más pequeños, más baratos y también más fiables que los tubos de vacío que se usaban antes. Esto significaba que los radios a transistores podían ser más pequeños y portátiles. También eran más eficientes energéticamente, lo que significaba que eran más baratos de fabricar</a:t>
            </a:r>
          </a:p>
          <a:p>
            <a:pPr lvl="0" marL="0" indent="0">
              <a:buNone/>
            </a:pPr>
            <a:r>
              <a:rPr/>
              <a:t>1955 Plancha de vapor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1956</a:t>
            </a:r>
            <a:r>
              <a:rPr/>
              <a:t> </a:t>
            </a:r>
            <a:r>
              <a:rPr/>
              <a:t>Velcro</a:t>
            </a:r>
          </a:p>
        </p:txBody>
      </p:sp>
      <p:sp>
        <p:nvSpPr>
          <p:cNvPr id="3" name="Content Placeholder 2"/>
          <p:cNvSpPr>
            <a:spLocks noGrp="1"/>
          </p:cNvSpPr>
          <p:nvPr>
            <p:ph idx="1"/>
          </p:nvPr>
        </p:nvSpPr>
        <p:spPr/>
        <p:txBody>
          <a:bodyPr/>
          <a:lstStyle/>
          <a:p>
            <a:pPr lvl="0" marL="0" indent="0">
              <a:buNone/>
            </a:pPr>
            <a:r>
              <a:rPr/>
              <a:t>Velcro fue inventado en 1956 por el ingeniero suizo George de Mestral, quien se dio cuenta de que los granos de la hierba se adhirían a su perro y a su ropa. Inspirado por esta naturaleza, inventó una tela con un cierre de gancho y bucle que se conoce como Velcro. El nombre “Velcro” surgió de la combinación de las palabras francesas “velours” (terciopelo) y “crochet” (ganchos).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1956</a:t>
            </a:r>
            <a:r>
              <a:rPr/>
              <a:t> </a:t>
            </a:r>
            <a:r>
              <a:rPr/>
              <a:t>Videocámara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1957</a:t>
            </a:r>
            <a:r>
              <a:rPr/>
              <a:t> </a:t>
            </a:r>
            <a:r>
              <a:rPr/>
              <a:t>Satélite</a:t>
            </a:r>
            <a:r>
              <a:rPr/>
              <a:t> </a:t>
            </a:r>
            <a:r>
              <a:rPr/>
              <a:t>espacial</a:t>
            </a:r>
          </a:p>
        </p:txBody>
      </p:sp>
      <p:sp>
        <p:nvSpPr>
          <p:cNvPr id="3" name="Content Placeholder 2"/>
          <p:cNvSpPr>
            <a:spLocks noGrp="1"/>
          </p:cNvSpPr>
          <p:nvPr>
            <p:ph idx="1"/>
          </p:nvPr>
        </p:nvSpPr>
        <p:spPr/>
        <p:txBody>
          <a:bodyPr/>
          <a:lstStyle/>
          <a:p>
            <a:pPr lvl="0" marL="0" indent="0">
              <a:buNone/>
            </a:pPr>
            <a:r>
              <a:rPr/>
              <a:t>El primer satélite artificial en orbitar la Tierra. Fue lanzado por la Unión Soviética el 4 de octubre de 1957 y se conoció como Sputnik 1. Estaba equipado con un emisor de radio y su señal fue recibida por estaciones de radio en todo el mundo. El satélite era una esfera de metal de 58 cm de diámetro, con cuatro antenas y una batería para alimentar el emisor de radio. El peso total del satélite era de 83.6 kg.</a:t>
            </a:r>
          </a:p>
          <a:p>
            <a:pPr lvl="0" marL="0" indent="0">
              <a:buNone/>
            </a:pPr>
            <a:r>
              <a:rPr/>
              <a:t>El lanzamiento de Sputnik 1 fue un hito importante en la historia de la humanidad. La carrera espacial entre la Unión Soviética y los Estados Unidos comenzó con el lanzamiento del satélite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1100 Brújula magnética</a:t>
            </a:r>
          </a:p>
          <a:p>
            <a:pPr lvl="0" marL="0" indent="0">
              <a:buNone/>
            </a:pPr>
            <a:r>
              <a:rPr/>
              <a:t>La primera brújula magnética conocida en navegación marítima, está señalada en Europa en 1187, por el inglés Alexander Neckham. Describe una aguja transportada a bordo, que permite seguir un rumbo, incluso cuando la estrella polar está cubierta por las nubes.</a:t>
            </a:r>
          </a:p>
          <a:p>
            <a:pPr lvl="0" marL="0" indent="0">
              <a:buNone/>
            </a:pPr>
            <a:r>
              <a:rPr/>
              <a:t>1105 Primer molino de viento en Francia 1118 Cañón (Usado por los moros) 1121 Clavecín</a:t>
            </a:r>
          </a:p>
          <a:p>
            <a:pPr lvl="0" marL="0" indent="0">
              <a:buNone/>
            </a:pPr>
            <a:r>
              <a:rPr/>
              <a:t>La invención del clavecín supuso un gran cambio en la música. Esta nueva tecnología permitió a los músicos y compositores crear música de una forma más precisa y controlada. El clavecín fue el precursor de los instrumentos de teclado modernos, como el piano. Además, el clavecín también fue una fuente importante de innovación en la composición y la interpretación musical. Esto se debe a sus características únicas, como la capacidad de ajustar los tonos y la facilidad de producir una melodía más compleja. Estas características permitieron a los compositores crear obras más complejas con más detalle y profundidad. Además, también ayudó a desarrollar el concepto de la tonalidad.</a:t>
            </a:r>
          </a:p>
          <a:p>
            <a:pPr lvl="0" marL="0" indent="0">
              <a:buNone/>
            </a:pPr>
            <a:r>
              <a:rPr/>
              <a:t>1140 “Mio Cid” - Dos juglares de Medinacelli componen el primer texto en lengua romance castellano.</a:t>
            </a:r>
          </a:p>
          <a:p>
            <a:pPr lvl="0" marL="0" indent="0">
              <a:buNone/>
            </a:pPr>
            <a:r>
              <a:rPr/>
              <a:t>Durante el siglo XI, se inventó la brújula magnética, un instrumento que permitió a los navegantes descubrir su posición en el mar sin necesidad de mirar las estrellas. Esta nueva tecnología permitió a los navegantes llegar a sus destinos con más facilidad y seguridad. Además, los primeros molinos de viento en Francia cambiaron la forma en que se obtenía la energía. Estos molinos permitieron a los franceses producir energía de forma mucho más eficiente que los antiguos métodos de usar caballos y oxígeno.</a:t>
            </a:r>
          </a:p>
          <a:p>
            <a:pPr lvl="0" marL="0" indent="0">
              <a:buNone/>
            </a:pPr>
            <a:r>
              <a:rPr/>
              <a:t>Otro avance tecnológico importante fue el cañón, que fue utilizado por los moros para defender sus territorios. Esta tecnología fue una de las principales razones del éxito de los moros en la conquista de Andalucía. Por último, pero no menos importante, la clavecín fue inventada durante el siglo XI y se convirtió rápidamente en el instrumento musical más popular de la época. Esta nueva tecnología permitió a los músicos crear nuevas melodías y ritmos.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1958</a:t>
            </a:r>
            <a:r>
              <a:rPr/>
              <a:t> </a:t>
            </a:r>
            <a:r>
              <a:rPr/>
              <a:t>Aerodeslizador</a:t>
            </a:r>
          </a:p>
        </p:txBody>
      </p:sp>
      <p:sp>
        <p:nvSpPr>
          <p:cNvPr id="3" name="Content Placeholder 2"/>
          <p:cNvSpPr>
            <a:spLocks noGrp="1"/>
          </p:cNvSpPr>
          <p:nvPr>
            <p:ph idx="1"/>
          </p:nvPr>
        </p:nvSpPr>
        <p:spPr/>
        <p:txBody>
          <a:bodyPr/>
          <a:lstStyle/>
          <a:p>
            <a:pPr lvl="0" marL="0" indent="0">
              <a:buNone/>
            </a:pPr>
            <a:r>
              <a:rPr/>
              <a:t>El Aerodeslizador de 1958 fue un vehículo de transporte inventado por el ingeniero William Blanchard. Estaba diseñado para ser una alternativa a los helicópteros, ya que era más barato y fácil de construir. Estaba compuesto por una serie de alas y una hélice para proporcionar propulsión al vehículo. El Aerodeslizador de 1958 fue uno de los primeros vehículos de transporte aéreo no tripulados y fue diseñado para ser una alternativa a los aviones comerciales. Estaba equipado con una hélice en la parte superior para proporcionar el impulso y una serie de alas que permitían al vehículo volar en línea recta. El Aerodeslizador era capaz de alcanzar velocidades de hasta 160 km/h.</a:t>
            </a:r>
          </a:p>
          <a:p>
            <a:pPr lvl="0" marL="0" indent="0">
              <a:buNone/>
            </a:pPr>
            <a:r>
              <a:rPr/>
              <a:t>1959 Chip de silicio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1959</a:t>
            </a:r>
            <a:r>
              <a:rPr/>
              <a:t> </a:t>
            </a:r>
            <a:r>
              <a:rPr/>
              <a:t>Lycra</a:t>
            </a:r>
          </a:p>
        </p:txBody>
      </p:sp>
      <p:sp>
        <p:nvSpPr>
          <p:cNvPr id="3" name="Content Placeholder 2"/>
          <p:cNvSpPr>
            <a:spLocks noGrp="1"/>
          </p:cNvSpPr>
          <p:nvPr>
            <p:ph idx="1"/>
          </p:nvPr>
        </p:nvSpPr>
        <p:spPr/>
        <p:txBody>
          <a:bodyPr/>
          <a:lstStyle/>
          <a:p>
            <a:pPr lvl="0" marL="0" indent="0">
              <a:buNone/>
            </a:pPr>
            <a:r>
              <a:rPr/>
              <a:t>Lycra fue una innovadora fibra sintética desarrollada por DuPont que se utilizó por primera vez para fabricar ropa deportiva y prendas de baño. Esta fibra era extremadamente resistente y elástica, lo que permitió a los diseñadores cambiar el diseño de la ropa para que se ajustara mejor al cuerpo. Además, Lycra también permitió que la ropa fuera mucho más cómoda de usar y durara más tiempo.</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1960</a:t>
            </a:r>
            <a:r>
              <a:rPr/>
              <a:t> </a:t>
            </a:r>
            <a:r>
              <a:rPr/>
              <a:t>Teflón</a:t>
            </a:r>
          </a:p>
        </p:txBody>
      </p:sp>
      <p:sp>
        <p:nvSpPr>
          <p:cNvPr id="3" name="Content Placeholder 2"/>
          <p:cNvSpPr>
            <a:spLocks noGrp="1"/>
          </p:cNvSpPr>
          <p:nvPr>
            <p:ph idx="1"/>
          </p:nvPr>
        </p:nvSpPr>
        <p:spPr/>
        <p:txBody>
          <a:bodyPr/>
          <a:lstStyle/>
          <a:p>
            <a:pPr lvl="0" marL="0" indent="0">
              <a:buNone/>
            </a:pPr>
            <a:r>
              <a:rPr/>
              <a:t>Teflón fue una sustancia química desarrollada por DuPont que se usó por primera vez para revestir utensilios domésticos. Esta sustancia era extremadamente resistente al calor y los alimentos no se adherían a la superficie, lo que hacía que la limpieza fuera mucho más fácil. También fue una innovación en la industria de la cocina, ya que los alimentos no se quemaban ni se adherían a los utensilios.</a:t>
            </a:r>
          </a:p>
          <a:p>
            <a:pPr lvl="0" marL="0" indent="0">
              <a:buNone/>
            </a:pPr>
            <a:r>
              <a:rPr/>
              <a:t>1962 Robot industrial 1962 Satélite de comunicaciones 1963 Videocasetera 1964 Procesador de textos 1840 Reloj eléctrico: El reloj eléctrico fue inventado en 1840 por Alexander Bain. Esta innovación tecnológica permitió a las personas medir el tiempo con precisión y exactitud. Esto ayudó a mejorar la eficiencia y la productividad en muchos campos.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1969</a:t>
            </a:r>
            <a:r>
              <a:rPr/>
              <a:t> </a:t>
            </a:r>
            <a:r>
              <a:rPr/>
              <a:t>Avión</a:t>
            </a:r>
            <a:r>
              <a:rPr/>
              <a:t> </a:t>
            </a:r>
            <a:r>
              <a:rPr/>
              <a:t>Jumbo</a:t>
            </a:r>
          </a:p>
        </p:txBody>
      </p:sp>
      <p:pic>
        <p:nvPicPr>
          <p:cNvPr descr="img/2023-02-26-17-04-11.png" id="0" name="Picture 1"/>
          <p:cNvPicPr>
            <a:picLocks noGrp="1" noChangeAspect="1"/>
          </p:cNvPicPr>
          <p:nvPr/>
        </p:nvPicPr>
        <p:blipFill>
          <a:blip r:embed="rId2"/>
          <a:stretch>
            <a:fillRect/>
          </a:stretch>
        </p:blipFill>
        <p:spPr bwMode="auto">
          <a:xfrm>
            <a:off x="1054100" y="1600200"/>
            <a:ext cx="70358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 primer avión jumbo fue el Boeing 747, que entró en servicio el 9 de febrero de 1970. El 747 fue diseñado para transportar grandes cantidades de pasajeros y carga a largas distancias. Está equipado con cuatro motores turbofan y tiene capacidad para hasta 400 pasajeros. El 747 se ha convertido en el avión de pasajeros más vendido de la historia, con más de 1550 aviones entregados desde su lanzamiento.</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1969</a:t>
            </a:r>
            <a:r>
              <a:rPr/>
              <a:t> </a:t>
            </a:r>
            <a:r>
              <a:rPr/>
              <a:t>Los</a:t>
            </a:r>
            <a:r>
              <a:rPr/>
              <a:t> </a:t>
            </a:r>
            <a:r>
              <a:rPr/>
              <a:t>astronautas</a:t>
            </a:r>
            <a:r>
              <a:rPr/>
              <a:t> </a:t>
            </a:r>
            <a:r>
              <a:rPr/>
              <a:t>estadounidenses</a:t>
            </a:r>
            <a:r>
              <a:rPr/>
              <a:t> </a:t>
            </a:r>
            <a:r>
              <a:rPr/>
              <a:t>llegan</a:t>
            </a:r>
            <a:r>
              <a:rPr/>
              <a:t> </a:t>
            </a:r>
            <a:r>
              <a:rPr/>
              <a:t>a</a:t>
            </a:r>
            <a:r>
              <a:rPr/>
              <a:t> </a:t>
            </a:r>
            <a:r>
              <a:rPr/>
              <a:t>la</a:t>
            </a:r>
            <a:r>
              <a:rPr/>
              <a:t> </a:t>
            </a:r>
            <a:r>
              <a:rPr/>
              <a:t>Luna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1971</a:t>
            </a:r>
            <a:r>
              <a:rPr/>
              <a:t> </a:t>
            </a:r>
            <a:r>
              <a:rPr/>
              <a:t>Rellotge</a:t>
            </a:r>
            <a:r>
              <a:rPr/>
              <a:t> </a:t>
            </a:r>
            <a:r>
              <a:rPr/>
              <a:t>digital</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1972</a:t>
            </a:r>
            <a:r>
              <a:rPr/>
              <a:t> </a:t>
            </a:r>
            <a:r>
              <a:rPr/>
              <a:t>Escàner</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1972</a:t>
            </a:r>
            <a:r>
              <a:rPr/>
              <a:t> </a:t>
            </a:r>
            <a:r>
              <a:rPr/>
              <a:t>Rayos</a:t>
            </a:r>
            <a:r>
              <a:rPr/>
              <a:t> </a:t>
            </a:r>
            <a:r>
              <a:rPr/>
              <a:t>X</a:t>
            </a:r>
          </a:p>
        </p:txBody>
      </p:sp>
      <p:sp>
        <p:nvSpPr>
          <p:cNvPr id="3" name="Content Placeholder 2"/>
          <p:cNvSpPr>
            <a:spLocks noGrp="1"/>
          </p:cNvSpPr>
          <p:nvPr>
            <p:ph idx="1"/>
          </p:nvPr>
        </p:nvSpPr>
        <p:spPr/>
        <p:txBody>
          <a:bodyPr/>
          <a:lstStyle/>
          <a:p>
            <a:pPr lvl="0" marL="0" indent="0">
              <a:buNone/>
            </a:pPr>
            <a:r>
              <a:rPr/>
              <a:t>Los rayos X son una forma de radiación electromagnética de alta energía con longitudes de onda más cortas que la luz visible. Esta radiación puede atravesar objetos sólidos, lo que permite ver imágenes internas de los cuerpos que no se pueden ver fácilmente de otra manera. Esta tecnología revolucionaria se ha utilizado para detectar fracturas óseas, enfermedades cardíacas y cánceres, entre muchas otras aplicaciones.</a:t>
            </a:r>
          </a:p>
          <a:p>
            <a:pPr lvl="0" marL="0" indent="0">
              <a:buNone/>
            </a:pPr>
            <a:r>
              <a:rPr/>
              <a:t>1973 Videojocs domèstics 1974 Protocol d’Internet (IP) i Protocol de Control de Transmissió (TCP) 1978 Codis de barres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1978</a:t>
            </a:r>
            <a:r>
              <a:rPr/>
              <a:t> </a:t>
            </a:r>
            <a:r>
              <a:rPr/>
              <a:t>Nace</a:t>
            </a:r>
            <a:r>
              <a:rPr/>
              <a:t> </a:t>
            </a:r>
            <a:r>
              <a:rPr/>
              <a:t>el</a:t>
            </a:r>
            <a:r>
              <a:rPr/>
              <a:t> </a:t>
            </a:r>
            <a:r>
              <a:rPr/>
              <a:t>primer</a:t>
            </a:r>
            <a:r>
              <a:rPr/>
              <a:t> </a:t>
            </a:r>
            <a:r>
              <a:rPr/>
              <a:t>bebe</a:t>
            </a:r>
            <a:r>
              <a:rPr/>
              <a:t> </a:t>
            </a:r>
            <a:r>
              <a:rPr/>
              <a:t>de</a:t>
            </a:r>
            <a:r>
              <a:rPr/>
              <a:t> </a:t>
            </a:r>
            <a:r>
              <a:rPr/>
              <a:t>probeta</a:t>
            </a:r>
          </a:p>
        </p:txBody>
      </p:sp>
      <p:sp>
        <p:nvSpPr>
          <p:cNvPr id="3" name="Content Placeholder 2"/>
          <p:cNvSpPr>
            <a:spLocks noGrp="1"/>
          </p:cNvSpPr>
          <p:nvPr>
            <p:ph idx="1"/>
          </p:nvPr>
        </p:nvSpPr>
        <p:spPr/>
        <p:txBody>
          <a:bodyPr/>
          <a:lstStyle/>
          <a:p>
            <a:pPr lvl="0" marL="0" indent="0">
              <a:buNone/>
            </a:pPr>
            <a:r>
              <a:rPr/>
              <a:t>El primer bebé nacido de un embrión fertilizado fuera del cuerpo de su madre, conocido como bebé de probeta, nació el 25 de julio de 1978 en Oldham, en el Reino Unido. El bebé, llamado Louise Brown, fue creado mediante una técnica de fecundación in vitro. Esto significa que el óvulo de la madre fue fecundado por el espermatozoide del padre en un frasco de laboratorio, antes de ser implantado en el útero de la madre.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XIII</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1975</a:t>
            </a:r>
            <a:r>
              <a:rPr/>
              <a:t> </a:t>
            </a:r>
            <a:r>
              <a:rPr/>
              <a:t>Ordenador</a:t>
            </a:r>
            <a:r>
              <a:rPr/>
              <a:t> </a:t>
            </a:r>
            <a:r>
              <a:rPr/>
              <a:t>personal</a:t>
            </a:r>
          </a:p>
        </p:txBody>
      </p:sp>
      <p:sp>
        <p:nvSpPr>
          <p:cNvPr id="3" name="Content Placeholder 2"/>
          <p:cNvSpPr>
            <a:spLocks noGrp="1"/>
          </p:cNvSpPr>
          <p:nvPr>
            <p:ph idx="1"/>
          </p:nvPr>
        </p:nvSpPr>
        <p:spPr/>
        <p:txBody>
          <a:bodyPr/>
          <a:lstStyle/>
          <a:p>
            <a:pPr lvl="0" marL="0" indent="0">
              <a:buNone/>
            </a:pPr>
            <a:r>
              <a:rPr/>
              <a:t>El primer ordenador personal fue el Altair 8800, que fue lanzado en 1975. Fue creado por una empresa llamada Micro Instrumentation and Telemetry Systems (MITS). Estaba equipado con un microprocesador 8080 de Intel y 256 bytes de memoria RAM. El Altair 8800 fue el principio de la era de los ordenadores personales y su lanzamiento se considera el inicio de la revolución informática. El precio inicial del Altair 8800 fue de $397.</a:t>
            </a:r>
          </a:p>
          <a:p>
            <a:pPr lvl="0" marL="0" indent="0">
              <a:buNone/>
            </a:pPr>
            <a:r>
              <a:rPr/>
              <a:t>Walkman fue inventada en 1979 por Masaru Ibuka, el fundador de Sony Corporation. Fue el primer dispositivo portátil de reproducción de audio para uso personal. Estaba destinado a sustituir los radios de onda corta, al permitir a los usuarios escuchar música sin usar auriculares.</a:t>
            </a:r>
          </a:p>
          <a:p>
            <a:pPr lvl="0" marL="0" indent="0">
              <a:buNone/>
            </a:pPr>
            <a:r>
              <a:rPr/>
              <a:t>catalitzadors per a automotors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1980</a:t>
            </a:r>
            <a:r>
              <a:rPr/>
              <a:t> </a:t>
            </a:r>
            <a:r>
              <a:rPr/>
              <a:t>Cubo</a:t>
            </a:r>
            <a:r>
              <a:rPr/>
              <a:t> </a:t>
            </a:r>
            <a:r>
              <a:rPr/>
              <a:t>de</a:t>
            </a:r>
            <a:r>
              <a:rPr/>
              <a:t> </a:t>
            </a:r>
            <a:r>
              <a:rPr/>
              <a:t>Rubik</a:t>
            </a:r>
          </a:p>
        </p:txBody>
      </p:sp>
      <p:sp>
        <p:nvSpPr>
          <p:cNvPr id="3" name="Content Placeholder 2"/>
          <p:cNvSpPr>
            <a:spLocks noGrp="1"/>
          </p:cNvSpPr>
          <p:nvPr>
            <p:ph idx="1"/>
          </p:nvPr>
        </p:nvSpPr>
        <p:spPr/>
        <p:txBody>
          <a:bodyPr/>
          <a:lstStyle/>
          <a:p>
            <a:pPr lvl="0" marL="0" indent="0">
              <a:buNone/>
            </a:pPr>
            <a:r>
              <a:rPr/>
              <a:t>El cubo de Rubik es un puzzle creado por el arquitecto húngaro Ernő Rubik. El cubo de Rubik se inventó en 1974 y se lanzó en el mercado en 1980.</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1981</a:t>
            </a:r>
            <a:r>
              <a:rPr/>
              <a:t> </a:t>
            </a:r>
            <a:r>
              <a:rPr/>
              <a:t>Transbordador</a:t>
            </a:r>
            <a:r>
              <a:rPr/>
              <a:t> </a:t>
            </a:r>
            <a:r>
              <a:rPr/>
              <a:t>espacial</a:t>
            </a:r>
          </a:p>
        </p:txBody>
      </p:sp>
      <p:sp>
        <p:nvSpPr>
          <p:cNvPr id="3" name="Content Placeholder 2"/>
          <p:cNvSpPr>
            <a:spLocks noGrp="1"/>
          </p:cNvSpPr>
          <p:nvPr>
            <p:ph idx="1"/>
          </p:nvPr>
        </p:nvSpPr>
        <p:spPr/>
        <p:txBody>
          <a:bodyPr/>
          <a:lstStyle/>
          <a:p>
            <a:pPr lvl="0" marL="0" indent="0">
              <a:buNone/>
            </a:pPr>
            <a:r>
              <a:rPr/>
              <a:t>El primer transbordador espacial fue el Columbia, que fue lanzado el 12 de abril de 1981. El Columbia fue el primer vehículo de lanzamiento de la nave espacial de la NASA. La misión de lanzamiento fue un éxito y el Columbia completó su primera misión orbital el 14 de abril de 1981, con astronautas John W. Young y Robert L. Crippen a bordo.</a:t>
            </a:r>
          </a:p>
          <a:p>
            <a:pPr lvl="0" marL="0" indent="0">
              <a:buNone/>
            </a:pPr>
            <a:r>
              <a:rPr/>
              <a:t>Los transbordadores espaciales son naves diseñadas para viajar a y desde la órbita de la Tierra. Estas naves tienen la capacidad de aterrizar y despegar y pueden transportar equipo y personas. Los transbordadores espaciales se usan generalmente para transportar astronautas, equipo científico y suministros.</a:t>
            </a:r>
          </a:p>
          <a:p>
            <a:pPr lvl="0" marL="0" indent="0">
              <a:buNone/>
            </a:pPr>
            <a:r>
              <a:rPr/>
              <a:t>1981 Papeles autoadhesivos 1982 Tarjeta inteligente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1982</a:t>
            </a:r>
            <a:r>
              <a:rPr/>
              <a:t> </a:t>
            </a:r>
            <a:r>
              <a:rPr/>
              <a:t>Corazón</a:t>
            </a:r>
            <a:r>
              <a:rPr/>
              <a:t> </a:t>
            </a:r>
            <a:r>
              <a:rPr/>
              <a:t>artificial</a:t>
            </a:r>
          </a:p>
        </p:txBody>
      </p:sp>
      <p:sp>
        <p:nvSpPr>
          <p:cNvPr id="3" name="Content Placeholder 2"/>
          <p:cNvSpPr>
            <a:spLocks noGrp="1"/>
          </p:cNvSpPr>
          <p:nvPr>
            <p:ph idx="1"/>
          </p:nvPr>
        </p:nvSpPr>
        <p:spPr/>
        <p:txBody>
          <a:bodyPr/>
          <a:lstStyle/>
          <a:p>
            <a:pPr lvl="0" marL="0" indent="0">
              <a:buNone/>
            </a:pPr>
            <a:r>
              <a:rPr/>
              <a:t>El primer corazón artificial se implantó en 1982 en el paciente Barney Clark, un hombre de 61 años de edad. El corazón artificial era un dispositivo mecánico diseñado por el Dr. Robert Jarvik y se llamaba el Jarvik-7. La cirugía duró unas 8 horas y se llevó a cabo en el Universidad Médica de Utah. El dispositivo fue diseñado para ayudar a bombea la sangre alrededor del cuerpo, y se conectó directamente a la arteria aorta y vena cava inferior de Clark. El dispositivo funcionó durante 112 días antes de que el paciente muriera de una infección.</a:t>
            </a:r>
          </a:p>
          <a:p>
            <a:pPr lvl="0" marL="0" indent="0">
              <a:buNone/>
            </a:pPr>
            <a:r>
              <a:rPr/>
              <a:t>1982 Discos compactos 1986 Explosión del reactor nuclear de Chernobyl 1989 Cae el Muro de Berlín 1990 Invasión a Kuwait por parte de Irak 1990 Realitat virtual 1990 Fusió nuclear 1990 Identificador de veu 1995 Internet: se populariza el uso de redes con protocolos TCP/IP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1200 Timón de popa 1232 Globo de aire caliente (China) 1257 Espejos cóncavos 1268 Anteojos 1271 Parte de Venecia Marco Polo rumbo a China. 1272 Máquina de bobinas de seda en Bolonia 1298 Reloj mecánico</a:t>
            </a:r>
          </a:p>
          <a:p>
            <a:pPr lvl="0" marL="0" indent="0">
              <a:buNone/>
            </a:pPr>
            <a:r>
              <a:rPr/>
              <a:t>En el S. XIV se perfecciona la fabricación del vidrio y se inventa el telar en pedal.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Siglo</a:t>
            </a:r>
            <a:r>
              <a:rPr/>
              <a:t> </a:t>
            </a:r>
            <a:r>
              <a:rPr/>
              <a:t>XV</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2023-02-27T08:02:14Z</dcterms:created>
  <dcterms:modified xsi:type="dcterms:W3CDTF">2023-02-27T08:02:14Z</dcterms:modified>
</cp:coreProperties>
</file>

<file path=docProps/custom.xml><?xml version="1.0" encoding="utf-8"?>
<Properties xmlns="http://schemas.openxmlformats.org/officeDocument/2006/custom-properties" xmlns:vt="http://schemas.openxmlformats.org/officeDocument/2006/docPropsVTypes"/>
</file>