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0"/>
  </p:notesMasterIdLst>
  <p:sldIdLst>
    <p:sldId id="277" r:id="rId2"/>
    <p:sldId id="258" r:id="rId3"/>
    <p:sldId id="266" r:id="rId4"/>
    <p:sldId id="259" r:id="rId5"/>
    <p:sldId id="272" r:id="rId6"/>
    <p:sldId id="273" r:id="rId7"/>
    <p:sldId id="267" r:id="rId8"/>
    <p:sldId id="260" r:id="rId9"/>
    <p:sldId id="268" r:id="rId10"/>
    <p:sldId id="269" r:id="rId11"/>
    <p:sldId id="261" r:id="rId12"/>
    <p:sldId id="274" r:id="rId13"/>
    <p:sldId id="275" r:id="rId14"/>
    <p:sldId id="276" r:id="rId15"/>
    <p:sldId id="271" r:id="rId16"/>
    <p:sldId id="265" r:id="rId17"/>
    <p:sldId id="278" r:id="rId18"/>
    <p:sldId id="270" r:id="rId19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2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2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D0375-E5DD-47E2-B419-F807CE7A5ED8}" type="datetimeFigureOut">
              <a:rPr lang="es-ES_tradnl" smtClean="0"/>
              <a:t>23/05/2018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0AD08-5A33-453C-847C-FCAA12BB5B0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8440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AD08-5A33-453C-847C-FCAA12BB5B0C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13643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10278"/>
            <a:ext cx="9144000" cy="23876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597878"/>
            <a:ext cx="9144000" cy="1181819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67186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1315D-01A1-47CA-AF8D-3DB7C4C7092A}" type="datetimeFigureOut">
              <a:rPr lang="es-ES_tradnl" smtClean="0"/>
              <a:t>23/05/2018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51D5C-F465-4F20-84FD-1939F638884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0659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1315D-01A1-47CA-AF8D-3DB7C4C7092A}" type="datetimeFigureOut">
              <a:rPr lang="es-ES_tradnl" smtClean="0"/>
              <a:t>23/05/2018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51D5C-F465-4F20-84FD-1939F638884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24234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1315D-01A1-47CA-AF8D-3DB7C4C7092A}" type="datetimeFigureOut">
              <a:rPr lang="es-ES_tradnl" smtClean="0"/>
              <a:t>23/05/2018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51D5C-F465-4F20-84FD-1939F638884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4187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38687"/>
          </a:xfr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lIns="108000" tIns="108000" rIns="108000" bIns="45720" rtlCol="0" anchor="ctr">
            <a:normAutofit/>
          </a:bodyPr>
          <a:lstStyle>
            <a:lvl1pPr algn="ctr">
              <a:defRPr lang="es-ES_tradnl" b="1" dirty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 lvl="0" algn="ctr"/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19" y="1440611"/>
            <a:ext cx="8626415" cy="5141344"/>
          </a:xfrm>
          <a:ln w="12700">
            <a:noFill/>
            <a:prstDash val="sysDash"/>
          </a:ln>
        </p:spPr>
        <p:txBody>
          <a:bodyPr lIns="144000" tIns="144000" rIns="144000" bIns="144000"/>
          <a:lstStyle>
            <a:lvl1pPr>
              <a:defRPr lang="en-US" sz="1800" b="1" kern="12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30643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1315D-01A1-47CA-AF8D-3DB7C4C7092A}" type="datetimeFigureOut">
              <a:rPr lang="es-ES_tradnl" smtClean="0"/>
              <a:t>23/05/2018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51D5C-F465-4F20-84FD-1939F638884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1148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1315D-01A1-47CA-AF8D-3DB7C4C7092A}" type="datetimeFigureOut">
              <a:rPr lang="es-ES_tradnl" smtClean="0"/>
              <a:t>23/05/2018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51D5C-F465-4F20-84FD-1939F638884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6435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1315D-01A1-47CA-AF8D-3DB7C4C7092A}" type="datetimeFigureOut">
              <a:rPr lang="es-ES_tradnl" smtClean="0"/>
              <a:t>23/05/2018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51D5C-F465-4F20-84FD-1939F638884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02414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1315D-01A1-47CA-AF8D-3DB7C4C7092A}" type="datetimeFigureOut">
              <a:rPr lang="es-ES_tradnl" smtClean="0"/>
              <a:t>23/05/2018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51D5C-F465-4F20-84FD-1939F638884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922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1315D-01A1-47CA-AF8D-3DB7C4C7092A}" type="datetimeFigureOut">
              <a:rPr lang="es-ES_tradnl" smtClean="0"/>
              <a:t>23/05/2018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51D5C-F465-4F20-84FD-1939F638884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117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1315D-01A1-47CA-AF8D-3DB7C4C7092A}" type="datetimeFigureOut">
              <a:rPr lang="es-ES_tradnl" smtClean="0"/>
              <a:t>23/05/2018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51D5C-F465-4F20-84FD-1939F638884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9716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1315D-01A1-47CA-AF8D-3DB7C4C7092A}" type="datetimeFigureOut">
              <a:rPr lang="es-ES_tradnl" smtClean="0"/>
              <a:t>23/05/2018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51D5C-F465-4F20-84FD-1939F638884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1394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1315D-01A1-47CA-AF8D-3DB7C4C7092A}" type="datetimeFigureOut">
              <a:rPr lang="es-ES_tradnl" smtClean="0"/>
              <a:t>23/05/2018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51D5C-F465-4F20-84FD-1939F638884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1161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685800" rtl="0" eaLnBrk="1" latinLnBrk="0" hangingPunct="1">
        <a:lnSpc>
          <a:spcPct val="100000"/>
        </a:lnSpc>
        <a:spcBef>
          <a:spcPts val="750"/>
        </a:spcBef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6700" algn="l" defTabSz="685800" rtl="0" eaLnBrk="1" latinLnBrk="0" hangingPunct="1">
        <a:lnSpc>
          <a:spcPct val="100000"/>
        </a:lnSpc>
        <a:spcBef>
          <a:spcPts val="375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2663" indent="-266700" algn="l" defTabSz="685800" rtl="0" eaLnBrk="1" latinLnBrk="0" hangingPunct="1">
        <a:lnSpc>
          <a:spcPct val="100000"/>
        </a:lnSpc>
        <a:spcBef>
          <a:spcPts val="375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14389"/>
            <a:ext cx="9144000" cy="1843611"/>
          </a:xfrm>
        </p:spPr>
        <p:txBody>
          <a:bodyPr/>
          <a:lstStyle/>
          <a:p>
            <a:r>
              <a:rPr lang="es-ES_tradnl" dirty="0">
                <a:solidFill>
                  <a:schemeClr val="accent6">
                    <a:lumMod val="50000"/>
                  </a:schemeClr>
                </a:solidFill>
              </a:rPr>
              <a:t>Discos, particiones y sistemas de archivos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271818"/>
            <a:ext cx="9144000" cy="371287"/>
          </a:xfrm>
        </p:spPr>
        <p:txBody>
          <a:bodyPr>
            <a:normAutofit/>
          </a:bodyPr>
          <a:lstStyle/>
          <a:p>
            <a:r>
              <a:rPr lang="es-ES_tradnl" dirty="0"/>
              <a:t>Montaje y mantenimiento de sistemas y componentes informáticos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4643105"/>
            <a:ext cx="9144000" cy="371287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accent6">
                <a:shade val="50000"/>
              </a:scheme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Courier New" panose="02070309020205020404" pitchFamily="49" charset="0"/>
              <a:buNone/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Wingdings" panose="05000000000000000000" pitchFamily="2" charset="2"/>
              <a:buNone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Wingdings" panose="05000000000000000000" pitchFamily="2" charset="2"/>
              <a:buNone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Wingdings" panose="05000000000000000000" pitchFamily="2" charset="2"/>
              <a:buNone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Implantación de sistemas operativos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362" y="332510"/>
            <a:ext cx="3607759" cy="338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73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Sistemas de archivos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20" y="1440611"/>
            <a:ext cx="5417763" cy="5141344"/>
          </a:xfrm>
        </p:spPr>
        <p:txBody>
          <a:bodyPr>
            <a:normAutofit/>
          </a:bodyPr>
          <a:lstStyle/>
          <a:p>
            <a:r>
              <a:rPr lang="es-ES_tradnl" sz="2400" dirty="0"/>
              <a:t>Sistema de archivos </a:t>
            </a:r>
            <a:r>
              <a:rPr lang="es-ES_tradnl" sz="2400"/>
              <a:t>extendido </a:t>
            </a:r>
            <a:r>
              <a:rPr lang="es-ES_tradnl" sz="2400">
                <a:solidFill>
                  <a:srgbClr val="FF0000"/>
                </a:solidFill>
              </a:rPr>
              <a:t>EXT</a:t>
            </a:r>
            <a:endParaRPr lang="es-ES_tradnl" sz="2400" dirty="0"/>
          </a:p>
          <a:p>
            <a:pPr lvl="1"/>
            <a:r>
              <a:rPr lang="es-ES_tradnl" sz="1800" dirty="0"/>
              <a:t>Sistema característico de los entornos </a:t>
            </a:r>
            <a:r>
              <a:rPr lang="es-ES_tradnl" sz="1800" b="1" dirty="0"/>
              <a:t>Linux</a:t>
            </a:r>
          </a:p>
          <a:p>
            <a:pPr lvl="1"/>
            <a:r>
              <a:rPr lang="es-ES_tradnl" sz="1800" b="1" dirty="0"/>
              <a:t>Incompatible</a:t>
            </a:r>
            <a:r>
              <a:rPr lang="es-ES_tradnl" sz="1800" dirty="0"/>
              <a:t> con entornos Windows. </a:t>
            </a:r>
          </a:p>
          <a:p>
            <a:pPr lvl="1"/>
            <a:r>
              <a:rPr lang="es-ES_tradnl" sz="1800" dirty="0"/>
              <a:t>Diferentes versiones: </a:t>
            </a:r>
          </a:p>
          <a:p>
            <a:pPr lvl="2"/>
            <a:r>
              <a:rPr lang="es-ES_tradnl" sz="1800" dirty="0"/>
              <a:t>Ext2, ext3 y ext4</a:t>
            </a:r>
          </a:p>
          <a:p>
            <a:pPr lvl="2"/>
            <a:r>
              <a:rPr lang="es-ES_tradnl" sz="1800" dirty="0"/>
              <a:t>Cada versión incluye mejoras sobre la anterior. </a:t>
            </a:r>
          </a:p>
          <a:p>
            <a:pPr lvl="1"/>
            <a:r>
              <a:rPr lang="es-ES_tradnl" sz="1800" dirty="0"/>
              <a:t>La versión más moderna (</a:t>
            </a:r>
            <a:r>
              <a:rPr lang="es-ES_tradnl" sz="1800" b="1" dirty="0"/>
              <a:t>ext4</a:t>
            </a:r>
            <a:r>
              <a:rPr lang="es-ES_tradnl" sz="1800" dirty="0"/>
              <a:t>) es capaz de </a:t>
            </a:r>
          </a:p>
          <a:p>
            <a:pPr lvl="2"/>
            <a:r>
              <a:rPr lang="es-ES_tradnl" sz="1800" dirty="0"/>
              <a:t>Archivos &lt; </a:t>
            </a:r>
            <a:r>
              <a:rPr lang="es-ES_tradnl" sz="1800" b="1" dirty="0"/>
              <a:t>16 TB </a:t>
            </a:r>
          </a:p>
          <a:p>
            <a:pPr lvl="2"/>
            <a:r>
              <a:rPr lang="es-ES_tradnl" sz="1800" dirty="0"/>
              <a:t>Particiones &lt; </a:t>
            </a:r>
            <a:r>
              <a:rPr lang="es-ES_tradnl" sz="1800" b="1" dirty="0"/>
              <a:t>1 EB </a:t>
            </a:r>
            <a:r>
              <a:rPr lang="es-ES_tradnl" sz="1800" dirty="0"/>
              <a:t>(exabyte)</a:t>
            </a:r>
          </a:p>
          <a:p>
            <a:pPr lvl="1"/>
            <a:r>
              <a:rPr lang="es-ES_tradnl" sz="1800" dirty="0"/>
              <a:t>Linux utiliza un espacio en el disco denominado </a:t>
            </a:r>
            <a:r>
              <a:rPr lang="es-ES_tradnl" sz="1800" b="1" dirty="0"/>
              <a:t>swap</a:t>
            </a:r>
            <a:r>
              <a:rPr lang="es-ES_tradnl" sz="1800" dirty="0"/>
              <a:t>, mediante el cual puede guardar información que no se mantiene en memoria.</a:t>
            </a:r>
          </a:p>
        </p:txBody>
      </p:sp>
      <p:pic>
        <p:nvPicPr>
          <p:cNvPr id="4" name="Imagen 12" descr="mme11_img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079" y="1641337"/>
            <a:ext cx="2879725" cy="285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7898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Operaciones sobre particiones</a:t>
            </a:r>
          </a:p>
        </p:txBody>
      </p:sp>
      <p:sp>
        <p:nvSpPr>
          <p:cNvPr id="6" name="CuadroTexto 13"/>
          <p:cNvSpPr txBox="1">
            <a:spLocks noChangeArrowheads="1"/>
          </p:cNvSpPr>
          <p:nvPr/>
        </p:nvSpPr>
        <p:spPr bwMode="auto">
          <a:xfrm>
            <a:off x="537542" y="1669190"/>
            <a:ext cx="7758112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s-ES_tradnl" altLang="es-ES" sz="2000" b="1" dirty="0">
                <a:latin typeface="Calibri" panose="020F0502020204030204" pitchFamily="34" charset="0"/>
              </a:rPr>
              <a:t>Creación de particiones primarias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s-ES_tradnl" altLang="es-ES" b="1" dirty="0">
                <a:latin typeface="Calibri" panose="020F0502020204030204" pitchFamily="34" charset="0"/>
              </a:rPr>
              <a:t> </a:t>
            </a:r>
            <a:r>
              <a:rPr lang="es-ES_tradnl" altLang="es-ES" dirty="0">
                <a:latin typeface="Calibri" panose="020F0502020204030204" pitchFamily="34" charset="0"/>
              </a:rPr>
              <a:t>Se requiere espacio libre: no asignado.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s-ES_tradnl" altLang="es-ES" b="1" dirty="0">
                <a:latin typeface="Calibri" panose="020F0502020204030204" pitchFamily="34" charset="0"/>
              </a:rPr>
              <a:t> </a:t>
            </a:r>
            <a:r>
              <a:rPr lang="es-ES_tradnl" altLang="es-ES" dirty="0">
                <a:latin typeface="Calibri" panose="020F0502020204030204" pitchFamily="34" charset="0"/>
              </a:rPr>
              <a:t>La capacidad depende del espacio del disco y de la ubicación y tamaño de otras.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s-ES_tradnl" altLang="es-ES" dirty="0">
                <a:latin typeface="Calibri" panose="020F0502020204030204" pitchFamily="34" charset="0"/>
              </a:rPr>
              <a:t> Si va a contener un sistema operativo debe estar en los primeros 2 GB del disco.</a:t>
            </a:r>
          </a:p>
        </p:txBody>
      </p:sp>
      <p:sp>
        <p:nvSpPr>
          <p:cNvPr id="7" name="CuadroTexto 10"/>
          <p:cNvSpPr txBox="1">
            <a:spLocks noChangeArrowheads="1"/>
          </p:cNvSpPr>
          <p:nvPr/>
        </p:nvSpPr>
        <p:spPr bwMode="auto">
          <a:xfrm>
            <a:off x="581991" y="4258883"/>
            <a:ext cx="77581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s-ES_tradnl" altLang="es-ES" sz="2000" b="1">
                <a:latin typeface="Calibri" panose="020F0502020204030204" pitchFamily="34" charset="0"/>
              </a:rPr>
              <a:t>Creación de particiones lógicas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s-ES_tradnl" altLang="es-ES" b="1">
                <a:latin typeface="Calibri" panose="020F0502020204030204" pitchFamily="34" charset="0"/>
              </a:rPr>
              <a:t> </a:t>
            </a:r>
            <a:r>
              <a:rPr lang="es-ES_tradnl" altLang="es-ES">
                <a:latin typeface="Calibri" panose="020F0502020204030204" pitchFamily="34" charset="0"/>
              </a:rPr>
              <a:t>Solamente si van a albergar particiones extendidas.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s-ES_tradnl" altLang="es-ES">
                <a:latin typeface="Calibri" panose="020F0502020204030204" pitchFamily="34" charset="0"/>
              </a:rPr>
              <a:t> No hay límite para la creación de particiones lógicas en una primaria.</a:t>
            </a:r>
          </a:p>
        </p:txBody>
      </p:sp>
      <p:pic>
        <p:nvPicPr>
          <p:cNvPr id="8" name="Imagen 14" descr="mme11_img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91" y="3113659"/>
            <a:ext cx="775335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n 15" descr="mme11_img2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34" y="5514438"/>
            <a:ext cx="7713663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0614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Operaciones sobre particiones</a:t>
            </a:r>
          </a:p>
        </p:txBody>
      </p:sp>
      <p:sp>
        <p:nvSpPr>
          <p:cNvPr id="4" name="CuadroTexto 13"/>
          <p:cNvSpPr txBox="1">
            <a:spLocks noChangeArrowheads="1"/>
          </p:cNvSpPr>
          <p:nvPr/>
        </p:nvSpPr>
        <p:spPr bwMode="auto">
          <a:xfrm>
            <a:off x="640453" y="1507435"/>
            <a:ext cx="775811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s-ES_tradnl" altLang="es-ES" sz="2000" b="1">
                <a:latin typeface="Calibri" panose="020F0502020204030204" pitchFamily="34" charset="0"/>
              </a:rPr>
              <a:t>Redimensión y desplazamiento de particiones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s-ES_tradnl" altLang="es-ES" b="1">
                <a:latin typeface="Calibri" panose="020F0502020204030204" pitchFamily="34" charset="0"/>
              </a:rPr>
              <a:t> </a:t>
            </a:r>
            <a:r>
              <a:rPr lang="es-ES_tradnl" altLang="es-ES">
                <a:latin typeface="Calibri" panose="020F0502020204030204" pitchFamily="34" charset="0"/>
              </a:rPr>
              <a:t>Debe existir espacio disponible en los extremos.</a:t>
            </a:r>
          </a:p>
        </p:txBody>
      </p:sp>
      <p:pic>
        <p:nvPicPr>
          <p:cNvPr id="5" name="Imagen 12" descr="mme11_img2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53" y="2185298"/>
            <a:ext cx="5715000" cy="449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1970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Operaciones sobre particiones</a:t>
            </a:r>
          </a:p>
        </p:txBody>
      </p:sp>
      <p:sp>
        <p:nvSpPr>
          <p:cNvPr id="4" name="CuadroTexto 13"/>
          <p:cNvSpPr txBox="1">
            <a:spLocks noChangeArrowheads="1"/>
          </p:cNvSpPr>
          <p:nvPr/>
        </p:nvSpPr>
        <p:spPr bwMode="auto">
          <a:xfrm>
            <a:off x="892245" y="1692966"/>
            <a:ext cx="775811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s-ES_tradnl" altLang="es-ES" sz="2000" b="1">
                <a:latin typeface="Calibri" panose="020F0502020204030204" pitchFamily="34" charset="0"/>
              </a:rPr>
              <a:t>Uso de espacio no asignado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s-ES_tradnl" altLang="es-ES" b="1">
                <a:latin typeface="Calibri" panose="020F0502020204030204" pitchFamily="34" charset="0"/>
              </a:rPr>
              <a:t> </a:t>
            </a:r>
            <a:r>
              <a:rPr lang="es-ES_tradnl" altLang="es-ES">
                <a:latin typeface="Calibri" panose="020F0502020204030204" pitchFamily="34" charset="0"/>
              </a:rPr>
              <a:t>Solo se puede asignar espacio a particiones localizadas en el mismo disco.</a:t>
            </a:r>
          </a:p>
        </p:txBody>
      </p:sp>
      <p:pic>
        <p:nvPicPr>
          <p:cNvPr id="5" name="Imagen 10" descr="mme11_img3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57" y="4740966"/>
            <a:ext cx="76136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14"/>
          <p:cNvSpPr>
            <a:spLocks noChangeArrowheads="1"/>
          </p:cNvSpPr>
          <p:nvPr/>
        </p:nvSpPr>
        <p:spPr bwMode="auto">
          <a:xfrm>
            <a:off x="877957" y="3521766"/>
            <a:ext cx="76200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s-ES_tradnl" altLang="es-ES" sz="2000" b="1">
                <a:latin typeface="Calibri" panose="020F0502020204030204" pitchFamily="34" charset="0"/>
              </a:rPr>
              <a:t>Fusión de particiones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s-ES_tradnl" altLang="es-ES" sz="2000">
                <a:latin typeface="Calibri" panose="020F0502020204030204" pitchFamily="34" charset="0"/>
              </a:rPr>
              <a:t> </a:t>
            </a:r>
            <a:r>
              <a:rPr lang="es-ES_tradnl" altLang="es-ES">
                <a:latin typeface="Calibri" panose="020F0502020204030204" pitchFamily="34" charset="0"/>
              </a:rPr>
              <a:t>Las dos particiones deben estar una junto a otra.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s-ES_tradnl" altLang="es-ES">
                <a:latin typeface="Calibri" panose="020F0502020204030204" pitchFamily="34" charset="0"/>
              </a:rPr>
              <a:t> Las dos particiones deben tener sistemas de archivos compatibles entre sí.</a:t>
            </a:r>
          </a:p>
        </p:txBody>
      </p:sp>
    </p:spTree>
    <p:extLst>
      <p:ext uri="{BB962C8B-B14F-4D97-AF65-F5344CB8AC3E}">
        <p14:creationId xmlns:p14="http://schemas.microsoft.com/office/powerpoint/2010/main" val="1132379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Operaciones sobre particiones</a:t>
            </a:r>
          </a:p>
        </p:txBody>
      </p:sp>
      <p:sp>
        <p:nvSpPr>
          <p:cNvPr id="8" name="CuadroTexto 13"/>
          <p:cNvSpPr txBox="1">
            <a:spLocks noChangeArrowheads="1"/>
          </p:cNvSpPr>
          <p:nvPr/>
        </p:nvSpPr>
        <p:spPr bwMode="auto">
          <a:xfrm>
            <a:off x="733219" y="1692965"/>
            <a:ext cx="7758112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s-ES_tradnl" altLang="es-ES" sz="2000" b="1" dirty="0">
                <a:latin typeface="Calibri" panose="020F0502020204030204" pitchFamily="34" charset="0"/>
              </a:rPr>
              <a:t>Copia de particiones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_tradnl" altLang="es-ES" b="1" dirty="0">
                <a:latin typeface="Calibri" panose="020F0502020204030204" pitchFamily="34" charset="0"/>
              </a:rPr>
              <a:t> </a:t>
            </a:r>
            <a:r>
              <a:rPr lang="es-ES_tradnl" altLang="es-ES" dirty="0">
                <a:latin typeface="Calibri" panose="020F0502020204030204" pitchFamily="34" charset="0"/>
              </a:rPr>
              <a:t>Genera una partición con el mismo tamaño, sistema de archivos y contenido que la partición original.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_tradnl" altLang="es-ES" dirty="0">
                <a:latin typeface="Calibri" panose="020F0502020204030204" pitchFamily="34" charset="0"/>
              </a:rPr>
              <a:t> Pueden copiarse particiones en varios discos.</a:t>
            </a:r>
          </a:p>
        </p:txBody>
      </p:sp>
      <p:sp>
        <p:nvSpPr>
          <p:cNvPr id="9" name="Rectángulo 14"/>
          <p:cNvSpPr>
            <a:spLocks noChangeArrowheads="1"/>
          </p:cNvSpPr>
          <p:nvPr/>
        </p:nvSpPr>
        <p:spPr bwMode="auto">
          <a:xfrm>
            <a:off x="718931" y="4055165"/>
            <a:ext cx="76200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s-ES_tradnl" altLang="es-ES" sz="2000" b="1" dirty="0">
                <a:latin typeface="Calibri" panose="020F0502020204030204" pitchFamily="34" charset="0"/>
              </a:rPr>
              <a:t>Eliminación y recuperación de particiones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s-ES_tradnl" altLang="es-ES" sz="2000" dirty="0">
                <a:latin typeface="Calibri" panose="020F0502020204030204" pitchFamily="34" charset="0"/>
              </a:rPr>
              <a:t> </a:t>
            </a:r>
            <a:r>
              <a:rPr lang="es-ES_tradnl" altLang="es-ES" dirty="0">
                <a:latin typeface="Calibri" panose="020F0502020204030204" pitchFamily="34" charset="0"/>
              </a:rPr>
              <a:t>Eliminar una partición destruye los datos sobrescribiendo los sectores del disco.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_tradnl" altLang="es-ES" dirty="0">
                <a:latin typeface="Calibri" panose="020F0502020204030204" pitchFamily="34" charset="0"/>
              </a:rPr>
              <a:t> La recuperación no siempre puede llevarse a cabo.</a:t>
            </a:r>
          </a:p>
        </p:txBody>
      </p:sp>
      <p:pic>
        <p:nvPicPr>
          <p:cNvPr id="10" name="Imagen 12" descr="mme11_img3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31" y="3064565"/>
            <a:ext cx="7446963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Imagen 15" descr="mme11_img3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31" y="5579165"/>
            <a:ext cx="73152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889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Operaciones sobre particiones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2000" dirty="0"/>
              <a:t>Cambiar el sistema de archivos de una partición</a:t>
            </a:r>
          </a:p>
          <a:p>
            <a:pPr lvl="1"/>
            <a:r>
              <a:rPr lang="es-ES_tradnl" sz="1600" dirty="0"/>
              <a:t>Conversión de particiones: modificación de un sistema de archivos a otro. </a:t>
            </a:r>
          </a:p>
          <a:p>
            <a:pPr lvl="1"/>
            <a:r>
              <a:rPr lang="es-ES_tradnl" sz="1600" dirty="0"/>
              <a:t>Conversión entre </a:t>
            </a:r>
            <a:r>
              <a:rPr lang="es-ES_tradnl" sz="1600" b="1" dirty="0"/>
              <a:t>FAT y NTFS </a:t>
            </a:r>
            <a:r>
              <a:rPr lang="es-ES_tradnl" sz="1600" dirty="0"/>
              <a:t>tiene sus problemas</a:t>
            </a:r>
          </a:p>
          <a:p>
            <a:pPr lvl="2"/>
            <a:r>
              <a:rPr lang="es-ES_tradnl" sz="1600" dirty="0"/>
              <a:t>Se permite el cambio con limitaciones (espacio en disco, persistencia de los datos)</a:t>
            </a:r>
          </a:p>
          <a:p>
            <a:pPr lvl="1"/>
            <a:r>
              <a:rPr lang="es-ES_tradnl" sz="1600" dirty="0"/>
              <a:t>Conversión sistemas  Windows y Linux es más compleja </a:t>
            </a:r>
          </a:p>
          <a:p>
            <a:pPr lvl="1"/>
            <a:r>
              <a:rPr lang="es-ES_tradnl" sz="1600" dirty="0"/>
              <a:t>Si la aplicación lo permite, el cambio del sistema de archivos se realizaría mediante la opción de convertir, pudiendo realizar la conversión entre FAT y NTFS. pero no entre particiones ext.</a:t>
            </a:r>
          </a:p>
          <a:p>
            <a:r>
              <a:rPr lang="es-ES_tradnl" sz="2000" dirty="0"/>
              <a:t>Cambiar el tipo de partición</a:t>
            </a:r>
          </a:p>
          <a:p>
            <a:pPr lvl="1"/>
            <a:r>
              <a:rPr lang="es-ES_tradnl" sz="1600" dirty="0"/>
              <a:t>Existe la posibilidad de </a:t>
            </a:r>
            <a:r>
              <a:rPr lang="es-ES_tradnl" sz="1600" u="sng" dirty="0"/>
              <a:t>convertir una partición </a:t>
            </a:r>
            <a:r>
              <a:rPr lang="es-ES_tradnl" sz="1600" b="1" u="sng" dirty="0"/>
              <a:t>primaria</a:t>
            </a:r>
            <a:r>
              <a:rPr lang="es-ES_tradnl" sz="1600" u="sng" dirty="0"/>
              <a:t> en </a:t>
            </a:r>
            <a:r>
              <a:rPr lang="es-ES_tradnl" sz="1600" b="1" u="sng" dirty="0"/>
              <a:t>lógica</a:t>
            </a:r>
            <a:r>
              <a:rPr lang="es-ES_tradnl" sz="1600" dirty="0"/>
              <a:t> y viceversa. </a:t>
            </a:r>
          </a:p>
          <a:p>
            <a:pPr lvl="1"/>
            <a:r>
              <a:rPr lang="es-ES_tradnl" sz="1600" dirty="0"/>
              <a:t>Este cambio es bastante útil cuando se agota el cupo de cuatro particiones primarias en el disco</a:t>
            </a:r>
          </a:p>
        </p:txBody>
      </p:sp>
      <p:pic>
        <p:nvPicPr>
          <p:cNvPr id="4" name="Imagen 17" descr="mme11_img3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73" y="5417389"/>
            <a:ext cx="72009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88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Formateo de una partición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20" y="1440611"/>
            <a:ext cx="6398423" cy="5141344"/>
          </a:xfrm>
        </p:spPr>
        <p:txBody>
          <a:bodyPr>
            <a:normAutofit/>
          </a:bodyPr>
          <a:lstStyle/>
          <a:p>
            <a:r>
              <a:rPr lang="es-ES_tradnl" sz="2400" dirty="0"/>
              <a:t>Formateo de particiones</a:t>
            </a:r>
          </a:p>
          <a:p>
            <a:pPr lvl="1"/>
            <a:r>
              <a:rPr lang="es-ES_tradnl" sz="1800" dirty="0"/>
              <a:t>Proceso de preparar un dispositivo de almacenamiento para un uso inicial.</a:t>
            </a:r>
          </a:p>
          <a:p>
            <a:pPr lvl="1"/>
            <a:r>
              <a:rPr lang="es-ES_tradnl" sz="1800" dirty="0"/>
              <a:t>Formatear no implica borrar los datos, aunque no sean visibles</a:t>
            </a:r>
          </a:p>
          <a:p>
            <a:pPr lvl="1"/>
            <a:r>
              <a:rPr lang="es-ES_tradnl" sz="1800" dirty="0"/>
              <a:t>Se puede formatear un disco completo o una partición</a:t>
            </a:r>
          </a:p>
          <a:p>
            <a:pPr lvl="1"/>
            <a:r>
              <a:rPr lang="es-ES_tradnl" sz="1800" b="1" dirty="0"/>
              <a:t>Dos niveles de formateo</a:t>
            </a:r>
          </a:p>
          <a:p>
            <a:pPr lvl="2"/>
            <a:r>
              <a:rPr lang="es-ES_tradnl" sz="1800" dirty="0"/>
              <a:t>Alto nivel (lógico)</a:t>
            </a:r>
          </a:p>
          <a:p>
            <a:pPr lvl="2"/>
            <a:r>
              <a:rPr lang="es-ES_tradnl" sz="1800" dirty="0"/>
              <a:t>Bajo nivel (físico)</a:t>
            </a:r>
          </a:p>
        </p:txBody>
      </p:sp>
      <p:pic>
        <p:nvPicPr>
          <p:cNvPr id="4" name="Imagen 12" descr="mme11_img3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304" y="1636644"/>
            <a:ext cx="2014538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451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Formateo de una partición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20" y="1440611"/>
            <a:ext cx="6398423" cy="5141344"/>
          </a:xfrm>
        </p:spPr>
        <p:txBody>
          <a:bodyPr>
            <a:normAutofit/>
          </a:bodyPr>
          <a:lstStyle/>
          <a:p>
            <a:r>
              <a:rPr lang="es-ES_tradnl" dirty="0"/>
              <a:t>Formateo </a:t>
            </a:r>
            <a:r>
              <a:rPr lang="es-ES_tradnl" u="sng" dirty="0">
                <a:solidFill>
                  <a:schemeClr val="accent5"/>
                </a:solidFill>
              </a:rPr>
              <a:t>alto nivel (formateo lógico)</a:t>
            </a:r>
          </a:p>
          <a:p>
            <a:pPr lvl="1"/>
            <a:r>
              <a:rPr lang="es-ES_tradnl" dirty="0"/>
              <a:t>Borra solo tabla de acceso a los archivos almacenados (no los datos)</a:t>
            </a:r>
          </a:p>
          <a:p>
            <a:pPr lvl="1"/>
            <a:r>
              <a:rPr lang="es-ES_tradnl" dirty="0"/>
              <a:t>Similar a </a:t>
            </a:r>
            <a:r>
              <a:rPr lang="es-ES_tradnl" b="1" dirty="0"/>
              <a:t>borrar el índice de un libro</a:t>
            </a:r>
            <a:r>
              <a:rPr lang="es-ES_tradnl" dirty="0"/>
              <a:t>.</a:t>
            </a:r>
          </a:p>
          <a:p>
            <a:pPr lvl="1"/>
            <a:r>
              <a:rPr lang="es-ES_tradnl" dirty="0"/>
              <a:t>Se emplea para asignar el </a:t>
            </a:r>
            <a:r>
              <a:rPr lang="es-ES_tradnl" b="1" dirty="0"/>
              <a:t>sistema de archivos </a:t>
            </a:r>
            <a:r>
              <a:rPr lang="es-ES_tradnl" dirty="0"/>
              <a:t>a la partición</a:t>
            </a:r>
          </a:p>
          <a:p>
            <a:pPr lvl="1"/>
            <a:r>
              <a:rPr lang="es-ES_tradnl" dirty="0"/>
              <a:t>Incluye </a:t>
            </a:r>
            <a:r>
              <a:rPr lang="es-ES_tradnl" b="1" dirty="0"/>
              <a:t>comprobación de errores </a:t>
            </a:r>
            <a:r>
              <a:rPr lang="es-ES_tradnl" dirty="0"/>
              <a:t>(físicos o magnéticos) en el disco. </a:t>
            </a:r>
          </a:p>
          <a:p>
            <a:pPr lvl="1"/>
            <a:r>
              <a:rPr lang="es-ES_tradnl" dirty="0"/>
              <a:t>Dependiendo de la </a:t>
            </a:r>
            <a:r>
              <a:rPr lang="es-ES_tradnl" b="1" dirty="0"/>
              <a:t>configuración</a:t>
            </a:r>
            <a:r>
              <a:rPr lang="es-ES_tradnl" dirty="0"/>
              <a:t>, el proceso durará más o menos.</a:t>
            </a:r>
          </a:p>
          <a:p>
            <a:pPr lvl="1"/>
            <a:r>
              <a:rPr lang="es-ES_tradnl" dirty="0"/>
              <a:t>Tener en cuenta</a:t>
            </a:r>
          </a:p>
          <a:p>
            <a:pPr lvl="2"/>
            <a:r>
              <a:rPr lang="es-ES_tradnl" dirty="0"/>
              <a:t>No se puede interrumpir la acción de formateo</a:t>
            </a:r>
          </a:p>
          <a:p>
            <a:pPr lvl="2"/>
            <a:r>
              <a:rPr lang="es-ES_tradnl" dirty="0"/>
              <a:t>Cuando haya terminado no habrá acceso a los datos antiguos. </a:t>
            </a:r>
          </a:p>
          <a:p>
            <a:pPr lvl="2"/>
            <a:r>
              <a:rPr lang="es-ES_tradnl" dirty="0"/>
              <a:t>Sin embargo, estos </a:t>
            </a:r>
            <a:r>
              <a:rPr lang="es-ES_tradnl" b="1" dirty="0">
                <a:solidFill>
                  <a:srgbClr val="FF0000"/>
                </a:solidFill>
              </a:rPr>
              <a:t>datos no se borran</a:t>
            </a:r>
          </a:p>
          <a:p>
            <a:pPr lvl="2"/>
            <a:r>
              <a:rPr lang="es-ES_tradnl" dirty="0"/>
              <a:t>Existen herramientas software con las que </a:t>
            </a:r>
            <a:r>
              <a:rPr lang="es-ES_tradnl" b="1" dirty="0"/>
              <a:t>pueden recuperarse</a:t>
            </a:r>
            <a:r>
              <a:rPr lang="es-ES_tradnl" dirty="0"/>
              <a:t>.</a:t>
            </a:r>
          </a:p>
          <a:p>
            <a:r>
              <a:rPr lang="es-ES_tradnl" b="1" dirty="0">
                <a:solidFill>
                  <a:schemeClr val="accent5"/>
                </a:solidFill>
              </a:rPr>
              <a:t>¿Desde dónde puedo formatear?</a:t>
            </a:r>
            <a:r>
              <a:rPr lang="es-ES_tradnl" dirty="0"/>
              <a:t> </a:t>
            </a:r>
          </a:p>
          <a:p>
            <a:pPr lvl="1"/>
            <a:r>
              <a:rPr lang="es-ES_tradnl" dirty="0"/>
              <a:t>Desde el </a:t>
            </a:r>
            <a:r>
              <a:rPr lang="es-ES_tradnl" b="1" dirty="0"/>
              <a:t>sistema operativo </a:t>
            </a:r>
          </a:p>
          <a:p>
            <a:pPr lvl="2"/>
            <a:r>
              <a:rPr lang="es-ES_tradnl" dirty="0"/>
              <a:t>Solo en otros discos distintos al que contiene el SO</a:t>
            </a:r>
          </a:p>
          <a:p>
            <a:pPr lvl="1"/>
            <a:r>
              <a:rPr lang="es-ES_tradnl" dirty="0"/>
              <a:t>Desde un </a:t>
            </a:r>
            <a:r>
              <a:rPr lang="es-ES_tradnl" b="1" dirty="0"/>
              <a:t>disco de arranque </a:t>
            </a:r>
            <a:r>
              <a:rPr lang="es-ES_tradnl" dirty="0"/>
              <a:t>(a todos los discos del equipo)</a:t>
            </a:r>
          </a:p>
          <a:p>
            <a:pPr lvl="2"/>
            <a:r>
              <a:rPr lang="es-ES_tradnl" dirty="0"/>
              <a:t>Mediante cualquiera de las </a:t>
            </a:r>
            <a:r>
              <a:rPr lang="es-ES_tradnl" b="1" dirty="0"/>
              <a:t>aplicaciones de gestión de discos</a:t>
            </a:r>
            <a:r>
              <a:rPr lang="es-ES_tradnl" dirty="0"/>
              <a:t>.</a:t>
            </a:r>
          </a:p>
        </p:txBody>
      </p:sp>
      <p:pic>
        <p:nvPicPr>
          <p:cNvPr id="4" name="Imagen 12" descr="mme11_img3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304" y="1636644"/>
            <a:ext cx="2014538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0604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Formateo de una partición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20" y="1440611"/>
            <a:ext cx="6150633" cy="5141344"/>
          </a:xfrm>
        </p:spPr>
        <p:txBody>
          <a:bodyPr>
            <a:normAutofit/>
          </a:bodyPr>
          <a:lstStyle/>
          <a:p>
            <a:r>
              <a:rPr lang="es-ES_tradnl" dirty="0"/>
              <a:t>Formateo a </a:t>
            </a:r>
            <a:r>
              <a:rPr lang="es-ES_tradnl" u="sng" dirty="0">
                <a:solidFill>
                  <a:schemeClr val="accent5"/>
                </a:solidFill>
              </a:rPr>
              <a:t>bajo nivel (o formateo físico)</a:t>
            </a:r>
          </a:p>
          <a:p>
            <a:pPr lvl="1"/>
            <a:r>
              <a:rPr lang="es-ES_tradnl" b="1" dirty="0"/>
              <a:t>Elimina: </a:t>
            </a:r>
            <a:r>
              <a:rPr lang="es-ES_tradnl" b="1" u="sng" dirty="0">
                <a:solidFill>
                  <a:schemeClr val="accent5"/>
                </a:solidFill>
              </a:rPr>
              <a:t>particiones de disco + datos + tablas de archivos</a:t>
            </a:r>
          </a:p>
          <a:p>
            <a:pPr lvl="1"/>
            <a:r>
              <a:rPr lang="es-ES_tradnl" dirty="0"/>
              <a:t>Se vuelve a los valores iniciales de </a:t>
            </a:r>
            <a:r>
              <a:rPr lang="es-ES_tradnl" b="1" dirty="0"/>
              <a:t>fábrica</a:t>
            </a:r>
            <a:r>
              <a:rPr lang="es-ES_tradnl" dirty="0"/>
              <a:t>.</a:t>
            </a:r>
          </a:p>
          <a:p>
            <a:pPr lvl="1"/>
            <a:r>
              <a:rPr lang="es-ES_tradnl" dirty="0"/>
              <a:t>Coloca </a:t>
            </a:r>
            <a:r>
              <a:rPr lang="es-ES_tradnl" b="1" dirty="0"/>
              <a:t>marcas</a:t>
            </a:r>
            <a:r>
              <a:rPr lang="es-ES_tradnl" dirty="0"/>
              <a:t> en la superficie del disco para dividirlo de nuevo en pistas y sectores, eliminando las antiguas referencias. </a:t>
            </a:r>
          </a:p>
          <a:p>
            <a:pPr lvl="1"/>
            <a:r>
              <a:rPr lang="es-ES_tradnl" dirty="0"/>
              <a:t>Este tipo de formateo proporciona más </a:t>
            </a:r>
            <a:r>
              <a:rPr lang="es-ES_tradnl" b="1" dirty="0"/>
              <a:t>seguridad</a:t>
            </a:r>
          </a:p>
          <a:p>
            <a:pPr lvl="1"/>
            <a:r>
              <a:rPr lang="es-ES_tradnl" dirty="0"/>
              <a:t>Recuperación de la información </a:t>
            </a:r>
            <a:r>
              <a:rPr lang="es-ES_tradnl" u="sng" dirty="0"/>
              <a:t>difícil pero </a:t>
            </a:r>
            <a:r>
              <a:rPr lang="es-ES_tradnl" dirty="0"/>
              <a:t>también es </a:t>
            </a:r>
            <a:r>
              <a:rPr lang="es-ES_tradnl" u="sng" dirty="0"/>
              <a:t>posible</a:t>
            </a:r>
          </a:p>
          <a:p>
            <a:pPr lvl="1"/>
            <a:r>
              <a:rPr lang="es-ES_tradnl" dirty="0"/>
              <a:t>Solo elimina las marcas divisorias del disco, no los datos</a:t>
            </a:r>
          </a:p>
          <a:p>
            <a:pPr lvl="1"/>
            <a:r>
              <a:rPr lang="es-ES_tradnl" dirty="0"/>
              <a:t>Formateo </a:t>
            </a:r>
            <a:r>
              <a:rPr lang="es-ES_tradnl" b="1" dirty="0"/>
              <a:t>muy lento</a:t>
            </a:r>
          </a:p>
          <a:p>
            <a:pPr lvl="1"/>
            <a:r>
              <a:rPr lang="es-ES_tradnl" dirty="0"/>
              <a:t>En caso de interrumpirse el disco puede quedar inutilizable</a:t>
            </a:r>
          </a:p>
          <a:p>
            <a:r>
              <a:rPr lang="es-ES_tradnl" dirty="0"/>
              <a:t>Herramientas</a:t>
            </a:r>
          </a:p>
          <a:p>
            <a:pPr lvl="1"/>
            <a:r>
              <a:rPr lang="es-ES_tradnl" dirty="0"/>
              <a:t>Fabricantes de discos </a:t>
            </a:r>
          </a:p>
          <a:p>
            <a:pPr lvl="2"/>
            <a:r>
              <a:rPr lang="es-ES_tradnl" dirty="0"/>
              <a:t>Ofrecen gratis herramientas para aplicar este tipo de formateo.</a:t>
            </a:r>
          </a:p>
          <a:p>
            <a:pPr lvl="1"/>
            <a:r>
              <a:rPr lang="es-ES_tradnl" dirty="0"/>
              <a:t>Herramientas genéricas </a:t>
            </a:r>
          </a:p>
          <a:p>
            <a:pPr lvl="2"/>
            <a:r>
              <a:rPr lang="es-ES_tradnl" u="sng" dirty="0"/>
              <a:t>HDD Low </a:t>
            </a:r>
            <a:r>
              <a:rPr lang="es-ES_tradnl" u="sng" dirty="0" err="1"/>
              <a:t>Level</a:t>
            </a:r>
            <a:r>
              <a:rPr lang="es-ES_tradnl" u="sng" dirty="0"/>
              <a:t> Format Tool </a:t>
            </a:r>
            <a:r>
              <a:rPr lang="es-ES_tradnl" dirty="0"/>
              <a:t>(gratuita)</a:t>
            </a:r>
          </a:p>
          <a:p>
            <a:pPr lvl="2"/>
            <a:r>
              <a:rPr lang="es-ES_tradnl" u="sng" dirty="0" err="1"/>
              <a:t>KillDisk</a:t>
            </a:r>
            <a:r>
              <a:rPr lang="es-ES_tradnl" dirty="0"/>
              <a:t> (de pago).</a:t>
            </a:r>
          </a:p>
        </p:txBody>
      </p:sp>
      <p:pic>
        <p:nvPicPr>
          <p:cNvPr id="4" name="Imagen 14" descr="mme11_img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595" y="2788332"/>
            <a:ext cx="2907985" cy="2175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589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Estructura física del disco duro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20" y="1440611"/>
            <a:ext cx="5539944" cy="5141344"/>
          </a:xfrm>
        </p:spPr>
        <p:txBody>
          <a:bodyPr>
            <a:normAutofit lnSpcReduction="10000"/>
          </a:bodyPr>
          <a:lstStyle/>
          <a:p>
            <a:r>
              <a:rPr lang="es-ES_tradnl" dirty="0"/>
              <a:t>Estructura física del disco</a:t>
            </a:r>
          </a:p>
          <a:p>
            <a:pPr lvl="1"/>
            <a:r>
              <a:rPr lang="es-ES_tradnl" dirty="0"/>
              <a:t>Un disco duro puede contar con uno o varios </a:t>
            </a:r>
            <a:r>
              <a:rPr lang="es-ES_tradnl" b="1" dirty="0"/>
              <a:t>discos</a:t>
            </a:r>
            <a:r>
              <a:rPr lang="es-ES_tradnl" dirty="0"/>
              <a:t>. </a:t>
            </a:r>
          </a:p>
          <a:p>
            <a:pPr lvl="1"/>
            <a:r>
              <a:rPr lang="es-ES_tradnl" dirty="0"/>
              <a:t>Cada disco suele contar con dos </a:t>
            </a:r>
            <a:r>
              <a:rPr lang="es-ES_tradnl" b="1" dirty="0"/>
              <a:t>caras</a:t>
            </a:r>
            <a:r>
              <a:rPr lang="es-ES_tradnl" dirty="0"/>
              <a:t>. </a:t>
            </a:r>
          </a:p>
          <a:p>
            <a:pPr lvl="1"/>
            <a:r>
              <a:rPr lang="es-ES_tradnl" dirty="0"/>
              <a:t>Cada cara es leída por un </a:t>
            </a:r>
            <a:r>
              <a:rPr lang="es-ES_tradnl" b="1" dirty="0"/>
              <a:t>cabeza de lectura/escritura</a:t>
            </a:r>
          </a:p>
          <a:p>
            <a:pPr lvl="1"/>
            <a:r>
              <a:rPr lang="es-ES_tradnl" dirty="0"/>
              <a:t>Un disco tiene tantas </a:t>
            </a:r>
            <a:r>
              <a:rPr lang="es-ES_tradnl" b="1" dirty="0"/>
              <a:t>cabezas</a:t>
            </a:r>
            <a:r>
              <a:rPr lang="es-ES_tradnl" dirty="0"/>
              <a:t> como caras</a:t>
            </a:r>
          </a:p>
          <a:p>
            <a:pPr lvl="1"/>
            <a:r>
              <a:rPr lang="es-ES_tradnl" dirty="0"/>
              <a:t>Cada una de las caras se divide en anillos llamados </a:t>
            </a:r>
            <a:r>
              <a:rPr lang="es-ES_tradnl" b="1" dirty="0"/>
              <a:t>pistas</a:t>
            </a:r>
            <a:r>
              <a:rPr lang="es-ES_tradnl" dirty="0"/>
              <a:t>. </a:t>
            </a:r>
          </a:p>
          <a:p>
            <a:pPr lvl="1"/>
            <a:r>
              <a:rPr lang="es-ES_tradnl" dirty="0"/>
              <a:t>La misma pista de cada una de las cabezas se llama </a:t>
            </a:r>
            <a:r>
              <a:rPr lang="es-ES_tradnl" b="1" dirty="0"/>
              <a:t>cilindro</a:t>
            </a:r>
            <a:r>
              <a:rPr lang="es-ES_tradnl" dirty="0"/>
              <a:t>.</a:t>
            </a:r>
          </a:p>
          <a:p>
            <a:pPr lvl="1"/>
            <a:r>
              <a:rPr lang="es-ES_tradnl" dirty="0"/>
              <a:t>Cada pista se divide en </a:t>
            </a:r>
            <a:r>
              <a:rPr lang="es-ES_tradnl" b="1" dirty="0"/>
              <a:t>sectores</a:t>
            </a:r>
            <a:r>
              <a:rPr lang="es-ES_tradnl" dirty="0"/>
              <a:t>. </a:t>
            </a:r>
          </a:p>
          <a:p>
            <a:r>
              <a:rPr lang="es-ES_tradnl" dirty="0"/>
              <a:t>Sectores</a:t>
            </a:r>
          </a:p>
          <a:p>
            <a:pPr lvl="1"/>
            <a:r>
              <a:rPr lang="es-ES_tradnl" dirty="0"/>
              <a:t>Un </a:t>
            </a:r>
            <a:r>
              <a:rPr lang="es-ES_tradnl" b="1" dirty="0"/>
              <a:t>sector</a:t>
            </a:r>
            <a:r>
              <a:rPr lang="es-ES_tradnl" dirty="0"/>
              <a:t> es el trozo más pequeño que se puede leer o escribir</a:t>
            </a:r>
          </a:p>
          <a:p>
            <a:pPr lvl="1"/>
            <a:r>
              <a:rPr lang="es-ES_tradnl" dirty="0"/>
              <a:t>En cada sector se almacenan 512 Bytes de información. (En SSD 4-16 KB)</a:t>
            </a:r>
          </a:p>
          <a:p>
            <a:pPr lvl="1"/>
            <a:r>
              <a:rPr lang="es-ES_tradnl" dirty="0"/>
              <a:t>La agrupación de varios sectores se denomina </a:t>
            </a:r>
            <a:r>
              <a:rPr lang="es-ES_tradnl" b="1" dirty="0"/>
              <a:t>clúster</a:t>
            </a:r>
            <a:r>
              <a:rPr lang="es-ES_tradnl" dirty="0"/>
              <a:t>.</a:t>
            </a:r>
          </a:p>
          <a:p>
            <a:r>
              <a:rPr lang="es-ES_tradnl" dirty="0"/>
              <a:t>Para localizar la información en un disco</a:t>
            </a:r>
          </a:p>
          <a:p>
            <a:pPr lvl="1"/>
            <a:r>
              <a:rPr lang="es-ES_tradnl" b="1" dirty="0"/>
              <a:t>Identificación:</a:t>
            </a:r>
            <a:r>
              <a:rPr lang="es-ES_tradnl" dirty="0"/>
              <a:t> Cabeza - Cilindro - Sector</a:t>
            </a:r>
          </a:p>
          <a:p>
            <a:pPr lvl="1"/>
            <a:r>
              <a:rPr lang="es-ES_tradnl" dirty="0"/>
              <a:t>Las cabezas y los cilindros se comienzan a numerar desde el «0» y los sectores desde el «1», así que el primer bloque de información estará situado en la posición «0-0-1».</a:t>
            </a:r>
          </a:p>
        </p:txBody>
      </p:sp>
      <p:pic>
        <p:nvPicPr>
          <p:cNvPr id="4" name="Imagen 10" descr="mme11_img1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33"/>
          <a:stretch/>
        </p:blipFill>
        <p:spPr bwMode="auto">
          <a:xfrm>
            <a:off x="5897707" y="3412012"/>
            <a:ext cx="3041650" cy="2594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uadroTexto 13"/>
          <p:cNvSpPr txBox="1">
            <a:spLocks noChangeArrowheads="1"/>
          </p:cNvSpPr>
          <p:nvPr/>
        </p:nvSpPr>
        <p:spPr bwMode="auto">
          <a:xfrm>
            <a:off x="6111540" y="6076873"/>
            <a:ext cx="26139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s-ES_tradnl" altLang="es-ES" dirty="0">
                <a:latin typeface="Calibri" panose="020F0502020204030204" pitchFamily="34" charset="0"/>
              </a:rPr>
              <a:t>Cabeza – Cilindro – Sector</a:t>
            </a:r>
          </a:p>
          <a:p>
            <a:pPr eaLnBrk="1" hangingPunct="1"/>
            <a:r>
              <a:rPr lang="es-ES_tradnl" altLang="es-ES" dirty="0">
                <a:latin typeface="Calibri" panose="020F0502020204030204" pitchFamily="34" charset="0"/>
              </a:rPr>
              <a:t>Primer bloque: </a:t>
            </a:r>
            <a:r>
              <a:rPr lang="es-ES_tradnl" altLang="es-ES" b="1" dirty="0">
                <a:latin typeface="Calibri" panose="020F0502020204030204" pitchFamily="34" charset="0"/>
              </a:rPr>
              <a:t>0 - 0 - 1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597" y="1240288"/>
            <a:ext cx="3016760" cy="210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3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Estructura lógica del disco duro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413" y="3917045"/>
            <a:ext cx="5001927" cy="1487691"/>
          </a:xfr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r>
              <a:rPr lang="es-ES_tradnl" sz="1500" b="1" dirty="0"/>
              <a:t>Espacio particionado: </a:t>
            </a:r>
          </a:p>
          <a:p>
            <a:pPr lvl="1"/>
            <a:r>
              <a:rPr lang="es-ES_tradnl" sz="1200" dirty="0"/>
              <a:t>Espacio que ya se ha asignado para almacenar datos o programas</a:t>
            </a:r>
          </a:p>
          <a:p>
            <a:r>
              <a:rPr lang="es-ES_tradnl" sz="1500" b="1" dirty="0"/>
              <a:t>Espacio no asignado: </a:t>
            </a:r>
          </a:p>
          <a:p>
            <a:pPr lvl="1"/>
            <a:r>
              <a:rPr lang="es-ES_tradnl" sz="1200" dirty="0"/>
              <a:t>Zona no accesible del disco a la que todavía no se le ha asignado un fin. </a:t>
            </a:r>
          </a:p>
          <a:p>
            <a:pPr lvl="1"/>
            <a:r>
              <a:rPr lang="es-ES_tradnl" sz="1200" dirty="0"/>
              <a:t>No contiene datos ni programas de ningún tipo.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611" y="1398386"/>
            <a:ext cx="3402822" cy="4918364"/>
          </a:xfrm>
          <a:prstGeom prst="rect">
            <a:avLst/>
          </a:prstGeom>
        </p:spPr>
      </p:pic>
      <p:pic>
        <p:nvPicPr>
          <p:cNvPr id="6" name="Imagen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93" y="5713867"/>
            <a:ext cx="4486275" cy="76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93968" y="1398386"/>
            <a:ext cx="5001927" cy="231397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144000" tIns="144000" rIns="144000" bIns="144000" rtlCol="0">
            <a:normAutofit lnSpcReduction="10000"/>
          </a:bodyPr>
          <a:lstStyle>
            <a:lvl1pPr marL="266700" indent="-2667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534988" indent="-2667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2663" indent="-2667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MBR</a:t>
            </a:r>
          </a:p>
          <a:p>
            <a:pPr lvl="1"/>
            <a:r>
              <a:rPr lang="es-ES_tradnl" sz="1200" dirty="0"/>
              <a:t>Es el </a:t>
            </a:r>
            <a:r>
              <a:rPr lang="es-ES_tradnl" sz="1200" b="1" dirty="0"/>
              <a:t>primer sector </a:t>
            </a:r>
            <a:r>
              <a:rPr lang="es-ES_tradnl" sz="1200" dirty="0"/>
              <a:t>de cualquier disco duro </a:t>
            </a:r>
          </a:p>
          <a:p>
            <a:pPr lvl="1"/>
            <a:r>
              <a:rPr lang="es-ES_tradnl" sz="1200" dirty="0"/>
              <a:t>En él se almacenan </a:t>
            </a:r>
          </a:p>
          <a:p>
            <a:pPr lvl="2"/>
            <a:r>
              <a:rPr lang="es-ES_tradnl" sz="1200" dirty="0"/>
              <a:t>La </a:t>
            </a:r>
            <a:r>
              <a:rPr lang="es-ES_tradnl" sz="1200" b="1" dirty="0"/>
              <a:t>tabla de particiones</a:t>
            </a:r>
          </a:p>
          <a:p>
            <a:pPr lvl="2"/>
            <a:r>
              <a:rPr lang="es-ES_tradnl" sz="1200" dirty="0"/>
              <a:t>Un programa de inicialización del sistema (</a:t>
            </a:r>
            <a:r>
              <a:rPr lang="es-ES_tradnl" sz="1200" b="1" dirty="0" err="1"/>
              <a:t>bootstrap</a:t>
            </a:r>
            <a:r>
              <a:rPr lang="es-ES_tradnl" sz="1200" b="1" dirty="0"/>
              <a:t>)</a:t>
            </a:r>
            <a:endParaRPr lang="es-ES_tradnl" sz="1200" dirty="0"/>
          </a:p>
          <a:p>
            <a:pPr lvl="1"/>
            <a:r>
              <a:rPr lang="es-ES_tradnl" sz="1200" dirty="0"/>
              <a:t>Los más conocidos son: </a:t>
            </a:r>
          </a:p>
          <a:p>
            <a:pPr lvl="2"/>
            <a:r>
              <a:rPr lang="es-ES_tradnl" sz="1200" u="sng" dirty="0"/>
              <a:t>NTLDR:</a:t>
            </a:r>
            <a:r>
              <a:rPr lang="es-ES_tradnl" sz="1200" dirty="0"/>
              <a:t> para sistemas Windows modernos</a:t>
            </a:r>
          </a:p>
          <a:p>
            <a:pPr lvl="2"/>
            <a:r>
              <a:rPr lang="es-ES_tradnl" sz="1200" u="sng" dirty="0"/>
              <a:t>LILO y GRUB</a:t>
            </a:r>
            <a:r>
              <a:rPr lang="es-ES_tradnl" sz="1200" dirty="0"/>
              <a:t>: para sistemas Linux</a:t>
            </a:r>
          </a:p>
          <a:p>
            <a:pPr lvl="2"/>
            <a:r>
              <a:rPr lang="es-ES_tradnl" sz="1200" u="sng" dirty="0"/>
              <a:t>PXE</a:t>
            </a:r>
            <a:r>
              <a:rPr lang="es-ES_tradnl" sz="1200" dirty="0"/>
              <a:t>: para arranque a través de un entorno de red.</a:t>
            </a:r>
          </a:p>
        </p:txBody>
      </p:sp>
    </p:spTree>
    <p:extLst>
      <p:ext uri="{BB962C8B-B14F-4D97-AF65-F5344CB8AC3E}">
        <p14:creationId xmlns:p14="http://schemas.microsoft.com/office/powerpoint/2010/main" val="421966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Partición de discos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21" y="1440610"/>
            <a:ext cx="5055078" cy="5145719"/>
          </a:xfrm>
        </p:spPr>
        <p:txBody>
          <a:bodyPr>
            <a:normAutofit/>
          </a:bodyPr>
          <a:lstStyle/>
          <a:p>
            <a:r>
              <a:rPr lang="es-ES_tradnl" sz="2400" dirty="0"/>
              <a:t>Unidades físicas y lógicas</a:t>
            </a:r>
          </a:p>
          <a:p>
            <a:pPr lvl="1"/>
            <a:r>
              <a:rPr lang="es-ES_tradnl" sz="1800" dirty="0"/>
              <a:t>Cada disco duro constituye una </a:t>
            </a:r>
            <a:r>
              <a:rPr lang="es-ES_tradnl" sz="1800" b="1" dirty="0"/>
              <a:t>unidad física</a:t>
            </a:r>
          </a:p>
          <a:p>
            <a:pPr lvl="1"/>
            <a:r>
              <a:rPr lang="es-ES_tradnl" sz="1800" dirty="0"/>
              <a:t>Cada unidad física puede contener una o más </a:t>
            </a:r>
            <a:r>
              <a:rPr lang="es-ES_tradnl" sz="1800" b="1" dirty="0"/>
              <a:t>unidades lógicas</a:t>
            </a:r>
            <a:r>
              <a:rPr lang="es-ES_tradnl" sz="1800" dirty="0"/>
              <a:t>, denominadas </a:t>
            </a:r>
            <a:r>
              <a:rPr lang="es-ES_tradnl" sz="1800" u="sng" dirty="0"/>
              <a:t>particiones</a:t>
            </a:r>
            <a:r>
              <a:rPr lang="es-ES_tradnl" sz="1800" dirty="0"/>
              <a:t>.</a:t>
            </a:r>
          </a:p>
          <a:p>
            <a:r>
              <a:rPr lang="es-ES_tradnl" sz="2400" dirty="0"/>
              <a:t>Tabla de particiones</a:t>
            </a:r>
          </a:p>
          <a:p>
            <a:pPr lvl="1"/>
            <a:r>
              <a:rPr lang="es-ES_tradnl" sz="1800" dirty="0"/>
              <a:t>Contiene el registro de las particiones de un disco</a:t>
            </a:r>
          </a:p>
          <a:p>
            <a:pPr lvl="1"/>
            <a:r>
              <a:rPr lang="es-ES_tradnl" sz="1800" dirty="0"/>
              <a:t>Está en el sector </a:t>
            </a:r>
            <a:r>
              <a:rPr lang="es-ES_tradnl" sz="1800" b="1" dirty="0"/>
              <a:t>MBR</a:t>
            </a:r>
          </a:p>
          <a:p>
            <a:pPr lvl="1"/>
            <a:r>
              <a:rPr lang="es-ES_tradnl" sz="1800" dirty="0"/>
              <a:t>Se indica cuál es la </a:t>
            </a:r>
            <a:r>
              <a:rPr lang="es-ES_tradnl" sz="1800" b="1" dirty="0"/>
              <a:t>partición activa </a:t>
            </a:r>
            <a:r>
              <a:rPr lang="es-ES_tradnl" sz="1800" dirty="0"/>
              <a:t>del disco. </a:t>
            </a:r>
          </a:p>
          <a:p>
            <a:pPr lvl="2"/>
            <a:r>
              <a:rPr lang="es-ES_tradnl" sz="1800" dirty="0"/>
              <a:t>A la que se dirige el bootstrap para iniciar el arranque del sistema.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279" y="1535040"/>
            <a:ext cx="3543973" cy="204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869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Tipos de particiones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20" y="1440610"/>
            <a:ext cx="8156144" cy="4546121"/>
          </a:xfrm>
        </p:spPr>
        <p:txBody>
          <a:bodyPr>
            <a:normAutofit lnSpcReduction="10000"/>
          </a:bodyPr>
          <a:lstStyle/>
          <a:p>
            <a:r>
              <a:rPr lang="es-ES_tradnl" dirty="0"/>
              <a:t>Partición </a:t>
            </a:r>
            <a:r>
              <a:rPr lang="es-ES_tradnl" u="sng" dirty="0">
                <a:solidFill>
                  <a:schemeClr val="accent5"/>
                </a:solidFill>
              </a:rPr>
              <a:t>primaria</a:t>
            </a:r>
          </a:p>
          <a:p>
            <a:pPr lvl="1"/>
            <a:r>
              <a:rPr lang="es-ES_tradnl" dirty="0"/>
              <a:t>División simple del disco destinada, a contener SO (aunque también puede contener datos)</a:t>
            </a:r>
          </a:p>
          <a:p>
            <a:pPr lvl="1"/>
            <a:r>
              <a:rPr lang="es-ES_tradnl" b="1" dirty="0"/>
              <a:t>Máximo 4 </a:t>
            </a:r>
            <a:r>
              <a:rPr lang="es-ES_tradnl" dirty="0"/>
              <a:t>particiones primarias en un disco</a:t>
            </a:r>
          </a:p>
          <a:p>
            <a:pPr lvl="1"/>
            <a:r>
              <a:rPr lang="es-ES_tradnl" dirty="0"/>
              <a:t>A cada una se asigna una </a:t>
            </a:r>
            <a:r>
              <a:rPr lang="es-ES_tradnl" b="1" dirty="0"/>
              <a:t>letra</a:t>
            </a:r>
            <a:r>
              <a:rPr lang="es-ES_tradnl" dirty="0"/>
              <a:t> de unidad (G, D:. etc.) </a:t>
            </a:r>
          </a:p>
          <a:p>
            <a:pPr lvl="1"/>
            <a:r>
              <a:rPr lang="es-ES_tradnl" dirty="0"/>
              <a:t>Pueden tener asociado un nombre que permite identificarlas más rápidamente (</a:t>
            </a:r>
            <a:r>
              <a:rPr lang="es-ES_tradnl" b="1" dirty="0"/>
              <a:t>etiqueta</a:t>
            </a:r>
            <a:r>
              <a:rPr lang="es-ES_tradnl" dirty="0"/>
              <a:t>).</a:t>
            </a:r>
          </a:p>
          <a:p>
            <a:pPr lvl="1"/>
            <a:r>
              <a:rPr lang="es-ES_tradnl" dirty="0"/>
              <a:t>La partición primaria puede ser una partición </a:t>
            </a:r>
            <a:r>
              <a:rPr lang="es-ES_tradnl" b="1" dirty="0"/>
              <a:t>activa</a:t>
            </a:r>
            <a:r>
              <a:rPr lang="es-ES_tradnl" dirty="0"/>
              <a:t>.</a:t>
            </a:r>
          </a:p>
          <a:p>
            <a:r>
              <a:rPr lang="es-ES_tradnl" dirty="0"/>
              <a:t>Partición </a:t>
            </a:r>
            <a:r>
              <a:rPr lang="es-ES_tradnl" u="sng" dirty="0">
                <a:solidFill>
                  <a:schemeClr val="accent5"/>
                </a:solidFill>
              </a:rPr>
              <a:t>extendida</a:t>
            </a:r>
          </a:p>
          <a:p>
            <a:pPr lvl="1"/>
            <a:r>
              <a:rPr lang="es-ES_tradnl" dirty="0"/>
              <a:t>Destinada exclusivamente a ser contenedor de particiones llamadas lógicas.</a:t>
            </a:r>
          </a:p>
          <a:p>
            <a:pPr lvl="1"/>
            <a:r>
              <a:rPr lang="es-ES_tradnl" dirty="0"/>
              <a:t>Máximo una en un mismo disco.</a:t>
            </a:r>
          </a:p>
          <a:p>
            <a:pPr lvl="1"/>
            <a:r>
              <a:rPr lang="es-ES_tradnl" dirty="0"/>
              <a:t>Las particiones extendidas </a:t>
            </a:r>
            <a:r>
              <a:rPr lang="es-ES_tradnl" u="sng" dirty="0"/>
              <a:t>no tienen letra de unidad</a:t>
            </a:r>
          </a:p>
          <a:p>
            <a:r>
              <a:rPr lang="es-ES_tradnl" dirty="0"/>
              <a:t>Partición </a:t>
            </a:r>
            <a:r>
              <a:rPr lang="es-ES_tradnl" u="sng" dirty="0">
                <a:solidFill>
                  <a:schemeClr val="accent5"/>
                </a:solidFill>
              </a:rPr>
              <a:t>lógica</a:t>
            </a:r>
          </a:p>
          <a:p>
            <a:pPr lvl="1"/>
            <a:r>
              <a:rPr lang="es-ES_tradnl" dirty="0"/>
              <a:t>Es una subdivisión de la partición extendida. </a:t>
            </a:r>
          </a:p>
          <a:p>
            <a:pPr lvl="1"/>
            <a:r>
              <a:rPr lang="es-ES_tradnl" dirty="0"/>
              <a:t>Pueden existir </a:t>
            </a:r>
            <a:r>
              <a:rPr lang="es-ES_tradnl" b="1" dirty="0"/>
              <a:t>varias particiones lógicas</a:t>
            </a:r>
            <a:r>
              <a:rPr lang="es-ES_tradnl" dirty="0"/>
              <a:t> dentro de la misma </a:t>
            </a:r>
            <a:r>
              <a:rPr lang="es-ES_tradnl" b="1" dirty="0"/>
              <a:t>partición extendida</a:t>
            </a:r>
            <a:r>
              <a:rPr lang="es-ES_tradnl" dirty="0"/>
              <a:t>.</a:t>
            </a:r>
          </a:p>
          <a:p>
            <a:pPr lvl="1"/>
            <a:r>
              <a:rPr lang="es-ES_tradnl" dirty="0"/>
              <a:t>Al igual que a las primarias, se les asigna una letra de unidad.</a:t>
            </a:r>
          </a:p>
          <a:p>
            <a:pPr lvl="1"/>
            <a:r>
              <a:rPr lang="es-ES_tradnl" dirty="0"/>
              <a:t>Las particiones lógicas no pueden ser particiones activas.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A7DC79-51C5-48A9-A4E4-1048ECB4F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291" y="5417390"/>
            <a:ext cx="3403018" cy="135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59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Ejemplos de particiones</a:t>
            </a:r>
          </a:p>
        </p:txBody>
      </p:sp>
      <p:pic>
        <p:nvPicPr>
          <p:cNvPr id="7" name="Imagen 12" descr="mme11_img1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39" y="1537252"/>
            <a:ext cx="5268913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14" descr="mme11_img1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39" y="3250165"/>
            <a:ext cx="5268913" cy="133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n 15" descr="mme11_img1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39" y="5042452"/>
            <a:ext cx="5283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uadroTexto 16"/>
          <p:cNvSpPr txBox="1">
            <a:spLocks noChangeArrowheads="1"/>
          </p:cNvSpPr>
          <p:nvPr/>
        </p:nvSpPr>
        <p:spPr bwMode="auto">
          <a:xfrm>
            <a:off x="6182139" y="1765852"/>
            <a:ext cx="2159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s-ES_tradnl" altLang="es-ES" dirty="0">
                <a:latin typeface="Calibri" panose="020F0502020204030204" pitchFamily="34" charset="0"/>
              </a:rPr>
              <a:t>Esquema lógico con particiones primarias</a:t>
            </a:r>
          </a:p>
        </p:txBody>
      </p:sp>
      <p:sp>
        <p:nvSpPr>
          <p:cNvPr id="11" name="CuadroTexto 17"/>
          <p:cNvSpPr txBox="1">
            <a:spLocks noChangeArrowheads="1"/>
          </p:cNvSpPr>
          <p:nvPr/>
        </p:nvSpPr>
        <p:spPr bwMode="auto">
          <a:xfrm>
            <a:off x="6182139" y="3518452"/>
            <a:ext cx="2438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s-ES_tradnl" altLang="es-ES">
                <a:latin typeface="Calibri" panose="020F0502020204030204" pitchFamily="34" charset="0"/>
              </a:rPr>
              <a:t>Esquema lógico con una partición extendida</a:t>
            </a:r>
          </a:p>
        </p:txBody>
      </p:sp>
      <p:sp>
        <p:nvSpPr>
          <p:cNvPr id="12" name="CuadroTexto 18"/>
          <p:cNvSpPr txBox="1">
            <a:spLocks noChangeArrowheads="1"/>
          </p:cNvSpPr>
          <p:nvPr/>
        </p:nvSpPr>
        <p:spPr bwMode="auto">
          <a:xfrm>
            <a:off x="6182139" y="5423452"/>
            <a:ext cx="2438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s-ES_tradnl" altLang="es-ES">
                <a:latin typeface="Calibri" panose="020F0502020204030204" pitchFamily="34" charset="0"/>
              </a:rPr>
              <a:t>Esquema lógico con particiones lógicas en la partición extendida</a:t>
            </a:r>
          </a:p>
        </p:txBody>
      </p:sp>
    </p:spTree>
    <p:extLst>
      <p:ext uri="{BB962C8B-B14F-4D97-AF65-F5344CB8AC3E}">
        <p14:creationId xmlns:p14="http://schemas.microsoft.com/office/powerpoint/2010/main" val="230170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Sistema de archivos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400" dirty="0"/>
              <a:t>El sistema de archivos </a:t>
            </a:r>
          </a:p>
          <a:p>
            <a:pPr lvl="1"/>
            <a:r>
              <a:rPr lang="es-ES_tradnl" sz="1800" b="1" dirty="0"/>
              <a:t>Estructura</a:t>
            </a:r>
            <a:r>
              <a:rPr lang="es-ES_tradnl" sz="1800" dirty="0"/>
              <a:t> que utiliza una partición de un disco para almacenar en ella los datos.</a:t>
            </a:r>
          </a:p>
          <a:p>
            <a:pPr lvl="1"/>
            <a:r>
              <a:rPr lang="es-ES_tradnl" sz="1800" b="1" dirty="0"/>
              <a:t>Formatear:</a:t>
            </a:r>
            <a:r>
              <a:rPr lang="es-ES_tradnl" sz="1800" dirty="0"/>
              <a:t> Proceso de asignar un sistema de archivos a una partición</a:t>
            </a:r>
          </a:p>
          <a:p>
            <a:pPr lvl="1"/>
            <a:r>
              <a:rPr lang="es-ES_tradnl" sz="1800" dirty="0"/>
              <a:t>Al formatear una partición se puede optar por un determinado sistema de archivos.</a:t>
            </a:r>
          </a:p>
          <a:p>
            <a:r>
              <a:rPr lang="es-ES_tradnl" sz="2400" dirty="0"/>
              <a:t>¿Por qué es tan importante?</a:t>
            </a:r>
          </a:p>
          <a:p>
            <a:pPr lvl="1"/>
            <a:r>
              <a:rPr lang="es-ES_tradnl" sz="1800" dirty="0"/>
              <a:t>El SO que queramos instalar influye a la hora de elegir el tipo de sistema de archivos</a:t>
            </a:r>
          </a:p>
          <a:p>
            <a:pPr lvl="1"/>
            <a:r>
              <a:rPr lang="es-ES_tradnl" sz="1800" dirty="0"/>
              <a:t>Algunos SO se pueden instalar en varios tipos de sistemas de archivos y viceversa</a:t>
            </a:r>
          </a:p>
          <a:p>
            <a:r>
              <a:rPr lang="es-ES_tradnl" sz="2400" dirty="0"/>
              <a:t>Para elegir el sistema de archivos</a:t>
            </a:r>
          </a:p>
          <a:p>
            <a:pPr lvl="1"/>
            <a:r>
              <a:rPr lang="es-ES_tradnl" sz="1800" dirty="0"/>
              <a:t>Deberemos tener en cuenta</a:t>
            </a:r>
          </a:p>
          <a:p>
            <a:pPr lvl="2"/>
            <a:r>
              <a:rPr lang="es-ES_tradnl" sz="1800" dirty="0"/>
              <a:t>El </a:t>
            </a:r>
            <a:r>
              <a:rPr lang="es-ES_tradnl" sz="1800" b="1" dirty="0"/>
              <a:t>SO</a:t>
            </a:r>
            <a:r>
              <a:rPr lang="es-ES_tradnl" sz="1800" dirty="0"/>
              <a:t> con el que trabajemos. </a:t>
            </a:r>
          </a:p>
          <a:p>
            <a:pPr lvl="2"/>
            <a:r>
              <a:rPr lang="es-ES_tradnl" sz="1800" dirty="0"/>
              <a:t>Las limitaciones en cuanto al </a:t>
            </a:r>
            <a:r>
              <a:rPr lang="es-ES_tradnl" sz="1800" b="1" dirty="0"/>
              <a:t>tamaño de archivos </a:t>
            </a:r>
          </a:p>
          <a:p>
            <a:pPr lvl="2"/>
            <a:r>
              <a:rPr lang="es-ES_tradnl" sz="1800" dirty="0"/>
              <a:t>Las </a:t>
            </a:r>
            <a:r>
              <a:rPr lang="es-ES_tradnl" sz="1800" b="1" dirty="0"/>
              <a:t>compatibilidades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93316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Sistemas de archivos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20" y="1440610"/>
            <a:ext cx="8626415" cy="3631721"/>
          </a:xfrm>
        </p:spPr>
        <p:txBody>
          <a:bodyPr>
            <a:normAutofit/>
          </a:bodyPr>
          <a:lstStyle/>
          <a:p>
            <a:r>
              <a:rPr lang="es-ES_tradnl" dirty="0"/>
              <a:t>Sistema de archivos </a:t>
            </a:r>
            <a:r>
              <a:rPr lang="es-ES_tradnl" dirty="0">
                <a:solidFill>
                  <a:srgbClr val="FF0000"/>
                </a:solidFill>
              </a:rPr>
              <a:t>FAT</a:t>
            </a:r>
          </a:p>
          <a:p>
            <a:pPr lvl="1"/>
            <a:r>
              <a:rPr lang="es-ES_tradnl" dirty="0"/>
              <a:t>Desarrollados para Windows pero </a:t>
            </a:r>
            <a:r>
              <a:rPr lang="es-ES_tradnl" u="sng" dirty="0"/>
              <a:t>compatibles con entornos Linux</a:t>
            </a:r>
            <a:r>
              <a:rPr lang="es-ES_tradnl" dirty="0"/>
              <a:t>. </a:t>
            </a:r>
          </a:p>
          <a:p>
            <a:pPr lvl="1"/>
            <a:r>
              <a:rPr lang="es-ES_tradnl" dirty="0"/>
              <a:t>Crean una </a:t>
            </a:r>
            <a:r>
              <a:rPr lang="es-ES_tradnl" b="1" dirty="0"/>
              <a:t>tabla de asignación </a:t>
            </a:r>
            <a:r>
              <a:rPr lang="es-ES_tradnl" dirty="0"/>
              <a:t>de archivos (File Allocation Table)</a:t>
            </a:r>
          </a:p>
          <a:p>
            <a:pPr lvl="1"/>
            <a:r>
              <a:rPr lang="es-ES_tradnl" dirty="0"/>
              <a:t>Alojada en los primeros sectores del disco, con una copia de su contenido por si la primera se daña.</a:t>
            </a:r>
          </a:p>
          <a:p>
            <a:pPr lvl="1"/>
            <a:r>
              <a:rPr lang="es-ES_tradnl" dirty="0"/>
              <a:t>Formato muy popular (disquetes, tarjetas de memoria y dispositivos similares)</a:t>
            </a:r>
          </a:p>
          <a:p>
            <a:pPr lvl="1"/>
            <a:r>
              <a:rPr lang="es-ES_tradnl" dirty="0"/>
              <a:t>Produce bastante </a:t>
            </a:r>
            <a:r>
              <a:rPr lang="es-ES_tradnl" b="1" dirty="0"/>
              <a:t>fragmentación</a:t>
            </a:r>
            <a:r>
              <a:rPr lang="es-ES_tradnl" dirty="0"/>
              <a:t> en el disco </a:t>
            </a:r>
          </a:p>
          <a:p>
            <a:pPr lvl="1"/>
            <a:r>
              <a:rPr lang="es-ES_tradnl" b="1" dirty="0"/>
              <a:t>Limitaciones</a:t>
            </a:r>
            <a:r>
              <a:rPr lang="es-ES_tradnl" dirty="0"/>
              <a:t> </a:t>
            </a:r>
          </a:p>
          <a:p>
            <a:pPr lvl="2"/>
            <a:r>
              <a:rPr lang="es-ES_tradnl" dirty="0"/>
              <a:t>No permite particiones </a:t>
            </a:r>
            <a:r>
              <a:rPr lang="es-ES_tradnl" u="sng" dirty="0"/>
              <a:t>superiores a los 32 GB </a:t>
            </a:r>
          </a:p>
          <a:p>
            <a:pPr lvl="2"/>
            <a:r>
              <a:rPr lang="es-ES_tradnl" dirty="0"/>
              <a:t>No permite archivos </a:t>
            </a:r>
            <a:r>
              <a:rPr lang="es-ES_tradnl" u="sng" dirty="0"/>
              <a:t>mayores de 4 GB.</a:t>
            </a:r>
          </a:p>
          <a:p>
            <a:r>
              <a:rPr lang="es-ES_tradnl" dirty="0"/>
              <a:t>Tipos de FAT</a:t>
            </a:r>
          </a:p>
          <a:p>
            <a:pPr lvl="1"/>
            <a:r>
              <a:rPr lang="es-ES_tradnl" dirty="0"/>
              <a:t>Existen </a:t>
            </a:r>
            <a:r>
              <a:rPr lang="es-ES_tradnl" b="1" dirty="0"/>
              <a:t>3</a:t>
            </a:r>
            <a:r>
              <a:rPr lang="es-ES_tradnl" dirty="0"/>
              <a:t> modalidades de FAT</a:t>
            </a:r>
          </a:p>
          <a:p>
            <a:pPr marL="268288" lvl="1" indent="0">
              <a:buNone/>
            </a:pPr>
            <a:endParaRPr lang="es-ES_tradnl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936" y="5002471"/>
            <a:ext cx="4548675" cy="1606675"/>
          </a:xfrm>
          <a:prstGeom prst="rect">
            <a:avLst/>
          </a:prstGeom>
        </p:spPr>
      </p:pic>
      <p:pic>
        <p:nvPicPr>
          <p:cNvPr id="6" name="Imagen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559" y="3756237"/>
            <a:ext cx="2198276" cy="2852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516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Sistemas de archivos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21" y="1440611"/>
            <a:ext cx="6470443" cy="4005399"/>
          </a:xfrm>
        </p:spPr>
        <p:txBody>
          <a:bodyPr>
            <a:normAutofit/>
          </a:bodyPr>
          <a:lstStyle/>
          <a:p>
            <a:r>
              <a:rPr lang="es-ES_tradnl" dirty="0"/>
              <a:t>Sistema de archivos </a:t>
            </a:r>
            <a:r>
              <a:rPr lang="es-ES_tradnl" dirty="0">
                <a:solidFill>
                  <a:srgbClr val="FF0000"/>
                </a:solidFill>
              </a:rPr>
              <a:t>NTFS</a:t>
            </a:r>
          </a:p>
          <a:p>
            <a:pPr lvl="1"/>
            <a:r>
              <a:rPr lang="es-ES_tradnl" sz="1600" dirty="0"/>
              <a:t>Diseñado para versiones modernas de Windows (NT - Windows 8.1)</a:t>
            </a:r>
          </a:p>
          <a:p>
            <a:pPr lvl="1"/>
            <a:r>
              <a:rPr lang="es-ES_tradnl" sz="1600" dirty="0"/>
              <a:t>Soluciona limitaciones de FAT</a:t>
            </a:r>
          </a:p>
          <a:p>
            <a:pPr lvl="1"/>
            <a:r>
              <a:rPr lang="es-ES_tradnl" sz="1600" dirty="0"/>
              <a:t>Compatible con entornos Linux (ahora)</a:t>
            </a:r>
          </a:p>
          <a:p>
            <a:pPr lvl="1"/>
            <a:r>
              <a:rPr lang="es-ES_tradnl" sz="1600" dirty="0"/>
              <a:t>Dispone de un registro de transacciones (</a:t>
            </a:r>
            <a:r>
              <a:rPr lang="es-ES_tradnl" sz="1600" b="1" dirty="0"/>
              <a:t>journaling</a:t>
            </a:r>
            <a:r>
              <a:rPr lang="es-ES_tradnl" sz="1600" dirty="0"/>
              <a:t>)</a:t>
            </a:r>
          </a:p>
          <a:p>
            <a:pPr lvl="2"/>
            <a:r>
              <a:rPr lang="es-ES_tradnl" sz="1600" dirty="0"/>
              <a:t>Anotan las acciones realizadas sobre la escritura de un archivo </a:t>
            </a:r>
          </a:p>
          <a:p>
            <a:pPr lvl="2"/>
            <a:r>
              <a:rPr lang="es-ES_tradnl" sz="1600" dirty="0"/>
              <a:t>Se utiliza para restaurarse en caso de fallo</a:t>
            </a:r>
          </a:p>
          <a:p>
            <a:pPr lvl="1"/>
            <a:r>
              <a:rPr lang="es-ES_tradnl" sz="1600" b="1" dirty="0"/>
              <a:t>Límite:</a:t>
            </a:r>
            <a:r>
              <a:rPr lang="es-ES_tradnl" sz="1600" dirty="0"/>
              <a:t> Particiones &lt; 256 TB (recomendado &lt; 2 TB)</a:t>
            </a:r>
          </a:p>
          <a:p>
            <a:r>
              <a:rPr lang="es-ES_tradnl" dirty="0"/>
              <a:t>Inconveniente</a:t>
            </a:r>
          </a:p>
          <a:p>
            <a:pPr lvl="1"/>
            <a:r>
              <a:rPr lang="es-ES_tradnl" sz="1600" dirty="0"/>
              <a:t>Necesita </a:t>
            </a:r>
            <a:r>
              <a:rPr lang="es-ES_tradnl" sz="1600" b="1" dirty="0"/>
              <a:t>mucho espacio en disco </a:t>
            </a:r>
            <a:r>
              <a:rPr lang="es-ES_tradnl" sz="1600" dirty="0"/>
              <a:t>para gestión de los archivos.</a:t>
            </a:r>
          </a:p>
          <a:p>
            <a:pPr lvl="1"/>
            <a:r>
              <a:rPr lang="es-ES_tradnl" sz="1600" dirty="0"/>
              <a:t>No recomendable para discos o particiones &lt; 10 GB.</a:t>
            </a:r>
          </a:p>
        </p:txBody>
      </p:sp>
      <p:sp>
        <p:nvSpPr>
          <p:cNvPr id="4" name="Rectangle 3"/>
          <p:cNvSpPr/>
          <p:nvPr/>
        </p:nvSpPr>
        <p:spPr>
          <a:xfrm>
            <a:off x="267421" y="5446010"/>
            <a:ext cx="8626415" cy="11695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/>
              <a:t>Mac OS X </a:t>
            </a:r>
            <a:r>
              <a:rPr lang="es-ES" sz="1400" dirty="0"/>
              <a:t>sólo puede leer las unidades NTFS, no escribirlas.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/>
              <a:t>Linux</a:t>
            </a:r>
            <a:r>
              <a:rPr lang="es-ES" sz="1400" dirty="0"/>
              <a:t> Algunas distribuciones pueden habilitar el soporte de escritura NTFS, pero algunas pueden ser de sólo lectura.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/>
              <a:t>PlayStation</a:t>
            </a:r>
            <a:r>
              <a:rPr lang="es-ES" sz="1400" dirty="0"/>
              <a:t> Ninguna de las consolas PlayStation de Sony admite NTFS.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/>
              <a:t>Xbox 360</a:t>
            </a:r>
            <a:r>
              <a:rPr lang="es-ES" sz="1400" dirty="0"/>
              <a:t> no puede leer las unidades NTFS, Xbox </a:t>
            </a:r>
            <a:r>
              <a:rPr lang="es-ES" sz="1400" dirty="0" err="1"/>
              <a:t>One</a:t>
            </a:r>
            <a:r>
              <a:rPr lang="es-ES" sz="1400" dirty="0"/>
              <a:t> puede</a:t>
            </a:r>
            <a:endParaRPr lang="es-ES_tradnl" sz="1400" dirty="0"/>
          </a:p>
        </p:txBody>
      </p:sp>
      <p:pic>
        <p:nvPicPr>
          <p:cNvPr id="5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588" y="2199736"/>
            <a:ext cx="1747248" cy="2156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7400264"/>
      </p:ext>
    </p:extLst>
  </p:cSld>
  <p:clrMapOvr>
    <a:masterClrMapping/>
  </p:clrMapOvr>
</p:sld>
</file>

<file path=ppt/theme/theme1.xml><?xml version="1.0" encoding="utf-8"?>
<a:theme xmlns:a="http://schemas.openxmlformats.org/drawingml/2006/main" name="MM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M" id="{019BEB24-9D67-437C-9176-B08C67741335}" vid="{3378CAE6-A491-40DB-82FB-0BA85EB26A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MM</Template>
  <TotalTime>410</TotalTime>
  <Words>1626</Words>
  <Application>Microsoft Office PowerPoint</Application>
  <PresentationFormat>On-screen Show (4:3)</PresentationFormat>
  <Paragraphs>193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ＭＳ Ｐゴシック</vt:lpstr>
      <vt:lpstr>Arial</vt:lpstr>
      <vt:lpstr>Calibri</vt:lpstr>
      <vt:lpstr>Calibri Light</vt:lpstr>
      <vt:lpstr>Courier New</vt:lpstr>
      <vt:lpstr>Wingdings</vt:lpstr>
      <vt:lpstr>MM</vt:lpstr>
      <vt:lpstr>Discos, particiones y sistemas de archivos</vt:lpstr>
      <vt:lpstr>Estructura física del disco duro</vt:lpstr>
      <vt:lpstr>Estructura lógica del disco duro</vt:lpstr>
      <vt:lpstr>Partición de discos</vt:lpstr>
      <vt:lpstr>Tipos de particiones</vt:lpstr>
      <vt:lpstr>Ejemplos de particiones</vt:lpstr>
      <vt:lpstr>Sistema de archivos</vt:lpstr>
      <vt:lpstr>Sistemas de archivos</vt:lpstr>
      <vt:lpstr>Sistemas de archivos</vt:lpstr>
      <vt:lpstr>Sistemas de archivos</vt:lpstr>
      <vt:lpstr>Operaciones sobre particiones</vt:lpstr>
      <vt:lpstr>Operaciones sobre particiones</vt:lpstr>
      <vt:lpstr>Operaciones sobre particiones</vt:lpstr>
      <vt:lpstr>Operaciones sobre particiones</vt:lpstr>
      <vt:lpstr>Operaciones sobre particiones</vt:lpstr>
      <vt:lpstr>Formateo de una partición</vt:lpstr>
      <vt:lpstr>Formateo de una partición</vt:lpstr>
      <vt:lpstr>Formateo de una partición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</dc:creator>
  <cp:lastModifiedBy>wqs wwww</cp:lastModifiedBy>
  <cp:revision>164</cp:revision>
  <dcterms:created xsi:type="dcterms:W3CDTF">2017-05-19T15:55:20Z</dcterms:created>
  <dcterms:modified xsi:type="dcterms:W3CDTF">2018-05-23T10:59:41Z</dcterms:modified>
</cp:coreProperties>
</file>