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7" r:id="rId24"/>
    <p:sldId id="278" r:id="rId25"/>
    <p:sldId id="279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YWuB2nqh1zTNdj7ppIYEOUPin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  <a:srgbClr val="B4B4B4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0AB204-FE25-4644-B28E-10FAFDAC7636}">
  <a:tblStyle styleId="{A30AB204-FE25-4644-B28E-10FAFDAC763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4"/>
  </p:normalViewPr>
  <p:slideViewPr>
    <p:cSldViewPr snapToGrid="0" snapToObjects="1">
      <p:cViewPr varScale="1">
        <p:scale>
          <a:sx n="101" d="100"/>
          <a:sy n="10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636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5c0cd770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5c0cd770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5b12b66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5b12b66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5.png"/><Relationship Id="rId9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/>
          <p:nvPr/>
        </p:nvSpPr>
        <p:spPr>
          <a:xfrm>
            <a:off x="3592945" y="1422400"/>
            <a:ext cx="4858328" cy="4634607"/>
          </a:xfrm>
          <a:prstGeom prst="ellipse">
            <a:avLst/>
          </a:prstGeom>
          <a:noFill/>
          <a:ln w="117475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115050" cy="57265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0"/>
          <p:cNvSpPr txBox="1"/>
          <p:nvPr/>
        </p:nvSpPr>
        <p:spPr>
          <a:xfrm>
            <a:off x="138546" y="38126"/>
            <a:ext cx="4470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Tarea 2: Segmentación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21818" y="36944"/>
            <a:ext cx="1570182" cy="5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 txBox="1"/>
          <p:nvPr/>
        </p:nvSpPr>
        <p:spPr>
          <a:xfrm>
            <a:off x="12556" y="686431"/>
            <a:ext cx="44888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creadas para la segmentación:</a:t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>
            <a:off x="5230087" y="4929908"/>
            <a:ext cx="1898075" cy="1796474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Financiación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2987961" y="3893896"/>
            <a:ext cx="1898075" cy="1796474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Purchase</a:t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>
            <a:off x="7376101" y="1979075"/>
            <a:ext cx="1768765" cy="1796474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Servicios</a:t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7430654" y="4165538"/>
            <a:ext cx="1768765" cy="1662607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Ahorro/ Inversión</a:t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>
            <a:off x="2917825" y="1883447"/>
            <a:ext cx="1898075" cy="1796474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Since</a:t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>
            <a:off x="5166013" y="824730"/>
            <a:ext cx="1898074" cy="1680896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Revenue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115050" cy="57265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/>
          <p:nvPr/>
        </p:nvSpPr>
        <p:spPr>
          <a:xfrm>
            <a:off x="138546" y="38126"/>
            <a:ext cx="4470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Tarea 2: Segmentación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21818" y="36944"/>
            <a:ext cx="1570182" cy="566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5" name="Google Shape;175;p11"/>
          <p:cNvGraphicFramePr/>
          <p:nvPr>
            <p:extLst>
              <p:ext uri="{D42A27DB-BD31-4B8C-83A1-F6EECF244321}">
                <p14:modId xmlns:p14="http://schemas.microsoft.com/office/powerpoint/2010/main" val="2491222538"/>
              </p:ext>
            </p:extLst>
          </p:nvPr>
        </p:nvGraphicFramePr>
        <p:xfrm>
          <a:off x="637310" y="1435324"/>
          <a:ext cx="10769600" cy="4515290"/>
        </p:xfrm>
        <a:graphic>
          <a:graphicData uri="http://schemas.openxmlformats.org/drawingml/2006/table">
            <a:tbl>
              <a:tblPr firstRow="1" bandRow="1">
                <a:noFill/>
                <a:tableStyleId>{A30AB204-FE25-4644-B28E-10FAFDAC7636}</a:tableStyleId>
              </a:tblPr>
              <a:tblGrid>
                <a:gridCol w="242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Segmento 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/>
                        <a:t>Segmento II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/>
                        <a:t>Segmento III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Segmento IV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Segmento V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Segmento VI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Segmento VII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800" b="1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Size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8.542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15.964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20.676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43.471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95.865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86.844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88.022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C5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278441"/>
                  </a:ext>
                </a:extLst>
              </a:tr>
              <a:tr h="55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u="none" strike="noStrike" cap="none" dirty="0" err="1"/>
                        <a:t>Revenue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 dirty="0">
                          <a:solidFill>
                            <a:schemeClr val="lt1"/>
                          </a:solidFill>
                        </a:rPr>
                        <a:t>1125 €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003E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 dirty="0">
                          <a:solidFill>
                            <a:schemeClr val="lt1"/>
                          </a:solidFill>
                        </a:rPr>
                        <a:t>785 €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0054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 dirty="0">
                          <a:solidFill>
                            <a:schemeClr val="lt1"/>
                          </a:solidFill>
                        </a:rPr>
                        <a:t>336 €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0086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lt1"/>
                          </a:solidFill>
                        </a:rPr>
                        <a:t>252 €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A84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lt1"/>
                          </a:solidFill>
                        </a:rPr>
                        <a:t>172 €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C8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lt1"/>
                          </a:solidFill>
                        </a:rPr>
                        <a:t>164 €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EE6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dk1"/>
                          </a:solidFill>
                        </a:rPr>
                        <a:t>77 €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3BFF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u="none" strike="noStrike" cap="none">
                          <a:solidFill>
                            <a:schemeClr val="lt1"/>
                          </a:solidFill>
                        </a:rPr>
                        <a:t>Prod. Financiación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3E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1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 dirty="0"/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 dirty="0"/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 dirty="0"/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 dirty="0"/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 dirty="0"/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 dirty="0"/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u="none" strike="noStrike" cap="none">
                          <a:solidFill>
                            <a:schemeClr val="lt1"/>
                          </a:solidFill>
                        </a:rPr>
                        <a:t>Prod. Ahorro/Inversión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86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0,7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1,1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1,0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0,0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0,0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u="none" strike="noStrike" cap="none">
                          <a:solidFill>
                            <a:schemeClr val="lt1"/>
                          </a:solidFill>
                        </a:rPr>
                        <a:t>Prod. Servicios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C8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2,1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2,1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1,4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2,1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1,0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1,0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1,1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u="none" strike="noStrike" cap="none"/>
                        <a:t>Last Purchase (días)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lt1"/>
                          </a:solidFill>
                        </a:rPr>
                        <a:t>154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3E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lt1"/>
                          </a:solidFill>
                        </a:rPr>
                        <a:t>212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A84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lt1"/>
                          </a:solidFill>
                        </a:rPr>
                        <a:t>167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54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lt1"/>
                          </a:solidFill>
                        </a:rPr>
                        <a:t>237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C8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lt1"/>
                          </a:solidFill>
                        </a:rPr>
                        <a:t>478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EE6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dk1"/>
                          </a:solidFill>
                        </a:rPr>
                        <a:t>479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3BFF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lt1"/>
                          </a:solidFill>
                        </a:rPr>
                        <a:t>193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86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u="none" strike="noStrike" cap="none"/>
                        <a:t>Client Since (días)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lt1"/>
                          </a:solidFill>
                        </a:rPr>
                        <a:t>985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86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lt1"/>
                          </a:solidFill>
                        </a:rPr>
                        <a:t>1010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54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lt1"/>
                          </a:solidFill>
                        </a:rPr>
                        <a:t>494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EE6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lt1"/>
                          </a:solidFill>
                        </a:rPr>
                        <a:t>818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A84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1265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3E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lt1"/>
                          </a:solidFill>
                        </a:rPr>
                        <a:t>740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C8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 dirty="0">
                          <a:solidFill>
                            <a:schemeClr val="dk1"/>
                          </a:solidFill>
                        </a:rPr>
                        <a:t>235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3BFF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6" name="Google Shape;176;p11"/>
          <p:cNvSpPr txBox="1"/>
          <p:nvPr/>
        </p:nvSpPr>
        <p:spPr>
          <a:xfrm>
            <a:off x="637310" y="6026406"/>
            <a:ext cx="6049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(*) Todos los valores muestran la media de las variables.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0" cy="682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/>
          <p:nvPr/>
        </p:nvSpPr>
        <p:spPr>
          <a:xfrm>
            <a:off x="3592945" y="1422400"/>
            <a:ext cx="4858328" cy="4634607"/>
          </a:xfrm>
          <a:prstGeom prst="ellipse">
            <a:avLst/>
          </a:prstGeom>
          <a:noFill/>
          <a:ln w="117475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115050" cy="57265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3"/>
          <p:cNvSpPr txBox="1"/>
          <p:nvPr/>
        </p:nvSpPr>
        <p:spPr>
          <a:xfrm>
            <a:off x="138546" y="38126"/>
            <a:ext cx="4470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Tarea 3: Recomendación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21818" y="36944"/>
            <a:ext cx="1570182" cy="5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3"/>
          <p:cNvSpPr txBox="1"/>
          <p:nvPr/>
        </p:nvSpPr>
        <p:spPr>
          <a:xfrm>
            <a:off x="12556" y="686431"/>
            <a:ext cx="44888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con mayor peso:</a:t>
            </a:r>
            <a:endParaRPr/>
          </a:p>
        </p:txBody>
      </p:sp>
      <p:sp>
        <p:nvSpPr>
          <p:cNvPr id="191" name="Google Shape;191;p13"/>
          <p:cNvSpPr/>
          <p:nvPr/>
        </p:nvSpPr>
        <p:spPr>
          <a:xfrm>
            <a:off x="7490112" y="2749745"/>
            <a:ext cx="2078761" cy="1979916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EntryChannel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KFC &lt;= 0.5</a:t>
            </a:r>
            <a:endParaRPr/>
          </a:p>
        </p:txBody>
      </p:sp>
      <p:sp>
        <p:nvSpPr>
          <p:cNvPr id="192" name="Google Shape;192;p13"/>
          <p:cNvSpPr/>
          <p:nvPr/>
        </p:nvSpPr>
        <p:spPr>
          <a:xfrm>
            <a:off x="4966276" y="4821382"/>
            <a:ext cx="2078761" cy="1912983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Active Customer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&lt;= 0.5</a:t>
            </a: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2475345" y="2505626"/>
            <a:ext cx="1988419" cy="1979915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 Since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&lt;= 955 días</a:t>
            </a:r>
            <a:endParaRPr/>
          </a:p>
        </p:txBody>
      </p:sp>
      <p:sp>
        <p:nvSpPr>
          <p:cNvPr id="194" name="Google Shape;194;p13"/>
          <p:cNvSpPr/>
          <p:nvPr/>
        </p:nvSpPr>
        <p:spPr>
          <a:xfrm>
            <a:off x="5075670" y="716449"/>
            <a:ext cx="2078760" cy="1903531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&lt;= 29.5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9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/>
          <p:nvPr/>
        </p:nvSpPr>
        <p:spPr>
          <a:xfrm>
            <a:off x="3592945" y="1422400"/>
            <a:ext cx="4858328" cy="4634607"/>
          </a:xfrm>
          <a:prstGeom prst="ellipse">
            <a:avLst/>
          </a:prstGeom>
          <a:noFill/>
          <a:ln w="117475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115050" cy="57265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5"/>
          <p:cNvSpPr txBox="1"/>
          <p:nvPr/>
        </p:nvSpPr>
        <p:spPr>
          <a:xfrm>
            <a:off x="138546" y="38126"/>
            <a:ext cx="4470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Tarea 4: Personalización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21818" y="36944"/>
            <a:ext cx="1570182" cy="5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5"/>
          <p:cNvSpPr txBox="1"/>
          <p:nvPr/>
        </p:nvSpPr>
        <p:spPr>
          <a:xfrm>
            <a:off x="12556" y="686431"/>
            <a:ext cx="44888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creadas para la segmentación:</a:t>
            </a:r>
            <a:endParaRPr/>
          </a:p>
        </p:txBody>
      </p:sp>
      <p:sp>
        <p:nvSpPr>
          <p:cNvPr id="209" name="Google Shape;209;p15"/>
          <p:cNvSpPr/>
          <p:nvPr/>
        </p:nvSpPr>
        <p:spPr>
          <a:xfrm>
            <a:off x="3438233" y="4537363"/>
            <a:ext cx="1898075" cy="1796474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Gender</a:t>
            </a:r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2899352" y="2231350"/>
            <a:ext cx="1898075" cy="1796474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Since</a:t>
            </a:r>
            <a:endParaRPr/>
          </a:p>
        </p:txBody>
      </p:sp>
      <p:sp>
        <p:nvSpPr>
          <p:cNvPr id="211" name="Google Shape;211;p15"/>
          <p:cNvSpPr/>
          <p:nvPr/>
        </p:nvSpPr>
        <p:spPr>
          <a:xfrm>
            <a:off x="7443931" y="2357766"/>
            <a:ext cx="1768765" cy="1796474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Salary</a:t>
            </a:r>
            <a:endParaRPr/>
          </a:p>
        </p:txBody>
      </p:sp>
      <p:sp>
        <p:nvSpPr>
          <p:cNvPr id="212" name="Google Shape;212;p15"/>
          <p:cNvSpPr/>
          <p:nvPr/>
        </p:nvSpPr>
        <p:spPr>
          <a:xfrm>
            <a:off x="6855694" y="4712924"/>
            <a:ext cx="1768765" cy="1662607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Population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Region</a:t>
            </a:r>
            <a:endParaRPr/>
          </a:p>
        </p:txBody>
      </p:sp>
      <p:sp>
        <p:nvSpPr>
          <p:cNvPr id="213" name="Google Shape;213;p15"/>
          <p:cNvSpPr/>
          <p:nvPr/>
        </p:nvSpPr>
        <p:spPr>
          <a:xfrm>
            <a:off x="5166013" y="824730"/>
            <a:ext cx="1898074" cy="1680896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115050" cy="57265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6"/>
          <p:cNvSpPr txBox="1"/>
          <p:nvPr/>
        </p:nvSpPr>
        <p:spPr>
          <a:xfrm>
            <a:off x="138546" y="38126"/>
            <a:ext cx="4470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Tarea 4: Personalización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21818" y="36944"/>
            <a:ext cx="1570182" cy="566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Google Shape;221;p16"/>
          <p:cNvGraphicFramePr/>
          <p:nvPr>
            <p:extLst>
              <p:ext uri="{D42A27DB-BD31-4B8C-83A1-F6EECF244321}">
                <p14:modId xmlns:p14="http://schemas.microsoft.com/office/powerpoint/2010/main" val="1894781238"/>
              </p:ext>
            </p:extLst>
          </p:nvPr>
        </p:nvGraphicFramePr>
        <p:xfrm>
          <a:off x="2041235" y="1602257"/>
          <a:ext cx="7556750" cy="3875200"/>
        </p:xfrm>
        <a:graphic>
          <a:graphicData uri="http://schemas.openxmlformats.org/drawingml/2006/table">
            <a:tbl>
              <a:tblPr firstRow="1" bandRow="1">
                <a:noFill/>
                <a:tableStyleId>{A30AB204-FE25-4644-B28E-10FAFDAC7636}</a:tableStyleId>
              </a:tblPr>
              <a:tblGrid>
                <a:gridCol w="204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2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Segmento 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/>
                        <a:t>Segmento II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/>
                        <a:t>Segmento III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/>
                        <a:t>Segmento IV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800" b="1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Size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3.361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2.246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1.056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3.337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C5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635786"/>
                  </a:ext>
                </a:extLst>
              </a:tr>
              <a:tr h="55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u="none" strike="noStrike" cap="none" dirty="0" err="1">
                          <a:solidFill>
                            <a:schemeClr val="dk1"/>
                          </a:solidFill>
                        </a:rPr>
                        <a:t>Salary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 dirty="0">
                          <a:solidFill>
                            <a:schemeClr val="lt1"/>
                          </a:solidFill>
                        </a:rPr>
                        <a:t>112K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00C8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lt1"/>
                          </a:solidFill>
                        </a:rPr>
                        <a:t>150K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3E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lt1"/>
                          </a:solidFill>
                        </a:rPr>
                        <a:t>134K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86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 dirty="0">
                          <a:solidFill>
                            <a:schemeClr val="dk1"/>
                          </a:solidFill>
                        </a:rPr>
                        <a:t>90K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3BFF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u="none" strike="noStrike" cap="none" dirty="0">
                          <a:solidFill>
                            <a:schemeClr val="dk1"/>
                          </a:solidFill>
                        </a:rPr>
                        <a:t>Age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dk1"/>
                          </a:solidFill>
                        </a:rPr>
                        <a:t>40,8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3BFF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lt1"/>
                          </a:solidFill>
                        </a:rPr>
                        <a:t>42,6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86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lt1"/>
                          </a:solidFill>
                        </a:rPr>
                        <a:t>70,4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3E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lt1"/>
                          </a:solidFill>
                        </a:rPr>
                        <a:t>42,4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C8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u="none" strike="noStrike" cap="none">
                          <a:solidFill>
                            <a:schemeClr val="dk1"/>
                          </a:solidFill>
                        </a:rPr>
                        <a:t>Population Region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lt1"/>
                          </a:solidFill>
                        </a:rPr>
                        <a:t>3M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C8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lt1"/>
                          </a:solidFill>
                        </a:rPr>
                        <a:t>6M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3E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lt1"/>
                          </a:solidFill>
                        </a:rPr>
                        <a:t>4M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86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lt1"/>
                          </a:solidFill>
                        </a:rPr>
                        <a:t>1M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3BFF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u="none" strike="noStrike" cap="none">
                          <a:solidFill>
                            <a:schemeClr val="dk1"/>
                          </a:solidFill>
                        </a:rPr>
                        <a:t>Client Since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dk1"/>
                          </a:solidFill>
                        </a:rPr>
                        <a:t>1.181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3BFF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lt1"/>
                          </a:solidFill>
                        </a:rPr>
                        <a:t>1.190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86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lt1"/>
                          </a:solidFill>
                        </a:rPr>
                        <a:t>1.200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3E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lt1"/>
                          </a:solidFill>
                        </a:rPr>
                        <a:t>1.183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C8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u="none" strike="noStrike" cap="none">
                          <a:solidFill>
                            <a:schemeClr val="dk1"/>
                          </a:solidFill>
                        </a:rPr>
                        <a:t>Gender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3E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3BFF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lt1"/>
                          </a:solidFill>
                        </a:rPr>
                        <a:t>0,5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C8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 dirty="0">
                          <a:solidFill>
                            <a:schemeClr val="dk1"/>
                          </a:solidFill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3BFF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89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115050" cy="57265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8"/>
          <p:cNvSpPr txBox="1"/>
          <p:nvPr/>
        </p:nvSpPr>
        <p:spPr>
          <a:xfrm>
            <a:off x="138546" y="38126"/>
            <a:ext cx="4470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Tarea 5: Seguimiento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21818" y="36944"/>
            <a:ext cx="1570182" cy="5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1290637"/>
            <a:ext cx="1051560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1"/>
            <a:ext cx="12242043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251" y="858512"/>
            <a:ext cx="11755498" cy="289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8251" y="3823385"/>
            <a:ext cx="11755498" cy="289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6115050" cy="57265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138546" y="38126"/>
            <a:ext cx="4470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Tarea 1: Análisis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21818" y="36944"/>
            <a:ext cx="1570182" cy="5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115050" cy="57265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0"/>
          <p:cNvSpPr txBox="1"/>
          <p:nvPr/>
        </p:nvSpPr>
        <p:spPr>
          <a:xfrm>
            <a:off x="138546" y="38126"/>
            <a:ext cx="4470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Tarea 6: Coordinación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21818" y="36944"/>
            <a:ext cx="1570182" cy="5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202" y="1736437"/>
            <a:ext cx="12005696" cy="2988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115050" cy="57265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1"/>
          <p:cNvSpPr txBox="1"/>
          <p:nvPr/>
        </p:nvSpPr>
        <p:spPr>
          <a:xfrm>
            <a:off x="138546" y="38126"/>
            <a:ext cx="4470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Tarea 6: Coordinación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21818" y="36944"/>
            <a:ext cx="1570182" cy="5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1179" y="3391051"/>
            <a:ext cx="5212689" cy="2184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19944" y="1197695"/>
            <a:ext cx="5212689" cy="2193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19944" y="3391051"/>
            <a:ext cx="5212689" cy="1472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1180" y="1192758"/>
            <a:ext cx="5212689" cy="2203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103B17-66DD-DC54-9656-2A95655A2B68}"/>
              </a:ext>
            </a:extLst>
          </p:cNvPr>
          <p:cNvSpPr txBox="1"/>
          <p:nvPr/>
        </p:nvSpPr>
        <p:spPr>
          <a:xfrm>
            <a:off x="1876301" y="3260214"/>
            <a:ext cx="3657600" cy="1323439"/>
          </a:xfrm>
          <a:prstGeom prst="rect">
            <a:avLst/>
          </a:prstGeom>
          <a:solidFill>
            <a:srgbClr val="535353"/>
          </a:solidFill>
        </p:spPr>
        <p:txBody>
          <a:bodyPr wrap="square" rtlCol="0">
            <a:spAutoFit/>
          </a:bodyPr>
          <a:lstStyle/>
          <a:p>
            <a:r>
              <a:rPr lang="en-AR" sz="4000" dirty="0">
                <a:solidFill>
                  <a:schemeClr val="bg1"/>
                </a:solidFill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1291848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115050" cy="57265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2"/>
          <p:cNvSpPr txBox="1"/>
          <p:nvPr/>
        </p:nvSpPr>
        <p:spPr>
          <a:xfrm>
            <a:off x="138546" y="38126"/>
            <a:ext cx="4470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Anexo - DecisionTree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21818" y="36944"/>
            <a:ext cx="1570182" cy="5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1851" y="4513977"/>
            <a:ext cx="3157970" cy="2063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99762" y="3857487"/>
            <a:ext cx="227647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009500" y="4494931"/>
            <a:ext cx="3157970" cy="2082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90501" y="3857487"/>
            <a:ext cx="2595968" cy="6374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" name="Google Shape;270;p22"/>
          <p:cNvGrpSpPr/>
          <p:nvPr/>
        </p:nvGrpSpPr>
        <p:grpSpPr>
          <a:xfrm>
            <a:off x="0" y="1320800"/>
            <a:ext cx="12108873" cy="2198255"/>
            <a:chOff x="166832" y="1444053"/>
            <a:chExt cx="11768915" cy="1875853"/>
          </a:xfrm>
        </p:grpSpPr>
        <p:pic>
          <p:nvPicPr>
            <p:cNvPr id="271" name="Google Shape;271;p2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66832" y="1643837"/>
              <a:ext cx="5957454" cy="16575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2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206840" y="1806610"/>
              <a:ext cx="5728907" cy="1513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2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957454" y="1444053"/>
              <a:ext cx="1042377" cy="399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5c0cd7703_0_1"/>
          <p:cNvSpPr txBox="1">
            <a:spLocks noGrp="1"/>
          </p:cNvSpPr>
          <p:nvPr>
            <p:ph type="title"/>
          </p:nvPr>
        </p:nvSpPr>
        <p:spPr>
          <a:xfrm>
            <a:off x="542925" y="393700"/>
            <a:ext cx="7210500" cy="53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ES" sz="2860"/>
              <a:t>Tamaño de clusters 1 por comportamiento de compra</a:t>
            </a:r>
            <a:endParaRPr sz="2860"/>
          </a:p>
        </p:txBody>
      </p:sp>
      <p:sp>
        <p:nvSpPr>
          <p:cNvPr id="279" name="Google Shape;279;g125c0cd7703_0_1"/>
          <p:cNvSpPr txBox="1"/>
          <p:nvPr/>
        </p:nvSpPr>
        <p:spPr>
          <a:xfrm>
            <a:off x="542925" y="1352550"/>
            <a:ext cx="47817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1:8542                2.4%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2: 15964             4.5%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3 : 20676            5.9%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4: 34471             9.8%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5: 95865             27.3%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6: 86844             24.7%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7: 88022             25.1%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5b12b66e1_0_0"/>
          <p:cNvSpPr txBox="1">
            <a:spLocks noGrp="1"/>
          </p:cNvSpPr>
          <p:nvPr>
            <p:ph type="title"/>
          </p:nvPr>
        </p:nvSpPr>
        <p:spPr>
          <a:xfrm>
            <a:off x="542925" y="393700"/>
            <a:ext cx="7210500" cy="53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ES" sz="2860"/>
              <a:t>Tamaño de clusters 2 por comportamiento de compra</a:t>
            </a:r>
            <a:endParaRPr sz="2860"/>
          </a:p>
        </p:txBody>
      </p:sp>
      <p:sp>
        <p:nvSpPr>
          <p:cNvPr id="285" name="Google Shape;285;g125b12b66e1_0_0"/>
          <p:cNvSpPr txBox="1"/>
          <p:nvPr/>
        </p:nvSpPr>
        <p:spPr>
          <a:xfrm>
            <a:off x="542925" y="1352550"/>
            <a:ext cx="47817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1:3361              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2: 2246           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3 : 1056          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4: 3337          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309" y="1075079"/>
            <a:ext cx="11933381" cy="3952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6115050" cy="57265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/>
          <p:nvPr/>
        </p:nvSpPr>
        <p:spPr>
          <a:xfrm>
            <a:off x="138546" y="38126"/>
            <a:ext cx="4470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Tarea 1: Análisis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21818" y="18472"/>
            <a:ext cx="1570182" cy="5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3633" y="5123294"/>
            <a:ext cx="3352367" cy="1176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115050" cy="57265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/>
        </p:nvSpPr>
        <p:spPr>
          <a:xfrm>
            <a:off x="138546" y="38126"/>
            <a:ext cx="4470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Tarea 1: Análisis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36" y="701057"/>
            <a:ext cx="12071927" cy="3334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21818" y="27708"/>
            <a:ext cx="1570182" cy="5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4655" y="4164364"/>
            <a:ext cx="4905375" cy="2152650"/>
          </a:xfrm>
          <a:prstGeom prst="rect">
            <a:avLst/>
          </a:prstGeom>
          <a:noFill/>
          <a:ln w="9525" cap="flat" cmpd="sng">
            <a:solidFill>
              <a:srgbClr val="D0CECE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2" name="Google Shape;112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67382" y="4035962"/>
            <a:ext cx="3749963" cy="2584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236" y="1152084"/>
            <a:ext cx="11405528" cy="3116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6115050" cy="57265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/>
        </p:nvSpPr>
        <p:spPr>
          <a:xfrm>
            <a:off x="138546" y="38126"/>
            <a:ext cx="4470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Tarea 1: Análisis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38537" y="4443123"/>
            <a:ext cx="5114925" cy="1038225"/>
          </a:xfrm>
          <a:prstGeom prst="rect">
            <a:avLst/>
          </a:prstGeom>
          <a:noFill/>
          <a:ln w="9525" cap="flat" cmpd="sng">
            <a:solidFill>
              <a:srgbClr val="D0CECE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1" name="Google Shape;121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21818" y="27708"/>
            <a:ext cx="1570182" cy="5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670" y="688872"/>
            <a:ext cx="7315199" cy="6005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6115050" cy="57265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 txBox="1"/>
          <p:nvPr/>
        </p:nvSpPr>
        <p:spPr>
          <a:xfrm>
            <a:off x="138546" y="38126"/>
            <a:ext cx="4470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Tarea 1: Análisis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50160" y="688872"/>
            <a:ext cx="3904529" cy="2052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21818" y="27708"/>
            <a:ext cx="1570182" cy="5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73361" y="3028950"/>
            <a:ext cx="2057400" cy="800100"/>
          </a:xfrm>
          <a:prstGeom prst="rect">
            <a:avLst/>
          </a:prstGeom>
          <a:noFill/>
          <a:ln w="9525" cap="flat" cmpd="sng">
            <a:solidFill>
              <a:srgbClr val="D0CECE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115050" cy="57265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 txBox="1"/>
          <p:nvPr/>
        </p:nvSpPr>
        <p:spPr>
          <a:xfrm>
            <a:off x="138546" y="38126"/>
            <a:ext cx="4470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Tarea 1: Análisis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21818" y="36944"/>
            <a:ext cx="1570182" cy="5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7018" y="688872"/>
            <a:ext cx="7315199" cy="6007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115050" cy="57265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8"/>
          <p:cNvSpPr txBox="1"/>
          <p:nvPr/>
        </p:nvSpPr>
        <p:spPr>
          <a:xfrm>
            <a:off x="138546" y="38126"/>
            <a:ext cx="4470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Tarea 1: Análisis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743" y="1008540"/>
            <a:ext cx="11998614" cy="4840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21818" y="36944"/>
            <a:ext cx="1570182" cy="5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220560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336</Words>
  <Application>Microsoft Macintosh PowerPoint</Application>
  <PresentationFormat>Widescreen</PresentationFormat>
  <Paragraphs>159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Tamaño de clusters 1 por comportamiento de compra</vt:lpstr>
      <vt:lpstr>Tamaño de clusters 2 por comportamiento de compra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Florencia PRANDI</dc:creator>
  <cp:lastModifiedBy>Federico D'Amico</cp:lastModifiedBy>
  <cp:revision>2</cp:revision>
  <dcterms:created xsi:type="dcterms:W3CDTF">2022-04-23T10:30:04Z</dcterms:created>
  <dcterms:modified xsi:type="dcterms:W3CDTF">2022-04-25T18:10:24Z</dcterms:modified>
</cp:coreProperties>
</file>