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60" r:id="rId6"/>
    <p:sldId id="257"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8F5D5E-FABA-4549-9E5B-735F52D21D75}" v="571" dt="2019-05-05T15:04:28.4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3039" autoAdjust="0"/>
  </p:normalViewPr>
  <p:slideViewPr>
    <p:cSldViewPr>
      <p:cViewPr varScale="1">
        <p:scale>
          <a:sx n="81" d="100"/>
          <a:sy n="81" d="100"/>
        </p:scale>
        <p:origin x="114" y="384"/>
      </p:cViewPr>
      <p:guideLst>
        <p:guide orient="horz" pos="2160"/>
        <p:guide pos="384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D4EF91-69FA-411D-9790-69CB69A1EC41}"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50D72097-FAC7-4E0A-A166-B6988C14A6FC}">
      <dgm:prSet phldrT="[Text]"/>
      <dgm:spPr/>
      <dgm:t>
        <a:bodyPr/>
        <a:lstStyle/>
        <a:p>
          <a:r>
            <a:rPr lang="en-US" dirty="0"/>
            <a:t>50,000 Reviews</a:t>
          </a:r>
        </a:p>
      </dgm:t>
    </dgm:pt>
    <dgm:pt modelId="{D8691FB1-6365-4819-ADD6-E80E676805A5}" type="parTrans" cxnId="{E9F1CAB1-A7CB-47BA-A37A-3E7E03BCCECB}">
      <dgm:prSet/>
      <dgm:spPr/>
      <dgm:t>
        <a:bodyPr/>
        <a:lstStyle/>
        <a:p>
          <a:endParaRPr lang="en-US"/>
        </a:p>
      </dgm:t>
    </dgm:pt>
    <dgm:pt modelId="{B27293AC-A1B7-461F-A606-4A889D3E0C2A}" type="sibTrans" cxnId="{E9F1CAB1-A7CB-47BA-A37A-3E7E03BCCECB}">
      <dgm:prSet/>
      <dgm:spPr/>
      <dgm:t>
        <a:bodyPr/>
        <a:lstStyle/>
        <a:p>
          <a:endParaRPr lang="en-US"/>
        </a:p>
      </dgm:t>
    </dgm:pt>
    <dgm:pt modelId="{DEC3C1CF-DCAD-4CD8-9D13-6B50967C0244}">
      <dgm:prSet phldrT="[Text]"/>
      <dgm:spPr/>
      <dgm:t>
        <a:bodyPr/>
        <a:lstStyle/>
        <a:p>
          <a:r>
            <a:rPr lang="en-US" dirty="0"/>
            <a:t>30 reviews per movie</a:t>
          </a:r>
        </a:p>
      </dgm:t>
    </dgm:pt>
    <dgm:pt modelId="{2789DB04-A956-4BD1-8535-B264AB64B6BA}" type="parTrans" cxnId="{1A2DD21B-664B-45F8-B9E8-6D86E1BC50A9}">
      <dgm:prSet/>
      <dgm:spPr/>
      <dgm:t>
        <a:bodyPr/>
        <a:lstStyle/>
        <a:p>
          <a:endParaRPr lang="en-US"/>
        </a:p>
      </dgm:t>
    </dgm:pt>
    <dgm:pt modelId="{F0BD59F4-5ACC-489B-A146-4AB9ED598302}" type="sibTrans" cxnId="{1A2DD21B-664B-45F8-B9E8-6D86E1BC50A9}">
      <dgm:prSet/>
      <dgm:spPr/>
      <dgm:t>
        <a:bodyPr/>
        <a:lstStyle/>
        <a:p>
          <a:endParaRPr lang="en-US"/>
        </a:p>
      </dgm:t>
    </dgm:pt>
    <dgm:pt modelId="{B406FB63-5DBE-4C46-AFD3-549413B3F240}">
      <dgm:prSet phldrT="[Text]"/>
      <dgm:spPr/>
      <dgm:t>
        <a:bodyPr/>
        <a:lstStyle/>
        <a:p>
          <a:r>
            <a:rPr lang="en-US" dirty="0"/>
            <a:t>1-4 negative ratings</a:t>
          </a:r>
        </a:p>
      </dgm:t>
    </dgm:pt>
    <dgm:pt modelId="{EC9C816A-8BC6-454B-A813-3C56410FA00E}" type="parTrans" cxnId="{895E4CAF-1A8F-4181-9CD2-90D119104C9B}">
      <dgm:prSet/>
      <dgm:spPr/>
      <dgm:t>
        <a:bodyPr/>
        <a:lstStyle/>
        <a:p>
          <a:endParaRPr lang="en-US"/>
        </a:p>
      </dgm:t>
    </dgm:pt>
    <dgm:pt modelId="{3DC40377-454F-4EE9-A373-E396664ED9FC}" type="sibTrans" cxnId="{895E4CAF-1A8F-4181-9CD2-90D119104C9B}">
      <dgm:prSet/>
      <dgm:spPr/>
      <dgm:t>
        <a:bodyPr/>
        <a:lstStyle/>
        <a:p>
          <a:endParaRPr lang="en-US"/>
        </a:p>
      </dgm:t>
    </dgm:pt>
    <dgm:pt modelId="{47FE49BE-8114-453C-96C7-D22C4E322AD1}">
      <dgm:prSet phldrT="[Text]"/>
      <dgm:spPr/>
      <dgm:t>
        <a:bodyPr/>
        <a:lstStyle/>
        <a:p>
          <a:r>
            <a:rPr lang="en-US" dirty="0"/>
            <a:t>7-10 positive ratings</a:t>
          </a:r>
        </a:p>
      </dgm:t>
    </dgm:pt>
    <dgm:pt modelId="{7A35A28F-CFB8-411A-BAEF-A43611ACEE0E}" type="parTrans" cxnId="{F185DC59-CEB3-44CA-B42B-0C6BBFE139A2}">
      <dgm:prSet/>
      <dgm:spPr/>
      <dgm:t>
        <a:bodyPr/>
        <a:lstStyle/>
        <a:p>
          <a:endParaRPr lang="en-US"/>
        </a:p>
      </dgm:t>
    </dgm:pt>
    <dgm:pt modelId="{E9C63DA0-FE1C-4F31-8CA4-2B7A12FCBB48}" type="sibTrans" cxnId="{F185DC59-CEB3-44CA-B42B-0C6BBFE139A2}">
      <dgm:prSet/>
      <dgm:spPr/>
      <dgm:t>
        <a:bodyPr/>
        <a:lstStyle/>
        <a:p>
          <a:endParaRPr lang="en-US"/>
        </a:p>
      </dgm:t>
    </dgm:pt>
    <dgm:pt modelId="{F56064A5-E124-4EE7-8436-A09942CBF37F}" type="pres">
      <dgm:prSet presAssocID="{4AD4EF91-69FA-411D-9790-69CB69A1EC41}" presName="Name0" presStyleCnt="0">
        <dgm:presLayoutVars>
          <dgm:chMax val="7"/>
          <dgm:chPref val="7"/>
          <dgm:dir/>
        </dgm:presLayoutVars>
      </dgm:prSet>
      <dgm:spPr/>
    </dgm:pt>
    <dgm:pt modelId="{57850720-C119-40EE-B157-F9CF65818476}" type="pres">
      <dgm:prSet presAssocID="{4AD4EF91-69FA-411D-9790-69CB69A1EC41}" presName="Name1" presStyleCnt="0"/>
      <dgm:spPr/>
    </dgm:pt>
    <dgm:pt modelId="{F4B89769-58B1-473F-B1A3-F26AC3299046}" type="pres">
      <dgm:prSet presAssocID="{4AD4EF91-69FA-411D-9790-69CB69A1EC41}" presName="cycle" presStyleCnt="0"/>
      <dgm:spPr/>
    </dgm:pt>
    <dgm:pt modelId="{F530AE57-3CDA-4D15-8BBA-2E4914D5914D}" type="pres">
      <dgm:prSet presAssocID="{4AD4EF91-69FA-411D-9790-69CB69A1EC41}" presName="srcNode" presStyleLbl="node1" presStyleIdx="0" presStyleCnt="4"/>
      <dgm:spPr/>
    </dgm:pt>
    <dgm:pt modelId="{A45FEE7E-3F61-44B1-8604-AEC9CF3CA901}" type="pres">
      <dgm:prSet presAssocID="{4AD4EF91-69FA-411D-9790-69CB69A1EC41}" presName="conn" presStyleLbl="parChTrans1D2" presStyleIdx="0" presStyleCnt="1"/>
      <dgm:spPr/>
    </dgm:pt>
    <dgm:pt modelId="{E886F399-9B69-4CA3-9ADD-DAB4374CF094}" type="pres">
      <dgm:prSet presAssocID="{4AD4EF91-69FA-411D-9790-69CB69A1EC41}" presName="extraNode" presStyleLbl="node1" presStyleIdx="0" presStyleCnt="4"/>
      <dgm:spPr/>
    </dgm:pt>
    <dgm:pt modelId="{3707CB8D-4FEC-42FB-8265-3588853C9E3C}" type="pres">
      <dgm:prSet presAssocID="{4AD4EF91-69FA-411D-9790-69CB69A1EC41}" presName="dstNode" presStyleLbl="node1" presStyleIdx="0" presStyleCnt="4"/>
      <dgm:spPr/>
    </dgm:pt>
    <dgm:pt modelId="{C36D3503-9329-4425-B1BB-7715EA13C9B4}" type="pres">
      <dgm:prSet presAssocID="{50D72097-FAC7-4E0A-A166-B6988C14A6FC}" presName="text_1" presStyleLbl="node1" presStyleIdx="0" presStyleCnt="4">
        <dgm:presLayoutVars>
          <dgm:bulletEnabled val="1"/>
        </dgm:presLayoutVars>
      </dgm:prSet>
      <dgm:spPr/>
    </dgm:pt>
    <dgm:pt modelId="{D52523BD-AF83-4E4E-BB85-6A5245BC6EC0}" type="pres">
      <dgm:prSet presAssocID="{50D72097-FAC7-4E0A-A166-B6988C14A6FC}" presName="accent_1" presStyleCnt="0"/>
      <dgm:spPr/>
    </dgm:pt>
    <dgm:pt modelId="{40E5271E-A047-4F34-B56D-E7F7B6CC4161}" type="pres">
      <dgm:prSet presAssocID="{50D72097-FAC7-4E0A-A166-B6988C14A6FC}" presName="accentRepeatNode" presStyleLbl="solidFgAcc1" presStyleIdx="0" presStyleCnt="4"/>
      <dgm:spPr/>
    </dgm:pt>
    <dgm:pt modelId="{D16084E6-F5F8-4FA6-93C1-15CAE8A63D08}" type="pres">
      <dgm:prSet presAssocID="{DEC3C1CF-DCAD-4CD8-9D13-6B50967C0244}" presName="text_2" presStyleLbl="node1" presStyleIdx="1" presStyleCnt="4">
        <dgm:presLayoutVars>
          <dgm:bulletEnabled val="1"/>
        </dgm:presLayoutVars>
      </dgm:prSet>
      <dgm:spPr/>
    </dgm:pt>
    <dgm:pt modelId="{13594EA6-A6F3-44BF-96D1-D6BE13C7BB18}" type="pres">
      <dgm:prSet presAssocID="{DEC3C1CF-DCAD-4CD8-9D13-6B50967C0244}" presName="accent_2" presStyleCnt="0"/>
      <dgm:spPr/>
    </dgm:pt>
    <dgm:pt modelId="{DF109A13-4686-45E5-B41D-8303F24930A5}" type="pres">
      <dgm:prSet presAssocID="{DEC3C1CF-DCAD-4CD8-9D13-6B50967C0244}" presName="accentRepeatNode" presStyleLbl="solidFgAcc1" presStyleIdx="1" presStyleCnt="4"/>
      <dgm:spPr/>
    </dgm:pt>
    <dgm:pt modelId="{DCCBEDDA-B3E1-4CE6-A47B-4DA4A3AFE960}" type="pres">
      <dgm:prSet presAssocID="{B406FB63-5DBE-4C46-AFD3-549413B3F240}" presName="text_3" presStyleLbl="node1" presStyleIdx="2" presStyleCnt="4">
        <dgm:presLayoutVars>
          <dgm:bulletEnabled val="1"/>
        </dgm:presLayoutVars>
      </dgm:prSet>
      <dgm:spPr/>
    </dgm:pt>
    <dgm:pt modelId="{1BBE37C4-0A1B-4A03-8416-B1B79A369F9E}" type="pres">
      <dgm:prSet presAssocID="{B406FB63-5DBE-4C46-AFD3-549413B3F240}" presName="accent_3" presStyleCnt="0"/>
      <dgm:spPr/>
    </dgm:pt>
    <dgm:pt modelId="{F0844488-D6CB-4B53-907C-3BCAF76C99CE}" type="pres">
      <dgm:prSet presAssocID="{B406FB63-5DBE-4C46-AFD3-549413B3F240}" presName="accentRepeatNode" presStyleLbl="solidFgAcc1" presStyleIdx="2" presStyleCnt="4"/>
      <dgm:spPr/>
    </dgm:pt>
    <dgm:pt modelId="{E9CF720C-DDE0-460A-9DCD-5EFDD54C0D4A}" type="pres">
      <dgm:prSet presAssocID="{47FE49BE-8114-453C-96C7-D22C4E322AD1}" presName="text_4" presStyleLbl="node1" presStyleIdx="3" presStyleCnt="4">
        <dgm:presLayoutVars>
          <dgm:bulletEnabled val="1"/>
        </dgm:presLayoutVars>
      </dgm:prSet>
      <dgm:spPr/>
    </dgm:pt>
    <dgm:pt modelId="{EE7E64C8-B003-4ECA-A2D1-90BDA9F3A130}" type="pres">
      <dgm:prSet presAssocID="{47FE49BE-8114-453C-96C7-D22C4E322AD1}" presName="accent_4" presStyleCnt="0"/>
      <dgm:spPr/>
    </dgm:pt>
    <dgm:pt modelId="{10D965EA-A84E-41AD-910D-811D35A08E8E}" type="pres">
      <dgm:prSet presAssocID="{47FE49BE-8114-453C-96C7-D22C4E322AD1}" presName="accentRepeatNode" presStyleLbl="solidFgAcc1" presStyleIdx="3" presStyleCnt="4"/>
      <dgm:spPr/>
    </dgm:pt>
  </dgm:ptLst>
  <dgm:cxnLst>
    <dgm:cxn modelId="{1A2DD21B-664B-45F8-B9E8-6D86E1BC50A9}" srcId="{4AD4EF91-69FA-411D-9790-69CB69A1EC41}" destId="{DEC3C1CF-DCAD-4CD8-9D13-6B50967C0244}" srcOrd="1" destOrd="0" parTransId="{2789DB04-A956-4BD1-8535-B264AB64B6BA}" sibTransId="{F0BD59F4-5ACC-489B-A146-4AB9ED598302}"/>
    <dgm:cxn modelId="{7437DF25-CEB7-4C7F-9570-B4575E5D99FA}" type="presOf" srcId="{50D72097-FAC7-4E0A-A166-B6988C14A6FC}" destId="{C36D3503-9329-4425-B1BB-7715EA13C9B4}" srcOrd="0" destOrd="0" presId="urn:microsoft.com/office/officeart/2008/layout/VerticalCurvedList"/>
    <dgm:cxn modelId="{3D447846-3ED7-4B12-A3E3-5DC4E4221CF1}" type="presOf" srcId="{B406FB63-5DBE-4C46-AFD3-549413B3F240}" destId="{DCCBEDDA-B3E1-4CE6-A47B-4DA4A3AFE960}" srcOrd="0" destOrd="0" presId="urn:microsoft.com/office/officeart/2008/layout/VerticalCurvedList"/>
    <dgm:cxn modelId="{F185DC59-CEB3-44CA-B42B-0C6BBFE139A2}" srcId="{4AD4EF91-69FA-411D-9790-69CB69A1EC41}" destId="{47FE49BE-8114-453C-96C7-D22C4E322AD1}" srcOrd="3" destOrd="0" parTransId="{7A35A28F-CFB8-411A-BAEF-A43611ACEE0E}" sibTransId="{E9C63DA0-FE1C-4F31-8CA4-2B7A12FCBB48}"/>
    <dgm:cxn modelId="{CC1DA887-6999-4021-AFE2-41634629D2DA}" type="presOf" srcId="{47FE49BE-8114-453C-96C7-D22C4E322AD1}" destId="{E9CF720C-DDE0-460A-9DCD-5EFDD54C0D4A}" srcOrd="0" destOrd="0" presId="urn:microsoft.com/office/officeart/2008/layout/VerticalCurvedList"/>
    <dgm:cxn modelId="{4B746E8F-D81F-47E2-ACFB-CD9C028DEE59}" type="presOf" srcId="{4AD4EF91-69FA-411D-9790-69CB69A1EC41}" destId="{F56064A5-E124-4EE7-8436-A09942CBF37F}" srcOrd="0" destOrd="0" presId="urn:microsoft.com/office/officeart/2008/layout/VerticalCurvedList"/>
    <dgm:cxn modelId="{8BE673A9-1FFC-4442-A3B7-DE6010B1DBBD}" type="presOf" srcId="{B27293AC-A1B7-461F-A606-4A889D3E0C2A}" destId="{A45FEE7E-3F61-44B1-8604-AEC9CF3CA901}" srcOrd="0" destOrd="0" presId="urn:microsoft.com/office/officeart/2008/layout/VerticalCurvedList"/>
    <dgm:cxn modelId="{895E4CAF-1A8F-4181-9CD2-90D119104C9B}" srcId="{4AD4EF91-69FA-411D-9790-69CB69A1EC41}" destId="{B406FB63-5DBE-4C46-AFD3-549413B3F240}" srcOrd="2" destOrd="0" parTransId="{EC9C816A-8BC6-454B-A813-3C56410FA00E}" sibTransId="{3DC40377-454F-4EE9-A373-E396664ED9FC}"/>
    <dgm:cxn modelId="{E9F1CAB1-A7CB-47BA-A37A-3E7E03BCCECB}" srcId="{4AD4EF91-69FA-411D-9790-69CB69A1EC41}" destId="{50D72097-FAC7-4E0A-A166-B6988C14A6FC}" srcOrd="0" destOrd="0" parTransId="{D8691FB1-6365-4819-ADD6-E80E676805A5}" sibTransId="{B27293AC-A1B7-461F-A606-4A889D3E0C2A}"/>
    <dgm:cxn modelId="{111721C5-9849-4E3F-BD48-13CBBD91EEBB}" type="presOf" srcId="{DEC3C1CF-DCAD-4CD8-9D13-6B50967C0244}" destId="{D16084E6-F5F8-4FA6-93C1-15CAE8A63D08}" srcOrd="0" destOrd="0" presId="urn:microsoft.com/office/officeart/2008/layout/VerticalCurvedList"/>
    <dgm:cxn modelId="{619D676D-79B9-4B57-9209-90797031DE83}" type="presParOf" srcId="{F56064A5-E124-4EE7-8436-A09942CBF37F}" destId="{57850720-C119-40EE-B157-F9CF65818476}" srcOrd="0" destOrd="0" presId="urn:microsoft.com/office/officeart/2008/layout/VerticalCurvedList"/>
    <dgm:cxn modelId="{CB83B01B-06BB-4265-850B-6F1E0FBCCBF3}" type="presParOf" srcId="{57850720-C119-40EE-B157-F9CF65818476}" destId="{F4B89769-58B1-473F-B1A3-F26AC3299046}" srcOrd="0" destOrd="0" presId="urn:microsoft.com/office/officeart/2008/layout/VerticalCurvedList"/>
    <dgm:cxn modelId="{17F70FFC-0A2A-4534-8B14-B3C6225E1A5B}" type="presParOf" srcId="{F4B89769-58B1-473F-B1A3-F26AC3299046}" destId="{F530AE57-3CDA-4D15-8BBA-2E4914D5914D}" srcOrd="0" destOrd="0" presId="urn:microsoft.com/office/officeart/2008/layout/VerticalCurvedList"/>
    <dgm:cxn modelId="{526BA072-1847-4787-A40C-B21D100176AD}" type="presParOf" srcId="{F4B89769-58B1-473F-B1A3-F26AC3299046}" destId="{A45FEE7E-3F61-44B1-8604-AEC9CF3CA901}" srcOrd="1" destOrd="0" presId="urn:microsoft.com/office/officeart/2008/layout/VerticalCurvedList"/>
    <dgm:cxn modelId="{08E97D18-0CE7-4972-9153-73EAA4B9163D}" type="presParOf" srcId="{F4B89769-58B1-473F-B1A3-F26AC3299046}" destId="{E886F399-9B69-4CA3-9ADD-DAB4374CF094}" srcOrd="2" destOrd="0" presId="urn:microsoft.com/office/officeart/2008/layout/VerticalCurvedList"/>
    <dgm:cxn modelId="{71B5E38D-B8BD-4CC3-A54F-5D8D3BA14BED}" type="presParOf" srcId="{F4B89769-58B1-473F-B1A3-F26AC3299046}" destId="{3707CB8D-4FEC-42FB-8265-3588853C9E3C}" srcOrd="3" destOrd="0" presId="urn:microsoft.com/office/officeart/2008/layout/VerticalCurvedList"/>
    <dgm:cxn modelId="{753A086A-ACC8-4FD1-A725-F9B0C43E0C2A}" type="presParOf" srcId="{57850720-C119-40EE-B157-F9CF65818476}" destId="{C36D3503-9329-4425-B1BB-7715EA13C9B4}" srcOrd="1" destOrd="0" presId="urn:microsoft.com/office/officeart/2008/layout/VerticalCurvedList"/>
    <dgm:cxn modelId="{F03D6B02-5E16-4C04-9744-A152927E648E}" type="presParOf" srcId="{57850720-C119-40EE-B157-F9CF65818476}" destId="{D52523BD-AF83-4E4E-BB85-6A5245BC6EC0}" srcOrd="2" destOrd="0" presId="urn:microsoft.com/office/officeart/2008/layout/VerticalCurvedList"/>
    <dgm:cxn modelId="{E1410038-3A91-432C-86ED-797C4A84A8E6}" type="presParOf" srcId="{D52523BD-AF83-4E4E-BB85-6A5245BC6EC0}" destId="{40E5271E-A047-4F34-B56D-E7F7B6CC4161}" srcOrd="0" destOrd="0" presId="urn:microsoft.com/office/officeart/2008/layout/VerticalCurvedList"/>
    <dgm:cxn modelId="{01552E40-3AD4-46E7-8C6F-8DDB385C9394}" type="presParOf" srcId="{57850720-C119-40EE-B157-F9CF65818476}" destId="{D16084E6-F5F8-4FA6-93C1-15CAE8A63D08}" srcOrd="3" destOrd="0" presId="urn:microsoft.com/office/officeart/2008/layout/VerticalCurvedList"/>
    <dgm:cxn modelId="{8562DFBC-F5F2-4DD4-B52A-DC1750D39EE3}" type="presParOf" srcId="{57850720-C119-40EE-B157-F9CF65818476}" destId="{13594EA6-A6F3-44BF-96D1-D6BE13C7BB18}" srcOrd="4" destOrd="0" presId="urn:microsoft.com/office/officeart/2008/layout/VerticalCurvedList"/>
    <dgm:cxn modelId="{B51ACB50-C102-40F5-8293-A8FA1AB8CA1E}" type="presParOf" srcId="{13594EA6-A6F3-44BF-96D1-D6BE13C7BB18}" destId="{DF109A13-4686-45E5-B41D-8303F24930A5}" srcOrd="0" destOrd="0" presId="urn:microsoft.com/office/officeart/2008/layout/VerticalCurvedList"/>
    <dgm:cxn modelId="{3BF3ABFE-FF52-4C67-9C64-28B4179B77FC}" type="presParOf" srcId="{57850720-C119-40EE-B157-F9CF65818476}" destId="{DCCBEDDA-B3E1-4CE6-A47B-4DA4A3AFE960}" srcOrd="5" destOrd="0" presId="urn:microsoft.com/office/officeart/2008/layout/VerticalCurvedList"/>
    <dgm:cxn modelId="{23E078F2-2F4C-4C2C-B804-5C977B7B778D}" type="presParOf" srcId="{57850720-C119-40EE-B157-F9CF65818476}" destId="{1BBE37C4-0A1B-4A03-8416-B1B79A369F9E}" srcOrd="6" destOrd="0" presId="urn:microsoft.com/office/officeart/2008/layout/VerticalCurvedList"/>
    <dgm:cxn modelId="{E9EC4746-0982-40DE-AAF8-8B70C8BBF90E}" type="presParOf" srcId="{1BBE37C4-0A1B-4A03-8416-B1B79A369F9E}" destId="{F0844488-D6CB-4B53-907C-3BCAF76C99CE}" srcOrd="0" destOrd="0" presId="urn:microsoft.com/office/officeart/2008/layout/VerticalCurvedList"/>
    <dgm:cxn modelId="{351E66E8-F62B-4800-A964-E1069489303A}" type="presParOf" srcId="{57850720-C119-40EE-B157-F9CF65818476}" destId="{E9CF720C-DDE0-460A-9DCD-5EFDD54C0D4A}" srcOrd="7" destOrd="0" presId="urn:microsoft.com/office/officeart/2008/layout/VerticalCurvedList"/>
    <dgm:cxn modelId="{FB0B08B4-E832-4D4C-9837-779032362CA8}" type="presParOf" srcId="{57850720-C119-40EE-B157-F9CF65818476}" destId="{EE7E64C8-B003-4ECA-A2D1-90BDA9F3A130}" srcOrd="8" destOrd="0" presId="urn:microsoft.com/office/officeart/2008/layout/VerticalCurvedList"/>
    <dgm:cxn modelId="{C25582F6-3428-4E7C-9B42-6C765964AD16}" type="presParOf" srcId="{EE7E64C8-B003-4ECA-A2D1-90BDA9F3A130}" destId="{10D965EA-A84E-41AD-910D-811D35A08E8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FEE7E-3F61-44B1-8604-AEC9CF3CA901}">
      <dsp:nvSpPr>
        <dsp:cNvPr id="0" name=""/>
        <dsp:cNvSpPr/>
      </dsp:nvSpPr>
      <dsp:spPr>
        <a:xfrm>
          <a:off x="-6126981" y="-937410"/>
          <a:ext cx="7293488" cy="7293488"/>
        </a:xfrm>
        <a:prstGeom prst="blockArc">
          <a:avLst>
            <a:gd name="adj1" fmla="val 18900000"/>
            <a:gd name="adj2" fmla="val 2700000"/>
            <a:gd name="adj3" fmla="val 296"/>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D3503-9329-4425-B1BB-7715EA13C9B4}">
      <dsp:nvSpPr>
        <dsp:cNvPr id="0" name=""/>
        <dsp:cNvSpPr/>
      </dsp:nvSpPr>
      <dsp:spPr>
        <a:xfrm>
          <a:off x="610504" y="416587"/>
          <a:ext cx="7440913" cy="833607"/>
        </a:xfrm>
        <a:prstGeom prst="rect">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61676"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50,000 Reviews</a:t>
          </a:r>
        </a:p>
      </dsp:txBody>
      <dsp:txXfrm>
        <a:off x="610504" y="416587"/>
        <a:ext cx="7440913" cy="833607"/>
      </dsp:txXfrm>
    </dsp:sp>
    <dsp:sp modelId="{40E5271E-A047-4F34-B56D-E7F7B6CC4161}">
      <dsp:nvSpPr>
        <dsp:cNvPr id="0" name=""/>
        <dsp:cNvSpPr/>
      </dsp:nvSpPr>
      <dsp:spPr>
        <a:xfrm>
          <a:off x="89500" y="312386"/>
          <a:ext cx="1042009" cy="1042009"/>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1">
          <a:scrgbClr r="0" g="0" b="0"/>
        </a:fillRef>
        <a:effectRef idx="2">
          <a:scrgbClr r="0" g="0" b="0"/>
        </a:effectRef>
        <a:fontRef idx="minor"/>
      </dsp:style>
    </dsp:sp>
    <dsp:sp modelId="{D16084E6-F5F8-4FA6-93C1-15CAE8A63D08}">
      <dsp:nvSpPr>
        <dsp:cNvPr id="0" name=""/>
        <dsp:cNvSpPr/>
      </dsp:nvSpPr>
      <dsp:spPr>
        <a:xfrm>
          <a:off x="1088431" y="1667215"/>
          <a:ext cx="6962986" cy="833607"/>
        </a:xfrm>
        <a:prstGeom prst="rect">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61676"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30 reviews per movie</a:t>
          </a:r>
        </a:p>
      </dsp:txBody>
      <dsp:txXfrm>
        <a:off x="1088431" y="1667215"/>
        <a:ext cx="6962986" cy="833607"/>
      </dsp:txXfrm>
    </dsp:sp>
    <dsp:sp modelId="{DF109A13-4686-45E5-B41D-8303F24930A5}">
      <dsp:nvSpPr>
        <dsp:cNvPr id="0" name=""/>
        <dsp:cNvSpPr/>
      </dsp:nvSpPr>
      <dsp:spPr>
        <a:xfrm>
          <a:off x="567426" y="1563014"/>
          <a:ext cx="1042009" cy="1042009"/>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1">
          <a:scrgbClr r="0" g="0" b="0"/>
        </a:fillRef>
        <a:effectRef idx="2">
          <a:scrgbClr r="0" g="0" b="0"/>
        </a:effectRef>
        <a:fontRef idx="minor"/>
      </dsp:style>
    </dsp:sp>
    <dsp:sp modelId="{DCCBEDDA-B3E1-4CE6-A47B-4DA4A3AFE960}">
      <dsp:nvSpPr>
        <dsp:cNvPr id="0" name=""/>
        <dsp:cNvSpPr/>
      </dsp:nvSpPr>
      <dsp:spPr>
        <a:xfrm>
          <a:off x="1088431" y="2917843"/>
          <a:ext cx="6962986" cy="833607"/>
        </a:xfrm>
        <a:prstGeom prst="rect">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61676"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1-4 negative ratings</a:t>
          </a:r>
        </a:p>
      </dsp:txBody>
      <dsp:txXfrm>
        <a:off x="1088431" y="2917843"/>
        <a:ext cx="6962986" cy="833607"/>
      </dsp:txXfrm>
    </dsp:sp>
    <dsp:sp modelId="{F0844488-D6CB-4B53-907C-3BCAF76C99CE}">
      <dsp:nvSpPr>
        <dsp:cNvPr id="0" name=""/>
        <dsp:cNvSpPr/>
      </dsp:nvSpPr>
      <dsp:spPr>
        <a:xfrm>
          <a:off x="567426" y="2813642"/>
          <a:ext cx="1042009" cy="1042009"/>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1">
          <a:scrgbClr r="0" g="0" b="0"/>
        </a:fillRef>
        <a:effectRef idx="2">
          <a:scrgbClr r="0" g="0" b="0"/>
        </a:effectRef>
        <a:fontRef idx="minor"/>
      </dsp:style>
    </dsp:sp>
    <dsp:sp modelId="{E9CF720C-DDE0-460A-9DCD-5EFDD54C0D4A}">
      <dsp:nvSpPr>
        <dsp:cNvPr id="0" name=""/>
        <dsp:cNvSpPr/>
      </dsp:nvSpPr>
      <dsp:spPr>
        <a:xfrm>
          <a:off x="610504" y="4168472"/>
          <a:ext cx="7440913" cy="833607"/>
        </a:xfrm>
        <a:prstGeom prst="rect">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61676"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7-10 positive ratings</a:t>
          </a:r>
        </a:p>
      </dsp:txBody>
      <dsp:txXfrm>
        <a:off x="610504" y="4168472"/>
        <a:ext cx="7440913" cy="833607"/>
      </dsp:txXfrm>
    </dsp:sp>
    <dsp:sp modelId="{10D965EA-A84E-41AD-910D-811D35A08E8E}">
      <dsp:nvSpPr>
        <dsp:cNvPr id="0" name=""/>
        <dsp:cNvSpPr/>
      </dsp:nvSpPr>
      <dsp:spPr>
        <a:xfrm>
          <a:off x="89500" y="4064271"/>
          <a:ext cx="1042009" cy="1042009"/>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5/25/2019</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5/25/2019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ensorflow.org/hub"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blog.lipishala.com/2019/01/27/introduction-to-tensorflow-hub/"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ensorflow.org/hub"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towardsdatascience.com/a-comprehensive-hands-on-guide-to-transfer-learning-with-real-world-applications-in-deep-learning-212bf3b2f27a"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fhub.dev/"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fhub.dev/google/tf2-preview/gnews-swivel-20dim/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kaggle.com/iarunava/imdb-movie-reviews-datase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Tensorflow hub is a market place and API that let’s you use parts of pre-trained models (modules) in your own model with simple code. </a:t>
            </a:r>
          </a:p>
          <a:p>
            <a:endParaRPr lang="en-US" dirty="0"/>
          </a:p>
          <a:p>
            <a:r>
              <a:rPr lang="en-US" dirty="0"/>
              <a:t>Resources: </a:t>
            </a:r>
          </a:p>
          <a:p>
            <a:r>
              <a:rPr lang="en-US" dirty="0">
                <a:hlinkClick r:id="rId3"/>
              </a:rPr>
              <a:t>https://www.tensorflow.org/hub</a:t>
            </a:r>
            <a:endParaRPr lang="en-US" dirty="0"/>
          </a:p>
          <a:p>
            <a:r>
              <a:rPr lang="en-US" dirty="0">
                <a:hlinkClick r:id="rId4"/>
              </a:rPr>
              <a:t>https://blog.lipishala.com/2019/01/27/introduction-to-tensorflow-hub/</a:t>
            </a:r>
            <a:endParaRPr lang="en-US" dirty="0"/>
          </a:p>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extLst>
      <p:ext uri="{BB962C8B-B14F-4D97-AF65-F5344CB8AC3E}">
        <p14:creationId xmlns:p14="http://schemas.microsoft.com/office/powerpoint/2010/main" val="1592628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a:p>
            <a:endParaRPr lang="en-US" dirty="0"/>
          </a:p>
          <a:p>
            <a:endParaRPr lang="en-US" dirty="0"/>
          </a:p>
          <a:p>
            <a:r>
              <a:rPr lang="en-US" dirty="0"/>
              <a:t>Resources: </a:t>
            </a:r>
          </a:p>
          <a:p>
            <a:r>
              <a:rPr lang="en-US" dirty="0">
                <a:hlinkClick r:id="rId3"/>
              </a:rPr>
              <a:t>https://www.tensorflow.org/hub</a:t>
            </a:r>
            <a:endParaRPr lang="en-US" dirty="0"/>
          </a:p>
          <a:p>
            <a:r>
              <a:rPr lang="en-US" dirty="0">
                <a:hlinkClick r:id="rId4"/>
              </a:rPr>
              <a:t>https://towardsdatascience.com/a-comprehensive-hands-on-guide-to-transfer-learning-with-real-world-applications-in-deep-learning-212bf3b2f27a</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At </a:t>
            </a:r>
            <a:r>
              <a:rPr lang="en-US" dirty="0" err="1"/>
              <a:t>tfhub.dev</a:t>
            </a:r>
            <a:r>
              <a:rPr lang="en-US" dirty="0"/>
              <a:t> we can find the modules for download and use. You’ll notice that the publishers only include Google and DeepMind, but they will be supporting third party modules. Let’s check out the website to see the different types of modules. </a:t>
            </a:r>
          </a:p>
          <a:p>
            <a:endParaRPr lang="en-US" dirty="0"/>
          </a:p>
          <a:p>
            <a:endParaRPr lang="en-US" dirty="0"/>
          </a:p>
          <a:p>
            <a:r>
              <a:rPr lang="en-US" dirty="0"/>
              <a:t>Resources: </a:t>
            </a:r>
          </a:p>
          <a:p>
            <a:r>
              <a:rPr lang="en-US" dirty="0">
                <a:hlinkClick r:id="rId3"/>
              </a:rPr>
              <a:t>https://tfhub.dev/</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extLst>
      <p:ext uri="{BB962C8B-B14F-4D97-AF65-F5344CB8AC3E}">
        <p14:creationId xmlns:p14="http://schemas.microsoft.com/office/powerpoint/2010/main" val="3467981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In our code along we are going to use the Google Text embedder trained on Google’s 130Gb news cuprous. Text embedding is a way of transforming words into an array of numbers in a way that still contains things like sentence structure and phrasing a computer can understand. </a:t>
            </a:r>
          </a:p>
          <a:p>
            <a:endParaRPr lang="en-US" dirty="0"/>
          </a:p>
          <a:p>
            <a:endParaRPr lang="en-US" dirty="0"/>
          </a:p>
          <a:p>
            <a:r>
              <a:rPr lang="en-US" dirty="0"/>
              <a:t>Resources: </a:t>
            </a:r>
          </a:p>
          <a:p>
            <a:r>
              <a:rPr lang="en-US" dirty="0">
                <a:hlinkClick r:id="rId3"/>
              </a:rPr>
              <a:t>https://tfhub.dev/google/tf2-preview/gnews-swivel-20dim/1</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253844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Our code along will be using the IMBD movie reviews dataset to build a model that can predict the rating of a review. </a:t>
            </a:r>
          </a:p>
          <a:p>
            <a:r>
              <a:rPr lang="en-US" dirty="0"/>
              <a:t>This dataset has: </a:t>
            </a:r>
          </a:p>
          <a:p>
            <a:pPr marL="171450" indent="-171450">
              <a:buFontTx/>
              <a:buChar char="-"/>
            </a:pPr>
            <a:r>
              <a:rPr lang="en-US" dirty="0"/>
              <a:t>50,000 reviews (25k for training and 25k for testing)</a:t>
            </a:r>
          </a:p>
          <a:p>
            <a:pPr marL="171450" indent="-171450">
              <a:buFontTx/>
              <a:buChar char="-"/>
            </a:pPr>
            <a:r>
              <a:rPr lang="en-US" dirty="0"/>
              <a:t>30 reviews per movie</a:t>
            </a:r>
          </a:p>
          <a:p>
            <a:pPr marL="171450" indent="-171450">
              <a:buFontTx/>
              <a:buChar char="-"/>
            </a:pPr>
            <a:r>
              <a:rPr lang="en-US" dirty="0"/>
              <a:t>Reviews only have a score from 1-4 (negative) or 7-10 (positive)</a:t>
            </a:r>
          </a:p>
          <a:p>
            <a:endParaRPr lang="en-US" dirty="0"/>
          </a:p>
          <a:p>
            <a:r>
              <a:rPr lang="en-US" dirty="0"/>
              <a:t>Resources: </a:t>
            </a:r>
          </a:p>
          <a:p>
            <a:r>
              <a:rPr lang="en-US" dirty="0">
                <a:hlinkClick r:id="rId3"/>
              </a:rPr>
              <a:t>https://www.kaggle.com/iarunava/imdb-movie-reviews-dataset</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237939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Notes for the Code:</a:t>
            </a:r>
          </a:p>
          <a:p>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2" y="-10825"/>
            <a:ext cx="12192003"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4368800" y="1213333"/>
            <a:ext cx="7102475"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6299200" y="3849667"/>
            <a:ext cx="5172075"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3749675" y="6322008"/>
            <a:ext cx="7721600" cy="365125"/>
          </a:xfrm>
          <a:prstGeom prst="rect">
            <a:avLst/>
          </a:prstGeom>
        </p:spPr>
        <p:txBody>
          <a:bodyPr tIns="0" bIns="0" anchor="t"/>
          <a:lstStyle>
            <a:lvl1pPr algn="r">
              <a:defRPr sz="1000"/>
            </a:lvl1pPr>
          </a:lstStyle>
          <a:p>
            <a:pPr algn="r"/>
            <a:fld id="{A2E209FB-7A34-414B-812A-BCC5C4256F49}" type="datetime1">
              <a:rPr lang="en-US" smtClean="0"/>
              <a:pPr algn="r"/>
              <a:t>5/25/2019</a:t>
            </a:fld>
            <a:endParaRPr lang="en-US" sz="1000" dirty="0"/>
          </a:p>
        </p:txBody>
      </p:sp>
      <p:sp>
        <p:nvSpPr>
          <p:cNvPr id="17" name="Footer Placeholder 16"/>
          <p:cNvSpPr>
            <a:spLocks noGrp="1"/>
          </p:cNvSpPr>
          <p:nvPr>
            <p:ph type="ftr" sz="quarter" idx="11"/>
          </p:nvPr>
        </p:nvSpPr>
        <p:spPr>
          <a:xfrm>
            <a:off x="3749675" y="5960056"/>
            <a:ext cx="77216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65395"/>
            <a:ext cx="65024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7620000" y="173196"/>
            <a:ext cx="329184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6807200" y="3143"/>
            <a:ext cx="53848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609600" y="1425655"/>
            <a:ext cx="1030224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7721600" y="173195"/>
            <a:ext cx="3140075"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10906760" y="173195"/>
            <a:ext cx="67056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295400"/>
            <a:ext cx="12192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514475" y="1295400"/>
            <a:ext cx="32512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8333" y="1295400"/>
            <a:ext cx="7034784"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7823200" y="173195"/>
            <a:ext cx="3098928"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10922128" y="173195"/>
            <a:ext cx="67056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6807200" y="3143"/>
            <a:ext cx="53848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622300" y="381198"/>
            <a:ext cx="6184899"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609600" y="1566839"/>
            <a:ext cx="109728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823200" y="174117"/>
            <a:ext cx="2949576"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10911840" y="173195"/>
            <a:ext cx="67056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6256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21945" y="4545317"/>
            <a:ext cx="1664613"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tfhub.dev/"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3583781" y="4191000"/>
            <a:ext cx="5938838" cy="1691775"/>
          </a:xfrm>
        </p:spPr>
        <p:txBody>
          <a:bodyPr>
            <a:normAutofit lnSpcReduction="10000"/>
          </a:bodyPr>
          <a:lstStyle/>
          <a:p>
            <a:pPr algn="ctr"/>
            <a:r>
              <a:rPr lang="en-US" sz="6000" b="1" dirty="0">
                <a:ln w="12700">
                  <a:solidFill>
                    <a:schemeClr val="accent1"/>
                  </a:solidFill>
                  <a:prstDash val="solid"/>
                </a:ln>
                <a:solidFill>
                  <a:schemeClr val="accent4"/>
                </a:solidFill>
                <a:effectLst>
                  <a:outerShdw dist="38100" dir="2640000" algn="bl" rotWithShape="0">
                    <a:schemeClr val="accent1"/>
                  </a:outerShdw>
                </a:effectLst>
              </a:rPr>
              <a:t>TensorFlow</a:t>
            </a:r>
            <a:r>
              <a:rPr lang="en-US" sz="5400" b="1" dirty="0">
                <a:ln w="12700">
                  <a:solidFill>
                    <a:schemeClr val="accent1"/>
                  </a:solidFill>
                  <a:prstDash val="solid"/>
                </a:ln>
                <a:solidFill>
                  <a:schemeClr val="accent4"/>
                </a:solidFill>
                <a:effectLst>
                  <a:outerShdw dist="38100" dir="2640000" algn="bl" rotWithShape="0">
                    <a:schemeClr val="accent1"/>
                  </a:outerShdw>
                </a:effectLst>
              </a:rPr>
              <a:t> Hub</a:t>
            </a:r>
            <a:endParaRPr lang="en-US" sz="5400" dirty="0">
              <a:solidFill>
                <a:schemeClr val="accent4"/>
              </a:solidFill>
            </a:endParaRPr>
          </a:p>
        </p:txBody>
      </p:sp>
      <p:pic>
        <p:nvPicPr>
          <p:cNvPr id="1026" name="Picture 2" descr="Image result for tensorflow">
            <a:extLst>
              <a:ext uri="{FF2B5EF4-FFF2-40B4-BE49-F238E27FC236}">
                <a16:creationId xmlns:a16="http://schemas.microsoft.com/office/drawing/2014/main" id="{17A8CF52-CEC1-4BEC-AD3A-876D34B08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2857"/>
            <a:ext cx="4114800" cy="3429662"/>
          </a:xfrm>
          <a:prstGeom prst="rect">
            <a:avLst/>
          </a:prstGeom>
          <a:noFill/>
          <a:effectLst>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ensorflow hub">
            <a:extLst>
              <a:ext uri="{FF2B5EF4-FFF2-40B4-BE49-F238E27FC236}">
                <a16:creationId xmlns:a16="http://schemas.microsoft.com/office/drawing/2014/main" id="{0AA62835-150C-455A-ABE7-05F3D0A0F8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97600" y="2094008"/>
            <a:ext cx="5384800" cy="378282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2300" y="381198"/>
            <a:ext cx="6184899" cy="675926"/>
          </a:xfrm>
          <a:prstGeom prst="rect">
            <a:avLst/>
          </a:prstGeom>
        </p:spPr>
        <p:txBody>
          <a:bodyPr vert="horz" lIns="0" rIns="0" anchor="ctr">
            <a:normAutofit/>
          </a:bodyPr>
          <a:lstStyle/>
          <a:p>
            <a:pPr>
              <a:lnSpc>
                <a:spcPct val="90000"/>
              </a:lnSpc>
            </a:pPr>
            <a:r>
              <a:rPr lang="en-US" b="0" kern="1200" dirty="0">
                <a:ln w="6350">
                  <a:noFill/>
                </a:ln>
                <a:effectLst/>
                <a:latin typeface="+mj-lt"/>
                <a:ea typeface="+mj-ea"/>
                <a:cs typeface="+mj-cs"/>
              </a:rPr>
              <a:t>TensorFlow </a:t>
            </a:r>
            <a:r>
              <a:rPr lang="en-US" kern="1200" dirty="0">
                <a:ln w="6350">
                  <a:noFill/>
                </a:ln>
                <a:effectLst/>
                <a:latin typeface="+mj-lt"/>
                <a:ea typeface="+mj-ea"/>
                <a:cs typeface="+mj-cs"/>
              </a:rPr>
              <a:t>Hub</a:t>
            </a:r>
            <a:endParaRPr lang="en-US" b="1" kern="1200" dirty="0">
              <a:ln w="6350">
                <a:noFill/>
              </a:ln>
              <a:effectLst/>
              <a:latin typeface="+mj-lt"/>
              <a:ea typeface="+mj-ea"/>
              <a:cs typeface="+mj-cs"/>
            </a:endParaRPr>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p:txBody>
          <a:bodyPr/>
          <a:lstStyle>
            <a:lvl1pPr>
              <a:defRPr/>
            </a:lvl1pPr>
          </a:lstStyle>
          <a:p>
            <a:pPr>
              <a:spcAft>
                <a:spcPts val="600"/>
              </a:spcAft>
            </a:pPr>
            <a:r>
              <a:rPr lang="en-US" dirty="0"/>
              <a:t>Machine Learning with TensorFlow 2.0</a:t>
            </a:r>
            <a:endParaRPr lang="en-US"/>
          </a:p>
        </p:txBody>
      </p:sp>
      <p:sp>
        <p:nvSpPr>
          <p:cNvPr id="7" name="Slide Number Placeholder 5" hidden="1">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pPr>
              <a:spcAft>
                <a:spcPts val="600"/>
              </a:spcAft>
            </a:pPr>
            <a:fld id="{FEA1243F-3000-4347-94A4-FBDEAD3122CB}" type="slidenum">
              <a:rPr lang="en-US" smtClean="0"/>
              <a:pPr>
                <a:spcAft>
                  <a:spcPts val="600"/>
                </a:spcAft>
              </a:pPr>
              <a:t>2</a:t>
            </a:fld>
            <a:endParaRPr lang="en-US"/>
          </a:p>
        </p:txBody>
      </p:sp>
      <p:sp>
        <p:nvSpPr>
          <p:cNvPr id="3" name="TextBox 2">
            <a:extLst>
              <a:ext uri="{FF2B5EF4-FFF2-40B4-BE49-F238E27FC236}">
                <a16:creationId xmlns:a16="http://schemas.microsoft.com/office/drawing/2014/main" id="{21595D1D-8CBA-4867-AE76-872284E87C66}"/>
              </a:ext>
            </a:extLst>
          </p:cNvPr>
          <p:cNvSpPr txBox="1"/>
          <p:nvPr/>
        </p:nvSpPr>
        <p:spPr>
          <a:xfrm>
            <a:off x="609600" y="1722438"/>
            <a:ext cx="5384800" cy="4525963"/>
          </a:xfrm>
          <a:prstGeom prst="rect">
            <a:avLst/>
          </a:prstGeom>
        </p:spPr>
        <p:txBody>
          <a:bodyPr vert="horz" rtlCol="0" anchor="t">
            <a:normAutofit/>
          </a:bodyPr>
          <a:lstStyle/>
          <a:p>
            <a:pPr marL="285750" indent="-285750">
              <a:spcBef>
                <a:spcPct val="20000"/>
              </a:spcBef>
              <a:spcAft>
                <a:spcPts val="1000"/>
              </a:spcAft>
              <a:buClr>
                <a:schemeClr val="accent1"/>
              </a:buClr>
              <a:buFont typeface="Arial" panose="020B0604020202020204" pitchFamily="34" charset="0"/>
              <a:buChar char="•"/>
            </a:pPr>
            <a:r>
              <a:rPr lang="en-US" sz="2600" dirty="0">
                <a:solidFill>
                  <a:schemeClr val="bg2"/>
                </a:solidFill>
              </a:rPr>
              <a:t>TensorFlow Hub is a library for the publication, discovery, and consumption of reusable parts of  machine learning models. </a:t>
            </a:r>
          </a:p>
          <a:p>
            <a:pPr marL="285750" indent="-285750">
              <a:spcBef>
                <a:spcPct val="20000"/>
              </a:spcBef>
              <a:spcAft>
                <a:spcPts val="1000"/>
              </a:spcAft>
              <a:buClr>
                <a:schemeClr val="accent1"/>
              </a:buClr>
              <a:buFont typeface="Arial" panose="020B0604020202020204" pitchFamily="34" charset="0"/>
              <a:buChar char="•"/>
            </a:pPr>
            <a:r>
              <a:rPr lang="en-US" sz="2600" dirty="0">
                <a:solidFill>
                  <a:schemeClr val="bg2"/>
                </a:solidFill>
              </a:rPr>
              <a:t>Module: a self-contained piece of a TensorFlow graph, along with its weights and assets, that can be reused across different tasks in a process known as transfer learning.</a:t>
            </a:r>
          </a:p>
        </p:txBody>
      </p:sp>
    </p:spTree>
    <p:extLst>
      <p:ext uri="{BB962C8B-B14F-4D97-AF65-F5344CB8AC3E}">
        <p14:creationId xmlns:p14="http://schemas.microsoft.com/office/powerpoint/2010/main" val="290611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8" name="Picture 4" descr="Image result for transfer learning">
            <a:extLst>
              <a:ext uri="{FF2B5EF4-FFF2-40B4-BE49-F238E27FC236}">
                <a16:creationId xmlns:a16="http://schemas.microsoft.com/office/drawing/2014/main" id="{1489BFD8-74F6-4FBF-BAD0-7C91A6A0E0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1890" y="2133600"/>
            <a:ext cx="5854110" cy="31465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Slide Number Placeholder 5" hidden="1">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pPr>
              <a:spcAft>
                <a:spcPts val="600"/>
              </a:spcAft>
            </a:pPr>
            <a:fld id="{FEA1243F-3000-4347-94A4-FBDEAD3122CB}" type="slidenum">
              <a:rPr lang="en-US" smtClean="0"/>
              <a:pPr>
                <a:spcAft>
                  <a:spcPts val="600"/>
                </a:spcAft>
              </a:pPr>
              <a:t>3</a:t>
            </a:fld>
            <a:endParaRPr lang="en-US"/>
          </a:p>
        </p:txBody>
      </p:sp>
      <p:sp>
        <p:nvSpPr>
          <p:cNvPr id="2" name="Title 1"/>
          <p:cNvSpPr>
            <a:spLocks noGrp="1"/>
          </p:cNvSpPr>
          <p:nvPr>
            <p:ph type="title"/>
          </p:nvPr>
        </p:nvSpPr>
        <p:spPr>
          <a:xfrm>
            <a:off x="622300" y="381198"/>
            <a:ext cx="6184899" cy="675926"/>
          </a:xfrm>
          <a:prstGeom prst="rect">
            <a:avLst/>
          </a:prstGeom>
        </p:spPr>
        <p:txBody>
          <a:bodyPr vert="horz" lIns="0" rIns="0" anchor="ctr">
            <a:normAutofit/>
          </a:bodyPr>
          <a:lstStyle/>
          <a:p>
            <a:pPr>
              <a:lnSpc>
                <a:spcPct val="90000"/>
              </a:lnSpc>
            </a:pPr>
            <a:r>
              <a:rPr lang="en-US" b="0" dirty="0"/>
              <a:t>Transfer </a:t>
            </a:r>
            <a:r>
              <a:rPr lang="en-US" dirty="0"/>
              <a:t>Learning</a:t>
            </a:r>
            <a:endParaRPr lang="en-US" b="0" kern="1200" dirty="0">
              <a:ln w="6350">
                <a:noFill/>
              </a:ln>
              <a:effectLst/>
              <a:latin typeface="+mj-lt"/>
              <a:ea typeface="+mj-ea"/>
              <a:cs typeface="+mj-cs"/>
            </a:endParaRPr>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p:txBody>
          <a:bodyPr/>
          <a:lstStyle>
            <a:lvl1pPr>
              <a:defRPr/>
            </a:lvl1pPr>
          </a:lstStyle>
          <a:p>
            <a:pPr>
              <a:spcAft>
                <a:spcPts val="600"/>
              </a:spcAft>
            </a:pPr>
            <a:r>
              <a:rPr lang="en-US" dirty="0"/>
              <a:t>Machine Learning with TensorFlow 2.0</a:t>
            </a:r>
            <a:endParaRPr lang="en-US"/>
          </a:p>
        </p:txBody>
      </p:sp>
      <p:sp>
        <p:nvSpPr>
          <p:cNvPr id="3" name="TextBox 2">
            <a:extLst>
              <a:ext uri="{FF2B5EF4-FFF2-40B4-BE49-F238E27FC236}">
                <a16:creationId xmlns:a16="http://schemas.microsoft.com/office/drawing/2014/main" id="{21595D1D-8CBA-4867-AE76-872284E87C66}"/>
              </a:ext>
            </a:extLst>
          </p:cNvPr>
          <p:cNvSpPr txBox="1"/>
          <p:nvPr/>
        </p:nvSpPr>
        <p:spPr>
          <a:xfrm>
            <a:off x="6197600" y="1722438"/>
            <a:ext cx="5384800" cy="4525963"/>
          </a:xfrm>
          <a:prstGeom prst="rect">
            <a:avLst/>
          </a:prstGeom>
        </p:spPr>
        <p:txBody>
          <a:bodyPr vert="horz" rtlCol="0" anchor="t">
            <a:normAutofit/>
          </a:bodyPr>
          <a:lstStyle/>
          <a:p>
            <a:pPr marL="285750" indent="-285750">
              <a:spcBef>
                <a:spcPct val="20000"/>
              </a:spcBef>
              <a:spcAft>
                <a:spcPts val="1000"/>
              </a:spcAft>
              <a:buClr>
                <a:schemeClr val="accent1"/>
              </a:buClr>
              <a:buFont typeface="Arial" panose="020B0604020202020204" pitchFamily="34" charset="0"/>
              <a:buChar char="•"/>
            </a:pPr>
            <a:r>
              <a:rPr lang="en-US" sz="2600" dirty="0">
                <a:solidFill>
                  <a:schemeClr val="bg2"/>
                </a:solidFill>
              </a:rPr>
              <a:t>Transfer Learning is a process of using prebuilt models to improve the performance of a new model.</a:t>
            </a:r>
          </a:p>
          <a:p>
            <a:pPr marL="742950" lvl="1" indent="-285750">
              <a:spcBef>
                <a:spcPct val="20000"/>
              </a:spcBef>
              <a:spcAft>
                <a:spcPts val="1000"/>
              </a:spcAft>
              <a:buClr>
                <a:schemeClr val="accent1"/>
              </a:buClr>
              <a:buFont typeface="Arial" panose="020B0604020202020204" pitchFamily="34" charset="0"/>
              <a:buChar char="•"/>
            </a:pPr>
            <a:r>
              <a:rPr lang="en-US" sz="2600" dirty="0">
                <a:solidFill>
                  <a:schemeClr val="bg2"/>
                </a:solidFill>
              </a:rPr>
              <a:t>Train a model with a smaller dataset</a:t>
            </a:r>
          </a:p>
          <a:p>
            <a:pPr marL="742950" lvl="1" indent="-285750">
              <a:spcBef>
                <a:spcPct val="20000"/>
              </a:spcBef>
              <a:spcAft>
                <a:spcPts val="1000"/>
              </a:spcAft>
              <a:buClr>
                <a:schemeClr val="accent1"/>
              </a:buClr>
              <a:buFont typeface="Arial" panose="020B0604020202020204" pitchFamily="34" charset="0"/>
              <a:buChar char="•"/>
            </a:pPr>
            <a:r>
              <a:rPr lang="en-US" sz="2600" dirty="0">
                <a:solidFill>
                  <a:schemeClr val="bg2"/>
                </a:solidFill>
              </a:rPr>
              <a:t>Improve generalization</a:t>
            </a:r>
          </a:p>
          <a:p>
            <a:pPr marL="742950" lvl="1" indent="-285750">
              <a:spcBef>
                <a:spcPct val="20000"/>
              </a:spcBef>
              <a:spcAft>
                <a:spcPts val="1000"/>
              </a:spcAft>
              <a:buClr>
                <a:schemeClr val="accent1"/>
              </a:buClr>
              <a:buFont typeface="Arial" panose="020B0604020202020204" pitchFamily="34" charset="0"/>
              <a:buChar char="•"/>
            </a:pPr>
            <a:r>
              <a:rPr lang="en-US" sz="2600" dirty="0">
                <a:solidFill>
                  <a:schemeClr val="bg2"/>
                </a:solidFill>
              </a:rPr>
              <a:t>Speed up training</a:t>
            </a:r>
            <a:endParaRPr lang="en-US" sz="2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F50CCF-2B94-40F8-8FCB-F81DF5BC8553}"/>
              </a:ext>
            </a:extLst>
          </p:cNvPr>
          <p:cNvPicPr>
            <a:picLocks noChangeAspect="1"/>
          </p:cNvPicPr>
          <p:nvPr/>
        </p:nvPicPr>
        <p:blipFill>
          <a:blip r:embed="rId3"/>
          <a:stretch>
            <a:fillRect/>
          </a:stretch>
        </p:blipFill>
        <p:spPr>
          <a:xfrm>
            <a:off x="779722" y="1600200"/>
            <a:ext cx="10632556" cy="4572000"/>
          </a:xfrm>
          <a:prstGeom prst="rect">
            <a:avLst/>
          </a:prstGeom>
          <a:ln>
            <a:noFill/>
          </a:ln>
          <a:effectLst>
            <a:outerShdw blurRad="292100" dist="139700" dir="2700000" algn="tl" rotWithShape="0">
              <a:srgbClr val="333333">
                <a:alpha val="65000"/>
              </a:srgbClr>
            </a:outerShdw>
          </a:effectLst>
        </p:spPr>
      </p:pic>
      <p:sp>
        <p:nvSpPr>
          <p:cNvPr id="7" name="Slide Number Placeholder 5" hidden="1">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pPr>
              <a:spcAft>
                <a:spcPts val="600"/>
              </a:spcAft>
            </a:pPr>
            <a:fld id="{FEA1243F-3000-4347-94A4-FBDEAD3122CB}" type="slidenum">
              <a:rPr lang="en-US" smtClean="0"/>
              <a:pPr>
                <a:spcAft>
                  <a:spcPts val="600"/>
                </a:spcAft>
              </a:pPr>
              <a:t>4</a:t>
            </a:fld>
            <a:endParaRPr lang="en-US"/>
          </a:p>
        </p:txBody>
      </p:sp>
      <p:sp>
        <p:nvSpPr>
          <p:cNvPr id="2" name="Title 1"/>
          <p:cNvSpPr>
            <a:spLocks noGrp="1"/>
          </p:cNvSpPr>
          <p:nvPr>
            <p:ph type="title"/>
          </p:nvPr>
        </p:nvSpPr>
        <p:spPr>
          <a:xfrm>
            <a:off x="609600" y="365395"/>
            <a:ext cx="6502400" cy="799306"/>
          </a:xfrm>
          <a:prstGeom prst="rect">
            <a:avLst/>
          </a:prstGeom>
        </p:spPr>
        <p:txBody>
          <a:bodyPr vert="horz" lIns="0" rIns="0" anchor="ctr">
            <a:normAutofit/>
          </a:bodyPr>
          <a:lstStyle/>
          <a:p>
            <a:r>
              <a:rPr lang="en-US" b="0" dirty="0"/>
              <a:t>Transfer </a:t>
            </a:r>
            <a:r>
              <a:rPr lang="en-US" dirty="0"/>
              <a:t>Learning</a:t>
            </a:r>
            <a:endParaRPr lang="en-US" b="0" kern="1200">
              <a:ln w="6350">
                <a:noFill/>
              </a:ln>
              <a:effectLst/>
            </a:endParaRPr>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p:txBody>
          <a:bodyPr/>
          <a:lstStyle>
            <a:lvl1pPr>
              <a:defRPr/>
            </a:lvl1pPr>
          </a:lstStyle>
          <a:p>
            <a:pPr>
              <a:spcAft>
                <a:spcPts val="600"/>
              </a:spcAft>
            </a:pPr>
            <a:r>
              <a:rPr lang="en-US" dirty="0"/>
              <a:t>Machine Learning with TensorFlow 2.0</a:t>
            </a:r>
            <a:endParaRPr lang="en-US"/>
          </a:p>
        </p:txBody>
      </p:sp>
      <p:sp>
        <p:nvSpPr>
          <p:cNvPr id="5" name="TextBox 4">
            <a:extLst>
              <a:ext uri="{FF2B5EF4-FFF2-40B4-BE49-F238E27FC236}">
                <a16:creationId xmlns:a16="http://schemas.microsoft.com/office/drawing/2014/main" id="{CE1283DB-A4DB-4981-A850-8E5B53F9130F}"/>
              </a:ext>
            </a:extLst>
          </p:cNvPr>
          <p:cNvSpPr txBox="1"/>
          <p:nvPr/>
        </p:nvSpPr>
        <p:spPr>
          <a:xfrm>
            <a:off x="769562" y="1237329"/>
            <a:ext cx="2133600" cy="369332"/>
          </a:xfrm>
          <a:prstGeom prst="rect">
            <a:avLst/>
          </a:prstGeom>
          <a:noFill/>
        </p:spPr>
        <p:txBody>
          <a:bodyPr wrap="square" rtlCol="0">
            <a:spAutoFit/>
          </a:bodyPr>
          <a:lstStyle/>
          <a:p>
            <a:r>
              <a:rPr lang="en-US" dirty="0">
                <a:hlinkClick r:id="rId4"/>
              </a:rPr>
              <a:t>https://tfhub.dev/</a:t>
            </a:r>
            <a:endParaRPr lang="en-US" dirty="0"/>
          </a:p>
        </p:txBody>
      </p:sp>
    </p:spTree>
    <p:extLst>
      <p:ext uri="{BB962C8B-B14F-4D97-AF65-F5344CB8AC3E}">
        <p14:creationId xmlns:p14="http://schemas.microsoft.com/office/powerpoint/2010/main" val="360650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F7029D-4E40-4674-9CEA-8DC50C270945}"/>
              </a:ext>
            </a:extLst>
          </p:cNvPr>
          <p:cNvPicPr>
            <a:picLocks noChangeAspect="1"/>
          </p:cNvPicPr>
          <p:nvPr/>
        </p:nvPicPr>
        <p:blipFill>
          <a:blip r:embed="rId3"/>
          <a:stretch>
            <a:fillRect/>
          </a:stretch>
        </p:blipFill>
        <p:spPr>
          <a:xfrm>
            <a:off x="987620" y="1371600"/>
            <a:ext cx="10216760" cy="4572000"/>
          </a:xfrm>
          <a:prstGeom prst="rect">
            <a:avLst/>
          </a:prstGeom>
          <a:ln>
            <a:noFill/>
          </a:ln>
          <a:effectLst>
            <a:outerShdw blurRad="292100" dist="139700" dir="2700000" algn="tl" rotWithShape="0">
              <a:srgbClr val="333333">
                <a:alpha val="65000"/>
              </a:srgbClr>
            </a:outerShdw>
          </a:effectLst>
        </p:spPr>
      </p:pic>
      <p:sp>
        <p:nvSpPr>
          <p:cNvPr id="7" name="Slide Number Placeholder 5" hidden="1">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pPr>
              <a:spcAft>
                <a:spcPts val="600"/>
              </a:spcAft>
            </a:pPr>
            <a:fld id="{FEA1243F-3000-4347-94A4-FBDEAD3122CB}" type="slidenum">
              <a:rPr lang="en-US" smtClean="0"/>
              <a:pPr>
                <a:spcAft>
                  <a:spcPts val="600"/>
                </a:spcAft>
              </a:pPr>
              <a:t>5</a:t>
            </a:fld>
            <a:endParaRPr lang="en-US"/>
          </a:p>
        </p:txBody>
      </p:sp>
      <p:sp>
        <p:nvSpPr>
          <p:cNvPr id="2" name="Title 1"/>
          <p:cNvSpPr>
            <a:spLocks noGrp="1"/>
          </p:cNvSpPr>
          <p:nvPr>
            <p:ph type="title"/>
          </p:nvPr>
        </p:nvSpPr>
        <p:spPr>
          <a:xfrm>
            <a:off x="609600" y="365395"/>
            <a:ext cx="6502400" cy="799306"/>
          </a:xfrm>
          <a:prstGeom prst="rect">
            <a:avLst/>
          </a:prstGeom>
        </p:spPr>
        <p:txBody>
          <a:bodyPr vert="horz" lIns="0" rIns="0" anchor="ctr">
            <a:normAutofit/>
          </a:bodyPr>
          <a:lstStyle/>
          <a:p>
            <a:r>
              <a:rPr lang="en-US" b="1" kern="1200">
                <a:ln w="6350">
                  <a:noFill/>
                </a:ln>
                <a:effectLst/>
              </a:rPr>
              <a:t>Gnews</a:t>
            </a:r>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p:txBody>
          <a:bodyPr/>
          <a:lstStyle>
            <a:lvl1pPr>
              <a:defRPr/>
            </a:lvl1pPr>
          </a:lstStyle>
          <a:p>
            <a:pPr>
              <a:spcAft>
                <a:spcPts val="600"/>
              </a:spcAft>
            </a:pPr>
            <a:r>
              <a:rPr lang="en-US" dirty="0"/>
              <a:t>Machine Learning with TensorFlow 2.0</a:t>
            </a:r>
            <a:endParaRPr lang="en-US"/>
          </a:p>
        </p:txBody>
      </p:sp>
    </p:spTree>
    <p:extLst>
      <p:ext uri="{BB962C8B-B14F-4D97-AF65-F5344CB8AC3E}">
        <p14:creationId xmlns:p14="http://schemas.microsoft.com/office/powerpoint/2010/main" val="305284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hidden="1">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pPr>
              <a:spcAft>
                <a:spcPts val="600"/>
              </a:spcAft>
            </a:pPr>
            <a:fld id="{FEA1243F-3000-4347-94A4-FBDEAD3122CB}" type="slidenum">
              <a:rPr lang="en-US" smtClean="0"/>
              <a:pPr>
                <a:spcAft>
                  <a:spcPts val="600"/>
                </a:spcAft>
              </a:pPr>
              <a:t>6</a:t>
            </a:fld>
            <a:endParaRPr lang="en-US"/>
          </a:p>
        </p:txBody>
      </p:sp>
      <p:sp>
        <p:nvSpPr>
          <p:cNvPr id="2" name="Title 1"/>
          <p:cNvSpPr>
            <a:spLocks noGrp="1"/>
          </p:cNvSpPr>
          <p:nvPr>
            <p:ph type="title"/>
          </p:nvPr>
        </p:nvSpPr>
        <p:spPr>
          <a:xfrm>
            <a:off x="609600" y="365395"/>
            <a:ext cx="6502400" cy="799306"/>
          </a:xfrm>
          <a:prstGeom prst="rect">
            <a:avLst/>
          </a:prstGeom>
        </p:spPr>
        <p:txBody>
          <a:bodyPr vert="horz" lIns="0" rIns="0" anchor="ctr">
            <a:normAutofit fontScale="90000"/>
          </a:bodyPr>
          <a:lstStyle/>
          <a:p>
            <a:r>
              <a:rPr lang="en-US" dirty="0"/>
              <a:t>IMDB </a:t>
            </a:r>
            <a:r>
              <a:rPr lang="en-US" b="0" dirty="0"/>
              <a:t>Movie Reviews Dataset</a:t>
            </a:r>
            <a:endParaRPr lang="en-US" kern="1200" dirty="0">
              <a:ln w="6350">
                <a:noFill/>
              </a:ln>
              <a:effectLst/>
            </a:endParaRPr>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p:txBody>
          <a:bodyPr/>
          <a:lstStyle>
            <a:lvl1pPr>
              <a:defRPr/>
            </a:lvl1pPr>
          </a:lstStyle>
          <a:p>
            <a:pPr>
              <a:spcAft>
                <a:spcPts val="600"/>
              </a:spcAft>
            </a:pPr>
            <a:r>
              <a:rPr lang="en-US" dirty="0"/>
              <a:t>Machine Learning with TensorFlow 2.0</a:t>
            </a:r>
            <a:endParaRPr lang="en-US"/>
          </a:p>
        </p:txBody>
      </p:sp>
      <p:graphicFrame>
        <p:nvGraphicFramePr>
          <p:cNvPr id="3" name="Diagram 2">
            <a:extLst>
              <a:ext uri="{FF2B5EF4-FFF2-40B4-BE49-F238E27FC236}">
                <a16:creationId xmlns:a16="http://schemas.microsoft.com/office/drawing/2014/main" id="{EA013D0F-5C97-44CA-8527-80AA36FB20B7}"/>
              </a:ext>
            </a:extLst>
          </p:cNvPr>
          <p:cNvGraphicFramePr/>
          <p:nvPr>
            <p:extLst>
              <p:ext uri="{D42A27DB-BD31-4B8C-83A1-F6EECF244321}">
                <p14:modId xmlns:p14="http://schemas.microsoft.com/office/powerpoint/2010/main" val="1655087355"/>
              </p:ext>
            </p:extLst>
          </p:nvPr>
        </p:nvGraphicFramePr>
        <p:xfrm>
          <a:off x="2133600" y="119043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929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Google </a:t>
            </a:r>
            <a:r>
              <a:rPr lang="en-US" dirty="0"/>
              <a:t>Colab</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a:t>Machine Learning with TensorFlow 2.0</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7</a:t>
            </a:fld>
            <a:endParaRPr lang="en-US" dirty="0"/>
          </a:p>
        </p:txBody>
      </p:sp>
      <p:pic>
        <p:nvPicPr>
          <p:cNvPr id="2054" name="Picture 6" descr="Image result for google colab">
            <a:extLst>
              <a:ext uri="{FF2B5EF4-FFF2-40B4-BE49-F238E27FC236}">
                <a16:creationId xmlns:a16="http://schemas.microsoft.com/office/drawing/2014/main" id="{0B32B7A1-8138-4CBB-8A5A-BBEBB91DA0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447800"/>
            <a:ext cx="8572500" cy="378913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D743864E062C4EB8FA797FB3ED6711" ma:contentTypeVersion="7" ma:contentTypeDescription="Create a new document." ma:contentTypeScope="" ma:versionID="c62321d240062673b2b37f76ea673769">
  <xsd:schema xmlns:xsd="http://www.w3.org/2001/XMLSchema" xmlns:xs="http://www.w3.org/2001/XMLSchema" xmlns:p="http://schemas.microsoft.com/office/2006/metadata/properties" xmlns:ns2="5859ca7e-dc1c-4f54-98b3-acce225e4f45" targetNamespace="http://schemas.microsoft.com/office/2006/metadata/properties" ma:root="true" ma:fieldsID="0e6145932e22a25498b7f59f6a5d8455" ns2:_="">
    <xsd:import namespace="5859ca7e-dc1c-4f54-98b3-acce225e4f4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9ca7e-dc1c-4f54-98b3-acce225e4f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EF71EE-F18D-41CD-8E02-C4A04AF9B0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59ca7e-dc1c-4f54-98b3-acce225e4f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DCB47EFB-BDBB-4CE5-A848-1507BE3B7989}">
  <ds:schemaRefs>
    <ds:schemaRef ds:uri="http://www.w3.org/XML/1998/namespace"/>
    <ds:schemaRef ds:uri="http://schemas.microsoft.com/office/2006/documentManagement/types"/>
    <ds:schemaRef ds:uri="http://purl.org/dc/elements/1.1/"/>
    <ds:schemaRef ds:uri="http://schemas.microsoft.com/office/2006/metadata/properties"/>
    <ds:schemaRef ds:uri="http://purl.org/dc/dcmitype/"/>
    <ds:schemaRef ds:uri="http://schemas.microsoft.com/office/infopath/2007/PartnerControls"/>
    <ds:schemaRef ds:uri="http://schemas.openxmlformats.org/package/2006/metadata/core-properties"/>
    <ds:schemaRef ds:uri="5859ca7e-dc1c-4f54-98b3-acce225e4f45"/>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391</Words>
  <Application>Microsoft Office PowerPoint</Application>
  <PresentationFormat>Widescreen</PresentationFormat>
  <Paragraphs>67</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Wingdings 2</vt:lpstr>
      <vt:lpstr>Verve</vt:lpstr>
      <vt:lpstr>PowerPoint Presentation</vt:lpstr>
      <vt:lpstr>TensorFlow Hub</vt:lpstr>
      <vt:lpstr>Transfer Learning</vt:lpstr>
      <vt:lpstr>Transfer Learning</vt:lpstr>
      <vt:lpstr>Gnews</vt:lpstr>
      <vt:lpstr>IMDB Movie Reviews Dataset</vt:lpstr>
      <vt:lpstr>Google Colab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2019-05-25T11:51:04Z</dcterms:created>
  <dcterms:modified xsi:type="dcterms:W3CDTF">2019-05-25T12:04:46Z</dcterms:modified>
</cp:coreProperties>
</file>