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notesMasterIdLst>
    <p:notesMasterId r:id="rId12"/>
  </p:notesMasterIdLst>
  <p:sldIdLst>
    <p:sldId id="256" r:id="rId2"/>
    <p:sldId id="258" r:id="rId3"/>
    <p:sldId id="265" r:id="rId4"/>
    <p:sldId id="261" r:id="rId5"/>
    <p:sldId id="259" r:id="rId6"/>
    <p:sldId id="260" r:id="rId7"/>
    <p:sldId id="262" r:id="rId8"/>
    <p:sldId id="263" r:id="rId9"/>
    <p:sldId id="264" r:id="rId10"/>
    <p:sldId id="266" r:id="rId1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7" d="100"/>
          <a:sy n="67"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BEAB17-C86F-4884-A184-4BF8AA70BF0D}" type="datetimeFigureOut">
              <a:rPr lang="pt-BR" smtClean="0"/>
              <a:t>28/11/2020</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36CC14-D8F7-4055-A2CD-257CA35CA018}" type="slidenum">
              <a:rPr lang="pt-BR" smtClean="0"/>
              <a:t>‹nº›</a:t>
            </a:fld>
            <a:endParaRPr lang="pt-BR"/>
          </a:p>
        </p:txBody>
      </p:sp>
    </p:spTree>
    <p:extLst>
      <p:ext uri="{BB962C8B-B14F-4D97-AF65-F5344CB8AC3E}">
        <p14:creationId xmlns:p14="http://schemas.microsoft.com/office/powerpoint/2010/main" val="3757417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F336CC14-D8F7-4055-A2CD-257CA35CA018}" type="slidenum">
              <a:rPr lang="pt-BR" smtClean="0"/>
              <a:t>2</a:t>
            </a:fld>
            <a:endParaRPr lang="pt-BR"/>
          </a:p>
        </p:txBody>
      </p:sp>
    </p:spTree>
    <p:extLst>
      <p:ext uri="{BB962C8B-B14F-4D97-AF65-F5344CB8AC3E}">
        <p14:creationId xmlns:p14="http://schemas.microsoft.com/office/powerpoint/2010/main" val="4099390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F336CC14-D8F7-4055-A2CD-257CA35CA018}" type="slidenum">
              <a:rPr lang="pt-BR" smtClean="0"/>
              <a:t>3</a:t>
            </a:fld>
            <a:endParaRPr lang="pt-BR"/>
          </a:p>
        </p:txBody>
      </p:sp>
    </p:spTree>
    <p:extLst>
      <p:ext uri="{BB962C8B-B14F-4D97-AF65-F5344CB8AC3E}">
        <p14:creationId xmlns:p14="http://schemas.microsoft.com/office/powerpoint/2010/main" val="2521757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D9B58581-353F-44C4-8F8E-27AF4679B39D}" type="datetimeFigureOut">
              <a:rPr lang="pt-BR" smtClean="0"/>
              <a:t>27/11/2020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CAC7187-5C18-40E9-AD0F-B5311CAED781}"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26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D9B58581-353F-44C4-8F8E-27AF4679B39D}" type="datetimeFigureOut">
              <a:rPr lang="pt-BR" smtClean="0"/>
              <a:t>27/11/2020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CAC7187-5C18-40E9-AD0F-B5311CAED781}" type="slidenum">
              <a:rPr lang="pt-BR" smtClean="0"/>
              <a:t>‹nº›</a:t>
            </a:fld>
            <a:endParaRPr lang="pt-BR"/>
          </a:p>
        </p:txBody>
      </p:sp>
    </p:spTree>
    <p:extLst>
      <p:ext uri="{BB962C8B-B14F-4D97-AF65-F5344CB8AC3E}">
        <p14:creationId xmlns:p14="http://schemas.microsoft.com/office/powerpoint/2010/main" val="383900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D9B58581-353F-44C4-8F8E-27AF4679B39D}" type="datetimeFigureOut">
              <a:rPr lang="pt-BR" smtClean="0"/>
              <a:t>27/11/2020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CAC7187-5C18-40E9-AD0F-B5311CAED781}" type="slidenum">
              <a:rPr lang="pt-BR" smtClean="0"/>
              <a:t>‹nº›</a:t>
            </a:fld>
            <a:endParaRPr lang="pt-BR"/>
          </a:p>
        </p:txBody>
      </p:sp>
    </p:spTree>
    <p:extLst>
      <p:ext uri="{BB962C8B-B14F-4D97-AF65-F5344CB8AC3E}">
        <p14:creationId xmlns:p14="http://schemas.microsoft.com/office/powerpoint/2010/main" val="2729959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D9B58581-353F-44C4-8F8E-27AF4679B39D}" type="datetimeFigureOut">
              <a:rPr lang="pt-BR" smtClean="0"/>
              <a:t>27/11/2020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CAC7187-5C18-40E9-AD0F-B5311CAED781}" type="slidenum">
              <a:rPr lang="pt-BR" smtClean="0"/>
              <a:t>‹nº›</a:t>
            </a:fld>
            <a:endParaRPr lang="pt-BR"/>
          </a:p>
        </p:txBody>
      </p:sp>
    </p:spTree>
    <p:extLst>
      <p:ext uri="{BB962C8B-B14F-4D97-AF65-F5344CB8AC3E}">
        <p14:creationId xmlns:p14="http://schemas.microsoft.com/office/powerpoint/2010/main" val="3184187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D9B58581-353F-44C4-8F8E-27AF4679B39D}" type="datetimeFigureOut">
              <a:rPr lang="pt-BR" smtClean="0"/>
              <a:t>27/11/2020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CAC7187-5C18-40E9-AD0F-B5311CAED781}"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7730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D9B58581-353F-44C4-8F8E-27AF4679B39D}" type="datetimeFigureOut">
              <a:rPr lang="pt-BR" smtClean="0"/>
              <a:t>27/11/2020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CAC7187-5C18-40E9-AD0F-B5311CAED781}" type="slidenum">
              <a:rPr lang="pt-BR" smtClean="0"/>
              <a:t>‹nº›</a:t>
            </a:fld>
            <a:endParaRPr lang="pt-BR"/>
          </a:p>
        </p:txBody>
      </p:sp>
    </p:spTree>
    <p:extLst>
      <p:ext uri="{BB962C8B-B14F-4D97-AF65-F5344CB8AC3E}">
        <p14:creationId xmlns:p14="http://schemas.microsoft.com/office/powerpoint/2010/main" val="3859205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097280" y="2582334"/>
            <a:ext cx="4937760" cy="33782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217920" y="2582334"/>
            <a:ext cx="4937760" cy="33782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D9B58581-353F-44C4-8F8E-27AF4679B39D}" type="datetimeFigureOut">
              <a:rPr lang="pt-BR" smtClean="0"/>
              <a:t>27/11/2020</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0CAC7187-5C18-40E9-AD0F-B5311CAED781}" type="slidenum">
              <a:rPr lang="pt-BR" smtClean="0"/>
              <a:t>‹nº›</a:t>
            </a:fld>
            <a:endParaRPr lang="pt-BR"/>
          </a:p>
        </p:txBody>
      </p:sp>
    </p:spTree>
    <p:extLst>
      <p:ext uri="{BB962C8B-B14F-4D97-AF65-F5344CB8AC3E}">
        <p14:creationId xmlns:p14="http://schemas.microsoft.com/office/powerpoint/2010/main" val="3073114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D9B58581-353F-44C4-8F8E-27AF4679B39D}" type="datetimeFigureOut">
              <a:rPr lang="pt-BR" smtClean="0"/>
              <a:t>27/11/2020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0CAC7187-5C18-40E9-AD0F-B5311CAED781}" type="slidenum">
              <a:rPr lang="pt-BR" smtClean="0"/>
              <a:t>‹nº›</a:t>
            </a:fld>
            <a:endParaRPr lang="pt-BR"/>
          </a:p>
        </p:txBody>
      </p:sp>
    </p:spTree>
    <p:extLst>
      <p:ext uri="{BB962C8B-B14F-4D97-AF65-F5344CB8AC3E}">
        <p14:creationId xmlns:p14="http://schemas.microsoft.com/office/powerpoint/2010/main" val="1681672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9B58581-353F-44C4-8F8E-27AF4679B39D}" type="datetimeFigureOut">
              <a:rPr lang="pt-BR" smtClean="0"/>
              <a:t>27/11/2020</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0CAC7187-5C18-40E9-AD0F-B5311CAED781}" type="slidenum">
              <a:rPr lang="pt-BR" smtClean="0"/>
              <a:t>‹nº›</a:t>
            </a:fld>
            <a:endParaRPr lang="pt-BR"/>
          </a:p>
        </p:txBody>
      </p:sp>
    </p:spTree>
    <p:extLst>
      <p:ext uri="{BB962C8B-B14F-4D97-AF65-F5344CB8AC3E}">
        <p14:creationId xmlns:p14="http://schemas.microsoft.com/office/powerpoint/2010/main" val="1669059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smtClean="0"/>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9B58581-353F-44C4-8F8E-27AF4679B39D}" type="datetimeFigureOut">
              <a:rPr lang="pt-BR" smtClean="0"/>
              <a:t>27/11/2020</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CAC7187-5C18-40E9-AD0F-B5311CAED781}" type="slidenum">
              <a:rPr lang="pt-BR" smtClean="0"/>
              <a:t>‹nº›</a:t>
            </a:fld>
            <a:endParaRPr lang="pt-BR"/>
          </a:p>
        </p:txBody>
      </p:sp>
    </p:spTree>
    <p:extLst>
      <p:ext uri="{BB962C8B-B14F-4D97-AF65-F5344CB8AC3E}">
        <p14:creationId xmlns:p14="http://schemas.microsoft.com/office/powerpoint/2010/main" val="836232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D9B58581-353F-44C4-8F8E-27AF4679B39D}" type="datetimeFigureOut">
              <a:rPr lang="pt-BR" smtClean="0"/>
              <a:t>27/11/2020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CAC7187-5C18-40E9-AD0F-B5311CAED781}" type="slidenum">
              <a:rPr lang="pt-BR" smtClean="0"/>
              <a:t>‹nº›</a:t>
            </a:fld>
            <a:endParaRPr lang="pt-BR"/>
          </a:p>
        </p:txBody>
      </p:sp>
    </p:spTree>
    <p:extLst>
      <p:ext uri="{BB962C8B-B14F-4D97-AF65-F5344CB8AC3E}">
        <p14:creationId xmlns:p14="http://schemas.microsoft.com/office/powerpoint/2010/main" val="3661531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9B58581-353F-44C4-8F8E-27AF4679B39D}" type="datetimeFigureOut">
              <a:rPr lang="pt-BR" smtClean="0"/>
              <a:t>27/11/2020</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CAC7187-5C18-40E9-AD0F-B5311CAED781}"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7691713"/>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00051" y="1201005"/>
            <a:ext cx="10058400" cy="2045936"/>
          </a:xfrm>
        </p:spPr>
        <p:txBody>
          <a:bodyPr>
            <a:normAutofit/>
          </a:bodyPr>
          <a:lstStyle/>
          <a:p>
            <a:pPr algn="ctr"/>
            <a:r>
              <a:rPr lang="pt-BR" sz="7200" b="1" dirty="0" err="1" smtClean="0"/>
              <a:t>Pilot</a:t>
            </a:r>
            <a:r>
              <a:rPr lang="pt-BR" sz="7200" b="1" dirty="0" smtClean="0"/>
              <a:t> </a:t>
            </a:r>
            <a:r>
              <a:rPr lang="pt-BR" sz="7200" b="1" dirty="0" err="1" smtClean="0"/>
              <a:t>Campaign</a:t>
            </a:r>
            <a:r>
              <a:rPr lang="pt-BR" sz="7200" b="1" dirty="0" smtClean="0"/>
              <a:t>:</a:t>
            </a:r>
            <a:br>
              <a:rPr lang="pt-BR" sz="7200" b="1" dirty="0" smtClean="0"/>
            </a:br>
            <a:r>
              <a:rPr lang="pt-BR" sz="7200" b="1" dirty="0" smtClean="0"/>
              <a:t>P</a:t>
            </a:r>
            <a:r>
              <a:rPr lang="pt-BR" sz="7200" b="1" dirty="0" smtClean="0"/>
              <a:t>erformance </a:t>
            </a:r>
            <a:r>
              <a:rPr lang="pt-BR" sz="7200" b="1" dirty="0" err="1" smtClean="0"/>
              <a:t>and</a:t>
            </a:r>
            <a:r>
              <a:rPr lang="pt-BR" sz="7200" b="1" dirty="0" smtClean="0"/>
              <a:t> Insights</a:t>
            </a:r>
            <a:endParaRPr lang="pt-BR" sz="7200" b="1" dirty="0"/>
          </a:p>
        </p:txBody>
      </p:sp>
      <p:sp>
        <p:nvSpPr>
          <p:cNvPr id="3" name="Subtítulo 2"/>
          <p:cNvSpPr>
            <a:spLocks noGrp="1"/>
          </p:cNvSpPr>
          <p:nvPr>
            <p:ph type="subTitle" idx="1"/>
          </p:nvPr>
        </p:nvSpPr>
        <p:spPr/>
        <p:txBody>
          <a:bodyPr/>
          <a:lstStyle/>
          <a:p>
            <a:pPr algn="r"/>
            <a:r>
              <a:rPr lang="pt-BR" dirty="0" smtClean="0"/>
              <a:t>Daniela A. Nomura</a:t>
            </a:r>
          </a:p>
          <a:p>
            <a:pPr algn="r"/>
            <a:r>
              <a:rPr lang="pt-BR" dirty="0" smtClean="0"/>
              <a:t>Novembro/2020</a:t>
            </a:r>
          </a:p>
        </p:txBody>
      </p:sp>
    </p:spTree>
    <p:extLst>
      <p:ext uri="{BB962C8B-B14F-4D97-AF65-F5344CB8AC3E}">
        <p14:creationId xmlns:p14="http://schemas.microsoft.com/office/powerpoint/2010/main" val="722090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entágono 7"/>
          <p:cNvSpPr/>
          <p:nvPr/>
        </p:nvSpPr>
        <p:spPr>
          <a:xfrm>
            <a:off x="0" y="152627"/>
            <a:ext cx="7044744" cy="83712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Título 1"/>
          <p:cNvSpPr txBox="1">
            <a:spLocks/>
          </p:cNvSpPr>
          <p:nvPr/>
        </p:nvSpPr>
        <p:spPr>
          <a:xfrm>
            <a:off x="1" y="222261"/>
            <a:ext cx="6900929" cy="7947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solidFill>
                  <a:schemeClr val="bg1"/>
                </a:solidFill>
              </a:rPr>
              <a:t>Conclusions </a:t>
            </a:r>
            <a:endParaRPr lang="en-US" b="1" dirty="0">
              <a:solidFill>
                <a:schemeClr val="bg1"/>
              </a:solidFill>
            </a:endParaRPr>
          </a:p>
        </p:txBody>
      </p:sp>
      <p:sp>
        <p:nvSpPr>
          <p:cNvPr id="4" name="Espaço Reservado para Conteúdo 2"/>
          <p:cNvSpPr txBox="1">
            <a:spLocks/>
          </p:cNvSpPr>
          <p:nvPr/>
        </p:nvSpPr>
        <p:spPr>
          <a:xfrm>
            <a:off x="92427" y="1401558"/>
            <a:ext cx="11990388" cy="489923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28650" indent="-357188" algn="just">
              <a:lnSpc>
                <a:spcPct val="140000"/>
              </a:lnSpc>
              <a:buFont typeface="Wingdings" panose="05000000000000000000" pitchFamily="2" charset="2"/>
              <a:buChar char="v"/>
            </a:pPr>
            <a:r>
              <a:rPr lang="en-US" sz="1600" dirty="0"/>
              <a:t>U</a:t>
            </a:r>
            <a:r>
              <a:rPr lang="en-US" sz="1600" dirty="0" smtClean="0"/>
              <a:t>sing a data-driven approach it is </a:t>
            </a:r>
            <a:r>
              <a:rPr lang="en-US" sz="1600" dirty="0" smtClean="0"/>
              <a:t>possible to </a:t>
            </a:r>
            <a:r>
              <a:rPr lang="en-US" sz="1600" b="1" dirty="0" smtClean="0"/>
              <a:t>increase the profit</a:t>
            </a:r>
            <a:r>
              <a:rPr lang="en-US" sz="1600" dirty="0" smtClean="0"/>
              <a:t> of the campaigns by </a:t>
            </a:r>
            <a:r>
              <a:rPr lang="en-US" sz="1600" dirty="0"/>
              <a:t>better </a:t>
            </a:r>
            <a:r>
              <a:rPr lang="en-US" sz="1600" dirty="0" smtClean="0"/>
              <a:t>selecting </a:t>
            </a:r>
            <a:r>
              <a:rPr lang="en-US" sz="1600" dirty="0"/>
              <a:t>the </a:t>
            </a:r>
            <a:r>
              <a:rPr lang="en-US" sz="1600" b="1" dirty="0"/>
              <a:t>customers most likely to </a:t>
            </a:r>
            <a:r>
              <a:rPr lang="en-US" sz="1600" b="1" dirty="0" smtClean="0"/>
              <a:t>purchase</a:t>
            </a:r>
            <a:r>
              <a:rPr lang="en-US" sz="1600" dirty="0" smtClean="0"/>
              <a:t>;</a:t>
            </a:r>
          </a:p>
          <a:p>
            <a:pPr marL="628650" indent="-357188" algn="just">
              <a:lnSpc>
                <a:spcPct val="140000"/>
              </a:lnSpc>
              <a:buFont typeface="Wingdings" panose="05000000000000000000" pitchFamily="2" charset="2"/>
              <a:buChar char="v"/>
            </a:pPr>
            <a:r>
              <a:rPr lang="en-US" sz="1600" dirty="0" smtClean="0"/>
              <a:t>The customers who bought </a:t>
            </a:r>
            <a:r>
              <a:rPr lang="en-US" sz="1600" b="1" dirty="0" smtClean="0"/>
              <a:t>at least 1 offer at Campaigns 1 to 5</a:t>
            </a:r>
            <a:r>
              <a:rPr lang="en-US" sz="1600" dirty="0" smtClean="0"/>
              <a:t> were mostly the ones with no small children or teenager at home and the ones with better income, higher amount of spending and transactions and with more gold transactions and less purchases with discount, being our </a:t>
            </a:r>
            <a:r>
              <a:rPr lang="en-US" sz="1600" b="1" dirty="0" smtClean="0"/>
              <a:t>best costumers</a:t>
            </a:r>
            <a:r>
              <a:rPr lang="en-US" sz="1600" dirty="0" smtClean="0"/>
              <a:t>;</a:t>
            </a:r>
          </a:p>
          <a:p>
            <a:pPr marL="628650" indent="-357188" algn="just">
              <a:lnSpc>
                <a:spcPct val="140000"/>
              </a:lnSpc>
              <a:buFont typeface="Wingdings" panose="05000000000000000000" pitchFamily="2" charset="2"/>
              <a:buChar char="v"/>
            </a:pPr>
            <a:r>
              <a:rPr lang="en-US" sz="1600" dirty="0" smtClean="0"/>
              <a:t>Segmenting the customers based on their </a:t>
            </a:r>
            <a:r>
              <a:rPr lang="en-US" sz="1600" b="1" dirty="0" err="1" smtClean="0"/>
              <a:t>Recency</a:t>
            </a:r>
            <a:r>
              <a:rPr lang="en-US" sz="1600" b="1" dirty="0" smtClean="0"/>
              <a:t>, Frequency and Monetary value</a:t>
            </a:r>
            <a:r>
              <a:rPr lang="en-US" sz="1600" dirty="0" smtClean="0"/>
              <a:t>, it is possible to select only our more engaged and profitable customers, increasing the </a:t>
            </a:r>
            <a:r>
              <a:rPr lang="en-US" sz="1600" b="1" dirty="0" smtClean="0"/>
              <a:t>ROI of the campaign from -45% to -11%;</a:t>
            </a:r>
          </a:p>
          <a:p>
            <a:pPr marL="628650" indent="-357188" algn="just">
              <a:lnSpc>
                <a:spcPct val="140000"/>
              </a:lnSpc>
              <a:buFont typeface="Wingdings" panose="05000000000000000000" pitchFamily="2" charset="2"/>
              <a:buChar char="v"/>
            </a:pPr>
            <a:r>
              <a:rPr lang="en-US" sz="1600" dirty="0" smtClean="0"/>
              <a:t> Using a </a:t>
            </a:r>
            <a:r>
              <a:rPr lang="en-US" sz="1600" dirty="0"/>
              <a:t>logistic regression model </a:t>
            </a:r>
            <a:r>
              <a:rPr lang="en-US" sz="1600" dirty="0" smtClean="0"/>
              <a:t>it was possible to correctly predict 85% of the customers who respond to the last campaign, what would increase the </a:t>
            </a:r>
            <a:r>
              <a:rPr lang="en-US" sz="1600" b="1" dirty="0" smtClean="0"/>
              <a:t>success rate of the campaign from 15 to 44%</a:t>
            </a:r>
            <a:r>
              <a:rPr lang="en-US" sz="1600" dirty="0" smtClean="0"/>
              <a:t>, saving a lot of costs and time by contacting much less customers. </a:t>
            </a:r>
          </a:p>
          <a:p>
            <a:pPr marL="628650" indent="-357188" algn="just">
              <a:lnSpc>
                <a:spcPct val="140000"/>
              </a:lnSpc>
              <a:buFont typeface="Wingdings" panose="05000000000000000000" pitchFamily="2" charset="2"/>
              <a:buChar char="v"/>
            </a:pPr>
            <a:r>
              <a:rPr lang="en-US" sz="1600" dirty="0" smtClean="0"/>
              <a:t>The collaboration between data scientists and the marketing team is essential to increase campaign’s profit and to drive better decision-making, supporting the company’s growth. </a:t>
            </a:r>
          </a:p>
          <a:p>
            <a:pPr marL="628650" indent="-357188" algn="just">
              <a:lnSpc>
                <a:spcPct val="140000"/>
              </a:lnSpc>
              <a:buFont typeface="Wingdings" panose="05000000000000000000" pitchFamily="2" charset="2"/>
              <a:buChar char="v"/>
            </a:pPr>
            <a:endParaRPr lang="en-US" sz="1600" dirty="0" smtClean="0"/>
          </a:p>
        </p:txBody>
      </p:sp>
    </p:spTree>
    <p:extLst>
      <p:ext uri="{BB962C8B-B14F-4D97-AF65-F5344CB8AC3E}">
        <p14:creationId xmlns:p14="http://schemas.microsoft.com/office/powerpoint/2010/main" val="20596732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4294967295"/>
          </p:nvPr>
        </p:nvSpPr>
        <p:spPr>
          <a:xfrm>
            <a:off x="169572" y="1184275"/>
            <a:ext cx="11794901" cy="4992688"/>
          </a:xfrm>
        </p:spPr>
        <p:txBody>
          <a:bodyPr>
            <a:normAutofit lnSpcReduction="10000"/>
          </a:bodyPr>
          <a:lstStyle/>
          <a:p>
            <a:pPr marL="0" indent="0" algn="just">
              <a:lnSpc>
                <a:spcPct val="150000"/>
              </a:lnSpc>
              <a:buNone/>
            </a:pPr>
            <a:r>
              <a:rPr lang="en-US" sz="1700" dirty="0"/>
              <a:t>W</a:t>
            </a:r>
            <a:r>
              <a:rPr lang="en-US" sz="1700" dirty="0" smtClean="0"/>
              <a:t>e </a:t>
            </a:r>
            <a:r>
              <a:rPr lang="en-US" sz="1700" dirty="0"/>
              <a:t>have studied </a:t>
            </a:r>
            <a:r>
              <a:rPr lang="en-US" sz="1700" dirty="0" smtClean="0"/>
              <a:t>the </a:t>
            </a:r>
            <a:r>
              <a:rPr lang="en-US" sz="1700" b="1" dirty="0"/>
              <a:t>Pilot CRM Campaign </a:t>
            </a:r>
            <a:r>
              <a:rPr lang="en-US" sz="1700" dirty="0"/>
              <a:t>where 2.240 randomly selected customers were contacted by phone regarding the acquisition of a </a:t>
            </a:r>
            <a:r>
              <a:rPr lang="en-US" sz="1700" dirty="0" smtClean="0"/>
              <a:t>gadget. To </a:t>
            </a:r>
            <a:r>
              <a:rPr lang="en-US" sz="1700" b="1" dirty="0"/>
              <a:t>make the next campaign the most profitable as </a:t>
            </a:r>
            <a:r>
              <a:rPr lang="en-US" sz="1700" b="1" dirty="0" smtClean="0"/>
              <a:t>possible and to understand the features of the customers who accepted the offer</a:t>
            </a:r>
            <a:r>
              <a:rPr lang="en-US" sz="1700" dirty="0" smtClean="0"/>
              <a:t>, </a:t>
            </a:r>
            <a:r>
              <a:rPr lang="en-US" sz="1700" dirty="0"/>
              <a:t>we carried a detailed study based on the data of the last 5 </a:t>
            </a:r>
            <a:r>
              <a:rPr lang="en-US" sz="1700" dirty="0" smtClean="0"/>
              <a:t>campaigns, </a:t>
            </a:r>
            <a:r>
              <a:rPr lang="en-US" sz="1700" dirty="0"/>
              <a:t>customer's </a:t>
            </a:r>
            <a:r>
              <a:rPr lang="en-US" sz="1700" dirty="0" smtClean="0"/>
              <a:t>information </a:t>
            </a:r>
            <a:r>
              <a:rPr lang="en-US" sz="1700" dirty="0"/>
              <a:t>and historic behavior</a:t>
            </a:r>
            <a:r>
              <a:rPr lang="en-US" sz="1700" dirty="0" smtClean="0"/>
              <a:t>.  </a:t>
            </a:r>
            <a:endParaRPr lang="en-US" sz="1700" dirty="0"/>
          </a:p>
          <a:p>
            <a:pPr marL="0" indent="0" algn="just">
              <a:lnSpc>
                <a:spcPct val="150000"/>
              </a:lnSpc>
              <a:buNone/>
            </a:pPr>
            <a:r>
              <a:rPr lang="en-US" sz="1700" dirty="0" smtClean="0"/>
              <a:t>On the next slides you will find:</a:t>
            </a:r>
          </a:p>
          <a:p>
            <a:pPr marL="800100" indent="-442913" algn="just">
              <a:lnSpc>
                <a:spcPct val="150000"/>
              </a:lnSpc>
              <a:buFont typeface="Wingdings" panose="05000000000000000000" pitchFamily="2" charset="2"/>
              <a:buChar char="v"/>
            </a:pPr>
            <a:r>
              <a:rPr lang="en-US" sz="1700" dirty="0" smtClean="0"/>
              <a:t>Overview of the Campaign;</a:t>
            </a:r>
          </a:p>
          <a:p>
            <a:pPr marL="800100" indent="-442913" algn="just">
              <a:lnSpc>
                <a:spcPct val="150000"/>
              </a:lnSpc>
              <a:buFont typeface="Wingdings" panose="05000000000000000000" pitchFamily="2" charset="2"/>
              <a:buChar char="v"/>
            </a:pPr>
            <a:r>
              <a:rPr lang="en-US" sz="1700" dirty="0" smtClean="0"/>
              <a:t>Customer’s profile (Customers who accepted at least one offer x Customers who didn’t accept any offer);</a:t>
            </a:r>
          </a:p>
          <a:p>
            <a:pPr marL="800100" indent="-442913" algn="just">
              <a:lnSpc>
                <a:spcPct val="150000"/>
              </a:lnSpc>
              <a:buFont typeface="Wingdings" panose="05000000000000000000" pitchFamily="2" charset="2"/>
              <a:buChar char="v"/>
            </a:pPr>
            <a:r>
              <a:rPr lang="en-US" sz="1700" dirty="0"/>
              <a:t>Customer's segmentation based on historical </a:t>
            </a:r>
            <a:r>
              <a:rPr lang="en-US" sz="1700" dirty="0" smtClean="0"/>
              <a:t>behavior;</a:t>
            </a:r>
          </a:p>
          <a:p>
            <a:pPr marL="800100" indent="-442913" algn="just">
              <a:lnSpc>
                <a:spcPct val="150000"/>
              </a:lnSpc>
              <a:buFont typeface="Wingdings" panose="05000000000000000000" pitchFamily="2" charset="2"/>
              <a:buChar char="v"/>
            </a:pPr>
            <a:r>
              <a:rPr lang="en-US" sz="1700" dirty="0"/>
              <a:t>Predictive model to improve the profit of the </a:t>
            </a:r>
            <a:r>
              <a:rPr lang="en-US" sz="1700" dirty="0" smtClean="0"/>
              <a:t>campaign;</a:t>
            </a:r>
            <a:endParaRPr lang="en-US" sz="1700" dirty="0"/>
          </a:p>
          <a:p>
            <a:pPr marL="800100" indent="-442913" algn="just">
              <a:lnSpc>
                <a:spcPct val="150000"/>
              </a:lnSpc>
              <a:buFont typeface="Wingdings" panose="05000000000000000000" pitchFamily="2" charset="2"/>
              <a:buChar char="v"/>
            </a:pPr>
            <a:r>
              <a:rPr lang="en-US" sz="1700" dirty="0" smtClean="0"/>
              <a:t>Conclusions</a:t>
            </a:r>
            <a:endParaRPr lang="en-US" sz="1700" dirty="0"/>
          </a:p>
          <a:p>
            <a:pPr algn="just">
              <a:lnSpc>
                <a:spcPct val="150000"/>
              </a:lnSpc>
              <a:buFont typeface="Wingdings" panose="05000000000000000000" pitchFamily="2" charset="2"/>
              <a:buChar char="§"/>
            </a:pPr>
            <a:endParaRPr lang="en-US" sz="1700" dirty="0" smtClean="0"/>
          </a:p>
          <a:p>
            <a:pPr algn="just">
              <a:lnSpc>
                <a:spcPct val="150000"/>
              </a:lnSpc>
              <a:buFont typeface="Wingdings" panose="05000000000000000000" pitchFamily="2" charset="2"/>
              <a:buChar char="§"/>
            </a:pPr>
            <a:endParaRPr lang="en-US" sz="1700" dirty="0" smtClean="0"/>
          </a:p>
        </p:txBody>
      </p:sp>
      <p:sp>
        <p:nvSpPr>
          <p:cNvPr id="4" name="Pentágono 3"/>
          <p:cNvSpPr/>
          <p:nvPr/>
        </p:nvSpPr>
        <p:spPr>
          <a:xfrm>
            <a:off x="0" y="179923"/>
            <a:ext cx="5731099" cy="83712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p:cNvSpPr>
            <a:spLocks noGrp="1"/>
          </p:cNvSpPr>
          <p:nvPr>
            <p:ph type="title" idx="4294967295"/>
          </p:nvPr>
        </p:nvSpPr>
        <p:spPr>
          <a:xfrm>
            <a:off x="169572" y="222261"/>
            <a:ext cx="4453944" cy="794789"/>
          </a:xfrm>
        </p:spPr>
        <p:txBody>
          <a:bodyPr/>
          <a:lstStyle/>
          <a:p>
            <a:r>
              <a:rPr lang="pt-BR" b="1" dirty="0" err="1" smtClean="0">
                <a:solidFill>
                  <a:schemeClr val="bg1"/>
                </a:solidFill>
              </a:rPr>
              <a:t>Introduction</a:t>
            </a:r>
            <a:endParaRPr lang="pt-BR" b="1" dirty="0">
              <a:solidFill>
                <a:schemeClr val="bg1"/>
              </a:solidFill>
            </a:endParaRPr>
          </a:p>
        </p:txBody>
      </p:sp>
    </p:spTree>
    <p:extLst>
      <p:ext uri="{BB962C8B-B14F-4D97-AF65-F5344CB8AC3E}">
        <p14:creationId xmlns:p14="http://schemas.microsoft.com/office/powerpoint/2010/main" val="2436390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4294967295"/>
          </p:nvPr>
        </p:nvSpPr>
        <p:spPr>
          <a:xfrm>
            <a:off x="169572" y="1184275"/>
            <a:ext cx="11794901" cy="4992688"/>
          </a:xfrm>
        </p:spPr>
        <p:txBody>
          <a:bodyPr>
            <a:normAutofit lnSpcReduction="10000"/>
          </a:bodyPr>
          <a:lstStyle/>
          <a:p>
            <a:pPr algn="just">
              <a:lnSpc>
                <a:spcPct val="150000"/>
              </a:lnSpc>
            </a:pPr>
            <a:r>
              <a:rPr lang="en-US" sz="1700" dirty="0" smtClean="0"/>
              <a:t>After 5 campaigns, </a:t>
            </a:r>
            <a:r>
              <a:rPr lang="en-US" sz="1700" dirty="0" smtClean="0"/>
              <a:t>463 (20.7%) </a:t>
            </a:r>
            <a:r>
              <a:rPr lang="en-US" sz="1700" dirty="0" smtClean="0"/>
              <a:t>of the 2,240 clients who were contacted bought the product at least </a:t>
            </a:r>
            <a:r>
              <a:rPr lang="en-US" sz="1700" dirty="0" smtClean="0"/>
              <a:t>once</a:t>
            </a:r>
            <a:r>
              <a:rPr lang="en-US" sz="1700" dirty="0"/>
              <a:t> </a:t>
            </a:r>
            <a:r>
              <a:rPr lang="en-US" sz="1700" dirty="0" smtClean="0"/>
              <a:t>and 667 offers were accepted. </a:t>
            </a:r>
            <a:endParaRPr lang="en-US" sz="1700" dirty="0" smtClean="0"/>
          </a:p>
          <a:p>
            <a:pPr>
              <a:lnSpc>
                <a:spcPct val="150000"/>
              </a:lnSpc>
            </a:pPr>
            <a:r>
              <a:rPr lang="en-US" sz="1700" dirty="0" smtClean="0"/>
              <a:t>The amount of accepted offer per campaign and the success rate are shown above: </a:t>
            </a:r>
          </a:p>
          <a:p>
            <a:pPr>
              <a:lnSpc>
                <a:spcPct val="150000"/>
              </a:lnSpc>
            </a:pPr>
            <a:endParaRPr lang="en-US" dirty="0"/>
          </a:p>
          <a:p>
            <a:pPr marL="0" indent="0">
              <a:lnSpc>
                <a:spcPct val="150000"/>
              </a:lnSpc>
              <a:buNone/>
            </a:pPr>
            <a:endParaRPr lang="en-US" dirty="0"/>
          </a:p>
          <a:p>
            <a:pPr marL="0" indent="0" algn="just">
              <a:lnSpc>
                <a:spcPct val="150000"/>
              </a:lnSpc>
              <a:buNone/>
            </a:pPr>
            <a:endParaRPr lang="en-US" dirty="0" smtClean="0"/>
          </a:p>
          <a:p>
            <a:pPr algn="just">
              <a:lnSpc>
                <a:spcPct val="150000"/>
              </a:lnSpc>
            </a:pPr>
            <a:r>
              <a:rPr lang="en-US" sz="1600" dirty="0" smtClean="0"/>
              <a:t>As we can see, Campaign 4 performed better and Campaign 2 performed worse. Even at Campaign 4, only 7.5% of the contacted customers effectively bought the gadget, showing that it is possible to better select the customers most likely to purchase,  in order to reduce the costs of the campaign and improve the profit. </a:t>
            </a:r>
          </a:p>
          <a:p>
            <a:pPr algn="just">
              <a:lnSpc>
                <a:spcPct val="150000"/>
              </a:lnSpc>
            </a:pPr>
            <a:r>
              <a:rPr lang="en-US" sz="1600" b="1" dirty="0" smtClean="0"/>
              <a:t>The ROI of </a:t>
            </a:r>
            <a:r>
              <a:rPr lang="en-US" sz="1600" b="1" dirty="0" smtClean="0"/>
              <a:t>the </a:t>
            </a:r>
            <a:r>
              <a:rPr lang="en-US" sz="1600" b="1" dirty="0" smtClean="0"/>
              <a:t>campaign was </a:t>
            </a:r>
            <a:r>
              <a:rPr lang="en-US" sz="1600" b="1" dirty="0" smtClean="0">
                <a:solidFill>
                  <a:srgbClr val="FF0000"/>
                </a:solidFill>
              </a:rPr>
              <a:t>– 45%. </a:t>
            </a:r>
            <a:endParaRPr lang="en-US" sz="1600" b="1" dirty="0">
              <a:solidFill>
                <a:srgbClr val="FF0000"/>
              </a:solidFill>
            </a:endParaRPr>
          </a:p>
        </p:txBody>
      </p:sp>
      <p:sp>
        <p:nvSpPr>
          <p:cNvPr id="4" name="Pentágono 3"/>
          <p:cNvSpPr/>
          <p:nvPr/>
        </p:nvSpPr>
        <p:spPr>
          <a:xfrm>
            <a:off x="0" y="179923"/>
            <a:ext cx="5731099" cy="83712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p:cNvSpPr>
            <a:spLocks noGrp="1"/>
          </p:cNvSpPr>
          <p:nvPr>
            <p:ph type="title" idx="4294967295"/>
          </p:nvPr>
        </p:nvSpPr>
        <p:spPr>
          <a:xfrm>
            <a:off x="169572" y="222261"/>
            <a:ext cx="4453944" cy="794789"/>
          </a:xfrm>
        </p:spPr>
        <p:txBody>
          <a:bodyPr/>
          <a:lstStyle/>
          <a:p>
            <a:r>
              <a:rPr lang="pt-BR" b="1" dirty="0" err="1" smtClean="0">
                <a:solidFill>
                  <a:schemeClr val="bg1"/>
                </a:solidFill>
              </a:rPr>
              <a:t>Pilot</a:t>
            </a:r>
            <a:r>
              <a:rPr lang="pt-BR" b="1" dirty="0" smtClean="0">
                <a:solidFill>
                  <a:schemeClr val="bg1"/>
                </a:solidFill>
              </a:rPr>
              <a:t> </a:t>
            </a:r>
            <a:r>
              <a:rPr lang="pt-BR" b="1" dirty="0" err="1" smtClean="0">
                <a:solidFill>
                  <a:schemeClr val="bg1"/>
                </a:solidFill>
              </a:rPr>
              <a:t>Campaign</a:t>
            </a:r>
            <a:r>
              <a:rPr lang="pt-BR" b="1" dirty="0" smtClean="0">
                <a:solidFill>
                  <a:schemeClr val="bg1"/>
                </a:solidFill>
              </a:rPr>
              <a:t> </a:t>
            </a:r>
            <a:endParaRPr lang="pt-BR" b="1" dirty="0">
              <a:solidFill>
                <a:schemeClr val="bg1"/>
              </a:solidFill>
            </a:endParaRPr>
          </a:p>
        </p:txBody>
      </p:sp>
      <p:graphicFrame>
        <p:nvGraphicFramePr>
          <p:cNvPr id="8" name="Tabela 7"/>
          <p:cNvGraphicFramePr>
            <a:graphicFrameLocks noGrp="1"/>
          </p:cNvGraphicFramePr>
          <p:nvPr>
            <p:extLst>
              <p:ext uri="{D42A27DB-BD31-4B8C-83A1-F6EECF244321}">
                <p14:modId xmlns:p14="http://schemas.microsoft.com/office/powerpoint/2010/main" val="259232103"/>
              </p:ext>
            </p:extLst>
          </p:nvPr>
        </p:nvGraphicFramePr>
        <p:xfrm>
          <a:off x="1982284" y="2757768"/>
          <a:ext cx="7497629" cy="1180428"/>
        </p:xfrm>
        <a:graphic>
          <a:graphicData uri="http://schemas.openxmlformats.org/drawingml/2006/table">
            <a:tbl>
              <a:tblPr/>
              <a:tblGrid>
                <a:gridCol w="1644388"/>
                <a:gridCol w="1194140"/>
                <a:gridCol w="1154987"/>
                <a:gridCol w="1154987"/>
                <a:gridCol w="1154987"/>
                <a:gridCol w="1194140"/>
              </a:tblGrid>
              <a:tr h="393476">
                <a:tc>
                  <a:txBody>
                    <a:bodyPr/>
                    <a:lstStyle/>
                    <a:p>
                      <a:pPr algn="ctr" fontAlgn="b"/>
                      <a:r>
                        <a:rPr lang="pt-BR" sz="1600" b="0" i="0" u="none" strike="noStrike" dirty="0">
                          <a:solidFill>
                            <a:srgbClr val="000000"/>
                          </a:solidFill>
                          <a:effectLst/>
                          <a:latin typeface="+mn-lt"/>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600" b="1" i="0" u="none" strike="noStrike">
                          <a:solidFill>
                            <a:srgbClr val="FFFFFF"/>
                          </a:solidFill>
                          <a:effectLst/>
                          <a:latin typeface="+mn-lt"/>
                        </a:rPr>
                        <a:t>Campaign 1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b"/>
                      <a:r>
                        <a:rPr lang="pt-BR" sz="1600" b="1" i="0" u="none" strike="noStrike">
                          <a:solidFill>
                            <a:srgbClr val="FFFFFF"/>
                          </a:solidFill>
                          <a:effectLst/>
                          <a:latin typeface="+mn-lt"/>
                        </a:rPr>
                        <a:t>Campaign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b"/>
                      <a:r>
                        <a:rPr lang="pt-BR" sz="1600" b="1" i="0" u="none" strike="noStrike">
                          <a:solidFill>
                            <a:srgbClr val="FFFFFF"/>
                          </a:solidFill>
                          <a:effectLst/>
                          <a:latin typeface="+mn-lt"/>
                        </a:rPr>
                        <a:t>Campaign 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b"/>
                      <a:r>
                        <a:rPr lang="pt-BR" sz="1600" b="1" i="0" u="none" strike="noStrike">
                          <a:solidFill>
                            <a:srgbClr val="FFFFFF"/>
                          </a:solidFill>
                          <a:effectLst/>
                          <a:latin typeface="+mn-lt"/>
                        </a:rPr>
                        <a:t>Campaign 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b"/>
                      <a:r>
                        <a:rPr lang="pt-BR" sz="1600" b="1" i="0" u="none" strike="noStrike">
                          <a:solidFill>
                            <a:srgbClr val="FFFFFF"/>
                          </a:solidFill>
                          <a:effectLst/>
                          <a:latin typeface="+mn-lt"/>
                        </a:rPr>
                        <a:t>Campaign 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r>
              <a:tr h="393476">
                <a:tc>
                  <a:txBody>
                    <a:bodyPr/>
                    <a:lstStyle/>
                    <a:p>
                      <a:pPr algn="ctr" fontAlgn="b"/>
                      <a:r>
                        <a:rPr lang="pt-BR" sz="1600" b="1" i="0" u="none" strike="noStrike">
                          <a:solidFill>
                            <a:srgbClr val="000000"/>
                          </a:solidFill>
                          <a:effectLst/>
                          <a:latin typeface="+mn-lt"/>
                        </a:rPr>
                        <a:t>Accepted offers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pt-BR" sz="1600" b="0" i="0" u="none" strike="noStrike">
                          <a:solidFill>
                            <a:srgbClr val="000000"/>
                          </a:solidFill>
                          <a:effectLst/>
                          <a:latin typeface="+mn-lt"/>
                        </a:rPr>
                        <a:t>144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pt-BR" sz="1600" b="0" i="0" u="none" strike="noStrike">
                          <a:solidFill>
                            <a:srgbClr val="000000"/>
                          </a:solidFill>
                          <a:effectLst/>
                          <a:latin typeface="+mn-lt"/>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pt-BR" sz="1600" b="0" i="0" u="none" strike="noStrike">
                          <a:solidFill>
                            <a:srgbClr val="000000"/>
                          </a:solidFill>
                          <a:effectLst/>
                          <a:latin typeface="+mn-lt"/>
                        </a:rPr>
                        <a:t>163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pt-BR" sz="1600" b="0" i="0" u="none" strike="noStrike">
                          <a:solidFill>
                            <a:srgbClr val="000000"/>
                          </a:solidFill>
                          <a:effectLst/>
                          <a:latin typeface="+mn-lt"/>
                        </a:rPr>
                        <a:t>167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pt-BR" sz="1600" b="0" i="0" u="none" strike="noStrike" dirty="0">
                          <a:solidFill>
                            <a:srgbClr val="000000"/>
                          </a:solidFill>
                          <a:effectLst/>
                          <a:latin typeface="+mn-lt"/>
                        </a:rPr>
                        <a:t>163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r>
              <a:tr h="393476">
                <a:tc>
                  <a:txBody>
                    <a:bodyPr/>
                    <a:lstStyle/>
                    <a:p>
                      <a:pPr algn="ctr" fontAlgn="b"/>
                      <a:r>
                        <a:rPr lang="pt-BR" sz="1600" b="1" i="0" u="none" strike="noStrike" dirty="0" err="1">
                          <a:solidFill>
                            <a:srgbClr val="000000"/>
                          </a:solidFill>
                          <a:effectLst/>
                          <a:latin typeface="+mn-lt"/>
                        </a:rPr>
                        <a:t>Success</a:t>
                      </a:r>
                      <a:r>
                        <a:rPr lang="pt-BR" sz="1600" b="1" i="0" u="none" strike="noStrike" dirty="0">
                          <a:solidFill>
                            <a:srgbClr val="000000"/>
                          </a:solidFill>
                          <a:effectLst/>
                          <a:latin typeface="+mn-lt"/>
                        </a:rPr>
                        <a:t> Rate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pt-BR" sz="1600" b="0" i="0" u="none" strike="noStrike">
                          <a:solidFill>
                            <a:srgbClr val="000000"/>
                          </a:solidFill>
                          <a:effectLst/>
                          <a:latin typeface="+mn-lt"/>
                        </a:rPr>
                        <a:t>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pt-BR" sz="1600" b="0" i="0" u="none" strike="noStrike">
                          <a:solidFill>
                            <a:srgbClr val="000000"/>
                          </a:solidFill>
                          <a:effectLst/>
                          <a:latin typeface="+mn-lt"/>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pt-BR" sz="1600" b="0" i="0" u="none" strike="noStrike">
                          <a:solidFill>
                            <a:srgbClr val="000000"/>
                          </a:solidFill>
                          <a:effectLst/>
                          <a:latin typeface="+mn-lt"/>
                        </a:rPr>
                        <a:t>7,3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pt-BR" sz="1600" b="0" i="0" u="none" strike="noStrike">
                          <a:solidFill>
                            <a:srgbClr val="000000"/>
                          </a:solidFill>
                          <a:effectLst/>
                          <a:latin typeface="+mn-lt"/>
                        </a:rPr>
                        <a:t>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pt-BR" sz="1600" b="0" i="0" u="none" strike="noStrike" dirty="0">
                          <a:solidFill>
                            <a:srgbClr val="000000"/>
                          </a:solidFill>
                          <a:effectLst/>
                          <a:latin typeface="+mn-lt"/>
                        </a:rPr>
                        <a:t>7,3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r>
            </a:tbl>
          </a:graphicData>
        </a:graphic>
      </p:graphicFrame>
    </p:spTree>
    <p:extLst>
      <p:ext uri="{BB962C8B-B14F-4D97-AF65-F5344CB8AC3E}">
        <p14:creationId xmlns:p14="http://schemas.microsoft.com/office/powerpoint/2010/main" val="1333221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ágono 3"/>
          <p:cNvSpPr/>
          <p:nvPr/>
        </p:nvSpPr>
        <p:spPr>
          <a:xfrm>
            <a:off x="0" y="179923"/>
            <a:ext cx="5731099" cy="83712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p:cNvSpPr>
            <a:spLocks noGrp="1"/>
          </p:cNvSpPr>
          <p:nvPr>
            <p:ph type="title" idx="4294967295"/>
          </p:nvPr>
        </p:nvSpPr>
        <p:spPr>
          <a:xfrm>
            <a:off x="169572" y="222261"/>
            <a:ext cx="4453944" cy="794789"/>
          </a:xfrm>
        </p:spPr>
        <p:txBody>
          <a:bodyPr/>
          <a:lstStyle/>
          <a:p>
            <a:r>
              <a:rPr lang="en-US" b="1" dirty="0" smtClean="0">
                <a:solidFill>
                  <a:schemeClr val="bg1"/>
                </a:solidFill>
              </a:rPr>
              <a:t>Customer’s Profile</a:t>
            </a:r>
            <a:endParaRPr lang="en-US" b="1" dirty="0">
              <a:solidFill>
                <a:schemeClr val="bg1"/>
              </a:solidFill>
            </a:endParaRPr>
          </a:p>
        </p:txBody>
      </p:sp>
      <p:pic>
        <p:nvPicPr>
          <p:cNvPr id="6" name="Imagem 5"/>
          <p:cNvPicPr>
            <a:picLocks noChangeAspect="1"/>
          </p:cNvPicPr>
          <p:nvPr/>
        </p:nvPicPr>
        <p:blipFill>
          <a:blip r:embed="rId2"/>
          <a:stretch>
            <a:fillRect/>
          </a:stretch>
        </p:blipFill>
        <p:spPr>
          <a:xfrm>
            <a:off x="490429" y="1905109"/>
            <a:ext cx="5369462" cy="3099095"/>
          </a:xfrm>
          <a:prstGeom prst="rect">
            <a:avLst/>
          </a:prstGeom>
        </p:spPr>
      </p:pic>
      <p:pic>
        <p:nvPicPr>
          <p:cNvPr id="7" name="Imagem 6"/>
          <p:cNvPicPr>
            <a:picLocks noChangeAspect="1"/>
          </p:cNvPicPr>
          <p:nvPr/>
        </p:nvPicPr>
        <p:blipFill>
          <a:blip r:embed="rId3"/>
          <a:stretch>
            <a:fillRect/>
          </a:stretch>
        </p:blipFill>
        <p:spPr>
          <a:xfrm>
            <a:off x="6091707" y="1905108"/>
            <a:ext cx="5369463" cy="3099095"/>
          </a:xfrm>
          <a:prstGeom prst="rect">
            <a:avLst/>
          </a:prstGeom>
        </p:spPr>
      </p:pic>
      <p:sp>
        <p:nvSpPr>
          <p:cNvPr id="8" name="Espaço Reservado para Conteúdo 2"/>
          <p:cNvSpPr txBox="1">
            <a:spLocks/>
          </p:cNvSpPr>
          <p:nvPr/>
        </p:nvSpPr>
        <p:spPr>
          <a:xfrm>
            <a:off x="96513" y="1102031"/>
            <a:ext cx="11990388" cy="8984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40000"/>
              </a:lnSpc>
              <a:buFont typeface="Calibri" panose="020F0502020204030204" pitchFamily="34" charset="0"/>
              <a:buNone/>
            </a:pPr>
            <a:r>
              <a:rPr lang="en-US" sz="1600" dirty="0" smtClean="0"/>
              <a:t>To better understand the characteristic features of the respondents, we split the customers into two groups: The ones who accepted the offer at least once and the ones who never accepted any offer.   </a:t>
            </a:r>
          </a:p>
          <a:p>
            <a:pPr lvl="1"/>
            <a:endParaRPr lang="en-US" sz="1600" dirty="0"/>
          </a:p>
        </p:txBody>
      </p:sp>
      <p:sp>
        <p:nvSpPr>
          <p:cNvPr id="9" name="Espaço Reservado para Conteúdo 2"/>
          <p:cNvSpPr txBox="1">
            <a:spLocks/>
          </p:cNvSpPr>
          <p:nvPr/>
        </p:nvSpPr>
        <p:spPr>
          <a:xfrm>
            <a:off x="51515" y="5094356"/>
            <a:ext cx="11990388" cy="8984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40000"/>
              </a:lnSpc>
              <a:buFont typeface="Calibri" panose="020F0502020204030204" pitchFamily="34" charset="0"/>
              <a:buNone/>
            </a:pPr>
            <a:r>
              <a:rPr lang="en-US" sz="1600" dirty="0" smtClean="0"/>
              <a:t>One interesting feature of the customers who accepted the offer is the higher proportion of customer who </a:t>
            </a:r>
            <a:r>
              <a:rPr lang="en-US" sz="1600" b="1" dirty="0" smtClean="0"/>
              <a:t>doesn’t have children or teenagers at home</a:t>
            </a:r>
            <a:r>
              <a:rPr lang="en-US" sz="1600" dirty="0" smtClean="0"/>
              <a:t>, when compared to the group who didn’t accepted the offer. </a:t>
            </a:r>
          </a:p>
          <a:p>
            <a:pPr lvl="1"/>
            <a:endParaRPr lang="en-US" sz="1600" dirty="0"/>
          </a:p>
        </p:txBody>
      </p:sp>
    </p:spTree>
    <p:extLst>
      <p:ext uri="{BB962C8B-B14F-4D97-AF65-F5344CB8AC3E}">
        <p14:creationId xmlns:p14="http://schemas.microsoft.com/office/powerpoint/2010/main" val="14473311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2183643" y="904840"/>
            <a:ext cx="7835240" cy="3522904"/>
          </a:xfrm>
          <a:prstGeom prst="rect">
            <a:avLst/>
          </a:prstGeom>
        </p:spPr>
      </p:pic>
      <p:sp>
        <p:nvSpPr>
          <p:cNvPr id="3" name="Espaço Reservado para Conteúdo 2"/>
          <p:cNvSpPr>
            <a:spLocks noGrp="1"/>
          </p:cNvSpPr>
          <p:nvPr>
            <p:ph idx="4294967295"/>
          </p:nvPr>
        </p:nvSpPr>
        <p:spPr>
          <a:xfrm>
            <a:off x="154548" y="4335438"/>
            <a:ext cx="11990388" cy="2332037"/>
          </a:xfrm>
        </p:spPr>
        <p:txBody>
          <a:bodyPr>
            <a:normAutofit/>
          </a:bodyPr>
          <a:lstStyle/>
          <a:p>
            <a:pPr marL="0" indent="0">
              <a:buNone/>
            </a:pPr>
            <a:r>
              <a:rPr lang="en-US" sz="1600" dirty="0" smtClean="0"/>
              <a:t>Comparing the median values of the customers who accepted the offer at least once with the ones who didn’t accept any offer, we can see that the group of respondents are the best customers!</a:t>
            </a:r>
          </a:p>
          <a:p>
            <a:pPr lvl="1"/>
            <a:r>
              <a:rPr lang="en-US" sz="1600" dirty="0" smtClean="0"/>
              <a:t>They </a:t>
            </a:r>
            <a:r>
              <a:rPr lang="en-US" sz="1600" b="1" dirty="0" smtClean="0">
                <a:solidFill>
                  <a:srgbClr val="006600"/>
                </a:solidFill>
              </a:rPr>
              <a:t>spent more</a:t>
            </a:r>
            <a:r>
              <a:rPr lang="en-US" sz="1600" dirty="0" smtClean="0"/>
              <a:t>, in the last 2 years, in all categories: </a:t>
            </a:r>
            <a:r>
              <a:rPr lang="en-US" sz="1600" dirty="0" smtClean="0">
                <a:solidFill>
                  <a:srgbClr val="006600"/>
                </a:solidFill>
              </a:rPr>
              <a:t>Wine (5.7 times more!), Fruits, Meat, Fish and Sweet</a:t>
            </a:r>
            <a:r>
              <a:rPr lang="en-US" sz="1600" dirty="0" smtClean="0"/>
              <a:t>;</a:t>
            </a:r>
          </a:p>
          <a:p>
            <a:pPr lvl="1"/>
            <a:r>
              <a:rPr lang="en-US" sz="1600" dirty="0" smtClean="0"/>
              <a:t>They did </a:t>
            </a:r>
            <a:r>
              <a:rPr lang="en-US" sz="1600" b="1" dirty="0" smtClean="0">
                <a:solidFill>
                  <a:srgbClr val="0070C0"/>
                </a:solidFill>
              </a:rPr>
              <a:t>more transactions</a:t>
            </a:r>
            <a:r>
              <a:rPr lang="en-US" sz="1600" dirty="0" smtClean="0">
                <a:solidFill>
                  <a:srgbClr val="0070C0"/>
                </a:solidFill>
              </a:rPr>
              <a:t> </a:t>
            </a:r>
            <a:r>
              <a:rPr lang="en-US" sz="1600" dirty="0" smtClean="0"/>
              <a:t>in all 3 channels (</a:t>
            </a:r>
            <a:r>
              <a:rPr lang="en-US" sz="1600" dirty="0" smtClean="0">
                <a:solidFill>
                  <a:srgbClr val="0070C0"/>
                </a:solidFill>
              </a:rPr>
              <a:t>Web, Catalog and Store</a:t>
            </a:r>
            <a:r>
              <a:rPr lang="en-US" sz="1600" dirty="0" smtClean="0"/>
              <a:t>);</a:t>
            </a:r>
          </a:p>
          <a:p>
            <a:pPr lvl="1"/>
            <a:r>
              <a:rPr lang="en-US" sz="1600" dirty="0" smtClean="0"/>
              <a:t>They spent 2 times </a:t>
            </a:r>
            <a:r>
              <a:rPr lang="en-US" sz="1600" b="1" dirty="0" smtClean="0">
                <a:solidFill>
                  <a:srgbClr val="CC66FF"/>
                </a:solidFill>
              </a:rPr>
              <a:t>more in gold</a:t>
            </a:r>
            <a:r>
              <a:rPr lang="en-US" sz="1600" b="1" dirty="0" smtClean="0"/>
              <a:t> </a:t>
            </a:r>
            <a:r>
              <a:rPr lang="en-US" sz="1600" dirty="0" smtClean="0"/>
              <a:t>products and did </a:t>
            </a:r>
            <a:r>
              <a:rPr lang="en-US" sz="1600" b="1" dirty="0" smtClean="0">
                <a:solidFill>
                  <a:srgbClr val="CC66FF"/>
                </a:solidFill>
              </a:rPr>
              <a:t>less purchases with discount</a:t>
            </a:r>
            <a:r>
              <a:rPr lang="en-US" sz="1600" dirty="0" smtClean="0"/>
              <a:t>;</a:t>
            </a:r>
          </a:p>
          <a:p>
            <a:pPr lvl="1"/>
            <a:r>
              <a:rPr lang="en-US" sz="1600" dirty="0" smtClean="0"/>
              <a:t>The median value of the </a:t>
            </a:r>
            <a:r>
              <a:rPr lang="en-US" sz="1600" b="1" dirty="0" smtClean="0">
                <a:solidFill>
                  <a:srgbClr val="FFC000"/>
                </a:solidFill>
              </a:rPr>
              <a:t>income is 1.5 times higher </a:t>
            </a:r>
            <a:r>
              <a:rPr lang="en-US" sz="1600" dirty="0" smtClean="0"/>
              <a:t>for the customers who accepted the offer;</a:t>
            </a:r>
          </a:p>
          <a:p>
            <a:pPr lvl="1"/>
            <a:r>
              <a:rPr lang="en-US" sz="1600" dirty="0" smtClean="0"/>
              <a:t>The representative values of </a:t>
            </a:r>
            <a:r>
              <a:rPr lang="en-US" sz="1600" dirty="0" smtClean="0">
                <a:solidFill>
                  <a:schemeClr val="accent6">
                    <a:lumMod val="75000"/>
                  </a:schemeClr>
                </a:solidFill>
              </a:rPr>
              <a:t>Web site visits, </a:t>
            </a:r>
            <a:r>
              <a:rPr lang="en-US" sz="1600" dirty="0" err="1" smtClean="0">
                <a:solidFill>
                  <a:schemeClr val="accent6">
                    <a:lumMod val="75000"/>
                  </a:schemeClr>
                </a:solidFill>
              </a:rPr>
              <a:t>Recency</a:t>
            </a:r>
            <a:r>
              <a:rPr lang="en-US" sz="1600" dirty="0" smtClean="0">
                <a:solidFill>
                  <a:schemeClr val="accent6">
                    <a:lumMod val="75000"/>
                  </a:schemeClr>
                </a:solidFill>
              </a:rPr>
              <a:t>, Age and Date of enrollment are similar for both groups</a:t>
            </a:r>
            <a:r>
              <a:rPr lang="en-US" sz="1600" dirty="0" smtClean="0"/>
              <a:t>. </a:t>
            </a:r>
          </a:p>
          <a:p>
            <a:pPr lvl="1"/>
            <a:endParaRPr lang="en-US" sz="1600" dirty="0"/>
          </a:p>
        </p:txBody>
      </p:sp>
      <p:sp>
        <p:nvSpPr>
          <p:cNvPr id="8" name="Pentágono 7"/>
          <p:cNvSpPr/>
          <p:nvPr/>
        </p:nvSpPr>
        <p:spPr>
          <a:xfrm>
            <a:off x="0" y="25375"/>
            <a:ext cx="5731099" cy="83712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Título 1"/>
          <p:cNvSpPr txBox="1">
            <a:spLocks/>
          </p:cNvSpPr>
          <p:nvPr/>
        </p:nvSpPr>
        <p:spPr>
          <a:xfrm>
            <a:off x="169572" y="67713"/>
            <a:ext cx="4453944" cy="7947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solidFill>
                  <a:schemeClr val="bg1"/>
                </a:solidFill>
              </a:rPr>
              <a:t>Customer’s Profile</a:t>
            </a:r>
            <a:endParaRPr lang="en-US" b="1" dirty="0">
              <a:solidFill>
                <a:schemeClr val="bg1"/>
              </a:solidFill>
            </a:endParaRPr>
          </a:p>
        </p:txBody>
      </p:sp>
      <p:sp>
        <p:nvSpPr>
          <p:cNvPr id="10" name="AutoShape 4" descr="data:image/png;base64,iVBORw0KGgoAAAANSUhEUgAABa4AAAKQCAYAAAB3tO1YAAAABHNCSVQICAgIfAhkiAAAAAlwSFlzAAALEgAACxIB0t1+/AAAADh0RVh0U29mdHdhcmUAbWF0cGxvdGxpYiB2ZXJzaW9uMy4xLjAsIGh0dHA6Ly9tYXRwbG90bGliLm9yZy+17YcXAAAgAElEQVR4nOzdd1wUR+M/8A9VBVTsBWkCe4ooigWxd2xENDHGXhMr0VhjfdTYkkg02BJbfNRo7BrsNcaCLbGCgkq3oyBS5Cj7+4Pf7vcO7uAODuFJPu/XK6/I7t7e3OzszOzsFCNRFEUQEREREREREREREZUQxsUdACIiIiIiIiIiIiIiVWy4JiIiIiIiIiIiIqIShQ3XRERERERERERERFSisOGaiIiIiIiIiIiIiEoUNlwTERERERERERERUYnChmsiIiIiIiIiIiIiKlHYcE1UALGxsVAoFFr/q1OnDtzd3dGxY0dMmjQJd+/eNXgYHj9+nGub9P1hYWEG/77Cev/+PRYtWoTWrVvDzc0NrVu3RlBQUHEHq9D69OkDhUKB/fv3y9uuXr0KhUIBT0/PYgxZ8fm3/37J0aNH0atXL7i7u6NZs2aYP39+cQepwKKjo5Genl7cwfjHKMl59b+NprK0KGgqK/T14sULNG7cGF9++aUBQ5a3zMxMrFq1Ch06dICbmxtatmyJgwcPAgDi4+Mxffp0eHl5oX79+mjXrt0Hi8+S6Ny5c1AoFOjQoUNxB8Ug/s3Xsrjt378fCoUCffr0Ke6gaKUtvQ8ePBgKhQLbt2/X+VzffvstFAoFvv76a3nb119/DYVCgcGDBxskvElJSXjx4oVBzvVv8qHyAU9PTygUCly9evWDfN//Gm3PFHmV0UT/JKbFHQCi/3Vubm4wNzdX2yaKIuLj4xEdHY3Y2FicOHEC/v7+6N69e6G/79WrV1i8eDFiYmKwb9++Qp/vQ1m4cCH27dsHY2NjCIKAjIwM2NjYFHewiIrE9evX8dVXXwEAqlevjkqVKqFmzZrFHCr9paenY82aNdi0aROuXLkCMzOz4g4SkUH8r5WlSqUS06ZNQ1JS0gf93p9++gmrV68GADg7O8PY2Bg1atQAAEyaNEnOF1xcXJCWlsZy/R8gMjIS8+fPR7ly5RAQEFDcwSEqtMOHD2PZsmX45ptvUK1ateIOzv8E5gMlR17PFHmV0UT/JGy4JiqkH3/8EbVq1dK4LyYmBl999RXu3r2L2bNno2XLlihfvnyhvu/ChQs4duwY6tWrl2vf0aNHAQC2traF+o6icOzYMQDZDdh9+/Yt5tAUrQYNGuDo0aMwNWUW+291/PhxAEDTpk3x3//+FyYmJsUcooJ58eIF1q1bV9zBIDK4vMrSkiY5ORmTJ08ulp5oUl42ZswY+cEZyO5tfeXKFQDA+vXr0aJFiw8eNioagYGBCAoKgre3d3EHhf4Hffvtt0hNTUWVKlUKdR4jIyMDhQj44Ycf8OrVK4Od79+A+UDJkdczhbYymuifhlOFEBUhW1tbrFixAqampkhJScGRI0eK9PucnJzg5OSUqwd4cUtLS0NKSgoAoHHjxsUcmqJXpkwZODk5wd7evriDQsXkzZs3AIBGjRr9zzZaE1Hxu3fvHvr27Ys//vijWL5fysuaNGmicbumfUT071WzZk04OTmhXLlyhTqP1DP6f3G0GpEh5fVMoa2MJvqnYcM1URGztbWFo6MjACA8PLyYQ1M8MjIy5H+XtEZ1oqKQmZkJgOmdiApu3bp16Nu3Lx4/fgx3d3d89tlnHzwMUvmdMy+T8jhN+4iICsvFxQVA9poQRP9meT1TaCujif5p2HBN9AFIw91EUcy1LyYmBosXL4aPjw88PDzg5uaGVq1aYfz48fIwXEmHDh0wc+ZMAEBwcHCuRVHyWvDr5MmTGDlyJJo1awY3Nze0b98es2bNQkREhN6/JysrC3v37sXAgQPRuHFj1K9fH126dMHixYtzLXzSoUMHeHh4yH937NgRCoUCq1atyvM7pAUwe/XqBaVSiZ9++gne3t6oX78+2rZti0WLFsm9uIOCgjB06FB4eHigUaNGGDZsGG7fvq3xvEqlElu2bMHHH3+MRo0aoWHDhujduzc2bdqEtLQ0jZ8RRRF79+7FJ598gkaNGsHLywszZ87Ey5cvNR6f1+KEcXFxWLFiBfr06YOmTZvCzc0NXl5eGDlyJE6cOJHr+FWrVkGhUGDTpk2IjY3F9OnT0apVK7i5uaFTp074/vvv8e7duzzjUjJ9+nQoFAp88803Wo8ZNGgQFAoFduzYIW/LzMzEoUOH8MUXX8jf7eHhgV69eiEgIEDn7+/QoQMUCgXOnTuncX9eC7PExMRg3rx58uIjnp6eGD16tNYFPpVKJX755Rd89tln8PLyQoMGDdCpUyfMmTOnQAvNBAcHY8qUKfLios2bN8eYMWNw+fJlteOk6yVdy9WrV+u1WJcoivj9998xZMgQeHl5wc3NDd7e3hqvc0HjMyYmBnPmzEHPnj3RsGFDNGnSBH379sXGjRuRmpoqH/f111+jY8eO8t8eHh5QKBSIjY2Vt+mTF6jGz5YtWxAVFYUpU6bAy8sL7u7u6N27Nw4fPgwge27tn3/+Gd7e3nKeuGDBAq3z++qTPqS8pWfPnnj06BH69euH+vXro1WrVnkuJtWvXz8oFAqN8yF/9913UCgUaNeuXa59iYmJcHV1RcOGDXPlMap5S8OGDdGsWTOMGDEiz4VrDZmXJyUlYf369fjss8/g6emJevXqoVmzZhg0aBD27NmDrKwsjZ8LDQ3F7Nmz5fj28vLChAkTcOfOHYMcr+/9rlAoUL9+fWRlZWHz5s3w9vZGgwYN0LFjR3zzzTcay6W8ylLgw5QV+bl79y5KlSqFSZMmYceOHahcuXKBzqNK1/QjLbCWkJAAABgyZIi8eJpCoYCPj498rFT3UF14MisrC/v378fAgQPRpEkTNGjQAN27d8fKlSs1lhnSeY8dO4ZVq1bB09MTDRs2RJ8+fXSa1/tDlq3R0dGYOXMm2rVrJ+ddv//+e75h1Ob169dYuXIlevTogYYNG8LDwwMDBw7MNUovv4WP81oc8tSpUxg1ahTat28v56njxo3DxYsX1Y5TKBTyfKknTpzQuDjey5cvsWzZMrlO1rhxY/Tv3x+7d+9W66ggkcqqxMREHD16FJ9++ikaNmwIT09P+Pn5ISoqCkD2fT9lyhQ0b94c9evXx0cffYRDhw5pjbfTp09j5MiR8PT0RP369dGpUycsWrRI4/2mer137NiBNm3aoEGDBujZs6fa9+tSNmoTHh4u50Xv37/Ptb9ly5ZQKBRYuXJlrn3btm2DQqHArFmzcu178+YNFi1aJF+7du3aYf78+Xj9+rXGcCQmJmLVqlXw8fGBu7s7GjVqhD59+mDjxo0aw5UffdN7XoszXr16FaNGjULz5s3h4eGBkSNHai0HnJ2dAQCCIMjb9L1vpUUunzx5AiB7OgV9FsnVN1+R3LhxA5MmTUK7du3kBemnT5+utQOTvsc/ePBArU7asmVLTJo0Cffu3ct1rFTn6dq1K5RKJVasWIH27dujQYMG8Pb2xsqVK5GYmKj2GV3ygaSkJKxevVpOZx4eHvjss8+we/dutRebqqRy1cfHBw0bNkTr1q2xePHiAq/doG8dRkoPCxcuxJs3b7Bw4UI5ztu2bYv//Oc/avlHfHw83NzcoFAocPfuXY1hePLkCerUqQMPDw+d8gnAMM8UeZXRqq5fv47x48ejRYsW8u+cNWuWnO9pi5+TJ0+ic+fOcr3+r7/+0um3ERUVTsBKVMTCw8Px8OFDAED9+vXV9l28eBHjx4/H+/fvUbZsWdjZ2SEtLQ0xMTE4ffo0zpw5g+XLl6Nnz54AsheCNDMzQ2RkJCwsLFCnTp1855DLysrC9OnTERgYCACoUaMGbG1tERERgX379uHw4cNYvnw5unTpotPvef/+PUaPHi03qtvb28PKygqPHj3C1q1bcejQIaxdu1YesuTm5oaqVavi5s2b8t/m5uY6LxyRnp6OkSNH4tq1a7C3t4eNjQ0iIyOxbds2REZGomvXrpgzZw6srKxgb2+PiIgIBAUF4ebNmzh48KDc2x0AEhIS8Pnnn+POnTswNjaGra0tSpcujdDQUISEhODIkSPYtGkTKlSooBZ/U6dOlR8ga9euDVNTUxw4cABBQUEwNtb9/d/9+/cxfPhwxMfHw8LCQp4bPSYmBhcvXsTFixcxZcoUfPHFF7k++/DhQ6xbtw4pKSmwt7eHpaUlIiMjsXHjRgQFBWH37t35zqnt6+uLQ4cO4fjx45g1a1au4WbPnz/HjRs3YGZmhm7dusnxP3bsWFy4cAEAYGdnh2rVquH58+d48OABHjx4gNOnT2Pv3r1F9rb/woUL+PLLL5GSkoIyZcrAxcUFb968wR9//IE//vgDfn5+mDBhgny8KIqYMGECzp8/D1NTU9jb26N69eqIjIzEnj17cPjwYfz3v/+Fu7u7Tt//66+/YvHixcjMzET58uVRp04dPH/+HOfOncO5c+cwcuRITJ8+HUD2/eXh4YHw8HAkJCSgRo0aqFGjhk5zPSqVSkyaNAlnzpwBkD1ao2rVqnj8+DE2btyIP//8Ezt37oSVlVUBYjHb48eP0b9/f7x9+xbly5dH7dq1kZKSgrt37+LOnTs4deoUtm/fDjMzMzg4OMDNzU1+EGrUqBGMjIxQqlQpAPrnBaqCg4Px448/IiMjA05OTnj+/DlCQkIwZcoUZGRk4Pfff8elS5dgY2MDe3t7PHr0CDt27EBERAS2bNmidi5904fk3bt3GDlyJBITE+Hs7Izw8HA4OTlpjbu2bdvi1q1buHz5Mj7++GO1fVIcPHv2DDExMWrrDFy6dAmZmZlo0aKFHHeS+fPn4++//0aFChXg6OiIyMhIXLp0CZcvX8bKlSvRtWtX+VhD5+VPnz7FkCFDEBMTA3Nzc9jZ2aFGjRqIiYnB9evXcf36ddy9excLFy5U+9zBgwcxd+5cKJVKlCtXDoIg4OnTpzh16hTOnTuHn3/+Ga1atSrw8QW9ngAwd+5c7N27FxUrVoSzszMePXqE7du34+TJk9iyZYt8ffMrS4u7rJD4+vpi/vz5qFq1qt6fzUnf9CMtonznzh1kZGRAEARYWVnBwcEBHh4eeP/+PUJCQgBAfjldqVIlANl5mZ+fnzy9iY2NDcqXLy+XY4cPH8Yvv/yicT2OLVu24NatW3BwcEBGRgZKly6db573IcvWv//+G6NHj0ZiYiKsrKzg7OyM2NhYTJs2rUBDtUNCQjB69Gi8fPlSXuTy7du3uHHjBm7cuIFHjx5h4sSJep9X1fr16+Hv7w8AqFWrFhQKBZ49e4YzZ87gzJkzmDt3LgYNGgQg+1o+e/YMz549g7W1NWrXrq3WcHjz5k2MGTMGCQkJMDc3h4uLC5KTk/H333/j77//xpEjR7B27VpYWlrmCscPP/yAnTt3onLlyrC3t8fjx49x8uRJ3Lx5EytWrMDYsWORlpYGR0dHvHr1CqGhoXLZ2qtXL/k8oihi3rx52L17NwCgSpUqcHFxQUREBLZt24bDhw9jw4YNuercQPaLm1u3bqFmzZqwsbFBSkoKbG1t9Sobtalduzbs7OwQHR2Nv/76Cy1btpT3hYWFIS4uDkB2Q1JOUh0r50uHN2/e4OOPP8bTp0/h6OiIWrVqISoqCjt37sT58+dx6NAhtSk5IiMjMXz4cDx9+hQmJiZwcXFBVlYWQkJCEBwcjN9//x2bNm3Sef5pQ6b3X3/9Fd988w1EUUTVqlVRs2ZNXLt2DQMGDICrq2uu4xUKBUJDQzWeS9f7tlKlSvDw8MC9e/egVCrh7OyMcuXKyXlVXgqar6xfvx4//PADRFFEpUqVIAgCoqOjcejQIZw6dQo7d+5EnTp1Cnz8/v37MXfuXGRkZKBs2bIQBAHPnz/HsWPHcPLkSSxYsEDjWkJZWVkYO3YsLl68iGrVqsHJyQlhYWFYt24dTp06hV9++UUua/LLB2JjYzFixAhERUXB1NQUDg4OyMrKws2bN3Hz5k2cPHkSa9euVXsuSElJwZgxY3D16lUYGxvLC/pu3boV165dQ3p6er7XRFVB6zBA9su3Pn364Pnz57CxsYGDgwMePnyI3377DRcuXMDBgwdRrlw5VKhQAW3btsXp06dx5MgRjXlKYGAgRFGEt7c3ypQpk2+4DfVMUaVKFa1ltGTt2rX48ccfAQAVKlSAIAjygtRHjx7Fjz/+iLZt2+YK4+3bt7Fr1y5YW1vDwcFBfvlBVKxEItJbTEyMKAiCKAiCGBMTo/W4kJAQsUePHqIgCGKHDh3E9+/fy/vS0tLEVq1aiYIgiEuWLBHT0tLkfa9evRKHDRsmCoIgduvWTe2c+/btEwVBEHv37p3r+6QwhYaGyttWrVolCoIgNm7cWDx79qy8PTU1VVyyZIkoCIJYv359tc/k5euvvxYFQRBbt24t3rx5U97+9u1b8auvvhIFQRA9PT3Fly9fyvuSkpJ0ii9VqnHcsGFD8cKFC/K+AwcOyPvq1KkjLlu2TFQqlaIoZsddp06d5HhVNXr0aFEQBLFfv35iVFSUvP3p06figAEDREEQxLFjx6p9ZseOHaIgCGLTpk3Fa9euydtDQkLENm3ayOHYt2+fvO/KlSuiIAhis2bN1M7Vu3dvURAEcdKkSeK7d+/k7e/evROnTJkiXyfpt4iiKAYEBMjf8emnn6qF++TJk6JCoRAFQRCPHj2ab5xmZmaKrVu3FgVBEC9fvpxr/8aNG3PFwdatW0VBEMQWLVqI9+/fVzv+6NGjYt26dUVBEMQjR47k+/vbt28vCoKglg5VNWvWTBQEQbxy5Yq8LSYmRvTw8BAFQRBXrlypdp+cPn1a3nfq1Cl5+7lz50RBEMQuXbqIz549k7e/e/dOHDdunCgIgjhkyJD8okv+LQqFQlQoFOJPP/0kpqeni6IoillZWeKBAwdENzc3URAEcffu3Wqf8/PzEwVBEAMCAnT6HlH8v2vt5eUlXr9+Xd4eGxsr9uzZUxQEQZw9e7a8vSDxKYVr0aJFauksODhY9PT0FAVBEA8cOCBvV70Pk5KS1M5fkLxANT33799fjIuLE0UxOz8cNWqUfE83a9ZMLY0eP35c/pxqOixI+lD9TV26dJHDEB8fL2ZlZWmMSymOpHtBVUJCglinTh35nHv37lXbP3PmzFxpRDX/2rx5s5yuEhMTxcGDB4uCIIhdu3ZVO4+h8/IJEyaIgiCIAwcOFF+/fi1vT0tLE5ctWyYKgiAqFAq16/f48WM5zf/4449yGlIqleLSpUtFQRDEJk2aiMnJyQU6viDXUzU+BUEQly9fLsfn69ev5fjs06eP2vXNqyz9UGWFvqT7x8/PT+/PFjT9aMpHRFEUQ0ND5d+U0zfffCPXX4KDg+Xtb968kdNd7969xczMTHnfjBkz5PP98ssv8nbVtKnNhypb379/L+e706ZNE1NSUkRRzL5npDgUBEFs3759vmGWPuft7S0KgiCOHj1a7bceOXJELl9v3LghiqL2slVy9uzZXN8fHx8v1qtXT6xfv75auszIyBDXrVsn17Gk36IaNznTWUJCgpwevvzySzE+Pl7ed/v2bbFt27aiIAji1KlT1T4nxZkgCOL69evFjIwMURRF8dGjR2LDhg3lvHD48OFyHCiVSnH8+PGiIAiir6+v2vk2b94sCoIgtmrVSq2cSE5OFufPny8KgiC2bdtWLS2oXu/FixfLeYH0ffqWjdpIaf+7775T275lyxb5+93c3HI9D7i7u4tubm5yXijlT9L1vH37tnz8rVu3RHd3d1EQBPHnn3+WtyuVSjk9DRo0SK3+Ex4eLvr4+IiCIIgDBgzI93eIYsHT+6BBg0RBEMRt27bJ28LCwkRXV1dRoVCIW7duleM/Li5OzqMFQRBnzJiRZ5gKWifOr76kSUHylaCgIFEQBNHV1VXcsWOHnMclJyfL9aIuXboU+Pjbt2+Lrq6uoqurq7h9+3b5+KysLHH37t1ivXr1RFdXV/HOnTvyZ1TrPHXq1BG3bdsmx390dLRcv5wwYYLGuM6ZD2RkZIi+vr6iIAjimDFjxFevXsn7Hj58KHbr1k2+l1R9//33cnoJCwuTt1++fFls3LixHMacZY02BanDqN5XXbp0Ee/duyfv++uvv+T7asOGDfL2kydPynVd1TJL0r17d1EQND9X5VQUzxTayugTJ06IgiCIHh4eas9oSqVSXLNmjbzvyZMnGuPHz89PTtu6lMNERY1ThRAV0sSJE9G/f3+1/z7++GO0bt0avr6+ePjwIezs7LB+/Xq13nb37t1DSkoKqlWrhunTp6u9la5cuTLGjx8PAIiIiNA6XDs/KSkp2Lx5MwBg4cKFaN++vbyvdOnSmDlzJjp27Ii0tDSsXbs23/PFxsbi4MGDALKHLzVs2FDeV65cOXz//feoV68e4uPjc/WKLAxpigqJr6+vvGhL/fr1MWPGDLkXTOXKldG7d28A2b0lJHfv3sW5c+dgbW2NtWvXws7OTt5Xo0YNBAQEwNLSEmfOnMGDBw/kfRs3bgSQPYy5adOm8va6devi22+/1fk3PH36FE+ePEHp0qWxYMECtR5kVlZWmDp1KoDsXqCaplgwNTVFQECAWrg7d+6M5s2bAwBu3bqVbxiMjY3l3vuaFgqVtqn2bLpy5QpMTEzg5+en1uMDALp164ZmzZoBQIGm39DFpk2bkJSUBF9fX0ycOFHtPunYsSOmTJkCAPKQRgDyVDlt2rRB9erV5e1WVlaYOXMmWrZsKc+dmJ+1a9dCFEX069cPo0ePlnveGRkZwdfXV/7+gIAArUMjdSFNbQIAS5cuVevJZGNjgyVLlgAAjh07BqVSWeDvkeKmT58+aj3HXF1d4efnB29v71y9gjUpbF5gYmKC5cuXy72ezM3NMWzYMADZvYImTZoELy8v+Xhvb2857avenwVJH6pGjBghh8Ha2lqe1kkTV1dXVK1aFXFxcWrTMV29ehVZWVlyr9OcvekuXrwIIyMjjb1aevfujeHDh8vpqmzZsnJeEB4ejrdv3wIwfF6elpaG27dvw8jICAsWLEDFihXlfebm5pg6dSrMzc0hiqLaUOVffvkFSqUS3bp1w5dffimnITMzM8yYMQOCICAxMVGevkbf4wt7PTt37owpU6bI8VmxYkUEBASgfPnyuHfvHi5dupRv3BR3WVEUDJ1+8vLixQv89ttvMDMzw6pVq9R6UlaoUAHLly9HzZo1ERwcjLNnz+b6fLVq1TBkyBD5b9W0qcmHLFuPHTuGJ0+ewMHBAYsXL5Z715mbm2PmzJlq110XJ06cQEREBGxsbLBy5Uq139q9e3d5TvO8psvIT2RkJNLT0+Ho6KgWPhMTE4wZMwadO3dG165d5eHmedm+fTsSEhIgCAL8/f1hbW0t72vQoAHWrl0LIyMjBAYG4tGjR7k+36JFC3z++efyaC8nJye5h7G5uTlWrFghx4GZmZlcJoSGhspT7aWlpeGnn34CAHz//fdq5YSFhQX+85//wN3dHc+ePdM4rZOZmRkmTpwo5/XS9xmqbJSmi8o5rZH0t4eHB5RKpVq6unbtGlJTU+Hp6QkLC4tc5/zuu+/QoEED+W93d3f4+voCgDyaEciuw0VERKBy5cpYu3atWv3H0dER69evh4WFBW7cuIHz58/n+1sMmd43b96MjIwM+Pr6YvDgwXL8V6pUCQEBAXov5GiIOnFeCpqvrF+/HgAwbNgw9O/fXx5pY2FhgaVLl8La2hqRkZFy+PQ9fvXq1cjIyMDo0aMxcOBA+XgjIyP07dsXQ4cORUZGhnyP5DRkyBAMGjRIjn9bW1usXr0aJiYmOHnypE5rMZ08eRIhISFwcHDAypUr1aawcnZ2xsqVK2FsbIydO3fK09mkpaXJU8csXbpUrQ4uTamlj4LWYVR99913qFevnvy3h4cHevToAUA9/bRt2xbW1tZ48eJFrvpdSEgIHj16hOrVq2udwknVh3qmACD3tJ41axa6d+8ubzczM8O4cePQrVs3JCUlaX1e/+qrr+S8ML9ymOhDYMM1USHdu3dPHiIp/Xfv3j3Ex8fD29sbS5YswZEjR3INQffw8MBff/2FkydP5pqyAYBcQczKytI6n2Z+bty4geTkZFSsWFFtyLkqac6yP//8M99C8sKFC8jKykK9evU0TrNgYmKCAQMGAIA8RNgQ2rRpk2ubtMq46lBMiVSJSk5OlrdJ0y+0aNFCYwFcqVIlucL7559/Ash+aRAbGwszMzO1Ql/SvHlzeehgfmrWrImrV6/i6tWrGivopUuXlv+taQ5ChUIhN9arkqZC0XV+OKlR+tSpU2rD8iIiIhAcHIxy5cqpNWqsWbMGt2/fxieffJLrXJmZmfJwYF3nddOX1KAlVSZz6tGjB4yMjHD//n15Xjpp+Pm+ffuwZ88etQfyWrVqYfPmzZgzZ06+352cnIwbN24AgJyuc+rXrx/Mzc3x8uVLBAcH6/7Dcrh+/TqSk5NRpUoVjem9fv36OHDgAM6fP1+oKVmkh7z58+fj2rVravORDhw4EAEBAfI0MXkpbF7g5OQk38MS1b9VX1RJpAZm1fu6IOlDlWqDuy6ka6M6D6HUIDFq1CgA2Y0QkgcPHuDFixfylEk5derUKdc21bJCSruGzstLlSqFP//8E7du3dI4PUpaWhrKly8PQD0/kq5lzqlSgOwHr7Vr1+L8+fPy9dD3+MJez5xzcALZLyQ6d+6sFp68FHdZURQMnX7y8ueffyI9PR2urq4a01apUqXkdC/Fnyp3d3e9plX5kGWrNJ1D165dNU4ZoamczIuUHnv06KEWTsmECRNw/PhxzJs3T6/zqrKxsYGJiQkePHiA5cuXIyYmRm3/6tWrsXTpUp2mb5MaOz/99FONU5O5urqicePGEEVR472mqWyzsbEBkD19j5TnSKS6XGZmplzH+Pvvv5GQkIDKlSvL92FO0j2oKX0JgqBxGhNDlY3NmjWDhYUF7t+/L+ffmZmZuH79OhwcHOS8SLUBTEpXqnUvibW1tcYpOaT5n1XrN9iRz2oAACAASURBVNL18fHxQdmyZXN9pnr16nrlhYZM79K5Pvroo1z7rK2tNZaFeTFUnVibguQrKSkpcvmvqcwrVaoUdu7ciUuXLqFhw4Z6H5+WlibXPbSVkVLnlMuXL2ucb15TGWlvby93QtHlhYb0wrFz584aX+YIggBBEJCeni5Po3b9+nWkpqZqbeDt2bOnxjxQm4LWYSTW1tYa666a0o+5ubmcp0jrsEikqbd8fHzyLbc+5DNFdHQ0Hj16BGNjY411EuD/0oqmfNLa2lptqk2ikoBzXBMV0pkzZ+QHUqVSiUuXLmHJkiWIjo5GcnIyOnTokGdDU+nSpREcHIyQkBBER0cjOjoaYWFhagslFbTHdWRkJIDsCp62AlV625ycnIy4uDiNFcGc56tbt67WY6TzSccagqYw5fUWWHqgElUWw5R6BN+4cQP9+/fX+D3SonNS3EsLV9jY2GitUOVcrC4/pUuXxuPHj3Hnzh1ERUUhJiYGDx8+VOudpOl6a5vjVAqXrmlEoVCgbt26uH//Pi5duiT3DpIqY127ds2VXs3MzOQ5N8PDwxEbG4vw8HCEhITIlTtRw8KjhZWUlIRnz54BAFasWIF169ZpPM7ExAQZGRmIjIxE1apV0bFjR7i7u+P27duYM2cO5s2bJy++1759e41z1GkSExODjIwMed5RTcqUKYPatWvjwYMHiIyMVOsVpY/o6GgAgIuLi9Zev5rmgNSXtOjrrVu3MHjwYJQtWxbNmzdHmzZt0KFDB50XfytsXpDXPQ1Abe7gnPultFbQ9KFK13k+Je3atcPevXsRFBQk9wa8cuUKLCws0KZNGzg4OCAyMhJPnz5FzZo15Yd1TYs2Aprva9VGFemlpaHzcknp0qURGxuLmzdvIioqCrGxsXj48CFCQ0PlF1tS3pKWliY3Fgsqc12qUp2zWN/jDXE93dzcNH5Gun81LUaUU0kpKwypqNKPJlL8RUVFaY2/V69eAYDGBUX1vSclH6JsleJRajTMSd85QKVGZG3lS8WKFQvd061KlSoYPHgwtmzZgg0bNmDDhg1wcHBAq1at0LZtW3h5eeU5b7MqXfJ9V1dX3LhxQ+98P6+6HPB/+b50PVNSUrSmL2mkij7py1Blo7m5OZo3b46zZ8/iypUr6Nq1K+7du4ekpCT06NEDjRo1AqD+gjOvhmtt6VPqma3asUXX63Po0CGd6uiGSu+pqanyPa9tHQl97x1D1Ynzo0++8uzZM6Snp8PMzExro1/t2rXlf+t7vDR6AsjuRaspL5fCkpKSghcvXsgvhoDsxkhtL1BdXFwQFBSkVxl5/PhxrQv2PX/+HEDuMlLb9S9VqhQcHBzURjHpQp86jKr80k/Ol7e+vr7YsWMHTp48iXnz5sHMzAxZWVnys5OmFzI5fchnCil9GhsbY8SIERqPkRr0o6KiIIqi2rNHQcthoqLEhmsiAzI3N0f79u3h6uqKjz/+GBcvXsTo0aOxdetWjQ+z169fx9KlS9XeqhoZGcHe3h4+Pj6FWqUe+L+eiZp6l0hUhyUmJSXl+bCqz/kyMjKQlpam09DK/OS12EVeQ/tVSQ2sL1++1NhTT5W0Irn0/7y+X5/hjaGhoViyZIncA0FiY2ODPn36YM+ePVo/m18vW30ajnv16oX79+/jyJEjuRquVacJAbIfin744Qfs2rVLrVe1paUlGjVqhLi4OL0rmrpS7VkrLQKWF+l6mZubY+vWrdi8eTMOHjyIqKgo3L59G7dv38aaNWvg4uKCBQsWoHHjxjp9f5kyZfLsSSGledXw6kvqNaVpmLAhubu748CBA1i3bh3Onj2Ld+/e4dSpUzh16hTmz5+P7t274z//+Y/G3lqqCpsX5Pc7dbmvC5o+VOmbP7Vo0QJmZmZyj7zXr18jPDwcrVq1gpmZGTw9PREZGYlr167B19dX7smSc8Etia695w2dlwPZQ6EXL16MM2fOqOUfVapUgbe3Ny5cuCA3AAHqPft0Saf6Hl/Y62lqaqo1fqTtmtJATiWhrDC0okg/2kjxl5CQgL///lunY1UVpM7wocpWKbzarnN++WZOHyrfnzlzJurVq4cdO3bg1q1biIyMRGRkJLZv344KFSpg8uTJ+PTTT/M9j5SO8losM6/y0JB1uZSUFIOmL0OVjUD2i8qzZ8/i8uXL6Nq1qzwqx9PTE25ubrCwsMDt27ehVCoRFxeHx48fQ6FQ5BqFBEDnlwqAbve5tE+X+oqh0ntiYqL8b21pXd/80ZB1Ym30zVek+7lMmTI6pWd9j1dNz7pMhZKzvMs5okFVQcrImJiYXCM4tIWhKMpIfeswqvS5r4Ds/MHR0RERERG4cOECOnTogCtXruDly5dwdXXV+nJe1Yd8ppCuUUZGRr75ZFZWFpKTk9Xy9cKM7CQqKmy4JioC1apVw3fffYcRI0bg9u3bWLp0KRYsWKB2TFhYGEaMGAGlUokmTZqgV69eUCgUcHJygpWVFSIiIgrdcC0VfnkNmVOtpORV2dX3fKampgZptDYUqbI0Y8YMrW+fc5IqUSkpKVqP0TQETZNXr15hyJAhSEhIQJ06dfDJJ5+gbt26cHJyQoUKFaBUKvN8uDaknj174vvvv8eZM2eQlpaGR48eITIyEjY2Nrkac2fNmoXDhw/DwsICo0ePRqNGjeDk5IRatWrB2NgYU6ZM0bvhWtsDRc64VK3gXrlyRWMvXG1Kly6NcePGYdy4cYiIiEBQUBAuXbqECxcu4OHDhxg1ahSOHz+eZ+OM6jQoWVlZWiua0v1QmMYH6bcWZMoVXeNT4uTkhOXLl8vzbAYFBeH8+fMIDg5GYGAgUlNTsWbNmjy/syTkBYVJHwVlaWmJpk2b4vLly7h9+7bcg1Ya+tq8eXPs2rUL165dQ6dOnXDz5k1Uq1at0L3lDZ2Xp6amYtiwYYiKikKtWrXQv39/uLm5wcnJSe5pk3O6FtWXrykpKfk2Wuh7fGGvZ0ZGhtx7LSfpAVCXcxZ3WVEUDJ1+8iLF36BBgzB37twCn0dXH7Jsze866zutm3SPGGqqrbzO89FHH+Gjjz7C69evceXKFVy6dAnnzp3DmzdvMHfuXFSsWDHf6RosLCyQmJiYZzoyRHmYFyl9tW/fXus8vgVliLIRgLyegdTgKf2/WbNmMDMzQ+PGjXHhwgXcuXNH7hmpqbe1vvS5z3W5PoZK76pzoWsrC4ozf9SkIPmKaj0uZw9WTfQ9XrpmFhYWanOb6yqv/EFKM/qUkQEBAfD29tbpuw1dRhakDlNYvXr1wsqVK3H06FF06NBBa4cfbT7kM4X0WUEQ5OlMiP7XcY5roiLSokULuQfLb7/9lmuhlm3btkGpVMLLywtbt27Fp59+Cnd3d/mNpzTMqjCkoWehoaFah81Jvb3LlCmjdehUzvOpLnqo7XyqQ8BLAnt7ewB5LyIYEhKC+/fvy5UGaYhebGys1gcBXRcl3LdvHxISEuDk5IRdu3Zh8ODBaNKkiVxJ1LRoVFGpUqUKvLy8kJycjKCgIBw9ehRA9hxtqhXnFy9eyAs2/vzzz5g8eTLat28POzs7ucKlTzqV5nLXtLhgYmJirkpruXLl5OHD2uI5MzMTly9fRlRUlDy0Lz4+Hn/99RfevHkDIDvdDhgwAGvWrMGpU6dQpUoVpKSk4PTp03mG19bWFqampkhPT1dbjE9VSkqKPBRSSmMF4eDgAAAaF7SSjB07FuPGjZOP0Tc+s7KyEBMTIw9RNjc3R7NmzTBx4kTs378fixcvBgCcPn06354eJSEvKGj6KCypUSIoKEiep1RquJb+f+3aNVy5cgXp6elapwnRh6Hz8tOnTyMqKgrW1tbYu3cvRo0ahebNm8sPfGlpabkWaytfvrycX2mL7127dmHo0KHYuXOn3scb4npq+5z0ck3bkHdVxV1WFAVDp5+8SHlZXr/38ePHuHv3rtbecPr4kGVrfvmevtc4v3w/JCQEn332mdzxIa88H/i/KVhUpaamIiQkRA5bpUqV0KNHDyxZsgTnz59HixYtAECnjhLS789rRISUjgpTHuZFl/QVGxuLW7duyQvD5ceQZSOQPZe0QqFAVFQUoqKicOvWLdSuXVvOX6Vy4urVq/KoHEM0XOtTLqsualjQ8+ma3kuVKiXPoa7tXLosCvghFSRfkerG6enp8vRvOa1atQojR47EiRMn9D7e1tYWJiYmSElJ0Vr3TkpKwtWrVxEbG5urU8OrV6/Uer+rCg0NBWC4MvLmzZsICwuT66GqZZCmzhZZWVl6TTFZkDpMYfXq1QtGRkY4f/48lEolzp8/DxMTE63zjef0IZ8ppM/GxMRoLS/i4uJw48aND/r8SVQYbLgmKkLTpk2TC9EFCxaoFR5PnjwBkD2vm6bFGffu3Sv/W/UBXZ9Fixo3bgwrKyvEx8fj+PHjGo/59ddfAWT3FMzv3K1bt4axsTFCQkI0DlPLzMzEb7/9BsDwb7oLS2o8OnnypNygqerdu3cYNmwYfH19cezYMQDZlQxBEJCZmalxdfrg4GCtlY+cpOtdu3ZtjdPGaLveRUVakf7s2bM4deoUgNxztD158kSuYGrqMfr48WM5HWhaBCYnqceFpnknpcVecpIaCaV0lVNgYCCGDx8OX19fuSfH1KlTMWDAALU4lVSrVk1uZMovni0tLeVFkXbu3KnxmN27dyM9PR3W1tZqq5Prq3HjxihTpgxevHiR6yUXkP1Qd/bsWZw/f15u3NM3Pl+9eoXOnTtj6NChGiuqUgMG8H9zAqrmCaoPGyUlLyhI+jDUdwYFBeHGjRuwtLSUr32lSpXg7OyMmJgY7Nq1C4D2aUL0Yei8XMqPatasqbGH1aFDh+T5IVXvE+laHjx4MNdnRFHEgQMHcOXKFbknnr7HF/Z6HjhwINe2N2/eyC+ppIXJAO1laXGXFUXB0OknL23atIGxsTGuXbumsTEqIyMD48aNwyeffIJffvmlwN8j+ZBla8eOHQEAR44c0Zj+9u/fr9f5WrduDQA4evSoxsaFY8eO4ebNm3J+LQ3119ZwpSnf37ZtG3r37o0lS5bk2mdubi6PslJ9oSG9wM7ZwCTdn3v27NFY5t+7d08uDzQtnG0ITZo0gYWFBaKjo9UWyVU1e/Zs9OvXD8uWLdPpnAUpG/Mj5SMbN25Eamqq2oJ00r8vXbqEoKAgVKpUqcBz2aqSrs/hw4c1Tvnw/PlzefFZXcplQ6Z36VyaRj+kpKRozZcMRVua1qYg+YqVlZW84LOmMk+pVOLAgQO4ePEiTExMCnS8dL9qq5Nu2bIFQ4YMwZAhQ3KlVVEUNX5PeHg4bty4AWNjY7X6irY4k9L2wYMHNfa6j4mJwaBBg+Dj4yP3DG/SpAnKly+P169fy2lQ1enTp7U2qmtS0DpMYdSsWRNNmzZFYmIitmzZgri4OLRo0ULn+aA/5DOFs7MzbGxskJqaikOHDmk8xt/fHwMHDsRXX31V4O8h+pDYcE1UhMqWLYtp06YByG5c2rBhg7xP6jVy9OhRtcUw3r59iyVLlqitXKxaMZCG/7x8+VLrW1SJpaUlhg8fDgCYN2+e2iriaWlpWLp0Kc6ePQszMzN8+eWX+f6eWrVqyQ2eEydOVGuwSkxMxLRp0xASEoLy5ctj1KhR+Z7vQ/L09JQrHKNHj1aL8xcvXmDcuHF4+/YtqlSpAh8fH3mfn58fAOCHH35Q66EbHh6OyZMn6/z90vW+dOkS7ty5I29PTU3F+vXr1dKGvsONC6JTp06wtLREYGAgoqKi5CF2quzt7eUGjJ9//lmt8nf16lV8/vnn8sOrLmGWFiXavn27Wk+Ny5cvY+nSpRo/M2rUKJQqVQqBgYFYsWKF2vdcvHgRCxcuBAD07dtXHn4qXb9169bh4sWLauc7duwY/vrrLxgbG+v0YD1u3DgYGxtj165dWL9+vfx7pQcAf39/AMCXX36p95x5qsqWLYuBAwcCAL7++mvcu3dP3hcbG4spU6YAyH65IDVc6xuf1apVQ7NmzZCVlYWpU6eqPaAnJyfjhx9+kM8rxaXqUMWnT5/K/y4peUFB0kdhOTo6wt7eHrdu3UJERASaNGmitohY8+bNAWSv1F66dGn578IwdF4u5UehoaFqjV3p6enYs2ePWiOXapyOGjUKZmZm+P3337Fx40Y5T0hPT4e/vz9u3rwJa2trOW0U5PjCXM/t27erNSi8evUKfn5+ePfuHdq1a6fWOKStLC3usqIoGDr95MXW1hY+Pj7IzMzEmDFj1NbwkPKGyMhIWFhYaF1cTx8fsmzt1KkTXF1d8eLFC3z11Vdyj/HMzEysXr0a586d0+t8Pj4+sLGxQXR0NGbMmKHW2HjixAm5YV9aCLZ27drytAvLli2Tf09aWhr8/f1zzcULAN26dYOJiQkuXryIDRs2qDU4h4WFyS/Y2rRpI2+XhrSr5vkA0L9/f1SsWBFhYWGYOnWqWo/GO3fuwM/PD6IoomvXroVqdMmLlZWVHB9Tp05Va7x+//69PCexiYkJhg4dqtM5C1I25kdqRJZepqk2XNerVw9ly5bFX3/9hZSUFLRt27ZQL4sk3bt3h6OjI+Li4jBu3Di1lxsRERH44osvkJqaikaNGskNyXkxZHofOXIkLCwscPr0aQQEBMjpMDExEZMnT9Y4WsCQpPw+Z5rWpqD5ypgxYwAAGzZsUGswTE5Oxpw5c/DkyRM4ODjIjb/6Hj9u3DgYGRlhw4YN2Lp1q1ymiqKIQ4cOydPnDB06VGOnqBUrVqjl/1FRUfDz80NWVhb69++vNtpGWz7Qs2dPODg4yJ9VvXaRkZEYN24cMjIyULduXXh5eQHInlN67NixAIA5c+aozbt869YtzJ8/P1dY81LQOkxhSXUVafFoXacJkXyoZwojIyOMGzcOALBkyRJ59CyQ/fJ448aN8osnXadEIypunOOaqIj16tULe/fuxbVr1/Dzzz/Dx8cHdnZ2GD58OAIDA/Hy5Ut0795d7gUaGRkJpVKJOnXq4Pnz50hISMDLly/lN7ouLi4wMjLCq1ev4O3tjerVq2t9cwtkTy8QHh6OI0eOYPTo0ahZsyYqVaqE8PBwJCcno0yZMli0aJHOc7DOnTsXT548wdWrV9GvXz84ODjA0tISjx49QlpaGqytrbFy5UpUr1698JFnYP7+/hg5ciTu3LkDb29vODs7w9jYGOHh4UhPT4eVlRU2bNig1ruiS5cuGDFiBDZv3ozx48fDzs4OFhYWCAsLQ7ly5dCoUSOd5prr27cvfv31Vzx58gSffvopHBwcULp0aURFRSElJQU2NjYwNjZGTExMvguCGUKZMmXQpUsX+aFKU+WrUqVKGDhwILZt24b169dj3759qFGjhrxomampKZo2bYrr16/rFOZhw4YhMDAQcXFx+Oijj+Ds7IykpCTExsaiUaNGsLS0zNXQ7OzsjG+//RbTp0/HTz/9hG3btsHR0RHx8fFyj4sWLVpg6tSp8md69eqFs2fP4sSJExg5ciSqV6+OypUrqy22NnnyZK2rm6vy9PTE7NmzsXjxYvj7+2PTpk2ws7PDs2fP5Mr60KFD5Ubnwpg4cSIePnyI8+fP4+OPP0bt2rVhamqKiIgIpKeno169epg5c2ah4nPx4sX45JNPcO3aNXTs2BF2dnYwMzNDdHQ0UlJSYG1tjW+++UY+3traGtWrV8fz588xaNAg2NraYtmyZXBxcSkReUFB0ochtG3bFlu3bgWg3iAh/b19+3YAgJeXl8beWgVhyLy8U6dOqFevHoKDgzF27FjY2tqiXLlyiImJQWJiIqytrWFnZ4fQ0FC1e7tOnTpYuHAh5syZg++//x4bN26EjY0NYmJi8PbtW5QuXRr+/v5y45q+xxf2ejo6OmL27NlYtWoVKlWqhLCwMKSnp0OhUKilayDvsrQ4y4qiYui6QF7mzZuHp0+f4vr16+jTpw8cHBxgYWGBiIgIpKamwszMDAEBAQVeAFLVhyxbTUxM4O/vj+HDh+OPP/5A27Zt4eTkhGfPnuH169do3769Xo15pUuXxurVqzFy5EgcPXoUZ8+ehZOTE16/fi03On755Zdo1qyZ/P0TJkzAokWLcOzYMQQFBckN3+/evYOfnx9WrVql9h22traYOXMmFi1ahOXLl2PDhg2oVasWkpOTERUVBVEU0a5dO/Tp00f+jEKhAJDdg9rb2xsKhQIBAQGoWLEiVq9ejbFjx+LYsWM4c+YMXFxckJycLA/z9/T0zHWvGdr48eMRHh6O48ePY/jw4bCxsYG1tTWioqLkqXoWLFgANzc3nc+pb9mYn4YNG8La2hoJCQkwMjJSKydMTEzQpEkTOa0YYpoQILsH/Zo1azBq1Cj5dzg7OyMrKwsPHz6EKIpQKBRYsWKFxkbNnAyZ3mvWrIlvv/0WU6ZMwZo1a/Dbb7+hRo0aCA8PR2pqKtq1a6fWoGpoCoUCYWFhWLZsGfbv349BgwappfmcCpqvtG3bFhMnTsSPP/6I6dOnw9/fH5UrV0ZERIScjlauXCm/7Nb3eC8vL3z99ddYtmwZFi9ejDVr1sDW1hbPnz+X66S+vr4YMmSIxt9lY2OD0aNHw87ODpaWlggLC0NmZiY8PT1zvWDVlg9I6WzkyJE4f/482rVrB2dnZ6SnpyMyMhKZmZmoXr061q5dq3a+IUOG4O7duzhy5Aj69+8vT0vy6NEj2Nvbw9raWufpZwpahyksb29vfPPNN0hJSYGFhUW+6wLk9CGfKT755BM8fPgQW7ZsweTJk7F06VJUq1YNsbGx8kvH8ePH6/0biIoLe1wTfQDz5s2DmZkZ0tLS5LkKbW1tcfDgQfTu3Rs1atRAREQEnj17hjp16mDmzJnYs2eP3CNUtWLo6OiIRYsWwc7ODq9evUJMTAzi4uK0frdU8VyxYgVatGiB5ORkhIaGolKlShgwYAAOHDiAnj176vxbLCwssHnzZixcuBAeHh7yiug2Njb4/PPP8fvvv8tv2EuaatWqYc+ePZg2bRrq1auHJ0+eIDw8HFWrVkW/fv1w6NAh1K1bN9fnZsyYgdWrV6NJkyaIj4/H06dP0aFDB+zevVuety8/5cqVw969ezF48GA4ODjgyZMniIqKgr29PSZMmIBDhw6hW7duAKB3r62CkhqrTU1Ntc7RNnv2bHz77bdo0KABMjIyEBoaCjMzM/j4+GD37t1yD8jr16/nuSAQkN1Ld+/evejduzcqVKiAx48fw9TUFH5+fti6davWBfy6deuGgwcP4pNPPoG1tTVCQ0MRHx+P+vXrY9asWVi/fr3aCthGRkbw9/fH7Nmz0bBhQyQlJeHBgwcQRRGdO3fGli1bMHr0aJ3jadCgQdi1axd69OgBMzMz3L9/H8bGxvD29saWLVswa9Ysnc+VF3Nzc6xbtw6LFi1Co0aN8OLFC0RERMDe3h4TJ06U5wGWFCQ+bW1tsW/fPnz22WeoWbMmYmJiEBkZiWrVqmHYsGE4fPgwXFxc1D4TEBCA+vXr4/3794iJiZHnYiwpeYG+6cMQVOetlhqVVP+WhtgaqkECMGxebmpqim3btmH8+PFwcXFBXFwcwsPDUaVKFYwYMQKBgYEYMGAAgNzTD/Tp0wd79uxBjx49YGpqitDQUJibm8PHxwf79+/PNQRd3+MLcz2//fZb+Pn5wcTEBI8ePYKdnR0mTZqEHTt25Jq3Oa+ytDjLiqJi6LpAXqysrPDLL79g4cKFaNy4MV6/fi034Pv4+GDv3r3yNBmF9aHL1tq1a2Pv3r0YMmSI3Pu4XLlymD17tjzCTh+urq44dOgQhg4diqpVqyIsLAzJyclo2bIlNmzYgPHjx6sdP3jwYDmNKZVKREZGom7duli/fr3WxqrBgwdj7dq1aNOmDUxMTOR7qkmTJli0aBHWrVunNmqkRYsWmDx5MqpXr44nT54gODhYnnagcePGCAwMxJAhQ1CjRg08fPgQCQkJaNq0KZYsWYItW7aolVNFwdTUFCtXrsSKFSvQsmVLOS2XKlUKnTt3xq+//oq+ffvqdc6ClI15MTExkfM2Z2dneaSURBqJY2ZmZtBpVZycnHDw4EGMHTsWjo6OiIyMxLNnz+T8c8+ePXrlRYZM7126dMGuXbvg7e0NIyMjPH78GAqFAhs2bDDIWhB5+frrr9GxY0eYm5sjIiJC4xRrqgqTr4wbNw7//e9/0b59eyiVSoSGhqJ8+fJayw59jx82bBh2796NHj16wNzcHA8ePEBqaiqaNm2KZcuWYdmyZVoXety8eTOGDh2K1NRUREZGQhAEzJ07F5s2bZLXWJLklQ84Ozvj0KFDGDt2LGrXro3IyEhER0fDzs4OI0aMwIEDB1CzZk2180ll0OLFi+Hm5oanT5/i9evX8PX1xY4dO3J9f14KU4cpDCsrK3m0gre3t9qi0rr6UM8UADBz5kxs2rQJHTp0QFZWlrzeR6tWrbB27dpCj7Ai+pCMRF0neyIiIiIiKmGknmGBgYEQBKGYQ0NERFQyxMbGyo2tf//9tzwFCBXM4MGDce3aNWzZsqXEdtQi+idij2siIiIiIiIiIiINYmJicP36ddjY2Bhk/RIi0h3nuCYiIiIiIiIiIvr/4uLi8O7dO7x//x5z5syBKIoYPHiw1ulYiKhosOGaiIiIiIiIiIjo/wsODsYXX3wh/+3k5GSQxROJSD//qIbrrKwsJCcnw8zMjG/BiIiIiP5FlEol0tLSijsYREREJYJSqVT7t+pCrJQ/GxsbVKlSBe/evUPTpk0xd+5ciKLIugaRgYmiiPT0dFhaWsLYOPeM1v+oxRnfvXuHsLCw4g4GEREREREREREREelAEASULVs21/Z/1Cs3MzMzANk/1tzcvJhD87/r3r17cHNzK+5g/GMxfosW47doMX6LFuO3aDF+ixbjt2gxfosW47foMY6LFuO3aDF+ixbjt2gxfosW47dwlEolwsLC5Dbd3R7v0AAAIABJREFUnP5RDdfS9CDm5uYoVapUMYfmfxvjr2gxfosW47doMX6LFuO3aDF+ixbjt2gxfosW47foMY6LFuO3aDF+ixbjt2gxfosW47fwtE35nHvyECIiIiIiIiIiIiKiYsSGayIiIiIiIiIiIiIqUdhwTUREREREREREREQlChuuiYiIiIiIiIiIiKhEYcM1EREREREREREREZUopsUdACIiXTTb0AzXn17Ptf3juh9j76d7c22PTIiE44+OeZ7z3NBzaOfQzlBBJCIiIiIiIiIiA2HDNRGVeKIo4n7cffjW8cXHdT9W22df3l7jZ6pYVMG23ttybU9NT4XfMT9UtawK92ruRRJeIiIiIiIiIiIqHDZcE1GJF5kQiSRlEnopemFQg0E6fcbS3FLjsZOOT0J6Vjp+7fMrKpSpYOigEhERERERERGRAXCOayIq8YJfBQMA6lauW6jz3H1xF6uurcIw92Fobd/aEEEjIiIiIiIiIqIiwIZrIirxgl/+/4brKtkN18nK5AKdZ/bZ2ShjWgaLOiwyWNiIiIiIiIiIiMjw2HBNRCXevVf3UNa8LCafmIyyS8vCaqkVnAKc8Nu933Q+x50XdxAYFogxTcagRtkaRRhaIiIiIiIiIiIqLDZcE1GJF/wyGO+U75DwPgFbfbdi80ebUda8LPrv649tt3MvwKjJuuvrYGJkAr9mfkUcWiIiIiIiIiIiKiwuzkhEJd4Xjb9AZlYmxjcbL2/7zO0zuK1zw7RT0zCg/gCYGJto/Xxqeiq2392OjxQfwd7a/kMEmYiIiIiIiIiICoE9romoxBvTZIxaozUAlDErg8ENBuNF8guEvArJ8/PnIs8hSZmEvq59izKYRERERERERERkIGy4JqL/WVUtqwIAkpRJeR539OFRmJuYo4fQ40MEi4iIiIiIiIiICokN10RUoj1JfIJ6a+th4fmFufY9iHsAAHCs4JjnOS7FXELTmk1RrlS5IgkjEREREREREREZFhuuiahEsylng7fv32LD3xuQmJYob495G4Mtt7agvUN7VLeqrvXz6ZnpCHkVgkbVG32I4BIRERERERERkQFwcUYiKvFWd1+N3rt6o8WmFvjc43O8U77D6murYWpsijXd1wAAwuPDcTnmMsoml0VjNJY/G/02GspMJezK2xVX8ImIiIiIiIiISE/scU1EJcL7jPda9/nW8cXBfgdhaW6JGadnwD/IH162Xrg88jLqVqkLAPgz6k8MPjAY8eXi1T77OvU1AOg9TUhe4SEiIiIiIiIioqLFHtdEVCKUNi0NowVGOh2blpmGgw8O4uCDg7n2DT80HMMPDc+1fcyRMRhzZIzO4RH/I+p8LBERERERERERGRZ7XBMRERERERERERFRicKGayIiIiIiIiIiIiIqUdhwTUREREREREREREQlChuuiYiIiIiIiIiIiKhEYcM1EREREREREREREZUobLgmIiIiIiIiIiIiohKFDddEREREREREREREVKKw4ZqIiIiIiIiIiIiIShQ2XBMRERERERERERFRicKGayIiIiIiIiIiIiIqUdhwTUREREREREREREQlChuuiYiIiIiIiIiIiKhEYcM1EREREREREREREZUobLgmIiIiIiIiIiIiohKFDddEREREREREREREVKKw4ZqIiIiIiIiIiIiIShQ2XBMRERERERERERFRicKGayIiIiIiIiIiIiIqUdhwTUREREREREREREQlChuuiYiIiIiIiIiIiKhEYcM1EREREREREREREZUobLgmIiIiIiIiIiIiohKFDddEREREREREREREVKKw4ZqIiIiIiIiIiIiIShQ2XBMRERERERERERFRicKGayIiIiIiIiIiIiIqUdhwTUREREREREREREQlChuuiYiIiIiIiIiIiKhEYcM1EREREREREREREZUobLgmIiIiIiIiIiIiohKFDddEREREREREREREVKKw4ZqIiIiIiIiIiIiIShRTbTsCAwMLdWIfH59CfZ6IiIiIiIiIiIiI/p20NlxPmzYNRkZGBT4xG66JiIiIiIiIiIiIqCC0Nlz7+vrmari+efMmIiMjUbVqVbRu3Ro2NjYwNTXFy5cvceHCBURFRcHd3R2tW7cu8oATERERERERERER0T+T1obrZcuWqf199epVBAYGon///pg1axbMzMzU9ouiCH9/f2zevBlffPFF0YSWiIiIiIiIiIiIiP7xdF6c8ccff4SNjQ3mzZuXq9EaAIyMjDB16lQ4OjpizZo1Bg0kEREREREREREREf176NxwHRISgrp16+Y777WLiwseP35c6IARERERERERERER0b+Tzg3X5cuXx6NHj/I8JjMzE8HBwahcuXKhA0ZERERERERERERE/046N1y3bt0ajx8/hr+/P0RRzLU/IyMD8+fP/3/s3Xl0TWfj/v/rZCTEnBAh5qlmKWpqjFVdpdVBBxr0U0OJmtpSPuqp0lYVbVWrRIXS0lZ18OnzxFQRMYSoREpMIUUqEkISZD6/P3zl1zzJYUfOCXLer7Ws5ez73jvXuZ1FXG576+zZs3rkkUesGhIAAAAAAAAAYD8sPpzxvwUEBGj79u0KDAzUv//9b3Xp0kXVq1eXJMXHx2vHjh26cOGC6tevr9GjR9ssMAAAAAAAAACgdDNcXNeoUUNr1qzRrFmzFBYWpnXr1uUbN5lM6tevn/73f/9XFStWtHpQAAAAAAAAAIB9MFxcS1KdOnW0fPlynTt3Tvv27dOFCxckSdWrV1enTp3k6elpk5AAAAAAAAAAAPtRpOL6Jm9vb3l7e1s1yMKFC7VkyZJCxx577DEtXLjQql8PAAAAAAAAAHBvKnJxfeXKFa1fv17h4eE6f/68unTpojfeeENLly5VkyZN5Ofnd0dBjh49KhcXF40cObLAWKNGje7omgAAAAAAAACA+0+RiuvQ0FC9/vrrSklJkdlslslkUuPGjSVJv/76qxYuXKhhw4ZpypQpRQ5y7NgxNWzYUOPGjSvyuQAAAAAAAACA0sPB6MRjx44pICBA169fl7+/v5YuXSqz2Zw3/vzzz8vd3V1BQUHaunVrkUKkpaXp3LlzatKkSZHOAwAAAAAAAACUPoZ3XH/++efKzMzUsmXL1LVr1wLjgwcPVqtWrfTcc8/p66+/Vq9evQyHiImJkSSKawAAAAAAAACA8eI6PDxcrVu3LrS0vqlly5by9fXViRMnihTi6NGjkqTk5GQNHz5c0dHRkqROnTppwoQJql+/fpGuBwAAAAAAAAC4fxm+VUhqaqo8PDxuO8/d3V0pKSlFCnGzuF6+fLnKly+vZ599Vq1atVJwcLAGDRqkI0eOFOl6AAAAAAAAAID7l8n8zxtV38IjjzyinJwcbdmyRSaTSZLUtGlTDRgwQB9++KEkKTc3V7169ZKLi4uCg4MNh3jnnXcUEhKi999/Xx07dsw7/ssvv+iNN97QAw88oA0bNtz2OhkZGXm7tQHcX3x9fWV6x3S3Y+QxzzQrIiLibscAAAAAAAAo1Vq0aCFXV9cCxw3fKqRXr14KCgrSp59+qvHjxxc6Z9GiRTp//ryGDh1apHAzZ84s9PiAAQP03Xffad++fYqNjTV8yxBLbxbGREREyNfX927HKLVY3/sHv04F8fm1LdbXtlhf22J9bYv1tS3W1/ZYY9tifW2L9bUt1te2WF/bYn2L53abkA0X16NGjVJwcLCWLFmi3bt3q3379pKks2fPatmyZdqxY4f279+vqlWrasSIEcVP/v888MAD2rdvn86ePcu9rgEAAAAAAADADhguritVqqRVq1bp9ddf18GDB3Xw4EFJ0oEDB/THH3/IbDarUaNGWrhwoapWrWo4QHZ2tg4fPiyz2azWrVsXGE9PT5ckdlADAAAAAAAAgJ0wXFxLUq1atbR27VpFRERo7969On/+vHJycuTh4aH27durc+fOefe/Nio3N1cvvvii3NzctHv3bjk6OuaNmc1m/fHHH3JyclKzZs2KdF0AAAAAAAAAwP3JcHGdkJAgNzc3ubu7y9fX1+L9W86dO6e4uDh17tzZ0HVdXFzUo0cPbdq0SUuXLtWrr76aN/bVV1/p2LFjevLJJ1WhQgWjUQEAAAAAAAAA9zHDxXX37t01YMAAzZ0795bz5s6dq927d2vfvn2GQ0yZMkV//PGHPv74Y4WHh6tp06aKjo5WeHi4GjRooKlTpxq+FgAAAAAAAADg/maxuL553+qbzGazLl68qAMHDli8WGpqqiIjI5WdnV2kELVq1dL69ev1ySefaMeOHdq3b588PT318ssva8yYMXJ3dy/S9QAAAAAAAAAA9y+LxfXq1av122+/5b02mUwKCwtTWFjYLS9oNpvl5+dX5CDVq1fXe++9V+TzAAAAAAAAAACli8XiesqUKUpMTMzbdb1v3z5VrVpV9evXL3S+yWSSq6ur6tSpozFjxtgmLQAAAAAAAACg1LNYXHt6emrVqlV5r5s2baouXbroww8/LJFgAAAAAAAAAAD7ZPjhjJs2bVK5cuVsmQUAAAAAAAAAAOPFtY+PT97Po6KiFB4ergsXLsjR0VE1atRQ165d1aBBA5uEBAAAAAAAAADYD8PFtSQdOXJE06dP15EjRyQp7/7XJpNJktS5c2fNmjVL3t7eVo4JAAAAAAAAALAXhovr06dPa+jQoUpJSVHjxo3Vs2dPeXl5yWw2Kz4+Xtu2bVNYWJiGDRum7777TpUrV7ZlbgAAAAAAAABAKWW4uF60aJFSUlIUEBCggICAAuOTJk3SggULtHTpUn355ZeaOnWqVYMCAAAAAAAAAOyDg9GJe/fuVZMmTQotrW+aNGmSGjRooE2bNlklHAAAAAAAAADA/hgurq9evaq6devedl6jRo106dKl4mQCAAAAAAAAANgxw8V1ixYtFBERoevXr1uck5OToz///FNNmza1SjgAAAAAAAAAgP0xXFy/8cYbSktLU0BAQKE7qjMzMzVz5kwlJiZq2rRpVg0JAAAAAAAAALAfhh/O+J///Edt27ZVWFiYevTooQ4dOqhOnTpycHBQQkKCwsPDdfnyZXl6emrRokX5zjWZTFq6dKnVwwMAAAAAAAAASh/DxfVXX32V9/OMjAyFhoYqNDS0wLyEhAQlJCTkO2YymYoREQAAAAAAAABgTwwX1ytWrLBlDgAAAAAAAAAAJBWhuO7UqZMtcwAAAAAAAAAAIKkIxfU/5eTkKCYmRn///beqVaumNm3aKCEhQdWrV7d2PgAAAAAAAACAnSlScZ2dna0vvvhCq1evVkpKiiSpf//+atOmjSZPnqzMzEzNnz9ftWvXtklYAAAAAAAAAEDp52B0YnZ2tkaNGqXPP/9c6enpatWqlcxmc954WlqaoqKi9MILLygpKckmYQEAAAAAAAAApZ/h4nr16tUKCwuTn5+ftm3bpnXr1uUbX7dunQYOHKikpCQFBgZaPSgAAAAAAAAAwD4YLq5//PFHValSRQsXLlTVqlULjLu6uurdd99V9erVtWPHDquGBAAAAAAAAADYD8PFdVxcnB588EGVLVvW4hwnJye1bNlS8fHxVgkHAAAAAAAAALA/hotrV1dXJScn33bexYsX5eLiUqxQAAAAAAAAAAD7Zbi4bt68uSIjI3Xq1CmLc06ePKno6Gi1aNHCKuEAAAAAAAAAAPbHcHE9bNgwZWZmatSoUQoNDVVGRka+8b1792rMmDHKzs7WCy+8YPWgAAAAAAAAAAD74GR0op+fn8aOHavFixdr5MiRMplMMplM2rp1q9q2bav09HSZzWYNGTJEffr0sWVmAAAAAAAAAEApZri4lqRx48apTZs2Wr58uQ4cOKDMzExdvXpVTk5Oat26tYYOHap+/frZKisAAAAAAAAAwA4UqbiWpG7duqlbt27Kzs7WpUuXlJubqypVqvBARgAAAAAAAACAVRi+x/VNmzdvVlBQkJycnOTp6akaNWrowIEDGjt2rDZt2mSLjAAAAAAAAAAAO2K4uM7KytL48eP12muv6bvvvss3dvLkSW3dulXjx4/XtGnTrB4SAAAAAAAAAGA/DBfX69atU3BwsBo1aqQpU6bkGxs0aJBWrFihJk2aaMOGDVqzZo3VgwIAAAAAAAAA7IPh4nr9+vWqXLmy1qxZIz8/v3xjzs7O6tSpk4KCglShQoUCO7IBAAAAAAAAADDKcHEdFxcnX19fubu7W5xTqVIltW3bVqdOnbJKOAAAAAAAAACA/TFcXJcpU0apqam3nZeVlSVXV9dihQIAAAAAAAAA2C/DxXWLFi0UERGhmJgYi3NiY2MVHh6u5s2bWyUcAAAAAAAAAMD+GC6u/f39lZ2drZdfflnfffedLly4kDeWmJio9evXa9iwYcrOzpa/v79NwgIAAAAAAAAASj8noxO7du2q1157TYsWLdLMmTMlSQ4ON3rv3NxcSZLZbNaYMWPUs2dPG0QFAAAAAAAAANgDw8W1JI0ZM0adO3fWunXrFB4erqSkJGVnZ8vT01Pt2rXTiy++qPbt29sqKwAAAAAAAADADhSpuJakNm3aqE2bNrbIAgAAAAAAAACA8Xtc37R582YFBQXlO7Znzx6NHTtWmzZtslYuAAAAAAAAAICdMlxcZ2Vlafz48Xrttdf03Xff5Rs7efKktm7dqvHjx2vatGlWDwkAAAAAAAAAsB+Gi+t169YpODhYjRo10pQpU/KNDRo0SCtWrFCTJk20YcMGrVmzxupBAQAAAAAAAAD2wXBxvX79elWuXFlr1qyRn59fvjFnZ2d16tRJQUFBqlChQoEd2QAAAAAAAAAAGGW4uI6Li5Ovr6/c3d0tzqlUqZLatm2rU6dOWSUcAAAAAAAAAMD+GC6uy5Qpo9TU1NvOy8rKkqura7FCAQAAAAAAAADsl+HiukWLFoqIiFBMTIzFObGxsQoPD1fz5s2tEg4AAAAAAAAAYH8MF9f+/v7Kzs7Wyy+/rO+++04XLlzIG0tMTNT69es1bNgwZWdny9/f3yZhAQAAAAAAAACln5PRiV27dtVrr72mRYsWaebMmZIkB4cbvXdubq4kyWw2a8yYMerZs6cNogIAAAAAAAAA7IHh4lqSxowZoy5dumjt2rUKDw9XUlKSsrOz5enpqXbt2unFF19U+/btbZUVAAAAAAAAAGAHilRcS1Lr1q3VunVrW2QBAAAAAAAAAMD4Pa6LIjU11RaXBQAAAAAAAADYgSLtuL5w4YJ++eUX/f3338rKypLZbM4by83NVUZGhpKSkvTHH38oMjLS6mEBAAAAALA3UQlRenDpg5rWbZr+1f1ft5x7KvmUJm+arO2nt0uSHm/8uOY/Ml8e5TxsHxQAACsyXFyfPn1azz33nFJSUvIKa5PJlO/n0o0HNJYvX94GUQEAAAAAsC/Zudka9tMwZeVm3XbuxWsX1WNlD2XmZGpKlynKzs3WvF3zFJUQpfAR4XJxdCmBxAAAWIfh4nrJkiW6cuWK2rRpo8cee0wRERHavHmzZsyYoczMTIWFhSk0NFSNGjXShg0bbJkZAAAAAAC78H7o+/oz8U9DcxfsXqCzKWd16NVDaubRTJLUsVZH9fm6j1YeXKkRviNsGRUAAKsyfI/rPXv2qGLFilq+fLn8/f313HPPyWw2y8fHR8OGDdOyZcsUEBCgEydOaP369bbMDAAAAABAqXco4ZBmh87WjIdnGJq/9s+16l63e15pLUm96/dWk6pNtPbPtbaKCQCATRguri9evKiWLVuqXLlykqSmTZvKbDbr0KFDeXNeffVVVa1aVb/88ov1kwIAAAAAYCeyc7M1/Ofh6l2/t4a0GnLb+cnXkxWbHCtfL98CY+282ml//H5bxAQAwGYMF9cuLi5yc3PLe12lShWVL19eJ06cyDvm6OioVq1a6cyZM9ZNCQAAAACAHZm7c66OXzquLx//0tD8c6nnJEneFbwLjHmV91JKRoqupF+xakYAAGzJcHFdu3ZtHTt2LN+xunXr6vDhw/mO5eTkKCUlxTrpAAAAAACwM39e+FOzdszSR30+Uq0KtQydk5qRKklyc3YrMFbWuawk6WrWVeuFBADAxgwX135+foqLi9P8+fN1/fp1SVKbNm10+vRp7d69W5J07tw5hYeHy8vLq9jB5s6dqyZNmmjv3r3FvhYAAAAAAPeDnNwcDf95uLr6dC3SwxRzzbmSJJNMFuc4mAxXAAAA3HWG/9QaPny4vLy8FBgYqIkTJ0qShgwZIgcHB40ePVpDhgzRk08+qfT0dD322GPFChUVFaWVK1cW6xoAAAAAANxv5u2ap8iESH3Q6wMlXUtS0rUkJV9PliRdy7qmpGtJeSX1P7m7ukuSrmdfLzB2PevGMXcXdxsmBwDAugwX15UqVdK6dev07LPPqmnTppJu3Cpkzpw5cnBw0P79+5Wamqo+ffpoxAjj/yr83zIzMzV9+nTl5OTc8TUAAAAAALgf/efEf5SZk6kOgR3kMc9DHvM81G5pO0k3Sm2PeR7668pfBc7zqegjSfo79e8CY/Fp8apUppLKuZSzbXgAAKzIqSiTPTw8NGvWrHzHnnzySfXu3VvHjx+Xl5eXatSoUaxAS5Ys0alTp9S5c2ft2rWrWNcCAAAAAOB+Mv+R+UpOT853LCEtQUM2DNFLrV6Sf2t/1Shf8O/dlcpUUr1K9XTg/IECY3/8/YcerPmgzTIDAGALRSquLSlfvrzatm1b7OvExMRo6dKlGjVqlFJSUiiuAQAAAAB2xbemb4Fjpy+fliTVr1xfvev3tnju082e1sd7P1ZMUoyaVrvxP6W3xG7R0YtH9UbnN2ySFwAAW7lnnsyQk5OjadOmqU6dOho1atTdjgMAAAAAwD0rNjlWq6NWKzY5Nu/Ym13eVJWyVdRrVS8t2L1A74W+p2e+e0a+Xr4a0mrIXUwLAEDRWWXHtTUsX75cR44c0TfffCMXF5diXSs6OtpKqexXRETE3Y5QqrG+Bfn6FtxZcrfx61Q41sW2WF/bYn1ti/W1LdbXtlhf22ONC2r8QGO5l72zBybuiNuh4T8P14onVmiY7zBJkkc5D+0YtkMTgyfq7d/flpuzm55s+qTm9ZknVyfXW14v9Xqqjh0+dkdZ7AGfX9tifW2L9bUt1td2TGaz2Xy3Q5w6dUpPPPGEnn32Wc2YMUOSNGfOHK1atUqrVq1Sx44dDV0nIyND0dHRatGihVxdb/2HMiyLiIi4J0vE0oL1tcz0juluR8hjnnnXf2u8J/H5tS3W17ZYX9tifW2L9bUt1tf2WGPL7pXvgfn+1zI+v7bF+toW62tbrG/x3K7Lveu3CjGbzZo+fbqqVq2qSZMm3e04AAAAAAAAAIC77K7fKmTNmjWKiIjQ0qVLVa5cubsdBwAAAAAAAABwlxkurn/99VfVrl1bbdq0ueW8bdu26fDhwwoICDB03eDgYEnSyJEjCx339/eXJG3dulW1atUyGhcAAAAAAAAAcJ8yXFy/8cYbeuKJJ25bXG/YsEE7d+40XFwPHDhQHTp0KHA8NDRUkZGRGjhwoLy9vVWhQgWjUQEAuKdsO7VNb//+tiITIlXBtYKefeBZze45W+Vdyt/yvIj4CE3dOlW7zuySo8lRfnX99FGfj9SkWpMSSg4AAAAAwN1hsbgOCgpSenp6vmPHjh3TkiVLLF4sNTVVO3fuLNKDEZ966qlCj6ekpOQV10YfzggAwL3m91O/q8/XfeTr5asPen2gMyln9MneT7Q/fr92DN8hB1Phj5s4mnRU3Vd2l5uzm95++G1J0vzd89V1RVdFjo5UTfeaJfk2AAAAAAAoURaL67S0NH322WcymW484dhkMikmJkYxMTEWL2Y233gK8TPPPGPlmAAA3J9e3/y6fCr6KGRYiMo6l5Uk+VT00djfxir4RLD6NepX6Hkf7/lYaZlp2jFsh9p6tZUk9azXUx0CO2jh7oWa98i8EnsPAAAAAACUNIvF9ciRI2UymWQ2m2U2m7V48WI1adJEffr0sXgxV1dX1a1bV71797ZJWAAA7ifp2enycPPQ082eziutJcmvjp8kKSohymJxHXs5VtXcquWV1pLU3ru9qpatqkMXDtk2OAAAAAAAd5nF4trFxUVjx47Ne/3999+rQ4cOhu9dXVzTp0/X9OnTS+RrAQBgC2Wcyug/Q/5T4PjB8wcl3dh5bUmjKo20JXaLEq8myqOchyTp0vVLupx+WV7uXrYJDAAAAADAPcLwwxl37NhhyxwAAJR6cZfj9Pvp3zV502S18Gyhgc0GWpz7Zpc39euxX/XC+he0oO8CmWTS65tfl4uji17r8FoJpgYAAAAAoORZLK5ffvllSTfubV2jRg01atRIDRs2VNeuXUssHAAApcWl65dU95O6kiQ3Zzct6rdIZZzKWJzvU9FH07pOU8C/A9R6SWtJkqPJUT8M+iHf7UMAAAAAACiNLBbXu3btKnDMZDLpyJEjNg0EAEBpZJJJa59eq8ycTH0a/ql6r+qttc+s1TMPFP5A4xnbZmh26Gz51fHTSN+RysnN0Rf7v9Cg7wdp/aD16t+kfwm/AwAAAAAASo7F4nr06NGSbpTVnp6eql+/vho0aFBiwQAAKE0ql62s51o8J0l65oFn1OKLFpoUPKnQ4vpy+mXN2zVPD9Z8UFv9t8rRwVGS9HyL59V+WXuN+HWE4hrEydXJtUTfAwAAAAAAJcVicT1hwoSSzAEAgN0o61xWjzd6XJ+Gf6qka0mq5lYt3/jxi8eVkZOhF1q8kFdaS5Kzo7MGtxysN7e8qZikGLWu0bqkowMAAAAAUCIc7nYAAABKq5ikGNX9uK4+3/d5gbHUzFSZZJKrY8Fd0zd3Uufk5hQYyzHfOJZrzrVyWgAAAAAA7h0Wd1wXJjQ0VCtXrtShQ4d07do1mc1mi3Ojo6OLHQ4AgPtZwyoNdSXjipbsX6JX2r0iF0cXSVJ54/2sAAAgAElEQVTc5TitP7JefnX95O7qXuC85h7NVdO9poIigzSu47i8hzimZ6drVeQqVXOrphaeLUr0vQAAAAAAUJIMF9fbtm1TQECAcnPZ4QUAgBFODk5a1G+RXtrwkvyC/DSk5RBdvH5Rn4V/JpNMWtRvkSQpNjlWu87skvtVd/nKV44Ojvqs32d65vtn1GFZB/1P2/9RjjlHX/3xlWKSYvT1wK/l7Oh8l98dAAAAAAC2Y7i4DgwMVG5urkaOHKnBgwerWrVqcnR0vP2JAADYgfTs9Lyd0f80pNUQuTi6aG7YXE3aNEnlnMupV/1emtNzjhpXbSxJ2hG3Q8N/Hq4VT6zIO29gs4Ha/NJmzQqZpWnbpkmS2nm102+Df9OjDR+9oywAAAAAANwvDBfXR44cUfPmzTVp0iRb5gEA4L5UxqmMTO+YbjsvMydTPxz+QT8c/qHA2PCfh2v4z8Mtnrvzr53qt6bfbb+GeablW3kBAAAAAHA/MPxwRhcXF3l5edkyCwAAAAAAAAAAxovrtm3bKjo6WllZWbbMAwAAAAAAAACwc4aL60mTJunKlSt69913lZ6ebstMAAAAAAAAAAA7Zvge1xs3blS7du30/fff69dff1Xjxo3l7u4uk6ng/TxNJpOWLl1q1aAAAAAAAAAAAPtguLj+ZxF9/fp1RUZGWpxbWJkNAAAAAAAAAIARhovrFStW2DIHAAAAAAAAAACSilBcd+rUyZY5AAAAAAAAAACQVISHMwIAAAAAAAAAUBIs7rieMWPGHV/UZDJp1qxZd3w+AAAAAAAAAMB+WSyuv//++wLH/vnQRbPZXOi42WymuAYAAAAAAAAA3DGLxfX7779f4Njy5ct18uRJ9enTR7169ZK3t7ecnJyUmJio7du366efflLLli01ceJEm4YGAAAAAAAAAJReFovrgQMH5nu9du1anTx5Uh9++KH69+9fYP7NMnvMmDGKiopSx44drZ8WAAAAAAAAAFDqGX4448qVK9W6detCS+ubevbsqQcffFBr1661SjgAAAAAAAAAgP0xXFzHx8erevXqt51XuXJlXbx4sVihAAAAAAAAAAD2y3Bx7eXlpYiICF2/ft3inMuXL2vv3r3y8fGxSjgAAAAAAAAAgP0xXFz3799fSUlJevXVV3X27NkC48ePH9crr7yi1NRUDRo0yKohAQAAAAAAAAD2w+LDGf/bK6+8orCwMO3Zs0ePPPKI6tSpk3frkPj4eJ05c0Zms1mPPPKIBg8ebLPAAAAAAAAAAIDSzXBx7erqqqCgIAUFBWnt2rU6deqUTp06lTder149+fv76/nnn5fJZLJJWAAAAAAAAABA6We4uJYkFxcXjRw5UiNHjlR8fLwuXLggSapRo4Zq1Khhk4AAAAAAAAAAAPtSpOL6n2rWrKmaNWtaMwsAAAAAAAAAAJaL62XLlkmSnnvuOVWoUCHvtVEjRowoXjIAAAAAAAAAgF2yWFzPnz9fJpNJvXv3VoUKFfJe347ZbJbJZKK4BgAAAAAAAADcEYvF9ahRo2QymVS5cuV8rwEAAAAAAAAAsCWLxfXEiRNv+RoAAAAAAAAAAFtwuNsBAAAAAAAAAAD4J4s7rv8pKytL27Zt0+7du3Xq1CklJyfLZDKpYsWKatKkiTp16iQ/Pz85OjraOi8AAAAAAAAAoJS7bXG9ceNGffTRR0pISJDZbC4wHh4ertWrV6tGjRqaNm2a+vTpY5OgAAAAAAAAAAD7cMvietmyZVqwYIHMZrOaN2+uHj16qH79+nJ3d1dWVpauXLmiI0eOKCQkRHFxcXrttdc0bdo0vfTSSyWVHwAAAAAAAABQylgsrqOjo7Vw4UKVLVtWs2bN0uOPP17ovIEDB2ratGnauHGj/vWvf2nu3Lnq3LmzGjRoYLPQAAAAAAAAAIDSy+LDGb/99luZzWa99957Fkvrf3r88cf1wQcfKDs7W998841VQwIAAAAAAAAA7IfF4joiIkLe3t569NFHDV+sd+/e8vLyUnh4uFXCAQAAAAAAAADsj8XiOiEhQQ0bNizyBRs3bqxz584VKxQAAAAAAAAAwH5ZLK4zMjJUrly5Il+wfPnySk9PL1YoAAAAAAAAAID9slhc5+bmytHRsegXdHCQ2WwuVigAAAAAAAAAgP2yWFwDAAAAAAAAAHA3UFwDAAAAAAAAAO4pTrca3Lhxo3777bciXTA3N7dYgQAAAAAAAAAA9u2WxXVubu4dFdEmk+mOAwEAAAAAAAAA7JvF4nrTpk0lmQMAAAAAAAAAAEm3KK59fHxKMgcAAAAAAAAAAJJ4OCMAAAAAAAAA4B5DcQ0AAAAAAAAAuKdQXAMAAAAAAAAA7ikU1wAAAAAAAACAewrFNQAAAAAAAADgnkJxDQBQ8IlgdVvRTW5z3FT+vfLqvaq39pzdc9vzdv61Uw+veFhuc9zkvcBbY/9vrJKuJZVAYgAAAAAAUJpZLK4HDBig+fPnKzw8XDk5OTYPkpycrNmzZ6t3795q1aqVHnvsMQUGBio7O9vmXxsA7FnI6RD1W9NPl9Mva07POZrpN1Mnk0/KL8hP4efCLZ63/fR29VrVS0cvHtW0btMU0D5APxz5Qd1WdFPy9eQSfAcAAAAAAKC0cbI04OHhoVWrVikwMFBubm7q1KmT/Pz81LVrV3l5eVk1RFpaml588UXFxsaqR48e6tOnjw4cOKB58+Zp//79+uKLL2Qymaz6NQEAN0wInqDaFWtr7yt75ebsJknyb+2vZoubafq26dr80uZCzxv373FyNDlq18u71KBKA0nSwGYD1eqLVpoTOkcfPfJRib0HAAAAAABQulgsrpcvX6709HTt2bNHO3bs0M6dO7VlyxaZTCY1bNhQ3bp1U7du3fTggw/K2dm5WCGWLl2q2NhYTZ8+Xf7+/nnHJ0+erI0bNyokJETdu3cv1tcAABSUfD1ZkecjNbnT5LzSWpKql68uv7p+2nRyU6Hnnb58WtEXojWy3ci80lqSmlZrqv5N+mtl5EqKawAAAAAAcMcsFteSVKZMGXXv3j2vND59+rRCQkIUGhqqNWvWaMWKFSpbtqweeughPfzww+rWrZu8vb2LHOLcuXPy8vLSiy++mO/4Y489po0bN+qPP/6guAYAG6jgWkFHA46qnEu5AmNJ15Lk5FD4HxPnUs5JklpWb1lgrGHlhvrxyI86c+WMalesbd3AAAAAAADALtyyuP5vdevWVd26dTV06FBlZGTk7cYODQ3Vtm3bZDKZVK9ePT388MOaOnWq4evOnz+/0OOxsbGSpGrVqhUlJgDAIEcHRzWq2qjA8aiEKIX9Faa+DfsWet7Nojs1I7XA2MXrFyVJ59POU1wDAAAAAIA7YvHhjLfj6uoqPz8/zZgxQ5s2bdKmTZv01ltvqWbNmlq3bt0dBzKbzbp48aLWrFmjRYsWqWbNmhowYMAdXw8AUDRpmWny33Djtk1TuxT+j5APeDygCq4VtP7IepnN5rzj6dnpCj4ZnPdzAAAAAACAO1GkHde34uPjI39/f/n7+yszM/OOr/PJJ5/oiy++kHRjp/Xy5ctVsWJFa8UEANzCtaxrGvDtAEUmROqtrm/Jr65fofNcHF006aFJ+lfIvzT4x8F6q+tbyjHn6H+3/a+uZl6VJIu3GQEAAAAAALgdk/mfW+XuAd9//71iY2N15swZbd26VZUqVVJgYKCaN29+23MzMjIUHR1dAikBWJuvr69M75judow85plmRURE3O0YJSo1K1UTwicoMjlSA2oP0IxWM2QyWf41yTXnauHhhVp3ap1ylStJ6la9m1pXbq3PYj7TD91/UN3ydUso/d13L32G7fHzCwDA/YjvHwAAkFq0aCFXV9cCx++54vqftm/frtGjR6thw4b69ddfb1mgSP9/cW3pzcKYiIgI+fr63u0YpRbra9m98k27dOMbd3ty4eoF9V3dVwfPH9TIdiO15PElhf6eW9jnNyEtQccvHVftCrVVp1IdTd86XXPD5iptWprKOJUpqbdwT7hXPsP29vk1it9/bYv1tS3W17ZYX9tjjS3j+4d7H59f22J9bYv1tS3Wt3hu1+Xe8T2uS0L37t3VqVMnHT9+XH/99dfdjgMApVJqRmpeaT3xoYn6sv+Xt/2HQkn69tC32n56u6qXr66uPl1Vp1IdSdKOv3bIt6av3ZXWQGkVfCJY3VZ0k9scN5V/r7x6r+qtPWf33Pa8iPgI9fm6j8q9V04V3q+g/t/219GkoyWQGAAAAEBpcNeL6+zsbO3atUthYWGFjtesWVOSlJycXJKxAMBujP1trA6eP6jxHcdrQd8Fhs9buGehAn4LUHZudt6x/zv2f9r5106NbT/WFlEBlLCQ0yHqt6afLqdf1pyeczTTb6ZOJp+UX5Cfws+FWzzvaNJRdV/ZXVEJUXr74bc1vdt07T27V11XdFV8anwJvgMAAAAA96t74slZo0ePVrly5bRz5045OjrmG4uJiZHJZFKtWrXuUjoAKL2OJB7R11Ffq6JrRbWp0Uaro1YXmDOk1RDFJsdq15ldcr/qLl/d+G9QU7pM0TPfP6PHv3lcTzV7Sqcvn9aC3QvUt0FfDW45uKTfCuxY8IlgzQ6drYj4CDmYHPRQrYc0u+dsPVTroVueFxEfoalbp2rXmV1yNDnKr66fPurzkZpUa1JCye99E4InqHbF2tr7yl65ObtJkvxb+6vZ4maavm26Nr+0udDzPt7zsdIy07Rj2A619WorSepZr6c6BHbQwt0LNe+ReSX2HgAAAADcn+56ce3k5KQ+ffpo48aNWr58uUaOHJk39s033yg6Olo9evRQtWrV7mJKALj/pWenF7h9R0hciCTpSsYVDf95eKHnDWk1RDvidmj4z8O14okVeceffuBpffv0t/pg5weaGDxR1ctV1xud39Bb3d6So4Njode6VRbgTtzcEdzcs7nm9Jyj7Nxsfb7/c/kF+Sl0eKg6eHco9LybO4LdnN309sNvS5Lm756vriu6KnJ0pGq61yzJt3FPSr6erMjzkZrcaXJeaS1J1ctXl19dP206ucniubGXY1XNrVpeaS1J7b3bq2rZqjp04ZBNcwMAAAAoHSwW1wkJCcW6cPXq1Q3PffPNN7V//37Nnz9fe/fuVePGjXXkyBHt3r1btWrV0jvvvFOsLAAAqYxTmTt6+M8/zxn+83CLBfepy6c0O3S2ZofOvu01efgPrIUdwbZTwbWCjgYcVTmXcgXGkq4lycnB8v6HRlUaaUvsFiVeTZRHOQ9J0qXrl3Q5/bK83L1slhkAAABA6WHxbxx+fn6GHs5VGJPJpMOHDxueX716df3www/69NNP9fvvv2vPnj3y9PTU0KFD9eqrr6py5cp3lAMAAJRe7Ai2LUcHRzWq2qjA8aiEKIX9Faa+DftaPPfNLm/q12O/6oX1L2hB3wUyyaTXN78uF0cXvdbhNVvGBgAAAFBKWCyubz4U8Z+uXr2qK1euSJJq164tb29vOTo6KjExUSdOnFBubq7q1KkjT0/PIgfx8PDQu+++W+TzAACAfWJHcMlLy0yT/wZ/SdLULlMtzvOp6KNpXacp4N8Bar2ktSTJ0eSoHwb9kO8fCwAAAADAEot/o9u2bVu+1+fOndPzzz+vVq1aac6cOWrUqFGB8WnTpuno0aNavHixbdICAAD8P+wILlnXsq5pwLcDFJkQqbe6viW/un4W587YNkOzQ2fLr46fRvqOVE5ujr7Y/4UGfT9I6wetV/8m/UswOQAAAID7keGHM86dO1eZmZkKDAxUhQoVCox7e3vr888/1yOPPKK5c+dq2bJlVg0KAABwO+wIto3L6Zf1+DePK+xMmF5u87Lm9Jxzy7nzds3TgzUf1Fb/rXkPa32+xfNqv6y9Rvw6QnEN4uTq5FpS8QEAAADchxyMTty1a5c6duxYaGl9U7ly5eTr66uIiAirhAMAADDqnzuCp3adetsdwaP/b7S61O6iNU+t0aonV6mDdwcN+n6Qfj36awmmvvdduHpBPVb2UNiZMI1sN1KBAwJv+RyU4xePKyMnQy+0eCGvtJYkZ0dnDW45WAlXExSTFFMS0QEAAADcxwzvuHZ0dFRycvJt550/f15ly5YtVigAAICiYEewbaRmpKrv6r46eP6gJj40UQv6LrjtOTfXLSc3p8BYjvnGsVxzrnWDAgAAACh1DO+4bt26tSIiIrR9+3aLc3788UdFRUWpQ4cO1sgGAABwW+wItp2xv43VwfMHNb7jeEOltSQ192iumu41FRQZpPTs9Lzj6dnpWhW5StXcqqmFZwtbRQYAAABQShjecf3qq69q165dGjt2rAYMGKBu3brJ09NTkhQfH68tW7Zo8+bNKleunAICAmwWGAAA4CZ2BNvOkcQj+jrqa1V0rag2NdpoddTqAnOGtBqi2ORY7TqzS+5X3eUrXzk6OOqzfp/pme+fUYdlHfQ/bf9HOeYcffXHV4pJitHXA7+Ws6PzXXhHAAAAAO4nhovrtm3b6uOPP9aMGTO0YcMG/fTTT/nGzWazatasqQ8//FANGjSwelAAAID/VtwdweM6jlMZpzKS7HtHcHp2et463BQSFyJJupJxRcN/Hl7oeUNaDdGOuB0a/vNwrXhiRd7xgc0GavNLmzUrZJambZsmSWrn1U6/Df5NjzZ8tMhZAAAAANgfw8W1JPXu3VsPPfSQNm3apH379unChQuSpBo1aqhz587q3bu3XF25HyQAALA9dgRbTxmnMjK9Y/n2Kpb885zhPw+3WHBL0s6/dqrfmn63vaZ5prnIOQAAAACUPkUqriWpfPnyeuqpp/TUU0/ZIg8AAEAB7AgGAAAAAPtS5OJakqKjo7Vv3z79/fffatKkiZ5++mnt2LFDLVu2VOXKla2dEQAA2Dl2BAMAAACAfSlScR0fH68pU6Zo//79ecf69++vp59+Wp9++qlOnjypjz76SL169bJ6UAAAAAAAAACAfXAwOvHSpUsaMmSI9u3bp2bNmumVV16R2fz/7ziqX7++rl+/rvHjx+vIkSM2CQsAAAAAAAAAKP0MF9dLlixRfHy8xo0bpx9//FGTJ0/ON/7hhx/q3XffVXZ2tpYtW2b1oAAAAAAAAAAA+2C4uN6yZYvq1aunsWPHWpzz7LPPqnHjxoqMjLRKOAAAAAAAAACA/TFcXCcmJqpx48a3nVe3bl0lJiYWKxQAAAAAAAAAwH4ZLq4rVqyoM2fO3Hbe6dOnVbFixWKFAgAAAAAAAADYL8PFdceOHXXkyBFt377d4pxt27bp2LFj6tChgzWyAQAAAAAAAADskJPRiWPGjNHWrVs1btw4DRs2LK+cTk9PV1RUlEJCQhQYGChnZ2eNGDHCZoEBAAAAAAAAAKWb4eK6QYMG+uSTTzR58mQtW7ZMgYGBMplM2rx5szZv3iyz2awyZcpo7ty5atq0qS0zAwAAAAAAAABKMcPFtST5+fkpODhY69atU3h4uP7++2/l5ubKw8ND7du313PPPaeaNWvaKisAAAAAAAAAwA4UqbiWpKpVq2rMmDEaM2aMxTlpaWkqX758sYIBAAAAAAAAAOyT4Ycz9u3bV/PmzbvtvClTpujRRx8tVigAAAAAAAAAgP0yXFzHxcUpMTHxlnPS09N17NgxpaSkFDsYAAAAAAAAAMA+WbxVyPPPP6/o6Oh8xzZu3KjffvvN4sVycnIkiYczAgAAAAAAAADumMUd19OmTVN2dnbeD5PJpNzc3HzH/vuHi4uLGjVqpHfeeack3wMAAAAAAAAAoBSxuOO6VatWiomJyXvdtGlTDRgwQB9++GGJBAMAAAAAAAAA2CeLxfV/e/fdd1WnTh1bZgEAAAAAAAAAwHhx/eyzz+b9PCcnR3/++acuXLggR0dHeXl5cV9rAAAAAAAAAIBVGC6uJSktLU2LFi3S+vXrdfXq1XxjVatWlb+/v15++WU5ORXpsgAAAAAAAAAA5DHcMKelpWnIkCE6evSoHB0d1bZtW3l5eclsNis+Pl7R0dFauHCh9u3bpy+//FIODhaf+wgAAAAAAAAAgEWGi+svv/xSMTEx6tq1q95//315eHjkG09ISNDUqVO1c+dOff311xo6dKjVwwIAAAAAAAAASj/D26L//e9/y9PTU4sXLy5QWktS9erVtXjxYlWpUkU//PCDVUMCAAAAAAAAAOyH4eI6MTFRbdu2laurq8U5bm5u8vX11ZkzZ6wSDgAAAAAAAABgfwwX17Vr11ZsbOxt550/f141atQoVigAAAAAAAAAgP0yXFyPGDFCx48f18KFCy3O+fHHH3Xo0CGNHj3aKuEAAAAAAAAAAPbH8MMZK1WqpB49emjp0qXauXOnHn30UdWpU0cODg5KSEhQaGioQkJC5OPjo8TERC1btizf+SNGjLB6eAAAAAAAAABA6WO4uB41apRMJpPMZrP+/PNPHT58ON+42WyWJMXFxWnBggX5jptMJoprAAAAAAAAAIAhRS6uAQAAAAAAAACwJcPF9cSJE22ZAwAAAAAAAAAASUV4OGNhUlNTlZqaaq0sAAAAAAAAAAAUvbjes2ePRo8erQcffFAdOnTQ7NmzJUkTJkzQRx99pIyMDKuHBAAAAAAAAADYD8O3CpGkzz77TIsXL5bZbJaDg4PMZnPeQxkPHz6s4OBgHTx4UF999ZVcXFxsEhgAAAAAAAAAULoZ3nG9detWffbZZ/L29tbnn3+u/fv35xv/5JNP1LRpU0VERGjt2rVWDwoAAAAAAAAAsA+Gi+ugoCCVKVNGQUFB6tmzp9zc3PKNN2vWTMuXL1fZsmX1008/WT0oAAAAAAAAAMA+GC6uDx8+rPbt26tWrVoW51SpUkXt27fX2bNnrRIOAAAAAAAAAGB/DBfXubm5cnC4/fTs7GxlZWUVKxQAAAAAAAAAwH4ZLq7r1aunyMhIpaamWpxz5coVHTp0SPXq1bNKOAAAAAAAAACA/TFcXA8cOFCXL1/W66+/rsuXLxcYv3Llit58802lpqZqwIABVg0JAAAAAAAAALAfTkYnvvjii/r9998VEhKiHj16qHHjxpKkyMhIjRgxQlFRUbpy5YratGmjwYMH2ywwAAAAAAAAAKB0M7zj2tHRUV9++aVGjBghBwcHRUZGSpLi4uIUGhqq69ev64UXXtCKFSvk7Oxss8AAAAAAAAAAgNLN8I5rSXJ2dtbkyZMVEBCgQ4cO6fz588rJyZGnp6datmyp8uXL2yonAAAAAAAAAMBOFKm4lqRLly7p+PHj6tixY96xY8eOaf369erbt69q1Khh1YAAAAAAAAAAAPti+FYhkrR69Wo9/PDDmjt3br7jUVFRev/999WvXz/99NNPVg0IAAAAAAAAALAvhovrkJAQzZ49Wy4uLnr44YfzjXXo0EGjR4+Wg4OD3nrrLe3cudPqQQEAAAAAAAAA9sFwcR0YGChnZ2d98803mjBhQr4xHx8fTZgwQWvWrJGjo6MCAwOtHhQAAAAobYJPBKvbim5ym+Om8u+VV+9VvbXn7J7bnncq+ZSeWveUqsytoipzq8h/g78SryaWQGIAAACgZBi+x/WJEyf00EMPqWnTphbnNG3aVO3bt1dkZKRVwgEAAAClVcjpEPVb00/NPZtrTs85ys7N1uf7P5dfkJ9Ch4eqg3eHQs+7eO2ieqzsocycTE3pMkXZudmat2ueohKiFD4iXC6OLiX8TgAAAADrM1xcZ2Vlycnp9tPLlSun3NzcYoUCAAAASrsJwRNUu2Jt7X1lr9yc3SRJ/q391WxxM03fNl2bX9pc6HkLdi/Q2ZSzOvTqITXzaCZJ6liro/p83UcrD67UCN8RJfYeAAAAAFsxfKuQ+vXra//+/bpy5YrFOWlpadq3b5/q1atX5CCJiYl6++235efnpxYtWqhLly56/fXXdebMmSJfCwAAALiXJV9PVuT5SA16YFBeaS1J1ctXl19dP+06s8viuWv/XKvudbvnldaS1Lt+bzWp2kRr/1xr09wAAABASTFcXA8cOFCpqakaNWqUTp06VWD8zJkzGjNmjFJSUvTEE08UKURiYqKeffZZrVu3Tg0aNNBLL72kli1bauPGjXrmmWd0+vTpIl0PAAAAuJdVcK2gowFHNbHTxAJjSdeS5ORQ+P90TL6erNjkWPl6+RYYa+fVTvvj91s9KwAAAHA3GL5VyPPPP6+tW7dq586deuyxx+Tj4yMvLy9J0vnz5/XXX38pNzdXnTp10pAhQ4oUYtGiRfr77781depUDR8+PO/4L7/8ojfeeEMffPCBlixZUqRrAgAAAPcqRwdHNaraqMDxqIQohf0Vpr4N+xZ63rnUc5Ik7wreBca8ynspJSNFV9KvqGKZitYNDAAAAJQwwzuuTSaTvvzyS02ePFk1a9ZUXFyc9uzZoz179uj06dOqUqWKxo0bp6VLlxq6F/Y/bdmyRVWqVNHQoUPzHR8wYIB8fHy0c+dO7psNAACAUi0tM03+G/wlSVO7TC10TmpGqiTlu73ITWWdy0qSrmZdtVFCAAAAoOQUqWF2dHTUiBEjNGLECMXHxysxMVHZ2dny8PCQj4/PHQXIycnRqFGj5OTkJAeHgj26i4uLsrKylJWVJVdX1zv6GgAAAMC97FrWNQ34doAiEyL1Vte35FfXr9B5ueYbmzlMMlm8loPJ8N4UAAAA4J5VtK3Rki5duqTjx4+rY8eOqlmzpiTp+PHjWrlypfr27asaNWoU6XqOjo4FdlrfdPLkScXGxsrHx4fSGgAAAKXS5fTLevybxxV2Jkwvt3lZc3rOsTjX3dVdknQ9+3qBsetZN465u7jbJigAAABQgopUXK9evVoffPCBGjdurB9//DHveGRkpN5//319/PHHmjlzpp588sliB8vNzdW7776r3NxcDRo0qEjnRkdHF/vr27uIiIi7HaFUY30L8vUt+JCpu620/Trda2vM+toW62tbrDL19lAAACAASURBVK9tlbb1vZVLGZcUsDdAx1KOaaDPQL3q/aoOHDhQ6NyIiAilZt24VciB4wcU4Zh/naL/ipa7s7tiDsXYPHdpZE+fu7uFNS6I33/vH6yNbbG+tsX62hbrazuGi+uQkBDNnj1bbm7/H3t3Hh/juf9//D2ZSCIRsUUaiqBFSm2p2JdWcaq0UarUUqGxFK2li3IoPa3+TrVKq5xWqKWKqqJOm3NasYsltghKVYgltpBNZLLO7w8n80USTSJjJvF6Ph7nceS+7vvue65MrrnnM9dct6vatWt3W5u/v7+GDx+upUuX6t1331WlSpXUpk2bQocym82aMmWKdu7cqQYNGuQ5IzsvDRo0YIb2Pdi3b5/dXUCVJPRv8cHvybroX+uif62L/rWuB6V/k1KT1G5RO/2R+IfGthirmV1m5rnvrdcPNXfX1AVdyNFP0Tuj1bxa8wem/4oS12fWRx8XD/yOcsfz17roX+uif62L/r03qampd52AnO8F8IKDg1WqVCl99913GjNmzG1t1atX15gxY7Rs2TIZjUYFBwcXOnBGRoYmTpyoVatWqVq1apo7d66cnJwKfT4AAADAHo38ZaQOXjyoN5q/cdei9Z16+vbUhqgNOhb7fzOrN0Rt0PGrx9Wnfh9rRAUAAADuu3zPuP7zzz/VokUL1atXL8996tWrp2bNmikiIqJQYVJSUvTGG29oy5Yt8vHx0TfffCMvL69CnQsAAACwV79f+V1LDy2Vh7OHGj/UWN8e+jbHPv0b9ldUXJTCzobJPdldfro5m+ft1m9ryaEl6riko8a3HC9Thkkf7/hYft5+6t+w//1+KAAAAIBV5LtwnZ6eLkfHv97dzc1NWVlZBQ6SkJCgoKAgRURE6LHHHlNwcLAqVqxY4PMAAAAA9sSUYZKLo8tt27ZEb5EkJaQmKHBdYK7H9W/YX1ujtypwXaC+ef4by3ZPN09tHbRVY/87VlM2TZFrKVcF1AvQjE4z5Ox49+XycssCAAAA2KN8F65r1aqlvXv3KiEhQR4eHrnuc/36dYWHh6tmzZoFCpGamqphw4YpIiJC/v7+mjdvnsqUKVOgcwAAAAD2yMXRRYZphgIfd+sxgesC8yxwJ6cna3HEYi2OWPyX5zS/Zy5wDgB4EAT9FKQT105o86DNf7nvvph9mhA6QWFnw2Q0GNXep70+6fSJ6laqa/2gAPAAyfca1z169FBSUpKGDRumU6dO5Wg/e/asXnvtNSUmJur5558vUIiZM2fqwIEDatKkiebPn0/RGgAAAAAA3BcL9i9Q8IH83avreOxxdVjcQYcuHdKUdlM0qe0k7T63W22+aaOYpBgrJwWAB0u+Z1z36dNHoaGh2r59u7p27arq1avL29tbknTx4kWdOXNGWVlZatmypfr3z//aeleuXNGyZcsk3ZzVPX/+/Fz3Gzp0qJyd7/7VRwAAAAAAgPzIzMrUh9s+1NTNU/N9zKxds3Q97bq2DtqqJt5NJElP1XxK/sH++mznZ5rReYaV0gLAgyffhWuDwaCvvvpKCxcu1IoVKxQdHa3o6GhLe6VKldS3b18NHTo0X2thZ4uIiFB6erokafXq1Xnu98orr1C4BgAAAAAA98yUYVLz4OY6dOmQBjYaqNCo0HwdFxUfpUqulSxFa0lqVrWZKpauqMjLkdaKCwAPpPxXmCUZjUYFBQUpKChIMTExunLlijIyMuTp6anq1asXKsDTTz+t48ePF+pYAAAAAACAgjJlmJSYmqiVvVaqd/3e8pnlk6/jHq3wqDZEbdCV5CvydPOUJF1LuaZ4U7y83b2tmBgAHjwFKlzfqkqVKqpSpcpt2zIzMxUaGqoVK1Zo4cKF9xwOAAAAAACgqJV1LqsTo0/I0aFgZZG3W7+t9X+sV9/VfTWzy0wZZNCbv70pJ6OTXvd/3UppAeDBVOjC9a3Onz+v77//XqtXr9bVq1eL4pQAAAAAgGIk6Kcgnbh2QpsHbc5zn9Pxp1Vzds27nmfTK5vUwadD0YYD7uBgcJCDwaHAx1X3qK6JbSZqVMgoNfpXI0mS0WDUD71/uG35EADAvSt04TorK0sbN27UypUrtWPHDpnNZpnNZrm5ualz585FmREAAAAAYMcW7F+g4APBal+j/V3383T11NIeS3NsT0lP0eiQ0arsVlmNvBpZKyZwzyZvnKwPtn2g9jXaa6jfUGVmZWre3nnqvaq3Vvdere51u9s6IgCUGAUuXF+4cEGrVq3SDz/8oCtXrkiSHBwc1KpVKwUEBOjpp5+Wi4tLkQcFAAAAANiXzKxMfbjtQ03dPDVf+7s5ual/w/45to/5zxilZ6Vr2QvLVL50+SJOCRSNeFO8ZoTN0BNVnlDowFAZHYySpD4N+qjZ/GYKWh+k6NrRcnZ0tnFSACgZ8lW4NpvN2rx5s1auXKlt27YpKytLZrNZDg4OMpvN2rJliypVqmTtrAAAAAAAO2HKMKl5cHMdunRIAxsNVGhUaKHOE3kpUl/s+UKDGg1S2xptizglUHROXD2h1MxU9W3Q11K0lqRSxlLq93g/vb3hbR2LPaZGD/GtAQAoCnctXF+6dMkyu/rSpUsym83y8PBQt27d1LNnT3300Ufau3cvRWsAAAAAeMCYMkxKTE3Uyl4r1bt+b/nM8inUeSZtnKTSjqX1wVMfFG1AoIhlz6TOzMrM0ZZpvrkty5x1XzMBQEmWZ+H6tdde09atW5WRkSGj0ai2bdtalgJxcnK6nxkBAAAAAHamrHNZnRh9Qo4Ohb51kg5dOqT1f6zX+Jbj5e3uXYTpgKJX37O+qrhX0aKIRRrdfLRcHG8uk2rKMGlJxBJVcq2kBpUb2DglAJQceV5hbNy4US4uLho+fLhefvllVahQ4X7mAgAAAADYMQeDgxwMDvd0jnnh82Q0GDXaf3QRpQKKTlRclMLOhsk92V1+8pPRwag5z8xRr1W95D/fX0OaDFGmOVMLDyzUsdhjWtpjqUoZS9k6NgCUGHleZZQrV04mk0lz587Vq6++qtmzZ+vkyZP3MxsAAAAAoIRKSU/Rt5Hf6rm6z6lGuRq2joMSyJRhuqfjt0Zv1YA1AxRXNs6yrYdvD/024DdVKF1BEzdO1ORNk1W+dHn90u8X9WvYz2pZAOBBlOeM6+3bt2vTpk1avXq1tm/frqNHj+pf//qXGjVqpBdeeEFdu3a9nzkBAAAAACXIptObdD3tul587EVbR0EJ5eLoIsM0Q773j06IznX/wHWBClwXmOdx289s1zPLnrnruc3vmfOdAwBwU56Fa0dHR3Xq1EmdOnXS1atXtXbtWq1du1YHDx5URESEpk+fLqPx5l10MzIy5OhY+HXNAAAAAAAPll9O/CIno5OerfOsraMAAAA7lK8FySpWrKghQ4Zo/fr1WrVqlV566SU5OzsrOTlZZrNZrVq10qRJk7Rjxw5lZXEHXQAAAADA3e04u0PNqjRTWeeyto4CAADsUIHvpPH4449r6tSp2rZtm2bOnKk2bdro+vXrWr16tV599VW1adNG77//vjWyAgAAAABKgPTMdB29clRNHmpi6ygAAMBOFfoW0E5OTuratauCg4O1adMmjRkzRjVq1NC1a9e0fPnyoswIAAAAACiGouKi9O2hb3Uu+dxt288knFFaZpqqe1S3UTIAAGDvCl24vpWXl5eGDx+u//znP1q2bJl69uxZFKeFFQX9FKQOizrka1//+f4yTDPk+F+v73tZNyQAAAAAmzJlmO7p+K3RWzVgzQDFlY27bfvVlKuSVKBlQu41CwAAKF6K/I6Kfn5+8vPzK+rToggt2L9AwQeC1b5G+7/c12w26/fY3xVQL0A9fW//QKKGRw1rRQQAAABgB1wcXWSYZsj3/tEJ0bnuH7guUIHrAnNsH/7zcA3/eXi+zm1+z5zvHAAAoPgr8sI17FdmVqY+3Pahpm6emu9jTsef1vW063q+7vPq37C/9cIBAAAAAAAAwP9QuH5AmDJMah7cXIcuHdLARgMVGhWar+OOXDkiSfKt5GvNeAAAAAAAAABgUSRrXMP+mTJMSkxN1MpeK7U4YLEcHfL3mcWRy/8rXHveLFwnpyVbLSMAAAAAAAAASMy4fmCUdS6rE6NP5Ltgne3wlcNyd3LXuP+O08ojK3U97bpqla+lD5/6UH0a9LFSWgAAAAAAAAAPMmZcPyAcDA4FLlpLN2dcJ6UlKd4UryUBS7TwuYVyd3JX39V9tTRiqRWSAgAAAAAAAHjQ3dOM63379uns2bMKCAgoqjywM0P9hiozK1Mj/UdatvVp0EcN5jXQW7+9pZcff1lGB6MNEwIAAAAAAAAoae5pxvWKFSv07rvvFlUW2KHhTwy/rWgtSaVLldaAhgN0KfmSjl45aqNkAAAAAAAAAEoqlgpBoVR2qyxJup523cZJAAAAAAAAAJQ0FK6Rp/OJ51V/bn29v+X9HG3HYo9JkmqWr3m/YwEAAAAAAAAo4ShcI09Vy1ZVgilB8/fPV2JqomX72YSzWnRwkZ70eVIPlXnIhgkBAAAAAAAAlET3dHNGlCxRcVEKOxsm92R3+clPkjSn6xz1WNlDrRa0UlDTICWlJWnOnjlydHDUl12/tHFiAAAAAAAAACXRPc24btasmQICAooqC+6RKcN0T8dvjd6qAWsGKK5snGVbQL0ArX1prdyc3PTOhnf06c5P1bJaS4UNCZOvp69V8wAAAAAAAAB4MN3TjOvevXurd+/eRZUF98jF0UWGaYZ87x+dEJ3r/oHrAhW4LjDXY1IzU7X22FqtPbb2L89vfs+c7ywAAAAAAAAAkI01rgEAAAAAAAAAdoXCNQAAAAAAAADArlC4BgAAAAAAAADYFQrXAAAAAAAAAAC7QuEaAAAAAAAAAGBXKFwDAAAAAAAAAOyKY0EPSE9PV0hIiMLDw3XlyhU5OTmpUqVK8vf315NPPilnZ2dr5AQAAAAAAAAAPCAKVLj+/fffNWrUKMXExMhsNt/Wtnz5clWtWlWzZs1SgwYNijQkAAAAAAAAAODBke/C9aVLlzR48GDFxcXJ399fzz77rB5++GFlZmbq7NmzCgkJ0d69ezV8+HCtWbNGnp6e1swNAAAAAAAAACih8l24/te//qW4uDiNHj1aI0eOzNHer18/zZkzR3PmzNHChQv1zjvvFGlQAAAAAAAAAMCDId83Z9yyZYtq1KiRa9E626hRo1SjRg1t3LixSMIBAAAAAAAAAB48+S5cX758Wb6+vn+5n6+vry5evHhPoQAAAAAAAAAAD658F67d3d3zVZC+ePGiXF1d7ykUAAAAAAAAAODBle/CddOmTRUREaFdu3bluc/OnTt18OBBNWnSpEjCAQAAAAAAAAAePPkuXA8ZMkQGg0EjRozQ/PnzdfbsWZnNZpnNZp09e1Zff/21XnvtNTk4OGjIkCHWzAwAAAAAAAAAKMEc87tj06ZNNWnSJH344YeaOXOmZs6cmWMfBwcHTZw4UX5+fkUaEgAAAAAAAADw4Mh34VqS+vXrp6ZNm2rJkiXau3evLl++LLPZrMqVK6tZs2bq37+/6tevb62sAAAAAAAAAIAHQIEK15Lk6+urjz76yBpZAAAAAAAAAADI/xrXAAAAAAAAAADcD3nOuB48eLAMBoOmT58uLy8vDR48ON8nNRgMWrBgQZEEBAAAAAAAAJC7oJ+CdOLaCW0etPkv9z0Vd0rjfx2vzadv7tutTjd92vlTebp5WjckUAh5Fq7DwsJkMBh048YNy8/5ZTAY7j0ZAAAAAAAAgDwt2L9AwQeC1b5G+7/c9+qNq3py8ZNKy0zTO63fUUZWhmaEzdChS4e0J2iPnIxO9yExkH95Fq6XLFkiSapSpcptPwMAAAAAAACwncysTH247UNN3Tw138fM3DlT5xLPKXJEpHw9fSVJzR9urk5LO2nxwcUK8guyUtrijRnttpNn4drf3/+uPwMAAAAAAAC4v0wZJjUPbq5Dlw5pYKOBCo0KzddxK46sUAefDpaitSQ9Xetp1a1YVyuOrKBwnQtmtNtWvm/OOHDgQH311Vd/ud/06dPVpUuXewoFAAAAAAAAICdThkmJqYla2WulFgcslqNDnvNSLeJS4hQVFyU/b78cbU29m2pvzF5rRC22MrMy9f6W9xW0Pv/F/OwZ7aEDQ/VOm3c0qd0k/dD7B0VcitDig4utmLbk+utn9v/s2bNHDz300F/uFxkZqQsXLtxTKAAAAAAAAAA5lXUuqxOjT+SrYJ3tfNJ5SVLVslVztHmX8VZiaqISTAnycPEospzFFTPa7Ueez/BXX31Vp06dum3bhg0b1LFjxzxPlpycrISEBNWsWbPoEgLFRGHXMdp+Zrsmhk7U3pi9Kl+6vALqBmjak9NUybXSfUgNAAAAAACKEweDgxwM+V5EQZKUlJokSXIt5ZqjrXSp0pKk5PRkCte6fUZ77/q95TPL5y+PyZ7R3su3V462pt5N9fOJn62QtOTLs3AdGBioIUOGWH42GAy6ceOGbty4cdcTenh4aMKECUWXECgGCruO0ebTm9Xl2y4q51JOE9tOlNFg1Kzds7Tx9EaFDQ5T+dLl7/MjAQAAAAAAJU2WOUuSZJAhz30KWgwvqZjRbj/y/A20bt1aW7duldlsltlsVocOHdS5c2dNmjQpz5M5OzurXLly9xTo0qVL6tq1q0aPHq1Bgwbd07mA+6Wwd+YdHTJaRoNRYYPDVLtCbUlSD98eajivoT7c9qE+6fzJfXsMAAAAAACgZHJ3dpckpWSk5GhLSb+5zd3J/b5mslfMaLcfd/3ooHLlypZ/jxo1SnXr1pWXl5fVwiQnJ2v06NG6fv261f4bgDUUZh2j0/GndfjyYQ1tOtRStJakepXqqXvd7locsZjCNQAAAAAAuGfVPapLki4k5bwvXcz1GJVzKSc3J7f7HavEYEa7deS7x0aNGqVOnTrla9/4+PgCBzl//rwGDBigiIiIAh8L2FJh78x7PvHm10ge93o8R9sj5R9R7I1YnU04W7RhAQAAAADAA6ecSznVLFdT+y/uz9F24MIBPVHlCRukKjmY0W4d+V+sRTeX8Vi7dq1iYmKUnp4us9lsaTObzUpNTVVsbKwOHjyoyMjIfJ930aJF+vzzz2UymdSiRQvt2rWrILEAmyrsOkbZn2Rmf53kVldTrkqSLl6/qGoe1Yo6MgAAAAAAeMD09O2pWbtn6VjsMdWrVE+StCFqg45fPa63Wr1l43TFGzParSPfhetTp07ppZdeUlJSkqVgbTAYbvu3dLOA7eFRsPValixZoqpVq2ratGk6ffo0hWsUK4Vdx+gxz8dU1rmsVv++WhPaTLD8DZkyTPrvyf9a/g0AAAAAAFAQUXFRCjsbJvdkd/np5jfE3279tpYcWqKOSzpqfMvxMmWY9PGOj+Xn7af+DfvbOHHxxox268j3UiHz5s1TYmKimjRposmTJ6tr164yGAx6//339fe//13t27eX2WzWo48+qh07dhQoxLRp07R27Vo1bdq0wA8AsLXCrmPkZHTSuBbjtO/CPvX7sZ8iL0Xq4MWD6vV9LyWnJUtSge5gCwAAAAAASoZ7nci2NXqrBqwZoLiycZZtnm6e2jpoqxp5NdKUTVM0a9csBdQLUEi/EDk7Olsty4Oip29PbYjaoGOxxyzbsme096nfx4bJiq98V8V2796tcuXKKTg4WK6urqpVq5ZCQkLk7e2ttm3bqn///po3b54+//xzrVq1Sn379s13iLZt2xYqPGAP7mUdo8ntJyveFK/P93yu5YeXS5K61+mud1q/owmhE1ShdAUrpQYAAAAAwHpOxZ3S+F/Ha/PpzZKkbnW66dPOn8rTzfOux+2L2acJoRMUdjZMRoNR7X3a65NOn6hupbr3IbX9cHF0kWFa3hPk7hSdEJ3r/oHrAhW4LjDXY5LTk7U4YrEWRyy+67nN75nv2v4gYkb7/ZHvwvW1a9fUokULubreXA6hbt26MpvNioyMtBSehw0bpu+++07r168vUOG6qB0+fNhm/21b8vPLeXNAW9u3b5+tI1hdUvrNpUL2n9ivfcbbH+/hM4flXspdxyKP3bb91n7p79lfzzz9jM4mn5WXi5e8Xb315bEvZTQYdTXqqvZFl/w+lHj+3g/21sf0r3XRv9ZF/1oX/WtdJa1/iwr9kjuev9ZF/1oX/Ws78WnxGrBtgNKz0tWvZj9lmjO19OhS7T69W4vbLFYph1K37Z/dN6evn9bAbQPlYnTR4NqDJUnLopapxfwWWt5uuTxd7l70Lkl4/lpXncfqyL104W+WuDV6qwLXBeqb57+xbMue0T72v2M1ZdMUuZZyVUC9AM3oNOOuM9olKSklSX8c/aPQeUqqfBeunZycVLp0acvPFSpUUJkyZXTy5EnLNgcHBzVs2LBAN2a0hgYNGsjZ+e5PCNwf9jbQWkvN3TV1QRdyPN7ondFqXq35bdv37dtn+Xl55HJ5u3urs0/n2447ceiE/Kr4qZV/K+uHR54elOevrdC/1kX/Whf9a130r3XRvznden0G+8bvybroX+t6kPp3UugkXTZdVuSISPl6+kqSXoh6QZ2WdlKkQ6SC/IIs+946Bgf/O1g3Mm9o+5DtauLdRJI08PxA+Qf7KzQ5VDNaz7j/DwaSSubz115mtEs3Z7WXxD7+K6mpqXedgJzvNa6rV6+u48eP37atZs2aOnLkyG3bMjIylJiYWMCYQPFW2HWMPtv1mUb9MkoZWRmWbT//8bO2n9mukc1GWjUzAAAAAADWsOLICnXw6WApWkvS07WeVt2KdbXiyIo8j4uKj1Il10qWorUkNavaTBVLV1TkZdtOkgRw/+W7cN2+fXudOXNG//znP5WcfPPGcU2aNFF0dLS2b98uSTp79qz27NmjKlWqWCctYKfebv22KpSuoI5LOmrmzpmavm26en3f67Z1jKLiovTtoW91Lvmc5bh3Wr+jI1eOqNt33fT1vq81MXSien7fU11qd1G/x/vZ6uEAAAAAAFAocSlxioqLkp93ztmjTb2bam/M3jyPfbTCo7qWck1Xkq9Ytl1LuaZ4U7y83b2tkheA/cp34TowMFBVqlTRokWLNHbsWElS//795eDgoNdee019+vRRQECATCaTunbtarXAgK3c7S66+bkzb2539O35WE8t77lcF69f1Nj/jtWKwyv0Vqu39ONLP8roYCx0HgAAAAAAbOF80nlJUtWyVXO0eZfxVmJqohJMCbke+3brt/Vw2YfVd3VfHbp0SJGXItV3dV85GZ30uv/rVs0NwP7ke41rDw8Pff/995ozZ44qVKgg6ebyIf/v//0/vffeezp48KAkqWvXrgoKCrrbqYBiqSB39L3bOkZ3W//oVPwpfbDtA32w7YO//G9wV18AAAAAgL1JSk2SJLmWcs3RVrrUzXunJacny8PFI0d7dY/qmthmokaFjFKjfzWSJBkNRv3Q+4fblg8B8GDId+FakipWrKj33nvvtm3du3dXx44d9eeff8rb21ueng/OHV4BAAAAAADwf7LMWZIkg/Ke+OVgyH0BgMkbJ+uDbR+ofY32Guo3VJlZmZq3d556r+qt1b1Xq3vd7lbJDMA+FahwnRdXV1c1bNjQ8vO6dev0/PPPF8WpAQAAAAAAUEy4O7tLklIyUnK0paTf3Obu5J6jLd4UrxlhM/RElScUOjDUsnxmnwZ91Gx+MwWtD1J07WjLcpwASr6/XOPaZDIpLCxMv/zyi/7888+77nvy5EkNGDBAEyZMKHSgF154QcePH9egQYMKfQ4AAAAAAADcf9U9qkuSLiRdyNEWcz1G5VzKyc3JLUfbiasnlJqZqr4N+t52z6dSxlLq93g/XUq+pGOxx6wXHIDdueuM63Xr1mn69OlKTEy0bOvYsaM+/vhjubr+31pFKSkpmjNnjhYvXqyMjAwZDPlbBxgAAAAAAAAlRzmXcqpZrqb2X9yfo+3AhQN6osoTuR6XPZM6MyszR1um+ea27GVIADwY8pxxvXv3br3zzjtKSEhQxYoVVb9+fZUqVUqhoaGaNm2aZb/w8HB169ZNCxcuVEZGhh599FEtXbr0voQHAAAAAACAfenp21MbojbcNkN6Q9QGHb96XH3q98n1mPqe9VXFvYoWRSySKcNk2W7KMGlJxBJVcq2kBpUbWD07APuR54zrb775RpI0ePBgvfXWWzIYDLp48aIGDx6s9evXa9y4cdq6daumTZumjIwMubq6atSoUXrllVdkNBrzOi0AAAAAAABKsLdbv60lh5ao45KOGt9yvEwZJn2842P5efupf8P+kqSouCiFnQ2Te7K7/OQno4NRc56Zo16resl/vr+GNBmiTHOmFh5YqGOxx7S0x1KVMpay8SMDcD/lOeP66NGj8vLy0vjx4y1Lfzz00EN66623lJWVpa+++spStH7qqacUEhKiwYMHU7QGAAAAAAAo4W6dFX0nTzdPbR20VY28GmnKpimatWuWAuoFKKRfiGVJkK3RWzVgzQDFlY2zHNfDt4d+G/CbKpSuoIkbJ2rypskqX7q8fun3i/o17FeoLACKrzxnXMfFxalFixY5CtFNmjSRJC1fvlzOzs764IMPFBAQYN2UAAAAAAAAsBsuji4yTMvfPc6S05O1OGKxFkcsztEWuC5QgesC8zx2+5ntembZM3c9v/k9c75yAChe8ixcp6enq3z58jm2e3h4WP49d+5ctWrVyjrJAAAAAAAAAAAPpDyXCslL9rIhjRs3pmgNAAAAAAAAAChyBS5cZ3v44YeLMgcAAAAAAAAAAJLuoXCdPfMaAAAAAAAAAICiVOjCNQAAAAAAAAAA1pDnzRklacOGDerYsWOO7QaDIc+2W9sBAAAAAAAAACiouxaub9y4oRs3bhS4jWVEAAAAAAAAAACFlWfhesmSJfczBwAAAAAAAAAAku5SuPb397+fOQAAAAAAAAAAkPQXS4UAAAAAei5XVwAAIABJREFUQHF2Ku6Uxv86XptPb5YkdavTTZ92/lSebp53Pc5/vr/CY8JzbO/p21M/9P7BGlEBAABwCwrXAAAAAEqkqzeu6snFTyotM03vtH5HGVkZmhE2Q4cuHdKeoD1yMjrlepzZbNbvsb8roF6Aevr2vK2thkeN+xEdAADggUfhGgAAAECJNHPnTJ1LPKfIEZHy9fSVJDV/uLk6Le2kxQcXK8gvKNfjTsef1vW063q+7vPq37D//YwMAACA/3GwdQAAAAAAsIYVR1aog08HS9Fakp6u9bTqVqyrFUdW5HnckStHJEm+lXzz3AcAAADWReEaAAAAQIkTlxKnqLgo+Xn75Whr6t1Ue2P25nnskcv/K1z/r+CdnJZsnZAAAADIE4VrAAAAACXO+aTzkqSqZavmaPMu463E1EQlmBJyPfbwlcNyd3LXuP+Ok/tH7irzURnV/ry2VhzOe5Y2AAAAihaFawAAAAAlTlJqkiTJtZRrjrbSpUpLkpLTc59JfeTyESWlJSneFK8lAUu08LmFcndyV9/VfbU0Yqn1QgMAAMCCmzMCAAAAKHGyzFmSJIMMee7jYMh9Hs9Qv6HKzMrUSP+Rlm19GvRRg3kN9NZvb+nlx1+W0cFYtIEBAABwG2ZcAwAAAChx3J3dJUkpGSk52lLSb25zd3LP9djhTwy/rWgt3ZylPaDhAF1KvqSjV44WcVoAAADcicI1AAAAgBKnukd1SdKFpAs52mKux6icSzm5ObkV6JyV3SpLkq6nXb/3gAAAALgrCtcAAAAASpxyLuVUs1xN7b+4P0fbgQsH9ESVJ3I97nziedWfW1/vb3k/R9ux2GOSpJrlaxZtWAAAAORA4RoAAABAidTTt6c2RG2wFJwlaUPUBh2/elx96vfJ9ZiqZasqwZSg+fvnKzE10bL9bMJZLTq4SE/6PKmHyjxk9ewAAAAPOm7OCAAAAKBEerv121pyaIk6Lumo8S3Hy5Rh0sc7Ppaft5/6N+wvSYqKi9Iv535R+VrlVat8LUnSnK5z1GNlD7Va0EpBTYOUlJakOXvmyNHBUV92/dKWDwkAAOCBwYxrAAAAAMWWKcOUZ5unm6e2DtqqRl6NNGXTFM3aNUsB9QIU0i9Ezo7OkqSt0Vs15eAUbY3eajkuoF6A1r60Vm5Obnpnwzv6dOenalmtpcKGhMnX07dQWQAAAFAwzLgGAAAAUGy5OLrIMM2Qr32T05O1OGKxFkcsztEWuC5QgesCcz0uNTNVa4+t1dpja+96fvN75nzlAAAAwF9jxjUAAAAAAAAAwK5QuAYAAAAAAAAA2BUK1wAAAAAAAAAAu0LhGgAAAAAAAABgVyhcAwAAAAAAAADsCoVrAAAAAAAAAIBdoXANAAAAAAAAALArFK4BAAAAAAAAAHaFwjUAAAAAAAAAwK5QuAYAAAAAAAAA2BUK1wAAAAAAAAAAu0LhGgAAAAAAAABgVyhcAwAAAAAAAADsCoVrAAAAAAAAAIBdoXANAAAAAAAAALArFK4BAAAAAAAAAHaFwjUAAAAAAAAAwK5QuAYAAAAAAAAA2BUK1wAAAAAAAAAAu0LhGgAAAAAAAABgVyhcAwAAAAAAAADsCoVrAAAAAAAAAIBdoXANAAAAAAAAALArFK4BAAAAAAAAAHaFwjUAAAAAAAAAwK5QuAYAAAAAAAAA2BUK1wAAAAAAAAAAu0LhGgAAAAAAAABgV+ymcJ2RkaFFixapa9euatiwoTp27Kgvv/xS6enpto4GAAAAAAAAALiP7KZw/f777+ujjz5SuXLlNHDgQHl5eenzzz/X+PHjbR0NAAAAAAAAAHAfOdo6gCTt379fK1euVJcuXTR79mwZDAaZzWZNmDBBa9eu1aZNm/Tkk0/aOiYAAAAAAAAA4D6wixnXy5YtkySNGjVKBoNBkmQwGDRu3DgZDAatWrXKlvEAAAAAAAAAAPeRXRSu9+7dq/Lly6tOnTq3bffy8pKPj4/Cw8NtlAwAAAAAAAAAcL/ZfKmQtLQ0Xbx4UY0aNcq1vWrVqjp16pSuXbumChUq3PVcZrPZcs4HkbOzs60j5JCammrrCEWG/rUu+tf67K2P6V/ron+ti/61LvrXuuhf66J/rYv+tS7617roX+uif62L/rW+ktbH+ZFdw82u6d7JYM6r5T65fPmy2rZtqzZt2mjBggU52seMGaOQkBD9+uuvqlGjxl3PlZSUpD/++MNaUQEAAAAAAAAARahOnTpyd3fPsd3mM64zMjIkSU5OTrm2Z2/Pz6cObm5uqlOnjkqVKmVZKxsAAAAAAAAAYF/MZrPS09Pl5uaWa7vNC9cuLi6SpPT09Fzbs6eMly5d+i/P5eDgkGt1HgAAAAAAAABgX7Jrw7mx+c0Zy5QpIwcHB12/fj3X9qSkJEmiIA0AAAAAAAAADwibF66dnJxUpUoVnTt3Ltf2c+fOqXz58ipXrtx9TgYAAAAAAAAAsAWbF64lyc/PT1euXNGpU6du237p0iVFR0ercePGNkoGAAAAAAAAALjf7KJwHRAQIEn67LPPlJWVJenm4twzZ86U2WzWSy+9ZMt4AAAAAAAAAID7yGA2m822DiFJY8eO1S+//KKGDRuqefPmOnDggPbu3asuXbpo9uzZMhgMto4IAAAAAAAAALgP7KZwnZ6erq+//lpr1qzRpUuXVKVKFT333HMKCgqSk5OTreMBAAAAAAAAAO4TuylcAwAAAAAAAAAg2cka1wAAAAAAAAAAZKNwDQAAAAAAAACwKxSuAQAAAAAAAAB2hcI1AAAAAAAAgAdOZmZmjm3cDtB+ULgGCiG3gQ0AAAAAAADFg9lsltFolCR99dVXWrJkiSTJYDDYMhZuQeEaKITsgW3+/Pk6deqUJD6RAwCULNmva7y+Fa3s/szKyrJxEqDgGBdQnN36/OU5jOIir3GX64h7ZzabLQXqTz/9VJ999pm+//57XblyhTHCjlC4LoFu/QPLHsz4oyt6ISEh+vTTT7V06VJJfCJXVHgBtq7c+pc+Lzp5jbWMwUUjr+cq/Vs07vw2UWpqqiRe34pKdv9m92d6erot45Q4jA/WdefzN/v/uYYoGlw/WFduz19e24pOXt9G5vl77zIzMy3PVbPZrGvXrik1NVWZmZlycKCcdy9u7du4uDht3bpVTZs21UcffSRPT0/GCDviaOsAKFqZmZkyGo2Wi8hLly7Jy8tLGRkZcnJyUlZWFgNcEfH395e3t7fCw8Mt/XzrJ3YouIyMDDk6OiotLU27du3S2bNn5eTkpHbt2snLy8vW8Yq97PEhIyNDFy5c0Pnz51WzZk1VqFCBcaEIZPdvZmamEhISFB8fLxcXF1WpUoVxoQhkjw8ZGRmKjo5WXFycHBwc1LRpU/q3CGT3b2pqqpYvX66jR4/qwoUL6tChg4YMGWLreMXenf174sQJRUVF6cUXX1RAQABj8D3KbXxwdHRU48aNGR+KwK3XZ6GhoTp37pzi4uLUu3dv+fj42DpesXfr+7OsrCzFx8erQoUKkvjgsCjcOv4uWbJEx44d06lTp9SzZ091795dZcuWtXXEYu3W/t2yZYvOnDkjLy8vNW7cWNWqVaP+cA+y31tI0vfff6/Q0FCFh4erbNmyeuihhzRkyBA1bNiQ98mFlN23n3zyic6dO6fz58/r3Xff1eOPP27jZLgThesSJPtFIyUlRfPmzVNERIT+/PNPVatWTTVr1lRQUJBq1apl65glQmZmpipWrKjevXtr9uzZCgkJ0aBBg7i4vAeZmZlydHTUjRs39OabbyosLEwmk0mSNGnSJPXu3VvOzs42Tll83To+/OMf/1B4eLjOnj2rSpUqaebMmXriiSe4qLwHt/bv9OnTtWfPHkVHR6tq1ar6+OOP5efnZ+uIxdqt48PkyZMVFhamuLg4SdKsWbP0t7/9zcYJi7db+zcoKEj79u2TwWCQ2WyWq6urunfvrsqVK9s6ZrF1a/8OHTpUe/futfSvl5eX2rVrp0qVKtk6ZrF1a/9OmTJFYWFhunbtmiTp888/V+fOnW2csHi7tX9Hjx6tHTt2WNpSU1M1btw4ubm52TBh8XZrYeqHH37Q5s2bFRYWJl9fXwUGBurpp5+2ccLiLbfXNxcXF5lMJtWtW1edOnWicF1Av/zyi+rWravatWtbrn9v3LihESNGaPfu3ZIkBwcHVa9eXZ988okaNGhA8boQbl13ecaMGVqwYIHc3d3VoEEDJSYm6uDBg3r77bfVpUsXvfLKK/L19bVx4uLpypUrCg4OliS5u7srISFB0v+9t4N94DdRQmRlZVleNAYMGKAjR47Iy8tLFStWVExMjA4ePKjQ0FBNnTpVTz/9tJycnGwdudjIbRZ19otIy5Yt9cUXX2jVqlXq2LGjqlWrZouIxV72C3NKSopeeeUVHTlyRO3atVPr1q0VExOjJk2a5ChaM7s9/3IbH3x9fdW6dWuVLVtWZcqU4WLyHtzav/3799fRo0f16KOPqmXLlnJycpKLi4tlP/q54LKysizjQ3b/NmnSRF27dlVsbKyqVKkiiTHhXhiNRqWmpmrYsGGKiIhQv379NHjwYF24cEFlypTJtWhNf+ftzr65s3/79u2roUOH6o8//lDVqlVzLVrTv/mT2/jQuHFjdenSRVevXtVDDz1k2Y/xt+Cyr89MJpMGDRqko0eP6tlnn1WvXr30+++/q1mzZhSt78GthalPPvlEwcHBKl26tNzc3JScnCwHB4fbCtsouOzxd/jw4YqMjFSfPn0UFBSkEydOqEaNGnwoW0DLli3TP/7xD3Xr1k2jRo2Sj4+PTCaT5UOBNm3ayMfHRydOnNDu3bs1cOBALVq0SA0bNmQcLqDsa4AVK1ZowYIFateuncaOHWspUP/222+aPHmyNm7cqOrVq6tWrVpM8iogs9ksT09PrV27Vq+++qpiY2MVGhqql19+WS4uLhSv7Qi/hRLCwcFB6enpevPNN3XkyBEFBQVp1KhRMpvNcnFx0ZQpU/T9999r5syZqlatGl9/yKe8LhazB7HGjRtr0KBBWrRokY4fP87XoQrJYDAoMzNTH3/8sSIjIzVs2DANHz5cpUuXtuyTkZGhI0eOqFy5cqpWrZocHBzo63zKHh8mTpyoY8eOafjw4Ro9erSMRqNu3LghV1dXSTfX9nJxcbmt3/HXHBwclJaWpgkTJuiPP/7Q0KFDNXz4cLm4uCglJcXypv7Wr/4i/7Kfv1OmTNGxY8c0bNgwjRgxQi4uLreNAWfPnlX16tUZFwpp6dKlCg8P18svv2yZQVm1alVJ0qFDh7Rv3z6lpKSoUaNGat68uRwdHSmu5sFgMFiuE7L7KLt/+/fvrzFjxqhMmTLy9vaWJP3+++/as2ePHBwc5OPjo7Zt29Kv+XS38eHWa7jz589zjVYIBoNBWVlZmj17tg4dOqQhQ4Zo5MiRcnV1VcuWLSVJsbGxOnjwoCpVqiRPT0/LuIG/lv13vmjRIgUHB6tdu3Z64403VLlyZZlMJlWuXNmyBFn2c5lxt+BWrlypPXv23Db+Zj9Pjx8/rj179igzM1P16tVTixYtbJzWfpnNZlWtWlUNGzbUf/7zHxkMBo0aNUpJSUk6fPiwAgMD9fbbb1u+UTRp0iT9+OOPGjhwoJYsWULxuhAyMjL022+/qWzZsho9erR8fX0tY8DRo0cVHx+vVq1a6bnnnpPJZFJKSorKlStn69h2687xM/s1rl69elq4cKECAwO1b98+vfnmm5ozZ45lCTKK17bHb6AEyP4DjIyM1M6dO9W+fXuNGDHitk/cTpw4oTJlyqhTp06qX7++EhMTVbZsWV48/kL2ReKUKVMUGxurbt26qUOHDpZCnyS1atVK3377rebOnSt/f3++blZI8fHx2r17t+rUqaPXX3/d0vdpaWmaN2+ewsPDtXfvXnl5ealVq1b64IMPmIGSi+y/7TtFRkZq27ZtatWqlYYNG2bpO1dXV3333XcKDw9XeHi46tWrp/79+6tDhw73OXnxcufYefjwYW3ZskVPPvmkRo0aZflWi5ubm9atW6c9e/YoPDxcbdq00QsvvKAGDRrYKnqxcOeHhufOndP27dvVvHnz28YH6WbBdc+ePdq6dav8/f3VrVs3PfPMM3yzKBe7d+9Wo0aN5OLiYrlhUvYF/MmTJ1WmTBm9+uqrcnNzU0pKilJSUjRjxgxt27ZNsbGxkqSHH35YQ4cO1Ysvvkjx5A4TJkxQYmKi5s6dK0dHx9uex3/++afc3Nw0atQolSlTRiaTSTdu3NCnn36qbdu26fLly5KkypUr6/XXX1evXr1s+VCKlbNnz+Y6Pjg4OOjbb7+1jA/NmzdXt27d1KVLF8aHAnBwcFBERISqVaumMWPGqFSpUsrKylJaWppmz56tnTt36tixYypdurRatmypkSNHqn79+raOXWzExMRoxYoVqlGjht54443b+u7QoUM6fPiw9u3bp3LlymnUqFEqX748798K6Pfff5ejo6NGjx5tGX+vX7+uTz/9VNu3b9eVK1cs+7K8UN4MBoPatm0rZ2dnzZ49W+vXr1epUqXk6OgoZ2dnjRw5UgaDQWlpaXJyctL06dPl4OCgH374geJ1IV29elV79+5V69atLRMPDQaD5syZo3nz5ql169aaOHGizGazRo8erddee40PX/Jw53uLpKQkOTs7W64H6tSpYyleb9iwQWPHjtVnn31G8dpO0PslwK1vOlNSUvT8889bCqtZWVnq27evIiIiFBQUpDfeeEMLFy5UaGioZs+ezdej8uHkyZNavXq1srKytHHjRjVo0EAjRozQI488oho1aqhNmzbq0KGDfv31Vx04cEDt27fnBbkQbty4obi4ONWtW1dGo1FXr17Vvn37FBwcrEOHDsnNzU0+Pj66fv261qxZo0ceeYQbht1h27ZtOn78uHr06KGKFSve1nb9+nUlJyerVatWKl26tK5du6YzZ85Y3nQ6OjrKaDRq+/btOnHihObMmcM3M+7w73//W5cvX9bgwYNz/H1HR0crNTVVHTt2lJOTkxISEiz9u337dst+3333nWJiYvTZZ58xs/0OP//8s8LDwzV16tQcH0qdP39ecXFxatiwoYxGo65du6bjx49r7ty5Cg8PV6lSpSRJO3bsUExMjOrWrat69erZ4mHYrbS0NH3wwQdq0aKFxo0bp9KlS992IZ6UlKS0tDTt27dPsbGxCgsL008//aSoqCh5enrqpZdeUlpamv7zn//ov//9r1544QUu4v/HbDbr8uXLWrt2rSTp3Xff1UcffSSj0ai0tDQ5Ojrq2rVrSklJUVhYmB555BFt2rRJP/30k06ePKlKlSqpR48eMhgMWrdunUJCQtS9e3e+8ptPFy5cUFxcnBo1amQZH/744w99+eWXlvHBbDZr69atlvGhTp06to5dLGTfKPDcuXPy8PCwfMASFham7777Tr///rs8PDzUuHFjpaWlaePGjXrsscdUv359ZgbnU3x8vE6fPq1hw4apfv36SktLU1JSktasWaOvv/5aiYmJln0PHDigJUuWqEyZMjZMXHyYzWZlZWXJbDYrIyNDBw4cUM2aNRUSEqL169dbxt9evXrJwcFB33//vb744gs1a9ZM5cuXt3V8u7Fz507LNyyMRqOaNWum119/XTNnztSaNWtUsWJFVa9eXWXKlFF6erqcnJwsRcIPPvhAkihe58OtfXLr+Gk2m3X16lWZTCa5uLhozpw5mjNnjlq3bq2xY8eqdu3a+uqrr7Rnzx75+PhQuM7FnfcS2L59u/bs2SM3Nzf5+vqqZ8+eevzxx1W3bl0tXLhQgwcPVkhIiCRRvLYT9HwJkn0ju/j4eEk336QOHDjQUrQeOnSoHB0dtXHjRh09elSXLl2icJ2LO19Ia9eurX//+9/6888/9c0332j//v0aO3asqlatqv79++v555/X0KFDFRERoeXLl6t9+/a8EBdC5cqV5e3trV27dmnYsGG6cuWKTp06pZSUFDVu3FiTJ0+Wp6enTp48qREjRuiPP/6wdWS7c+LECX311VfKysrSq6++qqysLB09elQNGza0vMlZvHix0tPTdfDgQUVEROjq1at65JFHNGbMGHl6euqnn37SsmXLdObMGQrXdzhz5ow+//xzOTo6auDAgUpPT9eRI0fUuHFj+fj4yNHRUb/++qvMZrN27typPXv26OLFi6pevbrGjRtnmf23efNmbd68Wc8884ytH5JdSU1N1YoVK2QwGPTee+8pMzNTGzZsUJcuXfToo4/Ky8tLoaGhMhqNOnr0qCIjIy3P30mTJsnFxUU///yzpY8pXN8uLS1NiYmJWrp0qUqXLq3AwED17t1bo0eP1nPPPacuXbpo9+7dmjp1qiQpOTlZFStWVJcuXTRhwgR5e3srISFBJ06c0M6dOxUVFaVHH32UwtT/eHl5afXq1Ro8eLDWrFmjrKws/fOf/7TM5Onevbt27dqlSZMmydnZWfHx8Spfvrw6deqkiRMnytvbW4mJiTp58qR2796ty5cv6+GHH6Z/86F27dqqXLmyQkND5ejoqCNHjigyMlKxsbGW8cHJyUm//PKLli1bps2bN1O4zicHBwdVqFBBTz75pFatWqVx48YpISFBMTExkiR/f3+99957qly5so4fP66goCD99ttvGjp0qOUDRdxd9oy/bdu26dlnn9XmzZu1c+dO7dy5U5LUv39/1atXT6tXr9aBAwe0YsUKvfrqqzZObf+yC39Go1HNmzfX2rVrNXz4cHl4eCghIUHly5dX586d9e6771qWbYqJidG+ffuUmppq4/T24+rVq5YPAUeOHCmj0Sij0ahWrVrJaDRq9uzZ2r9/v+Lj43XkyBHLNwZuXeLm1uL14MGD9fXXX6tp06a2fFh2x2w2W+oH2cs4Zq+//MgjjygmJkanT5/Wr7/+qrlz56p169YaP368HnvsMUlS48aNJd0s0OJ2ud1LwM3NTY888oguX76sX3/9VeHh4erUqZOGDRumevXqadGiRQoMDKR4bUfo9RIg+0WhVq1akqRdu3bp5Zdf1qBBg3Tw4EEFBQVp2LBhlsJV5cqVtX//fl28eJHC1B1u/TTuwoULio2NtdwkpVOnTnrqqacUEhKi3bt3a9WqVfrHP/6h9evXq3HjxmrSpInCwsK0YcMG7gB+F3l9wu7s7Kx3331XEydO1JYtWyRJLVq00NNPP63nnnvOsvyFyWSS2WzW9evX72tue5Z9ce7q6iqDwaDg4GClp6dr+fLlqlixoubOnaumTZsqMDBQ33zzjWbOnClJql+/vl588UW98sorlpkl58+f17Jly3Tq1ClbPiS75OnpKUmaPn260tPT9e9//1sGg0Gff/65vLy89MQTT2jjxo3auHGjJOnRRx/VM888o6CgIMva1ikpKdqzZw/P31zUrFlTkrR8+XJlZmbqwIEDOn/+vKpWrSofHx/97W9/0+rVqzV37lxJN5+/ffv2Vb9+/SzP38zMTH377bdKSUmx2eOwV2XKlNHf//53TZs2TV9//bV+/PFHxcbGWv7W/f39NWrUKP3www+Kj49Xhw4d9Pzzz6tp06aW6wcPDw8ZDAbVrl1b1atXp6j6P9lrJNavX18LFizQK6+8onXr1ikrK0szZsyQJDVr1kxvvvmmvv76a2VlZelvf/ubAgIC9MQTT1j6t2zZskpPT5ePj48eeugh+vcOd85Ay/63i4uLOnfurB9//FFz5syRdHN86NOnT47xYdmyZYwPebjbDMiuXbvq2rVr+u233yRJrVu3VteuXdWpUyfL9VnTpk3l5uamSpUqsRTLXdw5E71GjRpq0qSJdu/erZdeeslyb4zWrVtr4MCBat++vSSpQYMGCggI0NWrV20V3a7duQzArf3co0cPXbt2TYsWLZLZbNazzz6r5557Tn5+frfNXk9ISFCFChXk4eFx3/Pbq8zMTJ08eVJ79+6Vq6urXn75ZU2ePFnPPvusnnrqKb322msKDg7Wrl279MUXX+itt95S7dq1JeUsXmfPan/jjTe0YcMGOTk58Tr3P9n9MH36dO3cuVOLFi1SxYoVlZWVpc6dO2vWrFkaOXKkzp8/r7Zt22rMmDGWorV08xvikm7bhpuy+3bZsmUKDg5W27Zt9frrr+vxxx/X1atXtWPHDk2dOlUbNmzQww8/rEGDBt22bEhISIgyMjL0xRdfULS2IXq+mMke/G99Mc5+ka5Xr558fHz066+/qk2bNoqNjdWIESP0/9l776iorrb9/xqG3jtKkyaHIr0LimCv2FCj2KOYGGNiYh5jEmNiYotijz2IgBqMHawISO+9V8WCAoJInWGG/f2DnJMZwbzP+/utN5DF+az1rIects6+3bPP3te+y/Lly8U+ys3NzRg2bBjrjfYOdGV6oLdISkREBKqrq8HlcqGlpYXdu3fD3d0dM2bMwIwZMzBlyhQkJCTg+vXryM3NZT7OBQUFmDBhAhsi2Q/0LmV3dzdevnyJx48fQ0JCAhRFQVFRES4uLoiIiEB2djYkJCTg4+PTZyF18+ZN8Hg8uLi4AGCL1DQ1NTGi6Jw5cyArK4v9+/fj+PHjAIApU6ZAV1cXALBx40ZQFIXHjx9DQUEBs2fPhrKyslg4ekZGBqSlpVlPiH7w9/eHrKwsNm/ejH379oEQgq+++grDhg2DpKQktm3bhujoaDx9+hRaWlqYM2cOtLW1+9iXy+UyIi1LLz09PXBwcEBkZCRmz56NiIgIcLlcJt8nh8PBunXr4O7ujsrKSsjJyWHmzJmQk5MTE0iio6MBgPm+DfXxgYbOZz1x4kQQQrBp0yY0NTXBwcEBq1atAtDrMbx06VL4+/vj9evXMDAw6POckJAQFBQUwM/Pj3kmSy9CoRASEhIYNWoUIiIiMH/+fNy6dQs9PT3Yv38/hg0bhmXLlmHWrFno6OhgxmVRQkK5pZ+0AAAgAElEQVRCUFxcDD8/Pya8ne2/vdDzX6FQiM7OTjx9+hTa2tqQlpaGqqoqPv74Y4wePRrl5eVQUFDAzJkzIS8vLzY+PHz4EABAURQAdnwQhZ6f8fl8FBUVoby8HHJyclBSUoKPjw/c3Nzg4OCAsrIy8Hg8ODs7i91PCMGZM2fQ2NiIefPmoaenBxwOh7Xvn4jOZTkcDng8HqSkpMDhcCApKYlTp05h27ZtePPmDTo7O7F69WqYmZmJFbosLCwEAEYUZPkLuv/yeDw8fPgQJSUlaGlpgbGxMUaNGgUXFxesXr0aM2fOBIfDYRwRRAkNDUVhYSFmzJjB1tARQU1NDZ9//jmCgoJw4MABnD59Gm1tbRgzZgyAXicjuk/HxcVBSUkJ69evh5GREQBx8frHH3+EtLQ05s6dy6bC+pN3N1zKyspQWVnJ5FfW0NDApEmTEBcXxxTBXbJkiVgu/MzMTISHh0NVVZX5vrGI09nZidu3b0NVVRWbNm2CpaUlAEBDQwNVVVXo6OiAg4MDpk2bhq6uLvB4PFAUhZCQECxevBgPHjzAo0ePmI1Eln8eVrj+F0EPbJ2dndi/fz/jJeXn5wdPT09oaGjghx9+wPr169HY2AgnJyesWbNGrJBgaGgo0tLS4OPjw1acfQd6QnngwAGcPHkS+vr6mDdvHtra2lBaWsqEkdELHU9PT3h6emL58uU4f/48CgoKkJmZibNnz2Lq1KnsxsA7CIVCSEpKoqOjA1u2bEFaWhpaWloA9H40fHx84O/vDzs7O/j6+jKLncrKShgZGUFaWhrnz59HaGgojIyMMHnyZAAY0ouiHTt24Nq1a4iIiICZmRlkZGTg6+uLHTt2MAtGDQ0NdHZ2Ql5eHrKyspg9e7bYYv3NmzfM5PHChQu4fv06m//zb5gyZQp27NiB1tZWAGAWnQBgYmKCtWvXvvfeCxcu4M6dO7C1tWUXnu9Aj79mZmZQVlZGU1MThEIhnj17xvRVNTU1+Pj4wMfHp99nhIeH4+rVq7C0tGQ2toby+CAKh8Nhcn0+ePAAAoEAcnJyyMnJwa+//oqNGzdCVlYWQG/BVnrecPv2bWhoaMDU1BQXLlxAeHg4tLS0sH79ejZHuwhCoRBSUlLo6OjAkSNH0N7eDmlpaXR1dSEqKgpcLhd79+4F0OtVTc+/oqOjISsrC3t7ewQHByMsLIyxL7uo/wtalOrs7MSuXbuQm5uL8vJyaGpqQktLCxs2bICzszN8fX3h6+vb7zPo8cHKyooRXdnxoRfR+dmmTZuQnp6Ojo4O5ryvry/mzJkDHx8fsUjN0tJSaGhoQEtLC2fPnkVwcDD09PSwYMECNmWeCKLC1O3bt5GZmYmysjLIysrC2dkZLi4ucHZ2xq5duyAhIdFvKHp2djbCw8OhoqKCkSNHDkQzBi2i/TcwMBAZGRli5xUVFTF9+nT88MMPYikyb9y4ARUVFdja2iIsLAzh4eHQ0NDAhg0b2IgBEaSkpLBgwQIAwPbt29He3s4IfAAgKSkJNzc3AMCRI0dw69YtcDgcfPzxx2LiNd2vv/322wFpx2BE1Gnu8uXLqK6uRlNTEzgcDtLT0/HZZ5/h4MGDMDExwdatW7FlyxZUV1fjt99+Q1VVFUaOHImamhqEhobi2bNn2L59e59NRZZeGhsbkZWVhenTpzOiNQAcPXoUJ0+ehJeXF1Pk8ssvv8Qnn3wCW1tbjBw5EqGhocjPz2dF6wGGu51OZsgy6JGQkEBnZydWrlyJ+/fvo76+HjU1NcjKykJnZyfMzc1hbm4OTU1NpKam4smTJ3j16hW4XC7q6+tx5swZBAcHQ1VVFUFBQdDR0RnoJg06Hj58iF27dsHV1RV79+6Fv78/pk6ditmzZzOTHQ6HA4FAwEwuVVRU4Orqyuzip6enQ1NTE66urozHyVCHztvV2dmJpUuXIjU1Fc7Ozli1ahV0dHQgFAoRExOD1NRUWFpaMh4m586dw9atWxEfH4+IiAj88ccfUFRUxOnTpzFixIgBbtXAwufzcfToUbx48QK2trbMRklubi4iIiLg6uqKjo4OpKenQ0pKCkZGRowYRffJ06dP48yZM6ivr0d4eDhCQkIgLy+PX3/9Ffr6+gPWtsFIT08PAODatWvIz8+HjY0Nnj59iqSkJCgrK8POzg4A0N3dzUxCd+3ahevXr6O+vh4XLlzAb7/9Bjk5ORw7dqxfb8uhDO29m56ejpKSEjg7O6O6uprJYz1u3DgA4vbdu3cvDhw4gJKSEvz+++9M/z1x4gTbf0WgN6rob9ewYcPg4eGBKVOmIC0tDSkpKWhvb4eHh4eYWBIdHY2NGzfi+vXruHjxIlJSUqCpqYkzZ86wEQMiiH7fli1bhpiYGBBC4O3tDX19fTx9+hRFRUV4/PgxJk2axGwiREdH49NPP8XNmzcRFhaG5ORkaGho4OzZs6x9RaAX9h0dHQgICEBcXBw0NDTg4uICDoeDwsJCxMTEMF7sdATSnj17cPjwYZSWljLjg4KCAjs+9IOEhAS6urqwbNkypKenY8yYMVi3bh2cnZ0hFAqRkpKCwsJCSElJMREw58+fx/r163Hv3j1cvHgRt2/fhqKiIs6ePcuIVSzieWv379+PXbt2oaCgADweD9XV1UhJSUFkZCR0dHSYEH8JCQlkZmbixIkTUFJSQkJCAg4dOoTy8nJ89dVXmDhx4kA2adAhISEBHo+HDz/8ENnZ2Zg/fz7279+PCRMmYPTo0UhKSkJWVhZqamoYp5fY2Fh89tlniIyMRFhYGFJTU6GpqcmOv+9BKBTi4MGDqK2thaSkJF68eAFpaWk4OTmBw+FAQkICenp60NPTQ21tLR49eoS3b99i5MiRzEYtu5nVF3o9FhQUhH379qGmpgYODg5QUVGBlJQUU89lzJgxMDExgaOjI16/fo38/HzExMTg1q1bSExMhLS0NDZv3owPPvgAABtN1B/t7e0ICQmBrq4uZs6cCQB9ilxSFIXg4GBcuXIFWlpacHNzg1AohLa2NuPhTkfXsfzzsML1vwR6AAoKCkJsbCwWLVqErVu3QltbG48fP0ZycjK6u7thbW0NR0dHUBSF9PR0ZGVlISoqCtevX0dhYSHMzc3x66+/MvmwWcS5ceMGsrOzsX37dtjZ2TGDEx3OB/QWaCstLYWBgQEkJCRACIGkpCSz43zv3j3U1NRg7ty5bGGaP6Hzf+7ZswcPHz7Ehx9+iB9//BH29vbw8fGBnZ0dIiMjIRAIoKOjAycnJwiFQtTU1KC4uBgVFRUghMDd3R379+8f8v2X7nPTp0+Hra0tE9ZUV1cHKysrzJo1C/Pnz4eamhpycnKQkpICBQUFMfG6rq4ON2/eRExMDFJSUlBZWQkbGxscO3aM9QYWQTTcmcPhwMzMDI6OjggMDISOjg5iY2ORkJAAVVVV2NraMiGRjY2NOHbsGFJTU5GQkIDq6mpYWFjg+PHjrH1FoMdY2r76+vpwdXWFv78/vLy8mI2CpqYmeHt7M147HR0duHnzJoqLi5GZmYmmpibY2Njg6NGjrH1FoO0rFArB4/Hw8uVL6Ovrw8LCAiNHjoSJiQmSk5ORlpaGtrY2eHh4MBsDkpKSGDZsGIDeHKwTJkzA999/P+Q3Dd+F/r7t3bsX0dHRWLNmDXbu3Inx48dj8uTJGDNmDLKyspCWlsYIJ/QmwogRI9DR0QFTU1P4+vri+++/Z0W/d6BttXXrViQnJyMwMBAHDhzAtGnT4O/vD2VlZcTGxqKhoQE2NjYwNjZGe3s7bty4gaKiImRkZKCxsRG2trbs+PAeCCE4cuQI7ty5g5UrV+KHH36AtbU17O3tYWNjgzt37qC1tRUODg6wt7cHh8NBQ0MDBAIBqqqqoK6uDnd3d/zyyy+s6PcO9Nrh3LlzOHz4MLy8vLB7925s2rQJc+bMgaamJpKSkvDw4UNYWVnB2NgYbW1t2LNnD6KionD16lXExcWhs7MTW7ZsQUBAAACwjjF/Qq+Pf//9d1y6dAn+/v7YunUrtLS0YGBgAAsLC9y8eRMAYGNjAy8vL0hISEBbWxtqamrgcDhMDY1vv/2WHX/fAyEEjY2NGDt2LCZMmID09HQkJSWhp6eH8bamxWt9fX08efIEjx49Qnt7O4yNjZkNRZa+3L59Gzt37sTYsWOxe/duBAQEYMqUKZg5cybKy8uRmpqKwsJCjB07FiNGjICTkxMmT56M4cOHw8HBAYsXL8bSpUuZaKO/q1UwFHifaE8IwbVr19DS0gJPT0+Eh4fj2LFjTJFLWphua2vD7du3YWNjA09Pzz62HMq2HXAIy6BGKBSK/feqVavIqlWrSFdXFyGEkNbWVhIVFUUmTZpEbGxsyM6dO0ljYyMhhJCXL1+S33//nezZs4fs2bOH3L17lzQ0NPzjbfi3wOfzyYIFC4izszN58eIFIYQQgUAgds3bt2/J7t27CUVR5OHDh33uJ4SQTz75hFAURdLS0v6ZF/+XwOfzyZw5c8i0adMYW9EsWLCAUBRFgoKCSE9PD0lJSSEvX74khPTavLCwkDx79oy0trYOxKsPSkT7ZldXF/Hy8iKurq6ksrKSOc7j8cj58+fJmDFjiKOjIzl16hQzPhBCSHt7O0lMTCTXrl0jiYmJ5PXr1/9oGwY73d3dhJBeO6alpZGIiAgSGRlJSktLmWvCw8MJRVGEoigSGhoqdn9lZSWJjY0lJ0+eJI8ePSL19fX/6PsPdkTte/v2bXLo0CFy5MgRcu/ePdLR0UEIISQjI4NYW1sTiqLIDz/8IHZ/Y2MjqaioINevXyeFhYVs/30Heozo6Ogg27dvJ35+foSiKDJr1iyyZ88e5nx8fDxxd3cnFEWRn376iZlfvMu78xGWv2hvbyfz588nPj4+5M2bN4SQXnvRNqusrCRz5swhFEWRzZs3i91Lfw/p3wNLX54/f05Gjx5NlixZwowNNAsWLCC2trZk7969RCgUkurqakJI7xy4rKyM3LhxgxQUFLDjw/9AQECAWP8lpLcPL1y4kFhaWjLzs/j4eFJTU0MI6R1jXrx4Qbq6uvr8u7D8xYsXL4ifnx/x9PQkRUVFYufOnj1LLCwsyPLly8mTJ08Ij8cjhBDy+vVrcuzYMbJz505y5swZkp6eztzDjsV9+frrr4m9vT15/vw5c0woFPZZX0RERJCwsDDmGvp79+56b6jTnz1E+93Vq1eJk5MTsbKyIocPHxa7rru7myQmJpIPPviAUBRFvvvuuz7rPhZCenp6CCGE7Nixg1AUxfzGe3p6GFt3d3eT9evXE4qiyNKlS8XWcH/3zKGKaL/t7u7u048PHDhAKIoi06ZNIxRFkVWrVpHi4mKxa86dO0coiiJXrlz5R96Z5b+HFa4HMfQipru7mzx//pw8fvyYTJ8+nZw8eZIQ8tdip7Ozs494TYt+LP87AgMDCUVR5NGjR++9hhaqfv31137PL1++nNjY2JC8vLz/q9f819HT00MqKysJRVFkw4YNzHF6UURRFNm3bx/p6OggcXFxxMnJidy4cWMA3/jfRUdHB2PH6dOni4nXQqFQTLw+efIkaWlpIYQQUltby04m3wM92WlvbyeBgYHE3t6eEahnzpxJMjMzmWtFxevz588zx9lx+P2I2nfVqlXEysqKsaGjoyO5d+8eMwEXFa+3b9/OPKOiomJA3v3fAL3o6ejoIHPnzmXGhoCAAOLm5ka2bNkidr2oeL1z507S0tJCfvvtNxIWFkba2toIIeyC6O949eoV8fT0JH5+fn0WSvS/RXl5OXF2diYURZFNmzYx52mhirXv+0lOTiYURZGzZ88yx0RFqV9++YXweDxy6dIlMnHiREa8ZvnvaGpqIm5ubmTx4sVM/xUIBMy84pdffiFtbW0kLi6OEQFp2H77P1NUVERsbW3J999/L3b88OHDjHhSXV1NSkpKyMqVK0lubu57n8WK1uLQ/W/hwoXE1dWVEa75fL7Y+qK1tZXU1dURe3t7smbNGnbu+zeIOhXcu3ePBAcHk+joaDHnoc7OTnLt2jUx8frdvpmYmEiWL18utiZhEYfP55Ply5cTa2trZs1A92l6LO7u7ib+/v6EoigSEBDAiNfsZos4ov3vjz/+IJs2bSLr1q0jBw8eZI5nZ2eTOXPmEEtLS+Lj40NiYmLEnpGRkUGmTJlCPDw8WB1nEMIWZxykvFvILj8/HwDQ0tLCFLTjcrno6emBrKwsEx5y6NAhXLx4EQCwdu1aaGhoMCEjhM13BODv8z55enoiLi4O169fh6mpqVg1b7qohKOjI4Deqr+iCAQC/Pzzz0hNTYWRkRETYs3SGyqprKwMRUVFPHv2jDm+ePFi5ObmYs2aNQgMDIScnBxqamrQ1taGnJwczJo1awDfevDS3d0tloZGTk4OZ8+exRdffIG4uDh8+umnOHz4MExNTSEhIYElS5YA6M1pferUKXR2dqKjowM5OTlYuHAhZs+ezaRrYOmFy+Wiq6sLq1evRkFBAcaNG4exY8eioqKCyetHs3jxYhBCsGPHDvz8888QCAQghOD333/Hli1b3ltMcCjD5XLB4/EQGBiInJwcTJ8+HTNmzMCrV6/w6tUrTJo0CUDveO3s7Ixz585hxYoVuHjxIrq7u6GhoYHg4GB8+eWXWLZs2QC3ZvBB12D48ccfUVRUhMDAQGzcuBESEhJobW2FkpIScy0hBGPGjMHu3buxdetWhISEIDExEVVVVdDU1MTUqVOhoKDAjg9/g7y8PJSVlVFbW4v8/Hw4ODgw5+hULSNHjsTixYtx+vRpREVFobW1FadOnWKKgLH2fT90jQG6KHlPTw8WL16MvLw8rFmzBmvXroW0tDTS09NRW1uLvLw8NmXF/wIJCQlISkriyZMneP36NbS1tbFkyRKx+ZmCggK6u7sBAFVVVczagu23/zMtLS3g8Xhix44ePcqEqW/atAnGxsbYtWsXkpOT4efnBzs7u37XK2yYujh0Dnx9fX3k5uaiqqoKurq6WLp0qVj/VVRURGNjIzgcDoqLi9Hc3AwtLS22/76DqP6wfv16pKSkMOdmzZqFuXPnwt3dHbKyspgyZQoA4KeffsLJkyfB4XDwySefICoqCoQQzJgxA05OTkzhZ5a+SElJQUNDAwKBAC9evGDqPklKSooVtFy+fDm2bNmCjIwMbN68GUFBQVBVVWW1HRHosTEoKAinTp1ijsfGxqKsrAxBQUFwcHBAYGAggoKC8OTJE1y7dg11dXWgKAplZWUICQnBkydP8OOPP8LW1nagmsLyHtgc14MUulDKihUrkJycDDk5OXA4HLx58wZFRUVwd3eHrq4uSK/XPKSkpGBgYAAdHR0UFRUxOT/t7Oz6FGQbyogm1G9ra0NXVxeEQiEjAmppaaGkpASpqalQUlKCkZERFBQUAIDJwZqamor79+9j9uzZjIgN/CVsE0Kwfft2GBgY/PMNHAS87yMqLy+P2NhYFBQUQFFRET///DPy8/Px4YcfYt26dVBUVATQa8erV6/Czc0Nnp6e//Tr/yvgcrloa2vDjh074O3tDQkJCUhLS2PcuHEoLy9HTk4O0tLS4O7uDnV1dXA4HNjY2EBGRgalpaWIiYlBXl4eWltbsWnTJibPH4s4Z86cwfXr17F8+XJs27YNdnZ28PDwwJgxY5hr6DyTtra2UFNTQ3x8PJKSkpCUlAQAWLVqFZvb7z1cvnwZFy5cwKJFi/DNN9/AzMwM1tbWcHV1Za4RCoUQCAQwMDCAs7Mz7t+/j7y8PGRlZUFJSQkbN25k7fseGhoacOjQIZiZmWHnzp2QlJQEn89n5gRA73hbXl4OeXl5jBw5Eubm5igtLUVLSwt0dHRw6tQpsQ3coY7o9030b2lpaXR2duLRo0eQl5fH6NGjxQQm8meBttLSUmRmZkJRURFlZWXw9/dnvn0s70deXh63b98Gj8eDi4sLPvroIzFRit6Iefz4MVJTUzFmzBiMGjVqgN968PG+vMiysrJ4+fIlMjIyIC8vj7179yI/P5/ZFKDty+fzcenSJVhaWjKiFUv/kD8LDnM4HHR2duLmzZtobW1lNq8OHTrUJ7dqQUEB0tLSYGRkhNGjRzP3s/TSX/+lx9nOzk5ER0ejuroaYWFhKC4uxpo1a7BmzRqm/yopKSEsLAxmZmYICAhgbdsPEhIS4PP5+PDDD5Geng43NzeMHz8eb968QUZGBl6+fAktLS0YGhpCUlISRkZG0NPTY+q5xMfH4/fff0d5eTlmzJjBft/+pL+1Ma1JtLW1ISYmBjweD5MmTWI2u0Xrv3R1dSEiIgIqKiqorKxEU1MTPDw8mI1vll6Sk5Oxa9cuuLm5YfPmzZg9ezbS0tJQVFSE4uJiTJgwARYWFjA0NMSbN2+QnJyMmJgYXL16FY8ePQIA/Oc//8GiRYsAsEUuBxuscD3IEAgEzEf4jz/+wM2bN7F69Wr8+OOP8PT0RGdnJ0pLS5GamgonJyfo6Oj0Ea+HDx+OhIQEPHnyBAsXLhRbpA5l6F15AAgLC8Px48dx6tQpFBQUQFZWFkZGRlBSUmKq1CcmJoIQAg0NDWhqaoLD4SArKwuHDx/GmzdvsGrVKjFxmsvlwsjICBMmTICGhsZANXNAEQgETHG6t2/for29HTIyMszHV1FREYmJiYiLi8Pr16+xYsUKbNy4EXJycswzzp49i4KCAgQEBMDc3Jz9aLyHzz77DFFRUcjNzcWMGTMY8drHx+e94vWoUaOgqakJbW1tGBgYICgoiC1E8x56enpw6tQpvH37FgcOHICSkhJ6enogKflXoFJ3dzcePXqElJQUWFlZwd7eHkZGRmhubsaoUaOwb98+thDY3xAaGorq6mrs27cPGhoafSp1CwQCxMXF4cqVK7C2toaZmRnc3NwgJSUFW1tb7NixY8gXav07CgoKEBYWBj8/P3h5eYHP5/dZ5OTl5eHLL79ESkoKZsyYASMjI4wZMwZz587FwoULoa+vP0BvP/ig+yctntTV1UEoFDLeZDIyMsziXUZGBo6Ojsy3i+7XFy5cgKKiIg4fPoyVK1dCV1d3wNoz2KDtSwiBQCBAd3c3M2/r6elBWVkZEhISEBkZiSdPnuCjjz7CqlWroKyszDwjNDQUL168wJo1a6CjozOArRl8CIVCxoPv2bNnqK2tRVNTE7S0tAD0itIJCQlISEjA69ev+2wKAMBvv/2GnJwcLFq0iPVGe4d3RVVacAIAdXV1pKenIy8vD/fu3UNkZCS8vb3x6aefim2wZGRkICsrCytWrICJiQk79xWBXl/w+XykpqYiOTkZlZWVUFdXh4KCAoyNjfH06VMkJSWhqakJc+fOxddffy22vjh9+jRiYmIwadIkuLu7i/0bDXVE9Yf4+HicP38eK1aswE8//QQfHx+MGjUK7e3tePToEerq6qCtrS0mXhsbGyMuLg7Pnz+HtrY2jh8/juHDhw9wqwYHonPbt2/foq6ujumXXC4XCgoKiI6ORnZ2Nng8HrPxLXpfSkoKMjIycPz4cVRVVSEjIwNOTk7Q19cf0utketylbRAfH4+EhATs27cPHh4eMDIygq+vL5KSkpCXl4fi4mJMnDgRZmZmcHBwgLe3N5SVlWFpaYnFixdj2bJlmDhxIvNsNsJlcMGmChlEEEKY8JynT5+itbUVOjo6WLt2LRQUFDBs2DCMHDkSHA4HUVFR2LRpE4KCgjBq1Cj09PQwaUO8vb3x008/wdzcHJqamgPdrEHDuyEkUlJSkJSUxN27d3H37l3s2bMHfn5+8PPzQ2dnJ0JDQ5mQ3rFjx4LP5yM2NhbNzc34+uuvGW+Id6HF8aEGHdrU2dmJXbt2IT8/HwKBABRF4euvv4ampiYcHBwwffp0REVFQVpaGsbGxmJCSkhICG7dugUrKyvG63Kofoz/J7Zt24bHjx8jOTkZK1euRHBwMDMB2rdvH7788st+04ZMnz4d06dP71fEYvmL169fo7q6GoqKikxExrsTmJ6eHmaX3tLSEo6OjpgxYwYmTJjAbCSw9E9XVxfq6urA5XIZz7R3x04ul4v4+HhERETAzMwM8+fPh729Pezs7ACwY4MoohNs+m96k6W6uhoA+u2PlpaWaG9vR1VVFd6+fQtVVdUhGy30d9ARVV1dXTh06BAKCgqQk5MDNTU12NjY4IMPPsDYsWPxzTffYMOGDThw4ACampowffp0WFlZgcPh4NKlS3j06BEcHR1hbGzMLohEELXvyZMnkZOTg4aGBlAUhW3btkFVVRUbNmxARkYG6uvrYWZmhkWLFkFFRYV5Rnh4OGJiYuDg4MBuuLwDLVp3dnZi+/btSE5ORkNDAwDg5MmT8Pb2xvjx47F06VKcOHEChBCoq6szYzMABAcH448//gBFURg/fvxANWVQQtsXAB49eoSqqioUFhbC19cXbm5u0NLSwpdffonnz5+joqICI0aMwOrVq2FjY8M8IyMjA3/88Qe0tLTY/vsOoukrNm/ejOTkZHR2dgIAvvvuO/j7+0NGRgbz58/HmzdvkJSUhJcvXyInJwfW1tbgcDg4e/YsQkNDYWhoiCVLlog5IbAAkpKSaG9vR0pKCtrb26GoqIgPP/wQMjIyAAAHBwfIyMiAy+UiKiqKuc/T05NJG2JtbY1nz57BzMyM2RAb6oiODeHh4YiMjEROTg5sbW0xceJELFy4ECNGjMDevXvx4Ycf4vTp02hvb8fWrVuZZ2RlZTGb3iNGjMCKFSvw2WefITc3l9mAGYqI2pb+nr169Qq+vr6MNiYUCmFkZIRff/0VH3/8MRISErBx40YcPHgQBgYGMDAwgLu7e59n01FyLIML1uN6EMHhcCAQCLBgwQIcPXoUT548AUVRmD17NoDeH5GMjAw8PT3x/PlzZGZmIi0tDQ4ODmKe19LS0jAxMRGb0A9lRHciHz58iF27dsHd3R07duzAkiVLoMCqO9AAACAASURBVKamhszMTERHR0NfXx+WlpawsbGBoaEhZGVlkZaWhsLCQpSUlMDY2BhffPEFE0LyvrDLoYiEhAQ6OzsREBCAuLg4dHV1oaOjA4WFhYiPj4eLiwsMDQ1haGiIt2/foqSkBMnJyUhJSUF+fj6Cg4Nx6dIlKCoq4vjx4+zE/W8QCARQVlbGxIkTERMTg+LiYmRmZmLWrFnvTRvi4eEBNTU1ps+yuSn/4l1PX6A379zdu3fx/PlzjB8/HlpaWn1+75KSknjx4gWSkpJgb2/PhPvSuelYehH15AHARAglJiaipKQENjY2oCiqz30cDgdSUlK4efMmTE1NxUKn2b77F/Tknc/ngxDC9D1lZWXcuXMHL1++hJWVFXR1dcXsxufzISMjg7y8POTm5mLatGlMdBHLX9Bevx0dHVi6dCnu378PQggMDQ3R0dGBoqIiJCUl4e3bt1iwYAEsLS2Rk5ODxMRE3L9/HzExMQgPD8fVq1ehpKSEX375ZchGZfWHqCi1YsUKREZGorW1FZ2dnVBWVsbo0aOhpKQENTU1uLm54f79+3jx4gVKSkrw7Nkz1NXV4fTp0zh37hyUlZVx5MgR1pNdBNH+GxAQgMTERJiYmMDDwwO6uroYO3Ysk+vX1dUVPB4Pubm5SE5ORmxsLJKTkxESEoIrV65ASUkJJ06cgKGh4UA3a9AgGs155MgR7Nq1CwkJCSgvL0d9fT28vLygrq7O9OHi4mI8e/YM3d3dYuHqdM7V//znP/D29h7gVg0eaAGps7MTy5cvR3p6Ojw8PLBw4UKYmZlh7NixjGevgYEBtLS08ObNGyQmJuLatWu4c+cOgoODERcXBw0NDZw4cYKNNOyHnp4efPrppzh+/DgqKiqgqanJpFOh575aWlowMDBAW1sb4uLixDyvAUBFRQUGBgZMis2hjujYsG/fPhw8eBCNjY1QV1dHXV0dcnNz0d3dDUtLS5iammLkyJGIiYlBTk4OEhISkJ6ejpSUFBw7dgyPHz/Ghg0b4OHhge7ubvz+++9wcHDoV3QdCoja9uzZs9i7dy8iIiKQmpqKpqYmTJo0CSoqKkwUuLq6Ojw9PZGcnIy8vDyUlZXB19cXUlJS/Wo57Dx4cMIK14MMCQkJtLS0ID8/H2/evIGMjAxGjx4NFRUVsVyKtHidkZGBtLQ0ODo6MmGR7I/tL0RF67dv3yIzMxO5ubnYs2cPHBwcoKmpCXd3d8jLyyMpKYkRry0sLDBixAj4+vpi4sSJmDt3LpYtWwZ/f3+mKBsbQtKL6ID/888/IykpCcuWLcMPP/yAefPmoaKiAoWFhUhNTYWzszPMzc1hYWEBfX19PHnyBHl5eSgoKEB3dzfc3NwQFBTEhv+L8K7oRy/yhUIhlJSUMHny5P9KvL537x58fX2hpqYGgB0naOhFUVdXF5KTk6GnpwcJCQlwuVw0NTUhISEBhBD4+PiAw+H0SRfQ3NyM27dvw9HRUaxgI0svtJDa0dGBiIgImJiYMB48kpKSiI2NxevXrzFmzBixtFa0nVtbWxEREQFzc3OMGzdugFoxuKEX9QsXLkRxcTHGjh0LLpcLCQkJtLe3IyYmBi0tLbC1tWU2tEUjLi5evAhCCFavXi0WVs3SC4fDAZ/Px4YNG5CTk4PVq1fj8OHDWLx4Mfz8/KCsrIyqqiokJiaip6cHCxcuhKOjI/T09FBTU4P6+npISUlhzJgx2LNnD1s08B0kJCTA4/GwYcMGZGdnY9myZdi5cycWLVrEhPpyOBx0d3dj2LBh8PHxQW1tLZPSLTo6GjU1NbCzs8PRo0fZ+cM70P33m2++QWpqKtauXYuff/4Z06ZNw8SJE5kNradPn0JFRQUeHh5Mmor09HRUVVVBUlIS48aNw969e9n++w70XOrYsWM4evQorKys8J///Afu7u4YP348zM3NIS0tDUlJSYwYMQKGhoYoKytDWloarly5ggsXLuDevXvo7OzEli1b8MEHHwBgc6vS0POun3/+GTExMVi7di22bdsGFxcXjBkzBtra2hAKhSgsLATQG0U0ceJEqKmpoa2tDe3t7TAwMMD06dPx/fffY8SIEQPcosEJh8OBjIwMKisrUVtbC4FAADs7O2Z8eJ943dDQAFVVVXYzoB/o3++pU6dw7NgxuLm5Ye/evfjoo4+gra2NtLQ0lJeXo6OjA6NGjYKlpSW8vLzQ0NCA2tpa5OTkoLy8HBoaGvj000+xdOlS5nn5+flYuXIlTExMhuRYQbf30KFDOHToEN6+fYvu7m50dHRAQkICGhoaMDMzg7S0NJN2RV1dHV5eXkhKSkJubi4KCwsxfvx4Zk3C8i+AsAwaBAIB8/e5c+eIpaUloSiK/Prrr/1e39raSjZt2kQoiiKurq6kuLj4n3rVfx179+4ly5cvJ/PnzycrVqwghPTau7u7m7nm7NmzhKIoQlEUuX79OnNcKBT2eV5PT8///UsPYmi70X2Wz+eTrq4usnr1arJq1SrS0dHBXNva2ko++ugjQlEUmTJlCiktLWXO8Xg8kp+fT5KTk0l9fT1pbW39ZxvyL6GtrY2cPHmStLW1EUL+6pO0/V+9ekUmTZpEKIoiAQEBYv26ra2NLFmyhFAURZ48efLPv/y/AB6PR/z9/YmHhweJjIxk7FpYWEjGjh1LKIoi+/fv7/fen376iVAURe7du0cIYceG/hAIBGTVqlWEoihy8OBB5nf+4sULsmbNGkJRFPnkk0/I69ev+9x74MABQlEUCQsLI4Sw9n0fKSkpxMLCglhaWpJdu3YRPp9PCCGktLSUrFixglAURdavX0+ys7PF7gsLCyMURZE1a9aw428/0P0tKSmJWFpakk8//ZT5vvF4PEJI7xgbFRVFxo8fTzw8PEhcXBxzf2trK6mvrydtbW3M9Sx9+eOPP4iFhQX57rvvSGdnJ3O8p6eHpKSkkKNHj5INGzaQ+/fvk56eHtLa2krKyspIREQEiYiIIHl5eaS5uXkAWzC4KSkpIS4uLuTDDz8Umx/09PSQCxcukM8//5w4OTmRDRs2kNjYWOb806dPSWVlJXn79i3bf/+G5ORk4uDgQAICAkhJSYnYuaamJpKdnU0ePHjAnGttbSVBQUHk66+/JgEBAeTEiRMkLS2Nuae/dcdQ5tWrV2Ty5MnEz89PbK3M4/HI4cOHSUBAAKEoinh7e5Nt27Yx5zs7O0lXVxchhLXp3yFq0+joaDJ16lRCURTZsmULefnyJXNO1IbFxcXkq6++IhRFkcDAQLF1H8tfZGVlkTFjxpB58+aJjQ1ZWVnE09OTUBRF7O3tyb59+5hvWEtLC6mrqyMPHjwgeXl55MWLF8x9YWFhxNXVlfj7+5PGxsZ/vD0DjWhfra2tJd7e3mTVqlUkPz+fNDY2ki1bthA7Ozvi7e1NoqKixPolfe/jx4/JhAkTCEVRJDo6+h9vA8v/d1iP6wHk3dAEUa9Ke3t7ppBdWloa1NTU+hRCoT2vy8rKUFZWhtWrV7PpQfqhvb0dN27cQFxcHLPzPnPmTCZVAvlzp9LBwUHM89rIyAjm5ub97mIOtZ1Nmhs3bkBPT4/xyqM9Vf39/ZGSksJ4S9nb24vlXR83bhwqKyuZtBUuLi7Q1NQEl8uFjo4OE1rG5gT+C3p86OnpwcaNG3Hx4kV0dHTA2dkZ0tLSTJgU7Xk9adIkREdHo7S0FBkZGWKe11OmTMGiRYvY9CvvobGxEdXV1SgpKUF5eTmUlZVhYmKCYcOGwdTUFLdu3UJWVhaamppgZGQEeXl5cLlchIWFITg4GEZGRli3bh0UFBSG7Njwd/B4PPD5fFRUVCAtLQ0CgQCjRo2ChoYGzM3NkZ2djYyMDJSUlEBRURFKSkqQkpJCSEgIgoODoaOjgy+++AKKioqsfd+Djo4OrK2tkZ6ejuTkZLS3t8PNzQ06OjowMjLC48ePkZiYiOzsbJSVleHNmzcICQlBaGgoFBUVcfDgQbaYXT/Q/e3+/ftISkrCt99+C2NjYwgEAib3vbS0NJOa4uHDh2hpacGsWbOYc/S3jU0f9H5u3bqFnJwcfP/999DT00NHRwcaGhqwbds2nDhxAomJiaiqqkJMTAxkZWXh5uYGDQ0NWFtbw9raGjo6OkyRTJa+5Ofn4+rVq5g3bx5cXV3R3NyMoqIibN26FeHh4aipqUFXVxeqqqpQU1MDV1dXqKmpQVlZGerq6kxuW5b+efjwIWJjY7Ft2zY4OzszkXJXr17F3r17cezYMdy+fRsREREwMjLCqFGj4OHhgfHjx2POnDlwdnaGnp4eADaasz8aGxsRGhoKY2NjzJ49G69fv0ZycjK+/fZb3Lp1Cy0tLRg+fDja29uRlZUFRUVF2NvbM+nGaNj5Qy/vpscT/dvExAQ6OjooKipCamoquru7YW1tDXl5+T6e18OGDQMArF+/Htra2v94O/4NJCcnIyoqCl988QU8PT2Z4wcPHkR1dTU+/fRTVFZWIisrC11dXbCysoKqqioUFRWZf4uKigrk5eUhJCQEISEhkJaWxrFjx5gxYyhB99X8/HyUlZXhxo0b+Omnn+Do6Ah5eXm4ubmBx+MhNTUVeXl5GD58OAwMDCAlJcV4XqupqcHT0xO2traYNm3aALeI5X8DK1wPEKLVkYuKihAXF4e8vDw0NzeDy+VCRUUF9vb2UFJSQmJiIuLj498rXvv4+GDJkiVDcgD7b5CWloajoyMEAgEyMzPx5MkTmJiYMIUuAfQrXt+/fx/Dhw+HlZXVALdgcHDu3Dls374dpaWlmDp1KrOIaWxsREhICMrKysDhcODk5MQI17SwKiMjIyZep6enw9XVlc3z+R5Ex4fKykro6emhqKgICQkJaG1thYuLS7/itY2NDR48eICamhqkpaXBz88PEhISkJKSgpKS0kA3a9CiqKgIiqLQ09ODxMREVFZWMuK1iYkJbGxskJCQgMzMTDx8+BAPHjxgctaqqKjgxIkTbEG7v0FKSgomJibQ0tJCTk4OMjIyIBQKYW1tDT09PTg4ODBV0u/evYvIyEiEh4fj3r17UFVVxalTp9icqiIQkbBQ+m8ulwtDQ0MYGRkxeRHb2trg7u4OPT09WFhYQEZGBsXFxcjIyMDDhw9RVVUFS0tLHDt2jE2vIAItOgmFQnR1dUFKSgr3799Hbm4u3NzcYGlp2SfPOl1b5M6dOygrK8O0adOgqqo6gK34d1FcXIyUlBSMGjUK7e3tuH79Ovbv34+srCyoqalh7dq1sLS0RFlZGbKzszFjxgwoKioO9Gv/a+BwOIiMjERTUxOam5sRERGB4OBgVFRUwNjYGLt378bcuXMhISGB+Ph4mJiY9FlvsLyftLQ0pKamYsqUKTAxMcGDBw9w+vRp/Prrr3j58iUcHR1BURRqamqQkZGBiRMnMikgyZ8FMOnxhBVX+6ZJkZaWxp07d5Cbm4vi4mJcunQJly9fxrNnz2BnZ4egoCAsXboUjo6OuHfvHrS0tODr6ysmyLJ27YUuhMvn85GYmIjbt28jOjoatbW14PF40NPTg4mJCYYPH86kY+LxeP2K1zo6OvDy8mILMf4N165dQ15eHubNm8ekUzlx4gRCQkLw+eefY968eeDz+UhOTkZtbS2amppgaWkJBQUFCAQCPHr0CIGBgbh9+zYqKythbW2NI0eOwNTUdGAbNoCEhYVhw4YN4PP5AIDAwEDIyMigu7sb8vLysLOzA4/HQ1paGvLy8qCrqwt9fX0x8VpDQwMWFhYA+q9zxDI4YYXrAUC0EM2mTZtw5MgRPHjwAPHx8YiMjERubi54PB7s7Oz+a/GancD3Qk923p30KCgoYOTIkQCAvLw8FBUVMYv8/sRrGRkZpKSkwN7ens1b+yeSkpJISkqCr6+vWDEIRUVFTJw4EdnZ2Xj+/Dlqa2sxZcoUKCoqMkXD3hWvs7Oz8eDBA3h7e0NdXX0AWzX4oMXo9vZ2rFu3Dk+fPsXixYthYmKC7OxsJCcn9yte9/T0QFJSEpGRkVBTU0NJSQny8vLg5+c30E0aVLwb6UL/7pWVlZlJJe3dp6SkBFNTU5iYmMDZ2RlycnJ48eIFamtrIS8vj3HjxmHXrl2s6CfCuxNA2r7S0tLQ19eHlpYWcnNz+4jXLi4uMDMzQ1dXF7q6uqClpYWpU6fi+++/Z3Oq4i870ptaQqGQGV9FC66KitepqamMeD1s2DA4ODhg7ty5sLGxga+vL9auXYsPPviALWQnguj8bPPmzZCUlMTIkSPx+vVrREdHw9DQEF5eXn3mGXw+HwoKCkhKSkJNTQ38/f2hqak5wK0ZfLw7N6NpampCcnIy7t69i+vXryMrKwtycnKYOHEi9u/fD29vb3h5eaGsrAwFBQWYMGEC22/74X0Fw7u7u9HQ0ICkpCTm+zZixAjMnz8fP/74IywsLGBgYMDMIRwcHODi4jIALfj3IGrrN2/e4Pbt27hz5w5iY2MRHh6OsrIyGBgY4Pvvv8fnn3+O2bNno66uDtnZ2ZgzZw7jocoWG/4Lev7wrj2kpKRgbGyMjIwM5Ofno6GhAY6OjlixYgU2b94MQ0NDZs1x8eJF6OrqYurUqQPUisGL6Pdt/fr1OH78OCPuxcfH4+HDh6irq4O3tzdMTEygq6vLOM10dXX1K16zkRh/T319PVJSUmBiYgInJyfcvXsXe/bsgZeXF5YtWwYdHR2oqanh5s2bePPmDQoKCnD9+nXMnj0bioqKkJWVhampKezt7bFq1SosXbp0yDsqNjc349mzZ0hLS8ObN2/g4uICIyMjcLlcCAQCyMrKwt7eHl1dXUhLS0Nubm4f8VoUVrT+98AK1/8wRKQ6ckBAANLT0+Hl5YV169bB3t4eCgoKSEtLQ3x8PFPh297eHsrKykhISEB8fDw0NTUxatSogW7KoENUMOnq6kJzczMEAgG6urogKysLJSUlUBTFFGErLCyEvr5+v+K1k5MTfHx82IkPgF27dqG9vR2jR4/GrFmzMHbsWLS1teGXX35hRH66oE9BQQGzsBw7dmy/4rWPjw9yc3NRUVGBFStWDPn0NqILeTpEVCAQ4JNPPkFKSgpUVVUxe/ZsGBoawtjYuF/xmsfjQUpKCgoKCggPD8eUKVNgamqKdevWseKJCHRf5PP5ePXqFZSUlMQEqL8Tr/X09ODu7o65c+di+vTpWL58OSZMmDDkowZEF+/0JkpXVxeys7OhqakJSUlJMfHawMCgX89rbW1tWFtbY9asWZg5cyYWLlwILy+vIe+1WlJSAjU1NUagpgtdbtq0CW1tbaAoCpKSkn3E6xEjRiAjI4MRrz08PCAnJ8ds4lpYWEBbW5stxigCPT/j8/lYvHgxEyY9ffp08Pl8REVFISMjQyyNGJ0Siw5HDw4OhrKyMgIDAyEpKTnALRpc0HM0oVCIlpYW1NfXQ0JCAjIyMjA1NYWqqipkZGTA4XAwceJEfPbZZ5g7dy5TUBgALl++jI6ODqxcuRLKysoD2JrBh2ikFh3Z1tDQAE1NTaiqqsLc3Bw2NjYwMjLChAkTsHnzZnh5eYk5voSFhaGgoADLli2DsbHxkCz69T7e3RTg8XjMb5wuOpyamorm5mbo6Ojgo48+QmBgIDw8PMDlcsHhcBAXF4fi4mIEBAQM+bnDu4h6Al+5cgX379/HgwcPQFEUFBUVYWBggBkzZsDR0RHTpk3DF198ARsbG7EUQWFhYUhNTcXChQthZ2fH9t93oNM7Llu2DNnZ2Zg2bRq+++47eHt7w9TUFLm5ucjKykJNTQ0mT54MExMT6OnpMZ7XfD4fFhYWbFq8/wUaGhrQ0NBgoiz27NmD+vp6fPvtt0xEN4fDwdWrV5limJMmTYKPjw8IIVBSUoKVlRWcnJxgYGAgVsR8qEGPwYaGhtDV1UVTUxNqa2vx7NkzWFtbQ0tLi5ljiIrXmZmZSEtLg46ODszMzFih+t/MP5hPm+VPhEIh+fHHH5mCX3QRJUIIaW5uJleuXCFWVlbEysqKhIaGMudCQ0OJhYUFoSiKREREDMSrD1pEk/VfunSJrF69mri5uZFx48aRefPmkYiICKawTGNjI9m+fTuhKIpMmjRJrBBNT08P8yy6KNNQLugRFxdHKIoi8+fPJ0+fPiWE9Nplw4YNhKIo8vHHH4sV9KqtrSX+/v6EoiiybNkypnAEbVP6/9vb20ldXd0/3JrBh2ixRbqf8Xg88uzZM+Lr60u2bNnCXENIbxHM2NhY4uPjQyiKItu2bWMKzxBCyJkzZ4iVlRUpLCz8ZxsySLlx4wapqqoSO9bV1UUmTZpEFi1aRGpqapjjokX/nj59Sn7++WcyatQo4ufnR65duyZW0Iqll5CQEHL//n2xbxiPxyNz584lo0ePJg8fPmTGXVH7tra2ksuXLxNPT0/i6upK9u/fT96+ffuPv/9gJygoiHh6epKbN2+KjaHnz58nFEWR6dOnk2vXrjE2Fv1W8Xg8cu3aNeLq6krs7e3Jjh07mH8n0e8lSy+iBYfr6uqIvb092b17N2lpaWGuoQtZ2tvbk6ioqD7PCA0NZQpadXV1sYVERaDt29HRQbZu3UpmzJhBLCwsSGBgIFPYlpBe+7+vyGJYWBixtrYm69evF/susvxl3/b2dvLRRx8RR0dHpq+uX79erB+/j7CwMOLk5ETmzZs3JIt+/R2iY+atW7fId999R2bOnElOnDhBHj9+zJwrLy8n5eXl/X7PMjMziZeXF5k9ezapr6//R97734Lo2mDlypWEoijmf9OmTSPJycn9FgetqKhg+n5ISAhxdXUlkydPZtcXf/LuN6inp4cEBQURiqLI7t27xdYPhBBSUFBAXF1dCUVRZMeOHczx2NhYMm3aNEJRFNmzZw87h/gvoe1P26uiooJQFEV++OEHseORkZGEoihy9+5dsfuHsv5AyN+3XyAQkPj4eKYw62effUYqKirEzhPSu97YuXMnoSiKXL58+f/8nVn+b2E9rgcAHo+HQ4cOQVVVFXv27IGsrCz4fD64XC5kZWVhaWkJHR0dxMXFobGxEc7OzlBXV4etrS3k5OSQm5uLDRs2sLv1f0L+9JICgH379iEoKAgNDQ2wtLSErKwsCgoKEBsbi5cvX8LQ0BAGBgawtrYGj8dDYmIiCgsLYWBgwHhe089i880Burq6KCgoQFFREYyNjWFtbQ0Oh8N4/mZmZqK8vBzjxo2DtLQ0VFRU4O7ujtzcXGRnZ6OoqAhjx46FgoJCH8/roZ7e5ptvvsFPP/2EBQsWMF5mfD4fc+bMwR9//AEej4fAwECMHDmSGR+4XC6Tfy47OxupqakoKCiAgoICLl68iAsXLkBfXx+LFy+GgoLCQDdxQAkLC8N3332HhoYGWFtbM579tbW1uHPnDkpKSvDs2TOMGjUKqqqqfTyv9fT0UFNTg+zsbDQ0NEBeXh6mpqbsTv2f3Lt3D9988w1qamqgr68PPT09cLlcJtSxtLQUJSUlTHjeu57Xw4cPR2dnJ1JSUlBXV4eOjg5YW1tDRkZmoJs2KGhpaUFMTAxyc3NRU1MDZWVlmJqagsvlQl1dnanFUFJSAhUVFZiYmIh5XnO5XGhpaSEvLw/V1dV4/Pgxnj9/jrFjx7KewP1AR8LNmTMHaWlpePv2LXbs2AEtLS1m/KXTtCUnJ+PevXsQCoVoa2uDQCDAmTNnEBISAmVlZezevRvq6upDeu4gimh4+rJly/Do0SNmvltSUoKCggKmUCvtgc3hcHDs2DG8fv0ara2tOH/+PE6fPg0FBQXs37+fLQQmgmgkxpIlS5CRkQFzc3O4uLigo6MDOTk5KCkpwbhx4yAjI8N4vu/Zswe//fYbKioqcOnSJQQHB0NBQQHHjx8f8qHootD2BXoLqu3cuRNFRUV4/fo1UlNT0dTUhOHDh0NHRwcaGhpQU1ODrKwsysrK8OTJE+jq6uLRo0c4dOgQqqur8cUXX7ApCEUQ7b8BAQHIzs6Gp6cnPv74Y/D5fOTm5qKgoABmZmYYPnw4Mwc7d+4cvvnmGyQmJiIiIgKXL1+GoqIiTp8+PeRrYlRUVEBDQ6NPSisOh4Pjx49DKBRi//79TB5l2kt12LBhcHd3x507d1BaWgpLS0uMGDECRkZG0NHRwePHj7FhwwY2kvO/hLY73WfpYoIjR47E+PHjISEhgaysLBw6dAhcLhcLFixgimSLahtDEVozAHojD/Pz83H37l00Nzeju7sb2traMDAwgK6uLp4+fYrExES8ffsWJiYmUFdX7+N57e3tjQkTJgxwq1j+/8IK1wPAkydPcOTIEbi4uMDPzw9CoVCs6jEA6Onp4fnz50hKSoKTkxPMzc0BAI6Ojli0aBGb208E+sNw+fJlJhfivn37sHbtWvj7+8PFxQX3799HQUEBhg8fDhsbGygrK8PS0hI8Hg8JCQnIyclhBEGWv6BzzcXFxaG6uhqzZs2CtLQ0NDU14ezsjIyMDGRnZ/cRrz08PP5WvB7q7Nq1CxcvXoSNjQ08PDwYUbWxsRF5eXl4/Pgxk+rGy8sLcnJyYkXY9PX1YW5ujvz8fBQUFOD27dvIz8+Huro6jh07xhYKRG/O2fLycqSkpKC+vh7W1tZQVlaGuro6nJ2dUVFRgZSUlPeK12pqapCUlMS9e/fQ3NyMtLQ0jBgxAmZmZgPdtEGBtLQ02tvbkZqaioqKCujp6UFXVxdKSkqwt7dHe3s7kpKSUFZW1q94LScnB3l5eVy5cgVCoRApKSlQUFCAk5MTK/gBkJWVxciRIyEhIYGEhARUVFRARUUFpqamUFNTw4gRI8D5f+ydeVyVZfr/3+eA7Pu+73LYFFAWEdxFcWvSzD0tTZsyZypr1LJm/GqalhaJpWWWK5r7hokL+46AiIICIrK4oCiyyP78/nDO40Gwmu/3N+kM5/16+ULh4Xiei5v7ue/PfV2fSyIhJSWFgoKCTuJ1e3s72traci+scAAAIABJREFUXL9+nfv371NdXU1+fj5Tp07t1qWmADdu3KCiooJr166hra0tlppnZWWxZcsWbt++TWNjI66urvTs2ZMePXqI4zYgIAA9PT2Sk5NJT08nKiqKyMhIcnJysLGxYePGjUpP9ieQSqU0NTUxb9488vLymDRpEuHh4YwYMQJBEEhOTuby5csYGxuLTbPT0tJYsmQJ0dHR7N+/X4zv999/r1ynPYH80Pu9994jJyeHOXPmsG7dOsLCwvDy8iIuLo6CggIuXbrEsGHD0NDQoKqqir1795KTk0NaWho3btzAy8uLDRs2dOumX10hfx6Fh4ezceNGPDw8WLp0KaGhody6dYvExEQaGhqwsrLC3NwciURCSUkJ8+bNY+vWrZw8eZKtW7dy8+ZNFi9ezNSpU4Gn+713N+S9G5YuXUpaWhpz587l73//O7169SIwMJCMjAyuXLnC+fPncXZ2xsrKipaWFq5evcqFCxe4cuUKLS0t9OvXj3Xr1nX7+eHzzz/ngw8+wNXVFWdn5w7r2urqatauXYuVlRUzZsxAEARxTyaVSmlvb8fCwgKAuLg4HBwcCAgIAB7Z4YwbN078upL/HXv27CE/P5+amhouX77M+vXrKSoqYvHixQwZMkS8rjvPDYqHhZs2beLTTz9l7969pKWlceLECfbu3Yu2tjbOzs64uLhgZWXF9evXiY+P7yRet7a2oqmpKepmT+sDoeQ/A6Vw/Qy4f/8+O3fuRCqVMnz4cHR1dTtdo6GhQXV1NXFxcTg6OhIUFCRmSSj6eSl5RFNTE99++y23bt1ixYoVHTzAT5w4QXx8PMHBwcydOxcVFRVUVVXR1dXFzc2NhoYGUlNTGThwoNhhVskjJBIJtra2FBUVkZGRwf379xkwYABSqRRjY2P8/f1/l3idmppKaGhot88CBli5ciXbtm1jxIgRLF68WPRUhkeNLnv37s2dO3coKyvj/v37WFpa4ujo2EH0k/vYjho1iubmZnr37s2wYcNYsmQJ9vb2z+7mniOsrKyQyWRcvnyZ5ORkbt26hYeHB/r6+piamuLh4dFBvPb09MTQ0FAUAVRUVHj48CFJSUlMnjyZsrIyXnvttW7vuQyPNtwGBgbIZDJqa2tJTEykqKgIa2trLC0t0dfXF+dWuSilKF63tLSgoqKCVCrl1KlTvPHGGzx8+JA5c+Yom7UqIPdcFwSBlJQUCgsL0dXVxcXFBX19fRwcHJBKpV2K1/JMnYiICFxcXNi8eTMTJ07E0tLyGd/VsyUyMpIvv/yS7777jp9//pnz589z9+5dvL29sbOzw93dncTEROrr61FTU6Nfv35oamp22Px7e3vTr18/cc7w9/dn2rRpLFiwQHlo+ATymP3000/s27eP6dOn895776Gvr4+BgQGlpaUkJSVRU1PD+fPnsbCwwMXFBRsbG4yNjXFxccHc3JyJEyeycOFC5fPtCeTxjY2N5fvvvycsLIyFCxeKlSuXL1/mwIED6OrqUlhYKGZeGxkZ4ePjI4rbr776KtOmTVNmWj+F6OhovvjiCwIDA/nkk0/o168frq6uNDc3k5iYyJUrV7h//z729vaYmZnR1tZGY2Mjt27dQhAE+vTpwzvvvMPEiROBx/1MlDyipKSEdevWERAQwMcffyzuc69evcrWrVuxsrKitLSU3NxcnJ2dxQrQF154gdDQUGbMmMELL7zQ7Ssxtm/fTnh4OABpaWnY2dmJ4nVbWxutra3s2rWLe/fuMXDgwE7xkgt6DQ0NHD16FCMjI4YPHy5m/z6ZZKfk9yMIAvr6+piYmBAXF0d2djbJyck0NzezZMkSpkyZIl7X3YVV+f2vW7eODRs2YGFhwbx58wgJCcHW1pYLFy6QmJjIw4cP6d27t1iNUV5eTnx8PPX19Tg4OGBsbNxpnu3usf1PRylc/xt52qmOoaEh586do7i4mF69enU6HZZv6h88eMCRI0cIDAwkMDBQucj5Fe7du8fXX3+Nm5sbb775pvj5iIgIwsPDCQ4OZsmSJbS2tvLGG2+gpaWFu7s7Ojo6eHh4MGTIEGUJCY/HrOJHNTU1+vbtS1RUFNeuXcPDwwNbW1va29sxMTH5TfE6Pj6eoqIipk2b1u2bKclFa3njqSczm+QLG5lMRnV1NVlZWZSVlYnlUCoqKuKiRp5ROWDAAAYNGoSfn1+Xh2DdldbWVqysrHBzc6OwsJCkpCSqqqpwc3NDX18fMzOzDuJ1RUUF7u7u6OnpiYvzH374gcuXL7Ns2TJmzZqFqanpM76r5wOJREJLSwuGhoa4ubmJtkslJSVYWFhgZWWFgYFBJ/HawsICCwsLcVO6efNmUlNTWbx4MbNmzVLaXykgXwfo6elhYGAgZv1XVVWhoaHRpXidn5+PhoYGrq6uqKioEBkZyfHjxwkMDGTIkCHdvhHuF198wZdffkldXR19+vShpaWFa9eukZGRQXNzMwEBAWIGT0JCAnl5eTQ1NRESEoJEIunwbLSysqJ3796EhoaKh97Kg9nOyNfAP/zwA7W1tWzatEnM+K+qquLjjz/Gx8eHUaNGERcXR25urnjw1atXL/r3709YWBg+Pj7K51sXyOMbFRVFSkoKn332mSg+19fX85e//AVnZ2e+/vpr0tPTRduFwYMHY25ujrm5OV5eXlhZWXX7SoxfIzIykry8PJYvX463tzfwaI2xceNG7t+/T69evUhISODBgwdYW1uLCUdhYWFMmzaNkSNHio3YlKJ1Z7Kysjh48CALFiwQ49TS0sIbb7yBiYkJERER3Lt3j4yMDC5duoS5uTlmZmbo6elhbm6Ovr4+ampqz/gunj09evTgzJkzNDQ08PDhQxITE3FycsLJyUlMfLt58yaZmZniGlgxbnLbkPb2dnbu3EmfPn1ESwsl/zfkc7WnpycDBgzAwMCAcePG8eqrrxIWFgYo5wZFTp8+zfLlywkKCmL58uWEhobi6+vL4MGDcXBw4OrVq8TGxqKurk5gYCDW1tZYWFhw8+ZNzp49y61btwgODlYme/6XoRSu/00odvdOTEwkOjqawsJCqqqqcHR0pK6ujtOnT5OXl4e/v7/oFyX3AoRH3ekLCgqYN29et/fr+i1qamqIjIxEVVWV8ePHo6qqSkREBBEREQQHB7Nw4UJkMhmxsbHs3bsXfX19hg0bBjzKcrWxsQG6dwnJnj17yM3NFbujw+MSPl1dXTQ1NTl58iQSiYRhw4aJm/jfEq+HDh3KK6+8Isa4u/JrorW8mgIexVwuXj948IDExESKi4uxsbERxWv5dYoflaf0j5F3p29qaqK5uZmKigoqKyvJy8vjwYMHyGSyLjOvr1+/joaGBsbGxkRGRhIZGYmnpycTJkxAU1PzWd/Wc0Nrays9evTg4cOHXL58mfz8fO7evcvVq1e5efMmpqamXYrXly5dor6+HkNDQ3bv3k1kZCROTk5MmjRJubhUQL4OqKurY8mSJezdu5fc3FxaW1u5desWlZWV6Ojo4OzsLIrXqqqqpKWlER8fT3x8PCdOnGDHjh3o6uryySefdHvReuXKlfz4448MGjSIlStXMnfuXAYMGICenh7nz5/nzp07BAYGYmRkhIODAzKZjPj4eDIyMqirqyM4OFgUr+UIggDQyUdUyWPa29upq6tj7dq1qKqq8qc//QltbW0EQWDu3LlUV1fzySefEBwcTHl5OefPn+fixYtiUoGSX0c+7k6cOEFeXh6+vr64ubkhCAJvvvkmxcXFvPvuuwQEBGBkZERycjLFxcWkpqbi5OSEnp6eUvD7DZqamvjqq6/o0aMHH3zwgbhWCw8P58CBA3z++ecMHTqU9PR0srKyePDgAUZGRtjY2KCtrY26uroY4+7uW/s0ioqKOHHiBAYGBgwZMgRBEHjnnXfIzc3lrbfeon///gQGBnLo0CHKy8u5dOkS5eXl2NjYKKu0FFBRUSE/P5979+7h4eFBaWkpsbGx9OzZU7Swamtr49y5c2RmZmJra4udnR09evToYM/www8/kJWVxaxZs5DJZMrn2/9HBEHA3Nyc/v3706tXrw4WFt11buhqfMmtrFauXIm3tzeCIIh7ZVdXV0xMTEhNTSU+Pp7evXvj6OiIjY0NZmZmXL58mdDQUPr16/eM7kjJvwulcP1vQLERzTvvvMPmzZtJSEggNjaWs2fPEhAQwODBgykrKyMzM5OUlBTs7OzQ09MTM3Z27tzJ1q1bkclkzJo1S5kJ8U+e9vDU1NQUvVbHjRvHvn37+Oqrr0TRWr4Bqqmp4fDhw5iamjJu3LhOr9NdH8yrV6/myy+/5Pz58yQkJODh4YGWlhZqamrig1RPT4/8/HxOnz6Ng4MDrq6u4ob9SduQq1evMmDAANTV1dHT0+v2osnq1avZunUrI0aM4K9//WsHn2RF32+5pxwgZp3V1taSkJDQpXitSHcdu0+i2Ohn9uzZhIeHU1RUhLa2NnV1dVy5coWqqqpOtiGlpaUkJyeLnqpnzpxRNgLrAsX4zpo1i82bN3Pjxg0sLS158OABZWVllJSUiJ7X+vr6uLu709LSQk5ODgkJCezdu5fU1FR0dHRYv3690jPxCeSewLNnzyYlJYW+ffsyZ84c+vfvT2NjIwUFBRQUFGBoaCiK146OjhgZGVFSUsLly5e5f/8+Li4ufPPNNx3siLojq1atEg8N33vvPdzd3QEwMjLC2tqavLw8cnNz8fb2Fu3C7O3tkclkxMXFkZ6e3kG8lqMoZCvn366RSCSoq6tTUFBAeXk5Y8aMQV9fnxUrVnD27Flef/11wsLC0NfXp7y8nJSUFOrq6jh79iz37t0jODi4227mfw9ysUMQBAoLCwkICMDV1ZUNGzZw6NAhpk+fzqRJk+jRowetra3s2bMHqVTKjRs3yMzM5KWXXlIeGv4GgiCIyUdBQUFYWVmJgvXo0aOZOHGiuKaTr9UuXrxISUkJAwcO7PBa3X2eeNoeztzcnPz8fHx9ffH29mb79u3s3LmTF198kddeew01NTVUVVU5fvw4jY2NNDY2cuHCBWbOnNntKzkVkfcO2bdvH+PHj6dfv34kJSURExODs7MzTk5OODo6Ul9fT0pKCikpKfTo0QN9fX2x4m3r1q1s27YNe3t73nrrLbS1tbv9uIWOCUbwv08Wkn/Pk6/X3WJcXl5OUlKSWA0gRxAEmpubWbt2LTU1Nbz99ttoaWkhlUrFZ51EIsHZ2RmpVEpSUhIPHz5kyJAhqKmpYWNjw5AhQwgJCRFfr7vF9r8ZpXD9b0C+6ZwzZw7p6emEhoYyd+5c/Pz8sLS0ZMqUKaiqqjJo0CCuX79OZmYmCQkJpKSkcOHCBbZt28bOnTvR0dFhw4YNSs+5f6I4yVdUVFBRUUFpaSkaGhpoa2tz+/Zt4uLi2LdvH3FxcQwePJgFCxZ08LtOT08nNjaWSZMm4evr+6xu5blCbklTXFyMoaEhFRUVHD58mOrqanR1dUVPVH19ffT09IiKiuL27dv4+/uLDe0AUbzOysoiIyODyspKRowY0e0fGF988QVbtmzBz8+PpUuX4uTkJGb2K4rW77//PuvWraN3797Y29uLtiFPite2trZYWloqm1w+BblH9TvvvENaWhozZ87k66+/ZtKkSQQFBYndp+XNqOTitZeXFxoaGty5cwdtbW38/f1Zu3atstHaE8htQhYvXkxycjJz584lIiKCadOmMWLECFpbW0lPTycvL08cq/r6+nh4eGBvb09DQwMmJiYMGDCAlStXdntR9Unki+xt27axf/9+pk2bxj/+8Q88PDzEZlXm5ubExcWRl5cnitd6enrIZDJGjx6NTCbjlVde4ZVXXun26wd5pcvw4cN59913RYGpvb1dnGPLy8tJT0/Hz88PHx8fca3xe8RrJY95ciMOj8ezlpYWMpmMkJAQLly4QHh4OJ6enixZskRMzLh9+zaxsbGMGTMGiUTCO++8ozw0VKCr+Mr/bWBgQO/evRk8eDAPHz7kiy++QEdHhy+++EJMiGlra2Pv3r1MmDCBESNGsGDBgm7vea/I0wQOFRUVNDU10dDQYOTIkdy/f58VK1agpaXF3/72N9Hu8caNG/zyyy94eXlRUFDAsGHD8PPz+6Nv47lCMaby8dve3k59fT319fWoq6sjkUhQU1MjICCA4OBg4JHNY21tLevXrxeFaalUyjfffIOvry+rVq1i7ty5YraqksfIbRSOHz/Ohx9+iImJiZg85+TkhLOzM/7+/rS3t1NQUEBMTAwnT54kKSmJn376iYMHD6Kjo8O3336r7NmggHyu3bBhA4aGhv8nazvF7PaGhoZu6R1+6NAh9u3bh4GBgViBLN9/qaqqkpSURFlZGZMmTcLQ0FDcNytattnb27Nv3z569OjBtGnTgEd7FLmtmFK0/i9EUPJv4ccffxRkMpmwfPlyoampqdPX29raBEEQhNraWuGHH34QJk+eLMhkMkEmkwn9+/cX/vznPwslJSV/8Lt+fpHHSxAEYcuWLcLYsWMFHx8fQSaTCZMnTxYyMjIEQRCEOXPmCDKZTAgICBDOnj3b4TUyMjKEsWPHCgEBAUJaWtof+v6fd44cOSIEBAQIU6ZMETZs2CC88cYbgkwmE3x8fITvvvtOKCsrE6/97LPPBHd3d2HPnj2CIAhCa2trh9fKz88XJk+eLOTn5/+h9/A8cuXKFWHkyJGCTCYTXnnlFSE3N1f8muK88P777wsymUxYvHixUFlZ2el1ysrKhMWLFwteXl7C8OHDheTk5D/k/f+nkpOTI/j4+Ah//vOfhZaWFkEQBPHjlStXhL/97W+CTCYTFixYIJSUlAjt7e3iNXV1dUJ9fb3Q2Nj4zN7/805paakQEhIiTJ8+XYydfDxXVVUJmzdvFvr27Su88MILQkxMTJexfHLeUNKRxYsXC7179xbXAc3NzeLXamtrhd27dwt9+vQRxo0bJxw6dEgc30oes2LFCkEmkwl/+ctfOjzDBKHjmuK9994TPD09hdTUVPFz8nEtCIIQFxcn+Pv7CzKZTFi6dGmH71XyCPn4a2pqEmJjY4UdO3YIqampws2bNztd+8033wgymUxISEjo8PkFCxYIQUFBQlNTk3J+EDrOkfL4Pnz4UNiwYYPw3nvvCYsWLRKOHz8u1NXVCYLweEzHxMQIMplMWL16dYfXW7VqlSCTyTqM8+6OPGaKsS4rKxOuX78uFBUVdbi2trZWEARBOHXqlCCTyYRdu3YJgvB4rti0aZPg4eEh5OTkCHfv3v0j3v5zjXxN0NbWJo7fhoYGYdmyZcKkSZOEF198UVi8eLE4fuVxvHjxouDp6SnMmDGjw+tFREQIMplMiIyM/APv4j+TI0eOCO7u7sKaNWuExsZGYc2aNYJMJhN8fX2F6Oho8boTJ04IH374oeDh4SG4ubkJI0aMED744AOhtLT0Gb7755fIyEhBJpMJmZmZgiB0XCf8XhTXD7t27RKWL18uVFRU/H97j/8pbNmyRZDJZMJLL70kJCcnC8uXLxcWLVokxmLZsmWCTCYT3n//faG+vl4QhMexU9x3BAQECH/605+61NqU/Peh+qyF8/9WsrKy0NPTY/bs2aipqXXIrIRHp20JCQmUl5cze/ZsZs+eTW5uLm1tbaIvmtIe5DGKnnLffvstlpaWjBkzhsrKSpqbm8WTzzVr1vDOO++Qnp7O3//+dyorKzE0NOT27dts27aNyspKPv74YwICAp7l7Tw3CP88jRw3bhxnz54lJiaGl156ibVr1xIZGcmWLVtYu3YtZ86cYeTIkbz22mvMmDGDtLQ01q5dS3BwMNbW1h1ONd3c3Ni2bZvSNxHo2bMnCxcuZPPmzaSnpxMREcHs2bMJDAwU4/P+++9z7Ngxxo8fL2ZACU+cEtvY2DB//nzq6+tJS0vr9n7hv8XVq1d5+PAhwcHBqKqq0tzcLMa7Z8+ezJs3j5qaGqKjo1FXV2f+/PmiT7C8x4CSp3Pt2jWqqqoIDQ1FIpHQ1NQk+uKbmJgwfvx4ampq+O6779i0aROCIBAcHIyampo4tpXl/7/O7du3aW9vp7W1FaDD+kFHR4dhw4aRlZXF4cOH2bVrF1KplFGjRinH7z/Jzs5m+/btAGhra4tzprzppXz87d+/n5MnT+Lr69uhUbaib/XAgQNZt24dr7/+Onv37uWvf/2r2Jeku5Keno6Hhwc6Ojq0t7eL9ngLFiwgPT2dlpYW1NTUCAsL4+WXX8bf3x94tPa9f/8+8OhnIWfnzp0kJCQwYMAAmpubu32jy61bt2JpaSn2C5HHd/bs2eTk5IjXJSQkkJOTw1/+8hd0dHQA0NXVRSqVUlFRIV63c+dODh8+jJ+fX6em0N2R27dvY2ZmhlQq7bA+2LJlCwcOHKCqqkr0CZ8yZQqampriWE9OTgYQ5wCJREJ6ejq7d+9GJpNhaWkp+i53V9/a1atXc/PmTZYvX46Ojg5SqZSGhgZmzpxJXl4e6urqSKVS8vPzuXLlCl999ZWY3WtpaSk2WYuLiyMwMJBdu3YRGRmJl5cXgwcPfrY395zxpL4AMG7cOA4ePEhUVBSvv/46H3zwAe3t7fz4448sWrQIgNDQUMLCwggLC2P+/PlizyKpVKrcv3WBIAjis+vSpUv07dv3X87mVZwP9u/fz1dffUVNTQ2vv/76//f3+7wTHBzMjBkz2LNnDx988AF37txh8ODBonXVW2+9RWJiIqdPn6Znz57MnDkTDQ0NWlpaxAz15ORkampqGD9+PGpqat12vu1OKK1C/g00Njbyww8/0NrayowZM9DU1Oz0i9TQ0EB4eDg//fSTWI5qbm6OpaUl2tra3bJs5Lc4e/YsK1eupF+/fqxatYpJkyYxfPhwXnjhBczMzBAEAS0tLcLCwrh9+zZZWVnExcVx8uRJEhMT0dDQYNGiRUydOhVQlpAAol2FVCrFzc2N6OhoioqKmDp1Kn5+fnh7e2NoaEhCQgIxMTHk5ubi4+ODiooKycnJ1NXVdRBh5XR3GwvFkl5nZ2eMjIwoLS0lIyOD6upq7OzssLCw4G9/+xtHjx4VRWsrK6unjks9PT28vb2ZMWOGsjzyN6ioqCAqKgonJydCQkI6jUe5t+3+/fu5cuUK1dXVuLq6Ymho+Ize8X8WjY2NHDp0CH19fcaOHYuqqmqHcaupqYm9vT3Hjx/n6tWrVFRUYGxsjK2tbafmoko6Ii+BLCwsJDMzE3Nzc/z8/Do1ANTS0kIikRAVFUVVVRVZWVnY2tp28M/vzmhpaWFpaUlmZia5ubnU1tYyYMAAVFRUxBhGRUXx9ddf097ezpo1azrZAinG3M7Ojr59+/LGG290e/uV9evX8+GHH6Kjo4NMJkNdXZ3m5mZeffVVMjIy8PX1pW/fvtTX15Oenk55eTmWlpbY2toikUi4cuUKycnJZGZmoq2tTWRkJNu3b8fIyIjVq1djamrareeHkydP8tFHH4nWYLa2tkilUhYsWEBGRgbjxo1jwYIFmJmZUVpaSmJiIvfv38ff3x81NTUaGxuJiooiLy9PFFR//vln9PX1CQ8P7/bjNyUlhQkTJoj2KvJn0pdffsnXX39NQ0MD1tbWVFZWiv6p8r4vEomE8vJy4uPjkUqlGBoacvnyZcLDwykrK2PhwoX06dNH/L+64zguKSnhH//4B5cuXaKmpkYcl0uXLiUtLY1p06bx8ccfM27cOAoKCrh48SIZGRkEBQVhYGBAW1sbN2/eJDU1ldOnT7Nv3z5OnjyJjo4OERER2NnZPetbfKasXLmSU6dOIZFIcHBw6KQvyPcfZmZm7Nmzh4cPHzJw4EBCQkJ4+PAh6enpxMXFiZ7X8Oh5aWBggKqqarffvz0NuU3e4cOHcXFxET2Ufy+Kouq+fftYt24dgiCwZ8+ebmmZZ2xsjLe3N3FxcZSVlaGvr8+ECRMICgoCQE1NDX19fdLT08nOzqa+vh4fHx9R2M7IyODbb7/l7t27vPnmm9jZ2XXL+ba7oRSu/w20t7cTFRVFYWEhnp6e9OzZs9M1ampqSCQSTp48KfoqKvl1Dhw4QEZGBsuWLRP9qdXU1ESRXyKRiA2AZs6cSXBwMF5eXqLf56xZsxg0aBDQfbMgAGpra8XsSHicza6hocG9e/c4efIkDx8+JCQkBCsrK/z9/Rk6dChXr14lOTmZtLQ0PD09KS8vp7Kykt69e2NlZdWl/2J3JCYmhjt37nTInHZycsLY2Jhr166RmZnJvXv3OHDgAKdPn2bChAnMnz+/U+Z6V+jq6nb7TLTfQ0tLC/v27eP27dv07t27U/O/1tZWrK2tiYuLQ1VVlaysLB48eMCQIUOUi/bfQXt7O8eOHSMvL088eFUU+ZqbmzEwMOD8+fM0NjZSWFhIZWUl48aNUx7KKiAXqRWR/1tDQ4P9+/dTVFSEra0tzs7OoreffK5tbGwkOjqaoUOHUl1dzezZszEwMHgWt/LcUF1dLfrROjk5YWRkRFpaGufOnRPFa4Bjx46xbt06bt68yffff4+vr+9Tfx7ycW1ra6s83ALy8/PJyckhKSkJLS0t3NzciImJYe/evcycOZNVq1YxatQoPD09aWxsJDY2lvLyciwsLLCzs6NPnz4UFxeTk5NDTEwMly5dwtramm+//VbZU4BHv/vy6qqCggKsra1pbGzkxx9/JCwsjL///e+4urri6+uLq6srubm5JCcnc+/ePfz8/LCwsKBXr15kZWVx5coV7t+/j7e3N+Hh4R2qCrorp0+fJjExkdTUVExMTPD09CQzM5MVK1YQHBzMypUrWbBgAU5OTpw/f57k5GSamppwd3dHW1sbbW1tCgsLiY2N5eDBgxw/fpzbt2+zaNEiJk2aBHTvxBhdXV08PT25cOECSUlJ4vjbtWsXrq6uLFu2TMyqHjlyJPn5+WRnZ5OZmUlQUBBmZmZYW1ujra3N9evXUVNTU/Yc+Seb01NEAAAgAElEQVQrVqxg+/btXLx4kZSUFHJycnB1daVHjx6oq6sjCIK4D9PW1iY7O5vc3FyCg4MxMjIiKCiIpqYm0tLSiI2NxdXVFUdHR+Xe7Qmetp+tqanh559/prm5mQkTJgD8rth1JVo3NzezY8cOsSF0d+Ts2bPs3LkTW1tbqqurqa6uxsDAAHt7e1RVVTE3N8fIyIicnBzi4+M5deoUubm5nDx5koiICEpLS1m0aBHjxo171rei5A9CKVz/H+hqkwOPsk3V1dWJiYmhra0Nb29v0SgeHk+IVVVVHD58GAcHh06dp5V0pLm5mS1btnDnzh0WLlyIpqZmp/i3trayefNmVqxYgaenJ/369aNXr14EBQXh4uIilvUpPti7G4sXL2bdunXo6+tjaGiIjo4OgiAgCAI9evTA3t6eqKgoioqK6NWrl5jZa2pqytChQ3FxcaGwsJDo6Gg0NDQoKyujrq6OUaNGdduYPsmGDRs4evQoLi4uWFtb09zcTHt7Oz179sTY2JjS0lLS09O5fv06AwYM4KOPPsLS0lIp/P+L/Fq8TExMePDgAQkJCWL3abmg19zcLIqnEREReHh40LdvX15//XVMTU3/sPf/vPNkfJubm0VRX1tbGwMDA2JjY6mqquqQTaloG/LNN99gZWXF9OnTmTNnjrLRmgKtra2oqKjQ2tpKRUUFFy5coLS0FIlEgrq6ulg2HRsbS2lpKcbGxjg5OXWwWdmxYwe5ubl8+OGHzJ8/v9vH9/PPP+fEiRO4uLhgZGSEmpoaTk5OmJiYiOJ1Q0MDDQ0NrF27lps3b/Ljjz8SEBDwq4fZ3VWAeho+Pj4YGBiQmZlJbGwsVlZWXLp0ievXr7Nu3TrR5s7S0hIHBwfq6+uJjY2loqICc3Nz7OzsCAsLw9TUFD8/P8aMGcNf//pXZSMwEBuGenh4UFtbS2JiItevX6empoasrCxWrFiBubk5bW1tqKurY2NjIwqsKSkp3Lt3j759++Ls7MzQoUMZPXo0U6dOZcqUKZ0OcLsrvr6+6OjoEBcXR1xcHPb29rS2tnLy5ElWrVqFt7c3UqlUFPVyc3NJTEykqamJXr16YW1tjaOjIwYGBtTW1jJw4EDmz58vClndOTEGHgl58hjJhf+CggKysrJYsGAB7u7utLe3097ejqamJoMHDxbF6/T0dIKCgnByciIgIICXX36ZKVOmEBYW9n9qhvffQHV1NZ9++in19fVoa2ujoqLClStXOHbsGFevXhUPA+RoampiYWHBjh07sLS0FK0tFMXr48ePiw3hlTxG/vv7ww8/cOPGDe7du4eNjQ06Ojrk5eVRXl7OtGnTUFdX/82929NE6507dyKTyf6Q+3le6dmzJ3p6eowbNw4DAwNiYmIoKSnB2NgYBwcHtLS0cHBwoG/fvly7do3i4mIuXrxIZWUlDg4OLFy4kMmTJwNP1+SU/HehFK7/l8g3nS0tLVy/fp3S0lJUVVXFBbuKigrFxcXExsbS1taGq6ur6D8nn8B2795NdnY206ZN69Ynbr8HeXZ6UVERISEh2NradspokEqlVFdXEx0djUwmo2/fvkDnzIfuOrHdv3+fdevWUVlZSUZGBpcvXxYtK+Qx0dPTw8zMjCNHjqCrq0tISAhSqZS2tjY0NTVxc3Nj/PjxNDY2UllZyd27dykuLmbatGloaGh029jKaW9v58yZMyQmJlJcXIy1tTWvvPIKhYWFhIaGipnXlZWV3Lp1CwsLC7y9vTE3N0cqlXbrLJ1/hdbWVtG7OiYmhiNHjnD69Gny8vJQU1MTrUDy8vKIjY2lqakJIyMjLCwsRPF1+/btREdH8/777zNr1qxu71mriDy+TU1NHDx4kD179rBnzx5SUlKoq6vD1NQUT09Pbty4IWZTqqur4+rqKnos79q1i6NHjzJ9+nRmzJghen4qeRzfhoYGli5dSnh4OLt37+bo0aOcOnWKnJwc+vfvj6+vLw8ePCA2NpaMjAxaW1sxMzOjpaWFHTt2sHPnTmxsbJg9e3aHw/HuSHFxMevWrSMrKwtBELCzs8PQ0LCTeJ2ZmUlycjLV1dXs2rWLvn37dnuh6V9Bvjn09PRET0+Pc+fOER0dTUlJCe7u7mLGqfw6ExMT7O3tRfG6vLwcMzMz7O3t8fLyok+fPqJXtpLHGf66urq4u7tTX19PfHw8ubm5SKVSJk6ciImJCRKJRDzEsra27iBey21DTExMMDc3x9jYuEOVnZJHhy86OjokJCRw5swZcnNzMTY25t1330UQBHFOcHBwwM7OjgsXLpCYmEhdXR0+Pj44OjoSHBzMhAkTCAsLE33DlXPJIxTHZU5OjuhrPWzYMHr27El7ezsqKiri3kIuXufk5JCenk5wcLA4f8s93rs7mpqaDBo0iKysLCorK3F0dOTll19GQ0ODX375hf3791NXV4cgCKIQbWpqyqVLl4iOjmbAgAEYGxsjkUjo378/9+7d48KFC7z55pvKSqIu+O6771i7di2nTp3i4MGDnD59mjNnzlBaWkpTUxNWVlY4OTnR1tbWaXzK93JK0foxTwrLjY2NqKqq4u3tjYODAzY2NrS0tJCQkNBBvNbQ0MDKyopx48YxdOhQBg0axOzZsxk/fjx+fn7iayvn3e6BUrj+XyCfpBoaGnj33XfZuHEj27ZtIz09nbt37+Lv74+RkREGBgZcunSJuLg4qqqqUFdXx8rKivb2drZv385PP/2EtbU1CxYsUC7au0B+iilvPNHQ0EBMTAzq6uoMGTJEfCg8WaK+d+9ezM3NGT58uHIy+yctLS1oa2uLfuB37twhNTWVgwcPYmBggJGREXp6esCjxVFhYSFHjx7F19cXOzs7MYaCIKCiokJQUBA9e/bEzs6Ojz/+GGtra6XgyqNNp5ubG3V1dcTGxhIdHc2DBw8IDg4mICAAFRUVnJycMDAw4Pr162RnZ3Pr1i3MzMywsbHp5GOrpDOK8+/8+fP5/vvvycjIIDc3Vyx/rKysZMyYMbi6unL58mViY2NJS0vj5s2blJWViZ6q+vr6vPnmm+jr6z/r23pukMe3vr6euXPnsnPnTi5evEhZWRn5+fmcPn2arKwshgwZQkhICHfv3iUhIYFffvmFgoICcnJy2LNnD9u3b8fAwID333+/29tXKCLfsDc0NDB9+nSSkpJwdXXlhRdewNLSkrt375KdnU1sbCzDhw9n2LBhSKVS4uPjSUlJ4eeff2b79u0kJCRgYGDA+vXrsbS0fNa39cwxMjLCxsaGsrIyzpw5Q0tLC/b29l2K1/X19YSFhTFr1izgcSKCkt9GsS+Gl5cXurq6FBQUcO/ePSQSiSiYKq7PFMXruLg4bt26hZGRUbf09fxX0NXVRSaTUVdXR0VFBXV1dZiZmeHl5UWPHj06NLp9UryurKwUG+Iq6RofHx+0tbVJSEjgwYMHmJubM2HChA4ilNxHWC5eJyUl0djYiJubGzo6Op0EK+XajQ7j0tLSEhcXFy5cuMCdO3e4desWI0aMEKtmnyZenzlzhqFDhyrXZk9gaGhIQEAA6enpXL58mR49evDZZ5/h6urKjRs3OHnyJCdOnODGjRvY2dlhamqKtrY2+/fvx87ODl9fX1pbW5FKpQwaNIipU6d2e8/7rmhubqa6uho3Nzfc3Nyor6+nrq6O/Px8amtraWxsJD4+XkyauXHjBlevXkVDQ4OGhgbRxlQ+H3R30VqxgeipU6fYv38/mzdvprS0FCcnJ3R0dDA0NMTR0bGTeO3o6CjqO1ZWVjg6OmJsbCzqZt25ir47ohSu/xfIvSVfffVVUlNTsba2xtTUlJKSEpKSkkQfRQcHBywsLLhx4wbJyclERUURExPDjh07OHr0KPr6+mzatKnbN5qQ8+RpnGJGiRy5L51UKsXf37/T9dnZ2fzyyy+MHTuWPn36KBeRPPJcvnv3Lqampujo6HToyp2dnU1cXBzXrl1DIpHg6uqKvr4+EomEU6dOcffuXfr16yc+IBQ3o1ZWVvTp06fbl+8p0t7ejoGBAU5OThw8eJCWlhZMTU2ZM2cO9vb2nTyvS0tLRc9rc3Nz8QBAKV4/Hfn8O2vWLLKyshg1ahQfffQRYWFhWFpaUlJSQnJyMqWlpUyfPp0+ffqgoqJCSkoK586dIzY2lqtXr+Ls7MyGDRuUJZJPIJVKaWpqYs6cOWRnZ/Pyyy+zZs0aXn75Zfz9/UVhNSYmhhdffJHQ0FDRKqCwsJBz585x7949PD09CQ8PV4pTTyCRSGhtbeXjjz8mKSmJN998k//5n/9h4MCBhIaGMmbMGAoKCjh//jypqam89NJLDBo0iKCgIPT19dHU1MTFxYUxY8bw0UcfKccvj9cOivNqbGwsLS0t2NnZibYhjo6OonhdUFDQoWGj0qrpt5HHWTFOvXr1QkVFhYKCAm7cuIG+vj6enp6oq6t3KV43NjZy5swZHjx4wPDhw5We9wrIYyX/A4+q4Hr27Mm9e/coLi7mxo0b2NraYmNj06Eprly8dnFxIS4ujuLiYqZMmaLsiaGAPFZyezyJRIKvry+ampokJydz584d9PT08PX1Fa+DjuL1pUuXiI+Pp6amhpCQEGUmsALyOVRx7aqiooK9vT329vbk5eVRUFDA3bt3CQwMRF1dvZN4PWTIENLS0igqKmLmzJlK4boLDA0N6devH5mZmWRnZ3P16lXeeustJk6ciLOzM4WFhSQmJhIdHc3Vq1cZM2aMqE+8+OKLHaw25VXiSjqioqKCi4sLfn5+hISEMGbMGCZPnkxISAj29vakpaVhbm6OqakpWVlZpKenExsby88//8zOnTsZMmQI5ubmAOzdu5fw8HCampq6pWgt/x2HRw1wP/30U7Fq4ObNm4SEhIgNmQ0MDHBwcOggXpuamnLr1i2OHj1KY2Njpz2Fcq/cvVAK1/8CisLqzz//zIEDB5gzZw7h4eGEhYXh7u5OXFwcmZmZ1NTUMHDgQJycnHBzc8PZ2ZnS0lLu3buHtrY2w4cP59NPP+32jSbkKJ7GxcXFERUVxY8//sjFixepqKjA1dUVS0tL7O3tOXbsGGlpaTQ3N+Pu7o6amhpSqZTMzEzCw8O5f/8+c+fOxcbG5hnf1fOB3HPZ1dVVzPjX0tJiwIABuLu7o6qqSnR0NNHR0dy+fRt/f3969erF3bt3OXnyJN7e3ri4uHS5KFU+MDoi36gfOHCAuLg4HB0dKSsro6ioCCcnJywtLcWYyTMAS0tLycjIoLq6GgsLC2X2+u9gw4YNHD9+nFdffZWlS5dib2+Pg4MDfn5+BAYGkp2dTVpaGjU1NYwbN44hQ4YwZMgQgoKC8PPzY86cOcycOVOZafIUduzYwd69e5k8eTJLlizBzMwMExMTXF1dGTt2LPn5+Zw/f57z588TGhqKn58fo0ePZvTo0QQHBzNv3jwmTJggeuQr6ciNGzfYsGEDjo6OrFmzRvRJFAQBbW1tQkNDycvLIycnh+LiYoYOHYqdnR0hISG88MILjBo1Cn9//25vDyJHno0jr2gxNjamqKiI+Ph4UdAzMjJCXV29g3h97tw56urqOlhiKcXrrpGv0VpbW6mqqqKsrIy7d+9iYmKCt7e32AgsKSlJzBSWNyFXFK/lTYjfeustcWOv5HHWf3NzM0lJSSQkJJCamoqWlhbOzs54enpSU1NDamoqhYWF2NjYYGVl1Um8trKywtvbm7lz5yrnXwUUqy8lEgl1dXWifUqfPn3Q1tYmKSmJpKQkzMzM8PT07FK8trKyIjk5mdDQUPz9/Z/Z/TxvKNqLRUZGsm/fPnbt2sXNmzcxMDDAx8cHBwcHcnJySE1NFe1suhKvw8LCmDp1qnIP9xQEQcDIyIh+/fpx7tw5MjIyuHTpEoMGDcLb25sBAwbg5eVFSUkJsbGx7Nu3j/b2dq5duwZAv379lM85BZ5Mmmtqaupk/yG3grWxsUFTU5PDhw/j6OjI1q1bGThwIIMGDUJTUxMVFRVeeuklsVlgVFQUK1eupLm5mV27dnU70Roe6wQbN25kw4YNBAYGsnz5ciZMmMDQoUPx8PDoUBlkYGCAra0tbW1tJCcnc/bsWY4cOUJqaiojR44UbZmUdE+UwvXvRF6K0NTURFFREceOHaOlpYWvvvoKVVVV1NTUcHV1xd3dnTNnznDu3DlRvDYzM8Pb25uXXnqJyZMnM336dIYMGaIsn/4nT57GLV++nNTUVK5du0ZOTg6xsbEkJyfj5eWFv78/bm5uREdHk5GRwblz58jKyiI1NZUNGzZw7do1Fi1axJgxY57xXT0fdOW5PGPGDC5fvix6LgcFBeHj40Nubi4pKSkkJiairq6Op6cnhYWFxMfH89JLL4kdq5Wi6q8jkUjo1asX/fr1Y8qUKVRXV5OUlERBQQEymQxzc/Muxevs7GyuXbsmbo6UdI0gCGzcuJGmpibWrFmDrq6uWPqooqKCmZkZvXv3Jjk5mfz8fLy9vbGxscHU1BQXFxd69+6NlZWVMtPkV9i6dSs3btxg9erVGBsbd7Bt6tGjByNGjCAzM5Nz585hY2ODl5cXOjo6mJqa4uzsjKGhIRoaGs/6Np4bntwYpaens2fPHkaMGMGgQYPEhqHyGKurqzNo0CDRT3HAgAGYmZmJ4xw6927ozsjHZV1dHd988w0JCQkUFRXR1NREbm4uALa2thgaGqKurt6pYaNSvP515KL1w4cPWbp0KWvXruXHH39k9+7dVFRUEBAQQN++fdHT0xNtbp4mXpuamhIcHKxshKuAov3V22+/zYYNG0RroBMnTuDh4YG7u7voeZ2YmMiVK1eeKl7b2NgoM1UVUEyMOXjwIN9//z1r1qwhKSmJkpISAgIC6NOnDzo6OiQmJhIbG/tU8drR0ZGwsDAGDRoEKOdh6Dh+586dy549eygqKqKkpISUlBQcHBzw9vbG0tISZ2dnsWHj08RrDQ0N5aGsAl1VI8OjzOvAwEDOnTvHuXPnKCgoYMCAAVhYWODm5sbEiRPF9fH58+eBR421R4wYoax0+SeKc8PJkyfZv38/mzZt4siRI9y6dYvGxkbs7e07rA0MDAw4dOgQgiAwbdo0rKyscHZ2ZtiwYbz88ssEBAQAjyw6U1NTuX79Ohs3buzWvczOnTvHqlWrcHJy4pNPPsHX1xcbGxtsbGy4efMm58+f59SpU9y5cwcnJyeMjIywt7dHQ0ODsrIyVFVVee+99xg/fvyzvhUlzxilcP0UsrKyOvhGSiQSWlpamDZtGlFRUWKDjuHDh9PY2CieFjk4OHQQr+WlqPLX0NLSQkVFRbkxUkD+EP7uu++IiIigX79+LF++nLlz5/Liiy9y/fp1UaD28fEhMDAQX19famtruXjxIufPnycvLw9bW1veffddpk6dCig7zMLTPZdDQkIIDAxEKpWKJdRDhgxBX1+f7Oxsjh07xoMHDzA0NOTSpUs0NDTQr18/pQ9oFygKHW1tbbS3t9OjRw9x89i7d29u3bpFSkoK+fn5ongNiOXtpqamZGdnc/PmTebOnatctCvwpJB079491q9fj4mJCTNmzOhyPjUwMKChoYG4uDgMDAwICQn5o9/2fwzy+Co2k/n+++9pbm5m2rRp6OjoiPFVFK/19fU5ceIEKioqjB079hnfxfOLYibltWvXMDIy4u7duxw8eBBnZ2eGDx/eYV6Vx1hLS4tr166RlpZGQEAArq6uHcZ5d3+2yZEnFTx8+JBZs2YRFRWFgYEBAwYMwNbWlrKyMrKzs2lubsbR0bFLz+tz585x+/ZthgwZolybPYFifGfOnElKSgo9e/Zk+PDhNDQ04OLiwrBhw5BIJHh5eaGnp0dWVlaX4rV8jlGuIzoiT4p5/fXXyc7OZvTo0SxZsgRbW1v8/PzEzbpiw8aEhISnZl4reYyi/+natWtZs2YNFRUVaGtrc/XqVW7dusXo0aPR0tISGzb+lngt7wej7KHzCKlUSnNzM2+//TaZmZlMmTKFzz//nNGjR9OvXz+xYauKioroxZ6dnd2hkaiieK3kMfL1Q0tLC8XFxeTm5lJVVYWpqSkqKiodxOvs7GwKCgoYNGgQGhoaSCQSfHx8CA0Nxc7OjtraWj766CNlpcs/URxv69atY9WqVWRnZ1NXVyeuvU6dOoW6ujq+vr7iOFdRUeHUqVPk5eURGBjYoXJTPv+2t7ejqqqKh4cHY8aMwdbW9pnc4/NCTk4Ohw8fZuHChQwYMIDm5mYA9uzZw6pVq9i5cyeJiYmcPn2a6upqBg4ciKGhIb169WL8+PGEhYWJFqdKbad7oxSuu+Djjz9m+fLl6Onp4e3tLX6+pqaGmzdvkp6eTkVFBZqammIjD8VfJEXxOjMzk4aGBoKDg5ULnF+huLiYVatWYWRkxPLly/H19cXIyAhzc3NKSko4f/489vb2jB07Fl1dXWxtbQkODubFF18kJCSEOXPmiB6soFxQyvk1z2W5t7p8Qa6vr4+Pjw+jRo0SM4Dz8/NpbW2lrq6Ovn37KrOknkBeHtnY2Mi3337Ltm3bSEpKoqqqil69egGPNpu+vr7cvHlTFK979uwpZlU3Nzfj4uKCk5MT8+bNU9pXKKAY36NHj2JpaYmKigqRkZHcvXuXkJCQLhfhKioqSCQSDh48iJmZGSNHjlQudLpAMZPy+++/R1dXFxMTEw4dOsTVq1fx9PTsVNoon1dVVFQ4cOAAKioqjBkzRiy7VvIY+caovr6et956i3PnzhEQEIBUKuXnn3/mxo0b+Pj4dKqwkIstpaWlJCQkMHTo0G6drfNryA9b1q5dy6lTp5g7dy6ff/45gwcPZuTIkbi7u1NXV0dUVBRNTU04ODh0EK/NzMyIi4sjPz+fKVOmKCsxnkDejHH16tWcPn2aefPmsXz5coYNG0ZoaChhYWEd5lYvLy8MDQ3JyMggNjYWfX19XF1dRfFaSUfkYrPcnmnq1KksXboUR0dHAgIC8PPzE69tbW0V9yW1tbUkJiZy9epVTE1NsbW1Vfotd4F8zO3Zs4e1a9cycOBAVq9ezfz58xk/fjzjxo3DwsJCvN7HxwctLS2SkpKIjY3F3NxcFK+fHL/K8fyY2NhYvvvuO8aOHcvSpUsxNjbG0tKyw/qhtbWVxsZGevbsKdqGpKSkUFFRQXBwsHIN8QSKmeyLFi1i/fr17N+/n4MHD2Jubo6XlxfAr4rXbW1tqKmpiQKqmZnZM76r54eukuaWLVvGu+++y6BBg7C2tiY5OZmkpCS0tLTw9fUVE2WqqqpITU1l4MCBuLq6dpof5OsSVVVVNDU1n9UtPhMU9TD539PT04mPj8fGxoZevXoRHR3Nxo0b2bJlC9XV1QwePJi+fftSUVFBQUEB/v7+WFhY0KNHD7S0tDAyMgKUjRiVKIXrLpH7FyUkJKCvry+K15qamvTs2RNtbW0uXbpESUkJmpqa4klcV+J1fHw8qamptLS0EBQU9Cxv67lDMV75+fns3LmTN954gxEjRojXfP3112zcuJH+/fuzYsUK6uvr2bRpE4GBgejo6KCvr4+DgwMmJibKDrNd8FueyxYWFh18q1VUVNDV1WXMmDEYGxujqqpKYWEh1dXVvPXWW2KMlTwaZyoqKjQ0NDBr1iyOHTtGSUkJBQUFxMXFcevWLYYOHQqAjo5OB/H68uXL2NjYcOTIEQ4dOoStrS19+vRRlvc+gVQqpaGhgSlTprB3714xc+Tu3btkZGRgZmYmluXJkdspNDY2EhkZiZeXV4c5Rclj5JmUkyZN4sSJE/j5+SGTyZBKpcTFxSGVSsUsNDmKGfA7duzA2dmZiRMnPqtbeG6RH562trby7rvvkpCQgLe3N8OHD8fc3Jza2lpSU1ORSCQ4OzuL1mFy2xB4ZNlSXl7Om2++iYmJybO8neeClJQU9PX1OwkcEomEjRs3IpFI+PLLL1FXVxczoxwcHHB0dOT+/fscPXqUtrY2bG1txYaN9vb22NnZsXDhQuWh4VNoaGjgm2++QU9PT4xva2trh8qg1tZWsrOzefDgAQMHDkRHR4e8vDxOnz6NiYkJvXv3Vgp9XSCPyY4dOygrK2PDhg3o6urS0tLSIfu0ra1NbLjm6+tL7969aWxsJCYmhtu3bzN27Fhl+f9TaGpq4uuvv6a2tpZVq1bh6ekplvwrrrlu376NRCIhICAADQ0NkpOTiYmJwcDAgN69ez/DO3j+OXLkCBkZGSxfvhxra+tO41duWxgeHo6FhQVBQUE4OzuLjUQnT56sbCSqgPzQ++HDh8yYMYPU1FR8fHwYOXIkLi4u9O/fv8OBt6GhIQEBAWLDRrl4rampKf4s5AkdSh5TWFjIqlWrMDY2ZuXKlWKzVmtrawICAnBycuLkyZMkJSVhY2MjJhBUVlZy6tQp1NTUGDx4cJeVAt0x1opJg7W1taJloKGhoRjHkydPcuDAAcrLy3F1deWTTz7hL3/5C0OHDqW5uZn4+HjRFlZ5WKjkSZTqXhcEBQWxY8cOAD799FO2b98ufs3c3JwXX3yR2bNno6mpyY4dO9izZw+AKF7LGTRoECtXrsTc3JzRo0f/sTfxnHH9+nV++eUXIiIi2LJlC7dv3xYzfQGxaURbW5v4uYiICL755huCg4N55513sLW15dNPP2XHjh1kZmY+9f9STmwdkUqlzJo1i61bt/Ltt98yZswY8vLyWLlyJefPn+8wZuHxz2D8+PEsX76czz77jCNHjijLy55Anom2ePFiLl26xKRJk9i0aRPLli1DQ0ODvXv3smTJEvF6c3NzPvzwQ8aMGcPFixd5++23iYiI4PTp02LpqZJHtLa2in+PiIigsLCQsWPHit2kAwICMDAwICIigoMHD3b4XnnW2eHDhxEEgcDAwD/sff+noBjfPXv2UFJSwtSpU8VSvF69euHr68uJEyf46aefuHXrlni9fIEeGRlJbW2tWOWiOJ93d+SHp83NzYY9exQAACAASURBVOTk5HD58mUmTJjAsmXLxIze4cOH4+3tzYEDB9iyZQs5OTkAou3Y7t27iY2NxdfXV+l5z6N54LXXXmPHjh3U1dWJnxcEgerqaoqKitDW1hZFVTU1NXFMenp6MmPGDCwtLdm9ezeRkZEUFxcDoKenx8SJE5UNfxRQXIcBXL58mfz8fDGrt7m5uVN2b3l5OevXr2fZsmX8P/beOz7Kal3//k4mmdRJb2TSC0lIDxBaEggkIEWKAooiqNg9xy669adbRaUINpqbLd2yFUFqRFBI772RQGghISQhQArpmef9I87jBIK69zkazjvP9x8xmcxn1srK/ax1rfu+boD77rtPrCAaN26ctC/TQjv+Aly7do2SkhIAOjo66OnpuUmE7ujoICMjgw8//JDS0lKGDBnCI488wqJFi3jnnXekSgEtbnwW1dfXi8LfsGHDRPsFbaqrq1m5ciXPPfccPT09PPLII7z88ssAN+2RdR3N+lWr1XR2dgLQ3NwMwOXLlwFuWr96eno0NTWRkJDAsWPHABgxYgSffPIJe/fulTKBb0Bz6f3WW29x8uRJHn/8cTZv3szSpUtZtmyZWIlx8uRJ8Xno6enJRx99hJ+fHykpKTz++OM0NzeLvwspBt/MxYsXqa2tZebMmQwdOhRBEPr9vU+bNk18ph04cIBr164BMGzYMKBPL9JuLKjraETrN998kzlz5lBbWwuASqVi2bJluLu709zcjJubG2+88QarV6/ul1jU2dmJTCaTkggkbomUcX0LnJycGDVqFN9///1NmddmZma4uLhgbGxMWloaZWVlGBoaEhgY2K8JDfQ9SO65555+ftm6Rl5eHs8//zzffvstmZmZpKamcuzYMUxNTXF1dUWhUNDR0cHevXtxdnYmJiaGDRs2sHbtWsaNG8eLL75IQEAA0Gfwf+LECcaPH8/QoUMHeWS3J/+p57JmzWpnqysUCvz8/LCxsRmUsdwutLa2ikKIZn7VajXt7e1iRcBbb72Fl5cXgYGBREZGcvDgQYqLi6mpqSE2Nhboa4wyfPhwMRvQ0dGRzz77TLRt0VVuLC3T2CscPnyYc+fOIQgCGzZsEA/n7u7uyOVyUlJS+Pnnn1EoFJiZmWFra4tarWb79u1s27YNV1dX/uu//kuqFNBCM79tbW1s2rSJ6upqrl69yqeffoqZmRmCIGBjY4OVlRVFRUUkJSXR2NgI9F2+dHV1sW3bNrZv346DgwNLly5FqVRKhyItZDIZXV1d3HvvvRw7dozW1lYWLlyIn58fHR0d6Ovr4+TkhJWVFRcuXOD48eOkpaVRXV1NeXk5O3fuZNu2bZiamvLJJ59Il4b0ZUYVFhaSkpKCkZERfn5+GBoaiiW6CQkJlJeXEx0dLQr92r7KKpWK2tpaCgsLKSsr4+rVq/j5+WFpaSmtXS207ZlKS0txdHRELpdz6NAhjIyMuPvuu5HL5Tf5TKrVag4cOEB+fj4TJkzA3t6e0NBQ5syZo9P73xvRzK8m/gYHB2NmZkZRURGlpaXccccdqFSqm+ZXoVBQVVVFYmIizs7OjBw5EgsLC8aOHavz+zNttPe/tbW1KJVKWltb+eKLLzA3N2fmzJkDZqYbGRmxfv16CgoKmDx5Mra2toSHhzNx4kRx/ybR375i1apV2NvbY29vT1VVFcnJyahUKoYPHz5gBqqVlRW7du1CJpMxZ84c9PX1pUaiIJ4Hbuzn0tDQwOrVq/Hz8+O9994T160gCGzdupWNGzfy4Ycf8tNPP2FiYoKLiwsODg6MGjWK48ePc+rUKRYsWCD1zPkF7fnVVGZmZ2dz/PhxJk2aRGhoaL+Kbc0FmEqloqioiIyMDGbMmIGtrS09PT0EBgYya9asQRvP7Up7eztr167l3LlzFBQUEBkZibm5Oe7u7sydO5e77rqLRYsWERISIlqAQJ++s27dOqytrZk3bx5WVlaDOAqJ2xVJuP4NVCrVb4rXbm5uGBsbk5qaepN4rR0gdbl8Lz09nUceeYTGxkamTp3K+PHjUavVVFRUUFZWRkREBI6OjnR3d3P48GGys7MpLCxk165dREZG8txzz4k+XgDHjh3j7NmzLFq0qJ8vnUQf/xuey21tbTq9Zm9kw4YN7N27l5CQELFRXVtbGy+99BJlZWUkJyfz5ptv4uLiImaqOTg43FK8NjExYdSoUcyePZtp06ZJohT0y+DTiH5vvfUW69ato7KyEi8vL7FBlWbDGRoaiqmpKUVFRSQnJ/Pzzz9z/PhxduzYwd69e1EqldKlwC9cu3ZN9JjVNBresmULa9eupaKiAltbW+6///5+hycPDw9UKhUXL14kLS2NQ4cO8eOPP7Jz506OHj2KlZUVn332GW5uboM9vEGlrKyM3NxcsfeFt7c30DfnZ86cIScnh+bmZhQKBZMnT0ZfX19cw56enmLn9MzMTAoLC0lPT6euro6goCA+/fRTPD09B3mEtwfBwcHY2NiQm5tLQkICJiYmonitr6/P5cuXycjIoLW1lYCAAFEM0cQTuVxOdXU1JSUluLq6UlpayqJFi6TydC009lfXr19nyZIlon2QUqnk8OHDlJaWYmVlJdp+aMTVnp4eTE1NRd/P2bNni2K15FvbH83+YeHChRw6dEi0UampqSElJYWysjKio6MxNzcX51dT6m9iYsJXX33FyJEjxUoiyRbvV7RFp40bN3LkyBHGjh2LUqnkyJEjnD9/Hn9/f9zc3PpdCnR3d6NQKGhoaCAnJ4fIyEgx7mr6ukgNwfrQ2LDdf//9/PzzzxgaGhIdHS0mcuXm5hIaGoqzs7P4M5rnncbL3cXFRWro/Avp6em8//77xMTEiLYKGk6fPs2OHTuYMmUK48ePp76+npycHF5//XW+++476urqMDExoaamhvz8fKKjo7Gzs8PKyoqYmBgWLVrU7/egy2g3Yvzmm2+oqKjA39+fc+fOceTIEQwMDERfcA2a/bKxsTH5+fmUlZURGxuLq6srpqamYvKcFBt+RRAEDAwMuOOOOygpKSE3N5ecnByio6NRKpXo6+tjZmaGgYEBJ06cIDc3F0dHR5KTk/n000+prKzkpZdeIjIycrCHInGbIgnXv8NvidempqY3idcmJiaif5quk5aWxpIlSxgyZAhLly7l+eefZ+zYscyaNYuzZ89SUFBAc3MzU6dOxdLSEhsbG3766SeqqqoYNmwYy5cv75dVnZ2dzbp161CpVNx99906f0t/I/9bnssHDx5kyJAhUuke8NFHH7Fhwwbq6+tpaWnBz88PMzMzjh07xvr166mrq0NfX19s8KP5HajV6t8UrzUPd10vMTt69Cjfffcdq1atoqKigosXLxIcHCw2QLl27Ro1NTVcvnwZDw8PvLy8xBJKPT09wsLC8PDwQKlUinNsbGzMxIkTWbFiBR4eHoM9xEHlwIEDbNmyhXfffZfk5GSKi4sZN24cBgYGmJubo6+vz5kzZ6itrcXQ0FDMlNIWVgMCAvDy8qK6upru7m7s7e2ZNm0af//730XrFl1ly5YtLF++nO+++47ExEQOHz7MqVOn8PX1RaVS4ePjg4GBASUlJZSVlYmin56enihGqVQqoqKimDBhAmPGjCEiIoLHH3+ce+65R7II+QXNwdDf3x8rKyvy8/NF8Xro0KEYGRnh4+NDUVER6enpyGQy3NzcsLCw6Ge7sHPnTq5du8brr7/OU089JV0aaqFdSfTmm2+SkJBAbGwsd9xxBxYWFqhUKn744QfOnDmDjY0NPj4+4qWAZn6/+OILqqqqePDBB6VsqRvQxFRBENi/fz/ffPMNixcvZuHChRgZGREaGkpBQQF5eXnU1NQQGhqKubk53d3d4vxu2bKFvLw85s+ff1PTXF1H21t106ZNfPzxx9TX1zNt2jSsra0RBIGEhASam5sJCQkRewpox4fExERKSkq47777bqoS0HVhSrN+AUpKSti4cSOPPfYYjz/+OEZGRlhbW9PY2EhqaiqpqakEBQXh4OCAnp6e+HPbtm0jISGBuLg4seeTrs9reXk5n332GeXl5dx5551AXxwNDg7GxMSEI0eOUFxczJUrV9i5c6do7ebv78/q1at54IEHMDMzIzk5GUNDQ6KiolCr1Tf5t+s6mnW2Zs0a1qxZg4GBARMnTsTZ2ZnU1FTOnDmDn58frq6u4nrVWIZoKrpKS0t59NFHb6pw0eU1rKlo0/53b28vpqamjB8/nqKiIgoKCsjNzSUqKkrM/r948SLPPvssX331FV9//TXff/899fX1vPrqq9x///03vbeEhAZJuP4D/FHxOjMzk6SkJOzs7PD39x/kTz24aERrZ2dnli5dKj6QOzo6MDQ0ZOjQoXz77beoVCrx5l3TmTcrK4srV66ITZN6enpISkri448/5sKFC7z88suSb+0AaB4YL7/8MllZWcydO5dnnnmGkSNHkpGRQVFRUT/x1MzMjPDwcOrr60lNTeXo0aOkpaVx4cIFlixZovPlZR0dHSQkJFBSUkJHRwdVVVU0NzcTGBgobsoTExNpamqiq6uLuLg48eCv+e+N4vXJkyeZOnXqgGWUusbatWtZvnw5eXl5XLlyhbKyMhITE7l06RITJ07E09MTa2trLl68yNmzZ2lvb8fLyws7O7t+4rWXlxcxMTHcddddLFiwgIceeohJkyb1K0HTRT766CNWrlxJZWUlarWahoYG8vPzyc/PJzY2FicnJxwdHenq6uLUqVNUV1djZ2eHl5dXP/Hazs6O4OBg7r77bhYsWMCCBQsYN26czh+KVq5cyfr16zE3N2fOnDkEBwdTUVFBRUUFNTU14oWss7MzBgYGFBYWcvbsWSwsLPD19e2X3S6TyXBwcMDHx4fg4GDs7e11rhP9b6Gd3Tts2LCbxGt/f3/Mzc1RKpWUl5eTnJxMQ0MDQ4YMEQWoL774gq+//pqwsDAWL16s8+tXG02mamdnJykpKfzwww+EhYWxcuVKDA0N6e3tFe3Ejh8/Tnl5Ofr6+gQGBvbzvN+5cyeBgYHMnz9fyrS+AT09Pa5fv866devIzc1FrVazfv16TExMxIqAoKAgSktLSUtLIz8/n6CgIMzMzFAoFKI9k6Ojo2R/dQPamdatra1s2rQJpVLJRx99hI+PDwAWFhacPXuWpKQk6urqcHd3F/cS0FemrmmMOW/ePJ3fP9yIplJg8eLFXL16laamJtasWYNSqaSzsxN9fX1GjRpFXV0dOTk5JCQkAH2/G4VCwZYtW9i2bRuWlpa8+eabWFhYSKIUfT1Zjh07RklJCfn5+fzjH/8gJSWFwMBAvLy8aGxsFC9kL168iJ+fH/fddx+vvfYaXl5eWFlZ4eTkxBdffMGIESOkfgI3oJ0NXVlZycqVKwkLC+ORRx7B1dUVmUzGtWvXSExMpKKiAh8fH6ytrTEwMBAzrnNyctiwYQO+vr7MmzdP2pv9gvZloaZqtre3V9zbmpqaMmHChAHF666uLoYMGUJbWxsWFhaMGjWKZ555Rqys1X5vCQltJOH6D/JHxGtBEDhz5gxPP/20eJuvi2iL1i+99BJTpkwBEL2WAU6cOMH333+Pp6cncXFxQF/TL19fXywtLUlNTSUpKYnvvvuOnTt3smfPHq5evcqrr77KPffcA+j2bZzkufzno3kI//jjj1hbW2NsbEx6ejodHR0EBgYyYsQIbGxsyM7OpqioCOhrGqgRWbTF66ioKL755htOnz7NvHnzdP7QuWLFCv75z38SEhLCO++8w6xZs/D39yc7O5vi4mKgby7d3NxwdHSkpqaGtLQ0Wltb8fDwwMbGRpxfTQwwNTXF3NwcAwMDnb8YWLFiBZs3byYiIoKVK1fy8MMPExUVRVpaGidPnqS6upopU6ZgY2ODi4sLnZ2dZGRkcP78eWxsbPDw8OjnY6upENBs5kG3s0yWL1/Otm3biI2N5Z133mHOnDlER0cTFRXFjz/+SEVFBYaGhowYMQILCwtcXV2Ry+UkJydz8uRJUbzWvuiS+G20LROGDRuGpaUl+fn5JCYmYmhoSEhICF5eXjg4OFBbW0tiYiK7du3i6NGjbN++nf3792Nubs6KFSvE8n+JPjR2HwsXLmT37t10dHQwceJERo4cSUdHBwqFAgMDA1xdXdHX1ycpKUkUW/Ly8vj666/54osvUCqVrFu3TvK0vgVr1qxhy5YttLe3M2TIEKZPnw4gxlUrKyuCgoI4d+4cubm5fPfddxw8eJDt27fzww8/YGFhwaZNm6T92Q1onkUrVqxg3bp1XL9+nSlTpjB9+nSxkaCVlRWenp5UVlaSmppKcXExFy9exMDAgKSkJNatW8f58+d56aWXiIqKGszh3Lbs37+fL7/8krKyMpqbm4mIiBAbtmoaXsbExNDW1sapU6f4+eef2bNnDzt27CAjIwMHBwc2bdqk85VaBQUF4qWJpaUld955J8ePH6eoqIirV6+yaNEi5s6dC8CoUaPw8fFh9OjRREZG8vLLLzN8+PB+Z4jPP/+cvLw87r33Xvz8/HT6bHwjmnnYtGkTp0+fJjc3l2eeeYaoqCix2sLHx4fLly+TlpZGXl4eXV1dWFpaoqenR1paGmvXruXs2bM8//zzhIWFDfKIbh80c7ts2TJ27NhBbGwsRkZGA4rXBQUFFBYWkp+fT2RkJPb29vj4+DBjxgxmzpxJTEyM2CBb2hNL/BaScP1v8Hvitbe394AlZrpEWloajz32GM7Ozrz++uuiQKoRQDSBbt++fWRnZ7Ns2TJcXFzEIGVkZER4eDihoaHi10xMTLjjjjt46qmnmDlzpvh+uhrYJM/lvw4PDw9qa2spKSnh8ccfp7W1laNHj9LZ2UlgYCDDhw/HysqKzMxMsrOzUavVA4rX9vb2xMbGsmjRIlxcXAZ7WIPK+++/z/bt25k0aRKvvvoq4eHhuLq6EhYWhoODAwkJCajVaiZPnoxCocDFxQUnJycuXLhAYmIiLS0tuLu7Y2NjI23OB0Azv7GxsSxdupTAwEBRPB01ahQ//PADjY2NxMbGYm5ujpWVFW5ubnR1dZGcnMzZs2dF8VpT2n7jPOvyvL///vvs2LGDuLg4nn/+eXx8fMQLREdHR2xsbDh+/DguLi7ExMQAiI1p5HI5SUlJ/cTrGxs6S/zKjc2qtC+khg0bhrm5OQUFBSQmJqKvr094eDje3t5MmDABU1NT2tvbuXjxItbW1kRGRkr2QTeg/bfd2dlJV1cX2dnZXL16FUEQxAZqmuoLpVLJsGHD8PX1FSsI8vLyuH79OiEhIXz88cfi4VPi5vUbEhJCdXU1BQUFXLx4kREjRuDh4SE2AZPJZNja2nLnnXeKiR4XL15EpVIxadIkli1bJq3fW9DU1MS+ffsoKCigvr4etVpNbGwsxsbG4jq3t7dn2LBhdHd3U1JSQkpKCnv27CEhIYGenh6WLl3KggULAN1OjNGgbQ8CfTFXX1+fkydP0t7ejqWlJcOGDcPY2FisgpPL5YwbN46goCBUKhVmZmb4+fkxb948XnzxRZ3vibF+/XqWLl2Kubk5oaGhABgbG7N161aam5vF/58xY4Z4ZnZ3d2fYsGEEBQWhUChEYRD6Kom2bt2Kq6srTz/9NKampjq/bm+krKyM1157jeTkZDo7O5k8ebJodaVWqzExMSE8PJz29nZOnDjBsWPHOHjwIN9++y27d+8WLSykpLn+9Pb20tDQwLJly6isrKSqqorIyMgBxeuYmBixgfaNtiEaa0gpKUbijyAJ1/8mN4rXGs9K6BOvdbmEpL6+ngULFtDV1UVYWBj/9V//BfzaMVkTjH744QeWLVtGUFAQFhYWFBYW0tDQQENDA5aWlshkMjw8PIiNjWXu3LncfffdTJgwQdzw6LJoLXku/3VoxCRTU1OOHj2KTCZj3rx5nD17luTkZNrb28XMa2tra9LT08nMzEQQhAHFa03TFF3mVqKfJjYoFAr27dtHbW0tc+bMES9mnJ2dUalUA4rXEr+yfPnyfvOraRQIfYdQMzMzfvzxR6qqqpg6dSqOjo5ipp+7u/uA4rUm41raTPbZg2zfvp3Jkyfz7LPPivOr/bdeU1PDoUOHcHBwYPr06eLcDSReW1lZiRZZEv3RNBru6uoiMTGR+Ph4Dh48SE1NDc3Nzbi6uopNGPPz80lKSkJfX1/Mxo6IiGD69Once++9LF68mOjoaKn8XwuNyKQRpwwMDPD29sbR0ZHs7GzRnmncuHH9rJmMjIwYOnQod9xxBzNmzGDMmDE8/vjjzJ49W2qYrYWmGVhHRwe1tbVYWFhgaGjIuHHjqK2t5eTJkyQlJTF69Ghxrwa/9ioZPXo0d955J7NmzWLx4sWMGTNGWr9aaF8KqNVqjI2NCQgIoKWlhZqaGpqamnBwcMDb2xt9fX1xP2dnZ0d4eLhYcRQSEsL8+fNZtGiRWP2py2cMDdo9c1JSUrCzs0OhUDBixAg6OzspLCykuLgYR0dHfHx80NfXR09PT/y9qFQqIiIiiIuLY9q0aYSEhOi8/WBbWxtZWVkUFhYSGxtLQEAAAEVFRZw4cYKoqCiuX78uzm1MTAwKhUKsNAL44IMPeO2116isrOSrr77iyy+/xNjYmE2bNul8UsytsLCwwNHRkcuXL1NXV0ddXR1hYWFYW1uLa1ZTfTxs2DDkcjmdnZ3o6ekxffp0nnzySWbPng3oZmxoamqitraW9PR0Kisrqa2txdHREQMDA8zMzBgzZgz5+flkZWVx7tw5oqKi+onXmubNbm5u/PDDD1y6dInExEQmTJjQr4m2hMQfQRKu/wO0xWuNp3VgYOBgf6xBx8DAAAsLCwoKCqioqODatWtER0eLgUsulxMfH88LL7wAIHorazwV9+7dS0pKCj/99BPNzc00NDQAYGNj0y8jTVcDnOS5/NeiWWe2trZiR+k5c+YQEhIi+lC2tbX9YfFa11m9ejVbt25l8uTJPPfcc2JmnsabXU9PD2tra77++muGDBnCgw8+iIGBgSj83Shet7W14ezsLJX9/8IHH3zA1q1biYuL44UXXsDT01P8niAI6Ovro1Ao2LVrF8bGxjzyyCOYmJiIr7lRvL5w4YJYSaSrMVebNWvWsHnzZkaMGMHSpUvx8fERn0vaHet37dpFYWEhDz/8MAEBAf3mTlu8TktLIzMzE5VK1e+CQaJPlNLX16etrY2nnnqKzz77jKysLEpLS0lKSmL//v20tLQQFRUliteazGuNsGpkZIRCocDIyAiZTNYvo0eiv2ftpUuXiIiIECtchgwZQmZmJrm5uejp6TFixIh+opQgCCiVSmxtbfH29hZFWYlf0TSunDRpErt27WLChAlYW1tjaGjI6NGjuXjxIsXFxWRlZREeHi5WumlXuchkMoyNjaX1OwCaPdVXX31FY2Mjzs7OWFtb4+PjQ2NjI8XFxVy4cAEXFxdUKlU/8drY2BgbGxsiIiIYO3Ysfn5+4qWLtF/rQ2PNtHDhQrZu3YqXlxcuLi4oFApGjhyJTCYjOzubtLQ07O3t8fLyEsVrbaSzxa8YGBgwdOhQpkyZwsSJE2lvb+fnn39m3LhxjB49mmnTpjFp0iRSU1PJz8+noqKCmJgYjI2N6enpQSaTcfToUU6ePEl+fj7Nzc2EhYWxdu1aqdLlFzSxUzvZQi6X4+XlhYGBATU1NVRUVKCnp4e3tzdKpVI8HxsaGuLu7k5cXBx3330399xzDxMnThStbXQxNhQVFfHuu+/yySefcPDgQX788UcOHDhAZWUlYWFhKJVK7O3tCQ0NJScnh5ycnAHFa5lMRltbG/v27SMiIoLi4mICAwOlJsMS/zaScP0folKpGD58OPv27eOFF16QMv/oezj4+flhbW1NRkaG2HRt/PjxyOVy9u3bx8svv4yNjQ1Llixh3rx5jBo1CmtraywtLamurqalpUXMaI2Pjyc6Ohp3d3dpw47kufxnM1BWqaZcd+jQoaKH5wMPPICjoyMnTpwgNTV1wMzrvLw8WltbGTt2rLR26fOe3LJlC25ubrzxxhsMHTr0pgwzgC1btvDjjz8SGxtLZGSkuOG5Uby+ePEix44dQ61Wi6/TZTZt2sSGDRuwsbHhiSeeYPjw4UDf3Go3rvriiy/Ys2cPUVFRxMbG3lRhoRGv1Wo1R48e5erVq0yZMkXnKzEuXLjAqlWraGlpwdHRkTFjxmBra9vvUhb6PEA/++wzPDw8eOyxxwZsAGhubo6Hhwft7e1UVlby5JNPSo0Cb0BPT4+Ojg4WLVpEQUEB06dP55133iE6OpqAgADS0tIoLCzk4sWLTJo06Sbx2szMjKFDh2JoaKjzF96/hcb/u6ysDAMDA8LCwjA0NMTV1RVHR0fS09PJyspCJpOJ4rUuHt7/U9rb20lMTOTs2bNkZ2eL+11DQ0PGjh1LTU0NOTk5ZGZmEh4ejr29/U37EGn93pr4+Hhee+01qqurcXFxwdHREWtra3x9fWlubiY1NZXTp0/j7OyMk5MT+vr6v1s9JM3zr8jlcs6ePUt5eTlpaWmoVCpRvNbEg6ysLFJSUvqJ1xK3xsTEBAcHB3p6enjooYfYunUr1tbWjBo1SrRjGj16NJmZmf3Ea80F7Pjx45k6dSpRUVE8/PDD3HXXXVKlyy9oV2F0d3fT1NSEgYEBnZ2dGBkZ4eXlhampKZWVleJzzcPDA6VSKf7day635HL5TWtZ12JDZmYmjzzyCKdPnyYqKooJEyYQGBhIR0cHLi4u3HnnneJ829nZERYW1k+8HjduHMbGxuKeIT09ndTUVFauXMmsWbOYMGHC4A5Q4v8kknD9P8DFxYUlS5ZIDw0t5HI5Pj4+2NnZkZGRQX5+Pp2dnVy7do2XX34Zf39/3njjDebNm4evry/BwcHExsYye/ZsJk6cSHR0NAqFAisrK9EmROJXJM/l/30+//xzuru7sbGxEZuHanuyC4KAkZERlYaXAwAAIABJREFU586d48CBA4wdO5ZRo0bh6OhIeXk5KSkp/cRrW1tb0Y5h9uzZOm0fpOHKlSscPXqUpqYmTExMGDFiBAYGBv0yVePj41m/fj1mZma88cYb2Nvb9zu0a4vXtra2NDU18fTTT0sZ1/TNT3p6OvX19bS1teHt7S2WQWrmMD4+nnXr1mFoaMg777yDk5PTgO9lZWWFs7MzCoWCp556SvK8p6/UdNiwYZw6dYrCwkJqampwcnLCwcFBjBnx8fF8+OGHXL9+nY8//hhfX99biiRKpZKhQ4fywAMP6HRPjFshCALr168nPj6eBx98kL/97W+4uLjg5eVFeHg4o0ePJikpidzc3H6Z15aWlhQXF3Ps2DEsLS0JCwvTucPmv4NKpRIrtbKzszE0NCQsLAyFQiE2xk1NTe0nXmtXyEj8NgqFgsmTJ1NZWUlubi5ZWVn/kXgtMTAymYympibS09M5e/Yszs7ODBkyBCsrK3x9fWlpaSElJaWfeK3rl9x/FM0eODIykp6eHtLT00lPT/9d8VpjzSLx27S0tHD58mVOnTpFQUEB+vr6BAYGoqenh5WV1U3i9dSpU9HT0yM/Px9fX1/c3NywsrLCyMhosIdyW6B9lvj222/ZsGEDa9eu5dChQxQVFWFlZYWrqyve3t6Ym5tTXl5Oenp6P/EadE+cvhWlpaX893//N6amprzyyissXbqUyMhIoqOjueuuu5g0aVK/Khb4VbzOzs4mJyeHkydPEhkZiYmJCXl5eWzYsAF9fX0efvjhflns0pxL/DtIwvX/EM2hVeJXbhSvMzMzOXr0KP7+/rz++uuMGTMG6AtY2tk7dnZ2uLu7M2nSJGbMmMHIkSPF10mBTfJc/jNYsWIFGzZs4ODBg9TX19PR0dHPc1YzX5qS8++//x5ra2vGjh2Lg4MDKpWqn3gdFBTE8OHDcXFx4YknnrilOKgrqNVqAPz8/PDz8yM+Pp6CggJaWloYOXKkWF4eHx/PmjVraGhoYOPGjQQGBg6Yeab5mpubG7GxsZKoSt8cOzk5MXz4cNLS0igqKqK6upqhQ4eKor5mfuvr6/nHP/5BcHDwb4ojmgwgW1vbv3IotyWaeVKpVHh5eVFeXk5eXh51dXW4ubnh5OTEkSNH+OCDD6irq2Pz5s0MHz78dzNTlUplP6sWiV+RyWRs2rSJ9vZ2Pv30U0xNTUWPZbVajUqlIjg4mO+//56CggL8/Pzw9PQUG4WdO3eOp556SqqEuwWaNa3xtbaxsSEpKYns7GwUCsUtxWu5XM7w4cMl0XoAbrVPNTQ0JCoqisrKSvLy8n5TvM7NzSUoKEhKhvmDaLKrr169SlJSElVVVb8pXru6ujJkyBBJvB4A7UaM2ucEmUxGREQEvb29ZGRkDChey+VyMjMzycjIQKlU4ufnJ4nXv4ORkRHe3t6YmpqSlpZGcXExCoXiluJ1dnY2Z86c4d1336WxsZHo6OjBHsJthSb2rlmzhjVr1lBdXY1SqaSpqYmCggL27NmDhYUFISEhor2Vtnjt6ekpVR7/QmtrK6tXr6asrIwXX3yR+fPnA30Z7Zp+WNrVV9pnCY14nZubS35+Pj/99BOJiYls2bKFqqoqnn32WbEiFKSLAol/H0m4lvhTuFG87u7uJjg4mEcffRToa9g4kB+aJgBqvq5d5q7rSJ7L/7ukpKTwzjvviP9fVlbGkSNHOHv2LKampmIzGs3m3d3dnQsXLrB//36mTp2Kra0tTk5OonidmZlJXV0d4eHhhIWF6fylQEtLC0ZGRuKByMvLSxSvi4uLaWtrIzo6msOHD7N69WouXbrE1q1bGTly5C3XqLZ4LV0a9qGZEwcHB8LDw0lLS6OkpITa2loCAgJIT09nzZo1f2h+tdH1w/3BgwdpampCpVKJDYadnJxwd3cXPSbr6uqoqqpi8+bNXLp0ic2bNzNq1Cgpxv4Ov3VpIggCV69eZdWqVdjb27Nw4UJ6e3vFv3fNelepVFhYWJCcnIynpycREREABAUFMXv2bCmTXQtt0V9TSaT5t4GBAT4+PqJ4nZOTM6B4nZWVRUJCAqampoSFhQ32kG4rND6eXV1dXL58+SYBxMjI6HfF69raWjIzM8V9neRp/Su/leFvaWmJj48Pzc3Nvylep6enU1ZWJsZwXZ9b7RisyVZta2ujuroaa2vrm8RrzXMtIyODjIwMVCqVWJk1fPhw9PX1SUxMpLy8nHvuuUfyvNfiVuvXxMQEFxcXlEol6enpFBUV3SRejx07VrR/zMvLw9LSktdff126lP0F7QvDjIwMli1bRmRkJB988AEvvvgid999N8bGxuTl5ZGYmIixsTEjR47E09MTc3NzKioqyMrKoru7Gw8PD8zNzQd5RINPXV0da9asEZu8w69ajPY61q6I1Tz7uru7cXV1JTIykpKSEsrLy6mqqsLGxoYXX3yRe++9V3w/XY/BEv8ZknAt8aehEa9tbW3JzMzk5MmT/Ro2DvQwvzGQ6XJgkzyX/1wsLCyQy+WcOHECpVJJVFQUSqWS/Px89u/fT1FREd7e3piYmIgev2q1mvj4eHp6eoiIiMDY2BiVSoVKpSItLY2zZ89y7733YmpqOsijG1zy8vJ4/fXXGTt2LBYWFqLY5OXlhbe3N4cPH6aoqIiioiIOHDhAXV0dW7Zs+UOin7R+b2Yg8bq4uJjc3FyOHj1KQ0MD27dv/8OitQRs27aNTZs2ERAQgJubG9evX0cmk+Hq6oqnpycVFRXk5eVRWFhIS0sLn3/+OWPGjOnneS0xMDKZjEuXLlFTU4Oenh7d3d2i0KHxZf/+++9paGggLi7uJjsgTQzQNPsxMzNjypQp4tqWRJNf0Ral/v73v4tx+FbidWJiIrm5uaLntUa8trCwoKKigmeeeQZra+vBHtZtg+ZA39HRwYIFCygoKCAoKOgm33qNeH3q1Cny8/PJysoiIiKiX8PGK1eu8Pzzz+Pg4KCzzzntfe+NiSz79+9HpVIN2JtBW7y+cOECTk5O/Tyvr169SlpaGjExMVJDMPrvo2QyGR0dHYwbN45t27YRGxuLnZ3dgJnXXV1dpKamkp2dLTa+1IjXZmZmPPvss9KloRY9PT3o6+vT2dnJnj17+Oabbzh+/DgNDQ0EBARgamqKm5sbZmZmA4rXlpaWTJ06ld7eXsaMGcPrr7/er/G2LqOd2HblyhWKioo4evQoy5cvJyQkRGzEGhERgZ2dHXl5eRw/fhw/Pz98fHzw8vLC0tKSwsJCkpKSmDJlis5XyQLs27ePn376iYceegg/P7/ftQbr6uoiPj6ejRs3IpfLGTZsGBYWFsyePZsRI0Zw7733Mm/ePLFKQDqDSPxPkIRriT8VuVwulqxrGjZevXqV8ePH9+tSL/ErkufyX4ORkREBAQH09vaSnp6Oqakp48ePZ+HChVy6dIn09HQOHTrE+fPnMTIyws3NDW9vb4qKikhLS2PWrFmYmZmhr6+PSqVi6NChPPbYY9LGBzh9+jT/+Mc/yM/PZ8aMGRgYGLBhwwZCQ0Px9fUVM6/Pnz9PZ2cnn332GWPHjhXjga4e2v+n3Chenzlzho6ODt5++21iY2PF10nz+/ukpKSQlZVFWloa3t7eLF68mJ9//pk5c+bg7OyMl5cXFRUVNDQ04Ovry6xZszA3N8fAwEDKJvkNjhw5wueff84bb7zBl19+ybfffktBQQGjRo3CzMwMmUyGQqHg7Nmz5OfnY2xsjL+/f7/nliZO6OnpsWPHDkaOHMmkSZOkvcQvtLS0iOK9TCaju7ubTZs2sXPnThoaGrCxsRGzTrXFa09PT0xMTMSqDUEQGD58OAqFAk9PTxYsWKDzolRjYyPnz5/n6tWr9Pb2itnVRUVF7N+/n7KyMpqbmxk6dOiA4nVYWBhlZWWUlJSQmZlJREQENjY2GBoaMnHiRJ3v2TBQY0qAzZs38/bbb3Pu3DmxF442VlZWeHt709DQQGpqKvX19djb2+Pk5ISVlRVDhw4lJiam33NQFykvLxeb2Orp6WFkZISRkRH6+vrk5ORQVVVFfHw8UVFRA4rXo0eP5sKFCxQWFpKVldUv8zo0NFS61NKit7cXfX192traePzxx/niiy8oLS2ltLQUKysrwsLCMDY2xsTEBFdX11tmXhsZGREZGcmoUaOwtLQc7GHdNmjiw8cff8xzzz0H9DV2fvLJJ8VGrJr1GxAQgEKhEG2DJk6ciIWFhdiwccqUKUycOHEwh3PboKmqePjhh8Xn/W/tZ3t7e/n+++85dOgQbW1tzJo1C0EQkMvluLi4MGTIEDEuSFX0Ev9TJOFa4k/nRtsQSby+NZLn8l+LoaEhgYGB9Pb2cuTIEerq6hg5ciQvvfQSrq6uXL9+nSNHjnDgwAFqa2uxsLBgzJgxHDp0iKamJsaPHw+Avr4+7u7uNx1UdRVTU1MyMjIoKSkhNTWVzZs3k5mZia+vL+7u7nh5eeHj48Phw4fp7e3FwcGB0NBQDA0NJcHvD3Jj3NRcbAHY29sTGhpKeno6TU1NYgMaGxsbKdb+QcaNG0drayvp6en88MMPdHV1MWPGDLEs2snJCS8vL06cOEFZWRlnz55FpVLh5OQkzfEtWLduHStWrKC0tJSwsDA8PDwwMTHh+vXrjBs3ThRKZDIZFhYW5OTkUFBQgJ2dHc7OzhgZGdHd3S36p37++efk5ubywAMP4Ofnp/MXBgcPHmTbtm28//77pKamUlFRwbhx45DL5ZiamtLb20tiYiIXLlwQe4poi9cKhQJ7e3vy8vI4f/48lZWVtLe3ExERgUKh0PlM9q+++oo1a9bw6aefsnv3br7//nuGDBmCu7s7Dg4OeHt7c/r0aZKTk2ltbR1QvDYzM+PSpUtkZWVx/fp1Dh8+zIQJE7CystLptQtw4cIFfvrpJ/EyS61WY21tjUKhEH2U8/PzOX/+PFFRUQOK156enhw+fJjKysp+4rW1tTWurq6A7vbN2bx5MytWrOCbb74hNTWVvXv3UlNTg6WlJc7OzsycOZPz589TXFzMoUOHiI6O7idea/Yc7u7uxMfHY2hoyL59+/Dx8el3TpHoQ1OJ8eijj5Kbm8ucOXN45ZVXiI2NJSIiAg8PD/G1GtsQ7cxrTXKNZj8hze/NqNVqsrKyqKiooLS0lObmZiZNmiRWrWhfuoSGhlJeXk5JSQnTp0/H1tZWzBD29/cX309X51kz9uTkZHJzc/H09CQ8PPx350Mul+Ps7MyhQ4fo7e1l2rRpt+zfoqtzK/G/hyRcS/wlDCReNzQ0EBMTIx3yf0HyXB4cDA0NCQoKQhAEEhISKCgowN7enhkzZjBjxgycnZ1pbW0lISGB/fv3c+bMGQBqamoICQnB3t5+kEdweyEIAiYmJsyZM4eMjAyKiopoampiwYIFPPDAA2LVgLe3t5h5rbGyGT16tNTU53cQBEHM5Ons7GT37t3s3buX06dP09HRgYuLCwAODg6EhYWRnp5OYWEhNTU1+Pr6YmNjI20ef4eenh4MDAwIDw9n+/btCIKAoaEhjz32GB4eHqJnsJOTE97e3pSXl4ue105OTjg5OfXzY5eADz/8kI0bNxISEsL777/Ps88+y4wZM7j77rsJDQ1l2LBhQF+1hpmZGQ4ODqjVarKzs8nOzqanpwdHR0fR23P79u3s2LEDV1dXnnrqKTFbW1f5+OOPWblyJSdPnqSjo4Pa2lpycnIoKSlh8uTJDBkyBJVKRXt7u2inMJB4bWFhQWFhIR0dHdTU1HDq1Cnmzp2LkZHRYA9xUPnggw/4+OOPxWo2S0tLzp8/z7FjxxgyZAiBgYE4OjqiUqk4c+YMKSkpN4nXmkuXzs5OCgoKGDp0KKdOneLBBx/U+UvvnJwcli5dyq5duygpKSEnJ4fU1FQuXrxISEgIHh4ejBw5koyMDHJzcwcUr3t7e7Gzs6O6uprGxkZOnz5Nbm4uU6ZMQalUiq/TxTixcuVK1q9fj5WVFffccw/Ozs5i47qmpib8/f2xsrJi8uTJtxSvoU+MbW1tZceOHcycORM9PT3uvfdenc+0bmpqGjBGfvbZZ+zdu5cHH3yQV155BXd3dzw9PXF0dKSqqork5GTRdsXGxgYPDw/MzMzIzs4mISEBW1tbAgMDB2FEtz+aCxWNuFpTU8O1a9dwcnIiKChIPEvIZDJxz3bixAkyMzMJDQ3Fz8/vJtsKXYwNGjRj7+zs5ODBg1hYWDBhwgQxe/235qa9vZ3du3fT2dnJ3LlzpUaXEn8aknAt8ZehEa/t7e1JTk6muLiYiIgIVCrVYH+02wLJc3nw0GReC4JASkoKpaWlmJmZ4e/vj5+fH6NGjSIyMpLy8nIqKyu5dOkSV65cwc/Pj6CgoMH++LcVms2Nnp4emzdv5tq1a0DfoXLKlCm/2bCxtbWVUaNGSeL1DezevZumpiZcXFzELJK2tjYeffRRvvrqK4qKikhNTSUjIwMjIyNxTd7YsLG6uloSr/8Aenp69PT0cODAAX7++Wc8PT25dOkSqampBAYG4uLiIgp9A4nXmuZg0qVsH7t27WLt2rVERkby2muvERoaKnov6+npifYI3333HR9++CGtra2MGDGCgIAA9PX1KS8v59ixYxw4cICkpCS2bt0qeltv3LhRzKTUVVasWMHnn3/OyJEjWb58OYsWLWL06NEkJSVx8uRJ6uvrmTRpEra2tri5udHW1jageK1h48aNjB8/nr///e/MnTtX5yu1li9fztatW5kwYQKrVq3iscceY/78+bS0tJCXl0d6ejoTJ04Uq96cnJz6idc+Pj7i/g5g/fr1XL9+nX/961/cd999ODo6DvIIB5f09HQee+wxent7uffee1m0aBEmJiZUV1eTk5ODXC4nPDwcR0dHRo4cSXp6Orm5uZw7d04UrzUClEwmY/fu3QiCwD333MOYMWMYM2bMYA9xUHn//ffZvn07EydO5O233+bOO+8kLi4OBwcHKisrKSwsZNSoUaJ3srZ4ffDgQSIjI7G3txefZ1u3buXMmTOsXr2aefPm6XzyxkcffcS//vUvgoOD+11A9fb2snnzZpqbm1m9ejXm5ub09PTQ1tbGu+++y8aNG9m1axdJSUmkpKQQHh6Oi4sLLi4uyOVyzp07x9NPPy3Zg/zCjdnQmn/L5XKCgoLo6OigoqKCkpISAgICxH2Bxp5CJpORmZlJYWEhS5YswdHRUdoHD4BarSYhIYG8vDy8vb3Faopb9d3S2JF9/fXXKJVK7r//fp2vzpL485CEa4m/FI14bWVlxYQJE7jjjjsG+yPdNkiey4OLtnitOfBrxGulUomLiwtTpkzB3d2d7u5uzp07x9KlS3U+0+RWlJaWcv78ecaPH49MJhM9EaOiorCwsBhQvC4qKqKtrY2IiAhJvP6FvXv38tprr3HlyhUxm1etVvPoo4+SnZ1NbGwss2fPFpvPJCYmolQqCQ0NBfpsQ7TF60uXLuHp6anzh83fQ09PjyFDhjB58mSeeOIJrl27RnZ2NsnJyQQHB6NSqW4pXp86dQpvb28p9gKXLl1i9erVNDc3895774mZ1dpZvgA//PAD//znP6moqCA9PR1DQ0MiIiIICgrC398fPT09Tp06RVVVFVZWVowfP56VK1f2K7fWRTSiVGxsLEuXLiUoKAhra2u8vLwIDw8nPj6eq1evEhcXh1KpxMbGpp94XVVVhbm5OV5eXkCfHYbG4zYuLk7nn2/vv/8+O3bsIC4ujhdffBEfHx/x2RUVFUVJSQmVlZWEh4fj6+uLXC7vJ14nJyfT0NCAm5sbtra2fPnll+zZs4eAgAAmTZqEqampTosnaWlpLFmyhCFDhvDyyy/z0EMP4ePjQ3h4OKampuTl5dHS0sK0adMwMjLC1tZWFK/z8vI4d+4cY8aMwdjYGJlMRk5ODlu2bGHWrFk88cQT4iWurla/LF++XFy/L7zwQr/16+3tTV1dHdnZ2aLHuqa5sEa8LikpYf/+/Tg7O9PZ2cnevXv56quvcHFx4a677tL5pJgLFy7w1ltvUV5ezoQJE266RD1w4ABXrlxh/vz51NXVcfjwYd555x2SkpLQ09MjNjYWMzMzSkpKqK2t5c4778TU1BRvb28WLFig85daGnp7e8WLv9OnT3PmzBmKioowMTERqzw1f+tZWVkkJyeLWexGRkbIZDLy8/NZv349FhYWzJ8/X+erXG6FlZUVnZ2dpKenc/z4cYKCgnBzc7tJvNb2qz5y5Aj79+/n7rvvJiYmRmfjrcSfjyRcS/zlyOVyAgMDCQ4OBnTbU+pGJM/lwWUg8VqpVOLn5wf0XS74+voyY8YM7rvvPqlaQIsb/47t7e0JCQnhjjvuYMqUKeTl5ZGfn09+fv5viteFhYX09PQwduzYQRzN7UNrayvXrl0jNTWVuro6VCoVLS0tbN68mblz57Js2TIiIiLEkl5N9s5A4nVWVhYFBQVcu3aNSZMmiQcBiZs9wwGMjY1xcHDAwMCA6OhoLl26RG5uLklJSaJ43d3djVwuF8XrzMxMqqureeKJJ/qVp+squbm5bN68maeffprp06f3+562aP3BBx9QXV3NokWLuHDhAsePH0ehUBASEoK7u7t4QXPfffexZMkSYmJidF5U1Ralnn/+eby9vcXv9fb2olQqxcbMM2fOxM7ODplMJorX7e3tJCcnk5GRQWFhIfHx8ezcuRNLS0teeeUVzM3NB3F0g8+KFSvYvn07cXFxPPfcc6K4r6enR1dXF3K5nOLiYgoLC8Vm2JqmVJqmdVVVVaSkpLBnzx727dvHgQMHMDY2ZtWqVTpf+aIRrV1cXHjppZeYOnUq0Ld2NfZ4R44c4dSpU0RFReHs7IxarcbOzq6fbUhZWRnXrl2joqKCdevWUVtby8KFC8UMYtBNC4CVK1eybds24uLiePbZZ8X4oL1+1Wo1+/fvJzg4mIkTJyKXy8Vn4eTJk6mpqaG4uJhjx46xe/du0tLSMDU1Ze3atTovqubl5eHn54ePjw/R0dHExcXR1dXF5cuXMTMzQ61WU15eTlpaGvHx8XzzzTccOXKEjo4OIiMj+eSTT5g3bx6TJ0/m0KFDXLlyhalTp2JqaoqxsbHO2zNp0FRnQZ/1yrvvvsvOnTs5fPgwBw8e5NSpU9ja2uLq6ipahGRlZXHs2DEqKytpbGzk+PHjfP7555w7d44XXniBcePGDfKobk8057jhw4dTX19PcXExSUlJ+Pj49KvM0rZYyc3NZc2aNbS3t/P444/j6uqqk/FW4q9BEq4lBoVbdQ6XkDyXB5sbxeuKiop+4rVGqDI2Nh7kT3r7oMnS6e7upqamhsLCQpRKJZaWlsjlchQKBZGRkRQXF98kXmtu8b28vHB1dSUxMZHXX38dW1vbwR7WbYGTkxPOzs5cuXKFhIQEWltbqayspLi4mA8//BALCwvUajUGBgYEBwdjZ2dHQkLCgOJ1UFAQpaWlvPbaazg4OAzyyG4fenp60NfXp6urix9//JFDhw5x/PhxKioqUKlUmJiYIJfLmTRpEhcvXhTF66CgINFTvLOzExcXF8LCwliyZAnOzs6DPKrBRRAE1Go1W7dupbS0VBSSbszEiY+PZ8WKFTQ2NrJjxw7mz5+PsbExBQUFpKSkYGxsTGBgIPr6+piYmIgxRVP6q6usWrVKFKVeeOGFfiKdRjw1MjLim2++QalUsmTJkn5CiI2NDe7u7hgZGVFcXExZWRkXLlzAw8ODjRs34ubmNhjDum1YtWoVW7duZfz48bz66qt4eHiIa1etVosVQbt376a+vl6sbtMuX1epVAwbNoy2tjYqKiqwsLAgKCiIjz/+WOcrBTIzM3n44Ydxc3Pj2WefFUVrbUHE3NycpKQkGhoaWLx4MdbW1uL8a8RrzZ4iOTmZhIQEGhsb+dvf/sacOXMGc3iDjqYSY+TIkbz33nv97K201++OHTsoKirq1+BWY5WlyQjWxFszMzMmTJjAe++9p/Prd+XKlbzxxhtMnTqVkJAQ/Pz86OjoYMGCBeTn5xMUFISlpSXBwcHU1NRw9epVGhsbxQquJUuWiBZZhoaGos3CfffdJ1Ub3oAmpq5fv55PP/0UOzs75s6di0qlore3l9TUVA4fPoyfnx9eXl4EBQWhp6dHWVkZhYWFJCUlce7cOby9vXnkkUeYP38+oLtVGL+F9nx4e3vT1NREUVERBw8exMTEBKVSKcZhgJ9++ok1a9Zw8uRJXn31VWbMmDFYH11CVxAkJCRuS5qbm4U1a9YIAQEBQlxcnLBnzx7xexcvXhRSU1OFOXPmCMOHDxd8fX0FX19f4csvvxzET/z/L7Tnf9q0acI333wz2B/ptqS7u1sQBEFoa2sTXnjhBSEmJkbw9fUV5syZI2zatEm4fv26+Nq6ujrh/vvvF3x9fYX58+cLjY2NgiAIQlJSktDR0SEIgiC0tLT89YO4TVGr1eK/CwoKhKeeekrw8/MTRowYIUyePFmcq97e3n4/969//UuMCdu2bev3vc7Ozj//g/8foqenRxAEQbh+/bqwePFicd78/f0FX19fISoqSvjiiy+E8+fPiz/z2muvCb6+vsK4ceOExMRE4aOPPhIWL14slJaWDtYwbluWLl0q+Pr6inOjmW9B6PtbX716teDr6yukp6f3+7mdO3eKv4eampq/9DPf7mzYsEHw9fUVIiMjhePHj4tfV6vV/WLBjh07BF9fX+Gll14SWlpa+sUTDS0tLUJJSYmwefNm4fjx40JdXd1fMYTbmoSEBMHX11fw8/MT3n//faG1tVX8nvb6/e677wR/f39h4cKFwqVLl37zPUtKSoT6+nqhubn5T/vc/1fIzc0VfH19hYCAAOHQoUPi1298jmVnZwshISHCwoULhcuXL/f7nua1586dE7Zu3So8/fTTwurVq4Wff/75lu+nK1RVVQlz584VfH19hRkzZghiVJPVAAAgAElEQVRlZWWCIPTFB81+TRAEYd++fUJYWJgwc+ZMoaqq6qb30V7r169fF9rb24Wurq4/fwC3OZq9rq+vr7h+1Wq1kJOTI8TExAiBgYHC3/72N+HMmTPi6+vq6sTfw41s3bpV8PX1FZYtW9bv96PraK+/5uZmYfz48cKCBQuEkydPCoLQd/ZobGwU3nvvPTGepKWlCYLQt8/97LPPhLi4OCEwMFDYvHmzUFtbO+B7S9yaxsZGYeXKleK+OCYmRnjyySeFZ555Rli4cKHg6+srBAYGCjt27BB/RlfjrsRfg5RxLSFxmyJ5Lg8umvmXyWQcPXqU+vp6pk+f3q+Lva7T29uLvr4+bW1tLFy4kLS0NKytrbGzs6OmpoaCggJ6e3sJDAxEoVBgampKZGQkJSUl5OXlkZSUxNmzZ1m1ahXnzp1jypQp6OvrS1kQv6DtKefo6CjahFRUVHD16lXc3d3x9/e/yS84MDBQzLxOTU3FwMCAESNGAEj2IDegp6dHR0cHDz/8MPn5+cycOZP/9//+H3feeScWFhaUlpaSnJyMqakpHh4emJqaMmnSJOrq6sjJyeHw4cNkZWVx+fJlHnzwQcme6ReEXzKujx8/Tnl5OT4+PgQHB/ezY1EoFNjY2LB48WKCgoJQq9VimbpcLmffvn0MGzaMBx54QFq3WnR2dpKWlsbly5fp6ekR+4bIZDIxBsTHx7N+/XqMjIx4++23+2UDa2NgYIC9vT1hYWG4u7vrvGctgLu7O+3t7Zw4cYITJ04gl8txdXXFzMxMXL/x8fF88sknqNVqVq9e3S/jXRtNXLa3t8fU1FTnm1YJgsD/x955BkZVrfv7mfTew8xk0hPSE0oaAQkQCL13EQSkKtZzQL33Wg6oCMoR5RhEQQUFQUApAgaSENIJ6YUkkARSIJAQQjGNlNn/Dzj7JBTvOfd/r6DZzxdMZrKdtWbttdf6rff9vfn5+SQkJNDW1oaOjg6jRo0C/pm5BXD+/Hk++ugjsUBdYGBgt+tono0WFhb07duXMWPGMHDgQDESuGvkdk/D1NQUZ2dn6uvryc3NFQu7q1SqbuN348aNtLS08Mknn+Dh4XFfBKqWlpb4O11dXXR0dKR5mLtzZktLC7GxsZSUlDBy5EhMTEywsbGhd+/elJWVkZSURHNzM+7u7tjY2IjWNwBHjhzB3Nyc9vZ2duzYwdatW7G0tGT16tVYWlo+4tY9PmjG6p49e9DV1SU6Opr58+czePBgMUvO0NCQwYMH09LSQlZWFmVlZYSFhWFlZUVAQABtbW0UFhaSm5uLpaWlmGXUU+eGfxdDQ0MGDRokrg3Onz9PSUkJ5eXlNDU1MXToUF5++WUmT54M9Ox5V+L3QRKuJSQeYyTP5UeLvr4+Pj4+GBgY8Oyzz/Z4T7970XglrlixgoKCAubNm8enn34qFgpNTk6moqKC5uZmAgIC0NXVxdjYmPDwcIqKisjPzyc/Px9LS0vefffdHu/52RXNhrGrKK1QKLC1taW5uZkLFy5w48YNHBwcUKlUDxSv5XI5J0+epKCggFmzZkmeiQ9h586d7N+/nyeffJI33ngDJycnHBwcCAkJYd++fTQ2NhIYGEh4eLgotkRERNDU1ISBgQEKhYItW7bg7Oz8qJvySOnqEy6TydDS0uLOnTucOHECIyMjBg8ejK6ubrd73MbGBktLSzFFXfPv0aNHSUhIYNiwYQwfPvxRNemxQxAEnJycCAgIICkpifz8fOrq6vDw8MDa2hq4K0r9/e9/p66uji1bthAQEPDQtGhpvu2OZgwPGjSIlpYWMjIyyM/Px8DAADc3NwwNDcX+ra2tZdu2bfTr1++htVqk/u2OTCbDwcEBd3d3srKyyM3NpaysjIiICDEooLS0lI8//pikpCSeffZZFi5cCNyf2v9bloM9td8186ednR1KpZLa2lpycnIoLi7G29sbhUIhjt+rV6+ybds2AgMDHyo49dR+fBiaMejl5UVhYSFFRUX07dsXNzc3sdaFpjBrcnIyTU1NeHh4iAfaBw8e5NVXX+XIkSPs3r2bkydPYmVlxdatW3u8/cqDOHz4MP/1X/9FQkICtbW1jBs3Dg8PD3Gsdp2vy8vLycjIYPDgwTg6OqKtrY2/vz/a2tpkZ2dz5swZrKyssLe3l6we/0U0zzUPDw+GDx/OmDFjGDVqFJMnT2bRokWMHz8eT09P8b2SaC3xf40kXEtIPOZInsuPFn19fYKCgkRRQOIumgX8Dz/8wHfffce0adP4y1/+goGBAfr6+ly4cIGYmBju3LlDQUEBgiCIkddGRkZMmDABXV1dBg8ezKuvvvrQiLWeiGYxrlarUavV3LhxAz09PXFDKpfLuXXrFikpKVy/fh2lUilGVHYVUHx9fVGpVKxYsQI7O7tH3KrHl2+++YbLly+zceNGLCwsgLvz6vz58zl//jyLFy/mxRdfJC4ujoaGBtHX+oknnmDcuHGMGzeux9cWiI+Pp76+HqVS2U3s0Dy3cnJy6NevXzev4K5oxq4mou+jjz6itbWVVatWIZfLJT/KX9FEmqpUKlG8Liws5Pr16/j5+ZGSkiKKUl9//TXBwcHShvLfQDPvymQywsLCuHPnjiheGxkZUVpaSlRUFFevXuWrr74iJCRE6t9/Ex0dHRwdHXFwcCArK4v8/HwuXrzI6NGjqampYf369cTHx/PMM8/w17/+FZBEkX8VzRwpk8nEdYFGvC4qKqK+vp7t27dz5coVvvzyS0JDQ6W+/Tfousbq6OjgxIkTtLS0iN6+Gm/7ruJ1Y2OjKF6bm5tTW1sL3I1mjYyMZM2aNZJozYMLZDs7O3Pu3DmKi4sB8PT0JDg4WPRg7zpfq9Vqfv75Z8zMzAgPDxe93DWe1wUFBfz88884OTmJmYoSv829fWRubo6dnR0qlQpzc/NugQhSf0r8HkjCtYTEH4B7xevy8nJ0dXXx9fWVUvd+B6QH8v1o+mTXrl1cuHCBDz/8UCyo2NDQwGuvvYanpyfPPfccmZmZ5Ofn09rair+/vyjCBgcH079/f8leoQuaFMjW1lY2bNjAZ599xrp16ygtLcXNzQ1ra2uUSiUqlYobN250Eww14nVXkc/b21uyD/oNWlpa2LlzJ42NjcyaNQsTExM6OzuZO3cuubm5LF68mKVLl1JYWMjixYuprKwUC39poop1dXUfcSsePVFRUfz000+4u7tjZ2dHe3s7nZ2dyOVybt++TUZGBnFxcQQFBaFSqe4Tojs7O8Vn2ZYtW/jxxx8ZNmwYU6ZMQV9fX5qDu/Ag8bqgoIDc3FxOnDhBXV0d27dvl0TV/yEymUwUUbqK15mZmWRkZHDjxg2++eYbgoODu41bif8ezX2vra2Nvb09jo6Oonidm5srFllcuHAhr732GoDUx/8DNJHXXcXr7OxssrOzaWxsZN++ffTr16+bPYvEv4bmWWRjY0N8fDy5ubl4eXnh6uoqiqUPEq/d3NxwcHAgMjKSadOmMXXqVIYOHSoelvdEKisrqaioQKFQiM8pzRzR0dGBnp4eI0eO5Pz581y4cIHq6mpGjRqFmZmZKF5rnnH6+vp8++23eHp6EhER0a0QaUBAAK2trVy9epVly5ZJa+L/AVJGkcTjgCRcS0j8QZA8lyUeR3bt2kVdXR1Tp04VF4NLly7lypUrvP322wQGBlJfX09GRgbV1dVcu3aN3r17Y2pq+og/+eNHV8/wp59+mhMnTqClpSXaUWi8+wAUCgVKpZJbt25x6tSp3xSvJR6Ojo4OcXFxlJaWimN4zpw55ObmsmTJEpYvX46pqSmCIHDs2DG0tbWZNWuWtNnvglqtJi4ujuTkZMrLy1GpVMybN4+ysjIiIyMJDQ2lqqqKs2fPEhcXh7+/vxi1rkGzad2xYwfbtm3D2tqa9evXi76gEt3R3N92dnaieH3x4kVaW1t57733utmrSPPAv4+WlpYojISFhdHS0kJJSQm3b99mypQpzJ07V3yfxL/GvRGVGoFPI16XlJRQUVHBggULeP3118W/kebaf597I6+VSiX19fVUVFRgb2/P5MmTRV/8ru+X6M7D1lFqtRpjY2OsrKyIjY2lV69ePPHEE93E0nvF66amJrEegZaWFjo6Oj16/khMTGTWrFnExcVRVlaGhYUFJiYmoqWdxopQT0+PESNGUF5eTm5uLqdPn2b06NEYGRmJBzQAKSkpHD9+nMmTJ9OnTx+Abt9H//79mTRpkpR9KCHxB0YSriUk/kBInssSjwuaTeiFCxcoLi4mJCQEZ2dnPvjgA44fP87TTz/NuHHjMDU1RSaTceTIEZqamsjPz+fMmTNMnTpV2pDSfWOkWai/9NJL5OXlMX/+fDZt2sTo0aMZOXKk6GHf3NyMrq4uSqUShUIhitc3btzA2toaBwcHaSN6D137uWtqqZaWFrdv3+bUqVPU1tby9ddfU1BQwKJFi1i+fDkmJibA3cjsXbt20atXL2bMmCH1bxc0np+NjY2cOnWKEydOcPv2bQYNGkRISAja2tp4e3tTW1vL2bNnOXjwIIIg0NHRQa9evairq6OiooK1a9eyZ88ezMzM+OKLL6T06S7cK/p1jaS2s7MTbUIaGxvR19fH1dUVKysraZz+izwoTb3rzwMHDuTGjRsUFRVx8eJFOjo6xIKNEv8amv7cvn07V69exd3dHV1dXVQqlWgb0tzcjJOTE5GRkQDdhCmJh3Pv+P3ll1/Q1tZGS0tLFK/lcjn19fUUFhaSlZWFm5ubWB9DOuh+MPeuGe79vZaWFidPniQ1NZVBgwahUCjE1+61DTl9+jRXrlwhICAAMzOz378xjxGCILBp0yZKS0uxt7enoKCAAwcOcPr0aTFz08LCQtwjaGtrM3z4cMrLy0lPTyc+Pp7+/fuLBRrT09P5/PPPuXnzJs8880y3ek9dxWvJUvP/j3vvg4fVdpCQ+L9CEq4lJP5gSJ7LEr83D1qcaDZJ9vb2+Pj4EBkZydWrV1m/fj2Ojo6sXr0aY2NjAOrr6zl69CiLFy9GpVLx17/+tccfuuTn52NiYnJfxsSpU6fYvHkz48ePZ+XKlRgZGWFubo6hoSGnTp1iz549/PDDD5SVlREaGipuSBsbG4mNjeXOnTsMHToUHR2dR9Syx4+unuGCIHD58mWMjIxET2UjIyPS0tLIycnh5s2bLF26lOeee04cv3A3EjgxMZHx48czaNAgaaPfBbVajYWFBa6urhw4cID29nZsbW1ZtGgRTk5OAJiZmTF48GCam5vJz88nMzOTQ4cOcfjwYXbu3Ml3331HVVUVgwYN4u9//7skWndBYx90584dfvjhB/bu3cuxY8e4efMmfn5+AKhUKvz8/EhOTiY3N5dr167h5eUlpUQ/BM3hn1qtFjNdWltb+frrr9m1axd79+4lJSUFuVyOrq4uhoaGDBo0iObmZtH6ytDQECcnp27zhMT9dF0/VFZWsnz5cq5cuYKlpSWurq7o6upib2+Pk5MTWVlZZGdnU1payogRI9DR0XngoYLEP+lqL/bFF1/w5Zdfsn37do4fP87NmzcxNDSkV69eYkbWtWvXyMnJoaSkRLR2ksTr7rz11lscOnQIIyMjrK2t0dfXF1/r2k9WVla0tbWRkpKCra0tAwYM6DZeNeK15mCmvLycuXPn9vg5Q2PHdPr0aTw8PFiyZAm3bt0iIyOD48ePi2tZMzMzLCws0NLSQltbm4iICMrLy8nMzCQ2NpYTJ04QFxfHF198wZUrV1i1ahVjx4594P+vp/G/LSp3PSyPj49HX1+/xx/ASPz+SMK1hMQfkJ74EJZ4NGg8ENvb2yktLSU3N5fz58+L3r62tra4urqipaVFTEwMBw8e5LXXXhMFFYDNmzdz7tw53nnnHWbMmNHj0/+joqJ49dVXkcvleHt7d9uUJyQkkJKSwrp161CpVNy6dYvLly/z1ltvERUVRU5ODhcuXCAjI4Pa2loiIiKws7PD1taWjo4OnnvuuR5fKLArmk19S0sLGzdu5PPPP2fTpk3ExMSQmppK79696d27NwEBARw6dEgUXYODg8XCt1u3bmXHjh0olUreeOMNMYtA4i6aiKYff/yRhIQEXFxcqK6upqysDFdXV+RyOVpaWujp6REeHo63tzcuLi40NjYCoFQqGTBgAK+99hqzZs2Sxm8XutoHLV26lF27dnH27FlKS0tFGwtNarXG8zo5OZmCggJqa2sl8foBrFu3jj179jBw4ECMjY3R0tKiqamJBQsWcPDgQaqqqqitraWwsFDMHrCxscHW1paBAwfS0tIiidf/Il2tPnJzcykpKeHatWvk5eXR0NCAiYmJKF53tQ3Jz8+noqKC4cOHS+L1b6A5fNXYi/3000/cunULmUxGRUUFCQkJJCYm4uzsjKurqyhe19XVkZ2dTXFxMb179xbFawlIS0tj7dq1lJWVkZKSQlpaGs7Ozujq6mJkZCT2k8ZKSKlUkpKSQnFxMVOmTBHnYw3a2toolUo8PT1ZvHixZFXxK7169eLo0aPU1dUxY8YMli9fjlwux9TUlIyMDNLS0khISCAnJwcnJyfa29uxtLRk+PDhXLx4kYKCAq5fv46VlRVPP/00Tz75JJMnTwakSOCu825JSYk497a2tiKXy//t63UVrffv38+aNWvIz89n3LhxYlaHhMTvgSRcS0hISEg8kK6iyapVq9i0aRMHDx4kOjqan3/+mdzcXIKCgjAzM0MQBLKzs0lMTMTV1ZUBAwYAsHv3br777jv69+/PxIkT71vU9yQEQaCpqYmEhASKi4sZNmwY/v7+3d5TXl7OyZMn0dLSwsTEhJ07dxIVFUVubi5KpZIVK1YwZswYMjMzycnJYfDgwSgUCuzs7AgPD+/xhwJd6bqpnzdvHidOnEAmk+Ho6EhDQwP5+fkcP34cAwMDIiMjCQsLIykpidzcXA4dOsTRo0f55ptviImJwcrKii1btogRxBLdkclk+Pv7M2DAAGbPnk1DQwMpKSmUlJTg5eWFXC4XNzeurq6EhIQwYcIEpk+fzsyZM4mMjESlUvXo+QHu91TV0tLizp07LFmyhJycHGbMmMG7774rjlcXFxdkMpn4N3Z2dvj6+pKSkkJhYSH19fViUVcJuHTpEu+//z5FRUXU19fTv39/jIyMWLVqFWfOnGHOnDmsXr2aWbNmYWFhwbVr14iPj+fGjRu4uLhgY2PDwIEDaW1tJTMzk6KiIgRBwN3dXRKv76GrzcdHH33E2rVrOXbsGDo6Ovzyyy9cunSJS5cuYW1tjYuLy33idV5eHlVVVURERKCjoyNFBD8AmUxGW1sbL774IhkZGSxcuJCNGzcyc+ZMpk+fLhbGTU1NZciQIdjY2Iie19euXSM7O5vTp0/Tp0+fHp8Fp0GhUDBkyBB0dHSor6/n7NmzREdHU1hYiJaWFh4eHsBdQVoQBIyMjCgtLSU1NRUjIyMCAwO7jVNBENDW1sbBwUEqRP4rarUaQ0NDTE1NOXjwIAYGBoSHh+Pr68uIESMIDAzE2tqawsJCCgsLiYuLIyUlBT09PZycnJgwYQIVFRWUlpaira3NK6+8Ivpa9/SCxJp1L9wtdP3uu++yf/9+jh8/Tnl5OREREf+WZcq9ovVHH31ER0cHGzdupFevXtKcLPG7IgnXEhISEhL3odl0trS0MG/ePNLT0wkNDWXx4sW4uLjQ0tLC6dOnOXLkCAMGDBAXMPv27SM7O5tLly5x8OBBvv32W8zNzfnoo496/MaoqakJExMTPD09iYyMZPjw4bS0tBAfH49CoUBPTw99fX1++uknsrKyOHDgAAUFBVhYWDBq1Cg+/PBDBg0ahI+PD2q1mtOnTzNu3Dix0J1kD9IdmUxGe3s7K1euJD09nWXLlrFp0yamT5/OwoULuXXrFunp6VRWVuLh4UFQUBCDBw/GzMyMmzdvcvPmTXr16sXYsWN5++23cXZ2ftRNemzoGgHZ2dmJWq0WU/7Nzc0JCAigtraWtLQ0iouL8fT07CZeA+jq6qKnpydep6cLU21tbQ+MLt2yZQsHDx5k3rx5rFq1CqVSiaOjIwqFgvPnzxMXF0dWVhZ6enqYm5vj6OiIv78/p0+fJjc3l8bGRoYOHSrVFACMjY0JCAigpKSElJQU6urq8PHx4ccff8Tb25vVq1cjl8uxsrIiKCgIV1dXamtrSUxMREdHBz8/PwwNDQkLC6O9vZ3k5GRqamp48sknJf/Ue9Dcyzt27OCTTz4hODiYNWvWsHTpUjHaPTk5mbKyMmxtbe8Tr/Py8sjOzubs2bOMHz++R88Nv0VKSgpffPEFERERYkaQgYEBZmZmbN26lebmZqZOncrYsWO5desWRkZGKJVKVCoV5eXlVFdXs3jxYklU/RVNFHVYWBiTJk1CrVZz584dMjIyiImJ4dy5czQ0NODr6yv6iPv4+HDkyBEaGxuZPHkyWlpa4vNMGrf3o+kTHR0d4uPjSU1NJTQ0VPSmdnBw4Pr166SmptLc3IxCoaCkpITY2FiSkpJobGxkxowZlJeXU1xcTHx8PCEhIdjY2PT4/ta0f+PGjURFRaFSqZg7dy59+/YlODgYX19fdHV1/6VrPUi0bmtrY9euXXh6ev6ftUFC4qEIEhISEhISD6Czs1N4//33BU9PT2H9+vVCc3Oz+FpjY6MQFBQk+Pr6Cp999pnQ3t4uCIIg7Ny5U/D19RU8PT0FX19fYdq0aUJZWdmjasJjw3/+538KgwYNEm7duiX+rq2tTZgzZ44QEBAg7N27V/jll18EQRCEoqIi4YUXXhAWLVokrFmzRigsLOzW94IgCC+88ILQt29fobKy8ndtxx+NoqIioV+/fsKiRYuEpqambq/NnDlT6Nevn7Bu3Tqhvb1dqK2tFQRBENrb24U7d+4IV69eFe7cuSN0dHQ8io/+2KK511taWoRNmzYJzz77rPDaa68J3333Xbf3Xb16VXjppZcET09PYcqUKUJmZqb42r3fRU/nrbfeEmbPni3cvn1bEASh25h7/vnnhQEDBghXr14VBEEQWltbhdu3bwtvvvmmMGzYMMHT01Pw9PQUpk2bJsTGxgqdnZ2CIAhCWlqaMHbsWKGkpOT3b9BjTGdnp5CRkSFMmDBB8PT0FObNmyd4eXkJu3fvFl9Xq9WCIAiCWq0W0tLShClTpgghISFCbm5ut2tFRUVJz7eHoFarhevXrwvTpk0TBgwYIJw7d67b6w0NDcLu3buFPn36CFOnThViY2PF15qbm4WjR48KAQEBwpYtW37vj/5YoxmbGj7//HPB09NTiIuLE3/X0dEhzJw5U/D09BQ2bNggtLe3Czt37hRefPFF8TnX2dkpZGVlCZcvX/5dP/8fha79XFdXJ+zfv1+YMmWK0LdvX8HT01OYMWOGcPDgQaG8vFwQBEF49913BU9PT2Hfvn2P6iP/Idm6davg6ekpbNq0SfxdTEyMMGTIEMHT01P4/vvvhV9++UXYsmWLMG7cOMHf31/w9PQURo4cKaSkpAgvv/yy4OnpKYwaNUooKCh4hC15fDhy5IjQp08f4Zlnnrnv+d/W1iZUVVUJRUVFQktLy0OvoVlHCIIg7Nu3TwgLCxMCAwOl9YTEI0WKuJaQkJDo4Vy7dq2bd5+GtrY2tmzZgp6eHps2bRLT+Nva2li8eDEVFRUsXbqU559/npSUFMzMzAgJCSEiIgJ/f39mzZp1X4Xvnsj777/P7t278ff3Z+DAgWJkkyZduqysjPz8fExNTXF2dkalUjF8+HAmTZrE0KFD6dWrV7cIie+++060X5k6dep9BR4l/smZM2c4evQozz//vOi7rlarmT17Nnl5eSxYsIBXXnmFnTt3smnTJkaMGIGxsTHa2tqYmJiIEVUSdxF+TXtubm5m/vz5HDlyhIsXL1JSUkJCQoLouw5gYmJCv379uHr1KmlpaZw7dw57e3sOHz7MkSNHUCqVkp81cP36ddauXcuFCxcoKytjyJAhGBgYiB6q+/bto6GhgYEDB3Lr1i2io6N55513SEpKQl9fn5EjRyKXy8nMzEStVjNmzBjgbuHcadOm9fhMl3uRyWQoFAo8PDwoKCigoKAAHR0dgoKC6Nevn5htJPwaMalQKGhoaCAxMZGWlhZGjRol+t8HBwdLHuIPQSaTUVNTw6effkpISAjz58+ns7NTfM3Q0BBXV1cMDQ05evQoV69exczMrFvBxokTJzJ8+HBAysiAf9Yc0cwNAKmpqWRkZDBmzBhcXV1pb29n7ty55OXlsWTJEpYtW4aenh5/+9vfKCsrY/LkyZibmyOTyVAqlZiamj7iVj2eaAoIamlpYWxsjI+PD0OHDiU8PJyrV69SVFTEzz//THx8PHK5HIVCwalTpxAEgSFDhqCrq9vjx+tvobmfLSwsOHnyJMXFxTz55JOcOXOGt99+m6tXr/LOO+8wc+ZM9PT0CAoKIjQ0lL59+1JYWMjMmTOZPHkyERERVFZWkpGRQX5+PlOnTu1x2UX3zo3fffcdRUVFrF69mj59+ojj+NixY3z22Wds3LiRnTt3cuXKFXr16nWf77UUaS3xuCIJ1xISEhI9mDVr1rBjxw78/f2xtrYWFz+CIFBRUcE//vEPPDw8mD59OnB3QTN37lxycnJYsmQJS5cuJTExkWeffRZTU1MCAwOxtbXFx8cHJycnjIyMHmXzHjlr167lm2++YeTIkbz++uvd7CYMDAzE4oxnzpyhsLAQU1NTXF1dMTAwEL+LL774gvj4eHR0dPj666/Ztm0bhoaGbNq06X9UaOXPimYz39VqIS8vj/j4eHx9fQkKCqKtra3bpn7p0qUYGhqyYcMGcnJyCA8Px97e/hG35PFFs5nXeAJPnz6dF198keDgYE6fPk1+fj6XL19mxIgRwF3xun///tTV1ZGSkiIWxayurmbRokWSaAIYGRkRHh5OdnY2mZmZlL09hcEAACAASURBVJaWMmTIENF64vr165w6dYqkpCT27dtHXFwcnZ2dDBo0iI8//php06YRHBxMTEwMpaWljB49GhMTE7S0tNDW1pbEkwegEaQ9PT0pKSmhtraWuro6Ro4cibGxsSgEaA5qlEolhw8fxszMjEmTJvU4YeR/SnNzM/v370ehUDBhwgRxXtaMSV1dXaytrUXR6caNG1haWorF8CwsLADJtxa612x4+eWXuXTpEkFBQZSXl5OQkIC+vj4DBgzgmWeeITc3VxStTUxM6OjoIDo6mtLSUoYNGybai0n8kwcVANX8rCn2Z2JigkqlYvTo0QwYMAB9fX2ysrI4evQobW1t3L59m4KCAkaPHi0dyv43aOYAS0tLzp07R0ZGBiUlJezevZva2lrWrl0r7js0B4VWVlbifiQsLAy1Wo2Ojg5Dhw6ltraWlStX9rg1cddxe/36dYyMjNi2bRvNzc0sWLAAQ0NDcnNz+fLLL9mwYQPl5eXY2tqira1NTk6O6C+uQRKtJR5nJOFaQkJCoofy7bffsnnzZmpra7ly5QoeHh7Y2NgAdxeVenp6/Pzzz2KEKiBGqnbdFJWUlHD8+HEcHR3FaEuJf4rWkZGRvPzyy7i5ud33HiMjI9zc3NDW1u4mXru5uaGrq0tJSQl/+9vfSE1N5cCBA+Tn5+Ps7MzWrVtxdXV9BK16fNHS0qKpqYmFCxdibW2Ns7MzarWaw4cPY2xszKhRo5g3b163Tb1GOM3JyaGoqIiIiIgHfk89kcbGRvT09BAEQdwcqdVqWlpa2LJlCwMHDuRvf/sbbm5u+Pn58cQTT3DkyBEKCgq6idfGxsYEBgbS1taGtrY2CoWCLVu24Ojo+Ihb+PhgZWVFcHAwGRkZZGdni+K1vr4+VlZWaGtrU1NTw+3btxk+fDjPPvssCxcuFIuxmpiYsH//fqytrZk/f76YoSGJ1nfpGpGmGcsymQxbW1s8PDwoKSnh3LlztLe307dvXwwMDFCr1WL0dVNTE7t27cLOzo6JEyc+4tb8MVCr1bS2tnLkyBEKCwsJDAzEwcHhvjFpYWFBeXk5+fn5XLp0iWvXruHt7Y2NjY3kE/wrmnHY1tbGnDlzyMjIwNvbmyeeeAJ7e3tiYmLIzc3l4MGDlJaWsnz5chYtWoSZmRlwt5Dgnj170NPTY8mSJVIhUe4equjq6qJWq8VC5K2trXz99dfs2rWLvXv3kpKSglwux9DQUMw47OjoQE9PDzs7O4YOHUpoaCiOjo7ExMRw7do1ABYuXCgeukg8HM2BgKurK7GxsZw9e5ampibWrVvHlClTgH9meXWlazR7Z2cnenp6jBgxQty/9BSELgVwt23bxpkzZwgLC6OmpoaEhAQuXbrEsWPH2L17N2lpaZibm/PGG2+wcuVKQkNDSUpKori4mNGjR2Nubi6J1hKPPZJwLSEhIdFDOXPmDGlpaWhra3Px4kUuXLiAr68v1tbWALS2thIbG0thYSEAH330EXl5eSxatIjly5djYmICwM2bNzlw4ADe3t6ScP0rvyVa3xvZc694XVBQIIrXSqWSAQMGYGdnh7+/PzNmzOD555+XIqYeQnR0NN988w22traEhoaira1Namoqp0+fZu/evZSXl7N8+XIWLlzYrRjVrl27aGlpYcmSJdKGE9i8eTMHDx6kT58+YvRuc3MzK1eupKioiKSkJN566y0cHBzE9H+5XP5Q8drIyIjQ0FAmT57M2LFje1xU1L+ClZUVoaGhonh9/vx5hgwZglwuJyAggGnTpjF69Gjmzp2Lq6trN4ug7du3c/jwYYYNG0Z4eLgozErQ7dBFEARqamowNDQUBQ8bGxs8PDzIy8sjLS0NAA8PD4yMjMR5evfu3SQmJjJmzBjCwsIk24ouaMSne9FEqHZ2dpKSkkJraytubm7i+qKjo0MUpaOjo7l16xaTJ0/mxIkTaGlpER4eLvUx/xy/HR0dZGZmcvDgQWbOnMlLL72Erq6uKKpmZ2dTV1dHeHg4L7/8cjcLm2+++Yb9+/czYMAAxowZ0+PtxdatW8eePXvEIqGaw6kFCxZw8OBBqqqqqK2tpbCwkBMnTnDz5k3kcjk2Njb3RWErlUqCgoIYOXIkzs7OvPHGGzg5OT3iFv4x0Nzf2traFBUVUV5ezrRp01ixYgXw8EwLzd/JZLIem4nR9Rn06aef8vHHH1NdXc20adMwNjbm6tWrpKSkcPHiRfT19Xnqqad45ZVXiIiIwMjICJVKRXx8PC0tLcydOxdDQ0Pxenv27OHTTz+ltbVVEq0lHisk4VpCQkKihxIYGEhOTg7V1dUEBwdz5swZLl68iI+PD5aWlhgYGKBUKomOjiYtLY36+nqWLFnCCy+8IKaxA+zYsYO8vDyeeuopfHx8evymfv369ezYsYORI0fy0ksv4e7uLr7W2dkpRo+cOnVKtA55mHjt7OyMvb09gYGBDBw4EG9vb/HAQOJ+nJ2dKSwsJD4+nqFDh+Lk5IS7uzuHDx+msbGRvn37sn79+m4WNrt27WLnzp0EBQUxceJEMbKqp7Jx40Y2b95MXV0dv/zyC15eXpiYmHDy5EmioqKora1FR0eHCRMmoFAoxIgotVr9m+K1IAjo6ur2eNHkXrraUjxMvDYzM8PAwECMKIuJiRGjqr/66iu2bduGubk57733HlZWVj16/u1KR0cHOjo6tLS0sHHjRj7//HM2bdpEbGwsqampeHp6YmNjg0qlwtPTk6ysLGJiYiguLsbGxoba2lq+//57du7cibm5OW+++SZmZmZS//5K1+fZuXPnyM3NJTk5mcrKSmQyGdbW1ri7u1NcXExCQgKNjY306tULhUIhHq7k5OSwbds2Bg0aJNo4xcbGMn78eOkQkbuZRK2trSxbtozCwkLKy8t57bXXsLe3F0VtW1tb1Go1paWl1NfX09jYiKmpKXV1dXz55Zd89dVXWFtb88EHH4hZGj2VS5cu8f7771NUVER9fT39+/fHyMhItL+aM2cOq1evZtasWVhYWHDt2jXi4+NpaGjA3d1dPHjpOgeo1WrMzc3x8/PrdiAu8a+hr6+PmZkZhw8fRiaTERYWhqmpaY8Vpf87ugr6jY2NfPjhhzg6OvLuu+/i7OyMUqmkT58+REREEBgYyMqVKxk2bBh2dnbiNdLS0ti2bRv9+/dnzJgxYhR7VVUVL7zwAr/88gv79u2TRGuJxwpJuJaQkJDogajVagBu375Nbm4ufn5+WFlZcfr0aSorK/H29sbKygqlUiluLnV1dXniiScIDg4Wr7N9+3a+/fZbnJ2def755zE2Nu7Rm/oNGzbw1VdfERQUxBtvvIGrq6sYmdN1k79y5Uo++ugjAgICxOicB4nXFhYWODs7S2LfA7g30k8QBHR0dLhz5w7R0dFUVVUxbNgwXFxccHd3JyYmhpqaGi5dukRTUxMNDQ188cUXfPXVV1hYWPDxxx/3+EJ2ra2tnDp1isLCQlpbW6mqquL27dv4+fnh7++PXC4nISGBW7du0dbWRmRkpBjNqvn3XvH6/PnzjBkzRvIFvgfN+O0aPQb3R153tQ0RBIHDhw/zl7/8hYMHD/Ldd9+RkJCAtbU127Ztw8XF5VE26bGiqyfwvHnzOHHiBDKZDEdHRxoaGsjPz+f48eMYGRnh5OSEi4sLnp6eFBcXk5OTQ3R0NAcOHKC6uhq5XM6nn37arUZBT0fTvwCfffYZ77zzDj/88ANJSUnExMRw8uRJLl26RGRkJK6urpw/f57ExESysrIAaGpqIjMzk08++YSKigoWLlxIWFgYly9fJisri+nTp/e41P+Hcf78ebZt28a5c+cwMDAgMjISBwcH0SrA2NgYFxcXLCwsKCgoICUlhcOHD7Nnzx7y8vJwdnbms88+k+YH7lpXBQQEUFJSQkpKCnV1dfj4+PDjjz/i7e3N6tWrkcvlWFlZERQUhKurK7W1tSQmJqKlpUXfvn3R19fvds1753CJfx+FQkFZWRmZmZkEBgbSu3fvHh8E8zA0fbJ27Vp+/PFHbty4wYwZM4iMjBT9wC0sLHBwcMDX1xdTU1Pq6+vFoJeMjAw2bdrEpUuXeOmll/D19RWvaW5ujoODA8uXL5dEa4nHDkm4lpCQkOiBaAQTlUolegA/99xz1NTUkJaWRlVVFT4+PvTq1QtHR0f09PTIysoiOTmZ7OxsEhMT+fbbb9m7dy+mpqZs2bKlx9tXlJaWEhUVxc2bN7G3tycoKAi5XI5MJqOtrU2MkFy1ahVHjhxhypQpjB07tluBuq7idXZ2NgkJCahUKry9vR9Vsx5LOjo60NbWpq2tjcrKSkxNTUURxdfXl5ycHDIyMvD19cXNzQ03NzdCQkLIyMggIyOD2NhYDh06RFFREV5eXmzevFnyDAd0dHTo7Ozk+PHjWFlZYWhoSFpaGq2trfj5+REUFNStmBpASEgIMpnsPvF68ODBfP/995SXlzNjxgwpU6ALXcdvcnIy6enplJWV4erqKhaheph4LZPJ0NXV5c6dO9jY2BAREcGaNWskUfUeZDIZ7e3trFy5kvT0dJYtW8amTZuYPn06Cxcu5NatW+JBbUBAACqVCoVCQe/evSkpKaGuro5Bgwaxdu1a5s+f3+MPte5FI3Rs3LiRqKgo7O3tWb58OSNGjMDe3p5z585x5swZzp8/z/z58/H39+fOnTukpqaSmJjIoUOHiIuL4+bNm6xatYpZs2YBdw/DGxsbWbJkSbfMrp6MtbU1/fv359y5c1y+fJmioiKGDx+OqampGHVtYmKCv78/o0ePRkdHBycnJ7y8vJg7dy4vvvhij1+fadDS0kKpVNK7d28KCwtJS0ujpKSEnJwc5s+fT9++fcXADi0tLXFeOH/+PJmZmQwePFjMNJJE1f89tLW1uXHjBqdOnaK4uJgRI0ZIxZt/g9raWtHXuqGhAXNzc4YOHYquru59YzM/P5+pU6eSkpJCdHQ0n332GdXV1bz++uvMmDED6G490rt3b+nQUOKxRBKuJSQkJHooarUaY2NjrKys2Lp1K+Hh4SxcuJCioiLS0tKoqKjA19cXJycn/Pz88PHx4ezZs1RXV1NQUICWlhZhYWFs2LBBiuTh7uZSLpdTU1Mj+k326tULe3v7bpHWGtH6hRdewM7O7r5Fpka8bm1tpbq6mmeffVZKmb4HLS0tWlpaGDdunBgB7OPjI0amu7u7c+zYMRoaGpgwYQIAdnZ2jBgxguDgYJydnRkwYACLFi1i8eLFqFSqR9mcxwoXFxeuXLlCYWEhy5Yto7GxkZiYGO7cuYOfnx+BgYFYWlqSnp5ORkYGarX6geJ1r169GDFiBE8//bQkmnRBY1/R3NzMyy+/zOeff05cXByxsbFkZ2czduxYdHR0HmgbEh4ejkqlIiwsjNmzZzNt2jSeeOKJHj8/bNmyhaamJlG818yp58+f55NPPiE0NJQ333wTAwMDMcU6KiqKX375hfHjxzN9+nSuX7+OsbGx6HmdkJDAzZs3Wbx4sVjkriei6csHeVnHxsby/vvvExgYyHvvvUdERAR+fn4MHjyYJ554goSEBPLy8qipqWHWrFkMHz4cPz8/3NzcsLCwYNq0acybN4/JkycDd23H9u7dS3h4uCjA9jS6rge6FqfUjEtNIdGrV68SHByMsbFxt4KjZmZmDBo0iOHDhzNixAh8fHykYoz3IJPJUCgUeHh4UFBQQEFBATo6OgQFBdGvXz8xkl3T/wqFgoaGBhITE2lpaWHUqFHidST+/9H0c0BAADk5ORQWFuLu7o6Xl5fUxw/BxMQEb29vrl27Rk1Njfj8c3Jyuq/PLly4QHFxMaWlpVRVVeHu7s7KlSuZPXs28HAvcQmJxw1JuJaQkJD4k9PW1oa2tvZ9RQE1ixt9fX3S09M5c+YMs2bNIigoiAsXLojitY+PDwqFAnd3d0aNGsWUKVMYOnQoy5YtY/To0T3eM7Frv7q5uWFlZUVlZSUZGRk0NDTg6OiIQqHg1Vdf5aeffvpN0VqDkZER3t7ezJw5E6VS+Xs36Q/B2bNn+frrr6mvryc/P5/4+HgxLdLW1pbq6mp+/vlnrKys8Pf3B8DU1BRXV1dCQ0MJCQnB2dlZiurrgkacMjY2JiYmBplMxowZM7h48SJJSUm0tLSIkddWVlakpaWRnp6OIAgPFK9tbW2xtLR81M16bOhqXzF37lwyMjIICAhgxIgR3Lp1i7Nnz5KamsqECRMeKF6XlpYydOhQsbigRqzqyZv7n3/+mdWrV2NoaEhISAh6enpif5w5c4ajR4/y/PPP4+fnB9z9DmbPnk1eXh4LFizglVde4dtvv+WTTz5hxIgRmJiYIJfLCQwM5KmnnurxhUTr6uowMTF5oHh96NAhcnJyeOutt+jfv7/4uubgatiwYRw/fpysrCzkcjm+vr44OzsTHBzMmDFj6NevH5aWlujr6xMVFcX27dsxMDBg/fr1PTLiT3NPd3Z20tLSwrlz52htbUVHRwdDQ0Ps7Oxwc3OjoKCAM2fOUFtbS1BQEMbGxt3EpweJ3xLd0QjSnp6elJSUUFtbS11dHSNHjsTY2Lhb7QFtbW2USiWHDx/GzMyMSZMmSX36v4imn2UyGZcuXSI9PZ3x48fj4eHxqD/aY8HDCuDK5XLs7e25fPkyBQUF3LhxAzc3N3r16gX88953cHAgIiKC6dOnM2PGDKZOnUpgYKB4bUm0lvijIAnXEhISEn9ivv76a6Kjo3F3d+9WNKbrQsjCwoL29nYOHTqEl5cXISEheHl5UVVVRVpamuh5bWlpiampKRYWFjg6OmJsbNzjvZfj4+Opr69HqVSKi0RXV1esra2pqKggMzOTGzdu8OOPPxIbG8vUqVNZsWIFKpXqv91QGhoaSqLqb6BJ3T9z5gz29va0tLSwe/dubt++jbOzM2FhYezZs4eGhgZCQ0PF8S9t6h+Opi9sbGzIycmhqKiIKVOm0KdPH1FUbW5u/pfFa4nuaGyDVq1aRXZ2NosXL+aDDz5g6NChDBkyhOjoaC5evEhKSgoTJ058oHidnZ3NqFGjxCKiPX38NjU1kZOTw9mzZwkLC0OpVNLR0YGWlhb5+fmcPHkSX19fgoKCaGtrEwsALlmyhKVLl2JoaMiGDRvIyckhPDwce3t70U6gpxdaS05OZurUqZiamtK3b99u4nVHRwf/+Mc/uHnzJs899xxmZmbifa8RXy0tLbG1tSU+Ph4TExMiIyPFa7e1tfH9998zd+5cduzYQVJSEkqlki1btuDm5vYIW/1o6FpI9L333uPTTz9ly5Yt7Nu3j2PHjqGlpYWlpSXe3t5ipPDp06fvE6/vPcjq6fODhq7P+q6Hfra2tt0i2dvb2+nbty8GBgao1Wox+rqpqYldu3ZhZ2fHxIkTH3Fr/nxovhulUomfn5+YKdfT6VobJy8vj7Nnz1JUVISVlRVGRkYoFAqcnJy4cuWK6Nnu4uJCr169xNo6WlpaGBkZYWFhgZWVlWjbphnbEhJ/FCThWkJCQuJPyoYNG/jHP/5Bfn4+R48eFTeUGt9lQNzge3h4kJKSQkpKCpMmTcLOzg4fHx8qKytJTU2lqqoKX19fsaK6xF2ioqL46aefcHd3R6VS0dbWhlqtpnfv3lhbW1NZWcmZM2eoqqpi8ODB/Nd//RdKpfK+6HeJ3+be/tL8bGBgQHFxMa2trTz11FPo6enxww8/EB0djb+/P66urhw6dAgfHx+8vLzuE6p7+qb+QcK9Wq1GV1cXDw8Pdu7ciampKfPmzUOhUFBcXExKSsoDI6+zs7NpbGxk4MCBPb5fH4Smr9PT09m8eTMjRoxg1apVYqGvkpIS9u/fj6mpKVVVVZw+fZrx48d3E69jY2MpKyvjySeflPw/f0WhUHD9+nWSkpI4d+4co0ePFg/8Ojs7xRoOo0aNYt68eeTm5rJkyRKWLVsm9qHmkCYiIqJHiqYPIz09nfj4eJKTk7G0tCQgIEAUrbW1tTl27BgXL14kLCwMFxeXbnO05r+1tbU5ePAgt2/fZsKECeKBi7a2tigWBgQEMHbsWF5//fUe6dV+bybGqVOnsLCwoG/fvpiamlJSUkJaWhq1tbW4urri7+/fTbyuq6sjKCgIIyOjh0Zn9mQ06wWNEF1TUyNmrejp6Yk2LHl5eaSlpQHg4eGBkZGROI53795NYmIiY8aMISwsTDr0/j/C3NwcLy8v4OGRxj2FrqL11q1beffddzlw4ADHjx+noqICMzMznJycUCgUuLi4UFNTQ1JSUjfxWjN+H9SPPblvJf6YSMK1hISExJ+QvLw81qxZQ0dHh7iJj4uLIy4ujra2NhwcHDA0NERHR0cUqq5fv87x48dxcHDA29sbGxsb/Pz8qKioIDU1lcLCQgIDA7GysnrErXs8UKvVxMXFkZycTHl5OSqVinnz5lFaWkpkZKQYeV1TU0NtbS0KhYI+ffogl8u7+SdK/DaaqJDW1lbS09OxsrISxQ+Np3hCQgJBQUG88sormJubk5WVxQ8//MD169e5fv06eXl5DB06VBq7v7Jt2zba29uxtrYWi4Z2jdYTBAEDAwMqKir46aefGDhwIKGhoSgUCkpKSkhOTu4mXtvY2HD8+HGqqqqYPHmylCnwADT3+smTJzl16hTvvPMOjo6OALS0tPDss8/i6urK9u3bSUxMFA8JIiMjMTQ0xMrKiiFDhrBgwQLJk/1XNHNoUFAQ6enp5OXlYWNjg7+/P1paWmhra5OSksLp06fZu3cv5eXlLF++nIULF3aLpt61axctLS0sWbKkx/uFd8XX1xelUsnJkydJTEwUxWtNtOqNGzdISUnB2NiYPn36dLvvNfOJubk5+/btw8DAgFmzZnXL0vL19WXSpElMnz6doKCgHhvhfm8h0eXLl/Pxxx8zYcIEpk+fjrOzs1i4rqmpCS8vLzHyWlNgsLy8nIEDB2JkZPSom/NY0TWSfePGjXz++eds2rSJ2NhYUlNT8fT0xMbGBpVKhaenJ1lZWcTExFBcXIyNjQ21tbV8//337Ny5E3Nzc958803MzMyktdvvQE/u467R0Bs2bCAqKgptbW1GjhxJe3s7ubm5XLlyBQsLC1xcXJDL5feJ166urj3eylHiz4UkXEtISEj8CVEoFJibm1NWVkZDQwPDhg0jIiKC3NxckpKSSE1NpaamBj8/PwwNDZHJZPj4+HDkyBFqamqYNm0aAFZWVvj5+ZGfn8+5c+dYuHChFOn3KzKZDC8vLxobGzl16hQnTpzg9u3bDBo0iJCQELS1tXF1dcXCwoKqqipycnKora0VCzZ29fWT6I5arQYQhVRNiv/WrVuprq7G399fLJg2YMAATp06RWZmJuPHjyc8PBx/f3/Mzc1JT0+nvb2d5uZmrK2tCQwM7PH9vW7dOjZv3syRI0eoq6ujtbUVDw8PsV806f56enoYGBhw4MABrKysGDhwIHK5HJVK1U289vf3JzAwEAcHB5YvX46dnd0jbuHjieZej4+PJysri969e9O3b18EQWDFihWcP3+eFStW0L9/f7y9vYmLixPtmiwsLLCwsEClUvVYce9BaFKhtbW1cXJyIjExkatXr4pWKkZGRnh5eXHw4EEaGxvp27cv69ev7ybu7dq1i507dxIUFMTEiRPFQ7GejkZ49vHxQS6XEx8f3028hrtR0/n5+aSnp6NUKnFzcxMPwuDu95OQkMCePXsYO3Ysw4cP7+YdLJPJ0NfXF+f5njI3PyiStKSkhE8++YQBAwbw5ptvoqenx507d9DR0cHd3R1HR0eqq6tJTk7G3t6egIAAbGxs8PLyIjU1lbKyMubMmSPaAEh0j2SfN28eJ06cQCaT4ejoSENDA/n5+Rw/fhwjIyOcnJxwcXHB09OT4uJicnJyiI6O5sCBA1RXVyOXy/n00097ZEaAxO+PZn7YuXMnH3/8MUOGDGHt2rXMnTuXfv36UV5eTmZmJvX19Q8Vry9fvoyzs3OPr9Mg8edBEq4lJCQk/kR0tVTw9/fHwMBArJo+adIkZs+ejZOTE9nZ2SQlJXHixAk6OzsxMDDAzs4OXV1dvv/+eywsLMTNqZWVFcHBwSxYsEASpbqgVquxsLDA1dWVAwcO0N7ejq2tLYsWLcLJyek+z+vKykrR81ojAEridXdycnJITExk+/btnDx5EkEQ0NPTQ09Pj6amJpqbm0lJSeGnn35CT08PfX19bGxsUCqV7N27l+rqasaMGYO9vT39+vUjPDycjIwMZDIZ//Ef/9HjCwUmJyezZs0a8eeioiJOnDjBxYsXMTY2xtbWFj09PVFYcXZ2prq6msOHDzNmzBhsbGyws7MTxev09HRqa2vp37+/WGhN4sFoDgSMjY0pKioiNDQULy8vPv/8c/bv38+sWbN46qmn0NXV5c6dO+zbtw8tLS2uXLlCfn4+M2fO7PHRlD/88AMdHR1ifQWNMAVgYmJCXV0dcXFxCILAoEGDgLuHuL179yYmJoaamhouXbpEU1MTDQ0NfPHFF3z11VdYWFjw8ccfi775EnTzs/b19X2geC2Xy2lvb+fMmTMkJydjYGAg+qjKZDIyMzOJioqioaGBZcuW4ezsLD7rHvbvn5n8/HzRqu1e+6vU1FSio6NZtmwZAQEBdHR0oKenJ0ZeKpVKDAwMiImJobS0lIkTJ4qFRPv168fixYul9dk93BvJvmzZMjZt2sT06dNZuHAht27d4vTp01RWVhIQEIBKpRLni5KSEurq6hg0aBBr165l/vz50vwg8bty7do1PvzwQwwMDHj33Xfx8fEB7h4Y7tu3j+bmZqqrq6mursbKyqqbeF1ZWUlaWhpDhw7F1dX1EbdEQuJ/B0m4lpCQkPiT0LVQoEYk8fPzw8zMjKysLKKjo/H29mbOnDlMnz6dzs5OKisrOXLkCLGxsZiYmGBnZ0d+fj63b98mLCwMAwMDBEHAyspKirS+xmFRLQAAIABJREFUB83G/scffyQhIQEXFxeqq6spKyvD1dUVpVIpbsZdXV2xsbGhsrKSjIwMGhoaUCgUongtcde+Yt26dRw9epTS0lLOnTtHUlIS5ubmDBgwgKCgICZPnkxbWxuXL1/m6NGj5OfnY2xsTHh4OBUVFcTHx2Nra4uPjw96enooFArGjh3L7NmzJXsF7vpHamtrU1xcjKmpKYMHD8bU1JScnBwOHz5Mfn4+7u7uGBkZiSn9arWaY8eO0dHRQUhICIaGhqhUKlQqFampqVy8eJHZs2djbGz8iFv3+PAgD3vNz8bGxvTt25fw8HDa2tr4+9//jq6uLhs3bhT7UCaT8c033zBq1CjmzJnDihUrUCqVv3s7Hic2btzIBx98QEZGBhcuXMDFxaWb9Y++vj5KpZITJ06QmZmJn58fTk5OALi5uRESEkJGRgYZGRnExsZy6NAhioqK8PLyYvPmzdLm/gFo/Ky1tLTuE6/Nzc3p06cPffr0QSaTUVxczKlTp0hMTKSwsJBjx46xefNmKisrefXVV5k0adKjbs4j5fLly7z11lsIgoCvry9aWlq0t7eLBy+ZmZkkJibi5eVFaGioKFh3Pdzu3bs3mZmZoh+7nZ2dVEj0V7Zs2UJTU5MYEa3ps/Pnz/PJJ58QGhrKm2++iYGBgTgXR0VF8csvvzB+/HimT5/O9evXMTY2Fj2vExISuHnzJosXLxYzvCQkfi8uXrxIVFQU06ZN6zZ/fvjhh6Snp/P2229jaWlJXFwc9fX1GBoa4u7ujlwux8HBgWHDhjFixIhH2AIJif9dJOFaQkJC4k9C10KB9vb23LlzB5lMhp+fHxYWFmRnZxMXF4eenh5DhgwhLCxM9E/VbDTr6uq4ceMGxcXFhISEdIuQkrgfmUyGv78/AwYMYPbs2TQ0NJCSkkJJSQmenp7dCmF2Fa9zcnKoqKjA2dlZipLi7kI8KioKW1tbXn31VRYu/H/s3XdA1Pf9x/HnwcEd3B3HknkgyDqWTBFwYOLAgStqpqOpiWa0+TW7adMkpk1ipiPR2CY11cQ2w8SIAxEXW0BFQUBxIg7ABBzIPu73h71vQE2attGjuc/jHxONhM+XL1/uXp/35/2+nwEDBuDm5ibdh93d3cjlcoYMGUJsbCyOjo5s2bKFrVu3cvnyZYKDgyksLKS7u5vY2FjUajVdXV2o1WoRqv6TUqkkPDwcg8FAYWEhKpWKlJQUZs6cSV1dHYWFhWzatImamhqUSiX9+/cnMDCQsrIyCgoKmDx5Mmq1Grlcjre3N8HBwcybN0/cwz2Yeqp2dHSwfft2MjIyyMvLo7q6Gh8fHxwdHaWjuwUFBXz44YekpqYyduxY6WO8++677N69m9/85jeMHz/e4vsu19bWsmTJEpqamjAYDOzfv5/169ejUqlQqVRSgO3q6oq7uzsZGRkoFAqGDRsmbTDqdDpGjRrFoEGD8PPzIzExkblz5/LAAw+ITa0erm1j0XMDpmd4bdpUjIqKIi4uDg8PD2xtbSkuLubw4cMcP36ckJAQnnjiCe66664bfmxLcv78eRYvXkxJSQk6nY6goCD++Mc/SgUDHR0dbNy4EVtbWyZOnIiVlZW0ASaTyaS2IabgOjU1VbSt+KeMjAwWLFiAnZ0dCQkJ2NraSvdZcXExmzZt4le/+hURERHA1fvw7rvv5sCBA/ziF7/g8ccf5+OPP2bJkiWMGjVKqmSPi4vjvvvuE60WBLOor6/niy++ICQkhNtuuw2A1atX8/777zNnzhzuv/9+XFxc2Lp1K8ePH+fbb7/lm2++ISoqCp1OJw0atuTnrvDzIoJrQRCEn4EbDQqcPXs21dXVjB49mvDwcBwdHaVWDKYKKhcXFxITExk0aBD9+/dny5YttLW10d7eTl1dHZMmTbKo3pP/Ss9KSoPBIA221Ol0aLVaBg4cSH19PYWFhVRVVUnhNSC1DenXrx+lpaXU1dXx4IMPWnwl+6pVq1i6dCnDhw/npZdeIiUlBW9vb+Li4oiOjiY0NBTofZTczc2NpKQk4uLi6O7uJj09nZMnT9LS0sLhw4fp37+/NKBN6E2hUBAREYHBYGDr1q3U19czaNAgnnrqKXx9fbly5Qpbt25lw4YNnDt3Dq1WS1JSEps2beLixYukpKQAIJfL8fPzs/hKv54MBgNyuZyWlhYefvhh/vrXv1JUVCS1ZsrMzMTOzg5XV1fUajWtra2kp6ej1WoZMWIENjY2Us/lsLAwZs2aJTZduHpSoLOzk7y8PCZPnkxsbCxnz54lIyOD0tJSqZ0FgK+vLydPniQ9PZ34+Hip6tpoNOLg4MCAAQMYPHiwtCEmBol+x9QvHCA7O5stW7awadMmurq6pIr07wuvg4KCGD16NGPGjGHatGnMmTOH6dOnExMTA3zXKsdSKRQKjEYjhYWFFBYW8re//Y3y8nISExMJDAxELpeTk5NDaWkpLS0tDBkyRAqvjUaj1Dv8448/pru7m0ceeUQ8G/7pypUrlJaWUlFRQVJSEp6entJJgbKyMnbs2EF4eDjx8fHSvIwDBw7w4IMPMm/ePOzs7HjrrbcoLS1l+PDh6HQ6UckumN2VK1coKChAqVQyZswY8vLyeOONN9Dr9cyfP59+/frh4eHBvn37OHnyJGfPnqWwsJDw8PBeJ4jE+zfh50IE14IgCD8DP2ZQYHh4OFqtltLSUrKzs7G3tycoKAilUom7uzuxsbGkpqZiZWWFXC7nD3/4A/369RMvev7JVEnZ1tbG+++/z+rVq8nPz+f8+fNERkYCoNFoiImJkapXq6qqCAoKkipSOzo6CAwMZMCAAcybN8/iK/1Onz7N66+/joODAwsWLJB6+HV1dSGTyaSevhcvXqSmpobm5maampqkXso+Pj4kJiYybNgwSkpKaGlpoa2tjYqKCu655x7kcrm4f29AoVAQGRmJ0Whk165d7N+/Hzc3N9LS0khLS0On00nPkvT0dI4fPw5cPe4eFRWFm5ubmVfQN1lZWdHW1sb9999PaWkpEyZM4LnnnmP8+PHY29tTXl5OQUEBdnZ2BAUFAZCbm8u+ffsoKCjg888/58svv8TBwYElS5ag0+nMvCLzM1WLRUdHU1paSllZGc899xwTJ07ExsaGrKwsdu7cyZEjR7C3t5eGUW3YsIFDhw4xfPhwHBwcpOdAz5kCYr7Ad3r2C3/vvfd4+eWXKSgokE5jqdVqqS3IteF1z5kYTk5OuLu74+TkJG0KmNpeWDIbGxuSkpIwGAzk5eXR0dHBkCFDePzxx5HJZKjVakJDQ1m/fj179+6lvb2d5ORkrKyspGv397//nb///e8kJiYyduxYqZ2TpfPw8ODbb78lNzeXw4cPM3bsWOneMxgMpKeno1KpSE1NZdasWezfv58HH3yQ+fPnS4UDpaWlUgsWU6WqINxsP1QN7eTkRExMDKmpqWi1Wv7xj39QUFDAH/7wBwYNGiT9/Prkk09wcHBg4cKFJCUlMWHChFu8CkG4NURwLQiC8DPwrwYF9hyyZAqvd+3ahVqtJiQkRKoGcnR0JD4+ngkTJohBND0YjUZpOv2cOXPYuHEjJ06c4NChQ2RnZ1NfX8/tt98OXB0S1jO8Pnz4MDqdjvT0dL7++mt8fHyIjY0VlTzAgQMHWLVqFU888QQjRoygu7tbagliGmC1fPlyPvjgA9555x3S09P56quvUKlU0maBjY0N3t7eTJgwAWdnZ+zt7Xn55Zfx8PAQodQPMFVeG41G8vLyqKiokMITU5/VoUOHcujQIY4ePUpdXR2NjY3o9Xrp2gvXW716NV9++SX33nsvzz//PP7+/vTv35/Bgwfz5ZdfcvnyZWJjY0lKSsLR0ZGQkBBOnjzJ4cOHaW5uJjo6miVLllh8z2XTm/KePX6VSiVr166lpqaG2bNnM3z4cGJiYmhqaqKgoIAdO3Zw+vRppk+fTmdnJ5mZmeh0OiIiIqSP1fOZIJ4PV/UMlt9++21WrFiBj48Pc+fOJTo6mj179pCXl4dCoSAmJuaGAxtdXFyIjIy84TUV1/m7QYHvvvsudXV1GI1GLly4gLu7OyEhIQB4enoSHBws9WmvqqqisbGRCxcusHLlSlavXo2DgwNvvfWW2Dz8J9OzIT4+nqKiIg4cOICrq6t04sra2pr8/Hx2797N559/zrFjx3jooYe4//77e70GW7NmDa2trTz44IMW35pJuDV6nnA5ePAge/bsIT8/n5qaGhQKBQ4ODri7u6PRaGhqauLNN9/E3d2d3/3ud8DVZ0pubi4ffvgh48aNY9asWdIJRdEeRPg5EsG1IAjCz8C/Myjw2vBapVKh1+tRKBTA1YnVpmOpwlWmEPXpp5+muLiY6dOn89hjjzFo0CB2795NWVkZZ86ckQahqNVqYmNjaWhoID8/n6ysLAoKCjh9+jT333+/xbcHMb3ZNF2XsWPHotfrpQ2CCxcusGPHDt555x2++OILzp07h9FoxMXFhfPnz5OdnU2/fv2kQMpgMKBQKAgLC+P2228XPSl/pJ7hdU5ODtXV1VJ4rdFo8PHxkXqpdnZ2cvLkSZ555pleQ/GE3j766CPq6+tZvHixFIx0dnZy//33c+TIER544AF+/etfs2PHDr799lvi4+NJSUlhypQp0uBcS79/Ozo6kMvlvX5PJpPh5eUlDW11cXGRBjAOHjyYyMhIKisryc3NZdu2bYwbN45Dhw5RXV3NxIkTUSgU4s389zBdk6+//pp33nmH4cOH8/LLL5OamkpiYiItLS2UlpZSWFj4veF1dnY2arWa6OhoM6/G/CoqKigpKWHNmjWUlpZia2uLi4sLHR0d1NbWcttttxEfH09OTg4lJSVotVqp1c2AAQNISEhgz549HDhwgJycHDZu3EhFRQWBgYFikOg1TD//ra2t6d+/Pzk5OdTV1ZGamopSqcTe3h69Xs/XX38tbQy+/vrr0mkuQGrPFB8fz6RJk1AqlWZckWAJrj3hsmDBAjZs2EBeXh7btm1j586dnDt3jsTERKytrWlqauKzzz7j4sWLRERE4OPjQ0lJCcuXL6e5uZl58+ZJbbFAbBYKP08iuBYEQfiZ+HcGBfYMr/Py8gCIiIgQR0+B5uZmbG1tMRqNUk/r7u5uWltbWbFiBcnJybz00ksEBAQQERHB0KFD2bhxI+Xl5b3Ca5VKRVxcHB0dHVhbW+Ph4cGKFSvw9fU18wrNz3QfNjY2snnzZry8vAgPD8fGxoaamhpefvllvv76ayoqKpDL5cybN49f/vKXPPbYY/j6+rJr1y4OHjzI6NGj0Wq1UrWgTCaT3gwIP86NwmuNRoNerweuDnQMCQkhLS2Ne++916Lb29yozUTP37ty5Qoff/wx7e3t3HnnnahUKgwGAzNnzmT//v088MADzJs3j7KyMh588EFOnz7NlClTUKlUODk5odVqLf4Z/NJLL/H2228TExODRqORTl90dXWhUCgYOHAgGzdupLGxkZEjR6JUKlGr1QQGBjJt2jS6u7uprKwkPT0dhULByZMnaWhoYPTo0eLN/A9ob2/nz3/+M+fOneOVV14hPDwco9HIlStXWLlyJa2trXR1dZGfn4+dnR0DBw7sNSsjOzubQYMGER8fb+6lmNXf/vY33njjDb766isOHjzI3r17yczMpH///kRERBAfHy9dJxsbG7KzsyktLe0VXnt5eTFy5EgSExPx9/cnOTmZ+++/nwcffNCin78AX375JV1dXahUKmxtbXsFgGq1moaGBrZv347RaGTIkCHA1VYiQUFBZGVlcfbsWU6fPs2VK1dobGzkL3/5CytXrsTR0ZHFixeLk4bCTWHquW5i+ln03nvv8d577xESEsKTTz7JhAkTCAoKorKykvz8fCoqKhg3bhxarZaGhgZ2795Nfn4+xcXFrFixgpqaGp555hnS0tLMtTRBuGVEcC0IgvA/6j8dFGgKWsLDw3FycmLbtm0cPnyY++67z+IHVS1fvpyvv/6aqKgo1Go1VlZWtLS08NRTT0nVfC+88AI+Pj4YDAYA3N3dvze8tre3Z/DgwUyZMoXx48dbfCVlz3vWpLi4mJ07d7J3714yMjJYsWIFhw4dwsbGhvDwcN5++22mTJmCv78/dnZ2REREUF9fT0VFBVOnTsXFxcVMq/n5uDa8Pnz4cK/wurOzE2tra4t/PhgMBs6fP09zczMXLlxAq9X2CrLlcjmZmZkcP36c6dOn4+joyL333iv1VH3ooYfQaDR0dXWxadMmFAoFM2bMsPj+vybHjh3jnXfe4cyZM2zfvp2Wlha0Wi39+vXDysqKrq4uNBoNra2trF+/Hq1WS1xcHHD1HrW1tWXQoEEkJSUhk8koLi6mu7ub9vZ2Jk6caPGVlMeOHePs2bO4ubld9yy+ePEiixcvJjQ0lPnz5wNXw5VFixaRmZnJRx99RHx8vHRKxsbGhrCwMGxtbYmMjGTMmDGkpqaaa2l9whtvvMG7776LSqXi0UcfZcqUKbi7u6NQKBgyZAg+Pj7I5XKpb3VoaCj29vbs2rXruvBao9Hg7+9PQkIC8fHxYpAosGjRIt544w1KSko4fvw4/v7+vU7/KBQKPD09pVYrphMZAAEBASQkJFBSUkJJSQnbtm1j/fr1VFZWotfrRSW7cNPk5uaSlZUl/awyKSoq4pVXXiEoKIhXXnmFoUOHEhQUREJCAkeOHOHYsWM4OTkxdOhQNBoNvr6+tLe3U1JSQkNDA25ubjzzzDPcddddgGgPIvz8ieBaEAThf9B/MyjQVLHT2dlJREQEfn5+PPLII9IAQUu1aNEili9fTkNDA5cvX0av16NWq9mxYwfLli2jvr4euVzOxIkT8fDwkNpadHd3/2B4bTQasbGxsfhKyp07d/LNN9/0altjGuB16tQpKisrOX36NO3t7cTGxvLAAw8wd+5cgoKCpBfk7e3tyOVydu/ezd69exkzZgw+Pj5mXtnPw7Xh9bFjx6TNA1HFDps3b+avf/0rb731Fp9++imfffYZR44c4fLly/Tv3x9bW1tkMhmXLl1i165dfPvtt3z44YeUl5czd+5cHnroIdRqNQCtra2sWbMGDw8Ppk+fbuaV9R3Ozs7ceeedXL58mZqaGrKzs9mzZw9OTk4EBQVJgZ8p7CspKSEuLg5PT0+sra2lZ7KrqyvDhw/H398fhULBCy+8gKenp7mXZ3Zffvklb775JgMHDrzu531jYyN///vfaW1tZcSIETg6OvLZZ5+xaNEipk6dyoQJE4iKiqKxsZHy8nKKioqor6+ntbWVkJAQnJycpJZllhierFy5kvfee4+UlBReeuklxowZQ3BwMMOHDycuLk4KpHuytbUlODgYlUolDcl1cXEhNDRUqg42Ba+WPki0traWJUuW0NTUhMFgYP/+/axfvx6VSoVKpZICbFdXV9zd3cnIyEChUDBs2DDpvtTpdIwaNYpBgwbh5+dHYmIic+fO5YEHHrD4Snbh5qitrWXGjBm0tLQwffp0uru7pQ3DgoICsrKy+O1vf0tycrL0d9577z1WrVpFUlISr7zyCm1tbWzfvp3k5GRuu+02hgwZwp133smUKVOkUwU9P64g/FyJ4FoQBOF/zE81KHDdunX079+fpKQknJyczLwq82pra5PaT7S1tXHq1CkuXbpEREQEkZGRuLu7k52dzcWLF+no6GD06NFSCxHTr9eG19XV1YwbN06Efv+0bNkyNmzYQGBgIF5eXnR0dGA0GgkPDycqKork5GQSExOZOnUqTzzxBBEREVIvcNMbT1Pv9ffffx9bW1seffRRqTe78N8zhdem/uMNDQ1MmDDB4jdd3n33XRYuXEhVVRWenp64uLjQ0NBAZWUl27dvp7y8nGHDhmFnZ4ednR15eXns27ePCxcuMH/+fB5++GFUKpX08VatWkVeXh6TJk0iKSnJ4kMpE4PBgFKpZOjQoej1euRyOQUFBWRmZtLU1IRGo8HT0xN3d3fkcjnbtm3DwcGBxMTEXoMXTeFpUFAQKSkp9OvXz8wr6xtKSkrIysqisLCQ4cOHs2jRIlasWMGMGTNwcHCgs7MTjUZDamoqR44c4U9/+hMeHh48/vjj0gZhaWkpe/bswcvLiz179jBixAjCwsKka2+J9/GhQ4d4/fXXcXFx4YUXXpBC6s7OTqysrKRe921tbZw7d47W1lY6Ojqws7NDoVAQFBSERqORBl3u27ePjz/+mOPHjzNu3DhpU8ySabVaOjs7ycvLY/LkycTGxnL27FkyMjIoLS2VThEC+Pr6cvLkSdLT04mPj+8V/js4ODBgwAAGDx5MQkKCqGQXbqrm5mY+//xzNBoNM2bMQC6XSz/v16xZQ1VVFffcc4/0fDW1DhkyZAhPPvkk/v7+PPjgg5SWljJq1ChUKhWenp7069dPet/Wc7iuIPycieBaEAThf8xPOSjwF7/4hcUPCgSQy+UYDAYyMzNxdnbGzs6OwsJC2trapL6ULi4ulJSUUFZWBkBCQoIUqPYMr4cNG8Znn33GsWPHmDFjhlRlacm6u7vZvn07eXl5HDt2DG9vb2bNmsWRI0cYOXIk7u7uBAYGEhERQWBgoFTJbuoh3HP6+ocffsiXX35JWloaI0aMEBsDPzHTkEulUsnDDz9s8T0/Fy5cyAcffEBkZCQLFy7k2Wef5a677mLUqFGEhIRQU1NDeXk5O3bsYPDgwQQHBxMQEMDGjRsxGAx4e3uTkJAgtVv58MMPWbVqFV5eXvzud79Do9FYfChlYmVlhcFgQC6X4+vry8iRI9HpdJw5c4Zdu3axd+9eLl68SEJCApGRkRw4cICsrCxGjBiBm5ub9Mzo2XtcPB++Y2qzVFJSwvr16yktLcXPz4/4+Hi0Wi0BAQEMHToUrVZLVlYWGzdu5A9/+EOvasDt27dTU1PDa6+9xsyZM7ntttvMuKK+Yffu3axdu5bnnnuOYcOGYTQa6e7ulvqzA9L3/aJFi1i7di2lpaUYDAZCQ0NRKpUEBwfj4uJCTk4Op06dQqvVsnTpUot//sJ3G1HR0dGUlpZSVlbGc889x8SJE7GxsSErK4udO3dy5MgR7O3t8fPzw93dnQ0bNnDo0CGGDx+Og4PDdfMJrv1nQfip2dnZkZGRwcmTJ5k4cSJarVa656qrqykqKiIqKorIyEiWLVvWK7QOCwujqamJtWvXSptYN2o3KO5fwVKI4FoQBKEPE4MCbx1/f3/OnTvHwYMHmT9/Ps3NzWRlZdHe3k5ERARxcXE4OTlRVFRESUkJ3d3dNwyv3dzcGDVqFLNnzxZtLP5JJpOh1+tpbm5m165dbN26lUuXLjFkyBCSkpKuqxbp6OigtbUVhUKBTCaT/vzjjz/mz3/+My4uLixYsMDiTwrcLAqFQtqssWSvvfYaq1atYtSoUTz77LPExMRIbxJdXFyIiIggJSWFffv2UV1dTWFhISNHjiQsLIyBAwdSUFBAaWkp6enpZGRksHr1ajIzM3FycmLFihVSJaDwXTh17bNAr9cTFxeHr68vubm55OTkUFJSgl6vx97eXhpAPHLkyF6Vk+LNfG9dXV3Y2toyatQo0tPTuXDhAgqFgscee0waqGg6MdDZ2clrr73G+fPnefTRR6XnQGFhIUuXLiUyMpKHHnpIajdiqe1BTOtevXo1lZWV3Hffffj4+NDZ2YmNjQ2XLl0iLy+Pt956izVr1nDy5Ena29sBOH78ODk5OXh5eaHX61EoFERHR5OUlERKSoo0iNiSmQK+nhtRSqWStWvXUlNTw+zZsxk+fDgxMTE0NTVRUFDAjh07OH36NNOnT6ezs5PMzEx0Op10kqjnyQwQzwnh5jFtwu7Zs4dDhw6RkJBAQECAdM91dHSQnp5OXV0d+/fvZ/Xq1QwdOpTHH39cOj1gZ2dHZmYmbW1tzJ49GwcHB3MuSRDMSgTXgiAIfZQYFHjrmN6AqlQqsrKykMlkzJgxgxMnTpCbm0tra6tUee3s7ExhYSFFRUUYjcYbhtc9j/EJV6+vo6MjAwYMYN26dXR2dtKvXz/mzp173Ztzo9FIVlYWr7/+OlqtlpaWFmpqanjrrbdYuXIlWq2WDz74AD8/P/MsxkJY+hv6hQsXsmrVKsaMGcNvfvMbgoODgeur9bRaLePHjyc/P58jR46wf/9+xo4dS1BQEImJiTg4OPDNN9/w7bff4uLiwrhx43jppZfw9/c35/L6lK6uLqytrens7OTo0aOcP3+ejo4O6U26i4sL0dHRpKamUl9fT1FRETk5OQQEBNDU1ERNTQ1eXl6EhoaKCsrvYfrZVFxczKpVq3BycuLSpUuUl5cTHR3dq7LX2tqagwcPUllZSXBwMG5ubpSVlbF06VIaGhp47LHHpO8HsNxnhWndp0+fJjc3l9DQUKKjo7G2tqa2tpbXX3+dtWvXcuDAAaysrJg1axZz5szhnnvuoX///uTn59Pe3s7o0aOl6mwvLy8CAwMt/qRWR0cHcrm81++Zrs/hw4fJzc2VNg/79+/P4MGDiYyMlF4bb9u2jXHjxnHo0CGqq6uZOHEiCoXCYjdZhFvPtAn7zTffkJOTQ1RUFNHR0VIRkq+vLw0NDdJA7NjYWH7/+9/3+jlWUFDAX/7yFyIjI6V7WNy/gqUSwbUgCEIfJAYF3lqmF4Kurq6UlpZSWVnJ1KlTiYqKoqKigoKCAlpaWn50eC30Zro2X331FdnZ2fj7+1NbW8vRo0cZMGAAHh4e0tegtbWVVatWsWPHDjZt2sTnn3/OunXrOHHiBIMGDWLp0qUMGDDAzCsSfs7eeOMNPvroI4YPH86TTz5JQEBAr+o/E1PbJlNf5vz8fKqqqlAoFMTGxuLh4UFycjJTpkxh0qRJzJw5k+HDh+Po6GjG1fUtpqq0lpYWHn/8cZYvX86nn35Kbm4u3t7e0gZVZ2cnzs7ODBs2jPDwcI4ePcrmzZuxsbGhvr6eS5fBu6S/AAAgAElEQVQuMXnyZPH8/QEymQw7OzsGDhzInDlz6OjooLi4mPz8fGJjY3F3d5eCvW+++YbCwkLy8/NZv349X3zxBWfOnOHpp59m2rRpgGizYNLS0sL69evJy8vj+PHjbNq0iUWLFlFeXo7BYCA4OJh33nmHu+66i6CgILy8vIiNjaWsrIySkhLuuOMOUUnZw0svvcTbb79NTEwMGo1GCvW7urpQKBQMHDiQjRs30tjYyMiRI1EqlajVagIDA5k2bRrd3d1UVlaSnp6OQqHg5MmTNDQ0MHr0aHG/CjfN9z0Pv/32WzZt2oRMJmPSpEm9elJrNBrOnz/PqVOn0Ol00rBhU2i9dOlS6uvr+c1vfkNkZKS4fwWLJoJrQRCEPkYMCrz5bvQC0zT8Lzg4mE8++QSNRsOsWbPw8PCgqqqK/Pz8G1Ze79u3j+bmZpKTk8WLyh8gk8mIjIwkMTGRu+++m8bGRumYf0hICO7u7shkMmxsbBg8eDAajQaVSoWjoyOJiYnMnz+fuXPn4unpae6lCD9jZWVl/O53vwMgJiZGGk75fd/bVlZW0tAve3t7CgsLMRgMpKWlSZuJNjY2UgAjgtXerKys6OjoYO7cuRQUFKDT6fD09KSqqoqNGzei1+sZMGAA1tbWdHV1oVQqGTBgAHfccQddXV3U1dXR0NDA2bNnueeee3oNwbR0N6outbe3JzAwEFdXV4YNG0ZtbS379u0jLy9P2mwBCA8PR6FQ0NnZyalTp4iKiuL//u//uPPOO6WPLe7lq3x8fHByciInJ4cjR45w7Ngx2tvbiY6OZvbs2Tz88MPo9XrpdYfphEFOTg7V1dXMmDEDZ2dncy+jTzh27BjvvPMOZ86cYfv27bS0tKDVaunXrx9WVlZ0dXWh0WhobW1l/fr1aLVa4uLigKubW7a2tgwaNIikpCRkMhnFxcV0d3fT3t7OxIkTUSqVZl6h8HN17XBgU2W1s7MzW7ZsAeDOO++UXjOYThA4OTlx+fJlCgoK+PLLLykqKuLzzz/ngw8+4Ny5c/z2t79lxowZgNgsFCybCK4FQRD6GDEo8Ob58MMP6ezsxMXFBRsbG4DrBnoplUpOnjzJhg0bSE5OZvDgwXh4eHDo0CHy8vJ6hdeurq5kZmZy6tQppkyZIqbT92B60W76Z1OAp9Pp0Gq1DBw4kPr6egoLC6mqqiIkJAQ3NzesrKxQKBTExcUxbtw4Jk2aRGpqKoGBgeL6Cjedu7s7Hh4e5OfnU1FRQUtLCyEhIT/47DS9kVSpVGzfvp2Kigri4+Px9fUVbzJ/gOnZu3PnTv7xj38wZ84cXnvtNaZPn45MJmPPnj1s3rxZCq9NP9tMb94TEhIICQnBz8+P3//+9+h0OnMvqc/oOdB269atfPXVV6xbt44zZ84QGhqKXC7H2tqa22+/ndraWvbu3UteXh4xMTFSeB0dHc3kyZOZNm0aU6dOJSIiAhChdU+me3jgwIFERUUxcOBA4uLiSEtL49lnnyU6OrrXQLbu7m7p6/KXv/wFBwcH5s2bJ4oK/snZ2Zk777yTy5cvU1NTQ3Z2Nnv27MHJyYmgoCCsrKywsrLC3t6eXbt2UVJSIlWpWltbS6cPXV1dGT58OP7+/igUCl544QWx6S3cFEVFRXzwwQc0NzdLp1qVSqX0jGxra2PLli1UVVUxduxYnJ2de/Vt79+/P5GRkeh0Oo4ePUp9fT0XLlwgKSmJxx9/XDrhIp67gqUTwbUgCEIfJAYF/vQWLlzI8uXL2bhxIw0NDbS1tREcHNyrSsLKygpbW1uUSiXr1q3D2dmZ5ORk3N3d8fb27hVeR0ZGEhcXh4+PT69BVcLVnrVyuZy2tjbef/99Vq9eTX5+PufPnycyMhK4ekQyJiaGuro6KbwODg6WrmNLSwvW1tbSBoOoNBFuNlMIFRYWhqenJ7t27WL//v0YDIZ/GV4DaLVazp49S1lZGePHjxd92L+HaVPL9P1s+v5/8803cXBwQC6Xk5iYCEBxcXGv8Lpnf3GZTIaHhwfR0dEWP0i0p57h6NKlS3n55ZcpLS2lurqa/Px8Tpw4wYgRI7CxscHKyqpXeJ2fn8+gQYOoqKjg448/xt3dHV9f317PYUsPT3pWsl8bQEVFRREfH09YWBhyubzXz62eX5f333+fDRs2MHXqVIYMGSJ9LEvXs/WSXq9HLpdTUFBAZmYmTU1NaDQaPD09cXd3Ry6Xs23bNhwcHEhMTOzVysn0NQoKCiIlJYV+/fqZeWXCz1FZWRlz5syhvLycrKwsvvjiCzZt2kR5eTkHDx5ErVbj4OBAe3s7RUVFjBo1Snov1vPZ4ejoSHR0NBMnTmTmzJnMnDmTiRMnotfrARFaCwKI4FoQBKHPEYMCf3p5eXm8/PLL0r9XVlaydetWTpw4gUqlol+/ftja2krX3s/Pj9raWtLT0xk3bhyurq54eXlJ4XVRURH19fXExsYSExNj8de3J1PFU0tLC3PmzGHjxo2cOHGCQ4cOkZ2dTX19PbfffjsAarW6V3h9+PBhdDod6enpbNy4EW9vb+kNp3hTL9xspmenTCZDr9fj6elJdnb2jwqvu7q6sLKyYufOnZSVlTFixIheA+yEq0ybWu3t7WzevJmqqioyMzOxsbFh5syZ0n9jZWVFQkIC8P3h9bW/Cr2D5UWLFrFixQr8/f351a9+RUpKCidOnGDfvn0cPnyY22+/vVd4ffr0afbu3UtGRgZbtmxh3759JCQkEBQUJH18S7/W/2qQaM9Qu7Ozk/b2dqnVkOnrsmbNGj744APc3d15/vnn0Wq1Fn9dTaysrKS+976+vowcORKdTseZM2fYtWsXe/fu5eLFiyQkJBAZGcmBAwfIyspixIgRuLm5XXeCTiaTiWp24abp6OhgwIABeHp64uzsTEtLC3V1dVRXV7N3717Wr1/P559/TlVVFa2trVIfa9Oz4Nrvezs7O+zt7bGzs5M2d8VmoSBcJYJrQRCEPkYMCvzpabVarK2tqaqqQqPRMGzYMDQaDaWlpaSnp1NWVkZgYCD29vbS4Mru7m42b95MV1cXCQkJ2NnZ4e3tjbe3NwUFBZw4cYK7775b9FS9hqm339NPP01xcTHTp0/nscceY9CgQezevZuysrJeA0PVajWxsbE0NDSQn59PVlYWBQUF1NbWMnfuXDQajZlXJFiSnuF1aGjojwqvrz3+L5PJeOyxxyy+NdO1TNeppaWFefPmsWrVKrZt20ZtbS0AkZGReHl5Sb1sbxReh4aG9gqvhd5M1yUjI4M33niDIUOGsGDBAm6//XYGDhyIjY0NBQUFHD9+nCNHjvQKr2+77Ta++eYbmpqa6O7u5umnn+aOO+4w84r6jh8zSNQUNBmNRnbu3MmXX36JQqHAzs6Os2fP8tZbb7Fy5Urs7Oz44IMPxKmMHkzP3Wtft+r1euLi4vD19SU3N5ecnBxKSkrQ6/XY29tLszJGjhzZq52YeEYIN5tWqyUiIoKUlBQmTZrEuHHjSE1NJT4+HrVajUajoba2lra2Nrq6urh8+TIBAQG4u7vf8P3ZtcOfr/09QbBkIrgWBEEwMzEo8OZTKpWEh4djMBgoLCxEpVKRkpLCzJkzpWrfTZs2UVNTg1KppH///gQGBlJWVkZBQQGTJ09GrVYjl8vx9vYmODiYefPmWXx7kObmZmxtbTEajdLx/+7ublpbW1mxYgXJycm89NJLBAQEEBER0WtgaM/wWqVSERcXR0dHB9bW1nh4eLBixQp8fX3NvELBUlx7/N/kX4XXPXsJv//++6xbt47U1FRGjx4ttVcQrpLJZHR2dvKrX/2K3bt3M2TIEJKSkjh8+DCXL1+mq6uLgQMHolarfzC8joiIEIHf9zAajQCsXLmSI0eO8NZbbxEWFgZc7bX63nvvcfnyZVxcXDhw4MB14XVKSgpjxoxh6tSpDB06FLjxkEdL9GMHicpkMs6fP8/ixYvZtGkTX3/9NWvXrmXVqlVUVlYSHR3Ne++9R0BAgLmX1Gf8q0p2FxcXoqOjSU1Npb6+nqKiInJycggICKCpqYmamhq8vLwIDQ0VbcUEs5DJZNjb20v34ejRo5k6dSqpqamMHTuW48ePU15eTkVFBYGBgXh6eoriIkH4N4jgWhAEwUzEoMBbS6FQEBERgcFgYOvWrdTX1zNo0CCeeuopfH19uXLlClu3bmXDhg2cO3cOrVZLUlISmzZt4uLFi6SkpABXh2f6+fmh1WrNvCLzWr58OV9//TVRUVFS0NTS0sJTTz1FZWUlubm5vPDCC/j4+GAwGICrg+++L7y2t7dn8ODBTJkyhfHjx+Pu7m7O5QkW5F+FJt8XXtvb20uh9RdffMHy5ctxc3PjT3/6k+i53IMpgAaoqalh5cqVTJ06lT/96U+MGTOG4OBgKioqKC4upqOjg7CwMFQq1XXhdVtbG/v27WP+/PkWfX2/L5gznbK6fPkyixYtwsHBgSeeeEL68yVLlrB+/XoWLVrErFmzpLY2Bw8eZNy4cVhbWyOTyVCr1dLPN3FM/ap/d5CoUqnEw8MDNzc3zp8/j1KpJC4ujjlz5vDoo4/i7e1t7iX1GT+mkh2utl5xdnZm2LBhhIeHc/ToUTZv3oyNjQ319fVcunSJyZMni/tVuOWu3fTu7u6W/t3JyQlPT09SUlI4cOAABw8epKqqioCAABFeC8K/QQTXgiAIZiAGBZqHQqEgMjISo9EoDV5zc3MjLS2NtLQ0dDodzc3N7Nq1i/T0dI4fPw7AmTNniIqKws3Nzcwr6BsWLVrE8uXLaWho4PLly+j1etRqNTt27GDZsmXU19cjl8uZOHEiHh4eUt/r7u7uHwyvTRPZTe1aBOFm+7GhybXhtak62M7OjrVr1/LOO+9gMBj46KOPRDXwNUybWosWLaKhoYGcnBz++Mc/4ubmhtFoJCAgAF9fX8rLy8nLy6OtrY3w8PDrwuvk5GTuvfdedDqduZdkVi0tLTQ3N1NdXc3p06cxGAzY2dkhl8uBqz/n0tPTaWpqYuTIkTg6OvLFF1/w9ttvM2XKFCZOnIhOp+PChQvs27ePU6dOkZGRgaOjI35+fr16Alt65ep/Mkg0KCiIoKAgfHx8SE5OZtq0acycOZPJkycTERGBvb29OZfU5/zYSnZra2u6urpQKpUMGDCAO+64g66uLurq6mhoaODs2bPcc889on2bYHY9B4XC1eeIWq1m2LBhUnhdXV2Nn5+fCK8F4UcSwbUgCMItJgYFmpep8tpoNJKXl0dFRQVqtZrQ0FD0ej2DBw9m6NChHDp0iKNHj1JXV0djYyN6vZ7IyEhzf/pm19bWxq5duzh48CBtbW2cOnWKS5cuERERQWRkJO7u7mRnZ3Px4kU6OjoYPXq01ELE9Ou14XV1dbVU8ScIt9KPDU3g+vC6s7OTI0eOsGzZMrq6ulizZk2vQXbCd1avXs2yZcuorq7G1taWu+66C61WKwWDfn5+Pyq8ViqVFh2mVlRU8MYbb/DOO++wevVqvvrqKzIyMjh79iyJiYlSAGI0GlEoFIwcOZKamhpef/111Go1Tz75pHQ/19TUsHPnTry8vKitrWXIkCFERUWZc3l9yn86SHTLli2EhIRIrUBkMhk2Nja9BgYKV/27leym1xCm65iQkEBISAh+fn78/ve/t/hNLaFvMg0dNc3YOXjwIAcOHKCkpITx48eLeRiC8COI4FoQBOEWE4MCza9neJ2Tk0N1dbUUXms0Gnx8fEhNTcXPz4/Ozk5OnjzJM888g7Ozs7k/dbOTy+UYDAYyMzNxdnbGzs6OwsJC2trapLY1Li4ulJSUUFZWBnDdwFBTeD1s2DA+++wzjh07xowZM8SLd+GW+ndDE+gdXpeWlpKfn49cLmfNmjUEBwebeUV9x7V9kZ2dnbG1taWyspLGxkbkcjkJCQnY2NhI4d+14XVnZ6fUT9wUyFpy6Ld7924eeughKisr0ev1xMTE4OzszJUrV3Bzc2PMmDFSu4/+/fszdOhQtFoteXl5fPXVVzz55JPcfvvt0sfLysri2LFjfPjhh8yYMYPbbrvNjKvrW/7bQaIZGRnSIFHT1wQs+/7t6T+pZO/ZQxy+a5nj4eFBdHS0RbcPEvq+nuH10KFDyc/PZ+rUqVIbQkEQfpgIrgVBEG4xMSiwb7hReK3RaNDr9cDVr1NISAhpaWnce++9oidlD/7+/pw7d46DBw8yf/58mpubycrKor29nYiICOLi4nBycqKoqIiSkhK6u7tvGF67ubkxatQoZs+ejY+Pj7mXJViI/yY0gavhtZeXF9u2bUOj0fCPf/xDVFr3YPoeb29v5+jRo7i4uODk5IROp6Orq4ujR49y+vRpnJycCAoKQi6XXxdeV1VVkZ2djUwmIykpyeKPUpeVlfHwww9jb2/P448/zoIFC0hNTSUtLY1JkyYxfvx45HK5tGGgUChQKBR0d3ezYsUKjhw5wiOPPCLNDiguLmbJkiX4+Pgwc+ZMqVJVDGK8SgwSvXn+00r2G4XXYkNA+F/SM7yeMmWK9DpDnMQQhH9NBNeCIAhmIAYF9g3XhteHDx/uFV53dnZibW0tBl32YAo2VCoVWVlZyGQyZsyYwYkTJ8jNze01MNTZ2ZnCwkKKioowGo03DK/79esn2tsIt8xPEZoA6PV6fHx8eOSRRwgMDDTbevoimUxGR0cHd955J7m5uQQFBeHp6YmjoyO+vr4YDAZKSko4duwYTk5ODBgw4Lrw2t3dnZqaGn7961/j6upq7iWZVWNjI6+++iq1tbU888wz3HXXXcB3GzAqlUqaIXBtwC+TyaiqqmLv3r3Sz7v8/HyWLVvG6dOneeqppwgPD+/131syMUj05vpvK9k3b94sVbJb+r0q/G8yPV9sbGwAEVoLwo8lgmtBEAQzEYMC+4Zrw+tjx45hY2NDeHi46Ll8A6YX2K6urpSWllJZWcnUqVOJioqioqKCgoICWlpafnR4LQi3yk8ZmsDV8Fq0D7qxkydPkpubS3l5OQ0NDXh7e+Ph4YGjoyP9+/fHaDSSn5/PkSNHcHR0vC68HjBggDTc1VKZAo2jR4+yZMkSJk+ezCOPPAJ8dy/3DDx6/nNXVxfNzc0oFAqUSiXr169n//79fPHFF6xbt466ujp++9vfMn369F7/L0snBoneXKKSXRB6E89dQfhxRHAtCIJgRmJQYN9g+jrIZDKysrJoaGhgwoQJUo9xS3ajQKO7uxsbGxuCg4P55JNP0Gg0zJo1Cw8PD6qqqsjPz79h5fW+fftobm4mOTlZvFgXbjkRmtw6zs7OhIaG0tDQQHZ2Ng0NDeh0Ojw8PNBqtb3C66NHj/YKr02VxKaKNEsmk8lYvXo1e/bs4YknnpAq1n9oU7W1tZV169axcuVKPD09iY2NJT4+ngsXLiCXy4mJieHRRx+VQmuxidibGCT60xOV7IIgCMJ/QwTXgiAIZiYGBfYNCoWCsLAwlEolDz/8sEVX+gF8+OGHdHZ24uLiIgVIpjYhMpkMo9GIUqnk5MmTbNiwgeTkZAYPHoyHhweHDh0iLy+vV3jt6upKZmYmp06dYsqUKaL9inDLiNDkp9dzQ+vavsimP3Nzc8PPz0+qXP2h8PrEiRMolUqp57XwXSXeli1bOHr0KPPnz8fR0fFfhswymYyVK1eSlZWFwWBg5MiR6HQ6RowYwYwZMxg5ciRhYWGACK1BDBK9FUQluyAIgvDfEMG1IAhCHyAGBfYNCoWC+Ph4iw+lFi5cyPLly9m4cSMNDQ20tbURHBzcK6iysrLC1tYWpVLJunXrcHZ2Jjk5GXd3d7y9vXuF15GRkcTFxeHj48NDDz0kBokKt5QITX5aXV1dWFtb09XVhdFoxNramo6ODgBp6OW/E16bTrp8++23jB8/Xpx0+SdThe/atWs5evQo8fHxBAQEAN8fipq+HnZ2dmRlZeHg4MDkyZORyWTY2toil8t79VYVobUYJHqriEp2QRAE4T8lgmtBEIQ+QgwK7Bss/Q1RXl4eL7/8svTvlZWVbN26lRMnTqBSqejXrx+2trZSlZqfnx+1tbWkp6czbtw4XF1d8fLyksLroqIi6uvriY2NJSYmRgxiFMxChCY/jaeffppFixYxY8YMbG1tsbKyorW1lbFjx1JZWcntt9/+veF1XV0dubm5NDY24uHhgaenJ1qtFp1Oh1qtFiddrmE63XL+/Hny8vLw8/MjKSmp17W90d+Bq+1CvvrqK2QyGdOmTbth2xVLvo9NxCDRm0dUsguCIAg/FRFcC4Ig9CFiUKBgblqtFmtra6qqqtBoNAwbNgyNRkNpaSnp6emUlZURGBiIvb29VBnZ3d3N5s2b6erqIiEhATs7O7y9vfH29qagoIATJ05w9913o1KpzLw6wVKI0OSn19bWxsKFCzl79ixFRUWkpaUhl8spKytj9erVVFdXc+HCBYYMGXLD8NrLy4vdu3dTXl7O5cuX8fDwkAY2mtoJCd/pGUKvX7+ePXv2MHDgQKlK/fvmD8hkMpqamvj0009xd3fnzjvvFK8ffoAYJPrTE5XsgiAIwk9JBNeCIAh9jBgUKJiTUqkkPDwcg8FAYWEhKpWKlJQUZs6cSV1dHYWFhWzatImamhqUSiX9+/cnMDCQsrIyCgoKmDx5Mmq1Grlcjre3N8HBwcybN0+0BxFuGRGa/PSMRiM2NjZMnTqVgoICysvLKSwsJC0tDV9fX6Kjo8nLy6O4uJimpiaGDh16XXjt5eUlDSI+deoUlZWVhIaG4u7ubvHX94f4+Phw6dIlDhw4wOnTpwkKCsLDw+O68Lpn64/t27ezfft2Zs2aRUJCwvdWaAtikOjNICrZBUEQhJ+SCK4FQRD6IDEoUDAn0+aJwWBg69at1NfXM2jQIJ566il8fX25cuUKW7duZcOGDZw7dw6tVktSUhKbNm3i4sWLpKSkACCXy/Hz80Or1Zp5RYIlEaHJT08mk9HV1YW9vT2pqank5ORQWVlJfn4+aWlpBAQEEBwcTH5+PiUlJdeF1x0dHVhbW1NXV8f+/fsZNWoUlZWVzJ49GwcHB3Mvr8+4NmA2VVD369ePU6dOUVJSQm1tLT4+Pnh5eUnhdc8hi3v37uXNN98E4IEHHpD+O0slBomah6hkFwRBEH4qIrgWBEHoo8SgQMGcFAoFkZGRGI1Gdu3axf79+3FzcyMtLY20tDR0Oh3Nzc3s2rWL9PR0jh8/DsCZM2eIiorCzc3NzCsQLJkITX56pl7f9vb2jBs3jpycHKqqqigoKCAtLY3AwMDrwuvk5GSsrKykgO+jjz6isbGRBQsW8Itf/EI8J3owVe8CfPPNN7S1tdHa2oq9vT3Ozs6o1Wrq6urYs2cPxcXFODs7ExgYiJWVlfT3du3axeLFi6murubZZ58lNTXVnEsyOzFI1HxEJbsgCILwUxHBtSAIQh9myVVSgvn17Lmel5dHRUUFarWa0NBQ9Ho9gwcPZujQoRw6dIijR49SV1dHY2Mjer2eyMhIc3/6ggUTocl/79rqVPj3w+tvvvlGGsK4Zs0aPvvsM2JiYpg2bRr29vZmWlnf093dLfWh/uijj1i8eDGrVq2isLAQZ2dn/P396d+/P97e3nR0dLBv3z62bt1KaWkpe/fuJT8/n88//5ylS5dy/vx5nn32WWbNmgVcX8VtKcQg0ZtLVLILgiAIt4oIrgVBEARB+F7XDgytrq6WwmuNRoOPjw+pqan4+fnR2dnJyZMneeaZZ3B2djb3py78jInQ5Oa7UdhpMBiQy+V0dHSgUql+MLwuLi6muLiY7du38/nnn7Np0ybUajULFy4UJ4muYbrWS5cuZfHixVy6dAlbW1uqq6vZuHEjwcHBBAUFodPpGDp0KK6urtTV1XH06FH2799PWVkZDQ0NxMfH89RTTzFt2jSAXi1ELIkYJHpziUp2QRAE4VYSwbUgCIIgCD/oRuG1RqNBr9cDVwc6hoSEkJaWxr333ou3t7eZP2Ph50yEJjfXiy++yLvvvkt+fj5Xrlzh/PnzuLq6IpPJpFDfVB2sVCoZO3asFF6bel4HBgYSFhbGpUuXqK2tBSAmJobFixczYMAAs62tL6uuruaNN94gKiqKV199lV/+8pfY2Niwb98+MjIyCA4OJjAwEFtbW6Kiohg5ciTjx48nOjqasWPH8uCDDzJ58mTptIulhtZikOjNJSrZBUEQhFtNBNeCIAiCIPxL14bXhw8f7hVed3Z2Ym1tjZ2dnZk/U+HnTIQmN1d+fj6vvvoq58+f59ixY+zYsYONGzeSnp5OZmYm1dXVNDQ0cOnSJbRaLW1tbTg6OjJlyhSpnVBubi4TJ07E39+f5ORkpk+fzj333MPkyZNFT+serj0pcOLECT799FNefPFFBg0ahFqtJjk5GYDi4mIyMjLQ6/VS8K9UKnFzc0Ov1xMcHIyrq6vUfsVoNFpswCoGid48opJdEARBMAcRXAuCIAiC8KNcG14fO3YMGxsbwsPDpQpMQbhZRGhy82m1WuRyOZWVlXR2dqLT6dDpdHR3d1NdXU1ZWRk7duzg66+/Jisriy1btlBTU0NrayujR48mNzeXmpoacnNzmTRpEhqNBrVajVqttvhK9p4MBoP0zDxw4AANDQ1kZmZy4cIFnnjiCekUgbW1NQkJCcDV8Hrz5s1SeG1lZfW9/astsad1T2KQ6E9PVLILgiAI5iKCa0EQBEEQfjRTeG1qr9DQ0MCECRNEKCXcVCI0uTWUSiVhYWF0d3dTVlaGh4cH06dPZ8GCBQwdOhS9Xo+bmxvt7e20tLRw4sQJSktLyczMpKioiIsXLwJQX19PRkYGM2bMsPghl9fqWQ29bNkyFixYwPr16ykvL+fChQuEh4fj7+8vtcOxsrL63vDa0gNqEzFI9OYTleyCIAiCuYjgWhAEQRCEf4tCoSAsLAylUinaKwi3hAhNbh2FQkF4eDgGgxq3QNoAAAz6SURBVIHt27dz9OhRPD09GTFiBNHR0YwcOZKpU6cyefJkoqOjGTx4MDY2NnR1dXH58mXa2toAuHjxItOnTxfX9xqmgPXPf/4zS5YswcHBgbCwME6cOIHBYAAgMjISjUYjha83Cq8HDBhAUFCQ2dbRl4hBoreGqGQXBEEQzEEE14IgCIIg/NsUCgXx8fHiTb1wy4jQ5NZRKBRERkZiNBrJzc2lsrISlUpFaGgoAHK5HLVaTWBgIJGRkYwaNYp7772XUaNGkZycTFhYGC+88AK+vr5mXknfYTAYpErrS5cu8d5776HT6XjzzTd54IEHCAwMpLKykj179tDR0UFERAT29vbXhdfd3d2UlJQQFRVFTEyMmVdlXmKQ6M0lKtkFQRCEvkBmNBqN5v4kBEEQBEEQBKGn7u7uG7bw6OrqQi6Xc+HCBWbPnk11dTWRkZGsWrUKe3t7cnNzefbZZ2lsbGTGjBnce++9BAQE8Omnn7Js2TKGDBnCm2++Kfqy/wiXL1/mgw8+YOXKlXh7e/Pwww8zZcoUoHefZtPXytSW5ft6LwuwYcMG7OzseOKJJ3jxxReZNm2a9GfZ2dm8+uqr1NTUcM899/DII4/Qr18/4Lv7Hq72xY6KijLL599X5OfnM3fu3Ot+38PDAzc3N6KioggJCUGn0xEeHk53dzdarZaWlhZmzZpFRUUFYWFhfPLJJ9jb29PU1ERraytyuRyVSoVKpTLDqvo+0/d9R0cHtra2P/gcfv7556mvr8fV1RU7Oztqa2txcXHh448/tvhNAUEQBOHHExXXgiAIgiAIQp8jjv+b37UDWQ8fPoxGo0Gv12NlZSVVZJq+Vtf+KvS2c+dO/u///o+KigqsrKy455578PLyklrZ+Pn54evrS3l5OXl5ebS1tREeHo5KpepVee3u7o5MJutVxW1pxCDRm0dUsguCIAh9iai4FgRBEARBEPqMF198kfLycnQ6HcOHD6dfv37ExcWhUChuOOivqamJ2bNnc+TIESIiIli9ejX29vYUFRWxatUq9uzZg0KhIDg4mOeffx5/f38zrOp/2w9VXn9fZbxw/bWpqalhzZo1bNy4kcbGRqZNm8bLL78sDWI0hYI9K6/vu+8+HnroIanyWvjOpUuXWLlyJStXriQgIIDp06dzxx13cPDgQSorKzl8+DD79+////buJSaqs4/j+O/MAMNQB0EMGQZkqON1tIZGqwlRa2zaomJEg20XjUkviXXXsDF2U1x0U9cmpkbwGqNJXRiNaWzVjAGqRifeIzoavJSC4ugM0AKHmXfhy8QLoLWUczDfz049yvNMTlx853+eo87OTrW2tqb+ns/n08OHD2WapkzTVHFxsQ4ePKjMzEwLd2MPTLIDAOyGcA0AAABbIJrYF/H6n3n6M/njjz9UUFAgwzB0+/Zt7d27Vz///LMyMjL07bffqrKyUmlpaS/E6x9//FGRSESVlZX6/vvv5Xa7rdySLcXjcf3000+qq6uT1+tVdXW1li5dmvrzrq4uxeNxhcNhRaNR1dfXq6WlRc3Nzero6Ehd9+uvv6qoqMiKLdjK48ePVVdXp507d6qrq0tFRUXKzs5WZ2enmpubn7m2pKREY8aM0bx58zRz5kzl5eWpurpaDx48UDAY1J49e+R2uzk6CADwr3BUCAAAAGyBx//t6/ljQyKRiNLT0zVjxgyi1AD6P5NNmzZp+/btCgQCqZfUFRcXyzRNnTt3TpFIROPGjdPEiRNT8drhcKikpESFhYVqaGjQhx9+qLlz51q8I3viRaLDKzMzU8FgUIlEQhcuXJDX61VVVZU2btyo+fPna9q0acrPz1d3d7e6urp069YthcNh/fLLLzp16pQeP34sSWptbdWRI0e0evXqAZ+UAQDgVRGuAQAAYAtEE3vrj9eGYejo0aNqa2vTsmXL+FJgEK2trdqxY4fC4bDa29vl8/nk9XqVk5Mjv98v6clTBtevX1dOTs6A8bq8vFzvv/++JDG5Oojnv1RpampKncX+/Fng/Wey93/e7777rnJzcy3egb24XC7NmDFDfX19+u2333Tjxg0VFBRo0aJFKi0t1QcffKCVK1dqxYoVKi0t1bx585Seni7TNBWPx/X3339LejK9XVVVpezsbIt3BAAYzQjXAAAAsA2iib25XC4Fg0FlZmZq3bp18nq9Vi/JtsaMGaOpU6eqvb1dx48fV1tbm4qKiuT1ejV27Fj5/X4lk0nV19frxo0bA8br/vuX41iGxotEhxeT7AAAuyBcAwAAwFaIJvbmcrk0Z84c5eXlWb0Uyzw//TzYr/Pz8+X3+9XW1qZQKDRkvL5586Y8Ho8mTpz4wpMCBNaXGypeG4aRitd4NUyyAwDsgHANAAAA2yGa2BsB8MlnYJqmkslk6l7sD9aGYTwTr0tKSoaM14Zh6NixYzp//rwWL17M/fuaiNfDi0l2AIDVCNcAAACwJaIJ7OjYsWPasGGDKioq5HK5JD255zZu3KjDhw9r8eLFcjgcA8br1tZWhUKh1JnXT7+wsbu7Wx999JEWLlxo8Q5HN14kOrz4MgAAYCXCNQAAAGyLaAK7SCaT6uvrU3V1tS5fvqwzZ85o2bJlSk9PVyQS0YYNG9TU1KRYLKaysrIB4/WECRN0/vx5nTt3Th0dHfJ6vanJ6/fee09z5sxJ/Szu69fHi0SHF/8PAwCsQrgGAACArRFNYAeGYcjhcKi8vFyNjY26cOGCGhsbVVFRofz8fM2aNUuNjY36/fffFY1GNX/+/Bfitdfrlcfj0dGjRxWJRHT79m0VFxfL5/M9E1W5n/89XiQ6vJhkBwBYgXANAAAA2yOawA5M09Rbb72ljz/+WKFQSFeuXFF9fb0qKio0adIkTZ48WfX19Tpz5swL8bq3t1dOp1NOp1MnTpzQwoULdeLECS1atEiBQMDqrb2ReJHo8GKSHQAw0gjXAAAAGBWIJrCaw+GQaZrKysrSkiVLFAqFdPXqVTU0NKTi9ZQpU56J12VlZalgLUmhUEiHDh3S+vXr9fnnn6usrMziXb3Z+GJreDHJDgAYSUYymUxavQgAAADgVcViMe3atUvl5eVMquI/NdhZ06ZpKi0tTY8ePdKaNWvU1NSkd955Rzt27FBWVpZOnjyp9evX6+HDh/rkk0+0du1aFRYWKhwO64cfflBvb692794tj8cjSUokEnI4HCO9PeC1cc8CAEYC4RoAAACjDtEEVkgkEpKeTF739vYqPT19yHj93Xff6f79+5o8ebJyc3N15coVdXR0qKamRp999pnFuwEAALA3wjUAAAAAPOXkyZPat2+fAoGAZs+erfHjxysYDA56fTQa1Zo1a3T9+vVn4nVjY6M2b96sixcvqru7WwUFBfrmm2/06aefShp8ohsAAACEawAAAABIuXv3rpYvX66//vor9XtOp1PTp0/X+PHjtWDBAhUVFSkQCMjn86m3t1cul0uxWExffPGFLl++rGAwqN27dysrK0v37t3To0eP1N3drby8PPn9fkk8NQAAAPAyhGsAAAAA+L9YLKYtW7Zo//796ujo0NixY5WZmam+vj49ePAgdV1OTo7efvttFRYWavbs2Zo6dapyc3P19ddf6969ewoGg9qzZ4/cbvcLk9VMWgMAALwc4RoAAAAAnhKLxVRbW6va2loVFBRo1apVqqio0OnTp3Xz5k2dPXtWzc3NikajqXOvJWnWrFlqaWlRNBqVaZqaMmWK9u3bJ7fbbeFuAAAARqc0qxcAAAAAAHaSnZ2tL7/8UolEQrW1tTpw4ID8fr9WrlwpSerp6VFnZ6fu3LmjcDisP//8Uw0NDWpvb9f9+/dT/05TU5OOHz+upUuXWrUVAACAUYuJawAAAAAYQDwe19atW1VXVyefz6e1a9dq1apVA14bi8UkSeFwWC0tLbp06ZJKS0tVVVU1kksGAAB4YxCuAQAAAGAQ/fG6trZWhYWFWrdunSorKyVJpmkqLe3JQ6zPn1vd09OjjIwMSVJfX5+cTufILx4AAGAUc9bU1NRYvQgAAAAAsCOXy6WZM2cqmUwqFArp2rVr8ng8mjZtmhwOhxKJhAzDeOFli0+HaofDMdLLBgAAGPUI1wAAAAAwhKHitWEYqXgNAACA4UO4BgAAAICXIF4DAACMLMI1AAAAALyC5+N1JBKR2+3W9OnTidYAAADDjJczAgAAAMA/EI/HtW3bNm3ZskXjxo3Trl27FAgErF4WAADAGyXN6gUAAAAAwGji8Xj01VdfqbOzUyUlJURrAACA/wAT1wAAAADwGnp6epSRkSFJSiQScjgcFq8IAADgzUG4BgAAAAAAAADYCiMBAAAAAAAAAABbIVwDAAAAAAAAAGyFcA0AAAAAAAAAsBXCNQAAAAAAAADAVgjXAAAAAAAAAABbIVwDAAAAAAAAAGyFcA0AAAAAAAAAsJX/AWY10elogq1r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561108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2"/>
          <a:stretch>
            <a:fillRect/>
          </a:stretch>
        </p:blipFill>
        <p:spPr>
          <a:xfrm>
            <a:off x="6156372" y="1171598"/>
            <a:ext cx="5924550" cy="3209925"/>
          </a:xfrm>
          <a:prstGeom prst="rect">
            <a:avLst/>
          </a:prstGeom>
        </p:spPr>
      </p:pic>
      <p:pic>
        <p:nvPicPr>
          <p:cNvPr id="6" name="Imagem 5"/>
          <p:cNvPicPr>
            <a:picLocks noChangeAspect="1"/>
          </p:cNvPicPr>
          <p:nvPr/>
        </p:nvPicPr>
        <p:blipFill>
          <a:blip r:embed="rId3"/>
          <a:stretch>
            <a:fillRect/>
          </a:stretch>
        </p:blipFill>
        <p:spPr>
          <a:xfrm>
            <a:off x="128790" y="1171598"/>
            <a:ext cx="5924550" cy="3209925"/>
          </a:xfrm>
          <a:prstGeom prst="rect">
            <a:avLst/>
          </a:prstGeom>
        </p:spPr>
      </p:pic>
      <p:sp>
        <p:nvSpPr>
          <p:cNvPr id="7" name="Espaço Reservado para Conteúdo 2"/>
          <p:cNvSpPr>
            <a:spLocks noGrp="1"/>
          </p:cNvSpPr>
          <p:nvPr>
            <p:ph idx="4294967295"/>
          </p:nvPr>
        </p:nvSpPr>
        <p:spPr>
          <a:xfrm>
            <a:off x="90534" y="4525962"/>
            <a:ext cx="11990388" cy="2332038"/>
          </a:xfrm>
        </p:spPr>
        <p:txBody>
          <a:bodyPr>
            <a:normAutofit/>
          </a:bodyPr>
          <a:lstStyle/>
          <a:p>
            <a:pPr marL="0" indent="0" algn="just">
              <a:buNone/>
            </a:pPr>
            <a:r>
              <a:rPr lang="en-US" sz="1600" dirty="0" smtClean="0"/>
              <a:t>Regarding the Marital Status, we can see that most of our clients are Married, followed by Together, Single, Divorced and Widow.  There is no big difference when comparing the share of which status between the two groups of customers. </a:t>
            </a:r>
          </a:p>
          <a:p>
            <a:pPr marL="0" indent="0" algn="just">
              <a:lnSpc>
                <a:spcPct val="100000"/>
              </a:lnSpc>
              <a:spcBef>
                <a:spcPts val="600"/>
              </a:spcBef>
              <a:buNone/>
            </a:pPr>
            <a:r>
              <a:rPr lang="en-US" sz="1600" dirty="0" smtClean="0"/>
              <a:t>For the Education values, most of the customers are Graduated, followed by PhD, Master, 2</a:t>
            </a:r>
            <a:r>
              <a:rPr lang="en-US" sz="1600" baseline="30000" dirty="0" smtClean="0"/>
              <a:t>nd</a:t>
            </a:r>
            <a:r>
              <a:rPr lang="en-US" sz="1600" dirty="0" smtClean="0"/>
              <a:t> Cycle and Basic. For the customers that accepted the offer at least once, we have slightly </a:t>
            </a:r>
            <a:r>
              <a:rPr lang="en-US" sz="1600" b="1" dirty="0" smtClean="0"/>
              <a:t>higher participation of customers with a PhD degree </a:t>
            </a:r>
            <a:r>
              <a:rPr lang="en-US" sz="1600" dirty="0" smtClean="0"/>
              <a:t>and </a:t>
            </a:r>
            <a:r>
              <a:rPr lang="en-US" sz="1600" b="1" dirty="0" smtClean="0"/>
              <a:t>lesser from the Basic and 2</a:t>
            </a:r>
            <a:r>
              <a:rPr lang="en-US" sz="1600" b="1" baseline="30000" dirty="0" smtClean="0"/>
              <a:t>nd</a:t>
            </a:r>
            <a:r>
              <a:rPr lang="en-US" sz="1600" b="1" dirty="0" smtClean="0"/>
              <a:t> cycle</a:t>
            </a:r>
            <a:r>
              <a:rPr lang="en-US" sz="1600" dirty="0" smtClean="0"/>
              <a:t>. </a:t>
            </a:r>
          </a:p>
          <a:p>
            <a:pPr marL="0" indent="0">
              <a:lnSpc>
                <a:spcPct val="100000"/>
              </a:lnSpc>
              <a:spcBef>
                <a:spcPts val="600"/>
              </a:spcBef>
              <a:buNone/>
            </a:pPr>
            <a:r>
              <a:rPr lang="en-US" sz="1600" dirty="0" smtClean="0"/>
              <a:t>Regarding the age, the median value of the clients who accepted the offer is </a:t>
            </a:r>
            <a:r>
              <a:rPr lang="en-US" sz="1600" b="1" dirty="0" smtClean="0"/>
              <a:t>51 years old </a:t>
            </a:r>
            <a:r>
              <a:rPr lang="en-US" sz="1600" dirty="0" smtClean="0"/>
              <a:t>and for the clients who didn’t accept is 50 years </a:t>
            </a:r>
            <a:r>
              <a:rPr lang="en-US" sz="1600" dirty="0" smtClean="0"/>
              <a:t>old and the range distribution </a:t>
            </a:r>
            <a:r>
              <a:rPr lang="en-US" sz="1600" smtClean="0"/>
              <a:t>is between 24 and 80 years old. </a:t>
            </a:r>
            <a:endParaRPr lang="en-US" sz="1600" dirty="0" smtClean="0"/>
          </a:p>
        </p:txBody>
      </p:sp>
      <p:sp>
        <p:nvSpPr>
          <p:cNvPr id="8" name="Pentágono 7"/>
          <p:cNvSpPr/>
          <p:nvPr/>
        </p:nvSpPr>
        <p:spPr>
          <a:xfrm>
            <a:off x="0" y="179923"/>
            <a:ext cx="5731099" cy="83712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Título 1"/>
          <p:cNvSpPr txBox="1">
            <a:spLocks/>
          </p:cNvSpPr>
          <p:nvPr/>
        </p:nvSpPr>
        <p:spPr>
          <a:xfrm>
            <a:off x="169572" y="222261"/>
            <a:ext cx="4453944" cy="7947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solidFill>
                  <a:schemeClr val="bg1"/>
                </a:solidFill>
              </a:rPr>
              <a:t>Customer’s Profile</a:t>
            </a:r>
            <a:endParaRPr lang="en-US" b="1" dirty="0">
              <a:solidFill>
                <a:schemeClr val="bg1"/>
              </a:solidFill>
            </a:endParaRPr>
          </a:p>
        </p:txBody>
      </p:sp>
    </p:spTree>
    <p:extLst>
      <p:ext uri="{BB962C8B-B14F-4D97-AF65-F5344CB8AC3E}">
        <p14:creationId xmlns:p14="http://schemas.microsoft.com/office/powerpoint/2010/main" val="39983636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entágono 7"/>
          <p:cNvSpPr/>
          <p:nvPr/>
        </p:nvSpPr>
        <p:spPr>
          <a:xfrm>
            <a:off x="0" y="179923"/>
            <a:ext cx="7044744" cy="83712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Título 1"/>
          <p:cNvSpPr txBox="1">
            <a:spLocks/>
          </p:cNvSpPr>
          <p:nvPr/>
        </p:nvSpPr>
        <p:spPr>
          <a:xfrm>
            <a:off x="1" y="222261"/>
            <a:ext cx="6900929" cy="7947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solidFill>
                  <a:schemeClr val="bg1"/>
                </a:solidFill>
              </a:rPr>
              <a:t>Customer’s Segmentation </a:t>
            </a:r>
            <a:endParaRPr lang="en-US" b="1" dirty="0">
              <a:solidFill>
                <a:schemeClr val="bg1"/>
              </a:solidFill>
            </a:endParaRPr>
          </a:p>
        </p:txBody>
      </p:sp>
      <p:sp>
        <p:nvSpPr>
          <p:cNvPr id="11" name="Espaço Reservado para Conteúdo 2"/>
          <p:cNvSpPr txBox="1">
            <a:spLocks/>
          </p:cNvSpPr>
          <p:nvPr/>
        </p:nvSpPr>
        <p:spPr>
          <a:xfrm>
            <a:off x="96513" y="1152008"/>
            <a:ext cx="11990388" cy="107257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40000"/>
              </a:lnSpc>
              <a:buFont typeface="Calibri" panose="020F0502020204030204" pitchFamily="34" charset="0"/>
              <a:buNone/>
            </a:pPr>
            <a:r>
              <a:rPr lang="en-US" sz="1600" dirty="0" smtClean="0"/>
              <a:t>Based on customer’s </a:t>
            </a:r>
            <a:r>
              <a:rPr lang="en-US" sz="1600" b="1" dirty="0" err="1" smtClean="0"/>
              <a:t>Recency</a:t>
            </a:r>
            <a:r>
              <a:rPr lang="en-US" sz="1600" b="1" dirty="0" smtClean="0"/>
              <a:t>, Frequency and Monetary Value</a:t>
            </a:r>
            <a:r>
              <a:rPr lang="en-US" sz="1600" dirty="0" smtClean="0"/>
              <a:t> we segment  the customers into 5 groups: </a:t>
            </a:r>
            <a:r>
              <a:rPr lang="en-US" sz="1600" b="1" dirty="0" smtClean="0"/>
              <a:t>Top, High, Medium, Low and Inferior</a:t>
            </a:r>
            <a:r>
              <a:rPr lang="en-US" sz="1600" dirty="0" smtClean="0"/>
              <a:t>. The customers from the </a:t>
            </a:r>
            <a:r>
              <a:rPr lang="en-US" sz="1600" b="1" dirty="0" smtClean="0"/>
              <a:t>TOP</a:t>
            </a:r>
            <a:r>
              <a:rPr lang="en-US" sz="1600" dirty="0" smtClean="0"/>
              <a:t> group are our </a:t>
            </a:r>
            <a:r>
              <a:rPr lang="en-US" sz="1600" b="1" dirty="0" smtClean="0"/>
              <a:t>most profitable customers</a:t>
            </a:r>
            <a:r>
              <a:rPr lang="en-US" sz="1600" dirty="0" smtClean="0"/>
              <a:t>, as they shop more (high frequency), spend more (high monetary value) and are still active (low </a:t>
            </a:r>
            <a:r>
              <a:rPr lang="en-US" sz="1600" dirty="0" err="1" smtClean="0"/>
              <a:t>recency</a:t>
            </a:r>
            <a:r>
              <a:rPr lang="en-US" sz="1600" dirty="0" smtClean="0"/>
              <a:t> value). The top clients represents 12.6% </a:t>
            </a:r>
            <a:r>
              <a:rPr lang="en-US" sz="1600" dirty="0" smtClean="0"/>
              <a:t>our </a:t>
            </a:r>
            <a:r>
              <a:rPr lang="en-US" sz="1600" dirty="0" smtClean="0"/>
              <a:t>customers. </a:t>
            </a:r>
            <a:endParaRPr lang="en-US" sz="1600" dirty="0" smtClean="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7436" y="2364309"/>
            <a:ext cx="6104062" cy="3628939"/>
          </a:xfrm>
          <a:prstGeom prst="rect">
            <a:avLst/>
          </a:prstGeom>
        </p:spPr>
      </p:pic>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59" y="2373191"/>
            <a:ext cx="5848408" cy="3824673"/>
          </a:xfrm>
          <a:prstGeom prst="rect">
            <a:avLst/>
          </a:prstGeom>
        </p:spPr>
      </p:pic>
    </p:spTree>
    <p:extLst>
      <p:ext uri="{BB962C8B-B14F-4D97-AF65-F5344CB8AC3E}">
        <p14:creationId xmlns:p14="http://schemas.microsoft.com/office/powerpoint/2010/main" val="2701993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entágono 7"/>
          <p:cNvSpPr/>
          <p:nvPr/>
        </p:nvSpPr>
        <p:spPr>
          <a:xfrm>
            <a:off x="0" y="179923"/>
            <a:ext cx="7044744" cy="83712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Título 1"/>
          <p:cNvSpPr txBox="1">
            <a:spLocks/>
          </p:cNvSpPr>
          <p:nvPr/>
        </p:nvSpPr>
        <p:spPr>
          <a:xfrm>
            <a:off x="1" y="222261"/>
            <a:ext cx="6900929" cy="7947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solidFill>
                  <a:schemeClr val="bg1"/>
                </a:solidFill>
              </a:rPr>
              <a:t>Customer’s Segmentation </a:t>
            </a:r>
            <a:endParaRPr lang="en-US" b="1" dirty="0">
              <a:solidFill>
                <a:schemeClr val="bg1"/>
              </a:solidFill>
            </a:endParaRPr>
          </a:p>
        </p:txBody>
      </p:sp>
      <p:sp>
        <p:nvSpPr>
          <p:cNvPr id="11" name="Espaço Reservado para Conteúdo 2"/>
          <p:cNvSpPr txBox="1">
            <a:spLocks/>
          </p:cNvSpPr>
          <p:nvPr/>
        </p:nvSpPr>
        <p:spPr>
          <a:xfrm>
            <a:off x="92427" y="1401558"/>
            <a:ext cx="11990388" cy="115154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40000"/>
              </a:lnSpc>
              <a:buNone/>
            </a:pPr>
            <a:r>
              <a:rPr lang="en-US" sz="1600" dirty="0" smtClean="0"/>
              <a:t>Using</a:t>
            </a:r>
            <a:r>
              <a:rPr lang="en-US" sz="1600" dirty="0" smtClean="0"/>
              <a:t> this Customer’s segmentation, we could focus the campaign on our most engaged customers, that would be the groups: Top, High and Medium. Using this approach from Campaign 1 to 5, we can compare the number of contacted customers and the amount of gadgets sold considering the entire base of customers and only the best customers:  </a:t>
            </a:r>
          </a:p>
        </p:txBody>
      </p:sp>
      <p:graphicFrame>
        <p:nvGraphicFramePr>
          <p:cNvPr id="3" name="Tabela 2"/>
          <p:cNvGraphicFramePr>
            <a:graphicFrameLocks noGrp="1"/>
          </p:cNvGraphicFramePr>
          <p:nvPr>
            <p:extLst>
              <p:ext uri="{D42A27DB-BD31-4B8C-83A1-F6EECF244321}">
                <p14:modId xmlns:p14="http://schemas.microsoft.com/office/powerpoint/2010/main" val="1900141687"/>
              </p:ext>
            </p:extLst>
          </p:nvPr>
        </p:nvGraphicFramePr>
        <p:xfrm>
          <a:off x="3171847" y="2917143"/>
          <a:ext cx="5831549" cy="1218204"/>
        </p:xfrm>
        <a:graphic>
          <a:graphicData uri="http://schemas.openxmlformats.org/drawingml/2006/table">
            <a:tbl>
              <a:tblPr/>
              <a:tblGrid>
                <a:gridCol w="1962540"/>
                <a:gridCol w="2186831"/>
                <a:gridCol w="1682178"/>
              </a:tblGrid>
              <a:tr h="304551">
                <a:tc>
                  <a:txBody>
                    <a:bodyPr/>
                    <a:lstStyle/>
                    <a:p>
                      <a:pPr algn="l" fontAlgn="b"/>
                      <a:endParaRPr lang="pt-BR" sz="1800" b="1" i="0" u="none" strike="noStrike" dirty="0">
                        <a:solidFill>
                          <a:srgbClr val="FFFFFF"/>
                        </a:solidFill>
                        <a:effectLst/>
                        <a:latin typeface="Calibri" panose="020F0502020204030204" pitchFamily="34" charset="0"/>
                      </a:endParaRPr>
                    </a:p>
                  </a:txBody>
                  <a:tcPr marL="9525" marR="9525" marT="9525" marB="0" anchor="b">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002060"/>
                    </a:solidFill>
                  </a:tcPr>
                </a:tc>
                <a:tc>
                  <a:txBody>
                    <a:bodyPr/>
                    <a:lstStyle/>
                    <a:p>
                      <a:pPr algn="ctr" fontAlgn="b"/>
                      <a:r>
                        <a:rPr lang="pt-BR" sz="1800" b="1" i="0" u="none" strike="noStrike" dirty="0" err="1">
                          <a:solidFill>
                            <a:srgbClr val="FFFFFF"/>
                          </a:solidFill>
                          <a:effectLst/>
                          <a:latin typeface="Calibri" panose="020F0502020204030204" pitchFamily="34" charset="0"/>
                        </a:rPr>
                        <a:t>Unique</a:t>
                      </a:r>
                      <a:r>
                        <a:rPr lang="pt-BR" sz="1800" b="1" i="0" u="none" strike="noStrike" dirty="0">
                          <a:solidFill>
                            <a:srgbClr val="FFFFFF"/>
                          </a:solidFill>
                          <a:effectLst/>
                          <a:latin typeface="Calibri" panose="020F0502020204030204" pitchFamily="34" charset="0"/>
                        </a:rPr>
                        <a:t> </a:t>
                      </a:r>
                      <a:r>
                        <a:rPr lang="pt-BR" sz="1800" b="1" i="0" u="none" strike="noStrike" dirty="0" err="1">
                          <a:solidFill>
                            <a:srgbClr val="FFFFFF"/>
                          </a:solidFill>
                          <a:effectLst/>
                          <a:latin typeface="Calibri" panose="020F0502020204030204" pitchFamily="34" charset="0"/>
                        </a:rPr>
                        <a:t>Customers</a:t>
                      </a:r>
                      <a:endParaRPr lang="pt-BR" sz="1800" b="1" i="0" u="none" strike="noStrike" dirty="0">
                        <a:solidFill>
                          <a:srgbClr val="FFFFFF"/>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002060"/>
                    </a:solidFill>
                  </a:tcPr>
                </a:tc>
                <a:tc>
                  <a:txBody>
                    <a:bodyPr/>
                    <a:lstStyle/>
                    <a:p>
                      <a:pPr algn="ctr" fontAlgn="b"/>
                      <a:r>
                        <a:rPr lang="pt-BR" sz="1800" b="1" i="0" u="none" strike="noStrike">
                          <a:solidFill>
                            <a:srgbClr val="FFFFFF"/>
                          </a:solidFill>
                          <a:effectLst/>
                          <a:latin typeface="Calibri" panose="020F0502020204030204" pitchFamily="34" charset="0"/>
                        </a:rPr>
                        <a:t>Gadgets sold</a:t>
                      </a:r>
                    </a:p>
                  </a:txBody>
                  <a:tcPr marL="9525" marR="9525" marT="9525" marB="0" anchor="b">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002060"/>
                    </a:solidFill>
                  </a:tcPr>
                </a:tc>
              </a:tr>
              <a:tr h="304551">
                <a:tc>
                  <a:txBody>
                    <a:bodyPr/>
                    <a:lstStyle/>
                    <a:p>
                      <a:pPr algn="l" fontAlgn="b"/>
                      <a:r>
                        <a:rPr lang="pt-BR" sz="1800" b="1" i="0" u="none" strike="noStrike" dirty="0" err="1">
                          <a:solidFill>
                            <a:srgbClr val="000000"/>
                          </a:solidFill>
                          <a:effectLst/>
                          <a:latin typeface="Calibri" panose="020F0502020204030204" pitchFamily="34" charset="0"/>
                        </a:rPr>
                        <a:t>All</a:t>
                      </a:r>
                      <a:r>
                        <a:rPr lang="pt-BR" sz="1800" b="1" i="0" u="none" strike="noStrike" dirty="0">
                          <a:solidFill>
                            <a:srgbClr val="000000"/>
                          </a:solidFill>
                          <a:effectLst/>
                          <a:latin typeface="Calibri" panose="020F0502020204030204" pitchFamily="34" charset="0"/>
                        </a:rPr>
                        <a:t> </a:t>
                      </a:r>
                      <a:r>
                        <a:rPr lang="pt-BR" sz="1800" b="1" i="0" u="none" strike="noStrike" dirty="0" err="1">
                          <a:solidFill>
                            <a:srgbClr val="000000"/>
                          </a:solidFill>
                          <a:effectLst/>
                          <a:latin typeface="Calibri" panose="020F0502020204030204" pitchFamily="34" charset="0"/>
                        </a:rPr>
                        <a:t>Customers</a:t>
                      </a:r>
                      <a:endParaRPr lang="pt-BR" sz="1800" b="1"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DBDB"/>
                    </a:solidFill>
                  </a:tcPr>
                </a:tc>
                <a:tc>
                  <a:txBody>
                    <a:bodyPr/>
                    <a:lstStyle/>
                    <a:p>
                      <a:pPr algn="ctr" fontAlgn="b"/>
                      <a:r>
                        <a:rPr lang="pt-BR" sz="1800" b="0" i="0" u="none" strike="noStrike">
                          <a:solidFill>
                            <a:srgbClr val="000000"/>
                          </a:solidFill>
                          <a:effectLst/>
                          <a:latin typeface="Calibri" panose="020F0502020204030204" pitchFamily="34" charset="0"/>
                        </a:rPr>
                        <a:t>2212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DBDB"/>
                    </a:solidFill>
                  </a:tcPr>
                </a:tc>
                <a:tc>
                  <a:txBody>
                    <a:bodyPr/>
                    <a:lstStyle/>
                    <a:p>
                      <a:pPr algn="ctr" fontAlgn="b"/>
                      <a:r>
                        <a:rPr lang="pt-BR" sz="1800" b="0" i="0" u="none" strike="noStrike">
                          <a:solidFill>
                            <a:srgbClr val="000000"/>
                          </a:solidFill>
                          <a:effectLst/>
                          <a:latin typeface="Calibri" panose="020F0502020204030204" pitchFamily="34" charset="0"/>
                        </a:rPr>
                        <a:t>660</a:t>
                      </a: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DBDB"/>
                    </a:solidFill>
                  </a:tcPr>
                </a:tc>
              </a:tr>
              <a:tr h="304551">
                <a:tc>
                  <a:txBody>
                    <a:bodyPr/>
                    <a:lstStyle/>
                    <a:p>
                      <a:pPr algn="l" fontAlgn="b"/>
                      <a:r>
                        <a:rPr lang="pt-BR" sz="1800" b="1" i="0" u="none" strike="noStrike">
                          <a:solidFill>
                            <a:srgbClr val="000000"/>
                          </a:solidFill>
                          <a:effectLst/>
                          <a:latin typeface="Calibri" panose="020F0502020204030204" pitchFamily="34" charset="0"/>
                        </a:rPr>
                        <a:t>Best Customers</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DEDED"/>
                    </a:solidFill>
                  </a:tcPr>
                </a:tc>
                <a:tc>
                  <a:txBody>
                    <a:bodyPr/>
                    <a:lstStyle/>
                    <a:p>
                      <a:pPr algn="ctr" fontAlgn="b"/>
                      <a:r>
                        <a:rPr lang="pt-BR" sz="1800" b="0" i="0" u="none" strike="noStrike">
                          <a:solidFill>
                            <a:srgbClr val="000000"/>
                          </a:solidFill>
                          <a:effectLst/>
                          <a:latin typeface="Calibri" panose="020F0502020204030204" pitchFamily="34" charset="0"/>
                        </a:rPr>
                        <a:t>1134</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DEDED"/>
                    </a:solidFill>
                  </a:tcPr>
                </a:tc>
                <a:tc>
                  <a:txBody>
                    <a:bodyPr/>
                    <a:lstStyle/>
                    <a:p>
                      <a:pPr algn="ctr" fontAlgn="b"/>
                      <a:r>
                        <a:rPr lang="pt-BR" sz="1800" b="0" i="0" u="none" strike="noStrike">
                          <a:solidFill>
                            <a:srgbClr val="000000"/>
                          </a:solidFill>
                          <a:effectLst/>
                          <a:latin typeface="Calibri" panose="020F0502020204030204" pitchFamily="34" charset="0"/>
                        </a:rPr>
                        <a:t>552</a:t>
                      </a: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DEDED"/>
                    </a:solidFill>
                  </a:tcPr>
                </a:tc>
              </a:tr>
              <a:tr h="304551">
                <a:tc>
                  <a:txBody>
                    <a:bodyPr/>
                    <a:lstStyle/>
                    <a:p>
                      <a:pPr algn="l" fontAlgn="b"/>
                      <a:r>
                        <a:rPr lang="pt-BR" sz="1800" b="1" i="0" u="none" strike="noStrike">
                          <a:solidFill>
                            <a:srgbClr val="000000"/>
                          </a:solidFill>
                          <a:effectLst/>
                          <a:latin typeface="Calibri" panose="020F0502020204030204" pitchFamily="34" charset="0"/>
                        </a:rPr>
                        <a:t>Difference (%)</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BDBDB"/>
                    </a:solidFill>
                  </a:tcPr>
                </a:tc>
                <a:tc>
                  <a:txBody>
                    <a:bodyPr/>
                    <a:lstStyle/>
                    <a:p>
                      <a:pPr algn="ctr" fontAlgn="b"/>
                      <a:r>
                        <a:rPr lang="pt-BR" sz="1800" b="1" i="0" u="none" strike="noStrike" dirty="0">
                          <a:solidFill>
                            <a:srgbClr val="FF0000"/>
                          </a:solidFill>
                          <a:effectLst/>
                          <a:latin typeface="Calibri" panose="020F0502020204030204" pitchFamily="34" charset="0"/>
                        </a:rPr>
                        <a:t>-</a:t>
                      </a:r>
                      <a:r>
                        <a:rPr lang="pt-BR" sz="1800" b="1" i="0" u="none" strike="noStrike" dirty="0" smtClean="0">
                          <a:solidFill>
                            <a:srgbClr val="FF0000"/>
                          </a:solidFill>
                          <a:effectLst/>
                          <a:latin typeface="Calibri" panose="020F0502020204030204" pitchFamily="34" charset="0"/>
                        </a:rPr>
                        <a:t>48.7</a:t>
                      </a:r>
                      <a:r>
                        <a:rPr lang="pt-BR" sz="1800" b="1" i="0" u="none" strike="noStrike" dirty="0">
                          <a:solidFill>
                            <a:srgbClr val="FF0000"/>
                          </a:solidFill>
                          <a:effectLst/>
                          <a:latin typeface="Calibri" panose="020F0502020204030204" pitchFamily="34" charset="0"/>
                        </a:rPr>
                        <a:t>%</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BDBDB"/>
                    </a:solidFill>
                  </a:tcPr>
                </a:tc>
                <a:tc>
                  <a:txBody>
                    <a:bodyPr/>
                    <a:lstStyle/>
                    <a:p>
                      <a:pPr algn="ctr" fontAlgn="b"/>
                      <a:r>
                        <a:rPr lang="pt-BR" sz="1800" b="1" i="0" u="none" strike="noStrike" dirty="0">
                          <a:solidFill>
                            <a:srgbClr val="FF0000"/>
                          </a:solidFill>
                          <a:effectLst/>
                          <a:latin typeface="Calibri" panose="020F0502020204030204" pitchFamily="34" charset="0"/>
                        </a:rPr>
                        <a:t>-</a:t>
                      </a:r>
                      <a:r>
                        <a:rPr lang="pt-BR" sz="1800" b="1" i="0" u="none" strike="noStrike" dirty="0" smtClean="0">
                          <a:solidFill>
                            <a:srgbClr val="FF0000"/>
                          </a:solidFill>
                          <a:effectLst/>
                          <a:latin typeface="Calibri" panose="020F0502020204030204" pitchFamily="34" charset="0"/>
                        </a:rPr>
                        <a:t>16.4</a:t>
                      </a:r>
                      <a:r>
                        <a:rPr lang="pt-BR" sz="1800" b="1" i="0" u="none" strike="noStrike" dirty="0">
                          <a:solidFill>
                            <a:srgbClr val="FF0000"/>
                          </a:solidFill>
                          <a:effectLst/>
                          <a:latin typeface="Calibri" panose="020F0502020204030204" pitchFamily="34" charset="0"/>
                        </a:rPr>
                        <a:t>%</a:t>
                      </a: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DBDBDB"/>
                    </a:solidFill>
                  </a:tcPr>
                </a:tc>
              </a:tr>
            </a:tbl>
          </a:graphicData>
        </a:graphic>
      </p:graphicFrame>
      <p:sp>
        <p:nvSpPr>
          <p:cNvPr id="5" name="Retângulo 4"/>
          <p:cNvSpPr/>
          <p:nvPr/>
        </p:nvSpPr>
        <p:spPr>
          <a:xfrm>
            <a:off x="92428" y="4599305"/>
            <a:ext cx="11990388" cy="1439112"/>
          </a:xfrm>
          <a:prstGeom prst="rect">
            <a:avLst/>
          </a:prstGeom>
        </p:spPr>
        <p:txBody>
          <a:bodyPr wrap="square">
            <a:spAutoFit/>
          </a:bodyPr>
          <a:lstStyle/>
          <a:p>
            <a:pPr algn="just">
              <a:lnSpc>
                <a:spcPct val="140000"/>
              </a:lnSpc>
            </a:pPr>
            <a:r>
              <a:rPr lang="en-US" sz="1600" dirty="0" smtClean="0"/>
              <a:t>As we can see, by only contacting the most </a:t>
            </a:r>
            <a:r>
              <a:rPr lang="en-US" sz="1600" dirty="0"/>
              <a:t>active and loyal customers, we would </a:t>
            </a:r>
            <a:r>
              <a:rPr lang="en-US" sz="1600" b="1" dirty="0"/>
              <a:t>reduce the contact costs in 48.7% </a:t>
            </a:r>
            <a:r>
              <a:rPr lang="en-US" sz="1600" dirty="0"/>
              <a:t>and the </a:t>
            </a:r>
            <a:r>
              <a:rPr lang="en-US" sz="1600" b="1" dirty="0"/>
              <a:t>revenue</a:t>
            </a:r>
            <a:r>
              <a:rPr lang="en-US" sz="1600" dirty="0"/>
              <a:t> </a:t>
            </a:r>
            <a:r>
              <a:rPr lang="en-US" sz="1600" dirty="0" smtClean="0"/>
              <a:t>from the gadgets sold would </a:t>
            </a:r>
            <a:r>
              <a:rPr lang="en-US" sz="1600" b="1" dirty="0"/>
              <a:t>decrease in only 16.4</a:t>
            </a:r>
            <a:r>
              <a:rPr lang="en-US" sz="1600" b="1" dirty="0" smtClean="0"/>
              <a:t>%. </a:t>
            </a:r>
          </a:p>
          <a:p>
            <a:pPr algn="just">
              <a:lnSpc>
                <a:spcPct val="140000"/>
              </a:lnSpc>
            </a:pPr>
            <a:r>
              <a:rPr lang="en-US" sz="1600" dirty="0" smtClean="0"/>
              <a:t>By </a:t>
            </a:r>
            <a:r>
              <a:rPr lang="en-US" sz="1600" dirty="0"/>
              <a:t>focusing only on </a:t>
            </a:r>
            <a:r>
              <a:rPr lang="en-US" sz="1600" dirty="0" smtClean="0"/>
              <a:t>our best customers, </a:t>
            </a:r>
            <a:r>
              <a:rPr lang="en-US" sz="1600" dirty="0"/>
              <a:t>we would increase </a:t>
            </a:r>
            <a:r>
              <a:rPr lang="en-US" sz="1600" dirty="0" smtClean="0"/>
              <a:t>the </a:t>
            </a:r>
            <a:r>
              <a:rPr lang="en-US" sz="1600" b="1" dirty="0" smtClean="0"/>
              <a:t>ROI</a:t>
            </a:r>
            <a:r>
              <a:rPr lang="en-US" sz="1600" dirty="0" smtClean="0"/>
              <a:t> </a:t>
            </a:r>
            <a:r>
              <a:rPr lang="en-US" sz="1600" dirty="0"/>
              <a:t>of the Campaign from </a:t>
            </a:r>
            <a:r>
              <a:rPr lang="en-US" sz="1600" b="1" dirty="0" smtClean="0"/>
              <a:t>-45% to -11%. </a:t>
            </a:r>
            <a:r>
              <a:rPr lang="en-US" sz="1600" dirty="0" smtClean="0"/>
              <a:t>Still </a:t>
            </a:r>
            <a:r>
              <a:rPr lang="en-US" sz="1600" dirty="0"/>
              <a:t>not the ideal situation, but already </a:t>
            </a:r>
            <a:r>
              <a:rPr lang="en-US" sz="1600" dirty="0" smtClean="0"/>
              <a:t>an improvement. In order to make the </a:t>
            </a:r>
            <a:r>
              <a:rPr lang="en-US" sz="1600" b="1" dirty="0" smtClean="0"/>
              <a:t>next campaign highly profitable</a:t>
            </a:r>
            <a:r>
              <a:rPr lang="en-US" sz="1600" dirty="0" smtClean="0"/>
              <a:t>, we worked on a </a:t>
            </a:r>
            <a:r>
              <a:rPr lang="en-US" sz="1600" b="1" dirty="0" smtClean="0"/>
              <a:t>predictive model</a:t>
            </a:r>
            <a:r>
              <a:rPr lang="en-US" sz="1600" dirty="0" smtClean="0"/>
              <a:t>.  </a:t>
            </a:r>
            <a:endParaRPr lang="en-US" sz="1600" dirty="0"/>
          </a:p>
        </p:txBody>
      </p:sp>
    </p:spTree>
    <p:extLst>
      <p:ext uri="{BB962C8B-B14F-4D97-AF65-F5344CB8AC3E}">
        <p14:creationId xmlns:p14="http://schemas.microsoft.com/office/powerpoint/2010/main" val="21588908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entágono 7"/>
          <p:cNvSpPr/>
          <p:nvPr/>
        </p:nvSpPr>
        <p:spPr>
          <a:xfrm>
            <a:off x="0" y="179923"/>
            <a:ext cx="7044744" cy="83712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Título 1"/>
          <p:cNvSpPr txBox="1">
            <a:spLocks/>
          </p:cNvSpPr>
          <p:nvPr/>
        </p:nvSpPr>
        <p:spPr>
          <a:xfrm>
            <a:off x="1" y="222261"/>
            <a:ext cx="6900929" cy="7947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smtClean="0">
                <a:solidFill>
                  <a:schemeClr val="bg1"/>
                </a:solidFill>
              </a:rPr>
              <a:t>Predictive Model</a:t>
            </a:r>
            <a:r>
              <a:rPr lang="en-US" b="1" smtClean="0">
                <a:solidFill>
                  <a:schemeClr val="bg1"/>
                </a:solidFill>
              </a:rPr>
              <a:t> </a:t>
            </a:r>
            <a:endParaRPr lang="en-US" b="1" dirty="0">
              <a:solidFill>
                <a:schemeClr val="bg1"/>
              </a:solidFill>
            </a:endParaRPr>
          </a:p>
        </p:txBody>
      </p:sp>
      <p:pic>
        <p:nvPicPr>
          <p:cNvPr id="4" name="Imagem 3"/>
          <p:cNvPicPr>
            <a:picLocks noChangeAspect="1"/>
          </p:cNvPicPr>
          <p:nvPr/>
        </p:nvPicPr>
        <p:blipFill>
          <a:blip r:embed="rId2"/>
          <a:stretch>
            <a:fillRect/>
          </a:stretch>
        </p:blipFill>
        <p:spPr>
          <a:xfrm>
            <a:off x="92427" y="3409703"/>
            <a:ext cx="3681412" cy="2791071"/>
          </a:xfrm>
          <a:prstGeom prst="rect">
            <a:avLst/>
          </a:prstGeom>
        </p:spPr>
      </p:pic>
      <p:sp>
        <p:nvSpPr>
          <p:cNvPr id="10" name="Espaço Reservado para Conteúdo 2"/>
          <p:cNvSpPr txBox="1">
            <a:spLocks/>
          </p:cNvSpPr>
          <p:nvPr/>
        </p:nvSpPr>
        <p:spPr>
          <a:xfrm>
            <a:off x="214313" y="1300163"/>
            <a:ext cx="11772900" cy="224313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40000"/>
              </a:lnSpc>
              <a:buNone/>
            </a:pPr>
            <a:r>
              <a:rPr lang="en-US" sz="1600" dirty="0" smtClean="0"/>
              <a:t>Using a logistic regression model to predict the probability of the customer accept or not the next campaign, we could </a:t>
            </a:r>
            <a:r>
              <a:rPr lang="en-US" sz="1600" b="1" dirty="0" smtClean="0"/>
              <a:t>correctly predict 85% </a:t>
            </a:r>
            <a:r>
              <a:rPr lang="en-US" sz="1600" dirty="0" smtClean="0"/>
              <a:t>of the customers who would accept the offer and </a:t>
            </a:r>
            <a:r>
              <a:rPr lang="en-US" sz="1600" b="1" dirty="0" smtClean="0"/>
              <a:t>81%</a:t>
            </a:r>
            <a:r>
              <a:rPr lang="en-US" sz="1600" dirty="0" smtClean="0"/>
              <a:t> who wouldn’t accept the offer on the last campaign. It means that using the selected customers by the model, the </a:t>
            </a:r>
            <a:r>
              <a:rPr lang="en-US" sz="1600" b="1" dirty="0" smtClean="0"/>
              <a:t>success rate of the campaign would increase from 15 to 44%.</a:t>
            </a:r>
          </a:p>
          <a:p>
            <a:pPr marL="0" indent="0" algn="just">
              <a:lnSpc>
                <a:spcPct val="140000"/>
              </a:lnSpc>
              <a:buNone/>
            </a:pPr>
            <a:r>
              <a:rPr lang="en-US" sz="1600" b="1" dirty="0" smtClean="0"/>
              <a:t> </a:t>
            </a:r>
            <a:r>
              <a:rPr lang="en-US" sz="1600" dirty="0" smtClean="0"/>
              <a:t>By calling only the customers that the model predicted are likely to accept the offer, we would </a:t>
            </a:r>
            <a:r>
              <a:rPr lang="en-US" sz="1600" b="1" dirty="0" smtClean="0">
                <a:solidFill>
                  <a:srgbClr val="FF0000"/>
                </a:solidFill>
              </a:rPr>
              <a:t>contact  71% less customers </a:t>
            </a:r>
            <a:r>
              <a:rPr lang="en-US" sz="1600" dirty="0" smtClean="0"/>
              <a:t>and the amount of </a:t>
            </a:r>
            <a:r>
              <a:rPr lang="en-US" sz="1600" b="1" dirty="0" smtClean="0"/>
              <a:t>gadgets sold would decrease only 15%. </a:t>
            </a:r>
          </a:p>
        </p:txBody>
      </p:sp>
      <p:sp>
        <p:nvSpPr>
          <p:cNvPr id="12" name="Espaço Reservado para Conteúdo 2"/>
          <p:cNvSpPr txBox="1">
            <a:spLocks/>
          </p:cNvSpPr>
          <p:nvPr/>
        </p:nvSpPr>
        <p:spPr>
          <a:xfrm>
            <a:off x="4016727" y="3551132"/>
            <a:ext cx="8070499" cy="2649642"/>
          </a:xfrm>
          <a:prstGeom prst="rect">
            <a:avLst/>
          </a:prstGeom>
        </p:spPr>
        <p:txBody>
          <a:bodyPr vert="horz" lIns="0" tIns="45720" rIns="0" bIns="45720" rtlCol="0">
            <a:normAutofit fontScale="5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40000"/>
              </a:lnSpc>
              <a:buNone/>
            </a:pPr>
            <a:r>
              <a:rPr lang="en-US" sz="2900" dirty="0" smtClean="0"/>
              <a:t>The main features for the model were: amount of the offers accepted before, if the client accepted the offer on Campaign 5, if accepted on Campaign 1, the RFM Score, If accepted on Campaign 3, Number of Catalog Purchases, amount spent on meat, </a:t>
            </a:r>
            <a:r>
              <a:rPr lang="en-US" sz="2900" dirty="0" err="1" smtClean="0"/>
              <a:t>recency</a:t>
            </a:r>
            <a:r>
              <a:rPr lang="en-US" sz="2900" dirty="0" smtClean="0"/>
              <a:t> value, for how long the customer is enrolled with the company, amount spent on wine, if accepted campaign 4, amount spent on gold products, if accepted Campaign 2, number of Web purchases, if there is teenagers at home, the income, amount spent on fruits, amount spent on sweet, amount spent on fish, Education level and small children at home.</a:t>
            </a:r>
          </a:p>
        </p:txBody>
      </p:sp>
    </p:spTree>
    <p:extLst>
      <p:ext uri="{BB962C8B-B14F-4D97-AF65-F5344CB8AC3E}">
        <p14:creationId xmlns:p14="http://schemas.microsoft.com/office/powerpoint/2010/main" val="342579970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iva">
  <a:themeElements>
    <a:clrScheme name="Azul Quente">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TM02900769[[fn=Retrospectiva]]</Template>
  <TotalTime>8795</TotalTime>
  <Words>1292</Words>
  <Application>Microsoft Office PowerPoint</Application>
  <PresentationFormat>Widescreen</PresentationFormat>
  <Paragraphs>80</Paragraphs>
  <Slides>10</Slides>
  <Notes>2</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10</vt:i4>
      </vt:variant>
    </vt:vector>
  </HeadingPairs>
  <TitlesOfParts>
    <vt:vector size="15" baseType="lpstr">
      <vt:lpstr>Arial</vt:lpstr>
      <vt:lpstr>Calibri</vt:lpstr>
      <vt:lpstr>Calibri Light</vt:lpstr>
      <vt:lpstr>Wingdings</vt:lpstr>
      <vt:lpstr>Retrospectiva</vt:lpstr>
      <vt:lpstr>Pilot Campaign: Performance and Insights</vt:lpstr>
      <vt:lpstr>Introduction</vt:lpstr>
      <vt:lpstr>Pilot Campaign </vt:lpstr>
      <vt:lpstr>Customer’s Profile</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Dani Nomura</dc:creator>
  <cp:lastModifiedBy>Dani Nomura</cp:lastModifiedBy>
  <cp:revision>65</cp:revision>
  <dcterms:created xsi:type="dcterms:W3CDTF">2020-11-23T21:11:39Z</dcterms:created>
  <dcterms:modified xsi:type="dcterms:W3CDTF">2020-11-30T17:17:11Z</dcterms:modified>
</cp:coreProperties>
</file>