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8" r:id="rId6"/>
    <p:sldId id="260" r:id="rId7"/>
    <p:sldId id="261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47BA-1D2B-46F9-8F69-8D75861130E5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FD387-B6D9-40F1-818B-CF8304F4A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4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Ovviamente l’utilizzo delle risorse attraverso il cloud è fortemente influenzato dalle performance delle reti attraverso la quale queste risorse vengono distribuite</a:t>
            </a:r>
          </a:p>
          <a:p>
            <a:r>
              <a:rPr lang="it-IT" dirty="0"/>
              <a:t>Espansione del cloud, il mercato ora Centinaia di providers, dove ognuno numerose aree geografiche, modello del cloud si basa sulle performance di rete quindi creare un sistema di monitoraggio e confronto. Solitamente si  paga in base a quelle che si usa quindi monitorare costo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38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Raccolta dati effettuata da una Rete di macchine di probing, test ping TCP e banda(test bidirezionali o monodirezionali), risultati raccolti poi inviati a un gestore centrale.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1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Dati delle stazioni ricevuti da un backend </a:t>
            </a:r>
            <a:r>
              <a:rPr lang="it-IT" dirty="0" err="1"/>
              <a:t>node</a:t>
            </a:r>
            <a:r>
              <a:rPr lang="it-IT" dirty="0"/>
              <a:t> (ottimizzato per operazioni di I/O)</a:t>
            </a:r>
          </a:p>
          <a:p>
            <a:r>
              <a:rPr lang="it-IT" dirty="0"/>
              <a:t>Introdurre NOSQL (più scalabile, gli operatori relazionali sono sostituiti dalla pipeline di aggregazione)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82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Parte più sotto stress database, nel caso di monitoraggio esteso può ricevere milioni di risultati, quindi importante ottimizzarlo (special. Query), per fare ciò è necessario: </a:t>
            </a:r>
          </a:p>
          <a:p>
            <a:r>
              <a:rPr lang="it-IT" dirty="0"/>
              <a:t>Distribuzione con Sharding, ottimizzazione ( attraverso indicizzazione per i primi stadi),</a:t>
            </a:r>
          </a:p>
          <a:p>
            <a:r>
              <a:rPr lang="it-IT" dirty="0"/>
              <a:t>Precomputing per evitare di analizzare milioni di dati ad ogni query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72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Sul cloud </a:t>
            </a:r>
            <a:r>
              <a:rPr lang="it-IT" dirty="0" err="1"/>
              <a:t>unibo</a:t>
            </a:r>
            <a:r>
              <a:rPr lang="it-IT" dirty="0"/>
              <a:t> offerte 3 macchine, sul quale distribuito cluster </a:t>
            </a:r>
            <a:r>
              <a:rPr lang="it-IT" dirty="0" err="1"/>
              <a:t>sharded</a:t>
            </a:r>
            <a:r>
              <a:rPr lang="it-IT" dirty="0"/>
              <a:t> orientato all’ottimizzazione delle performance, accesso tramite api di Node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68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comodità risultati consultabili sotto forma di grafici, primi test su tutti i provider grazie ad account offerti e finanziati dall’azienda Imola Informatica, poi però sarebbe costato troppo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31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Quindi optato per un test su larga scala solo su AWS (leader e più economico)</a:t>
            </a:r>
          </a:p>
          <a:p>
            <a:r>
              <a:rPr lang="it-IT" dirty="0"/>
              <a:t>Test su tutte le regioni</a:t>
            </a:r>
          </a:p>
          <a:p>
            <a:r>
              <a:rPr lang="it-IT" dirty="0"/>
              <a:t>Grazie alle ottimizzazioni applicate il sistema è stato in grado di gestire l’enorme mole di dati generata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37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test su AWS ha dimostrato</a:t>
            </a:r>
          </a:p>
          <a:p>
            <a:r>
              <a:rPr lang="it-IT" dirty="0"/>
              <a:t>Mostrando il cambiamento dei parametri nel tempo e fornendo raggruppamenti in base a continente o orari del giorno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05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FD387-B6D9-40F1-818B-CF8304F4AA4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60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4B5DD-8E2E-4FD3-B71C-6EF12C8F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0AE509-FFDE-4616-8D6C-4BDF0E73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4F0428-2285-481B-AC83-6E5C79B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77593-D39E-4D50-8621-23170B5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1F70C-CEE4-4E8D-B240-A2BE1E42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1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D0C18-3380-4CD8-A9ED-10FE5857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73332C-AEE3-4A3C-A0A3-1936A070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4F198-9CA4-40D3-99B1-927D4E8B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1B41C8-2620-4FA3-9DBE-696F4DB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4C3AC-A037-492B-B83D-C873E6D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58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20730B-0208-46FF-8310-514A087C5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5A62A4-6EDD-4148-BB83-601AA466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4D87C9-C76E-4E7C-8F3B-781840E8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6742C-47A7-47A0-90BA-4956FF7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21677A-8AF7-4B32-AB1F-8100F10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AD487-761C-4EE6-8B6C-E68D7516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9681D-E5DB-4481-AA1E-8B8AB372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A409BB-F0AD-40E2-B4D4-22D62A7F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C959B-DAFF-443E-802B-D83413B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622DDB-2E9A-4271-8EF9-498D4C4E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DEFA7-0CE9-435B-B6A9-957C6BDA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A266AF-DD1F-42BF-8206-F533FB1F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9CF46-8EBD-4B7B-A19C-6F80BEAD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752A3-4FA0-4428-B726-899FC8DE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38D18E-7DDE-4AD8-A11E-1EBD40E0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8D115-4784-4AED-85C5-43DA5117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49F37-9DE8-44FC-B6E7-79EE1090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B0EE39-0B19-41FE-AAE8-C9495FCD1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8A6D93-C605-4C67-80DF-5614407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80E4E1-67B0-4072-A1F3-1B0BDE1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16CD1E-FBE7-4CFC-B056-39718AF4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9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B5DB-3ACB-46AA-9605-85FA789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8CFFD1-F43D-4C4B-9616-90BA16E1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2B7B4-9070-41D4-8DAB-B410B29F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DD6078-A7AA-45BA-8ED4-D8769BFF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48C04C-C857-4BD5-AFA1-653BEC516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7F2BCC-4656-40AE-9EAE-DEDF9971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58756B-F04E-41CE-BB24-9198DDA7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F96003-1CE4-42DA-9CD6-09564819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5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2F11E-C343-42DD-A46A-4324302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437069-B529-4772-9C8E-533C1852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13D399-8309-4E44-8ADC-3EC366EC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30CC7C-FB44-48BF-A137-F2BAB763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4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4B8361-131B-41DC-9700-BDFB313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34944B-8CBD-442C-B3BC-3A5BF9F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353EA4-07F5-469D-87BA-3E5DCA23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8FB53-BA5F-46D5-8E63-9B3161A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4EDC6-E0AD-4D25-A526-8A0432C0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E80A48-BC40-448C-B033-868B80E3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642D6C-EC90-4D20-A9D5-D7042809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7A5409-6E9F-42F4-9172-B94C66F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4A4431-3C4D-4D09-84F4-08A585B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9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EC989-1676-4F9D-9918-46BA85A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C47A6F-A4E1-41D0-BC32-4D2902613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6C675-8EB3-47D4-8199-88782C80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25A28-F00F-48A4-8974-346149AE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11306D-7833-4CA8-A85C-B1CFF4B3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64D983-7A26-455E-96FD-A559DD5B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8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F50F53-0DA5-4833-B4B3-A55C6C7B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403DD4-D290-4F98-9F00-263518A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B295E3-8F67-4DDA-BFD2-AB77FAAE5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6FD3-7566-4833-ADE5-2C6013B8EC0C}" type="datetimeFigureOut">
              <a:rPr lang="it-IT" smtClean="0"/>
              <a:t>03/10/2018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52815A-651B-4FD1-BA0F-6CB87ED61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56E2B-83ED-4C35-B4BC-73E284BF7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B57C-FE01-4B17-A262-13A942B45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44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1802D-E154-4DD9-AB7C-78E16F34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137379"/>
            <a:ext cx="9492343" cy="2387600"/>
          </a:xfrm>
        </p:spPr>
        <p:txBody>
          <a:bodyPr/>
          <a:lstStyle/>
          <a:p>
            <a:r>
              <a:rPr lang="it-IT" dirty="0"/>
              <a:t>Performance di rete nel cloud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21CD32-9FD1-4032-8613-467E5285F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Relatore: Prof. Paolo Bellavista</a:t>
            </a:r>
          </a:p>
          <a:p>
            <a:pPr algn="l"/>
            <a:r>
              <a:rPr lang="it-IT" dirty="0"/>
              <a:t>Correlatore: Prof. Luca Foschini</a:t>
            </a:r>
          </a:p>
          <a:p>
            <a:pPr algn="r"/>
            <a:r>
              <a:rPr lang="it-IT" dirty="0"/>
              <a:t>Laureando: Daniele Piscaglia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A5841D-EADF-4BC9-A141-FEED2590FFD3}"/>
              </a:ext>
            </a:extLst>
          </p:cNvPr>
          <p:cNvSpPr txBox="1"/>
          <p:nvPr/>
        </p:nvSpPr>
        <p:spPr>
          <a:xfrm>
            <a:off x="3020170" y="1137379"/>
            <a:ext cx="6151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Tesi di Laurea</a:t>
            </a:r>
          </a:p>
          <a:p>
            <a:pPr algn="ctr"/>
            <a:r>
              <a:rPr lang="it-IT" sz="2800" dirty="0"/>
              <a:t>Corso di Laurea in Ingegneria Informatica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9C1CD4-B58E-4139-A42B-D9F520124295}"/>
              </a:ext>
            </a:extLst>
          </p:cNvPr>
          <p:cNvSpPr txBox="1"/>
          <p:nvPr/>
        </p:nvSpPr>
        <p:spPr>
          <a:xfrm>
            <a:off x="4623802" y="5494792"/>
            <a:ext cx="294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Anno Accademico 2017/2018</a:t>
            </a:r>
          </a:p>
          <a:p>
            <a:pPr algn="ctr"/>
            <a:r>
              <a:rPr lang="it-IT" dirty="0"/>
              <a:t>Sessione II</a:t>
            </a:r>
          </a:p>
          <a:p>
            <a:pPr algn="ctr"/>
            <a:r>
              <a:rPr lang="it-IT" dirty="0"/>
              <a:t>3 Ottobre 2018</a:t>
            </a:r>
          </a:p>
        </p:txBody>
      </p:sp>
    </p:spTree>
    <p:extLst>
      <p:ext uri="{BB962C8B-B14F-4D97-AF65-F5344CB8AC3E}">
        <p14:creationId xmlns:p14="http://schemas.microsoft.com/office/powerpoint/2010/main" val="133198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065AC-412A-4F60-A607-41110A18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369" y="2766219"/>
            <a:ext cx="54412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sz="2800" dirty="0"/>
              <a:t>Daniele Piscaglia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D90F2-D82A-4FF6-8A94-FABAEAD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Obbiettivo della tesi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25E4D1-BB2D-481D-9A22-073A4D7EA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8" y="3357677"/>
            <a:ext cx="4309461" cy="232605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4946A3-A688-4682-96CC-5558F0CF31E5}"/>
              </a:ext>
            </a:extLst>
          </p:cNvPr>
          <p:cNvSpPr txBox="1"/>
          <p:nvPr/>
        </p:nvSpPr>
        <p:spPr>
          <a:xfrm>
            <a:off x="883898" y="1868403"/>
            <a:ext cx="10441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Creare un sistema per il monitoraggio e confronto delle performance di rete dei cloud provider e dei loro datacenter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FBB984-7280-48BD-A4DA-6559DC887E26}"/>
              </a:ext>
            </a:extLst>
          </p:cNvPr>
          <p:cNvSpPr txBox="1"/>
          <p:nvPr/>
        </p:nvSpPr>
        <p:spPr>
          <a:xfrm>
            <a:off x="1029981" y="3455326"/>
            <a:ext cx="29546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Aspetti principali: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2800" dirty="0"/>
              <a:t>Scalabilità	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2800" dirty="0"/>
              <a:t>Gestione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2800" dirty="0"/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19330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BF463-EEF0-4043-83A9-0703D31B82B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Architettura distribuita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3BFBACC-D048-4B0C-BDB5-C0D5D7B3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421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022BD-5E8F-4CAA-BC3B-E2FD559F75A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Le parti del sistema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37B4A5-6677-455F-9B35-53A5C8C3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32" y="2826443"/>
            <a:ext cx="5541275" cy="329184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03CB83-711A-4795-9EF3-0DCB6ACBFBB0}"/>
              </a:ext>
            </a:extLst>
          </p:cNvPr>
          <p:cNvSpPr txBox="1"/>
          <p:nvPr/>
        </p:nvSpPr>
        <p:spPr>
          <a:xfrm>
            <a:off x="838200" y="2050477"/>
            <a:ext cx="63967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it-IT" sz="3200" dirty="0"/>
              <a:t>Raccolta dati tramite scripting bash</a:t>
            </a:r>
          </a:p>
          <a:p>
            <a:pPr marL="342891" indent="-342891">
              <a:buFont typeface="+mj-lt"/>
              <a:buAutoNum type="arabicPeriod"/>
            </a:pPr>
            <a:r>
              <a:rPr lang="it-IT" sz="3200" dirty="0"/>
              <a:t>Gestione backend Node.js</a:t>
            </a:r>
          </a:p>
          <a:p>
            <a:pPr marL="342891" indent="-342891">
              <a:buFont typeface="+mj-lt"/>
              <a:buAutoNum type="arabicPeriod"/>
            </a:pPr>
            <a:r>
              <a:rPr lang="it-IT" sz="3200" dirty="0"/>
              <a:t>Persistenza dati MongoDB</a:t>
            </a:r>
          </a:p>
          <a:p>
            <a:pPr marL="342891" indent="-342891">
              <a:buFont typeface="+mj-lt"/>
              <a:buAutoNum type="arabicPeriod"/>
            </a:pPr>
            <a:r>
              <a:rPr lang="it-IT" sz="3200" dirty="0"/>
              <a:t>Presentazione dati React</a:t>
            </a:r>
          </a:p>
        </p:txBody>
      </p:sp>
    </p:spTree>
    <p:extLst>
      <p:ext uri="{BB962C8B-B14F-4D97-AF65-F5344CB8AC3E}">
        <p14:creationId xmlns:p14="http://schemas.microsoft.com/office/powerpoint/2010/main" val="11981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2ABFF-FBF6-4180-A62A-8812CF7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Gestione del carico sul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D98BB-F56D-4E08-943D-3D6C4B5F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03"/>
            <a:ext cx="10515600" cy="41335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Milioni di risultati generati ogni giorno dai test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Ottimizzazione performance del database:</a:t>
            </a:r>
          </a:p>
          <a:p>
            <a:r>
              <a:rPr lang="it-IT" dirty="0"/>
              <a:t>Sharded Cluster distribuito su più nodi</a:t>
            </a:r>
          </a:p>
          <a:p>
            <a:r>
              <a:rPr lang="it-IT" dirty="0"/>
              <a:t>Ottimizzazione della pipeline di aggregazione ed introduzione di indici</a:t>
            </a:r>
          </a:p>
          <a:p>
            <a:r>
              <a:rPr lang="it-IT" dirty="0"/>
              <a:t>Precomputing delle medie giornaliere dei risultati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586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FFB91517-049C-4F1D-9CF9-58BCFAFAF112}"/>
              </a:ext>
            </a:extLst>
          </p:cNvPr>
          <p:cNvSpPr/>
          <p:nvPr/>
        </p:nvSpPr>
        <p:spPr>
          <a:xfrm>
            <a:off x="6544822" y="1935332"/>
            <a:ext cx="4978393" cy="455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Gestione e Persistenza dati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96070" y="2370861"/>
            <a:ext cx="590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MongoDB  Sharded Cluster su 3 macchine</a:t>
            </a:r>
          </a:p>
          <a:p>
            <a:r>
              <a:rPr lang="it-IT" sz="2400" dirty="0"/>
              <a:t>Orientato al miglioramento delle performance</a:t>
            </a:r>
          </a:p>
          <a:p>
            <a:r>
              <a:rPr lang="it-IT" sz="2400" dirty="0"/>
              <a:t>Accesso attraverso le API esposte dal backend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ED18F4-A44C-4CE3-B952-F594712ABC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070" y="4127980"/>
            <a:ext cx="2359757" cy="14855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306732-1559-42BE-9FD9-BC50E74DE6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78791" y="4065836"/>
            <a:ext cx="2359759" cy="180032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572DCC-3BEC-47DF-B673-9296BC10A56B}"/>
              </a:ext>
            </a:extLst>
          </p:cNvPr>
          <p:cNvSpPr txBox="1"/>
          <p:nvPr/>
        </p:nvSpPr>
        <p:spPr>
          <a:xfrm>
            <a:off x="507730" y="5902256"/>
            <a:ext cx="26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Esempio</a:t>
            </a:r>
            <a:r>
              <a:rPr lang="it-IT" dirty="0"/>
              <a:t> di un test di ping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04AFC4-D35A-4BFF-A2C9-65B79C010A34}"/>
              </a:ext>
            </a:extLst>
          </p:cNvPr>
          <p:cNvSpPr txBox="1"/>
          <p:nvPr/>
        </p:nvSpPr>
        <p:spPr>
          <a:xfrm>
            <a:off x="3478791" y="5902256"/>
            <a:ext cx="306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Esempio di un test di banda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0CE5B20-FC80-4B4D-8631-55B5A745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69" y="4128891"/>
            <a:ext cx="2010451" cy="1055487"/>
          </a:xfrm>
        </p:spPr>
      </p:pic>
      <p:pic>
        <p:nvPicPr>
          <p:cNvPr id="13" name="Segnaposto contenuto 11">
            <a:extLst>
              <a:ext uri="{FF2B5EF4-FFF2-40B4-BE49-F238E27FC236}">
                <a16:creationId xmlns:a16="http://schemas.microsoft.com/office/drawing/2014/main" id="{3E4F2144-34B7-4422-94EE-1A8F2C3A89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3" y="4128890"/>
            <a:ext cx="2010451" cy="1055487"/>
          </a:xfrm>
          <a:prstGeom prst="rect">
            <a:avLst/>
          </a:prstGeom>
        </p:spPr>
      </p:pic>
      <p:pic>
        <p:nvPicPr>
          <p:cNvPr id="14" name="Segnaposto contenuto 11">
            <a:extLst>
              <a:ext uri="{FF2B5EF4-FFF2-40B4-BE49-F238E27FC236}">
                <a16:creationId xmlns:a16="http://schemas.microsoft.com/office/drawing/2014/main" id="{F2004C0F-FD42-4921-992E-67F89611B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66" y="4128889"/>
            <a:ext cx="2010451" cy="10554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46992F4-EEF5-44E0-9444-4B026240DEF0}"/>
              </a:ext>
            </a:extLst>
          </p:cNvPr>
          <p:cNvSpPr txBox="1"/>
          <p:nvPr/>
        </p:nvSpPr>
        <p:spPr>
          <a:xfrm>
            <a:off x="8414042" y="2164457"/>
            <a:ext cx="13404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2 </a:t>
            </a:r>
            <a:r>
              <a:rPr lang="it-IT" dirty="0" err="1"/>
              <a:t>vCPU</a:t>
            </a:r>
            <a:endParaRPr lang="it-IT" dirty="0"/>
          </a:p>
          <a:p>
            <a:r>
              <a:rPr lang="it-IT" dirty="0"/>
              <a:t>4 GB </a:t>
            </a:r>
            <a:r>
              <a:rPr lang="it-IT" dirty="0" err="1"/>
              <a:t>Ram</a:t>
            </a:r>
            <a:endParaRPr lang="it-IT" dirty="0"/>
          </a:p>
          <a:p>
            <a:r>
              <a:rPr lang="it-IT" dirty="0"/>
              <a:t>100 HB HDD</a:t>
            </a:r>
          </a:p>
          <a:p>
            <a:r>
              <a:rPr lang="it-IT" dirty="0"/>
              <a:t>Ubuntu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6E242E9-373C-43FE-8F60-7460490095A6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7272395" y="3364786"/>
            <a:ext cx="1811863" cy="76410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E5E6BA0-DD97-4C21-8C92-00DAFD67106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9084258" y="3364786"/>
            <a:ext cx="1" cy="76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3F17E05-EC9D-4124-96BD-0CFAC867949B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H="1" flipV="1">
            <a:off x="9084258" y="3364786"/>
            <a:ext cx="1719034" cy="76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008DAE-0496-4ACB-84A2-9381373C80E1}"/>
              </a:ext>
            </a:extLst>
          </p:cNvPr>
          <p:cNvSpPr txBox="1"/>
          <p:nvPr/>
        </p:nvSpPr>
        <p:spPr>
          <a:xfrm>
            <a:off x="6554024" y="5289279"/>
            <a:ext cx="143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Node</a:t>
            </a:r>
          </a:p>
          <a:p>
            <a:pPr algn="ctr"/>
            <a:r>
              <a:rPr lang="it-IT" dirty="0"/>
              <a:t>Mongos</a:t>
            </a:r>
          </a:p>
          <a:p>
            <a:pPr algn="ctr"/>
            <a:r>
              <a:rPr lang="it-IT" dirty="0"/>
              <a:t>Config Server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B7CD65F-3A2D-42F5-9CFF-CFDCB525E763}"/>
              </a:ext>
            </a:extLst>
          </p:cNvPr>
          <p:cNvSpPr txBox="1"/>
          <p:nvPr/>
        </p:nvSpPr>
        <p:spPr>
          <a:xfrm>
            <a:off x="8664880" y="528927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Shard1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C2C620C-CA19-4EBE-A0C1-F0CA4C8A7447}"/>
              </a:ext>
            </a:extLst>
          </p:cNvPr>
          <p:cNvSpPr txBox="1"/>
          <p:nvPr/>
        </p:nvSpPr>
        <p:spPr>
          <a:xfrm>
            <a:off x="10383913" y="528927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Shard2</a:t>
            </a:r>
          </a:p>
        </p:txBody>
      </p:sp>
    </p:spTree>
    <p:extLst>
      <p:ext uri="{BB962C8B-B14F-4D97-AF65-F5344CB8AC3E}">
        <p14:creationId xmlns:p14="http://schemas.microsoft.com/office/powerpoint/2010/main" val="35463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Risultati sperimentali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5D8970-B00D-4C5C-949D-85212B75455F}"/>
              </a:ext>
            </a:extLst>
          </p:cNvPr>
          <p:cNvSpPr txBox="1"/>
          <p:nvPr/>
        </p:nvSpPr>
        <p:spPr>
          <a:xfrm>
            <a:off x="523787" y="2254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F584BF-1803-4819-B4E7-F9A58A1AF94E}"/>
              </a:ext>
            </a:extLst>
          </p:cNvPr>
          <p:cNvSpPr txBox="1"/>
          <p:nvPr/>
        </p:nvSpPr>
        <p:spPr>
          <a:xfrm>
            <a:off x="930460" y="2137924"/>
            <a:ext cx="532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Visualizzazione dei risultati tramite grafici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455EF3-94CA-46A4-BC5A-E93C1FE908EA}"/>
              </a:ext>
            </a:extLst>
          </p:cNvPr>
          <p:cNvSpPr txBox="1"/>
          <p:nvPr/>
        </p:nvSpPr>
        <p:spPr>
          <a:xfrm>
            <a:off x="930460" y="4118483"/>
            <a:ext cx="430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Latenza minima di ogni provider: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4BCCE9-870E-4F6E-ACBB-E73AD2CEC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8" y="3553834"/>
            <a:ext cx="5650853" cy="18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3991F-050E-441E-A1C8-F61BE312B48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Scalabilità del sistema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ABF3F7-C6F3-4628-B776-86F9D8B68AF3}"/>
              </a:ext>
            </a:extLst>
          </p:cNvPr>
          <p:cNvSpPr txBox="1"/>
          <p:nvPr/>
        </p:nvSpPr>
        <p:spPr>
          <a:xfrm>
            <a:off x="698241" y="2588807"/>
            <a:ext cx="320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Latenza media per ogni datacenter di Amazon: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7D60681-14B5-4D89-B852-94F5449C9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0" y="1698932"/>
            <a:ext cx="7791893" cy="221611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A55F4D-FC29-4EEF-AF53-4C9FDF16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21" y="3844031"/>
            <a:ext cx="8692357" cy="28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2869D-FBA0-40EB-A587-FD531D39C0D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945D5-9B9B-4156-AD5C-75302D6D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67"/>
            <a:ext cx="10515600" cy="1603375"/>
          </a:xfrm>
        </p:spPr>
        <p:txBody>
          <a:bodyPr/>
          <a:lstStyle/>
          <a:p>
            <a:r>
              <a:rPr lang="it-IT" dirty="0"/>
              <a:t>Realizzato un sistema robusto e scalabile</a:t>
            </a:r>
          </a:p>
          <a:p>
            <a:r>
              <a:rPr lang="it-IT" dirty="0"/>
              <a:t>Compatibile con qualsiasi provider sul mercato</a:t>
            </a:r>
          </a:p>
          <a:p>
            <a:r>
              <a:rPr lang="it-IT" dirty="0"/>
              <a:t>Completa personalizzazione per test e costi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8EBCF1-5B20-44FA-A1A5-9A96AB729DDD}"/>
              </a:ext>
            </a:extLst>
          </p:cNvPr>
          <p:cNvSpPr txBox="1"/>
          <p:nvPr/>
        </p:nvSpPr>
        <p:spPr>
          <a:xfrm>
            <a:off x="838200" y="3636294"/>
            <a:ext cx="10515600" cy="12960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it-IT" sz="4400" dirty="0"/>
              <a:t>Sviluppi futuri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0E309-E7B6-4602-9EDD-8962CE4F4B5E}"/>
              </a:ext>
            </a:extLst>
          </p:cNvPr>
          <p:cNvSpPr txBox="1"/>
          <p:nvPr/>
        </p:nvSpPr>
        <p:spPr>
          <a:xfrm>
            <a:off x="684486" y="5042446"/>
            <a:ext cx="10823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Viste più dettagliate dei dati dall’ applicazione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Monitoraggio di come varia un parametro nel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Migliorare la resistenza ai guasti replicando i dati su più nodi nel cluster</a:t>
            </a:r>
          </a:p>
        </p:txBody>
      </p:sp>
    </p:spTree>
    <p:extLst>
      <p:ext uri="{BB962C8B-B14F-4D97-AF65-F5344CB8AC3E}">
        <p14:creationId xmlns:p14="http://schemas.microsoft.com/office/powerpoint/2010/main" val="1433826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564</Words>
  <Application>Microsoft Office PowerPoint</Application>
  <PresentationFormat>Widescreen</PresentationFormat>
  <Paragraphs>81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Performance di rete nel cloud</vt:lpstr>
      <vt:lpstr>Obbiettivo della tesi</vt:lpstr>
      <vt:lpstr>Architettura distribuita</vt:lpstr>
      <vt:lpstr>Le parti del sistema</vt:lpstr>
      <vt:lpstr>Gestione del carico sul database</vt:lpstr>
      <vt:lpstr>Gestione e Persistenza dati</vt:lpstr>
      <vt:lpstr>Risultati sperimentali</vt:lpstr>
      <vt:lpstr>Scalabilità del sistema</vt:lpstr>
      <vt:lpstr>Conclusioni</vt:lpstr>
      <vt:lpstr>Grazie per l’attenzione  Daniele Piscaglia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di rete nel cloud</dc:title>
  <dc:creator>DANI-PC</dc:creator>
  <cp:lastModifiedBy>DANI-PC</cp:lastModifiedBy>
  <cp:revision>47</cp:revision>
  <dcterms:created xsi:type="dcterms:W3CDTF">2018-09-30T17:43:47Z</dcterms:created>
  <dcterms:modified xsi:type="dcterms:W3CDTF">2018-10-03T13:26:50Z</dcterms:modified>
</cp:coreProperties>
</file>