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9" r:id="rId4"/>
    <p:sldId id="281" r:id="rId5"/>
    <p:sldId id="272" r:id="rId6"/>
    <p:sldId id="274" r:id="rId7"/>
    <p:sldId id="275" r:id="rId8"/>
    <p:sldId id="276" r:id="rId9"/>
    <p:sldId id="257" r:id="rId10"/>
    <p:sldId id="277" r:id="rId11"/>
    <p:sldId id="267" r:id="rId12"/>
    <p:sldId id="266" r:id="rId13"/>
    <p:sldId id="269" r:id="rId14"/>
    <p:sldId id="259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80" r:id="rId24"/>
    <p:sldId id="290" r:id="rId25"/>
    <p:sldId id="291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69D4-F891-4E4E-8B47-53E330280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CE01E-1965-49B1-AC79-359029EA1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A29E-7E31-49BE-8655-990B4963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D1C1-8C16-4CE1-B6DA-4990D39246E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60EC9-0A49-43BB-A996-FD27DF50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2B08F-2F76-48B3-BA45-E0D62579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1A82-B4AB-46A4-8925-F76CC43E222A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 descr="Indonesia AI - AI for Everyone, AI for Indonesia">
            <a:extLst>
              <a:ext uri="{FF2B5EF4-FFF2-40B4-BE49-F238E27FC236}">
                <a16:creationId xmlns:a16="http://schemas.microsoft.com/office/drawing/2014/main" id="{A0727A74-E038-4474-B674-E1D57DFA53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210" y="6264345"/>
            <a:ext cx="1932790" cy="54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1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5B37-B3EB-435B-9297-63AD6B97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9FBC9-29CD-4011-8331-C1309B3B3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C6EA-CB57-4304-91A4-4C975688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D1C1-8C16-4CE1-B6DA-4990D39246E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C9C22-CC13-447E-870C-D38441CF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25ED-8258-4FB8-98CA-009A9B0B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1A82-B4AB-46A4-8925-F76CC43E22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051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3F11E-A6C4-4F45-8079-03CEB6D8E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243FD-21E5-4EAC-9E4F-34475B94B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43A68-469B-4B4D-892F-4D52EAE6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D1C1-8C16-4CE1-B6DA-4990D39246E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C4C6-EF80-4498-A45A-86F3A97E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7E01-C573-4F52-9A63-5B7938B9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1A82-B4AB-46A4-8925-F76CC43E22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99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3D66-D0D7-434D-BA59-1910A9A1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0A68-444D-4960-8E41-E997062F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1AAFA-B354-4F80-815A-51B8AE6B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D1C1-8C16-4CE1-B6DA-4990D39246E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6897F-D565-4FE0-81EC-8BA3690F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25BD-B7D0-4AF3-9731-F6A6F59F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1A82-B4AB-46A4-8925-F76CC43E222A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 descr="Indonesia AI - AI for Everyone, AI for Indonesia">
            <a:extLst>
              <a:ext uri="{FF2B5EF4-FFF2-40B4-BE49-F238E27FC236}">
                <a16:creationId xmlns:a16="http://schemas.microsoft.com/office/drawing/2014/main" id="{1DCE560A-EF8F-4CA9-9D42-4EED5A8992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210" y="6264345"/>
            <a:ext cx="1932790" cy="54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FFC6-D72D-4862-869B-0ECC92FF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E8127-1637-42BC-829B-BCFC1284A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13FA-6BC3-4736-A7A0-43725C6B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D1C1-8C16-4CE1-B6DA-4990D39246E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3BE4-F2C1-4FF5-884E-E3B1B263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03DD-40B4-4C56-960B-F5DBCC33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1A82-B4AB-46A4-8925-F76CC43E22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33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7C24-AB21-4696-94A1-54DAF616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DDC6-B698-400F-8246-4D2C8F69F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C3F55-FA01-4084-B357-A85142596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4F689-A88D-4573-9702-4B953A75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D1C1-8C16-4CE1-B6DA-4990D39246E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6C01C-ADA1-4FA2-BF08-1161BB36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38D5-9565-4F02-9ED7-5539D415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1A82-B4AB-46A4-8925-F76CC43E22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38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7EFE-98AF-49A9-AAB7-06DCE062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22FD-2AA6-48BE-AFDE-DEEFAC92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8BE9E-2D29-4AB3-93EB-0B76D1599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96F99-D42D-4C7E-B652-927D1D29B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3EFBE-F668-4400-95C9-941B17E6D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1D563-98DC-47DE-A186-93FE1708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D1C1-8C16-4CE1-B6DA-4990D39246E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18413-8363-4FD7-BC47-A56F7518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60866-D285-4B1A-9C3D-EFBEC424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1A82-B4AB-46A4-8925-F76CC43E22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45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335B-8A1F-49C7-A698-D0C8D1F0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39469-C927-4CB4-9CF5-8E9FFE2C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D1C1-8C16-4CE1-B6DA-4990D39246E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767A6-353E-4BB8-924C-670FD819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2734B-FFA1-4C74-B639-5607EB8F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1A82-B4AB-46A4-8925-F76CC43E22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284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70884-94B5-419F-9983-63B4D94D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D1C1-8C16-4CE1-B6DA-4990D39246E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2D263-BF87-4EE1-B81B-41BA9EE0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09A5F-2FDD-454B-9197-7550DB96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1A82-B4AB-46A4-8925-F76CC43E22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103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8EEB-7461-4B2C-AA57-74446322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84EC-6F9D-49C7-B513-DD5ECB3E3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3DFAB-D8F4-445F-BB33-5BF7E9109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75475-CB3C-408B-B647-2F94A6A0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D1C1-8C16-4CE1-B6DA-4990D39246E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44A71-AB6C-489B-9D9D-CCB3AD1B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BCD3D-025C-49AB-9803-99F7060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1A82-B4AB-46A4-8925-F76CC43E22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364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F733-EFE2-417A-B36F-7DE1987D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9E144-F264-4BEE-8AF6-99FDD6A39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10431-A0AA-45B6-8A72-8BF8A70D8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AD4AC-2917-40DE-9F03-D7CA398A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D1C1-8C16-4CE1-B6DA-4990D39246E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D59C7-1756-4750-A286-628EE5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3118-C808-41C6-A8D8-6212F77D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1A82-B4AB-46A4-8925-F76CC43E22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75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88846-C908-457C-9D92-C4561C58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51930-FE0D-4E00-A26C-52FBF01C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6E1E-139A-4AFA-9C27-045C9BBD8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D1C1-8C16-4CE1-B6DA-4990D39246E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D0C2-DC5D-42E5-AA96-AC9E46435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4E76-3E29-488A-80A0-2D57DB16C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C1A82-B4AB-46A4-8925-F76CC43E22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47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2BB5-5885-4A30-8900-FBEC9DF9C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GB" sz="4800" b="1" dirty="0"/>
              <a:t>Project I - Sales Forecasting</a:t>
            </a:r>
            <a:endParaRPr lang="en-ID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9956C-CC2C-410B-9FC0-CDC851DBE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57889"/>
          </a:xfrm>
        </p:spPr>
        <p:txBody>
          <a:bodyPr>
            <a:normAutofit/>
          </a:bodyPr>
          <a:lstStyle/>
          <a:p>
            <a:r>
              <a:rPr lang="en-GB" sz="1800" dirty="0" err="1"/>
              <a:t>Disusun</a:t>
            </a:r>
            <a:r>
              <a:rPr lang="en-GB" sz="1800" dirty="0"/>
              <a:t> oleh</a:t>
            </a:r>
          </a:p>
          <a:p>
            <a:r>
              <a:rPr lang="en-GB" sz="1800" dirty="0"/>
              <a:t>Dani Rahardjo</a:t>
            </a:r>
          </a:p>
          <a:p>
            <a:r>
              <a:rPr lang="en-GB" sz="1800" dirty="0"/>
              <a:t>Machine Learning – Group A</a:t>
            </a:r>
          </a:p>
        </p:txBody>
      </p:sp>
      <p:pic>
        <p:nvPicPr>
          <p:cNvPr id="1026" name="Picture 2" descr="https://itresearches.com/wp-content/uploads/2021/06/sales-forecast-webinar-image-1-625x417-1.jpeg">
            <a:extLst>
              <a:ext uri="{FF2B5EF4-FFF2-40B4-BE49-F238E27FC236}">
                <a16:creationId xmlns:a16="http://schemas.microsoft.com/office/drawing/2014/main" id="{A2CC1B7A-8753-4954-ADB6-36FAA3077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084" y="329587"/>
            <a:ext cx="2668533" cy="17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 Learning, Teknologi Menjanjikan di Masa Mendatang | BINUS ...">
            <a:extLst>
              <a:ext uri="{FF2B5EF4-FFF2-40B4-BE49-F238E27FC236}">
                <a16:creationId xmlns:a16="http://schemas.microsoft.com/office/drawing/2014/main" id="{AFD2F5E2-569A-48A5-9709-7F7D6F5C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860" y="294481"/>
            <a:ext cx="2567851" cy="181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9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CE8653-24F7-4595-9CE5-3C8F0DE179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 (EDA) – </a:t>
            </a:r>
            <a:r>
              <a:rPr lang="en-US" b="1" dirty="0">
                <a:solidFill>
                  <a:srgbClr val="0070C0"/>
                </a:solidFill>
              </a:rPr>
              <a:t>Get Top 3 Family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B9D56-8145-4138-A6CC-64BD4530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1235026"/>
            <a:ext cx="4852763" cy="33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6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D4D745A-7CE1-41CE-B5BF-90BC60C9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>
            <a:normAutofit/>
          </a:bodyPr>
          <a:lstStyle/>
          <a:p>
            <a:r>
              <a:rPr lang="en-GB" dirty="0"/>
              <a:t>EDA – </a:t>
            </a:r>
            <a:r>
              <a:rPr lang="en-GB" sz="3200" dirty="0"/>
              <a:t>Fine the top 3 family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B28C6-8C92-4EB3-AF58-083CBD751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62" y="1280442"/>
            <a:ext cx="9492310" cy="47461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C85916-1FBB-41CC-83A9-5E5ECE72E8BF}"/>
              </a:ext>
            </a:extLst>
          </p:cNvPr>
          <p:cNvSpPr/>
          <p:nvPr/>
        </p:nvSpPr>
        <p:spPr>
          <a:xfrm>
            <a:off x="2140527" y="1690255"/>
            <a:ext cx="1018309" cy="3149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44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F64D-B714-4FCE-962C-0D6E2FE9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>
            <a:normAutofit/>
          </a:bodyPr>
          <a:lstStyle/>
          <a:p>
            <a:r>
              <a:rPr lang="en-GB" dirty="0"/>
              <a:t>EDA - </a:t>
            </a:r>
            <a:r>
              <a:rPr lang="en-GB" sz="3200" dirty="0"/>
              <a:t>Heatmap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23A1-FB39-4ADE-8F92-5AF1B82B35B4}"/>
              </a:ext>
            </a:extLst>
          </p:cNvPr>
          <p:cNvSpPr txBox="1"/>
          <p:nvPr/>
        </p:nvSpPr>
        <p:spPr>
          <a:xfrm>
            <a:off x="7275444" y="1682407"/>
            <a:ext cx="311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Onpromotion</a:t>
            </a:r>
            <a:r>
              <a:rPr lang="en-GB" dirty="0"/>
              <a:t> dan Sales </a:t>
            </a:r>
            <a:r>
              <a:rPr lang="en-GB" dirty="0" err="1"/>
              <a:t>berkorelasi</a:t>
            </a:r>
            <a:r>
              <a:rPr lang="en-GB" dirty="0"/>
              <a:t> </a:t>
            </a:r>
            <a:r>
              <a:rPr lang="en-GB" dirty="0" err="1"/>
              <a:t>relatif</a:t>
            </a:r>
            <a:r>
              <a:rPr lang="en-GB" dirty="0"/>
              <a:t> </a:t>
            </a:r>
            <a:r>
              <a:rPr lang="en-GB" dirty="0" err="1"/>
              <a:t>kuat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217F4E-2FB4-4CDB-AC2B-22BA3A29E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13" y="1139688"/>
            <a:ext cx="6116683" cy="5234608"/>
          </a:xfrm>
        </p:spPr>
      </p:pic>
    </p:spTree>
    <p:extLst>
      <p:ext uri="{BB962C8B-B14F-4D97-AF65-F5344CB8AC3E}">
        <p14:creationId xmlns:p14="http://schemas.microsoft.com/office/powerpoint/2010/main" val="97002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F64D-B714-4FCE-962C-0D6E2FE9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>
            <a:normAutofit/>
          </a:bodyPr>
          <a:lstStyle/>
          <a:p>
            <a:r>
              <a:rPr lang="en-GB" dirty="0"/>
              <a:t>EDA - </a:t>
            </a:r>
            <a:r>
              <a:rPr lang="en-GB" sz="3200" dirty="0"/>
              <a:t>Interpolation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51334-E7CF-48E8-81D9-E21D14C4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3E124-B302-4BC1-9C0F-85B7D372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87" y="1825625"/>
            <a:ext cx="10607213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F0AAB8-1E51-4725-8128-D90C2E5E3C9F}"/>
              </a:ext>
            </a:extLst>
          </p:cNvPr>
          <p:cNvSpPr txBox="1"/>
          <p:nvPr/>
        </p:nvSpPr>
        <p:spPr>
          <a:xfrm>
            <a:off x="1060174" y="6215616"/>
            <a:ext cx="598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Found that no linear correlation between sales and </a:t>
            </a:r>
            <a:r>
              <a:rPr lang="en-GB" dirty="0" err="1"/>
              <a:t>dcoilwtico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458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941A-5B5E-4610-821A-50E2F887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18"/>
            <a:ext cx="10515600" cy="695049"/>
          </a:xfrm>
        </p:spPr>
        <p:txBody>
          <a:bodyPr>
            <a:noAutofit/>
          </a:bodyPr>
          <a:lstStyle/>
          <a:p>
            <a:r>
              <a:rPr lang="en-GB" sz="3600" dirty="0"/>
              <a:t>Modelling VARMAX MAE - Grocery I</a:t>
            </a:r>
            <a:endParaRPr lang="en-ID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F2814-B4DE-4B39-977D-C1CA17EF7236}"/>
              </a:ext>
            </a:extLst>
          </p:cNvPr>
          <p:cNvSpPr/>
          <p:nvPr/>
        </p:nvSpPr>
        <p:spPr>
          <a:xfrm>
            <a:off x="0" y="1373396"/>
            <a:ext cx="8387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</a:rPr>
              <a:t>Best VARMAX order: (3, 3) dengan Normalized MAE: 20.5098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</a:rPr>
              <a:t>Hasil </a:t>
            </a:r>
            <a:r>
              <a:rPr lang="en-US" dirty="0" err="1">
                <a:solidFill>
                  <a:srgbClr val="1F1F1F"/>
                </a:solidFill>
              </a:rPr>
              <a:t>Prediksi</a:t>
            </a:r>
            <a:r>
              <a:rPr lang="en-US" dirty="0">
                <a:solidFill>
                  <a:srgbClr val="1F1F1F"/>
                </a:solidFill>
              </a:rPr>
              <a:t>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24EE4F-2D71-4F7F-B1D2-BE104215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257"/>
            <a:ext cx="8664691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6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9E672D-A2C0-44EC-B77A-D1AD344BF4D9}"/>
              </a:ext>
            </a:extLst>
          </p:cNvPr>
          <p:cNvSpPr/>
          <p:nvPr/>
        </p:nvSpPr>
        <p:spPr>
          <a:xfrm>
            <a:off x="0" y="1086290"/>
            <a:ext cx="6655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</a:rPr>
              <a:t>Best VARMAX order: (3, 3) dengan Normalized RMSE: 29.1763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</a:rPr>
              <a:t>Final RMSE Sales: 1422.3214 </a:t>
            </a:r>
          </a:p>
          <a:p>
            <a:pPr marL="290513" indent="-290513"/>
            <a:r>
              <a:rPr lang="en-US" dirty="0">
                <a:solidFill>
                  <a:srgbClr val="1F1F1F"/>
                </a:solidFill>
              </a:rPr>
              <a:t>     	Final RMSE </a:t>
            </a:r>
            <a:r>
              <a:rPr lang="en-US" dirty="0" err="1">
                <a:solidFill>
                  <a:srgbClr val="1F1F1F"/>
                </a:solidFill>
              </a:rPr>
              <a:t>Onpromotion</a:t>
            </a:r>
            <a:r>
              <a:rPr lang="en-US" dirty="0">
                <a:solidFill>
                  <a:srgbClr val="1F1F1F"/>
                </a:solidFill>
              </a:rPr>
              <a:t>: 40.0924</a:t>
            </a:r>
          </a:p>
          <a:p>
            <a:pPr marL="290513" indent="-2905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</a:rPr>
              <a:t>Hasil </a:t>
            </a:r>
            <a:r>
              <a:rPr lang="en-US" dirty="0" err="1">
                <a:solidFill>
                  <a:srgbClr val="1F1F1F"/>
                </a:solidFill>
              </a:rPr>
              <a:t>Prediksi</a:t>
            </a:r>
            <a:r>
              <a:rPr lang="en-US" dirty="0">
                <a:solidFill>
                  <a:srgbClr val="1F1F1F"/>
                </a:solidFill>
              </a:rPr>
              <a:t>: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4BFA80-CB61-4855-BF35-22082A9F152D}"/>
              </a:ext>
            </a:extLst>
          </p:cNvPr>
          <p:cNvSpPr txBox="1">
            <a:spLocks/>
          </p:cNvSpPr>
          <p:nvPr/>
        </p:nvSpPr>
        <p:spPr>
          <a:xfrm>
            <a:off x="0" y="23818"/>
            <a:ext cx="10515600" cy="695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Modelling VARMAX RSME - Grocery 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E25537-6AF2-451F-952D-9EBB18A43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4042"/>
            <a:ext cx="8596105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4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4BFA80-CB61-4855-BF35-22082A9F152D}"/>
              </a:ext>
            </a:extLst>
          </p:cNvPr>
          <p:cNvSpPr txBox="1">
            <a:spLocks/>
          </p:cNvSpPr>
          <p:nvPr/>
        </p:nvSpPr>
        <p:spPr>
          <a:xfrm>
            <a:off x="0" y="23818"/>
            <a:ext cx="10515600" cy="695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Modelling LSTM - Grocery I</a:t>
            </a:r>
            <a:endParaRPr lang="en-ID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3B0C1-6545-4C2C-B005-F76DC8D7E9FD}"/>
              </a:ext>
            </a:extLst>
          </p:cNvPr>
          <p:cNvSpPr/>
          <p:nvPr/>
        </p:nvSpPr>
        <p:spPr>
          <a:xfrm>
            <a:off x="0" y="823389"/>
            <a:ext cx="52979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Epochs=100, </a:t>
            </a:r>
            <a:r>
              <a:rPr lang="en-US" dirty="0" err="1"/>
              <a:t>batch_size</a:t>
            </a:r>
            <a:r>
              <a:rPr lang="en-US" dirty="0"/>
              <a:t>=35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Score for sales: 738.21 RMSE </a:t>
            </a:r>
          </a:p>
          <a:p>
            <a:pPr marL="290513" indent="-290513"/>
            <a:r>
              <a:rPr lang="en-US" dirty="0"/>
              <a:t>	Test Score for sales: 617.96 RMSE </a:t>
            </a:r>
          </a:p>
          <a:p>
            <a:pPr marL="290513" indent="-290513"/>
            <a:r>
              <a:rPr lang="en-US" dirty="0"/>
              <a:t>	Train Score for </a:t>
            </a:r>
            <a:r>
              <a:rPr lang="en-US" dirty="0" err="1"/>
              <a:t>onpromotion</a:t>
            </a:r>
            <a:r>
              <a:rPr lang="en-US" dirty="0"/>
              <a:t>: 10.73 RMSE </a:t>
            </a:r>
          </a:p>
          <a:p>
            <a:pPr marL="290513" indent="-290513"/>
            <a:r>
              <a:rPr lang="en-US" dirty="0"/>
              <a:t>	Test Score for </a:t>
            </a:r>
            <a:r>
              <a:rPr lang="en-US" dirty="0" err="1"/>
              <a:t>onpromotion</a:t>
            </a:r>
            <a:r>
              <a:rPr lang="en-US" dirty="0"/>
              <a:t>: 16.03 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</a:rPr>
              <a:t>Hasil </a:t>
            </a:r>
            <a:r>
              <a:rPr lang="en-US" dirty="0" err="1">
                <a:solidFill>
                  <a:srgbClr val="1F1F1F"/>
                </a:solidFill>
              </a:rPr>
              <a:t>Prediksi</a:t>
            </a:r>
            <a:r>
              <a:rPr lang="en-US" dirty="0">
                <a:solidFill>
                  <a:srgbClr val="1F1F1F"/>
                </a:solidFill>
              </a:rPr>
              <a:t>:</a:t>
            </a:r>
            <a:endParaRPr lang="en-US" dirty="0"/>
          </a:p>
          <a:p>
            <a:pPr marL="290513" lvl="1" indent="-290513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DB929D-2199-409A-8C7B-CB2F6CE9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7086"/>
            <a:ext cx="11583404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6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941A-5B5E-4610-821A-50E2F887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18"/>
            <a:ext cx="10515600" cy="695049"/>
          </a:xfrm>
        </p:spPr>
        <p:txBody>
          <a:bodyPr>
            <a:noAutofit/>
          </a:bodyPr>
          <a:lstStyle/>
          <a:p>
            <a:r>
              <a:rPr lang="en-GB" sz="3600" dirty="0"/>
              <a:t>Modelling VARMAX MAE - Beverages</a:t>
            </a:r>
            <a:endParaRPr lang="en-ID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F2814-B4DE-4B39-977D-C1CA17EF7236}"/>
              </a:ext>
            </a:extLst>
          </p:cNvPr>
          <p:cNvSpPr/>
          <p:nvPr/>
        </p:nvSpPr>
        <p:spPr>
          <a:xfrm>
            <a:off x="257684" y="862621"/>
            <a:ext cx="8387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VARMAX order: (4, 3) dengan Normalized MAE: 16.7282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860C9-8431-4F86-8F9E-B7CB928A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198"/>
            <a:ext cx="8565622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9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9E672D-A2C0-44EC-B77A-D1AD344BF4D9}"/>
              </a:ext>
            </a:extLst>
          </p:cNvPr>
          <p:cNvSpPr/>
          <p:nvPr/>
        </p:nvSpPr>
        <p:spPr>
          <a:xfrm>
            <a:off x="257683" y="746938"/>
            <a:ext cx="6974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VARMAX order: (4, 3) dengan Normalized RMSE: 24.8053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RMSE Sales: 889.8373 </a:t>
            </a:r>
          </a:p>
          <a:p>
            <a:pPr marL="290513" indent="-290513"/>
            <a:r>
              <a:rPr lang="en-US" dirty="0"/>
              <a:t>	Final RMSE </a:t>
            </a:r>
            <a:r>
              <a:rPr lang="en-US" dirty="0" err="1"/>
              <a:t>Onpromotion</a:t>
            </a:r>
            <a:r>
              <a:rPr lang="en-US" dirty="0"/>
              <a:t>: 22.4706</a:t>
            </a:r>
          </a:p>
          <a:p>
            <a:pPr marL="290513" indent="-290513">
              <a:buFont typeface="Arial" panose="020B0604020202020204" pitchFamily="34" charset="0"/>
              <a:buChar char="•"/>
            </a:pPr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4BFA80-CB61-4855-BF35-22082A9F152D}"/>
              </a:ext>
            </a:extLst>
          </p:cNvPr>
          <p:cNvSpPr txBox="1">
            <a:spLocks/>
          </p:cNvSpPr>
          <p:nvPr/>
        </p:nvSpPr>
        <p:spPr>
          <a:xfrm>
            <a:off x="0" y="23818"/>
            <a:ext cx="10515600" cy="695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Modelling VARMAX RSME - Beverages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8EE530-082F-4005-8167-2EACE3F3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1878"/>
            <a:ext cx="8542760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59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9E672D-A2C0-44EC-B77A-D1AD344BF4D9}"/>
              </a:ext>
            </a:extLst>
          </p:cNvPr>
          <p:cNvSpPr/>
          <p:nvPr/>
        </p:nvSpPr>
        <p:spPr>
          <a:xfrm>
            <a:off x="49865" y="6878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Epochs=100, </a:t>
            </a:r>
            <a:r>
              <a:rPr lang="en-US" dirty="0" err="1"/>
              <a:t>batch_size</a:t>
            </a:r>
            <a:r>
              <a:rPr lang="en-US" dirty="0"/>
              <a:t>=35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4BFA80-CB61-4855-BF35-22082A9F152D}"/>
              </a:ext>
            </a:extLst>
          </p:cNvPr>
          <p:cNvSpPr txBox="1">
            <a:spLocks/>
          </p:cNvSpPr>
          <p:nvPr/>
        </p:nvSpPr>
        <p:spPr>
          <a:xfrm>
            <a:off x="0" y="23818"/>
            <a:ext cx="10515600" cy="695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Modelling LSTM - Beverages</a:t>
            </a:r>
            <a:endParaRPr lang="en-ID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3B0C1-6545-4C2C-B005-F76DC8D7E9FD}"/>
              </a:ext>
            </a:extLst>
          </p:cNvPr>
          <p:cNvSpPr/>
          <p:nvPr/>
        </p:nvSpPr>
        <p:spPr>
          <a:xfrm>
            <a:off x="49865" y="1082261"/>
            <a:ext cx="52979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Score for sales: 699.60 RMSE </a:t>
            </a:r>
          </a:p>
          <a:p>
            <a:pPr marL="290513" indent="-290513"/>
            <a:r>
              <a:rPr lang="en-US" dirty="0"/>
              <a:t>	Test Score for sales: 585.64 RMSE </a:t>
            </a:r>
          </a:p>
          <a:p>
            <a:pPr marL="290513" indent="-290513"/>
            <a:r>
              <a:rPr lang="en-US" dirty="0"/>
              <a:t>	Train Score for </a:t>
            </a:r>
            <a:r>
              <a:rPr lang="en-US" dirty="0" err="1"/>
              <a:t>onpromotion</a:t>
            </a:r>
            <a:r>
              <a:rPr lang="en-US" dirty="0"/>
              <a:t>: 10.67 RMSE </a:t>
            </a:r>
          </a:p>
          <a:p>
            <a:pPr marL="290513" indent="-290513"/>
            <a:r>
              <a:rPr lang="en-US" dirty="0"/>
              <a:t>	Test Score for </a:t>
            </a:r>
            <a:r>
              <a:rPr lang="en-US" dirty="0" err="1"/>
              <a:t>onpromotion</a:t>
            </a:r>
            <a:r>
              <a:rPr lang="en-US" dirty="0"/>
              <a:t>: 15.57 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9A96C-E903-46B4-9729-A2510A947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5178"/>
            <a:ext cx="5541818" cy="404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6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15B8-3E97-4838-B2D2-757D20CB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9D24-A4EA-4D64-BD32-44A2A8CB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Prepare Dataset</a:t>
            </a:r>
          </a:p>
          <a:p>
            <a:r>
              <a:rPr lang="en-US" dirty="0"/>
              <a:t>Step-Step of Analysis</a:t>
            </a:r>
          </a:p>
          <a:p>
            <a:pPr lvl="1"/>
            <a:r>
              <a:rPr lang="en-US" dirty="0"/>
              <a:t>Preprocessing Data</a:t>
            </a:r>
          </a:p>
          <a:p>
            <a:pPr lvl="1"/>
            <a:r>
              <a:rPr lang="en-US" dirty="0"/>
              <a:t>Exploratory Data Analysis (EDA)</a:t>
            </a:r>
          </a:p>
          <a:p>
            <a:r>
              <a:rPr lang="en-US" dirty="0"/>
              <a:t>Modelling using </a:t>
            </a:r>
            <a:r>
              <a:rPr lang="en-US" dirty="0" err="1"/>
              <a:t>Varmax</a:t>
            </a:r>
            <a:endParaRPr lang="en-US" dirty="0"/>
          </a:p>
          <a:p>
            <a:r>
              <a:rPr lang="en-US" dirty="0"/>
              <a:t>Modelling using LSTM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1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941A-5B5E-4610-821A-50E2F887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18"/>
            <a:ext cx="10515600" cy="695049"/>
          </a:xfrm>
        </p:spPr>
        <p:txBody>
          <a:bodyPr>
            <a:noAutofit/>
          </a:bodyPr>
          <a:lstStyle/>
          <a:p>
            <a:r>
              <a:rPr lang="en-GB" sz="3600" dirty="0"/>
              <a:t>Modelling VARMAX MAE - Cleaning</a:t>
            </a:r>
            <a:endParaRPr lang="en-ID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F2814-B4DE-4B39-977D-C1CA17EF7236}"/>
              </a:ext>
            </a:extLst>
          </p:cNvPr>
          <p:cNvSpPr/>
          <p:nvPr/>
        </p:nvSpPr>
        <p:spPr>
          <a:xfrm>
            <a:off x="257684" y="862621"/>
            <a:ext cx="8387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VARMAX order: (3, 3) dengan Normalized MAE: 14.5540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886A1-1638-4DE7-A356-4309B611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257"/>
            <a:ext cx="8542760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9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9E672D-A2C0-44EC-B77A-D1AD344BF4D9}"/>
              </a:ext>
            </a:extLst>
          </p:cNvPr>
          <p:cNvSpPr/>
          <p:nvPr/>
        </p:nvSpPr>
        <p:spPr>
          <a:xfrm>
            <a:off x="257683" y="746938"/>
            <a:ext cx="6835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VARMAX order: (3, 3) dengan Normalized RMSE: 23.3222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RMSE Sales: 450.6045 </a:t>
            </a:r>
          </a:p>
          <a:p>
            <a:pPr marL="290513" indent="-290513"/>
            <a:r>
              <a:rPr lang="en-US" dirty="0"/>
              <a:t>	Final RMSE </a:t>
            </a:r>
            <a:r>
              <a:rPr lang="en-US" dirty="0" err="1"/>
              <a:t>Onpromotion</a:t>
            </a:r>
            <a:r>
              <a:rPr lang="en-US" dirty="0"/>
              <a:t>: 16.6275</a:t>
            </a:r>
          </a:p>
          <a:p>
            <a:pPr marL="290513" indent="-290513">
              <a:buFont typeface="Arial" panose="020B0604020202020204" pitchFamily="34" charset="0"/>
              <a:buChar char="•"/>
            </a:pPr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4BFA80-CB61-4855-BF35-22082A9F152D}"/>
              </a:ext>
            </a:extLst>
          </p:cNvPr>
          <p:cNvSpPr txBox="1">
            <a:spLocks/>
          </p:cNvSpPr>
          <p:nvPr/>
        </p:nvSpPr>
        <p:spPr>
          <a:xfrm>
            <a:off x="0" y="23818"/>
            <a:ext cx="10515600" cy="695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Modelling VARMAX RSME - Cleaning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99B927-263D-472F-8CD8-4514C734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4715"/>
            <a:ext cx="8618967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9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9E672D-A2C0-44EC-B77A-D1AD344BF4D9}"/>
              </a:ext>
            </a:extLst>
          </p:cNvPr>
          <p:cNvSpPr/>
          <p:nvPr/>
        </p:nvSpPr>
        <p:spPr>
          <a:xfrm>
            <a:off x="49865" y="6878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Epochs=100, </a:t>
            </a:r>
            <a:r>
              <a:rPr lang="en-US" dirty="0" err="1"/>
              <a:t>batch_size</a:t>
            </a:r>
            <a:r>
              <a:rPr lang="en-US" dirty="0"/>
              <a:t>=35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4BFA80-CB61-4855-BF35-22082A9F152D}"/>
              </a:ext>
            </a:extLst>
          </p:cNvPr>
          <p:cNvSpPr txBox="1">
            <a:spLocks/>
          </p:cNvSpPr>
          <p:nvPr/>
        </p:nvSpPr>
        <p:spPr>
          <a:xfrm>
            <a:off x="0" y="23818"/>
            <a:ext cx="10515600" cy="695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Modelling LSTM - Cleaning</a:t>
            </a:r>
            <a:endParaRPr lang="en-ID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3B0C1-6545-4C2C-B005-F76DC8D7E9FD}"/>
              </a:ext>
            </a:extLst>
          </p:cNvPr>
          <p:cNvSpPr/>
          <p:nvPr/>
        </p:nvSpPr>
        <p:spPr>
          <a:xfrm>
            <a:off x="49865" y="1082261"/>
            <a:ext cx="52979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Score for sales: 209.02 RMSE </a:t>
            </a:r>
          </a:p>
          <a:p>
            <a:pPr marL="290513" indent="-290513"/>
            <a:r>
              <a:rPr lang="en-US" dirty="0"/>
              <a:t>	Test Score for sales: 215.91 RMSE </a:t>
            </a:r>
          </a:p>
          <a:p>
            <a:pPr marL="290513" indent="-290513"/>
            <a:r>
              <a:rPr lang="en-US" dirty="0"/>
              <a:t>	Train Score for </a:t>
            </a:r>
            <a:r>
              <a:rPr lang="en-US" dirty="0" err="1"/>
              <a:t>onpromotion</a:t>
            </a:r>
            <a:r>
              <a:rPr lang="en-US" dirty="0"/>
              <a:t>: 0.19 RMSE </a:t>
            </a:r>
          </a:p>
          <a:p>
            <a:pPr marL="290513" indent="-290513"/>
            <a:r>
              <a:rPr lang="en-US" dirty="0"/>
              <a:t>	Test Score for </a:t>
            </a:r>
            <a:r>
              <a:rPr lang="en-US" dirty="0" err="1"/>
              <a:t>onpromotion</a:t>
            </a:r>
            <a:r>
              <a:rPr lang="en-US" dirty="0"/>
              <a:t>: 0.21 RMSE</a:t>
            </a:r>
          </a:p>
          <a:p>
            <a:pPr marL="290513" indent="-2905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</a:rPr>
              <a:t>Result </a:t>
            </a:r>
            <a:r>
              <a:rPr lang="en-US" dirty="0" err="1">
                <a:solidFill>
                  <a:srgbClr val="1F1F1F"/>
                </a:solidFill>
              </a:rPr>
              <a:t>Prediksi</a:t>
            </a:r>
            <a:r>
              <a:rPr lang="en-US" dirty="0">
                <a:solidFill>
                  <a:srgbClr val="1F1F1F"/>
                </a:solidFill>
              </a:rPr>
              <a:t>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CFCFD2-A86C-48A5-98CB-1BDCBCCB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7475"/>
            <a:ext cx="5472545" cy="40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6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3EAF-375C-4482-884D-2AD49D93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55"/>
            <a:ext cx="10515600" cy="546100"/>
          </a:xfrm>
        </p:spPr>
        <p:txBody>
          <a:bodyPr>
            <a:normAutofit fontScale="90000"/>
          </a:bodyPr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ED1B-07FE-468A-A2A0-33E5322C4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550"/>
            <a:ext cx="10515600" cy="113537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Nilai </a:t>
            </a:r>
            <a:r>
              <a:rPr lang="en-US" dirty="0" err="1"/>
              <a:t>prediksi</a:t>
            </a:r>
            <a:r>
              <a:rPr lang="en-US" dirty="0"/>
              <a:t> dengan </a:t>
            </a:r>
            <a:r>
              <a:rPr lang="en-US" dirty="0" err="1"/>
              <a:t>menggunakan</a:t>
            </a:r>
            <a:r>
              <a:rPr lang="en-US" dirty="0"/>
              <a:t> Modelling LSTM </a:t>
            </a:r>
            <a:r>
              <a:rPr lang="en-US" dirty="0" err="1"/>
              <a:t>lebih</a:t>
            </a:r>
            <a:r>
              <a:rPr lang="en-US" dirty="0"/>
              <a:t> optimal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Actual </a:t>
            </a:r>
            <a:r>
              <a:rPr lang="en-US" dirty="0" err="1"/>
              <a:t>dibandingkan</a:t>
            </a:r>
            <a:r>
              <a:rPr lang="en-US" dirty="0"/>
              <a:t> modelling </a:t>
            </a:r>
            <a:r>
              <a:rPr lang="en-US" dirty="0" err="1"/>
              <a:t>Varmax</a:t>
            </a:r>
            <a:endParaRPr lang="en-US" dirty="0"/>
          </a:p>
          <a:p>
            <a:r>
              <a:rPr lang="en-US" dirty="0" err="1"/>
              <a:t>Perbandingan</a:t>
            </a:r>
            <a:r>
              <a:rPr lang="en-US" dirty="0"/>
              <a:t> Family Grocery I </a:t>
            </a:r>
            <a:r>
              <a:rPr lang="en-US" dirty="0" err="1"/>
              <a:t>Varmax</a:t>
            </a:r>
            <a:r>
              <a:rPr lang="en-US" dirty="0"/>
              <a:t> RMSE vs LSTM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890A78-2173-487C-9F35-74FFCDDD7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48044"/>
              </p:ext>
            </p:extLst>
          </p:nvPr>
        </p:nvGraphicFramePr>
        <p:xfrm>
          <a:off x="0" y="1532464"/>
          <a:ext cx="12192000" cy="5001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5491">
                  <a:extLst>
                    <a:ext uri="{9D8B030D-6E8A-4147-A177-3AD203B41FA5}">
                      <a16:colId xmlns:a16="http://schemas.microsoft.com/office/drawing/2014/main" val="1099676545"/>
                    </a:ext>
                  </a:extLst>
                </a:gridCol>
                <a:gridCol w="5666509">
                  <a:extLst>
                    <a:ext uri="{9D8B030D-6E8A-4147-A177-3AD203B41FA5}">
                      <a16:colId xmlns:a16="http://schemas.microsoft.com/office/drawing/2014/main" val="4249736487"/>
                    </a:ext>
                  </a:extLst>
                </a:gridCol>
              </a:tblGrid>
              <a:tr h="393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Varmax</a:t>
                      </a:r>
                      <a:r>
                        <a:rPr lang="en-US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0855"/>
                  </a:ext>
                </a:extLst>
              </a:tr>
              <a:tr h="46085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656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3454651-D01B-4D5C-8084-0ED2B6747853}"/>
              </a:ext>
            </a:extLst>
          </p:cNvPr>
          <p:cNvSpPr/>
          <p:nvPr/>
        </p:nvSpPr>
        <p:spPr>
          <a:xfrm>
            <a:off x="187387" y="58292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</a:rPr>
              <a:t>Final RMSE Sales: 1422.3214 </a:t>
            </a:r>
          </a:p>
          <a:p>
            <a:pPr marL="290513" indent="-290513"/>
            <a:r>
              <a:rPr lang="en-US" dirty="0">
                <a:solidFill>
                  <a:srgbClr val="1F1F1F"/>
                </a:solidFill>
              </a:rPr>
              <a:t>     	Final RMSE </a:t>
            </a:r>
            <a:r>
              <a:rPr lang="en-US" dirty="0" err="1">
                <a:solidFill>
                  <a:srgbClr val="1F1F1F"/>
                </a:solidFill>
              </a:rPr>
              <a:t>Onpromotion</a:t>
            </a:r>
            <a:r>
              <a:rPr lang="en-US" dirty="0">
                <a:solidFill>
                  <a:srgbClr val="1F1F1F"/>
                </a:solidFill>
              </a:rPr>
              <a:t>: 40.0924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031BE3-8960-4BF3-A4CB-F46B66B0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2" y="2416473"/>
            <a:ext cx="6164230" cy="30133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919765-B006-4896-8739-19B1F7EAD7B2}"/>
              </a:ext>
            </a:extLst>
          </p:cNvPr>
          <p:cNvSpPr/>
          <p:nvPr/>
        </p:nvSpPr>
        <p:spPr>
          <a:xfrm>
            <a:off x="6818750" y="5447348"/>
            <a:ext cx="4516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Score for sales: 738.21 RMSE </a:t>
            </a:r>
          </a:p>
          <a:p>
            <a:pPr marL="290513" indent="-290513"/>
            <a:r>
              <a:rPr lang="en-US" dirty="0"/>
              <a:t>	Test Score for sales: 617.96 RMSE </a:t>
            </a:r>
          </a:p>
          <a:p>
            <a:pPr marL="290513" indent="-290513"/>
            <a:r>
              <a:rPr lang="en-US" dirty="0"/>
              <a:t>	Train Score for </a:t>
            </a:r>
            <a:r>
              <a:rPr lang="en-US" dirty="0" err="1"/>
              <a:t>onpromotion</a:t>
            </a:r>
            <a:r>
              <a:rPr lang="en-US" dirty="0"/>
              <a:t>: 10.73 RMSE </a:t>
            </a:r>
          </a:p>
          <a:p>
            <a:pPr marL="290513" indent="-290513"/>
            <a:r>
              <a:rPr lang="en-US" dirty="0"/>
              <a:t>	Test Score for </a:t>
            </a:r>
            <a:r>
              <a:rPr lang="en-US" dirty="0" err="1"/>
              <a:t>onpromotion</a:t>
            </a:r>
            <a:r>
              <a:rPr lang="en-US" dirty="0"/>
              <a:t>: 16.03 RMSE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C96C2A-4C7E-4FCD-BC36-BF6633EF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708" y="2418870"/>
            <a:ext cx="5525518" cy="30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9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770D66E-E604-4BFD-A493-F2381AF95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84850"/>
              </p:ext>
            </p:extLst>
          </p:nvPr>
        </p:nvGraphicFramePr>
        <p:xfrm>
          <a:off x="0" y="1532464"/>
          <a:ext cx="12192000" cy="5001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5491">
                  <a:extLst>
                    <a:ext uri="{9D8B030D-6E8A-4147-A177-3AD203B41FA5}">
                      <a16:colId xmlns:a16="http://schemas.microsoft.com/office/drawing/2014/main" val="1099676545"/>
                    </a:ext>
                  </a:extLst>
                </a:gridCol>
                <a:gridCol w="5666509">
                  <a:extLst>
                    <a:ext uri="{9D8B030D-6E8A-4147-A177-3AD203B41FA5}">
                      <a16:colId xmlns:a16="http://schemas.microsoft.com/office/drawing/2014/main" val="4249736487"/>
                    </a:ext>
                  </a:extLst>
                </a:gridCol>
              </a:tblGrid>
              <a:tr h="393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Varmax</a:t>
                      </a:r>
                      <a:r>
                        <a:rPr lang="en-US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0855"/>
                  </a:ext>
                </a:extLst>
              </a:tr>
              <a:tr h="46085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656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5623EAF-375C-4482-884D-2AD49D93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55"/>
            <a:ext cx="10515600" cy="546100"/>
          </a:xfrm>
        </p:spPr>
        <p:txBody>
          <a:bodyPr>
            <a:normAutofit fontScale="90000"/>
          </a:bodyPr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ED1B-07FE-468A-A2A0-33E5322C4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550"/>
            <a:ext cx="10515600" cy="1135374"/>
          </a:xfrm>
        </p:spPr>
        <p:txBody>
          <a:bodyPr>
            <a:normAutofit/>
          </a:bodyPr>
          <a:lstStyle/>
          <a:p>
            <a:r>
              <a:rPr lang="en-US" sz="1800" dirty="0" err="1"/>
              <a:t>Perbandingan</a:t>
            </a:r>
            <a:r>
              <a:rPr lang="en-US" sz="1800" dirty="0"/>
              <a:t> Family Beverages </a:t>
            </a:r>
            <a:r>
              <a:rPr lang="en-US" sz="1800" dirty="0" err="1"/>
              <a:t>Varmax</a:t>
            </a:r>
            <a:r>
              <a:rPr lang="en-US" sz="1800" dirty="0"/>
              <a:t> RMSE vs LSTM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54651-D01B-4D5C-8084-0ED2B6747853}"/>
              </a:ext>
            </a:extLst>
          </p:cNvPr>
          <p:cNvSpPr/>
          <p:nvPr/>
        </p:nvSpPr>
        <p:spPr>
          <a:xfrm>
            <a:off x="1864520" y="57243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RMSE Sales: 889.8373 </a:t>
            </a:r>
          </a:p>
          <a:p>
            <a:pPr marL="290513" indent="-290513"/>
            <a:r>
              <a:rPr lang="en-US" dirty="0"/>
              <a:t>	Final RMSE </a:t>
            </a:r>
            <a:r>
              <a:rPr lang="en-US" dirty="0" err="1"/>
              <a:t>Onpromotion</a:t>
            </a:r>
            <a:r>
              <a:rPr lang="en-US" dirty="0"/>
              <a:t>: 22.4706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919765-B006-4896-8739-19B1F7EAD7B2}"/>
              </a:ext>
            </a:extLst>
          </p:cNvPr>
          <p:cNvSpPr/>
          <p:nvPr/>
        </p:nvSpPr>
        <p:spPr>
          <a:xfrm>
            <a:off x="6818750" y="5447348"/>
            <a:ext cx="4516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Score for sales: 699.60 RMSE </a:t>
            </a:r>
          </a:p>
          <a:p>
            <a:pPr marL="290513" indent="-290513"/>
            <a:r>
              <a:rPr lang="en-US" dirty="0"/>
              <a:t>	Test Score for sales: 585.64 RMSE </a:t>
            </a:r>
          </a:p>
          <a:p>
            <a:pPr marL="290513" indent="-290513"/>
            <a:r>
              <a:rPr lang="en-US" dirty="0"/>
              <a:t>	Train Score for </a:t>
            </a:r>
            <a:r>
              <a:rPr lang="en-US" dirty="0" err="1"/>
              <a:t>onpromotion</a:t>
            </a:r>
            <a:r>
              <a:rPr lang="en-US" dirty="0"/>
              <a:t>: 10.67 RMSE </a:t>
            </a:r>
          </a:p>
          <a:p>
            <a:pPr marL="290513" indent="-290513"/>
            <a:r>
              <a:rPr lang="en-US" dirty="0"/>
              <a:t>	Test Score for </a:t>
            </a:r>
            <a:r>
              <a:rPr lang="en-US" dirty="0" err="1"/>
              <a:t>onpromotion</a:t>
            </a:r>
            <a:r>
              <a:rPr lang="en-US" dirty="0"/>
              <a:t>: 15.57 RMSE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4818C4-3B81-4B6D-B72D-D9EEF6C5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4199"/>
            <a:ext cx="6283595" cy="3071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ED8341-4411-43CE-B2D1-EB7F958F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2" y="2008905"/>
            <a:ext cx="5430982" cy="31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1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3EAF-375C-4482-884D-2AD49D93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55"/>
            <a:ext cx="10515600" cy="546100"/>
          </a:xfrm>
        </p:spPr>
        <p:txBody>
          <a:bodyPr>
            <a:normAutofit fontScale="90000"/>
          </a:bodyPr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ED1B-07FE-468A-A2A0-33E5322C4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550"/>
            <a:ext cx="10515600" cy="1135374"/>
          </a:xfrm>
        </p:spPr>
        <p:txBody>
          <a:bodyPr>
            <a:normAutofit/>
          </a:bodyPr>
          <a:lstStyle/>
          <a:p>
            <a:r>
              <a:rPr lang="en-US" sz="1800" dirty="0" err="1"/>
              <a:t>Perbandingan</a:t>
            </a:r>
            <a:r>
              <a:rPr lang="en-US" sz="1800" dirty="0"/>
              <a:t> Family Cleaning </a:t>
            </a:r>
            <a:r>
              <a:rPr lang="en-US" sz="1800" dirty="0" err="1"/>
              <a:t>Varmax</a:t>
            </a:r>
            <a:r>
              <a:rPr lang="en-US" sz="1800" dirty="0"/>
              <a:t> RMSE vs LSTM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81AB67-3447-437D-911E-B4077E48B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8112"/>
              </p:ext>
            </p:extLst>
          </p:nvPr>
        </p:nvGraphicFramePr>
        <p:xfrm>
          <a:off x="0" y="1532464"/>
          <a:ext cx="12192000" cy="5001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5491">
                  <a:extLst>
                    <a:ext uri="{9D8B030D-6E8A-4147-A177-3AD203B41FA5}">
                      <a16:colId xmlns:a16="http://schemas.microsoft.com/office/drawing/2014/main" val="1099676545"/>
                    </a:ext>
                  </a:extLst>
                </a:gridCol>
                <a:gridCol w="5666509">
                  <a:extLst>
                    <a:ext uri="{9D8B030D-6E8A-4147-A177-3AD203B41FA5}">
                      <a16:colId xmlns:a16="http://schemas.microsoft.com/office/drawing/2014/main" val="4249736487"/>
                    </a:ext>
                  </a:extLst>
                </a:gridCol>
              </a:tblGrid>
              <a:tr h="393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Varmax</a:t>
                      </a:r>
                      <a:r>
                        <a:rPr lang="en-US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0855"/>
                  </a:ext>
                </a:extLst>
              </a:tr>
              <a:tr h="46085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65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039B288-C059-4E0F-91DA-B9032702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164" y="2020122"/>
            <a:ext cx="5223164" cy="28885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954291-557C-427E-B4C6-037B5BD4CCA4}"/>
              </a:ext>
            </a:extLst>
          </p:cNvPr>
          <p:cNvSpPr/>
          <p:nvPr/>
        </p:nvSpPr>
        <p:spPr>
          <a:xfrm>
            <a:off x="6982690" y="50878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Score for sales: 209.02 RMSE </a:t>
            </a:r>
          </a:p>
          <a:p>
            <a:pPr marL="290513" indent="-290513"/>
            <a:r>
              <a:rPr lang="en-US" dirty="0"/>
              <a:t>	Test Score for sales: 215.91 RMSE </a:t>
            </a:r>
          </a:p>
          <a:p>
            <a:pPr marL="290513" indent="-290513"/>
            <a:r>
              <a:rPr lang="en-US" dirty="0"/>
              <a:t>	Train Score for </a:t>
            </a:r>
            <a:r>
              <a:rPr lang="en-US" dirty="0" err="1"/>
              <a:t>onpromotion</a:t>
            </a:r>
            <a:r>
              <a:rPr lang="en-US" dirty="0"/>
              <a:t>: 0.19 RMSE </a:t>
            </a:r>
          </a:p>
          <a:p>
            <a:pPr marL="290513" indent="-290513"/>
            <a:r>
              <a:rPr lang="en-US" dirty="0"/>
              <a:t>	Test Score for </a:t>
            </a:r>
            <a:r>
              <a:rPr lang="en-US" dirty="0" err="1"/>
              <a:t>onpromotion</a:t>
            </a:r>
            <a:r>
              <a:rPr lang="en-US" dirty="0"/>
              <a:t>: 0.21 RMSE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1DB40F-9604-4CD7-9ED1-8AFE9A063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8420"/>
            <a:ext cx="6234545" cy="30593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D3FA18-5CFF-4B61-A0CE-52542B64C5B1}"/>
              </a:ext>
            </a:extLst>
          </p:cNvPr>
          <p:cNvSpPr/>
          <p:nvPr/>
        </p:nvSpPr>
        <p:spPr>
          <a:xfrm>
            <a:off x="1357746" y="5412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RMSE Sales: 450.6045 </a:t>
            </a:r>
          </a:p>
          <a:p>
            <a:pPr marL="290513" indent="-290513"/>
            <a:r>
              <a:rPr lang="en-US" dirty="0"/>
              <a:t>	Final RMSE </a:t>
            </a:r>
            <a:r>
              <a:rPr lang="en-US" dirty="0" err="1"/>
              <a:t>Onpromotion</a:t>
            </a:r>
            <a:r>
              <a:rPr lang="en-US" dirty="0"/>
              <a:t>: 16.6275</a:t>
            </a:r>
          </a:p>
        </p:txBody>
      </p:sp>
    </p:spTree>
    <p:extLst>
      <p:ext uri="{BB962C8B-B14F-4D97-AF65-F5344CB8AC3E}">
        <p14:creationId xmlns:p14="http://schemas.microsoft.com/office/powerpoint/2010/main" val="4001996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ECF0E0-163A-4B53-B81B-A2F587C074AB}"/>
              </a:ext>
            </a:extLst>
          </p:cNvPr>
          <p:cNvSpPr txBox="1"/>
          <p:nvPr/>
        </p:nvSpPr>
        <p:spPr>
          <a:xfrm>
            <a:off x="0" y="4853826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cs typeface="Arial" pitchFamily="34" charset="0"/>
              </a:rPr>
              <a:t>THANK YOU</a:t>
            </a:r>
            <a:endParaRPr lang="ko-KR" altLang="en-US" sz="6000" dirty="0"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C027A-1852-48C5-89DA-252CA2CE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22" y="726276"/>
            <a:ext cx="941151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8C851E-38F2-45D7-9400-BBAE93BEAEA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94846-6D45-4507-B1C2-AEA64E866B8A}"/>
              </a:ext>
            </a:extLst>
          </p:cNvPr>
          <p:cNvSpPr txBox="1"/>
          <p:nvPr/>
        </p:nvSpPr>
        <p:spPr>
          <a:xfrm>
            <a:off x="0" y="681037"/>
            <a:ext cx="10889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Dalam</a:t>
            </a:r>
            <a:r>
              <a:rPr lang="en-US" sz="2400" dirty="0"/>
              <a:t> project ini </a:t>
            </a:r>
            <a:r>
              <a:rPr lang="en-US" sz="2400" dirty="0" err="1"/>
              <a:t>bertujuan</a:t>
            </a:r>
            <a:r>
              <a:rPr lang="en-US" sz="2400" dirty="0"/>
              <a:t> untuk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analisa</a:t>
            </a:r>
            <a:r>
              <a:rPr lang="en-US" sz="2400" dirty="0"/>
              <a:t> </a:t>
            </a:r>
            <a:r>
              <a:rPr lang="en-US" sz="2400" b="1" dirty="0"/>
              <a:t>sales forecasting</a:t>
            </a:r>
            <a:r>
              <a:rPr lang="en-US" sz="2400" dirty="0"/>
              <a:t> dengan </a:t>
            </a:r>
            <a:r>
              <a:rPr lang="en-US" sz="2400" dirty="0" err="1"/>
              <a:t>mengambil</a:t>
            </a:r>
            <a:r>
              <a:rPr lang="en-US" sz="2400" dirty="0"/>
              <a:t> data TOP 3 family (Grocery I,  Beverages, Cleaning)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sales pada </a:t>
            </a:r>
            <a:r>
              <a:rPr lang="en-US" sz="2400" dirty="0" err="1"/>
              <a:t>sebuah</a:t>
            </a:r>
            <a:r>
              <a:rPr lang="en-US" sz="2400" dirty="0"/>
              <a:t> store.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Adapun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data </a:t>
            </a:r>
            <a:r>
              <a:rPr lang="en-US" sz="2400" dirty="0" err="1"/>
              <a:t>histori</a:t>
            </a:r>
            <a:r>
              <a:rPr lang="en-US" sz="2400" dirty="0"/>
              <a:t> sales, promotion, </a:t>
            </a:r>
            <a:r>
              <a:rPr lang="en-US" sz="2400" dirty="0" err="1"/>
              <a:t>dcoilwtico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analisa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lanjut</a:t>
            </a:r>
            <a:r>
              <a:rPr lang="en-US" sz="2400" dirty="0"/>
              <a:t>, perlu </a:t>
            </a:r>
            <a:r>
              <a:rPr lang="en-US" sz="2400" dirty="0" err="1"/>
              <a:t>dilakukan</a:t>
            </a:r>
            <a:r>
              <a:rPr lang="en-US" sz="2400" dirty="0"/>
              <a:t> proses Preprocessing </a:t>
            </a:r>
            <a:r>
              <a:rPr lang="en-US" sz="2400" dirty="0" err="1"/>
              <a:t>terlebih</a:t>
            </a:r>
            <a:r>
              <a:rPr lang="en-US" sz="2400" dirty="0"/>
              <a:t> dahulu seperti Checking missing values, checking missing date dan </a:t>
            </a:r>
            <a:r>
              <a:rPr lang="en-US" sz="2400" dirty="0" err="1"/>
              <a:t>dilakukan</a:t>
            </a:r>
            <a:r>
              <a:rPr lang="en-US" sz="2400" dirty="0"/>
              <a:t> Exploratory Data Analysis (EDA)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analisa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VARMAX dan LSTM.</a:t>
            </a:r>
          </a:p>
        </p:txBody>
      </p:sp>
    </p:spTree>
    <p:extLst>
      <p:ext uri="{BB962C8B-B14F-4D97-AF65-F5344CB8AC3E}">
        <p14:creationId xmlns:p14="http://schemas.microsoft.com/office/powerpoint/2010/main" val="195872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8C851E-38F2-45D7-9400-BBAE93BEAEA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Prepare Dataset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72AE1-EB68-435D-934F-D37EF2100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03"/>
          <a:stretch/>
        </p:blipFill>
        <p:spPr>
          <a:xfrm>
            <a:off x="0" y="681037"/>
            <a:ext cx="7079593" cy="2430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073B4F-8DE2-48F5-840A-9EAC040D5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8" y="3429000"/>
            <a:ext cx="7079593" cy="2903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D87BA-7FCE-49BA-9DBA-F6F1D1F8B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345" y="1896532"/>
            <a:ext cx="4075506" cy="37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0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5FA-A653-4DB1-B6E6-502533D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 Data - </a:t>
            </a:r>
            <a:r>
              <a:rPr lang="en-US" b="1" dirty="0">
                <a:solidFill>
                  <a:srgbClr val="0070C0"/>
                </a:solidFill>
              </a:rPr>
              <a:t>Checking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55D4-F412-4687-BFCA-15E8854F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0515600" cy="461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CADBF-CDED-4CFA-BF5A-61414F14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453"/>
            <a:ext cx="4686706" cy="314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CE692-5B95-48AC-A93D-1879597D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39" y="1362074"/>
            <a:ext cx="7226462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5087446-F512-42DE-8EC0-90B1FA539044}"/>
              </a:ext>
            </a:extLst>
          </p:cNvPr>
          <p:cNvSpPr/>
          <p:nvPr/>
        </p:nvSpPr>
        <p:spPr>
          <a:xfrm>
            <a:off x="3874377" y="3429000"/>
            <a:ext cx="806292" cy="625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5FA-A653-4DB1-B6E6-502533D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 Data - </a:t>
            </a:r>
            <a:r>
              <a:rPr lang="en-US" b="1" dirty="0">
                <a:solidFill>
                  <a:srgbClr val="0070C0"/>
                </a:solidFill>
              </a:rPr>
              <a:t>Checking Missing Value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F09F1-1E7D-4F40-88A6-78CAD2E4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1037"/>
            <a:ext cx="4297680" cy="2634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CE491-CAB1-47F2-BAF6-9072A7D38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28" y="3004900"/>
            <a:ext cx="8451272" cy="3853100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4E3EF610-7C6A-4770-9916-D3B430F6DB56}"/>
              </a:ext>
            </a:extLst>
          </p:cNvPr>
          <p:cNvSpPr/>
          <p:nvPr/>
        </p:nvSpPr>
        <p:spPr>
          <a:xfrm rot="5400000">
            <a:off x="4399280" y="1605280"/>
            <a:ext cx="1310640" cy="10972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69FE4-6E66-4B41-9722-BD530E8CD34C}"/>
              </a:ext>
            </a:extLst>
          </p:cNvPr>
          <p:cNvSpPr txBox="1"/>
          <p:nvPr/>
        </p:nvSpPr>
        <p:spPr>
          <a:xfrm>
            <a:off x="7894321" y="2664701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86348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5FA-A653-4DB1-B6E6-502533D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 Data - </a:t>
            </a:r>
            <a:r>
              <a:rPr lang="en-US" b="1" dirty="0">
                <a:solidFill>
                  <a:srgbClr val="0070C0"/>
                </a:solidFill>
              </a:rPr>
              <a:t>Checking Missing Date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02BDC-8003-4012-93E1-598048C3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797629" cy="4115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1DDD1-AEC7-4C29-A55C-E7B26A401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982" y="3315829"/>
            <a:ext cx="5029636" cy="3254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F8C2C-7526-491E-A934-1B96133C7AF7}"/>
              </a:ext>
            </a:extLst>
          </p:cNvPr>
          <p:cNvSpPr txBox="1"/>
          <p:nvPr/>
        </p:nvSpPr>
        <p:spPr>
          <a:xfrm>
            <a:off x="4439920" y="5477231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date : 2024-12-25</a:t>
            </a:r>
          </a:p>
        </p:txBody>
      </p:sp>
    </p:spTree>
    <p:extLst>
      <p:ext uri="{BB962C8B-B14F-4D97-AF65-F5344CB8AC3E}">
        <p14:creationId xmlns:p14="http://schemas.microsoft.com/office/powerpoint/2010/main" val="425514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5FA-A653-4DB1-B6E6-502533D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 Data - </a:t>
            </a:r>
            <a:r>
              <a:rPr lang="en-US" b="1" dirty="0">
                <a:solidFill>
                  <a:srgbClr val="0070C0"/>
                </a:solidFill>
              </a:rPr>
              <a:t>Checking Missing Date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1361D-9E29-4B2C-AE55-A44F8F8C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947"/>
            <a:ext cx="6706181" cy="145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25B61-5ED3-4A57-9F78-68574ED84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158" y="1451605"/>
            <a:ext cx="5326842" cy="168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EE460-212C-4111-9587-F5A55446A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" y="4560508"/>
            <a:ext cx="5862320" cy="1254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FD032D-EDAA-4EF8-96B7-F0D161882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158" y="4564312"/>
            <a:ext cx="4336156" cy="156985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34E2A23-278E-484D-9445-2BA7E2BDC74A}"/>
              </a:ext>
            </a:extLst>
          </p:cNvPr>
          <p:cNvSpPr/>
          <p:nvPr/>
        </p:nvSpPr>
        <p:spPr>
          <a:xfrm>
            <a:off x="6179072" y="2126206"/>
            <a:ext cx="606598" cy="33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802B2C-B9B1-44A4-B135-2F89E48FCA84}"/>
              </a:ext>
            </a:extLst>
          </p:cNvPr>
          <p:cNvSpPr/>
          <p:nvPr/>
        </p:nvSpPr>
        <p:spPr>
          <a:xfrm>
            <a:off x="6139012" y="5051390"/>
            <a:ext cx="606598" cy="33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C36CF20-32A9-40FA-ACF4-FB9883455720}"/>
              </a:ext>
            </a:extLst>
          </p:cNvPr>
          <p:cNvSpPr/>
          <p:nvPr/>
        </p:nvSpPr>
        <p:spPr>
          <a:xfrm rot="7866030">
            <a:off x="4808620" y="3751133"/>
            <a:ext cx="2324736" cy="33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3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CE8653-24F7-4595-9CE5-3C8F0DE179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 (EDA) – </a:t>
            </a:r>
            <a:r>
              <a:rPr lang="en-US" b="1" dirty="0">
                <a:solidFill>
                  <a:srgbClr val="0070C0"/>
                </a:solidFill>
              </a:rPr>
              <a:t>Checking Stationary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A7638-9C5E-4C29-9339-B55287CC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581"/>
            <a:ext cx="5821680" cy="6187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15C0C9-4A26-440B-BCF9-7C99B66B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675" y="1300273"/>
            <a:ext cx="4488569" cy="406420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9C38BA5-1ABA-4B33-BC97-52C2FD89A304}"/>
              </a:ext>
            </a:extLst>
          </p:cNvPr>
          <p:cNvSpPr/>
          <p:nvPr/>
        </p:nvSpPr>
        <p:spPr>
          <a:xfrm>
            <a:off x="6096000" y="3210560"/>
            <a:ext cx="721360" cy="49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0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494</Words>
  <Application>Microsoft Office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Theme</vt:lpstr>
      <vt:lpstr>Project I - Sales Forecasting</vt:lpstr>
      <vt:lpstr>Agenda</vt:lpstr>
      <vt:lpstr>PowerPoint Presentation</vt:lpstr>
      <vt:lpstr>PowerPoint Presentation</vt:lpstr>
      <vt:lpstr>Preprocessing Data - Checking Missing Value</vt:lpstr>
      <vt:lpstr>Preprocessing Data - Checking Missing Value</vt:lpstr>
      <vt:lpstr>Preprocessing Data - Checking Missing Date</vt:lpstr>
      <vt:lpstr>Preprocessing Data - Checking Missing Date</vt:lpstr>
      <vt:lpstr>PowerPoint Presentation</vt:lpstr>
      <vt:lpstr>PowerPoint Presentation</vt:lpstr>
      <vt:lpstr>EDA – Fine the top 3 family</vt:lpstr>
      <vt:lpstr>EDA - Heatmap</vt:lpstr>
      <vt:lpstr>EDA - Interpolation</vt:lpstr>
      <vt:lpstr>Modelling VARMAX MAE - Grocery I</vt:lpstr>
      <vt:lpstr>PowerPoint Presentation</vt:lpstr>
      <vt:lpstr>PowerPoint Presentation</vt:lpstr>
      <vt:lpstr>Modelling VARMAX MAE - Beverages</vt:lpstr>
      <vt:lpstr>PowerPoint Presentation</vt:lpstr>
      <vt:lpstr>PowerPoint Presentation</vt:lpstr>
      <vt:lpstr>Modelling VARMAX MAE - Cleaning</vt:lpstr>
      <vt:lpstr>PowerPoint Presentation</vt:lpstr>
      <vt:lpstr>PowerPoint Presentation</vt:lpstr>
      <vt:lpstr>Kesimpulan</vt:lpstr>
      <vt:lpstr>Kesimpulan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Sales Forcasting</dc:title>
  <dc:creator>a</dc:creator>
  <cp:lastModifiedBy>dani rahardjo</cp:lastModifiedBy>
  <cp:revision>61</cp:revision>
  <dcterms:created xsi:type="dcterms:W3CDTF">2025-02-06T23:56:22Z</dcterms:created>
  <dcterms:modified xsi:type="dcterms:W3CDTF">2025-02-12T09:45:45Z</dcterms:modified>
</cp:coreProperties>
</file>