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29"/>
  </p:notesMasterIdLst>
  <p:handoutMasterIdLst>
    <p:handoutMasterId r:id="rId30"/>
  </p:handoutMasterIdLst>
  <p:sldIdLst>
    <p:sldId id="256" r:id="rId5"/>
    <p:sldId id="310" r:id="rId6"/>
    <p:sldId id="373" r:id="rId7"/>
    <p:sldId id="290" r:id="rId8"/>
    <p:sldId id="375" r:id="rId9"/>
    <p:sldId id="374" r:id="rId10"/>
    <p:sldId id="376" r:id="rId11"/>
    <p:sldId id="377" r:id="rId12"/>
    <p:sldId id="378" r:id="rId13"/>
    <p:sldId id="379" r:id="rId14"/>
    <p:sldId id="380" r:id="rId15"/>
    <p:sldId id="382" r:id="rId16"/>
    <p:sldId id="381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3" r:id="rId27"/>
    <p:sldId id="392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564" y="96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05BAE6-238D-4309-833D-AC68A5A22E67}" type="datetime1">
              <a:rPr lang="es-ES" noProof="1" smtClean="0"/>
              <a:t>25/10/2023</a:t>
            </a:fld>
            <a:endParaRPr lang="es-ES" noProof="1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es-ES" noProof="1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AD337-619F-4484-9ADC-954427F192AE}" type="datetime1">
              <a:rPr lang="es-ES" noProof="1" smtClean="0"/>
              <a:t>25/10/2023</a:t>
            </a:fld>
            <a:endParaRPr lang="es-ES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1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1"/>
              <a:t>Haga clic para modificar los estilos de texto del patrón</a:t>
            </a:r>
          </a:p>
          <a:p>
            <a:pPr lvl="1" rtl="0"/>
            <a:r>
              <a:rPr lang="es-ES" noProof="1"/>
              <a:t>Segundo nivel</a:t>
            </a:r>
          </a:p>
          <a:p>
            <a:pPr lvl="2" rtl="0"/>
            <a:r>
              <a:rPr lang="es-ES" noProof="1"/>
              <a:t>Tercer nivel</a:t>
            </a:r>
          </a:p>
          <a:p>
            <a:pPr lvl="3" rtl="0"/>
            <a:r>
              <a:rPr lang="es-ES" noProof="1"/>
              <a:t>Cuarto nivel</a:t>
            </a:r>
          </a:p>
          <a:p>
            <a:pPr lvl="4" rtl="0"/>
            <a:r>
              <a:rPr lang="es-ES" noProof="1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1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799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52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60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78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48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833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545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580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793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483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30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654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742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597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265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41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27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3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100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884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43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es-ES" noProof="0"/>
              <a:t>Haga clic en el título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ángulo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7" name="Triángulo rectángulo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2" name="Marcador de texto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85" name="Marcador de texto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83" name="Marcador de texto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86" name="Marcador de texto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87" name="Marcador de fecha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88" name="Marcador de pie de página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89" name="Marcador de número de diapositiva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ángulo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0" name="Triángulo rectángulo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121" name="Marcador de texto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23" name="Marcador de texto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32" name="Marcador de texto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33" name="Marcador de texto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34" name="Marcador de texto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Inserte el subtítulo aquí</a:t>
            </a:r>
          </a:p>
        </p:txBody>
      </p:sp>
      <p:sp>
        <p:nvSpPr>
          <p:cNvPr id="135" name="Marcador de texto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Insertar texto aquí</a:t>
            </a:r>
          </a:p>
        </p:txBody>
      </p:sp>
      <p:sp>
        <p:nvSpPr>
          <p:cNvPr id="125" name="Marcador de fecha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126" name="Marcador de pie de página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27" name="Marcador de número de diapositiva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ángulo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3" name="Triángulo rectángulo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4" name="Diagrama de flujo: Documento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agregar un título</a:t>
            </a:r>
          </a:p>
        </p:txBody>
      </p:sp>
      <p:sp>
        <p:nvSpPr>
          <p:cNvPr id="86" name="Subtítulo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</a:rPr>
              <a:t>Haga clic para modificar el estilo de subtítulo del patrón</a:t>
            </a:r>
          </a:p>
        </p:txBody>
      </p:sp>
      <p:sp>
        <p:nvSpPr>
          <p:cNvPr id="91" name="Marcador de fecha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7" name="Marcador de posición de imagen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92" name="Marcador de pie de página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3" name="Marcador de número de diapositiva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chemeClr val="tx2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50" name="Marcador de posición de imagen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51" name="Marcador de posición de imagen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9" name="Marcador de contenido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52" name="Marcador de fecha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53" name="Marcador de pie de página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4" name="Marcador de número de diapositiva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Diagrama de flujo: Documento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ítulo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42" name="Marcador de contenido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44" name="Marcador de posición de imagen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9" name="Marcador de fecha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0" name="Marcador de pie de página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1" name="Marcador de número de diapositiva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modificar el estilo de título del patrón</a:t>
            </a:r>
          </a:p>
        </p:txBody>
      </p:sp>
      <p:sp>
        <p:nvSpPr>
          <p:cNvPr id="45" name="Marcador de posición de imagen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es-ES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2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8" name="Marcador de contenido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es-ES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7" name="Marcador de fecha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38" name="Marcador de pie de página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9" name="Marcador de número de diapositiva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3" name="Marcador de contenido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ángulo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44" name="Marcador de posición de imagen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es-E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modificar el estilo de título del patrón</a:t>
            </a:r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es-ES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Haga clic para agregar un subtítulo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iagrama de flujo: Documento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40" name="Marcador de fecha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41" name="Marcador de pie de página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2" name="Marcador de número de diapositiva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4" name="Marcador de contenido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iagrama de flujo: Documento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es-ES" noProof="0">
                <a:solidFill>
                  <a:srgbClr val="FFFFFF"/>
                </a:solidFill>
                <a:cs typeface="Posterama" panose="020B0504020200020000" pitchFamily="34" charset="0"/>
              </a:rPr>
              <a:t>Haga clic para modificar el estilo de título del patrón</a:t>
            </a:r>
          </a:p>
        </p:txBody>
      </p:sp>
      <p:sp>
        <p:nvSpPr>
          <p:cNvPr id="37" name="Marcador de fecha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2/2/20XX</a:t>
            </a:r>
          </a:p>
        </p:txBody>
      </p:sp>
      <p:sp>
        <p:nvSpPr>
          <p:cNvPr id="38" name="Marcador de pie de página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9" name="Marcador de número de diapositiva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1" name="Marcador de contenido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 rtlCol="0"/>
          <a:lstStyle/>
          <a:p>
            <a:pPr rtl="0"/>
            <a:r>
              <a:rPr lang="es-ES" dirty="0"/>
              <a:t>Bootstrap 5</a:t>
            </a:r>
          </a:p>
        </p:txBody>
      </p:sp>
      <p:pic>
        <p:nvPicPr>
          <p:cNvPr id="6" name="Marcador de posición de imagen 5" descr="Matemáticas de pizarra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4277" b="24277"/>
          <a:stretch/>
        </p:blipFill>
        <p:spPr/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4800" y="4246790"/>
            <a:ext cx="3581400" cy="2081213"/>
          </a:xfrm>
        </p:spPr>
        <p:txBody>
          <a:bodyPr rtlCol="0"/>
          <a:lstStyle/>
          <a:p>
            <a:pPr rtl="0"/>
            <a:r>
              <a:rPr lang="es-ES" dirty="0"/>
              <a:t>Daniel Rus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 rtlCol="0"/>
          <a:lstStyle/>
          <a:p>
            <a:pPr rtl="0"/>
            <a:r>
              <a:rPr lang="es-ES" dirty="0"/>
              <a:t>Implementación de Bootstrap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Puedes implementar Bootstrap en tu proyecto enlazando los archivos CSS y JavaScript, utilizando gestores de paquetes como </a:t>
            </a:r>
            <a:r>
              <a:rPr lang="es-ES" dirty="0" err="1"/>
              <a:t>npm</a:t>
            </a:r>
            <a:r>
              <a:rPr lang="es-ES" dirty="0"/>
              <a:t> o incluyendo Bootstrap a través de un CDN.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09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¿Se puede implementar responsive con Bootstrap?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Sí, Bootstrap está diseñado para ser totalmente responsive. Utiliza su sistema de rejilla y clases CSS predefinidas para adaptar tu sitio web a diferentes tamaños de pantalla. 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11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53104" y="4490628"/>
            <a:ext cx="6112932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="container"&gt;</a:t>
            </a:r>
          </a:p>
          <a:p>
            <a:r>
              <a:rPr lang="es-ES" dirty="0">
                <a:solidFill>
                  <a:schemeClr val="bg1"/>
                </a:solidFill>
              </a:rPr>
              <a:t>  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="</a:t>
            </a:r>
            <a:r>
              <a:rPr lang="es-ES" dirty="0" err="1">
                <a:solidFill>
                  <a:schemeClr val="bg1"/>
                </a:solidFill>
              </a:rPr>
              <a:t>row</a:t>
            </a:r>
            <a:r>
              <a:rPr lang="es-ES" dirty="0">
                <a:solidFill>
                  <a:schemeClr val="bg1"/>
                </a:solidFill>
              </a:rPr>
              <a:t>"&gt;</a:t>
            </a:r>
          </a:p>
          <a:p>
            <a:r>
              <a:rPr lang="es-ES" dirty="0">
                <a:solidFill>
                  <a:schemeClr val="bg1"/>
                </a:solidFill>
              </a:rPr>
              <a:t>    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="col-md-6"&gt;Columna 1&lt;/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</a:rPr>
              <a:t>    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="col-md-6"&gt;Columna 2&lt;/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</a:rPr>
              <a:t>  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</a:rPr>
              <a:t>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4258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¿Que es un componente de </a:t>
            </a:r>
            <a:r>
              <a:rPr lang="es-ES" dirty="0" err="1"/>
              <a:t>Boostrap</a:t>
            </a:r>
            <a:r>
              <a:rPr lang="es-ES" dirty="0"/>
              <a:t>?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Los componentes de Bootstrap son elementos listos para usar que facilitan la creación de interfaces. Ejemplo: 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12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61571" y="4490628"/>
            <a:ext cx="6112932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&lt;button class="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-primary"&gt;</a:t>
            </a:r>
            <a:r>
              <a:rPr lang="en-US" dirty="0" err="1">
                <a:solidFill>
                  <a:schemeClr val="bg1"/>
                </a:solidFill>
              </a:rPr>
              <a:t>Botón</a:t>
            </a:r>
            <a:r>
              <a:rPr lang="en-US" dirty="0">
                <a:solidFill>
                  <a:schemeClr val="bg1"/>
                </a:solidFill>
              </a:rPr>
              <a:t>&lt;/button&gt;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0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Tipos de diseños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ofrece varios tipos de diseños, como contenedor fluido, contenedor en el centro y más, lo que permite una mayor flexibilidad en la estructura del sitio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81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es-ES" dirty="0"/>
              <a:t>Tema Cuatro</a:t>
            </a:r>
          </a:p>
        </p:txBody>
      </p:sp>
      <p:pic>
        <p:nvPicPr>
          <p:cNvPr id="2" name="Marcador de posición de imagen 1" descr="Primer plano de una calculadora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rtlCol="0"/>
          <a:lstStyle/>
          <a:p>
            <a:pPr rtl="0"/>
            <a:r>
              <a:rPr lang="es-ES" dirty="0"/>
              <a:t>Botones, </a:t>
            </a:r>
            <a:r>
              <a:rPr lang="es-ES" dirty="0" err="1"/>
              <a:t>Carousel</a:t>
            </a:r>
            <a:r>
              <a:rPr lang="es-ES" dirty="0"/>
              <a:t> y Componentes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90088" y="-2"/>
            <a:ext cx="12214827" cy="6858000"/>
            <a:chOff x="-6214" y="-1"/>
            <a:chExt cx="12214827" cy="6858000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54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Botones en Bootstrap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ofrece varios estilos de botones, como </a:t>
            </a:r>
            <a:r>
              <a:rPr lang="es-ES" dirty="0" err="1"/>
              <a:t>btn-primary</a:t>
            </a:r>
            <a:r>
              <a:rPr lang="es-ES" dirty="0"/>
              <a:t>, </a:t>
            </a:r>
            <a:r>
              <a:rPr lang="es-ES" dirty="0" err="1"/>
              <a:t>btn-secondary</a:t>
            </a:r>
            <a:r>
              <a:rPr lang="es-ES" dirty="0"/>
              <a:t>, </a:t>
            </a:r>
            <a:r>
              <a:rPr lang="es-ES" dirty="0" err="1"/>
              <a:t>btn-success</a:t>
            </a:r>
            <a:r>
              <a:rPr lang="es-ES" dirty="0"/>
              <a:t>, entre otros.</a:t>
            </a:r>
          </a:p>
          <a:p>
            <a:pPr rtl="0"/>
            <a:r>
              <a:rPr lang="es-ES" dirty="0"/>
              <a:t>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15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61571" y="4490628"/>
            <a:ext cx="6112932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&lt;button class="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-primary"&gt;</a:t>
            </a:r>
            <a:r>
              <a:rPr lang="en-US" dirty="0" err="1">
                <a:solidFill>
                  <a:schemeClr val="bg1"/>
                </a:solidFill>
              </a:rPr>
              <a:t>Botón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Primario</a:t>
            </a:r>
            <a:r>
              <a:rPr lang="en-US" dirty="0">
                <a:solidFill>
                  <a:schemeClr val="bg1"/>
                </a:solidFill>
              </a:rPr>
              <a:t>&lt;/button&gt;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5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Carrousel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000932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Un </a:t>
            </a:r>
            <a:r>
              <a:rPr lang="es-ES" dirty="0" err="1"/>
              <a:t>Carousel</a:t>
            </a:r>
            <a:r>
              <a:rPr lang="es-ES" dirty="0"/>
              <a:t> es un componente que muestra imágenes o contenido en un carrusel.</a:t>
            </a:r>
          </a:p>
          <a:p>
            <a:pPr rtl="0"/>
            <a:r>
              <a:rPr lang="es-ES" dirty="0"/>
              <a:t>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16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53104" y="3429000"/>
            <a:ext cx="6112932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id="</a:t>
            </a:r>
            <a:r>
              <a:rPr lang="es-ES" dirty="0" err="1">
                <a:solidFill>
                  <a:schemeClr val="bg1"/>
                </a:solidFill>
              </a:rPr>
              <a:t>miCarousel</a:t>
            </a:r>
            <a:r>
              <a:rPr lang="es-ES" dirty="0">
                <a:solidFill>
                  <a:schemeClr val="bg1"/>
                </a:solidFill>
              </a:rPr>
              <a:t>"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="</a:t>
            </a:r>
            <a:r>
              <a:rPr lang="es-ES" dirty="0" err="1">
                <a:solidFill>
                  <a:schemeClr val="bg1"/>
                </a:solidFill>
              </a:rPr>
              <a:t>carousel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slide</a:t>
            </a:r>
            <a:r>
              <a:rPr lang="es-ES" dirty="0">
                <a:solidFill>
                  <a:schemeClr val="bg1"/>
                </a:solidFill>
              </a:rPr>
              <a:t>" data-</a:t>
            </a:r>
            <a:r>
              <a:rPr lang="es-ES" dirty="0" err="1">
                <a:solidFill>
                  <a:schemeClr val="bg1"/>
                </a:solidFill>
              </a:rPr>
              <a:t>ride</a:t>
            </a:r>
            <a:r>
              <a:rPr lang="es-ES" dirty="0">
                <a:solidFill>
                  <a:schemeClr val="bg1"/>
                </a:solidFill>
              </a:rPr>
              <a:t>="</a:t>
            </a:r>
            <a:r>
              <a:rPr lang="es-ES" dirty="0" err="1">
                <a:solidFill>
                  <a:schemeClr val="bg1"/>
                </a:solidFill>
              </a:rPr>
              <a:t>carousel</a:t>
            </a:r>
            <a:r>
              <a:rPr lang="es-ES" dirty="0">
                <a:solidFill>
                  <a:schemeClr val="bg1"/>
                </a:solidFill>
              </a:rPr>
              <a:t>"&gt;</a:t>
            </a:r>
          </a:p>
          <a:p>
            <a:r>
              <a:rPr lang="es-ES" dirty="0">
                <a:solidFill>
                  <a:schemeClr val="bg1"/>
                </a:solidFill>
              </a:rPr>
              <a:t>  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="</a:t>
            </a:r>
            <a:r>
              <a:rPr lang="es-ES" dirty="0" err="1">
                <a:solidFill>
                  <a:schemeClr val="bg1"/>
                </a:solidFill>
              </a:rPr>
              <a:t>carousel-inner</a:t>
            </a:r>
            <a:r>
              <a:rPr lang="es-ES" dirty="0">
                <a:solidFill>
                  <a:schemeClr val="bg1"/>
                </a:solidFill>
              </a:rPr>
              <a:t>"&gt;</a:t>
            </a:r>
          </a:p>
          <a:p>
            <a:r>
              <a:rPr lang="es-ES" dirty="0">
                <a:solidFill>
                  <a:schemeClr val="bg1"/>
                </a:solidFill>
              </a:rPr>
              <a:t>    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="</a:t>
            </a:r>
            <a:r>
              <a:rPr lang="es-ES" dirty="0" err="1">
                <a:solidFill>
                  <a:schemeClr val="bg1"/>
                </a:solidFill>
              </a:rPr>
              <a:t>carousel-item</a:t>
            </a:r>
            <a:r>
              <a:rPr lang="es-ES" dirty="0">
                <a:solidFill>
                  <a:schemeClr val="bg1"/>
                </a:solidFill>
              </a:rPr>
              <a:t> active"&gt;</a:t>
            </a:r>
          </a:p>
          <a:p>
            <a:r>
              <a:rPr lang="es-ES" dirty="0">
                <a:solidFill>
                  <a:schemeClr val="bg1"/>
                </a:solidFill>
              </a:rPr>
              <a:t>      &lt;</a:t>
            </a:r>
            <a:r>
              <a:rPr lang="es-ES" dirty="0" err="1">
                <a:solidFill>
                  <a:schemeClr val="bg1"/>
                </a:solidFill>
              </a:rPr>
              <a:t>img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src</a:t>
            </a:r>
            <a:r>
              <a:rPr lang="es-ES" dirty="0">
                <a:solidFill>
                  <a:schemeClr val="bg1"/>
                </a:solidFill>
              </a:rPr>
              <a:t>="imagen1.jpg" </a:t>
            </a:r>
            <a:r>
              <a:rPr lang="es-ES" dirty="0" err="1">
                <a:solidFill>
                  <a:schemeClr val="bg1"/>
                </a:solidFill>
              </a:rPr>
              <a:t>alt</a:t>
            </a:r>
            <a:r>
              <a:rPr lang="es-ES" dirty="0">
                <a:solidFill>
                  <a:schemeClr val="bg1"/>
                </a:solidFill>
              </a:rPr>
              <a:t>="Imagen 1"&gt;</a:t>
            </a:r>
          </a:p>
          <a:p>
            <a:r>
              <a:rPr lang="es-ES" dirty="0">
                <a:solidFill>
                  <a:schemeClr val="bg1"/>
                </a:solidFill>
              </a:rPr>
              <a:t>    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</a:rPr>
              <a:t>    &lt;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class</a:t>
            </a:r>
            <a:r>
              <a:rPr lang="es-ES" dirty="0">
                <a:solidFill>
                  <a:schemeClr val="bg1"/>
                </a:solidFill>
              </a:rPr>
              <a:t> "</a:t>
            </a:r>
            <a:r>
              <a:rPr lang="es-ES" dirty="0" err="1">
                <a:solidFill>
                  <a:schemeClr val="bg1"/>
                </a:solidFill>
              </a:rPr>
              <a:t>carousel-item</a:t>
            </a:r>
            <a:r>
              <a:rPr lang="es-ES" dirty="0">
                <a:solidFill>
                  <a:schemeClr val="bg1"/>
                </a:solidFill>
              </a:rPr>
              <a:t>"&gt;</a:t>
            </a:r>
          </a:p>
          <a:p>
            <a:r>
              <a:rPr lang="es-ES" dirty="0">
                <a:solidFill>
                  <a:schemeClr val="bg1"/>
                </a:solidFill>
              </a:rPr>
              <a:t>      &lt;</a:t>
            </a:r>
            <a:r>
              <a:rPr lang="es-ES" dirty="0" err="1">
                <a:solidFill>
                  <a:schemeClr val="bg1"/>
                </a:solidFill>
              </a:rPr>
              <a:t>img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src</a:t>
            </a:r>
            <a:r>
              <a:rPr lang="es-ES" dirty="0">
                <a:solidFill>
                  <a:schemeClr val="bg1"/>
                </a:solidFill>
              </a:rPr>
              <a:t>="imagen2.jpg" </a:t>
            </a:r>
            <a:r>
              <a:rPr lang="es-ES" dirty="0" err="1">
                <a:solidFill>
                  <a:schemeClr val="bg1"/>
                </a:solidFill>
              </a:rPr>
              <a:t>alt</a:t>
            </a:r>
            <a:r>
              <a:rPr lang="es-ES" dirty="0">
                <a:solidFill>
                  <a:schemeClr val="bg1"/>
                </a:solidFill>
              </a:rPr>
              <a:t>="Imagen 2"&gt;</a:t>
            </a:r>
          </a:p>
          <a:p>
            <a:r>
              <a:rPr lang="es-ES" dirty="0">
                <a:solidFill>
                  <a:schemeClr val="bg1"/>
                </a:solidFill>
              </a:rPr>
              <a:t>    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</a:rPr>
              <a:t>  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</a:rPr>
              <a:t>&lt;/</a:t>
            </a:r>
            <a:r>
              <a:rPr lang="es-ES" dirty="0" err="1">
                <a:solidFill>
                  <a:schemeClr val="bg1"/>
                </a:solidFill>
              </a:rPr>
              <a:t>div</a:t>
            </a:r>
            <a:r>
              <a:rPr lang="es-ES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34653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Spinner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Un </a:t>
            </a:r>
            <a:r>
              <a:rPr lang="es-ES" dirty="0" err="1"/>
              <a:t>spinner</a:t>
            </a:r>
            <a:r>
              <a:rPr lang="es-ES" dirty="0"/>
              <a:t> es un indicador de carga o actividad. </a:t>
            </a:r>
          </a:p>
          <a:p>
            <a:pPr rtl="0"/>
            <a:r>
              <a:rPr lang="es-ES" dirty="0"/>
              <a:t>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17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61571" y="4490628"/>
            <a:ext cx="6112932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&lt;div class="spinner-border text-primary" role="status"&gt;</a:t>
            </a:r>
          </a:p>
          <a:p>
            <a:r>
              <a:rPr lang="en-US" dirty="0">
                <a:solidFill>
                  <a:schemeClr val="bg1"/>
                </a:solidFill>
              </a:rPr>
              <a:t>  &lt;span class="visually-hidden"&gt;</a:t>
            </a:r>
            <a:r>
              <a:rPr lang="en-US" dirty="0" err="1">
                <a:solidFill>
                  <a:schemeClr val="bg1"/>
                </a:solidFill>
              </a:rPr>
              <a:t>Cargando</a:t>
            </a:r>
            <a:r>
              <a:rPr lang="en-US" dirty="0">
                <a:solidFill>
                  <a:schemeClr val="bg1"/>
                </a:solidFill>
              </a:rPr>
              <a:t>...&lt;/span&gt;</a:t>
            </a:r>
          </a:p>
          <a:p>
            <a:r>
              <a:rPr lang="en-US" dirty="0">
                <a:solidFill>
                  <a:schemeClr val="bg1"/>
                </a:solidFill>
              </a:rPr>
              <a:t>&lt;/div&gt;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8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NavBar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Un </a:t>
            </a:r>
            <a:r>
              <a:rPr lang="es-ES" dirty="0" err="1"/>
              <a:t>NavBar</a:t>
            </a:r>
            <a:r>
              <a:rPr lang="es-ES" dirty="0"/>
              <a:t> es una barra de navegación que facilita la navegación en tu sitio web.</a:t>
            </a:r>
          </a:p>
          <a:p>
            <a:pPr rtl="0"/>
            <a:r>
              <a:rPr lang="es-ES" dirty="0"/>
              <a:t>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18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61571" y="4490628"/>
            <a:ext cx="6112932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&lt;nav class="navbar navbar-expand-lg navbar-light </a:t>
            </a:r>
            <a:r>
              <a:rPr lang="en-US" dirty="0" err="1">
                <a:solidFill>
                  <a:schemeClr val="bg1"/>
                </a:solidFill>
              </a:rPr>
              <a:t>bg</a:t>
            </a:r>
            <a:r>
              <a:rPr lang="en-US" dirty="0">
                <a:solidFill>
                  <a:schemeClr val="bg1"/>
                </a:solidFill>
              </a:rPr>
              <a:t>-light"&gt;</a:t>
            </a:r>
          </a:p>
          <a:p>
            <a:r>
              <a:rPr lang="en-US" dirty="0">
                <a:solidFill>
                  <a:schemeClr val="bg1"/>
                </a:solidFill>
              </a:rPr>
              <a:t>  &lt;a class="navbar-brand" 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="#"&gt;Mi Sitio Web&lt;/a&gt;</a:t>
            </a:r>
          </a:p>
          <a:p>
            <a:r>
              <a:rPr lang="en-US" dirty="0">
                <a:solidFill>
                  <a:schemeClr val="bg1"/>
                </a:solidFill>
              </a:rPr>
              <a:t>&lt;/nav&gt;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1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es-ES" dirty="0"/>
              <a:t>Tema Cinco</a:t>
            </a:r>
          </a:p>
        </p:txBody>
      </p:sp>
      <p:pic>
        <p:nvPicPr>
          <p:cNvPr id="2" name="Marcador de posición de imagen 1" descr="Primer plano de una calculadora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rtlCol="0"/>
          <a:lstStyle/>
          <a:p>
            <a:pPr rtl="0"/>
            <a:r>
              <a:rPr lang="es-ES" dirty="0"/>
              <a:t>Modal, Inputs y Plugin </a:t>
            </a:r>
            <a:r>
              <a:rPr lang="es-ES" dirty="0" err="1"/>
              <a:t>Scrollspy</a:t>
            </a:r>
            <a:endParaRPr lang="es-ES" dirty="0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90088" y="-2"/>
            <a:ext cx="12214827" cy="6858000"/>
            <a:chOff x="-6214" y="-1"/>
            <a:chExt cx="12214827" cy="6858000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685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pic>
        <p:nvPicPr>
          <p:cNvPr id="16" name="Marcador de posición de imagen 15" descr="Escritorio, lápices y libros en una mesa de madera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195263"/>
            <a:ext cx="5837238" cy="2960687"/>
          </a:xfrm>
        </p:spPr>
      </p:pic>
      <p:pic>
        <p:nvPicPr>
          <p:cNvPr id="3" name="Marcador de posición de imagen 2" descr="Personas trabajando y hablando, biblioteca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>
          <a:xfrm>
            <a:off x="6164265" y="184840"/>
            <a:ext cx="5841996" cy="2987199"/>
          </a:xfr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9663" y="3525611"/>
            <a:ext cx="5816600" cy="2720975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ES" u="sng" dirty="0"/>
              <a:t>Tema uno – Introducción a Bootstrap</a:t>
            </a:r>
          </a:p>
          <a:p>
            <a:pPr rtl="0"/>
            <a:r>
              <a:rPr lang="es-ES" u="sng" dirty="0"/>
              <a:t>Tema dos – Ventajas y Desventajas</a:t>
            </a:r>
          </a:p>
          <a:p>
            <a:pPr rtl="0"/>
            <a:r>
              <a:rPr lang="es-ES" u="sng" dirty="0"/>
              <a:t>Tema tres – Uso y componentes</a:t>
            </a:r>
          </a:p>
          <a:p>
            <a:pPr rtl="0"/>
            <a:r>
              <a:rPr lang="es-ES" u="sng" dirty="0"/>
              <a:t>Tema cuatro – Botones </a:t>
            </a:r>
            <a:r>
              <a:rPr lang="es-ES" u="sng" dirty="0" err="1"/>
              <a:t>Carousel</a:t>
            </a:r>
            <a:r>
              <a:rPr lang="es-ES" u="sng" dirty="0"/>
              <a:t> y componentes</a:t>
            </a:r>
          </a:p>
          <a:p>
            <a:pPr rtl="0"/>
            <a:r>
              <a:rPr lang="es-ES" u="sng" dirty="0"/>
              <a:t>Tema cinco – Modal Inputs y Plugin </a:t>
            </a:r>
            <a:r>
              <a:rPr lang="es-ES" u="sng" dirty="0" err="1"/>
              <a:t>Scrollspy</a:t>
            </a:r>
            <a:endParaRPr lang="es-ES" u="sng" dirty="0"/>
          </a:p>
          <a:p>
            <a:r>
              <a:rPr lang="es-ES" u="sng" dirty="0"/>
              <a:t>Tema seis – Información Adicional sobre Bootstrap</a:t>
            </a:r>
          </a:p>
          <a:p>
            <a:pPr rtl="0"/>
            <a:endParaRPr lang="es-ES" u="sng" dirty="0"/>
          </a:p>
        </p:txBody>
      </p:sp>
      <p:sp>
        <p:nvSpPr>
          <p:cNvPr id="17" name="Marcador de fecha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es-ES"/>
              <a:t>2/2/20XX</a:t>
            </a:r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es-ES" sz="800"/>
              <a:t>TÍTULO DE LA PRESENTACIÓN</a:t>
            </a: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Modal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1571" y="1975531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Un modal es una ventana emergente que muestra contenido adicional.</a:t>
            </a:r>
          </a:p>
          <a:p>
            <a:pPr rtl="0"/>
            <a:r>
              <a:rPr lang="es-ES" dirty="0"/>
              <a:t>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20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61571" y="3273405"/>
            <a:ext cx="6112932" cy="3416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&lt;button type="button" class="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-primary" data-bs-toggle="modal" data-bs-target="#</a:t>
            </a:r>
            <a:r>
              <a:rPr lang="en-US" dirty="0" err="1">
                <a:solidFill>
                  <a:schemeClr val="bg1"/>
                </a:solidFill>
              </a:rPr>
              <a:t>miModal</a:t>
            </a:r>
            <a:r>
              <a:rPr lang="en-US" dirty="0">
                <a:solidFill>
                  <a:schemeClr val="bg1"/>
                </a:solidFill>
              </a:rPr>
              <a:t>"&gt;</a:t>
            </a:r>
            <a:r>
              <a:rPr lang="en-US" dirty="0" err="1">
                <a:solidFill>
                  <a:schemeClr val="bg1"/>
                </a:solidFill>
              </a:rPr>
              <a:t>Abrir</a:t>
            </a:r>
            <a:r>
              <a:rPr lang="en-US" dirty="0">
                <a:solidFill>
                  <a:schemeClr val="bg1"/>
                </a:solidFill>
              </a:rPr>
              <a:t> Modal&lt;/button&gt;</a:t>
            </a:r>
          </a:p>
          <a:p>
            <a:r>
              <a:rPr lang="en-US" dirty="0">
                <a:solidFill>
                  <a:schemeClr val="bg1"/>
                </a:solidFill>
              </a:rPr>
              <a:t>&lt;div class="modal fade" id="</a:t>
            </a:r>
            <a:r>
              <a:rPr lang="en-US" dirty="0" err="1">
                <a:solidFill>
                  <a:schemeClr val="bg1"/>
                </a:solidFill>
              </a:rPr>
              <a:t>miModal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en-US" dirty="0" err="1">
                <a:solidFill>
                  <a:schemeClr val="bg1"/>
                </a:solidFill>
              </a:rPr>
              <a:t>tabindex</a:t>
            </a:r>
            <a:r>
              <a:rPr lang="en-US" dirty="0">
                <a:solidFill>
                  <a:schemeClr val="bg1"/>
                </a:solidFill>
              </a:rPr>
              <a:t>="-1" aria-</a:t>
            </a:r>
            <a:r>
              <a:rPr lang="en-US" dirty="0" err="1">
                <a:solidFill>
                  <a:schemeClr val="bg1"/>
                </a:solidFill>
              </a:rPr>
              <a:t>labelledby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 err="1">
                <a:solidFill>
                  <a:schemeClr val="bg1"/>
                </a:solidFill>
              </a:rPr>
              <a:t>exampleModalLabel</a:t>
            </a:r>
            <a:r>
              <a:rPr lang="en-US" dirty="0">
                <a:solidFill>
                  <a:schemeClr val="bg1"/>
                </a:solidFill>
              </a:rPr>
              <a:t>" aria-hidden="true"&gt;</a:t>
            </a:r>
          </a:p>
          <a:p>
            <a:r>
              <a:rPr lang="en-US" dirty="0">
                <a:solidFill>
                  <a:schemeClr val="bg1"/>
                </a:solidFill>
              </a:rPr>
              <a:t>  &lt;div class="modal-dialog"&gt;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&lt;div class="modal-content"&gt;</a:t>
            </a:r>
          </a:p>
          <a:p>
            <a:r>
              <a:rPr lang="en-US" dirty="0">
                <a:solidFill>
                  <a:schemeClr val="bg1"/>
                </a:solidFill>
              </a:rPr>
              <a:t>      &lt;!-- </a:t>
            </a:r>
            <a:r>
              <a:rPr lang="en-US" dirty="0" err="1">
                <a:solidFill>
                  <a:schemeClr val="bg1"/>
                </a:solidFill>
              </a:rPr>
              <a:t>Contenido</a:t>
            </a:r>
            <a:r>
              <a:rPr lang="en-US" dirty="0">
                <a:solidFill>
                  <a:schemeClr val="bg1"/>
                </a:solidFill>
              </a:rPr>
              <a:t> del modal </a:t>
            </a:r>
            <a:r>
              <a:rPr lang="en-US" dirty="0" err="1">
                <a:solidFill>
                  <a:schemeClr val="bg1"/>
                </a:solidFill>
              </a:rPr>
              <a:t>aquí</a:t>
            </a:r>
            <a:r>
              <a:rPr lang="en-US" dirty="0">
                <a:solidFill>
                  <a:schemeClr val="bg1"/>
                </a:solidFill>
              </a:rPr>
              <a:t> --&gt;</a:t>
            </a:r>
          </a:p>
          <a:p>
            <a:r>
              <a:rPr lang="en-US" dirty="0">
                <a:solidFill>
                  <a:schemeClr val="bg1"/>
                </a:solidFill>
              </a:rPr>
              <a:t>    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  &lt;/div&gt;</a:t>
            </a:r>
          </a:p>
          <a:p>
            <a:r>
              <a:rPr lang="en-US" dirty="0">
                <a:solidFill>
                  <a:schemeClr val="bg1"/>
                </a:solidFill>
              </a:rPr>
              <a:t>&lt;/div&gt;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147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Inputs de carga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1571" y="1975531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ofrece un componente de carga de archivos. </a:t>
            </a:r>
          </a:p>
          <a:p>
            <a:pPr rtl="0"/>
            <a:r>
              <a:rPr lang="es-ES" dirty="0"/>
              <a:t>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21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61571" y="3273405"/>
            <a:ext cx="6112932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&lt;div class="mb-3"&gt;</a:t>
            </a:r>
          </a:p>
          <a:p>
            <a:r>
              <a:rPr lang="en-US" dirty="0">
                <a:solidFill>
                  <a:schemeClr val="bg1"/>
                </a:solidFill>
              </a:rPr>
              <a:t>  &lt;label for="</a:t>
            </a:r>
            <a:r>
              <a:rPr lang="en-US" dirty="0" err="1">
                <a:solidFill>
                  <a:schemeClr val="bg1"/>
                </a:solidFill>
              </a:rPr>
              <a:t>archivo</a:t>
            </a:r>
            <a:r>
              <a:rPr lang="en-US" dirty="0">
                <a:solidFill>
                  <a:schemeClr val="bg1"/>
                </a:solidFill>
              </a:rPr>
              <a:t>" class="form-label"&gt;</a:t>
            </a:r>
            <a:r>
              <a:rPr lang="en-US" dirty="0" err="1">
                <a:solidFill>
                  <a:schemeClr val="bg1"/>
                </a:solidFill>
              </a:rPr>
              <a:t>Selecciona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archivo</a:t>
            </a:r>
            <a:r>
              <a:rPr lang="en-US" dirty="0">
                <a:solidFill>
                  <a:schemeClr val="bg1"/>
                </a:solidFill>
              </a:rPr>
              <a:t>&lt;/label&gt;</a:t>
            </a:r>
          </a:p>
          <a:p>
            <a:r>
              <a:rPr lang="en-US" dirty="0">
                <a:solidFill>
                  <a:schemeClr val="bg1"/>
                </a:solidFill>
              </a:rPr>
              <a:t>  &lt;input type="file" class="form-control" id="</a:t>
            </a:r>
            <a:r>
              <a:rPr lang="en-US" dirty="0" err="1">
                <a:solidFill>
                  <a:schemeClr val="bg1"/>
                </a:solidFill>
              </a:rPr>
              <a:t>archivo</a:t>
            </a:r>
            <a:r>
              <a:rPr lang="en-US" dirty="0">
                <a:solidFill>
                  <a:schemeClr val="bg1"/>
                </a:solidFill>
              </a:rPr>
              <a:t>"&gt;</a:t>
            </a:r>
          </a:p>
          <a:p>
            <a:r>
              <a:rPr lang="en-US" dirty="0">
                <a:solidFill>
                  <a:schemeClr val="bg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291435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Scrollspy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1095754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 err="1"/>
              <a:t>Scrollspy</a:t>
            </a:r>
            <a:r>
              <a:rPr lang="es-ES" dirty="0"/>
              <a:t> es un plugin de Bootstrap que permite resaltar automáticamente los elementos de navegación a medida que el usuario desplaza la página.</a:t>
            </a:r>
          </a:p>
          <a:p>
            <a:pPr rtl="0"/>
            <a:r>
              <a:rPr lang="es-ES" dirty="0"/>
              <a:t>Ejemplo: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22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98004D-DD42-71B0-E0D0-1C6C086E54AF}"/>
              </a:ext>
            </a:extLst>
          </p:cNvPr>
          <p:cNvSpPr txBox="1"/>
          <p:nvPr/>
        </p:nvSpPr>
        <p:spPr>
          <a:xfrm>
            <a:off x="453104" y="3210958"/>
            <a:ext cx="6112932" cy="30469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&lt;body data-spy="scroll" data-target="#navbar"&gt;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&lt;nav id="navbar"&gt;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</a:t>
            </a:r>
            <a:r>
              <a:rPr lang="en-US" sz="1600" dirty="0" err="1">
                <a:solidFill>
                  <a:schemeClr val="bg1"/>
                </a:solidFill>
              </a:rPr>
              <a:t>ul</a:t>
            </a:r>
            <a:r>
              <a:rPr lang="en-US" sz="1600" dirty="0">
                <a:solidFill>
                  <a:schemeClr val="bg1"/>
                </a:solidFill>
              </a:rPr>
              <a:t> class="nav"&gt;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&lt;li class="nav-item"&gt;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&lt;a class="nav-link" </a:t>
            </a:r>
            <a:r>
              <a:rPr lang="en-US" sz="1600" dirty="0" err="1">
                <a:solidFill>
                  <a:schemeClr val="bg1"/>
                </a:solidFill>
              </a:rPr>
              <a:t>href</a:t>
            </a:r>
            <a:r>
              <a:rPr lang="en-US" sz="1600" dirty="0">
                <a:solidFill>
                  <a:schemeClr val="bg1"/>
                </a:solidFill>
              </a:rPr>
              <a:t>="#sección1"&gt;</a:t>
            </a:r>
            <a:r>
              <a:rPr lang="en-US" sz="1600" dirty="0" err="1">
                <a:solidFill>
                  <a:schemeClr val="bg1"/>
                </a:solidFill>
              </a:rPr>
              <a:t>Sección</a:t>
            </a:r>
            <a:r>
              <a:rPr lang="en-US" sz="1600" dirty="0">
                <a:solidFill>
                  <a:schemeClr val="bg1"/>
                </a:solidFill>
              </a:rPr>
              <a:t> 1&lt;/a&gt;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&lt;/li&gt;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&lt;li class="nav-item"&gt;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&lt;a class="nav-link" </a:t>
            </a:r>
            <a:r>
              <a:rPr lang="en-US" sz="1600" dirty="0" err="1">
                <a:solidFill>
                  <a:schemeClr val="bg1"/>
                </a:solidFill>
              </a:rPr>
              <a:t>href</a:t>
            </a:r>
            <a:r>
              <a:rPr lang="en-US" sz="1600" dirty="0">
                <a:solidFill>
                  <a:schemeClr val="bg1"/>
                </a:solidFill>
              </a:rPr>
              <a:t>="#sección2"&gt;</a:t>
            </a:r>
            <a:r>
              <a:rPr lang="en-US" sz="1600" dirty="0" err="1">
                <a:solidFill>
                  <a:schemeClr val="bg1"/>
                </a:solidFill>
              </a:rPr>
              <a:t>Sección</a:t>
            </a:r>
            <a:r>
              <a:rPr lang="en-US" sz="1600" dirty="0">
                <a:solidFill>
                  <a:schemeClr val="bg1"/>
                </a:solidFill>
              </a:rPr>
              <a:t> 2&lt;/a&gt;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&lt;/li&gt;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&lt;/</a:t>
            </a:r>
            <a:r>
              <a:rPr lang="en-US" sz="1600" dirty="0" err="1">
                <a:solidFill>
                  <a:schemeClr val="bg1"/>
                </a:solidFill>
              </a:rPr>
              <a:t>ul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&lt;/nav&gt;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26606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es-ES" dirty="0"/>
              <a:t>Tema Extra</a:t>
            </a:r>
          </a:p>
        </p:txBody>
      </p:sp>
      <p:pic>
        <p:nvPicPr>
          <p:cNvPr id="2" name="Marcador de posición de imagen 1" descr="Primer plano de una calculadora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rtlCol="0"/>
          <a:lstStyle/>
          <a:p>
            <a:pPr rtl="0"/>
            <a:r>
              <a:rPr lang="es-ES" dirty="0"/>
              <a:t>Información Adicional sobre Bootstrap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90088" y="-2"/>
            <a:ext cx="12214827" cy="6858000"/>
            <a:chOff x="-6214" y="-1"/>
            <a:chExt cx="12214827" cy="6858000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6789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04" y="538956"/>
            <a:ext cx="5410197" cy="198217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5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60311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5, lanzado en 2020, trajo importantes mejoras, como un sistema de rejilla más flexible, eliminación de jQuery como dependencia y enfoque en componentes nativos de HTML y CSS personalizado. </a:t>
            </a:r>
          </a:p>
          <a:p>
            <a:pPr rtl="0"/>
            <a:r>
              <a:rPr lang="es-ES" dirty="0"/>
              <a:t>También se destacan las numerosas plantillas y temas personalizables creados por la comunidad.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864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es-ES"/>
              <a:t>Tema uno</a:t>
            </a:r>
          </a:p>
        </p:txBody>
      </p:sp>
      <p:pic>
        <p:nvPicPr>
          <p:cNvPr id="2" name="Marcador de posición de imagen 1" descr="Primer plano de una calculadora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 rtlCol="0"/>
          <a:lstStyle/>
          <a:p>
            <a:pPr rtl="0"/>
            <a:r>
              <a:rPr lang="es-ES" dirty="0"/>
              <a:t>¿Que es Bootstrap?</a:t>
            </a:r>
            <a:br>
              <a:rPr lang="es-ES" dirty="0"/>
            </a:br>
            <a:r>
              <a:rPr lang="es-ES" dirty="0"/>
              <a:t>¿Para que sirve?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es un </a:t>
            </a:r>
            <a:r>
              <a:rPr lang="es-ES" dirty="0" err="1"/>
              <a:t>framework</a:t>
            </a:r>
            <a:r>
              <a:rPr lang="es-ES" dirty="0"/>
              <a:t> de diseño web de código abierto desarrollado por Twitter y ahora mantenido por la comunidad. Su propósito es proporcionar un conjunto de herramientas para facilitar la creación de sitios web y aplicaciones web de manera eficiente y atractiva.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es-ES" dirty="0"/>
              <a:t>Tema Dos</a:t>
            </a:r>
          </a:p>
        </p:txBody>
      </p:sp>
      <p:pic>
        <p:nvPicPr>
          <p:cNvPr id="2" name="Marcador de posición de imagen 1" descr="Primer plano de una calculadora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rtlCol="0"/>
          <a:lstStyle/>
          <a:p>
            <a:pPr rtl="0"/>
            <a:r>
              <a:rPr lang="es-ES" dirty="0"/>
              <a:t>Ventajas y Desventajas de Bootstrap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90088" y="-2"/>
            <a:ext cx="12214827" cy="6858000"/>
            <a:chOff x="-6214" y="-1"/>
            <a:chExt cx="12214827" cy="6858000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790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 rtlCol="0"/>
          <a:lstStyle/>
          <a:p>
            <a:pPr rtl="0"/>
            <a:r>
              <a:rPr lang="es-ES" dirty="0"/>
              <a:t>Razones para usar Bootstrap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se utiliza ampliamente por varias razones, incluyendo el ahorro de tiempo en el desarrollo, la consistencia en el diseño, la facilidad de hacer sitios web responsivos y la disponibilidad de una documentación extensa.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06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 rtlCol="0"/>
          <a:lstStyle/>
          <a:p>
            <a:pPr rtl="0"/>
            <a:r>
              <a:rPr lang="es-ES" dirty="0" err="1"/>
              <a:t>Caracteristicas</a:t>
            </a:r>
            <a:r>
              <a:rPr lang="es-ES" dirty="0"/>
              <a:t> destacadas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Bootstrap ofrece una serie de características clave, como un sistema de rejilla flexible que facilita la organización del diseño, componentes pre estilizados que ahorran tiempo, tipografía y estilos de botones predefinidos, y una amplia compatibilidad con navegadores.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73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 rtlCol="0"/>
          <a:lstStyle/>
          <a:p>
            <a:pPr rtl="0"/>
            <a:r>
              <a:rPr lang="es-ES" dirty="0"/>
              <a:t>Ventajas y desventajas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Ventajas - Bootstrap acelera el desarrollo web, es fácil de usar, ofrece documentación y permite la personalización.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Desventajas - Si no se personaliza, los sitios pueden parecer genéricos y el tamaño del archivo puede ser grande si se incluyen todas las funciones.</a:t>
            </a:r>
          </a:p>
        </p:txBody>
      </p:sp>
      <p:pic>
        <p:nvPicPr>
          <p:cNvPr id="17" name="Marcador de posición de imagen 16" descr="Calculadora, clip de papel, cúter">
            <a:extLst>
              <a:ext uri="{FF2B5EF4-FFF2-40B4-BE49-F238E27FC236}">
                <a16:creationId xmlns:a16="http://schemas.microsoft.com/office/drawing/2014/main" id="{AE1F44BF-5663-4B40-9FEB-0B4FDA1A9F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725487"/>
            <a:ext cx="5388490" cy="5519467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94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 rtlCol="0"/>
          <a:lstStyle/>
          <a:p>
            <a:pPr rtl="0"/>
            <a:r>
              <a:rPr lang="es-ES" dirty="0"/>
              <a:t>Tema Tres</a:t>
            </a:r>
          </a:p>
        </p:txBody>
      </p:sp>
      <p:pic>
        <p:nvPicPr>
          <p:cNvPr id="2" name="Marcador de posición de imagen 1" descr="Primer plano de una calculadora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567990" cy="1495379"/>
          </a:xfrm>
        </p:spPr>
        <p:txBody>
          <a:bodyPr rtlCol="0"/>
          <a:lstStyle/>
          <a:p>
            <a:pPr rtl="0"/>
            <a:r>
              <a:rPr lang="es-ES" dirty="0"/>
              <a:t>Uso y Componentes de Bootstrap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90088" y="-2"/>
            <a:ext cx="12214827" cy="6858000"/>
            <a:chOff x="-6214" y="-1"/>
            <a:chExt cx="12214827" cy="6858000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872073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912_TF33780407_Win32" id="{B68E2AD1-C233-49EB-ABEE-E16091A8FA69}" vid="{F9557448-7E8C-441F-9731-AF7897E2D2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seno</Template>
  <TotalTime>87</TotalTime>
  <Words>1033</Words>
  <Application>Microsoft Office PowerPoint</Application>
  <PresentationFormat>Panorámica</PresentationFormat>
  <Paragraphs>154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Avenir Next LT Pro</vt:lpstr>
      <vt:lpstr>Calibri</vt:lpstr>
      <vt:lpstr>Posterama</vt:lpstr>
      <vt:lpstr>SineVTI</vt:lpstr>
      <vt:lpstr>Bootstrap 5</vt:lpstr>
      <vt:lpstr>Índice</vt:lpstr>
      <vt:lpstr>Tema uno</vt:lpstr>
      <vt:lpstr>¿Que es Bootstrap? ¿Para que sirve?</vt:lpstr>
      <vt:lpstr>Tema Dos</vt:lpstr>
      <vt:lpstr>Razones para usar Bootstrap</vt:lpstr>
      <vt:lpstr>Caracteristicas destacadas</vt:lpstr>
      <vt:lpstr>Ventajas y desventajas</vt:lpstr>
      <vt:lpstr>Tema Tres</vt:lpstr>
      <vt:lpstr>Implementación de Bootstrap</vt:lpstr>
      <vt:lpstr>¿Se puede implementar responsive con Bootstrap?</vt:lpstr>
      <vt:lpstr>¿Que es un componente de Boostrap?</vt:lpstr>
      <vt:lpstr>Tipos de diseños</vt:lpstr>
      <vt:lpstr>Tema Cuatro</vt:lpstr>
      <vt:lpstr>Botones en Bootstrap</vt:lpstr>
      <vt:lpstr>Carrousel</vt:lpstr>
      <vt:lpstr>Spinner</vt:lpstr>
      <vt:lpstr>NavBar</vt:lpstr>
      <vt:lpstr>Tema Cinco</vt:lpstr>
      <vt:lpstr>Modal</vt:lpstr>
      <vt:lpstr>Inputs de carga</vt:lpstr>
      <vt:lpstr>Scrollspy</vt:lpstr>
      <vt:lpstr>Tema Extra</vt:lpstr>
      <vt:lpstr>Bootstrap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5</dc:title>
  <dc:creator>Daniel Rus Esteban</dc:creator>
  <cp:lastModifiedBy>Daniel Rus Esteban</cp:lastModifiedBy>
  <cp:revision>2</cp:revision>
  <dcterms:created xsi:type="dcterms:W3CDTF">2023-10-25T10:26:44Z</dcterms:created>
  <dcterms:modified xsi:type="dcterms:W3CDTF">2023-10-25T16:53:37Z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