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10287000" cx="18288000"/>
  <p:notesSz cx="6858000" cy="9144000"/>
  <p:embeddedFontLst>
    <p:embeddedFont>
      <p:font typeface="Poppins"/>
      <p:regular r:id="rId48"/>
      <p:bold r:id="rId49"/>
      <p:italic r:id="rId50"/>
      <p:boldItalic r:id="rId51"/>
    </p:embeddedFont>
    <p:embeddedFont>
      <p:font typeface="Poppins Light"/>
      <p:regular r:id="rId52"/>
      <p:bold r:id="rId53"/>
      <p:italic r:id="rId54"/>
      <p:boldItalic r:id="rId55"/>
    </p:embeddedFont>
    <p:embeddedFont>
      <p:font typeface="Work Sans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4" roundtripDataSignature="AMtx7mjlzF6P9hasJlP5AH2NEakG6ew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regular.fntdata"/><Relationship Id="rId47" Type="http://schemas.openxmlformats.org/officeDocument/2006/relationships/slide" Target="slides/slide42.xml"/><Relationship Id="rId4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PoppinsLight-bold.fntdata"/><Relationship Id="rId52" Type="http://schemas.openxmlformats.org/officeDocument/2006/relationships/font" Target="fonts/PoppinsLight-regular.fntdata"/><Relationship Id="rId11" Type="http://schemas.openxmlformats.org/officeDocument/2006/relationships/slide" Target="slides/slide6.xml"/><Relationship Id="rId55" Type="http://schemas.openxmlformats.org/officeDocument/2006/relationships/font" Target="fonts/Poppins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PoppinsLight-italic.fntdata"/><Relationship Id="rId13" Type="http://schemas.openxmlformats.org/officeDocument/2006/relationships/slide" Target="slides/slide8.xml"/><Relationship Id="rId57" Type="http://schemas.openxmlformats.org/officeDocument/2006/relationships/font" Target="fonts/WorkSans-bold.fntdata"/><Relationship Id="rId12" Type="http://schemas.openxmlformats.org/officeDocument/2006/relationships/slide" Target="slides/slide7.xml"/><Relationship Id="rId56" Type="http://schemas.openxmlformats.org/officeDocument/2006/relationships/font" Target="fonts/WorkSans-regular.fntdata"/><Relationship Id="rId15" Type="http://schemas.openxmlformats.org/officeDocument/2006/relationships/slide" Target="slides/slide10.xml"/><Relationship Id="rId59" Type="http://schemas.openxmlformats.org/officeDocument/2006/relationships/font" Target="fonts/WorkSans-boldItalic.fntdata"/><Relationship Id="rId14" Type="http://schemas.openxmlformats.org/officeDocument/2006/relationships/slide" Target="slides/slide9.xml"/><Relationship Id="rId58" Type="http://schemas.openxmlformats.org/officeDocument/2006/relationships/font" Target="fonts/Work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3c99223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0c3c992237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3c99223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0c3c992237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c3c99223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0c3c992237_0_5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3c99223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0c3c992237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c3c99223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0c3c992237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3c99223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0c3c992237_0_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c3c99223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10c3c992237_0_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3c99223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0c3c992237_0_6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c3c99223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10c3c992237_0_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c3c99223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10c3c992237_0_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c3c992237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10c3c992237_0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c3c99223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0c3c992237_0_6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c3c99223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10c3c992237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c3c992237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0c3c992237_0_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3c99223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10c3c992237_0_6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3c992237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10c3c992237_0_6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c3c992237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10c3c992237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c3c99223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g10c3c992237_0_7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c3c992237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10c3c992237_0_7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c3c99223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NOTA</a:t>
            </a:r>
            <a:endParaRPr/>
          </a:p>
        </p:txBody>
      </p:sp>
      <p:sp>
        <p:nvSpPr>
          <p:cNvPr id="452" name="Google Shape;452;g10c3c992237_0_7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3c992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0c3c9922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ee58343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g10ee58343b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ee58343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g10ee58343b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ee58343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g10ee58343b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ee58343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g10ee58343b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ee58343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6" name="Google Shape;526;g10ee58343bc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ee58343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9" name="Google Shape;539;g10ee58343bc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ee58343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g10ee58343bc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ee58343b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g10ee58343bc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ee58343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g10ee58343b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ee58343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8" name="Google Shape;588;g10ee58343bc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3c9922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0c3c99223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ee58343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6" name="Google Shape;596;g10ee58343b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ee58343b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g10ee58343bc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ee58343b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9" name="Google Shape;619;g10ee58343bc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3c9922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0c3c992237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3c99223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0c3c992237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3c99223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10c3c992237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3c99223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0c3c992237_0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3c99223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0c3c992237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quelize.org/docs/v6/core-concepts/assocs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sequelize.org/docs/v6/core-concepts/model-basics/#data-ty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952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68443" y="5407782"/>
            <a:ext cx="76071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Sequelize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3c992237_0_35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0c3c992237_0_358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c3c992237_0_358"/>
          <p:cNvSpPr txBox="1"/>
          <p:nvPr/>
        </p:nvSpPr>
        <p:spPr>
          <a:xfrm>
            <a:off x="1000575" y="1620375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0c3c992237_0_358"/>
          <p:cNvSpPr txBox="1"/>
          <p:nvPr/>
        </p:nvSpPr>
        <p:spPr>
          <a:xfrm>
            <a:off x="1000575" y="3327076"/>
            <a:ext cx="66525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En el archivo generado en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veremos el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modelo de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creado.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Por convención el modelo ha de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empezar por letra mayúscula y en singular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 método estático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associate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contendrá las relaciones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que tendrá el modelo con otros modelos</a:t>
            </a:r>
            <a:r>
              <a:rPr b="0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0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86" name="Google Shape;186;g10c3c992237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536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0c3c992237_0_358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'use strict'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=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'sequelize'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(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2250" u="none" cap="none" strike="noStrike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associate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models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2250" u="none" cap="none" strike="noStrike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role: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b="0" i="0" sz="2250" u="none" cap="none" strike="noStrike">
              <a:solidFill>
                <a:srgbClr val="4FC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}, 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modelName: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'User'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2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25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3c992237_0_477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c3c992237_0_477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c3c992237_0_477"/>
          <p:cNvSpPr txBox="1"/>
          <p:nvPr/>
        </p:nvSpPr>
        <p:spPr>
          <a:xfrm>
            <a:off x="1014650" y="2730900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Migraciones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c3c992237_0_477"/>
          <p:cNvSpPr txBox="1"/>
          <p:nvPr/>
        </p:nvSpPr>
        <p:spPr>
          <a:xfrm>
            <a:off x="1014650" y="3904201"/>
            <a:ext cx="6652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 CLI de sequelize genera también un archivo js 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migrations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Este archivo contiene los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campos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del modelo más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(con auto-increment y no nullable) y los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timestamps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( createdAt &amp; updatedAt)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g10c3c992237_0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c3c992237_0_477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'use strict'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createTable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'Users'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{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allowNull: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autoIncrement: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primaryKey: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endParaRPr b="0" i="0" sz="1850" u="none" cap="none" strike="noStrike">
              <a:solidFill>
                <a:srgbClr val="4FC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role: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createdAt: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allowNull: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DATE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updatedAt: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allowNull: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DATE 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down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dropTable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'Users'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30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3c992237_0_500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c3c992237_0_500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10c3c992237_0_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0c3c992237_0_500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0c3c992237_0_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0c3c992237_0_500"/>
          <p:cNvSpPr txBox="1"/>
          <p:nvPr/>
        </p:nvSpPr>
        <p:spPr>
          <a:xfrm>
            <a:off x="973400" y="293687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Para crear la tabla users en la base de datos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debemos ejecutar el siguiente comando: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g10c3c992237_0_500"/>
          <p:cNvSpPr txBox="1"/>
          <p:nvPr/>
        </p:nvSpPr>
        <p:spPr>
          <a:xfrm>
            <a:off x="1327175" y="7243000"/>
            <a:ext cx="156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g10c3c992237_0_500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3c992237_0_500"/>
          <p:cNvSpPr txBox="1"/>
          <p:nvPr/>
        </p:nvSpPr>
        <p:spPr>
          <a:xfrm>
            <a:off x="973400" y="14830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Levantando la tabla users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3c992237_0_51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c3c992237_0_51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0c3c992237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0c3c992237_0_516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10c3c992237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0c3c992237_0_516"/>
          <p:cNvSpPr txBox="1"/>
          <p:nvPr/>
        </p:nvSpPr>
        <p:spPr>
          <a:xfrm>
            <a:off x="987475" y="27821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Para deshacer la última migración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todas las migraciones ejecutamos los siguientes comandos: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g10c3c992237_0_516"/>
          <p:cNvSpPr/>
          <p:nvPr/>
        </p:nvSpPr>
        <p:spPr>
          <a:xfrm>
            <a:off x="1326288" y="5949275"/>
            <a:ext cx="7419600" cy="6558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c3c992237_0_516"/>
          <p:cNvSpPr/>
          <p:nvPr/>
        </p:nvSpPr>
        <p:spPr>
          <a:xfrm>
            <a:off x="10551913" y="5898725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deshacemos la última migración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3" name="Google Shape;223;g10c3c992237_0_516"/>
          <p:cNvCxnSpPr>
            <a:stCxn id="221" idx="3"/>
            <a:endCxn id="222" idx="1"/>
          </p:cNvCxnSpPr>
          <p:nvPr/>
        </p:nvCxnSpPr>
        <p:spPr>
          <a:xfrm>
            <a:off x="8745888" y="6277175"/>
            <a:ext cx="18060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10c3c992237_0_516"/>
          <p:cNvSpPr/>
          <p:nvPr/>
        </p:nvSpPr>
        <p:spPr>
          <a:xfrm>
            <a:off x="1309200" y="7191525"/>
            <a:ext cx="74196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c3c992237_0_516"/>
          <p:cNvSpPr/>
          <p:nvPr/>
        </p:nvSpPr>
        <p:spPr>
          <a:xfrm>
            <a:off x="10569000" y="7090575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deshacemos todas las migraciones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g10c3c992237_0_516"/>
          <p:cNvSpPr txBox="1"/>
          <p:nvPr/>
        </p:nvSpPr>
        <p:spPr>
          <a:xfrm>
            <a:off x="1325400" y="5962600"/>
            <a:ext cx="156372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db:migrate:undo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db:migrate:undo:all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db:migrate:undo --name nombre_migración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7" name="Google Shape;227;g10c3c992237_0_516"/>
          <p:cNvCxnSpPr>
            <a:stCxn id="224" idx="3"/>
            <a:endCxn id="225" idx="1"/>
          </p:cNvCxnSpPr>
          <p:nvPr/>
        </p:nvCxnSpPr>
        <p:spPr>
          <a:xfrm>
            <a:off x="8728800" y="7469025"/>
            <a:ext cx="18402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10c3c992237_0_516"/>
          <p:cNvSpPr/>
          <p:nvPr/>
        </p:nvSpPr>
        <p:spPr>
          <a:xfrm>
            <a:off x="1325400" y="8507950"/>
            <a:ext cx="133506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0c3c992237_0_51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10c3c992237_0_516"/>
          <p:cNvCxnSpPr>
            <a:stCxn id="228" idx="3"/>
            <a:endCxn id="231" idx="1"/>
          </p:cNvCxnSpPr>
          <p:nvPr/>
        </p:nvCxnSpPr>
        <p:spPr>
          <a:xfrm>
            <a:off x="14676000" y="8785450"/>
            <a:ext cx="399600" cy="5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0c3c992237_0_516"/>
          <p:cNvSpPr/>
          <p:nvPr/>
        </p:nvSpPr>
        <p:spPr>
          <a:xfrm>
            <a:off x="15075625" y="8068150"/>
            <a:ext cx="3021600" cy="14448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deshacemos la migración que en concreto que queramos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g10c3c992237_0_516"/>
          <p:cNvSpPr txBox="1"/>
          <p:nvPr/>
        </p:nvSpPr>
        <p:spPr>
          <a:xfrm>
            <a:off x="987475" y="14724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Deshacer migraciones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c3c992237_0_569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0c3c992237_0_569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10c3c992237_0_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c3c992237_0_569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0c3c992237_0_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0c3c992237_0_569"/>
          <p:cNvSpPr txBox="1"/>
          <p:nvPr/>
        </p:nvSpPr>
        <p:spPr>
          <a:xfrm>
            <a:off x="1001550" y="2563800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Creamos nuestro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UserController.js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controllers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os importamos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modelo User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y creamos un objeto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UserController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contendrá los diferentes métodos que vamos a implementar, en este caso la creación de un usuario: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g10c3c992237_0_569"/>
          <p:cNvSpPr txBox="1"/>
          <p:nvPr/>
        </p:nvSpPr>
        <p:spPr>
          <a:xfrm>
            <a:off x="1327175" y="5301550"/>
            <a:ext cx="15637200" cy="4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201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'Usuario creado con éxito'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endParaRPr b="0" i="0" sz="31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g10c3c992237_0_569"/>
          <p:cNvSpPr/>
          <p:nvPr/>
        </p:nvSpPr>
        <p:spPr>
          <a:xfrm>
            <a:off x="1970150" y="7148825"/>
            <a:ext cx="4390800" cy="408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c3c992237_0_569"/>
          <p:cNvSpPr/>
          <p:nvPr/>
        </p:nvSpPr>
        <p:spPr>
          <a:xfrm>
            <a:off x="7767825" y="5791025"/>
            <a:ext cx="4249200" cy="1426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usamos el método create de sequelize que nos hace un insert del usuario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6" name="Google Shape;246;g10c3c992237_0_569"/>
          <p:cNvCxnSpPr>
            <a:stCxn id="244" idx="3"/>
            <a:endCxn id="245" idx="1"/>
          </p:cNvCxnSpPr>
          <p:nvPr/>
        </p:nvCxnSpPr>
        <p:spPr>
          <a:xfrm flipH="1" rot="10800000">
            <a:off x="6360950" y="6504125"/>
            <a:ext cx="1407000" cy="8487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0c3c992237_0_569"/>
          <p:cNvSpPr/>
          <p:nvPr/>
        </p:nvSpPr>
        <p:spPr>
          <a:xfrm>
            <a:off x="1196175" y="5147525"/>
            <a:ext cx="6488100" cy="6435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c3c992237_0_569"/>
          <p:cNvSpPr/>
          <p:nvPr/>
        </p:nvSpPr>
        <p:spPr>
          <a:xfrm>
            <a:off x="12100575" y="4741124"/>
            <a:ext cx="4038300" cy="1426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nuestro modelo User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9" name="Google Shape;249;g10c3c992237_0_569"/>
          <p:cNvCxnSpPr>
            <a:stCxn id="247" idx="3"/>
            <a:endCxn id="248" idx="1"/>
          </p:cNvCxnSpPr>
          <p:nvPr/>
        </p:nvCxnSpPr>
        <p:spPr>
          <a:xfrm flipH="1" rot="10800000">
            <a:off x="7684275" y="5454275"/>
            <a:ext cx="4416300" cy="15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10c3c992237_0_569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0c3c992237_0_569"/>
          <p:cNvSpPr txBox="1"/>
          <p:nvPr/>
        </p:nvSpPr>
        <p:spPr>
          <a:xfrm>
            <a:off x="1001550" y="14065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Controlador User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c3c992237_0_554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3c992237_0_554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10c3c992237_0_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0c3c992237_0_554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0c3c992237_0_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c3c992237_0_554"/>
          <p:cNvSpPr txBox="1"/>
          <p:nvPr/>
        </p:nvSpPr>
        <p:spPr>
          <a:xfrm>
            <a:off x="1001550" y="2563800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Creamos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routes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 el siguiente código y nos importamos el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UserController.js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estará 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controllers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vamos a crear: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g10c3c992237_0_554"/>
          <p:cNvSpPr txBox="1"/>
          <p:nvPr/>
        </p:nvSpPr>
        <p:spPr>
          <a:xfrm>
            <a:off x="1325400" y="5758750"/>
            <a:ext cx="15637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4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5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g10c3c992237_0_554"/>
          <p:cNvSpPr/>
          <p:nvPr/>
        </p:nvSpPr>
        <p:spPr>
          <a:xfrm>
            <a:off x="1182100" y="6713625"/>
            <a:ext cx="12088200" cy="6558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c3c992237_0_554"/>
          <p:cNvSpPr/>
          <p:nvPr/>
        </p:nvSpPr>
        <p:spPr>
          <a:xfrm>
            <a:off x="14226750" y="6585927"/>
            <a:ext cx="35997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el UserController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g10c3c992237_0_554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10c3c992237_0_554"/>
          <p:cNvCxnSpPr>
            <a:stCxn id="263" idx="3"/>
            <a:endCxn id="264" idx="1"/>
          </p:cNvCxnSpPr>
          <p:nvPr/>
        </p:nvCxnSpPr>
        <p:spPr>
          <a:xfrm>
            <a:off x="13270300" y="7041525"/>
            <a:ext cx="956400" cy="18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10c3c992237_0_554"/>
          <p:cNvSpPr txBox="1"/>
          <p:nvPr/>
        </p:nvSpPr>
        <p:spPr>
          <a:xfrm>
            <a:off x="1001550" y="12541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 user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3c992237_0_53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c3c992237_0_53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0c3c992237_0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c3c992237_0_536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0c3c992237_0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3c992237_0_536"/>
          <p:cNvSpPr txBox="1"/>
          <p:nvPr/>
        </p:nvSpPr>
        <p:spPr>
          <a:xfrm>
            <a:off x="1001550" y="30210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Creamos como de costumbre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index.js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 el siguiente código y nos importamos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routes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contendrá el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vamos a crear: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g10c3c992237_0_536"/>
          <p:cNvSpPr txBox="1"/>
          <p:nvPr/>
        </p:nvSpPr>
        <p:spPr>
          <a:xfrm>
            <a:off x="1325400" y="5758750"/>
            <a:ext cx="156372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b="0" i="0" sz="2050" u="none" cap="none" strike="noStrike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'/users'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'./routes/users'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listen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'Servidor levantado en el puerto 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4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g10c3c992237_0_536"/>
          <p:cNvSpPr/>
          <p:nvPr/>
        </p:nvSpPr>
        <p:spPr>
          <a:xfrm>
            <a:off x="1291225" y="8261600"/>
            <a:ext cx="74196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c3c992237_0_536"/>
          <p:cNvSpPr/>
          <p:nvPr/>
        </p:nvSpPr>
        <p:spPr>
          <a:xfrm>
            <a:off x="10551025" y="8160650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nuestras rutas de users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" name="Google Shape;281;g10c3c992237_0_536"/>
          <p:cNvCxnSpPr>
            <a:stCxn id="279" idx="3"/>
            <a:endCxn id="280" idx="1"/>
          </p:cNvCxnSpPr>
          <p:nvPr/>
        </p:nvCxnSpPr>
        <p:spPr>
          <a:xfrm>
            <a:off x="8710825" y="8539100"/>
            <a:ext cx="18402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10c3c992237_0_53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c3c992237_0_536"/>
          <p:cNvSpPr txBox="1"/>
          <p:nvPr/>
        </p:nvSpPr>
        <p:spPr>
          <a:xfrm>
            <a:off x="1001550" y="14065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Creación de index.js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c3c992237_0_608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0c3c992237_0_6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c3c992237_0_608"/>
          <p:cNvSpPr txBox="1"/>
          <p:nvPr/>
        </p:nvSpPr>
        <p:spPr>
          <a:xfrm>
            <a:off x="1002225" y="4643250"/>
            <a:ext cx="1058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Relaciones en sequelize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10c3c992237_0_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c3c992237_0_587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0c3c992237_0_587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10c3c992237_0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0c3c992237_0_587"/>
          <p:cNvSpPr/>
          <p:nvPr/>
        </p:nvSpPr>
        <p:spPr>
          <a:xfrm>
            <a:off x="1775" y="5614925"/>
            <a:ext cx="18288000" cy="48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10c3c992237_0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0c3c992237_0_587"/>
          <p:cNvSpPr txBox="1"/>
          <p:nvPr/>
        </p:nvSpPr>
        <p:spPr>
          <a:xfrm>
            <a:off x="1001550" y="2563800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Ahora vamos a crear nuestro modelo y migración de nuestra nueva tabla posts: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2" name="Google Shape;302;g10c3c992237_0_587"/>
          <p:cNvSpPr txBox="1"/>
          <p:nvPr/>
        </p:nvSpPr>
        <p:spPr>
          <a:xfrm>
            <a:off x="1325400" y="7458575"/>
            <a:ext cx="156372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model:generate --name Post --attributes title:string,content:string,UserId:integer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g10c3c992237_0_587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0c3c992237_0_587"/>
          <p:cNvSpPr txBox="1"/>
          <p:nvPr/>
        </p:nvSpPr>
        <p:spPr>
          <a:xfrm>
            <a:off x="1001550" y="14827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Creando un Modelo (y migración)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c3c992237_0_59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c3c992237_0_598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0c3c992237_0_598"/>
          <p:cNvSpPr txBox="1"/>
          <p:nvPr/>
        </p:nvSpPr>
        <p:spPr>
          <a:xfrm>
            <a:off x="1028725" y="1604100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Modelo Post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c3c992237_0_598"/>
          <p:cNvSpPr txBox="1"/>
          <p:nvPr/>
        </p:nvSpPr>
        <p:spPr>
          <a:xfrm>
            <a:off x="1028725" y="2853600"/>
            <a:ext cx="69714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Hemos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generado un nuevo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</a:t>
            </a: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E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 este caso vamos a definir en el método estático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associate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relación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de los posts con los usuarios:</a:t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 modo en que se relacionan las tablas es con el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nombre del modelo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(primera en mayúscula), y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En este caso, la foreign key de User es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UserId.</a:t>
            </a:r>
            <a:endParaRPr b="1"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*Documentación relaciones en sequelize</a:t>
            </a:r>
            <a:endParaRPr b="1"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3" name="Google Shape;313;g10c3c992237_0_5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0c3c992237_0_598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9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950">
              <a:solidFill>
                <a:srgbClr val="E9F284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1" lang="en-US" sz="19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9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en-US" sz="19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US" sz="19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9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DataTypes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195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9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associate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9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50">
              <a:solidFill>
                <a:srgbClr val="5F5076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9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belongsTo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9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title</a:t>
            </a:r>
            <a:r>
              <a:rPr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DataTypes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50">
                <a:solidFill>
                  <a:srgbClr val="D694F5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content</a:t>
            </a:r>
            <a:r>
              <a:rPr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DataTypes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50">
                <a:solidFill>
                  <a:srgbClr val="D694F5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UserId</a:t>
            </a:r>
            <a:r>
              <a:rPr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DataTypes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50">
                <a:solidFill>
                  <a:srgbClr val="D694F5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modelName</a:t>
            </a:r>
            <a:r>
              <a:rPr lang="en-US" sz="19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9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9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endParaRPr sz="19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endParaRPr sz="1950">
              <a:solidFill>
                <a:srgbClr val="FFFEFB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g10c3c992237_0_598"/>
          <p:cNvSpPr/>
          <p:nvPr/>
        </p:nvSpPr>
        <p:spPr>
          <a:xfrm>
            <a:off x="9712100" y="2706050"/>
            <a:ext cx="4219500" cy="446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0c3c992237_0_598"/>
          <p:cNvSpPr/>
          <p:nvPr/>
        </p:nvSpPr>
        <p:spPr>
          <a:xfrm>
            <a:off x="15620300" y="2263700"/>
            <a:ext cx="2466300" cy="1426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definimos nuestra relación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7" name="Google Shape;317;g10c3c992237_0_598"/>
          <p:cNvCxnSpPr>
            <a:stCxn id="315" idx="3"/>
            <a:endCxn id="316" idx="1"/>
          </p:cNvCxnSpPr>
          <p:nvPr/>
        </p:nvCxnSpPr>
        <p:spPr>
          <a:xfrm>
            <a:off x="13931600" y="2929400"/>
            <a:ext cx="1688700" cy="474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2112025" y="0"/>
            <a:ext cx="6175975" cy="44038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0" y="-164081"/>
            <a:ext cx="3733069" cy="2221717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028700" y="1028700"/>
            <a:ext cx="7607129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26383" r="26383" t="0"/>
          <a:stretch/>
        </p:blipFill>
        <p:spPr>
          <a:xfrm>
            <a:off x="10661320" y="1028700"/>
            <a:ext cx="6597980" cy="9306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28709" y="3912147"/>
            <a:ext cx="760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Sequelize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Queries con Sequelize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Seeders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28169" r="28169" t="0"/>
          <a:stretch/>
        </p:blipFill>
        <p:spPr>
          <a:xfrm>
            <a:off x="11426808" y="1813572"/>
            <a:ext cx="5067003" cy="773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780306"/>
            <a:ext cx="16230601" cy="150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c3c992237_0_729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3c992237_0_729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0c3c992237_0_729"/>
          <p:cNvSpPr txBox="1"/>
          <p:nvPr/>
        </p:nvSpPr>
        <p:spPr>
          <a:xfrm>
            <a:off x="1042825" y="3672975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Modelo 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0c3c992237_0_729"/>
          <p:cNvSpPr txBox="1"/>
          <p:nvPr/>
        </p:nvSpPr>
        <p:spPr>
          <a:xfrm>
            <a:off x="1042825" y="4770076"/>
            <a:ext cx="6652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usuario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tiene muchos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b="1"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osts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por lo que en este caso en vez de poner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belongsTo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, usaremos el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hasMa</a:t>
            </a:r>
            <a:r>
              <a:rPr b="1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ny:</a:t>
            </a:r>
            <a:endParaRPr b="1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26" name="Google Shape;326;g10c3c992237_0_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0c3c992237_0_729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"use strict"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21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"sequelize"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(</a:t>
            </a:r>
            <a:r>
              <a:rPr b="0" i="0" lang="en-US" sz="21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1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DataTypes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en-US" sz="21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1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1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associate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models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hasMany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models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150" u="none" cap="none" strike="noStrike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21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g10c3c992237_0_729"/>
          <p:cNvSpPr/>
          <p:nvPr/>
        </p:nvSpPr>
        <p:spPr>
          <a:xfrm>
            <a:off x="10057075" y="5294175"/>
            <a:ext cx="4376400" cy="6435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0c3c992237_0_729"/>
          <p:cNvSpPr/>
          <p:nvPr/>
        </p:nvSpPr>
        <p:spPr>
          <a:xfrm>
            <a:off x="14911975" y="4902825"/>
            <a:ext cx="3352500" cy="1426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definimos la relación que tiene un usuario con sus pedidos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0" name="Google Shape;330;g10c3c992237_0_729"/>
          <p:cNvCxnSpPr>
            <a:stCxn id="328" idx="3"/>
            <a:endCxn id="329" idx="1"/>
          </p:cNvCxnSpPr>
          <p:nvPr/>
        </p:nvCxnSpPr>
        <p:spPr>
          <a:xfrm>
            <a:off x="14433475" y="5615925"/>
            <a:ext cx="4785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3c992237_0_665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c3c992237_0_665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10c3c992237_0_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0c3c992237_0_665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10c3c992237_0_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0c3c992237_0_665"/>
          <p:cNvSpPr txBox="1"/>
          <p:nvPr/>
        </p:nvSpPr>
        <p:spPr>
          <a:xfrm>
            <a:off x="1001550" y="27924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Para crear la tabla posts en la base de datos que acabamos de crear debemos ejecutar el siguiente comando: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1" name="Google Shape;341;g10c3c992237_0_665"/>
          <p:cNvSpPr txBox="1"/>
          <p:nvPr/>
        </p:nvSpPr>
        <p:spPr>
          <a:xfrm>
            <a:off x="1327175" y="7243000"/>
            <a:ext cx="156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g10c3c992237_0_665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c3c992237_0_665"/>
          <p:cNvSpPr txBox="1"/>
          <p:nvPr/>
        </p:nvSpPr>
        <p:spPr>
          <a:xfrm>
            <a:off x="1001550" y="14827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Levantando la tabla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c3c992237_0_648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c3c992237_0_648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10c3c992237_0_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0c3c992237_0_648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g10c3c992237_0_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0c3c992237_0_648"/>
          <p:cNvSpPr txBox="1"/>
          <p:nvPr/>
        </p:nvSpPr>
        <p:spPr>
          <a:xfrm>
            <a:off x="1001550" y="2716200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Creamos nuestro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PostController.js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donde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nos importamos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C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reamos un objeto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PostController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contendrá los diferentes métodos que vamos a implementar, en este caso la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creación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de un post: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g10c3c992237_0_648"/>
          <p:cNvSpPr txBox="1"/>
          <p:nvPr/>
        </p:nvSpPr>
        <p:spPr>
          <a:xfrm>
            <a:off x="1327175" y="5301550"/>
            <a:ext cx="15637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0" lang="en-US" sz="21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'../models/index.js'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21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PostController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2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message: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2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'Publicación creada con éxito'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-US" sz="2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n-US" sz="2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n-US" sz="21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i="0" lang="en-US" sz="2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i="0" lang="en-US" sz="21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PostController</a:t>
            </a:r>
            <a:endParaRPr i="0" sz="210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g10c3c992237_0_64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0c3c992237_0_648"/>
          <p:cNvSpPr txBox="1"/>
          <p:nvPr/>
        </p:nvSpPr>
        <p:spPr>
          <a:xfrm>
            <a:off x="1001550" y="14065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Controlador Post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c3c992237_0_632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c3c992237_0_632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10c3c992237_0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0c3c992237_0_632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10c3c992237_0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0c3c992237_0_632"/>
          <p:cNvSpPr txBox="1"/>
          <p:nvPr/>
        </p:nvSpPr>
        <p:spPr>
          <a:xfrm>
            <a:off x="1001550" y="24876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Creamos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routes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 el siguiente código y nos importamos el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PostController.js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estará en la carpeta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controllers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g10c3c992237_0_632"/>
          <p:cNvSpPr txBox="1"/>
          <p:nvPr/>
        </p:nvSpPr>
        <p:spPr>
          <a:xfrm>
            <a:off x="1325400" y="5453950"/>
            <a:ext cx="156372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5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g10c3c992237_0_632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c3c992237_0_632"/>
          <p:cNvSpPr txBox="1"/>
          <p:nvPr/>
        </p:nvSpPr>
        <p:spPr>
          <a:xfrm>
            <a:off x="1001550" y="13303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 Post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c3c992237_0_67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0c3c992237_0_67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10c3c992237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0c3c992237_0_676"/>
          <p:cNvSpPr/>
          <p:nvPr/>
        </p:nvSpPr>
        <p:spPr>
          <a:xfrm>
            <a:off x="1775" y="4629850"/>
            <a:ext cx="18288000" cy="58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10c3c992237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0c3c992237_0_676"/>
          <p:cNvSpPr txBox="1"/>
          <p:nvPr/>
        </p:nvSpPr>
        <p:spPr>
          <a:xfrm>
            <a:off x="1001550" y="3013500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Importamos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nuevo archivo de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rutas 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nuestro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index.js</a:t>
            </a:r>
            <a:endParaRPr b="1"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g10c3c992237_0_676"/>
          <p:cNvSpPr/>
          <p:nvPr/>
        </p:nvSpPr>
        <p:spPr>
          <a:xfrm>
            <a:off x="1291225" y="8261600"/>
            <a:ext cx="74196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0c3c992237_0_676"/>
          <p:cNvSpPr/>
          <p:nvPr/>
        </p:nvSpPr>
        <p:spPr>
          <a:xfrm>
            <a:off x="10551025" y="8160650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nuestras rutas de nuestro archivo posts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2" name="Google Shape;382;g10c3c992237_0_676"/>
          <p:cNvCxnSpPr>
            <a:stCxn id="380" idx="3"/>
            <a:endCxn id="381" idx="1"/>
          </p:cNvCxnSpPr>
          <p:nvPr/>
        </p:nvCxnSpPr>
        <p:spPr>
          <a:xfrm>
            <a:off x="8710825" y="8539100"/>
            <a:ext cx="18402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g10c3c992237_0_676"/>
          <p:cNvSpPr txBox="1"/>
          <p:nvPr/>
        </p:nvSpPr>
        <p:spPr>
          <a:xfrm>
            <a:off x="1325400" y="5285800"/>
            <a:ext cx="15637200" cy="4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0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b="0" i="0" sz="2050" u="none" cap="none" strike="noStrike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'/users'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'./routes/users'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'/posts'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'./routes/posts'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listen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b="0" i="0" lang="en-US" sz="20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'servidor levantado en el puerto'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b="0" i="0" lang="en-US" sz="20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30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g10c3c992237_0_676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c3c992237_0_676"/>
          <p:cNvSpPr txBox="1"/>
          <p:nvPr/>
        </p:nvSpPr>
        <p:spPr>
          <a:xfrm>
            <a:off x="1001550" y="13990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Index.js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c3c992237_0_694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0c3c992237_0_694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10c3c992237_0_6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0c3c992237_0_694"/>
          <p:cNvSpPr/>
          <p:nvPr/>
        </p:nvSpPr>
        <p:spPr>
          <a:xfrm>
            <a:off x="1775" y="3813650"/>
            <a:ext cx="18288000" cy="663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10c3c992237_0_6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c3c992237_0_694"/>
          <p:cNvSpPr txBox="1"/>
          <p:nvPr/>
        </p:nvSpPr>
        <p:spPr>
          <a:xfrm>
            <a:off x="1001550" y="24876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Ahora crearemos un nuevo método en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PostController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traerá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todos los 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juntos al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usuario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propietario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dicho post: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g10c3c992237_0_694"/>
          <p:cNvSpPr txBox="1"/>
          <p:nvPr/>
        </p:nvSpPr>
        <p:spPr>
          <a:xfrm>
            <a:off x="1128000" y="4154444"/>
            <a:ext cx="15637200" cy="5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findAll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include: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'Ha habido un problema al cargar las publicaciones'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endParaRPr b="0" i="0" sz="23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g10c3c992237_0_694"/>
          <p:cNvSpPr/>
          <p:nvPr/>
        </p:nvSpPr>
        <p:spPr>
          <a:xfrm>
            <a:off x="1062625" y="4146800"/>
            <a:ext cx="70149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3c992237_0_694"/>
          <p:cNvSpPr/>
          <p:nvPr/>
        </p:nvSpPr>
        <p:spPr>
          <a:xfrm>
            <a:off x="10322425" y="3898075"/>
            <a:ext cx="4123200" cy="1038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además del modelo Post el modelo User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9" name="Google Shape;399;g10c3c992237_0_694"/>
          <p:cNvCxnSpPr>
            <a:stCxn id="397" idx="3"/>
            <a:endCxn id="398" idx="1"/>
          </p:cNvCxnSpPr>
          <p:nvPr/>
        </p:nvCxnSpPr>
        <p:spPr>
          <a:xfrm flipH="1" rot="10800000">
            <a:off x="8077525" y="4417400"/>
            <a:ext cx="2244900" cy="69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g10c3c992237_0_694"/>
          <p:cNvSpPr/>
          <p:nvPr/>
        </p:nvSpPr>
        <p:spPr>
          <a:xfrm>
            <a:off x="2969300" y="6248200"/>
            <a:ext cx="2547000" cy="419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c3c992237_0_694"/>
          <p:cNvSpPr/>
          <p:nvPr/>
        </p:nvSpPr>
        <p:spPr>
          <a:xfrm>
            <a:off x="9419300" y="5938588"/>
            <a:ext cx="4123200" cy="1038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 él include le decimos que nos traiga el User que hizo el post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2" name="Google Shape;402;g10c3c992237_0_694"/>
          <p:cNvCxnSpPr>
            <a:stCxn id="400" idx="3"/>
            <a:endCxn id="401" idx="1"/>
          </p:cNvCxnSpPr>
          <p:nvPr/>
        </p:nvCxnSpPr>
        <p:spPr>
          <a:xfrm>
            <a:off x="5516300" y="6458050"/>
            <a:ext cx="39030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g10c3c992237_0_694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0c3c992237_0_694"/>
          <p:cNvSpPr txBox="1"/>
          <p:nvPr/>
        </p:nvSpPr>
        <p:spPr>
          <a:xfrm>
            <a:off x="1001550" y="13303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Controlador Post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c3c992237_0_743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0c3c992237_0_743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g10c3c992237_0_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0c3c992237_0_743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10c3c992237_0_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0c3c992237_0_743"/>
          <p:cNvSpPr txBox="1"/>
          <p:nvPr/>
        </p:nvSpPr>
        <p:spPr>
          <a:xfrm>
            <a:off x="1001550" y="27162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nueva ruta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traerá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todos los 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junto al usuario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propietario de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 post: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g10c3c992237_0_743"/>
          <p:cNvSpPr txBox="1"/>
          <p:nvPr/>
        </p:nvSpPr>
        <p:spPr>
          <a:xfrm>
            <a:off x="1325400" y="5758750"/>
            <a:ext cx="156372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5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g10c3c992237_0_743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0c3c992237_0_743"/>
          <p:cNvSpPr txBox="1"/>
          <p:nvPr/>
        </p:nvSpPr>
        <p:spPr>
          <a:xfrm>
            <a:off x="1001550" y="12541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c3c992237_0_712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0c3c992237_0_712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10c3c992237_0_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0c3c992237_0_712"/>
          <p:cNvSpPr/>
          <p:nvPr/>
        </p:nvSpPr>
        <p:spPr>
          <a:xfrm>
            <a:off x="1775" y="3813650"/>
            <a:ext cx="18288000" cy="663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g10c3c992237_0_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0c3c992237_0_712"/>
          <p:cNvSpPr txBox="1"/>
          <p:nvPr/>
        </p:nvSpPr>
        <p:spPr>
          <a:xfrm>
            <a:off x="1001550" y="24876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Podemos hacer lo mismo con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rearemos un nuevo método que nos traerá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todos los users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junto a los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tiene: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8" name="Google Shape;428;g10c3c992237_0_712"/>
          <p:cNvSpPr txBox="1"/>
          <p:nvPr/>
        </p:nvSpPr>
        <p:spPr>
          <a:xfrm>
            <a:off x="1128000" y="4154444"/>
            <a:ext cx="15637200" cy="5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findAll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include: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'Ha habido un problema al cargar las publicaciones'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endParaRPr b="0" i="0" sz="16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g10c3c992237_0_712"/>
          <p:cNvSpPr/>
          <p:nvPr/>
        </p:nvSpPr>
        <p:spPr>
          <a:xfrm>
            <a:off x="1062625" y="4146800"/>
            <a:ext cx="7014900" cy="55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3c992237_0_712"/>
          <p:cNvSpPr/>
          <p:nvPr/>
        </p:nvSpPr>
        <p:spPr>
          <a:xfrm>
            <a:off x="10322425" y="3898075"/>
            <a:ext cx="4123200" cy="1038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además del modelo Post el modelo User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1" name="Google Shape;431;g10c3c992237_0_712"/>
          <p:cNvCxnSpPr>
            <a:stCxn id="429" idx="3"/>
            <a:endCxn id="430" idx="1"/>
          </p:cNvCxnSpPr>
          <p:nvPr/>
        </p:nvCxnSpPr>
        <p:spPr>
          <a:xfrm flipH="1" rot="10800000">
            <a:off x="8077525" y="4417400"/>
            <a:ext cx="2244900" cy="69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g10c3c992237_0_712"/>
          <p:cNvSpPr/>
          <p:nvPr/>
        </p:nvSpPr>
        <p:spPr>
          <a:xfrm>
            <a:off x="2969300" y="6248200"/>
            <a:ext cx="2547000" cy="419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c3c992237_0_712"/>
          <p:cNvSpPr/>
          <p:nvPr/>
        </p:nvSpPr>
        <p:spPr>
          <a:xfrm>
            <a:off x="9419300" y="5938588"/>
            <a:ext cx="4123200" cy="1038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 él includes le decimos que nos traiga el User con todos sus posts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4" name="Google Shape;434;g10c3c992237_0_712"/>
          <p:cNvCxnSpPr>
            <a:stCxn id="432" idx="3"/>
            <a:endCxn id="433" idx="1"/>
          </p:cNvCxnSpPr>
          <p:nvPr/>
        </p:nvCxnSpPr>
        <p:spPr>
          <a:xfrm>
            <a:off x="5516300" y="6458050"/>
            <a:ext cx="39030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g10c3c992237_0_712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0c3c992237_0_712"/>
          <p:cNvSpPr txBox="1"/>
          <p:nvPr/>
        </p:nvSpPr>
        <p:spPr>
          <a:xfrm>
            <a:off x="1001550" y="13303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Controlador User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c3c992237_0_755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c3c992237_0_755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10c3c992237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0c3c992237_0_755"/>
          <p:cNvSpPr/>
          <p:nvPr/>
        </p:nvSpPr>
        <p:spPr>
          <a:xfrm>
            <a:off x="1775" y="3630700"/>
            <a:ext cx="18288000" cy="666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g10c3c992237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0c3c992237_0_755"/>
          <p:cNvSpPr txBox="1"/>
          <p:nvPr/>
        </p:nvSpPr>
        <p:spPr>
          <a:xfrm>
            <a:off x="1001550" y="24114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traerá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todos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junto 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sus 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g10c3c992237_0_755"/>
          <p:cNvSpPr txBox="1"/>
          <p:nvPr/>
        </p:nvSpPr>
        <p:spPr>
          <a:xfrm>
            <a:off x="1325400" y="4589792"/>
            <a:ext cx="15637200" cy="4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5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g10c3c992237_0_755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0c3c992237_0_755"/>
          <p:cNvSpPr txBox="1"/>
          <p:nvPr/>
        </p:nvSpPr>
        <p:spPr>
          <a:xfrm>
            <a:off x="1001550" y="13303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Users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c3c992237_0_767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c3c992237_0_767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g10c3c992237_0_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0c3c992237_0_767"/>
          <p:cNvSpPr/>
          <p:nvPr/>
        </p:nvSpPr>
        <p:spPr>
          <a:xfrm>
            <a:off x="1775" y="3813650"/>
            <a:ext cx="18288000" cy="663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g10c3c992237_0_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0c3c992237_0_767"/>
          <p:cNvSpPr txBox="1"/>
          <p:nvPr/>
        </p:nvSpPr>
        <p:spPr>
          <a:xfrm>
            <a:off x="1001550" y="24876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Ahora crearemos un nuevo método en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PostController.js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 por el id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le pasemos junto al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usuario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hizo el post: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g10c3c992237_0_767"/>
          <p:cNvSpPr txBox="1"/>
          <p:nvPr/>
        </p:nvSpPr>
        <p:spPr>
          <a:xfrm>
            <a:off x="1128000" y="4154444"/>
            <a:ext cx="15637200" cy="4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getById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findByPk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params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include: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D77676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A9B9B0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EEEEEE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EEEEEE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D77676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69F0AE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0" i="0" lang="en-US" sz="1800" u="none" cap="none" strike="noStrike">
                <a:solidFill>
                  <a:srgbClr val="D77676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A9B9B0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 cap="none" strike="noStrike">
                <a:solidFill>
                  <a:srgbClr val="D77676"/>
                </a:solidFill>
                <a:highlight>
                  <a:srgbClr val="08080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800" u="none" cap="none" strike="noStrike">
              <a:solidFill>
                <a:srgbClr val="DCDC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endParaRPr b="0" i="0" sz="18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g10c3c992237_0_767"/>
          <p:cNvSpPr/>
          <p:nvPr/>
        </p:nvSpPr>
        <p:spPr>
          <a:xfrm>
            <a:off x="2240100" y="6000875"/>
            <a:ext cx="4084500" cy="419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c3c992237_0_767"/>
          <p:cNvSpPr/>
          <p:nvPr/>
        </p:nvSpPr>
        <p:spPr>
          <a:xfrm>
            <a:off x="9411300" y="4154450"/>
            <a:ext cx="4404600" cy="17316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 el findByPk, nos buscará el post por su Primary Key y nos devolverá el mismo 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3" name="Google Shape;463;g10c3c992237_0_767"/>
          <p:cNvCxnSpPr>
            <a:stCxn id="461" idx="3"/>
            <a:endCxn id="462" idx="1"/>
          </p:cNvCxnSpPr>
          <p:nvPr/>
        </p:nvCxnSpPr>
        <p:spPr>
          <a:xfrm flipH="1" rot="10800000">
            <a:off x="6324600" y="5020325"/>
            <a:ext cx="3086700" cy="11904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g10c3c992237_0_767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0c3c992237_0_767"/>
          <p:cNvSpPr txBox="1"/>
          <p:nvPr/>
        </p:nvSpPr>
        <p:spPr>
          <a:xfrm>
            <a:off x="1001550" y="13303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Controlador Post por id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10c3c992237_0_0"/>
          <p:cNvGrpSpPr/>
          <p:nvPr/>
        </p:nvGrpSpPr>
        <p:grpSpPr>
          <a:xfrm>
            <a:off x="1427275" y="1273672"/>
            <a:ext cx="15807946" cy="7376612"/>
            <a:chOff x="2437" y="-2836226"/>
            <a:chExt cx="20577904" cy="9835483"/>
          </a:xfrm>
        </p:grpSpPr>
        <p:sp>
          <p:nvSpPr>
            <p:cNvPr id="103" name="Google Shape;103;g10c3c992237_0_0"/>
            <p:cNvSpPr txBox="1"/>
            <p:nvPr/>
          </p:nvSpPr>
          <p:spPr>
            <a:xfrm>
              <a:off x="2437" y="-1080043"/>
              <a:ext cx="20577900" cy="80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ORM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es un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modelo de programación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que permite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mapear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las estructuras de una base de datos relacional (SQL Server, Oracle, MySQL, etc.), en adelante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RDBMS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(Relational Database Management System), sobre una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estructura lógica de entidades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con el objeto de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simplificar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y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acelerar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el desarrollo de nuestras aplicaciones.</a:t>
              </a:r>
              <a:endParaRPr b="0" i="0" sz="26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</a:t>
              </a:r>
              <a:r>
                <a:rPr lang="en-US" sz="26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uando 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programa</a:t>
              </a:r>
              <a:r>
                <a:rPr lang="en-US" sz="26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mos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una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aplicación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26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cone</a:t>
              </a:r>
              <a:r>
                <a:rPr b="1" lang="en-US" sz="26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xión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 una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base de datos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habrás podido comprobar lo laborioso que es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transformar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toda la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información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que recibes de la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base datos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principalmente en tablas, en los objetos de tu aplicación y viceversa. A ésto se le denomina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mapeo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Utilizando un ORM este mapeo será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automático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b="0" i="0" sz="26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Además de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mapear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</a:t>
              </a:r>
              <a:r>
                <a:rPr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los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ORMs </a:t>
              </a:r>
              <a:r>
                <a:rPr lang="en-US" sz="26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nos </a:t>
              </a:r>
              <a:r>
                <a:rPr b="1" lang="en-US" sz="26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libera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de la escritura o generación manual de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código SQL </a:t>
              </a:r>
              <a:r>
                <a:rPr b="0" i="0" lang="en-US" sz="26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necesario para realizar las queries o consultas y gestionar la persistencia de datos en el </a:t>
              </a:r>
              <a:r>
                <a:rPr b="1" i="0" lang="en-US" sz="26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RDBM</a:t>
              </a:r>
              <a:r>
                <a:rPr b="1" i="0" lang="en-US" sz="25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b="0" i="0" lang="en-US" sz="25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b="0" i="0" sz="25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04" name="Google Shape;104;g10c3c992237_0_0"/>
            <p:cNvSpPr txBox="1"/>
            <p:nvPr/>
          </p:nvSpPr>
          <p:spPr>
            <a:xfrm>
              <a:off x="2441" y="-2836226"/>
              <a:ext cx="205779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g10c3c9922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ee58343bc_0_1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0ee58343bc_0_1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g10ee58343b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0ee58343bc_0_1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g10ee58343b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0ee58343bc_0_1"/>
          <p:cNvSpPr txBox="1"/>
          <p:nvPr/>
        </p:nvSpPr>
        <p:spPr>
          <a:xfrm>
            <a:off x="846750" y="3013500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traerá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 por id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6" name="Google Shape;476;g10ee58343bc_0_1"/>
          <p:cNvSpPr txBox="1"/>
          <p:nvPr/>
        </p:nvSpPr>
        <p:spPr>
          <a:xfrm>
            <a:off x="1327175" y="5530600"/>
            <a:ext cx="15637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1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getById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1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1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1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g10ee58343bc_0_1"/>
          <p:cNvSpPr/>
          <p:nvPr/>
        </p:nvSpPr>
        <p:spPr>
          <a:xfrm>
            <a:off x="1775" y="-74425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0ee58343bc_0_1"/>
          <p:cNvSpPr txBox="1"/>
          <p:nvPr/>
        </p:nvSpPr>
        <p:spPr>
          <a:xfrm>
            <a:off x="846750" y="13990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ee58343bc_0_13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ee58343bc_0_13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10ee58343b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0ee58343bc_0_13"/>
          <p:cNvSpPr/>
          <p:nvPr/>
        </p:nvSpPr>
        <p:spPr>
          <a:xfrm>
            <a:off x="1775" y="3841200"/>
            <a:ext cx="18288000" cy="658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10ee58343b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0ee58343bc_0_13"/>
          <p:cNvSpPr txBox="1"/>
          <p:nvPr/>
        </p:nvSpPr>
        <p:spPr>
          <a:xfrm>
            <a:off x="1001550" y="2522625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 método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findOne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obtiene la primera entrada que encuentra (que cumple con las opciones de consulta, si se proporcionan).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g10ee58343bc_0_13"/>
          <p:cNvSpPr txBox="1"/>
          <p:nvPr/>
        </p:nvSpPr>
        <p:spPr>
          <a:xfrm>
            <a:off x="1128000" y="4246107"/>
            <a:ext cx="15637200" cy="5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1" lang="en-US" sz="160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60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../models/index.js</a:t>
            </a:r>
            <a:r>
              <a:rPr lang="en-US" sz="160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b="1" lang="en-US" sz="160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endParaRPr sz="1600">
              <a:solidFill>
                <a:srgbClr val="FFFEFB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PostController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getOneByName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60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60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where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title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`%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%`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},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},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include</a:t>
            </a:r>
            <a:r>
              <a:rPr lang="en-US" sz="160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}).</a:t>
            </a:r>
            <a:r>
              <a:rPr b="1" lang="en-US" sz="160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i="1" lang="en-US" sz="160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1600">
                <a:solidFill>
                  <a:srgbClr val="DE4600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60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60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g10ee58343bc_0_13"/>
          <p:cNvSpPr/>
          <p:nvPr/>
        </p:nvSpPr>
        <p:spPr>
          <a:xfrm>
            <a:off x="1336375" y="6507775"/>
            <a:ext cx="5840100" cy="1801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0ee58343bc_0_13"/>
          <p:cNvSpPr/>
          <p:nvPr/>
        </p:nvSpPr>
        <p:spPr>
          <a:xfrm>
            <a:off x="10273075" y="6627325"/>
            <a:ext cx="3504000" cy="15621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Aquí definimos las diferentes opciones/condiciones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2" name="Google Shape;492;g10ee58343bc_0_13"/>
          <p:cNvCxnSpPr>
            <a:stCxn id="490" idx="3"/>
            <a:endCxn id="491" idx="1"/>
          </p:cNvCxnSpPr>
          <p:nvPr/>
        </p:nvCxnSpPr>
        <p:spPr>
          <a:xfrm>
            <a:off x="7176475" y="7408375"/>
            <a:ext cx="30966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g10ee58343bc_0_13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0ee58343bc_0_13"/>
          <p:cNvSpPr txBox="1"/>
          <p:nvPr/>
        </p:nvSpPr>
        <p:spPr>
          <a:xfrm>
            <a:off x="1001550" y="13653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findOne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ee58343bc_0_27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ee58343bc_0_27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g10ee58343bc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0ee58343bc_0_27"/>
          <p:cNvSpPr/>
          <p:nvPr/>
        </p:nvSpPr>
        <p:spPr>
          <a:xfrm>
            <a:off x="1775" y="4010675"/>
            <a:ext cx="18288000" cy="64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g10ee58343bc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0ee58343bc_0_27"/>
          <p:cNvSpPr txBox="1"/>
          <p:nvPr/>
        </p:nvSpPr>
        <p:spPr>
          <a:xfrm>
            <a:off x="846750" y="266167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nos traerá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 por nombre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5" name="Google Shape;505;g10ee58343bc_0_27"/>
          <p:cNvSpPr txBox="1"/>
          <p:nvPr/>
        </p:nvSpPr>
        <p:spPr>
          <a:xfrm>
            <a:off x="1327175" y="4539428"/>
            <a:ext cx="15637200" cy="4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getById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'/title/:title'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getOneByName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3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g10ee58343bc_0_27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ee58343bc_0_27"/>
          <p:cNvSpPr txBox="1"/>
          <p:nvPr/>
        </p:nvSpPr>
        <p:spPr>
          <a:xfrm>
            <a:off x="846750" y="135197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ee58343bc_0_42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0ee58343bc_0_42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10ee58343b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10ee58343bc_0_42"/>
          <p:cNvSpPr/>
          <p:nvPr/>
        </p:nvSpPr>
        <p:spPr>
          <a:xfrm>
            <a:off x="1775" y="4135225"/>
            <a:ext cx="18288000" cy="6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g10ee58343b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10ee58343bc_0_42"/>
          <p:cNvSpPr txBox="1"/>
          <p:nvPr/>
        </p:nvSpPr>
        <p:spPr>
          <a:xfrm>
            <a:off x="1001550" y="290362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 método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destroy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más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elimina el Post que cumpla la condición.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8" name="Google Shape;518;g10ee58343bc_0_42"/>
          <p:cNvSpPr txBox="1"/>
          <p:nvPr/>
        </p:nvSpPr>
        <p:spPr>
          <a:xfrm>
            <a:off x="1128000" y="4779507"/>
            <a:ext cx="15637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6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6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destroy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params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165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6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6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'La publicación ha sido eliminada con éxito'</a:t>
            </a:r>
            <a:endParaRPr b="0" i="0" sz="16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650" u="none" cap="none" strike="noStrike">
              <a:solidFill>
                <a:srgbClr val="DCDC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6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6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endParaRPr b="0" i="0" sz="16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9" name="Google Shape;519;g10ee58343bc_0_42"/>
          <p:cNvSpPr/>
          <p:nvPr/>
        </p:nvSpPr>
        <p:spPr>
          <a:xfrm>
            <a:off x="2617475" y="6186350"/>
            <a:ext cx="3405600" cy="1123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0ee58343bc_0_42"/>
          <p:cNvSpPr/>
          <p:nvPr/>
        </p:nvSpPr>
        <p:spPr>
          <a:xfrm>
            <a:off x="9822575" y="5859050"/>
            <a:ext cx="5783700" cy="1625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Aquí le decimos que nos elimine el Post que su id coincida con el id que le pasamos por parámetro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1" name="Google Shape;521;g10ee58343bc_0_42"/>
          <p:cNvCxnSpPr>
            <a:stCxn id="519" idx="3"/>
            <a:endCxn id="520" idx="1"/>
          </p:cNvCxnSpPr>
          <p:nvPr/>
        </p:nvCxnSpPr>
        <p:spPr>
          <a:xfrm flipH="1" rot="10800000">
            <a:off x="6023075" y="6671750"/>
            <a:ext cx="3799500" cy="762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g10ee58343bc_0_42"/>
          <p:cNvSpPr/>
          <p:nvPr/>
        </p:nvSpPr>
        <p:spPr>
          <a:xfrm>
            <a:off x="0" y="-15240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0ee58343bc_0_42"/>
          <p:cNvSpPr txBox="1"/>
          <p:nvPr/>
        </p:nvSpPr>
        <p:spPr>
          <a:xfrm>
            <a:off x="1001550" y="12891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destroy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ee58343bc_0_57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0ee58343bc_0_57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g10ee58343bc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10ee58343bc_0_57"/>
          <p:cNvSpPr/>
          <p:nvPr/>
        </p:nvSpPr>
        <p:spPr>
          <a:xfrm>
            <a:off x="1775" y="4010675"/>
            <a:ext cx="18288000" cy="643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g10ee58343bc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0ee58343bc_0_57"/>
          <p:cNvSpPr txBox="1"/>
          <p:nvPr/>
        </p:nvSpPr>
        <p:spPr>
          <a:xfrm>
            <a:off x="846750" y="266167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eliminará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el post por id: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g10ee58343bc_0_57"/>
          <p:cNvSpPr txBox="1"/>
          <p:nvPr/>
        </p:nvSpPr>
        <p:spPr>
          <a:xfrm>
            <a:off x="1327175" y="4539428"/>
            <a:ext cx="156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getById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'/title/:title'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getOneByName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3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3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3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3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5" name="Google Shape;535;g10ee58343bc_0_57"/>
          <p:cNvSpPr/>
          <p:nvPr/>
        </p:nvSpPr>
        <p:spPr>
          <a:xfrm>
            <a:off x="0" y="-15240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10ee58343bc_0_57"/>
          <p:cNvSpPr txBox="1"/>
          <p:nvPr/>
        </p:nvSpPr>
        <p:spPr>
          <a:xfrm>
            <a:off x="846750" y="135197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ee58343bc_0_9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0ee58343bc_0_98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0ee58343bc_0_98"/>
          <p:cNvSpPr txBox="1"/>
          <p:nvPr/>
        </p:nvSpPr>
        <p:spPr>
          <a:xfrm>
            <a:off x="1056875" y="3079500"/>
            <a:ext cx="6652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Eliminar un usuario y sus posts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0ee58343bc_0_98"/>
          <p:cNvSpPr txBox="1"/>
          <p:nvPr/>
        </p:nvSpPr>
        <p:spPr>
          <a:xfrm>
            <a:off x="1056875" y="5100601"/>
            <a:ext cx="6652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 el método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destroy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también podemos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eliminar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un usuario con los posts que tiene</a:t>
            </a:r>
            <a:endParaRPr b="1"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5" name="Google Shape;545;g10ee58343bc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0ee58343bc_0_98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destroy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params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180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destroy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UserId: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params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180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8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'El usuario ha sido eliminado con éxito'</a:t>
            </a:r>
            <a:endParaRPr b="0" i="0" sz="180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endParaRPr b="0" i="0" sz="180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g10ee58343bc_0_98"/>
          <p:cNvSpPr/>
          <p:nvPr/>
        </p:nvSpPr>
        <p:spPr>
          <a:xfrm>
            <a:off x="10057075" y="4814575"/>
            <a:ext cx="4376400" cy="18135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ee58343bc_0_98"/>
          <p:cNvSpPr/>
          <p:nvPr/>
        </p:nvSpPr>
        <p:spPr>
          <a:xfrm>
            <a:off x="14911975" y="4672075"/>
            <a:ext cx="3352500" cy="20826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 decimos que también borre los posts que tengan de UserId el que le hemos pasado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49" name="Google Shape;549;g10ee58343bc_0_98"/>
          <p:cNvCxnSpPr>
            <a:stCxn id="547" idx="3"/>
            <a:endCxn id="548" idx="1"/>
          </p:cNvCxnSpPr>
          <p:nvPr/>
        </p:nvCxnSpPr>
        <p:spPr>
          <a:xfrm flipH="1" rot="10800000">
            <a:off x="14433475" y="5713525"/>
            <a:ext cx="478500" cy="78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e58343bc_0_8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ee58343bc_0_8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g10ee58343bc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0ee58343bc_0_86"/>
          <p:cNvSpPr/>
          <p:nvPr/>
        </p:nvSpPr>
        <p:spPr>
          <a:xfrm>
            <a:off x="1775" y="3630700"/>
            <a:ext cx="18288000" cy="666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g10ee58343bc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0ee58343bc_0_86"/>
          <p:cNvSpPr txBox="1"/>
          <p:nvPr/>
        </p:nvSpPr>
        <p:spPr>
          <a:xfrm>
            <a:off x="1001550" y="2792400"/>
            <a:ext cx="167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eliminará al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usuario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junto a sus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posts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g10ee58343bc_0_86"/>
          <p:cNvSpPr txBox="1"/>
          <p:nvPr/>
        </p:nvSpPr>
        <p:spPr>
          <a:xfrm>
            <a:off x="1327175" y="4589792"/>
            <a:ext cx="15637200" cy="4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5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g10ee58343bc_0_8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0ee58343bc_0_86"/>
          <p:cNvSpPr txBox="1"/>
          <p:nvPr/>
        </p:nvSpPr>
        <p:spPr>
          <a:xfrm>
            <a:off x="1001550" y="14065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Users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ee58343bc_0_111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ee58343bc_0_111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ee58343bc_0_111"/>
          <p:cNvSpPr txBox="1"/>
          <p:nvPr/>
        </p:nvSpPr>
        <p:spPr>
          <a:xfrm>
            <a:off x="1056875" y="3689100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ee58343bc_0_111"/>
          <p:cNvSpPr txBox="1"/>
          <p:nvPr/>
        </p:nvSpPr>
        <p:spPr>
          <a:xfrm>
            <a:off x="1056875" y="5100601"/>
            <a:ext cx="6652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 el método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update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también podemos actualizar un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b="1"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endParaRPr b="1"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1" name="Google Shape;571;g10ee58343bc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0ee58343bc_0_111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9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9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9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9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EEEEE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i="0" lang="en-US" sz="195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req</a:t>
            </a:r>
            <a:r>
              <a:rPr b="0" i="0" lang="en-US" sz="1950" u="none" cap="none" strike="noStrike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950" u="none" cap="none" strike="noStrike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8D6E63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i="0" lang="en-US" sz="195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EEEEE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b="0" i="0" lang="en-US" sz="1950" u="none" cap="none" strike="noStrike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req</a:t>
            </a:r>
            <a:r>
              <a:rPr b="0" i="0" lang="en-US" sz="1950" u="none" cap="none" strike="noStrike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950" u="none" cap="none" strike="noStrike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8D6E63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b="0" i="0" lang="en-US" sz="1950" u="none" cap="none" strike="noStrike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	{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params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 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})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9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9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'Usuario actualizado con éxito'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b="0" i="0" sz="19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9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9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endParaRPr b="0" i="0" sz="19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ee58343bc_0_125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0ee58343bc_0_125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g10ee58343bc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10ee58343bc_0_125"/>
          <p:cNvSpPr/>
          <p:nvPr/>
        </p:nvSpPr>
        <p:spPr>
          <a:xfrm>
            <a:off x="1775" y="3630700"/>
            <a:ext cx="18288000" cy="666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g10ee58343bc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10ee58343bc_0_125"/>
          <p:cNvSpPr txBox="1"/>
          <p:nvPr/>
        </p:nvSpPr>
        <p:spPr>
          <a:xfrm>
            <a:off x="1001550" y="2716200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Añadimos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nueva ruta en nuestro archivo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users.js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actualizará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al usuario: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g10ee58343bc_0_125"/>
          <p:cNvSpPr txBox="1"/>
          <p:nvPr/>
        </p:nvSpPr>
        <p:spPr>
          <a:xfrm>
            <a:off x="1327175" y="4379492"/>
            <a:ext cx="156372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4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4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24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9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g10ee58343bc_0_125"/>
          <p:cNvSpPr/>
          <p:nvPr/>
        </p:nvSpPr>
        <p:spPr>
          <a:xfrm>
            <a:off x="0" y="-15240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0ee58343bc_0_125"/>
          <p:cNvSpPr txBox="1"/>
          <p:nvPr/>
        </p:nvSpPr>
        <p:spPr>
          <a:xfrm>
            <a:off x="912225" y="12286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Rutas Users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ee58343bc_0_137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g10ee58343bc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10ee58343bc_0_137"/>
          <p:cNvSpPr txBox="1"/>
          <p:nvPr/>
        </p:nvSpPr>
        <p:spPr>
          <a:xfrm>
            <a:off x="1002225" y="4643250"/>
            <a:ext cx="1058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Seeders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g10ee58343bc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10c3c992237_0_86"/>
          <p:cNvGrpSpPr/>
          <p:nvPr/>
        </p:nvGrpSpPr>
        <p:grpSpPr>
          <a:xfrm>
            <a:off x="1921100" y="2746750"/>
            <a:ext cx="10064519" cy="5172700"/>
            <a:chOff x="2439" y="-194843"/>
            <a:chExt cx="11711100" cy="6896933"/>
          </a:xfrm>
        </p:grpSpPr>
        <p:sp>
          <p:nvSpPr>
            <p:cNvPr id="111" name="Google Shape;111;g10c3c992237_0_86"/>
            <p:cNvSpPr txBox="1"/>
            <p:nvPr/>
          </p:nvSpPr>
          <p:spPr>
            <a:xfrm>
              <a:off x="2439" y="2392290"/>
              <a:ext cx="11711100" cy="43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Sequelize es un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ORM  O (Object) R (Relational) M (Mapping) </a:t>
              </a:r>
              <a:r>
                <a:rPr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que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permite</a:t>
              </a:r>
              <a:r>
                <a:rPr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a los usuarios llamar a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funciones javascript</a:t>
              </a:r>
              <a:r>
                <a:rPr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para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interactuar con SQL DB</a:t>
              </a:r>
              <a:r>
                <a:rPr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sin escribir consultas reales</a:t>
              </a:r>
              <a:r>
                <a:rPr i="0" lang="en-US" sz="30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r>
                <a:rPr b="0" i="0" lang="en-US" sz="30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Es bastante útil para acelerar el tiempo de desarrollo.</a:t>
              </a:r>
              <a:endParaRPr b="0" i="0" sz="30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2" name="Google Shape;112;g10c3c992237_0_86"/>
            <p:cNvSpPr txBox="1"/>
            <p:nvPr/>
          </p:nvSpPr>
          <p:spPr>
            <a:xfrm>
              <a:off x="2439" y="-194843"/>
              <a:ext cx="103869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Sequelize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g10c3c992237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0c3c992237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5701" y="2418038"/>
            <a:ext cx="4716325" cy="54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ee58343bc_0_144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0ee58343bc_0_144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g10ee58343b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0ee58343bc_0_144"/>
          <p:cNvSpPr/>
          <p:nvPr/>
        </p:nvSpPr>
        <p:spPr>
          <a:xfrm>
            <a:off x="1775" y="5614925"/>
            <a:ext cx="18288000" cy="48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g10ee58343b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0ee58343bc_0_144"/>
          <p:cNvSpPr txBox="1"/>
          <p:nvPr/>
        </p:nvSpPr>
        <p:spPr>
          <a:xfrm>
            <a:off x="1001550" y="2563800"/>
            <a:ext cx="15890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Supongamos que queremos insertar algunos datos en algunas tablas de forma predeterminada. 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archivos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seeders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son algunos cambios en los datos que se pueden usar para llenar las tablas con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datos de muestra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o de prueba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4" name="Google Shape;604;g10ee58343bc_0_144"/>
          <p:cNvSpPr txBox="1"/>
          <p:nvPr/>
        </p:nvSpPr>
        <p:spPr>
          <a:xfrm>
            <a:off x="1325400" y="7458575"/>
            <a:ext cx="15637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seed:generate --name demo-user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g10ee58343bc_0_144"/>
          <p:cNvSpPr/>
          <p:nvPr/>
        </p:nvSpPr>
        <p:spPr>
          <a:xfrm>
            <a:off x="0" y="-15240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0ee58343bc_0_144"/>
          <p:cNvSpPr txBox="1"/>
          <p:nvPr/>
        </p:nvSpPr>
        <p:spPr>
          <a:xfrm>
            <a:off x="1001550" y="12541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Creando un Seeder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ee58343bc_0_15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ee58343bc_0_158"/>
          <p:cNvSpPr/>
          <p:nvPr/>
        </p:nvSpPr>
        <p:spPr>
          <a:xfrm>
            <a:off x="8377975" y="0"/>
            <a:ext cx="99375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ee58343bc_0_158"/>
          <p:cNvSpPr txBox="1"/>
          <p:nvPr/>
        </p:nvSpPr>
        <p:spPr>
          <a:xfrm>
            <a:off x="1056875" y="1600988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Creando un seeder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ee58343bc_0_158"/>
          <p:cNvSpPr txBox="1"/>
          <p:nvPr/>
        </p:nvSpPr>
        <p:spPr>
          <a:xfrm>
            <a:off x="1056875" y="4495313"/>
            <a:ext cx="665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En el </a:t>
            </a:r>
            <a:r>
              <a:rPr b="1"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archivo seeder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hemos generado, insertaremos un </a:t>
            </a:r>
            <a:r>
              <a:rPr b="1"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usuario de prueba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a nuestra tabla de usuarios.</a:t>
            </a:r>
            <a:endParaRPr b="1"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5" name="Google Shape;615;g10ee58343bc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0ee58343bc_0_158"/>
          <p:cNvSpPr txBox="1"/>
          <p:nvPr/>
        </p:nvSpPr>
        <p:spPr>
          <a:xfrm>
            <a:off x="90198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50">
              <a:solidFill>
                <a:srgbClr val="E9F284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rgbClr val="FFFFFF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5F507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b="1"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@type</a:t>
            </a:r>
            <a:r>
              <a:rPr lang="en-US" sz="2050">
                <a:solidFill>
                  <a:srgbClr val="5F507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20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{import('sequelize-cli').Migration}</a:t>
            </a:r>
            <a:r>
              <a:rPr lang="en-US" sz="2050">
                <a:solidFill>
                  <a:srgbClr val="5F507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050">
              <a:solidFill>
                <a:srgbClr val="5F5076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en-US" sz="2050">
                <a:solidFill>
                  <a:srgbClr val="8BE9FD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up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20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queryInterface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FFFEFB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queryInterface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20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bulkInsert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name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John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email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example@example.com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password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123456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role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1FA8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050">
                <a:solidFill>
                  <a:srgbClr val="E9F284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createdAt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  updatedAt</a:t>
            </a:r>
            <a:r>
              <a:rPr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FB3F5E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  },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  ])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rgbClr val="FFFFFF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FF79C6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50">
                <a:solidFill>
                  <a:srgbClr val="10EC68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down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20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queryInterface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50">
                <a:solidFill>
                  <a:srgbClr val="FFB86C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2050">
              <a:solidFill>
                <a:srgbClr val="F8F8F2"/>
              </a:solidFill>
              <a:highlight>
                <a:srgbClr val="07070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F8F8F2"/>
                </a:solidFill>
                <a:highlight>
                  <a:srgbClr val="07070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ee58343bc_0_169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0ee58343bc_0_169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g10ee58343bc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0ee58343bc_0_169"/>
          <p:cNvSpPr/>
          <p:nvPr/>
        </p:nvSpPr>
        <p:spPr>
          <a:xfrm>
            <a:off x="1775" y="5614925"/>
            <a:ext cx="18288000" cy="48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g10ee58343bc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10ee58343bc_0_169"/>
          <p:cNvSpPr txBox="1"/>
          <p:nvPr/>
        </p:nvSpPr>
        <p:spPr>
          <a:xfrm>
            <a:off x="931175" y="3024100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En el paso anterior hemos creado un archivo seeder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in embargo, no se ha añadido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la base de datos. Para hacer eso,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lanzamos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un comando que ejecutará ese archivo inicial y se insertará un usuario de demostración en la tabla users: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g10ee58343bc_0_169"/>
          <p:cNvSpPr txBox="1"/>
          <p:nvPr/>
        </p:nvSpPr>
        <p:spPr>
          <a:xfrm>
            <a:off x="1325400" y="7458575"/>
            <a:ext cx="15637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db:seed:all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8" name="Google Shape;628;g10ee58343bc_0_169"/>
          <p:cNvSpPr/>
          <p:nvPr/>
        </p:nvSpPr>
        <p:spPr>
          <a:xfrm>
            <a:off x="0" y="-15240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0ee58343bc_0_169"/>
          <p:cNvSpPr txBox="1"/>
          <p:nvPr/>
        </p:nvSpPr>
        <p:spPr>
          <a:xfrm>
            <a:off x="931175" y="12572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Ejecutando el Seeder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3c992237_0_95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0c3c992237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0c3c992237_0_95"/>
          <p:cNvSpPr txBox="1"/>
          <p:nvPr/>
        </p:nvSpPr>
        <p:spPr>
          <a:xfrm>
            <a:off x="1002225" y="4643250"/>
            <a:ext cx="14711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Creando un p</a:t>
            </a: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royecto en Sequelize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0c3c992237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3c992237_0_17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c3c992237_0_178"/>
          <p:cNvSpPr/>
          <p:nvPr/>
        </p:nvSpPr>
        <p:spPr>
          <a:xfrm>
            <a:off x="8377975" y="-75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0c3c992237_0_178"/>
          <p:cNvSpPr txBox="1"/>
          <p:nvPr/>
        </p:nvSpPr>
        <p:spPr>
          <a:xfrm>
            <a:off x="1042775" y="1555400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en-US" sz="4000">
                <a:solidFill>
                  <a:srgbClr val="231F1D"/>
                </a:solidFill>
              </a:rPr>
              <a:t>P</a:t>
            </a: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royecto en Sequelize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c3c992237_0_178"/>
          <p:cNvSpPr txBox="1"/>
          <p:nvPr/>
        </p:nvSpPr>
        <p:spPr>
          <a:xfrm>
            <a:off x="1042775" y="2645625"/>
            <a:ext cx="68307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Primero </a:t>
            </a:r>
            <a:r>
              <a:rPr b="1"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instalamos</a:t>
            </a: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el CLI de Sequelize de forma global (solo se hace </a:t>
            </a:r>
            <a:r>
              <a:rPr b="1"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una vez</a:t>
            </a: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tu PC)</a:t>
            </a:r>
            <a:endParaRPr i="0" sz="30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 continuación nos situaremos sobre el directorio en el que queremos crear el nuevo proyecto y escribiremos los comandos</a:t>
            </a: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(por cada proyecto que cree</a:t>
            </a:r>
            <a:r>
              <a:rPr lang="en-US" sz="30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mos</a:t>
            </a: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i="0" lang="en-US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30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10c3c992237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c3c992237_0_178"/>
          <p:cNvSpPr txBox="1"/>
          <p:nvPr/>
        </p:nvSpPr>
        <p:spPr>
          <a:xfrm>
            <a:off x="89635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$ npm install sequelize-cli -g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$ npm init -y</a:t>
            </a: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$ npm install express sequelize mysql2</a:t>
            </a: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$ sequelize help</a:t>
            </a: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$ sequelize init</a:t>
            </a: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" name="Google Shape;133;g10c3c992237_0_178"/>
          <p:cNvSpPr/>
          <p:nvPr/>
        </p:nvSpPr>
        <p:spPr>
          <a:xfrm>
            <a:off x="8879750" y="2838925"/>
            <a:ext cx="63750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c3c992237_0_178"/>
          <p:cNvSpPr/>
          <p:nvPr/>
        </p:nvSpPr>
        <p:spPr>
          <a:xfrm>
            <a:off x="10005650" y="945825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instalación global de sequelize-cli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" name="Google Shape;135;g10c3c992237_0_178"/>
          <p:cNvCxnSpPr>
            <a:stCxn id="133" idx="0"/>
            <a:endCxn id="134" idx="2"/>
          </p:cNvCxnSpPr>
          <p:nvPr/>
        </p:nvCxnSpPr>
        <p:spPr>
          <a:xfrm rot="10800000">
            <a:off x="12067250" y="1702825"/>
            <a:ext cx="0" cy="1136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c3c992237_0_178"/>
          <p:cNvSpPr/>
          <p:nvPr/>
        </p:nvSpPr>
        <p:spPr>
          <a:xfrm>
            <a:off x="8809375" y="6314775"/>
            <a:ext cx="35352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0c3c992237_0_178"/>
          <p:cNvSpPr/>
          <p:nvPr/>
        </p:nvSpPr>
        <p:spPr>
          <a:xfrm>
            <a:off x="9935275" y="7745925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Inicializamos nuestro proyecto de sequelize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g10c3c992237_0_178"/>
          <p:cNvCxnSpPr>
            <a:stCxn id="136" idx="2"/>
            <a:endCxn id="137" idx="0"/>
          </p:cNvCxnSpPr>
          <p:nvPr/>
        </p:nvCxnSpPr>
        <p:spPr>
          <a:xfrm>
            <a:off x="10576975" y="6792975"/>
            <a:ext cx="1419900" cy="953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g10c3c992237_0_178"/>
          <p:cNvSpPr/>
          <p:nvPr/>
        </p:nvSpPr>
        <p:spPr>
          <a:xfrm>
            <a:off x="8700650" y="5609925"/>
            <a:ext cx="36438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c3c992237_0_178"/>
          <p:cNvSpPr/>
          <p:nvPr/>
        </p:nvSpPr>
        <p:spPr>
          <a:xfrm>
            <a:off x="14058475" y="6792975"/>
            <a:ext cx="41232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Comandos de ayuda con todo lo que podemos hacer 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" name="Google Shape;141;g10c3c992237_0_178"/>
          <p:cNvCxnSpPr>
            <a:stCxn id="139" idx="3"/>
            <a:endCxn id="140" idx="1"/>
          </p:cNvCxnSpPr>
          <p:nvPr/>
        </p:nvCxnSpPr>
        <p:spPr>
          <a:xfrm>
            <a:off x="12344450" y="5849025"/>
            <a:ext cx="1713900" cy="13224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3c992237_0_271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0c3c992237_0_271"/>
          <p:cNvSpPr/>
          <p:nvPr/>
        </p:nvSpPr>
        <p:spPr>
          <a:xfrm>
            <a:off x="11572950" y="0"/>
            <a:ext cx="6714900" cy="102870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25252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c3c992237_0_271"/>
          <p:cNvSpPr txBox="1"/>
          <p:nvPr/>
        </p:nvSpPr>
        <p:spPr>
          <a:xfrm>
            <a:off x="479900" y="1312325"/>
            <a:ext cx="89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Estructura carpetas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0c3c992237_0_271"/>
          <p:cNvSpPr txBox="1"/>
          <p:nvPr/>
        </p:nvSpPr>
        <p:spPr>
          <a:xfrm>
            <a:off x="479900" y="2402875"/>
            <a:ext cx="10367400" cy="6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Tendremos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la siguiente</a:t>
            </a: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estructura de carpetas:</a:t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500"/>
              <a:buFont typeface="Work Sans"/>
              <a:buChar char="●"/>
            </a:pP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arpeta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config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con un archivo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config.json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 la 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configuración de la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conexión a la db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los diferentes entornos (development, test y production, aunque podemos añadir más)</a:t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31F1D"/>
              </a:buClr>
              <a:buSzPts val="2500"/>
              <a:buFont typeface="Work Sans"/>
              <a:buChar char="●"/>
            </a:pP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arpeta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models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donde tendremos un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index.js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que creará la conexión a partir de los datos de config y el entorno en el que nos encontremos. Además mapeará los modelos que se encuentren en la carpeta models y los añadirá como propiedades del objeto db que finalmente exporta.</a:t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31F1D"/>
              </a:buClr>
              <a:buSzPts val="2500"/>
              <a:buFont typeface="Work Sans"/>
              <a:buChar char="●"/>
            </a:pP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Las carpetas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migrations y seeders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se encuentran </a:t>
            </a:r>
            <a:r>
              <a:rPr b="1"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vacías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, y se llenarán </a:t>
            </a:r>
            <a:r>
              <a:rPr lang="en-US" sz="25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cuando</a:t>
            </a:r>
            <a:r>
              <a:rPr i="0" lang="en-US" sz="25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creemos modelos/migraciones y seeders.</a:t>
            </a:r>
            <a:endParaRPr i="0" sz="25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g10c3c992237_0_271"/>
          <p:cNvPicPr preferRelativeResize="0"/>
          <p:nvPr/>
        </p:nvPicPr>
        <p:blipFill rotWithShape="1">
          <a:blip r:embed="rId3">
            <a:alphaModFix/>
          </a:blip>
          <a:srcRect b="0" l="3173" r="2102" t="0"/>
          <a:stretch/>
        </p:blipFill>
        <p:spPr>
          <a:xfrm>
            <a:off x="12112850" y="2006500"/>
            <a:ext cx="4700225" cy="6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0c3c992237_0_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3c992237_0_48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c3c992237_0_488"/>
          <p:cNvSpPr/>
          <p:nvPr/>
        </p:nvSpPr>
        <p:spPr>
          <a:xfrm>
            <a:off x="8798450" y="0"/>
            <a:ext cx="9489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c3c992237_0_488"/>
          <p:cNvSpPr txBox="1"/>
          <p:nvPr/>
        </p:nvSpPr>
        <p:spPr>
          <a:xfrm>
            <a:off x="1014650" y="2352325"/>
            <a:ext cx="71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Levantando la base de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0c3c992237_0_488"/>
          <p:cNvSpPr txBox="1"/>
          <p:nvPr/>
        </p:nvSpPr>
        <p:spPr>
          <a:xfrm>
            <a:off x="1014650" y="3877438"/>
            <a:ext cx="66525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Para crear una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base de datos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, escribiremos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nombre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config.json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en la propiedad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na vez hecho, ejecutamos el siguiente comando: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10c3c992237_0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0c3c992237_0_488"/>
          <p:cNvSpPr txBox="1"/>
          <p:nvPr/>
        </p:nvSpPr>
        <p:spPr>
          <a:xfrm>
            <a:off x="9467175" y="1431075"/>
            <a:ext cx="86118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"development"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"username"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"root"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"database"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"database_development"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"host"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"127.0.0.1"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"dialect"</a:t>
            </a: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"mysql"</a:t>
            </a:r>
            <a:endParaRPr b="0" i="0" sz="25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2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db:create</a:t>
            </a:r>
            <a:endParaRPr b="0" i="0" sz="25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g10c3c992237_0_488"/>
          <p:cNvSpPr/>
          <p:nvPr/>
        </p:nvSpPr>
        <p:spPr>
          <a:xfrm>
            <a:off x="9477025" y="7553025"/>
            <a:ext cx="43350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c3c992237_0_488"/>
          <p:cNvSpPr/>
          <p:nvPr/>
        </p:nvSpPr>
        <p:spPr>
          <a:xfrm>
            <a:off x="10420223" y="8856075"/>
            <a:ext cx="24486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creamos la base de datos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4" name="Google Shape;164;g10c3c992237_0_488"/>
          <p:cNvCxnSpPr>
            <a:stCxn id="162" idx="2"/>
            <a:endCxn id="163" idx="0"/>
          </p:cNvCxnSpPr>
          <p:nvPr/>
        </p:nvCxnSpPr>
        <p:spPr>
          <a:xfrm>
            <a:off x="11644525" y="8031225"/>
            <a:ext cx="0" cy="825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3c992237_0_37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c3c992237_0_37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0c3c992237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c3c992237_0_376"/>
          <p:cNvSpPr/>
          <p:nvPr/>
        </p:nvSpPr>
        <p:spPr>
          <a:xfrm>
            <a:off x="1775" y="5614925"/>
            <a:ext cx="18288000" cy="467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0c3c992237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000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c3c992237_0_37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c3c992237_0_376"/>
          <p:cNvSpPr txBox="1"/>
          <p:nvPr/>
        </p:nvSpPr>
        <p:spPr>
          <a:xfrm>
            <a:off x="1325400" y="7458575"/>
            <a:ext cx="156372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model:generate --name User --attributes name:string,email:string,password:string,role:string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g10c3c992237_0_376"/>
          <p:cNvSpPr txBox="1"/>
          <p:nvPr/>
        </p:nvSpPr>
        <p:spPr>
          <a:xfrm>
            <a:off x="1001550" y="11779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Creando un Modelo (y migración)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0c3c992237_0_376"/>
          <p:cNvSpPr txBox="1"/>
          <p:nvPr/>
        </p:nvSpPr>
        <p:spPr>
          <a:xfrm>
            <a:off x="1001550" y="2411400"/>
            <a:ext cx="16734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Para crear un modelo ( y migración) utilizaremos también el CLI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 D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efiniremos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nombre, 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los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atributos 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y sus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tipos de datos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700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L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os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atributos deben ir pegados sin espacios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después de las comas, los tipos de datos disponibles se encuentran en la </a:t>
            </a:r>
            <a:r>
              <a:rPr i="0" lang="en-US" sz="27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documentación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i="0" sz="2700" u="none" cap="none" strike="noStrike">
              <a:solidFill>
                <a:srgbClr val="231F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Al darle enter nos creará tanto el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(que usaremos para trabajar con la BD) como la </a:t>
            </a:r>
            <a:r>
              <a:rPr b="1"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migración</a:t>
            </a:r>
            <a:r>
              <a:rPr i="0" lang="en-US" sz="27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rPr>
              <a:t> (que al ejecutarla creará la tabla con estos campos).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