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10287000" cx="18288000"/>
  <p:notesSz cx="6858000" cy="9144000"/>
  <p:embeddedFontLst>
    <p:embeddedFont>
      <p:font typeface="Poppins"/>
      <p:regular r:id="rId36"/>
      <p:bold r:id="rId37"/>
      <p:italic r:id="rId38"/>
      <p:boldItalic r:id="rId39"/>
    </p:embeddedFont>
    <p:embeddedFont>
      <p:font typeface="Poppins Light"/>
      <p:regular r:id="rId40"/>
      <p:bold r:id="rId41"/>
      <p:italic r:id="rId42"/>
      <p:boldItalic r:id="rId43"/>
    </p:embeddedFont>
    <p:embeddedFont>
      <p:font typeface="Work Sans"/>
      <p:regular r:id="rId44"/>
      <p:bold r:id="rId45"/>
      <p:italic r:id="rId46"/>
      <p:boldItalic r:id="rId47"/>
    </p:embeddedFont>
    <p:embeddedFont>
      <p:font typeface="Roboto Mon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2" roundtripDataSignature="AMtx7mi9DOXKf+Z5MRCJD2WQifycfFvh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Light-regular.fntdata"/><Relationship Id="rId42" Type="http://schemas.openxmlformats.org/officeDocument/2006/relationships/font" Target="fonts/PoppinsLight-italic.fntdata"/><Relationship Id="rId41" Type="http://schemas.openxmlformats.org/officeDocument/2006/relationships/font" Target="fonts/PoppinsLight-bold.fntdata"/><Relationship Id="rId44" Type="http://schemas.openxmlformats.org/officeDocument/2006/relationships/font" Target="fonts/WorkSans-regular.fntdata"/><Relationship Id="rId43" Type="http://schemas.openxmlformats.org/officeDocument/2006/relationships/font" Target="fonts/PoppinsLight-boldItalic.fntdata"/><Relationship Id="rId46" Type="http://schemas.openxmlformats.org/officeDocument/2006/relationships/font" Target="fonts/WorkSans-italic.fntdata"/><Relationship Id="rId45" Type="http://schemas.openxmlformats.org/officeDocument/2006/relationships/font" Target="fonts/Work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regular.fntdata"/><Relationship Id="rId47" Type="http://schemas.openxmlformats.org/officeDocument/2006/relationships/font" Target="fonts/WorkSans-boldItalic.fntdata"/><Relationship Id="rId49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Poppins-bold.fntdata"/><Relationship Id="rId36" Type="http://schemas.openxmlformats.org/officeDocument/2006/relationships/font" Target="fonts/Poppins-regular.fntdata"/><Relationship Id="rId39" Type="http://schemas.openxmlformats.org/officeDocument/2006/relationships/font" Target="fonts/Poppins-boldItalic.fntdata"/><Relationship Id="rId38" Type="http://schemas.openxmlformats.org/officeDocument/2006/relationships/font" Target="fonts/Poppins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boldItalic.fntdata"/><Relationship Id="rId50" Type="http://schemas.openxmlformats.org/officeDocument/2006/relationships/font" Target="fonts/RobotoMono-italic.fntdata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c3c99223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10c3c992237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efc062fb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10efc062fb0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24816394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1e24816394c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c3c99223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10c3c992237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efc062fb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10efc062fb0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c3c99223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10c3c992237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c3c992237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g10c3c992237_0_3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efc062fb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g10efc062fb0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efc062fb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g10efc062fb0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dc47499d5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g12dc47499d5_1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efc062fb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g10efc062fb0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efc062fb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" name="Google Shape;320;g10efc062fb0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efc062fb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" name="Google Shape;328;g10efc062fb0_0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efc062fb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g10efc062fb0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e24816394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6" name="Google Shape;346;g1e24816394c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c3c992237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9" name="Google Shape;359;g10c3c992237_0_5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0efc062fb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7" name="Google Shape;377;g10efc062fb0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efc062fb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5" name="Google Shape;385;g10efc062fb0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efc062fb0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5" name="Google Shape;395;g10efc062fb0_0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0c3c992237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3" name="Google Shape;413;g10c3c992237_0_4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c3c9922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10c3c99223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efc062fb0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3" name="Google Shape;423;g10efc062fb0_0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91e0ca0a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1091e0ca0ab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91e0ca0a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1091e0ca0ab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91e0ca0a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1091e0ca0ab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91e0ca0a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1091e0ca0ab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dc47499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12dc47499d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dc47499d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12dc47499d5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jwt.io/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7.jp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13565"/>
          <a:stretch/>
        </p:blipFill>
        <p:spPr>
          <a:xfrm>
            <a:off x="12234014" y="8373206"/>
            <a:ext cx="5951473" cy="179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6675"/>
            <a:ext cx="18288000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768443" y="5407782"/>
            <a:ext cx="76071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Bcrypt, Autenticación JWT y Middlewares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c3c992237_0_95"/>
          <p:cNvSpPr/>
          <p:nvPr/>
        </p:nvSpPr>
        <p:spPr>
          <a:xfrm>
            <a:off x="15036695" y="1028700"/>
            <a:ext cx="3733200" cy="22218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g10c3c992237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6427" y="1237633"/>
            <a:ext cx="2597007" cy="179193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10c3c992237_0_95"/>
          <p:cNvSpPr txBox="1"/>
          <p:nvPr/>
        </p:nvSpPr>
        <p:spPr>
          <a:xfrm>
            <a:off x="1002225" y="4643250"/>
            <a:ext cx="105828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en-US" sz="6500" u="none" cap="none" strike="noStrike">
                <a:solidFill>
                  <a:srgbClr val="F7F9F8"/>
                </a:solidFill>
                <a:latin typeface="Arial"/>
                <a:ea typeface="Arial"/>
                <a:cs typeface="Arial"/>
                <a:sym typeface="Arial"/>
              </a:rPr>
              <a:t>JWT(JSON WEB TOKEN)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g10c3c992237_0_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g10efc062fb0_0_13"/>
          <p:cNvGrpSpPr/>
          <p:nvPr/>
        </p:nvGrpSpPr>
        <p:grpSpPr>
          <a:xfrm>
            <a:off x="1456987" y="3000800"/>
            <a:ext cx="15374026" cy="4285388"/>
            <a:chOff x="-616380" y="482590"/>
            <a:chExt cx="20498701" cy="5713850"/>
          </a:xfrm>
        </p:grpSpPr>
        <p:sp>
          <p:nvSpPr>
            <p:cNvPr id="209" name="Google Shape;209;g10efc062fb0_0_13"/>
            <p:cNvSpPr txBox="1"/>
            <p:nvPr/>
          </p:nvSpPr>
          <p:spPr>
            <a:xfrm>
              <a:off x="-616379" y="2358540"/>
              <a:ext cx="20498700" cy="38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22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Sirve para la </a:t>
              </a:r>
              <a:r>
                <a:rPr b="1" i="0" lang="en-US" sz="22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creación de tokens</a:t>
              </a:r>
              <a:r>
                <a:rPr b="0" i="0" lang="en-US" sz="22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de acceso que permiten la propagación de identidad de un determinado usuario y privilegios.</a:t>
              </a:r>
              <a:endParaRPr b="0" i="0" sz="2200" u="none" cap="none" strike="noStrike">
                <a:solidFill>
                  <a:srgbClr val="231F1D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231F1D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JWT se crea con una clave secreta y esa clave secreta es privada para ti (tu servidor)</a:t>
              </a:r>
              <a:r>
                <a:rPr b="0" i="0" lang="en-US" sz="22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, lo que significa que nunca se revelará al público ni se inyectará dentro del token JWT.</a:t>
              </a:r>
              <a:r>
                <a:rPr b="1" i="0" lang="en-US" sz="22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 Cuando recibe un JWT del cliente, puede verificar ese JWT con esta clave secreta almacenada en el servidor</a:t>
              </a:r>
              <a:r>
                <a:rPr b="0" i="0" lang="en-US" sz="22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.</a:t>
              </a:r>
              <a:endParaRPr b="0" i="0" sz="2200" u="none" cap="none" strike="noStrike">
                <a:solidFill>
                  <a:srgbClr val="231F1D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10" name="Google Shape;210;g10efc062fb0_0_13"/>
            <p:cNvSpPr txBox="1"/>
            <p:nvPr/>
          </p:nvSpPr>
          <p:spPr>
            <a:xfrm>
              <a:off x="-616380" y="482590"/>
              <a:ext cx="19748100" cy="14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0"/>
                <a:buFont typeface="Arial"/>
                <a:buNone/>
              </a:pPr>
              <a:r>
                <a:rPr b="1" i="0" lang="en-US" sz="7000" u="none" cap="none" strike="noStrike">
                  <a:solidFill>
                    <a:srgbClr val="231F1D"/>
                  </a:solidFill>
                  <a:latin typeface="Arial"/>
                  <a:ea typeface="Arial"/>
                  <a:cs typeface="Arial"/>
                  <a:sym typeface="Arial"/>
                </a:rPr>
                <a:t>JWT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1" name="Google Shape;211;g10efc062fb0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54931" y="9829349"/>
            <a:ext cx="4929966" cy="45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g1e24816394c_0_15"/>
          <p:cNvGrpSpPr/>
          <p:nvPr/>
        </p:nvGrpSpPr>
        <p:grpSpPr>
          <a:xfrm>
            <a:off x="1456987" y="3000800"/>
            <a:ext cx="15374026" cy="5301263"/>
            <a:chOff x="-616380" y="482590"/>
            <a:chExt cx="20498701" cy="7068350"/>
          </a:xfrm>
        </p:grpSpPr>
        <p:sp>
          <p:nvSpPr>
            <p:cNvPr id="217" name="Google Shape;217;g1e24816394c_0_15"/>
            <p:cNvSpPr txBox="1"/>
            <p:nvPr/>
          </p:nvSpPr>
          <p:spPr>
            <a:xfrm>
              <a:off x="-616379" y="2358540"/>
              <a:ext cx="20498700" cy="51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>
                <a:solidFill>
                  <a:srgbClr val="231F1D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Un </a:t>
              </a:r>
              <a:r>
                <a:rPr b="1" lang="en-US" sz="2200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token de sesión</a:t>
              </a:r>
              <a:r>
                <a:rPr lang="en-US" sz="2200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es un valor alfanumérico que es asignado por los servidores a sus clientes cuando estos </a:t>
              </a:r>
              <a:r>
                <a:rPr b="1" lang="en-US" sz="2200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inician sesión</a:t>
              </a:r>
              <a:r>
                <a:rPr lang="en-US" sz="2200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. Gracias a estos tokens, el usuario no necesita iniciar sesión cada vez que le envíe una petición nueva al servidor (login por ejemplo). </a:t>
              </a:r>
              <a:endParaRPr sz="2200">
                <a:solidFill>
                  <a:srgbClr val="231F1D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>
                <a:solidFill>
                  <a:srgbClr val="231F1D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Cada vez que el </a:t>
              </a:r>
              <a:r>
                <a:rPr b="1" lang="en-US" sz="2200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usuario</a:t>
              </a:r>
              <a:r>
                <a:rPr lang="en-US" sz="2200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</a:t>
              </a:r>
              <a:r>
                <a:rPr b="1" lang="en-US" sz="2200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inicia una sesión nueva</a:t>
              </a:r>
              <a:r>
                <a:rPr lang="en-US" sz="2200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, </a:t>
              </a:r>
              <a:r>
                <a:rPr b="1" lang="en-US" sz="2200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el servidor le asigna un</a:t>
              </a:r>
              <a:r>
                <a:rPr lang="en-US" sz="2200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</a:t>
              </a:r>
              <a:r>
                <a:rPr b="1" lang="en-US" sz="2200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token nuevo</a:t>
              </a:r>
              <a:r>
                <a:rPr lang="en-US" sz="2200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. Por eso, al cerrar la sesión de la cuenta dicha credencial queda invalidada para siempre.</a:t>
              </a:r>
              <a:endParaRPr sz="2200">
                <a:solidFill>
                  <a:srgbClr val="231F1D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231F1D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18" name="Google Shape;218;g1e24816394c_0_15"/>
            <p:cNvSpPr txBox="1"/>
            <p:nvPr/>
          </p:nvSpPr>
          <p:spPr>
            <a:xfrm>
              <a:off x="-616380" y="482590"/>
              <a:ext cx="19748100" cy="14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0"/>
                <a:buFont typeface="Arial"/>
                <a:buNone/>
              </a:pPr>
              <a:r>
                <a:rPr b="1" lang="en-US" sz="7000">
                  <a:solidFill>
                    <a:srgbClr val="231F1D"/>
                  </a:solidFill>
                </a:rPr>
                <a:t>TOKEN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9" name="Google Shape;219;g1e24816394c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54931" y="9829349"/>
            <a:ext cx="4929966" cy="45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g10c3c992237_0_86"/>
          <p:cNvGrpSpPr/>
          <p:nvPr/>
        </p:nvGrpSpPr>
        <p:grpSpPr>
          <a:xfrm>
            <a:off x="1456987" y="969050"/>
            <a:ext cx="15374026" cy="8348887"/>
            <a:chOff x="-616380" y="-2903643"/>
            <a:chExt cx="20498701" cy="11131850"/>
          </a:xfrm>
        </p:grpSpPr>
        <p:sp>
          <p:nvSpPr>
            <p:cNvPr id="225" name="Google Shape;225;g10c3c992237_0_86"/>
            <p:cNvSpPr txBox="1"/>
            <p:nvPr/>
          </p:nvSpPr>
          <p:spPr>
            <a:xfrm>
              <a:off x="-616379" y="-1027693"/>
              <a:ext cx="20498700" cy="9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22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Un JWT es simplemente una string pero contiene tres partes distintas separadas por puntos .</a:t>
              </a:r>
              <a:endParaRPr b="0" i="0" sz="2200" u="none" cap="none" strike="noStrike">
                <a:solidFill>
                  <a:srgbClr val="231F1D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2200" u="sng" cap="none" strike="noStrike">
                  <a:solidFill>
                    <a:schemeClr val="hlink"/>
                  </a:solidFill>
                  <a:latin typeface="Poppins Light"/>
                  <a:ea typeface="Poppins Light"/>
                  <a:cs typeface="Poppins Light"/>
                  <a:sym typeface="Poppins Light"/>
                  <a:hlinkClick r:id="rId3"/>
                </a:rPr>
                <a:t>https://jwt.io/</a:t>
              </a:r>
              <a:endParaRPr b="0" i="0" sz="2200" u="none" cap="none" strike="noStrike">
                <a:solidFill>
                  <a:srgbClr val="231F1D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231F1D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HEADER</a:t>
              </a:r>
              <a:r>
                <a:rPr b="0" i="0" lang="en-US" sz="22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: eyJhbGciOiJIUzI1NiIsInR5cCI6IkpXVCJ9 (indica el algoritmo y tipo de Token, en nuestro caso: HS256 y JWT).</a:t>
              </a:r>
              <a:endParaRPr b="0" i="0" sz="2200" u="none" cap="none" strike="noStrike">
                <a:solidFill>
                  <a:srgbClr val="231F1D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231F1D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PAYLOAD</a:t>
              </a:r>
              <a:r>
                <a:rPr b="0" i="0" lang="en-US" sz="22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: eyJzdWIiOiIxMjM0NTY3ODkwIiwibmFtZSI6IkpvaG4gRG9lIiwiYWRtaW4iOnRydWV9 (datos de usuario, fecha creación…).</a:t>
              </a:r>
              <a:endParaRPr b="0" i="0" sz="2200" u="none" cap="none" strike="noStrike">
                <a:solidFill>
                  <a:srgbClr val="231F1D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231F1D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SIGNATURE</a:t>
              </a:r>
              <a:r>
                <a:rPr b="0" i="0" lang="en-US" sz="22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: TJVA95OrM7E2cBab30RMHrHDcEfxjoYZgeFONFh7HgQ (la firma, para verificar que el token es válido, aquí lo importante es el "secret" con el que firmamos).</a:t>
              </a:r>
              <a:endParaRPr b="0" i="0" sz="2200" u="none" cap="none" strike="noStrike">
                <a:solidFill>
                  <a:srgbClr val="231F1D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231F1D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22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La </a:t>
              </a:r>
              <a:r>
                <a:rPr b="1" i="0" lang="en-US" sz="22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firma se usa para verificar que el remitente del JWT es quien dice ser</a:t>
              </a:r>
              <a:r>
                <a:rPr b="0" i="0" lang="en-US" sz="22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y para asegurarse de que el mensaje no haya cambiado en el camino.</a:t>
              </a:r>
              <a:endParaRPr b="0" i="0" sz="2200" u="none" cap="none" strike="noStrike">
                <a:solidFill>
                  <a:srgbClr val="231F1D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26" name="Google Shape;226;g10c3c992237_0_86"/>
            <p:cNvSpPr txBox="1"/>
            <p:nvPr/>
          </p:nvSpPr>
          <p:spPr>
            <a:xfrm>
              <a:off x="-616380" y="-2903643"/>
              <a:ext cx="19748100" cy="14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0"/>
                <a:buFont typeface="Arial"/>
                <a:buNone/>
              </a:pPr>
              <a:r>
                <a:rPr b="1" i="0" lang="en-US" sz="7000" u="none" cap="none" strike="noStrike">
                  <a:solidFill>
                    <a:srgbClr val="231F1D"/>
                  </a:solidFill>
                  <a:latin typeface="Arial"/>
                  <a:ea typeface="Arial"/>
                  <a:cs typeface="Arial"/>
                  <a:sym typeface="Arial"/>
                </a:rPr>
                <a:t>JWT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7" name="Google Shape;227;g10c3c992237_0_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54931" y="9829349"/>
            <a:ext cx="4929966" cy="45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efc062fb0_0_35"/>
          <p:cNvSpPr/>
          <p:nvPr/>
        </p:nvSpPr>
        <p:spPr>
          <a:xfrm>
            <a:off x="0" y="4032642"/>
            <a:ext cx="336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0efc062fb0_0_35"/>
          <p:cNvSpPr txBox="1"/>
          <p:nvPr/>
        </p:nvSpPr>
        <p:spPr>
          <a:xfrm>
            <a:off x="1028700" y="4614862"/>
            <a:ext cx="53682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n-US" sz="7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Instalación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10efc062fb0_0_35"/>
          <p:cNvSpPr/>
          <p:nvPr/>
        </p:nvSpPr>
        <p:spPr>
          <a:xfrm>
            <a:off x="6043200" y="0"/>
            <a:ext cx="122448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" name="Google Shape;235;g10efc062fb0_0_35"/>
          <p:cNvGrpSpPr/>
          <p:nvPr/>
        </p:nvGrpSpPr>
        <p:grpSpPr>
          <a:xfrm>
            <a:off x="6831329" y="4543263"/>
            <a:ext cx="8145678" cy="2331875"/>
            <a:chOff x="-2528826" y="1902234"/>
            <a:chExt cx="10860904" cy="3109167"/>
          </a:xfrm>
        </p:grpSpPr>
        <p:sp>
          <p:nvSpPr>
            <p:cNvPr id="236" name="Google Shape;236;g10efc062fb0_0_35"/>
            <p:cNvSpPr txBox="1"/>
            <p:nvPr/>
          </p:nvSpPr>
          <p:spPr>
            <a:xfrm>
              <a:off x="-2528826" y="1902234"/>
              <a:ext cx="10860900" cy="6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1" i="0" lang="en-US" sz="3300" u="none" cap="none" strike="noStrike">
                  <a:solidFill>
                    <a:srgbClr val="F10909"/>
                  </a:solidFill>
                  <a:latin typeface="Arial"/>
                  <a:ea typeface="Arial"/>
                  <a:cs typeface="Arial"/>
                  <a:sym typeface="Arial"/>
                </a:rPr>
                <a:t>JWT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10efc062fb0_0_35"/>
            <p:cNvSpPr txBox="1"/>
            <p:nvPr/>
          </p:nvSpPr>
          <p:spPr>
            <a:xfrm>
              <a:off x="-2528822" y="2876901"/>
              <a:ext cx="10860900" cy="21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FF00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$ npm i jsonwebtoken</a:t>
              </a:r>
              <a:endParaRPr b="0" i="0" sz="2600" u="none" cap="none" strike="noStrike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pic>
        <p:nvPicPr>
          <p:cNvPr id="238" name="Google Shape;238;g10efc062fb0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c3c992237_0_178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0c3c992237_0_178"/>
          <p:cNvSpPr/>
          <p:nvPr/>
        </p:nvSpPr>
        <p:spPr>
          <a:xfrm>
            <a:off x="8377975" y="0"/>
            <a:ext cx="99099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0c3c992237_0_178"/>
          <p:cNvSpPr txBox="1"/>
          <p:nvPr/>
        </p:nvSpPr>
        <p:spPr>
          <a:xfrm>
            <a:off x="1042775" y="3266400"/>
            <a:ext cx="66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jwt_secret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0c3c992237_0_178"/>
          <p:cNvSpPr txBox="1"/>
          <p:nvPr/>
        </p:nvSpPr>
        <p:spPr>
          <a:xfrm>
            <a:off x="1042775" y="4480951"/>
            <a:ext cx="66525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La firma para verificar que el remitente del JWT es quien dice ser, la guardaremos en nuestro config.js</a:t>
            </a:r>
            <a:endParaRPr b="0" i="0" sz="30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47" name="Google Shape;247;g10c3c992237_0_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38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10c3c992237_0_178"/>
          <p:cNvSpPr txBox="1"/>
          <p:nvPr/>
        </p:nvSpPr>
        <p:spPr>
          <a:xfrm>
            <a:off x="8963525" y="1431075"/>
            <a:ext cx="9059100" cy="7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0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"development"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b="0" i="0" sz="20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20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"username"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0" i="0" lang="en-US" sz="20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"root"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0" i="0" sz="20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20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"password"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0" i="0" lang="en-US" sz="20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"123456"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0" i="0" sz="20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20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"database"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0" i="0" lang="en-US" sz="20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"database_sequelize"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0" i="0" sz="20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20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"host"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0" i="0" lang="en-US" sz="20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"127.0.0.1"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0" i="0" sz="20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20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"dialect"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0" i="0" lang="en-US" sz="20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"mysql"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0" i="0" sz="20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20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"jwt_secret"</a:t>
            </a: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0" i="0" lang="en-US" sz="20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"mimamamemima"</a:t>
            </a:r>
            <a:endParaRPr b="0" i="0" sz="2050" u="none" cap="none" strike="noStrike">
              <a:solidFill>
                <a:srgbClr val="CE917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b="0" i="0" sz="2250" u="none" cap="none" strike="noStrike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9" name="Google Shape;249;g10c3c992237_0_178"/>
          <p:cNvSpPr/>
          <p:nvPr/>
        </p:nvSpPr>
        <p:spPr>
          <a:xfrm>
            <a:off x="9555225" y="5952825"/>
            <a:ext cx="4629900" cy="4782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10c3c992237_0_178"/>
          <p:cNvSpPr/>
          <p:nvPr/>
        </p:nvSpPr>
        <p:spPr>
          <a:xfrm>
            <a:off x="10200675" y="7478550"/>
            <a:ext cx="3339000" cy="7569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definimos nuestro secretito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1" name="Google Shape;251;g10c3c992237_0_178"/>
          <p:cNvCxnSpPr>
            <a:stCxn id="249" idx="2"/>
            <a:endCxn id="250" idx="0"/>
          </p:cNvCxnSpPr>
          <p:nvPr/>
        </p:nvCxnSpPr>
        <p:spPr>
          <a:xfrm>
            <a:off x="11870175" y="6431025"/>
            <a:ext cx="0" cy="10476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c3c992237_0_358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0c3c992237_0_358"/>
          <p:cNvSpPr/>
          <p:nvPr/>
        </p:nvSpPr>
        <p:spPr>
          <a:xfrm>
            <a:off x="5966750" y="-147375"/>
            <a:ext cx="12348600" cy="10581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0c3c992237_0_358"/>
          <p:cNvSpPr txBox="1"/>
          <p:nvPr/>
        </p:nvSpPr>
        <p:spPr>
          <a:xfrm>
            <a:off x="1000575" y="3111900"/>
            <a:ext cx="434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Generando token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10c3c992237_0_358"/>
          <p:cNvSpPr txBox="1"/>
          <p:nvPr/>
        </p:nvSpPr>
        <p:spPr>
          <a:xfrm>
            <a:off x="1000575" y="3904201"/>
            <a:ext cx="43470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F1D"/>
              </a:buClr>
              <a:buSzPts val="2500"/>
              <a:buFont typeface="Work Sans"/>
              <a:buChar char="●"/>
            </a:pPr>
            <a:r>
              <a:rPr b="0" i="0" lang="en-US" sz="25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Nos importamos en nuestro UserController jwt y nuestro secretito.</a:t>
            </a:r>
            <a:endParaRPr b="0" i="0" sz="25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F1D"/>
              </a:buClr>
              <a:buSzPts val="2500"/>
              <a:buFont typeface="Work Sans"/>
              <a:buChar char="●"/>
            </a:pPr>
            <a:r>
              <a:rPr b="0" i="0" lang="en-US" sz="25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Entonces generaremos el token al logearnos correctamente</a:t>
            </a:r>
            <a:endParaRPr b="0" i="0" sz="25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60" name="Google Shape;260;g10c3c992237_0_3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38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c3c992237_0_358"/>
          <p:cNvSpPr txBox="1"/>
          <p:nvPr/>
        </p:nvSpPr>
        <p:spPr>
          <a:xfrm>
            <a:off x="6654950" y="1431000"/>
            <a:ext cx="10972200" cy="7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 = 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'../models/index.js'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bcrypt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0" i="0" lang="en-US" sz="15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'bcryptjs'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jwt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'jsonwebtoken'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jwt_secret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 = 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'../config/config.json'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)[</a:t>
            </a:r>
            <a:r>
              <a:rPr b="0" i="0" lang="en-US" sz="15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'development'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{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 . .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login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findOne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where: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email:req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endParaRPr b="0" i="0" sz="1550" u="none" cap="none" strike="noStrike">
              <a:solidFill>
                <a:srgbClr val="9CDCF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}).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5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550" u="none" cap="none" strike="noStrike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(!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b="0" i="0" lang="en-US" sz="1550" u="none" cap="none" strike="noStrike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50" u="none" cap="none" strike="noStrike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message:</a:t>
            </a:r>
            <a:r>
              <a:rPr b="0" i="0" lang="en-US" sz="15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"Usuario o contraseña incorrectos"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5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isMatch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bcrypt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compareSync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550" u="none" cap="none" strike="noStrike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(!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isMatch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b="0" i="0" lang="en-US" sz="1550" u="none" cap="none" strike="noStrike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50" u="none" cap="none" strike="noStrike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message:</a:t>
            </a:r>
            <a:r>
              <a:rPr b="0" i="0" lang="en-US" sz="15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"Usuario o contraseña incorrectos"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55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token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jwt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sign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({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id: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},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jwt_secret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({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message: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'Bienvenid@ '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token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});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})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 . .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b="0" i="0" sz="1550" u="none" cap="none" strike="noStrike">
              <a:solidFill>
                <a:srgbClr val="CE917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2" name="Google Shape;262;g10c3c992237_0_358"/>
          <p:cNvSpPr/>
          <p:nvPr/>
        </p:nvSpPr>
        <p:spPr>
          <a:xfrm>
            <a:off x="6654950" y="1728525"/>
            <a:ext cx="8420700" cy="8064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0c3c992237_0_358"/>
          <p:cNvSpPr/>
          <p:nvPr/>
        </p:nvSpPr>
        <p:spPr>
          <a:xfrm>
            <a:off x="15254600" y="1674375"/>
            <a:ext cx="2935500" cy="914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importamos jwt y  nuestro secretito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4" name="Google Shape;264;g10c3c992237_0_358"/>
          <p:cNvCxnSpPr>
            <a:stCxn id="262" idx="3"/>
            <a:endCxn id="263" idx="1"/>
          </p:cNvCxnSpPr>
          <p:nvPr/>
        </p:nvCxnSpPr>
        <p:spPr>
          <a:xfrm>
            <a:off x="15075650" y="2131725"/>
            <a:ext cx="179100" cy="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g10c3c992237_0_358"/>
          <p:cNvSpPr/>
          <p:nvPr/>
        </p:nvSpPr>
        <p:spPr>
          <a:xfrm>
            <a:off x="8853650" y="7486575"/>
            <a:ext cx="5401200" cy="3939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0c3c992237_0_358"/>
          <p:cNvSpPr/>
          <p:nvPr/>
        </p:nvSpPr>
        <p:spPr>
          <a:xfrm>
            <a:off x="15648625" y="7226175"/>
            <a:ext cx="2442900" cy="914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generamos el token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7" name="Google Shape;267;g10c3c992237_0_358"/>
          <p:cNvCxnSpPr>
            <a:stCxn id="265" idx="3"/>
            <a:endCxn id="266" idx="1"/>
          </p:cNvCxnSpPr>
          <p:nvPr/>
        </p:nvCxnSpPr>
        <p:spPr>
          <a:xfrm>
            <a:off x="14254850" y="7683525"/>
            <a:ext cx="1393800" cy="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efc062fb0_0_23"/>
          <p:cNvSpPr/>
          <p:nvPr/>
        </p:nvSpPr>
        <p:spPr>
          <a:xfrm>
            <a:off x="0" y="-147375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0efc062fb0_0_23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g10efc062fb0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10efc062fb0_0_23"/>
          <p:cNvSpPr/>
          <p:nvPr/>
        </p:nvSpPr>
        <p:spPr>
          <a:xfrm>
            <a:off x="1775" y="5614925"/>
            <a:ext cx="18288000" cy="483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g10efc062fb0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311114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0efc062fb0_0_23"/>
          <p:cNvSpPr txBox="1"/>
          <p:nvPr/>
        </p:nvSpPr>
        <p:spPr>
          <a:xfrm>
            <a:off x="1001550" y="2563800"/>
            <a:ext cx="158901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000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F1D"/>
              </a:buClr>
              <a:buSzPts val="2700"/>
              <a:buFont typeface="Work Sans"/>
              <a:buChar char="●"/>
            </a:pPr>
            <a:r>
              <a:rPr b="0" i="0" lang="en-US" sz="27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Lo siguiente es crear una tabla en nuestra base de datos para ir almacenando los diferentes tokens que tenga un usuario.</a:t>
            </a:r>
            <a:endParaRPr b="0" i="0" sz="27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000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F1D"/>
              </a:buClr>
              <a:buSzPts val="2700"/>
              <a:buFont typeface="Work Sans"/>
              <a:buChar char="●"/>
            </a:pPr>
            <a:r>
              <a:rPr b="0" i="0" lang="en-US" sz="27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Ahora vamos a crear nuestro modelo y migración de nuestra nueva tabla tokens:</a:t>
            </a:r>
            <a:endParaRPr b="0" i="0" sz="27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78" name="Google Shape;278;g10efc062fb0_0_23"/>
          <p:cNvSpPr txBox="1"/>
          <p:nvPr/>
        </p:nvSpPr>
        <p:spPr>
          <a:xfrm>
            <a:off x="1327175" y="6905075"/>
            <a:ext cx="156372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650" u="none" cap="none" strike="noStrike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$ sequelize model:generate --name Token --attributes token:string,UserId:integer</a:t>
            </a:r>
            <a:endParaRPr b="0" i="0" sz="2650" u="none" cap="none" strike="noStrike">
              <a:solidFill>
                <a:srgbClr val="FF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650" u="none" cap="none" strike="noStrike">
              <a:solidFill>
                <a:srgbClr val="FF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650" u="none" cap="none" strike="noStrike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$ sequelize db:migrate</a:t>
            </a:r>
            <a:endParaRPr b="0" i="0" sz="2650" u="none" cap="none" strike="noStrike">
              <a:solidFill>
                <a:srgbClr val="FF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9" name="Google Shape;279;g10efc062fb0_0_23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0efc062fb0_0_23"/>
          <p:cNvSpPr txBox="1"/>
          <p:nvPr/>
        </p:nvSpPr>
        <p:spPr>
          <a:xfrm>
            <a:off x="1001550" y="1763400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Creando modelo Token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efc062fb0_0_56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0efc062fb0_0_56"/>
          <p:cNvSpPr/>
          <p:nvPr/>
        </p:nvSpPr>
        <p:spPr>
          <a:xfrm>
            <a:off x="5966750" y="-147375"/>
            <a:ext cx="12348600" cy="10581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0efc062fb0_0_56"/>
          <p:cNvSpPr txBox="1"/>
          <p:nvPr/>
        </p:nvSpPr>
        <p:spPr>
          <a:xfrm>
            <a:off x="1014650" y="3689175"/>
            <a:ext cx="434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Token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0efc062fb0_0_56"/>
          <p:cNvSpPr txBox="1"/>
          <p:nvPr/>
        </p:nvSpPr>
        <p:spPr>
          <a:xfrm>
            <a:off x="1014650" y="4481476"/>
            <a:ext cx="4347000" cy="21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Ahora al hacer login también le decimos que nos guarde el token en nuestra nueva tabla:</a:t>
            </a:r>
            <a:endParaRPr b="0" i="0" sz="25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89" name="Google Shape;289;g10efc062fb0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38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10efc062fb0_0_56"/>
          <p:cNvSpPr txBox="1"/>
          <p:nvPr/>
        </p:nvSpPr>
        <p:spPr>
          <a:xfrm>
            <a:off x="6654950" y="1431000"/>
            <a:ext cx="10972200" cy="7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Token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 = 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'../models/index.js'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 . .</a:t>
            </a:r>
            <a:endParaRPr b="0" i="0" sz="155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login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findOne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where: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email:req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endParaRPr b="0" i="0" sz="1550" u="none" cap="none" strike="noStrike">
              <a:solidFill>
                <a:srgbClr val="9CDCF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}).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5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550" u="none" cap="none" strike="noStrike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(!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b="0" i="0" lang="en-US" sz="1550" u="none" cap="none" strike="noStrike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50" u="none" cap="none" strike="noStrike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message:</a:t>
            </a:r>
            <a:r>
              <a:rPr b="0" i="0" lang="en-US" sz="15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"Usuario o contraseña incorrectos"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5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isMatch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bcrypt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compareSync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550" u="none" cap="none" strike="noStrike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(!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isMatch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b="0" i="0" lang="en-US" sz="1550" u="none" cap="none" strike="noStrike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50" u="none" cap="none" strike="noStrike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message:</a:t>
            </a:r>
            <a:r>
              <a:rPr b="0" i="0" lang="en-US" sz="15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"Usuario o contraseña incorrectos"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5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let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token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jwt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sign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({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id: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},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jwt_secret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			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Token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({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token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UserId: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});</a:t>
            </a:r>
            <a:endParaRPr b="0" i="0" sz="20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({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message: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'Bienvenid@'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token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});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})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 . .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1" name="Google Shape;291;g10efc062fb0_0_56"/>
          <p:cNvSpPr/>
          <p:nvPr/>
        </p:nvSpPr>
        <p:spPr>
          <a:xfrm>
            <a:off x="8007218" y="7023230"/>
            <a:ext cx="5150700" cy="3939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10efc062fb0_0_56"/>
          <p:cNvSpPr/>
          <p:nvPr/>
        </p:nvSpPr>
        <p:spPr>
          <a:xfrm>
            <a:off x="15339025" y="6762825"/>
            <a:ext cx="2667900" cy="914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guardamos el token en la tabla tokens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3" name="Google Shape;293;g10efc062fb0_0_56"/>
          <p:cNvCxnSpPr>
            <a:stCxn id="291" idx="3"/>
            <a:endCxn id="292" idx="1"/>
          </p:cNvCxnSpPr>
          <p:nvPr/>
        </p:nvCxnSpPr>
        <p:spPr>
          <a:xfrm>
            <a:off x="13157918" y="7220180"/>
            <a:ext cx="2181000" cy="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4" name="Google Shape;294;g10efc062fb0_0_56"/>
          <p:cNvSpPr/>
          <p:nvPr/>
        </p:nvSpPr>
        <p:spPr>
          <a:xfrm>
            <a:off x="6654950" y="1613025"/>
            <a:ext cx="7319100" cy="3939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10efc062fb0_0_56"/>
          <p:cNvSpPr/>
          <p:nvPr/>
        </p:nvSpPr>
        <p:spPr>
          <a:xfrm>
            <a:off x="15173600" y="1352625"/>
            <a:ext cx="2667900" cy="914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 importamos el modelo Token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6" name="Google Shape;296;g10efc062fb0_0_56"/>
          <p:cNvCxnSpPr>
            <a:stCxn id="294" idx="3"/>
            <a:endCxn id="295" idx="1"/>
          </p:cNvCxnSpPr>
          <p:nvPr/>
        </p:nvCxnSpPr>
        <p:spPr>
          <a:xfrm>
            <a:off x="13974050" y="1809975"/>
            <a:ext cx="1199700" cy="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dc47499d5_1_42"/>
          <p:cNvSpPr/>
          <p:nvPr/>
        </p:nvSpPr>
        <p:spPr>
          <a:xfrm>
            <a:off x="0" y="-147300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2dc47499d5_1_42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g12dc47499d5_1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12dc47499d5_1_42"/>
          <p:cNvSpPr/>
          <p:nvPr/>
        </p:nvSpPr>
        <p:spPr>
          <a:xfrm>
            <a:off x="1775" y="4629850"/>
            <a:ext cx="18288000" cy="581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g12dc47499d5_1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311114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12dc47499d5_1_42"/>
          <p:cNvSpPr txBox="1"/>
          <p:nvPr/>
        </p:nvSpPr>
        <p:spPr>
          <a:xfrm>
            <a:off x="1001550" y="3337175"/>
            <a:ext cx="1589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Vamos a nuestro archivo de rutas de usuario y añadimos la nueva ruta:</a:t>
            </a:r>
            <a:endParaRPr b="0" i="0" sz="27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07" name="Google Shape;307;g12dc47499d5_1_42"/>
          <p:cNvSpPr txBox="1"/>
          <p:nvPr/>
        </p:nvSpPr>
        <p:spPr>
          <a:xfrm>
            <a:off x="1325400" y="7216000"/>
            <a:ext cx="1563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30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30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b="0" i="0" lang="en-US" sz="30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30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'/login'</a:t>
            </a:r>
            <a:r>
              <a:rPr b="0" i="0" lang="en-US" sz="30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30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30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30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login</a:t>
            </a:r>
            <a:r>
              <a:rPr b="0" i="0" lang="en-US" sz="30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3000" u="none" cap="none" strike="noStrike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8" name="Google Shape;308;g12dc47499d5_1_42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12dc47499d5_1_42"/>
          <p:cNvSpPr txBox="1"/>
          <p:nvPr/>
        </p:nvSpPr>
        <p:spPr>
          <a:xfrm>
            <a:off x="1001550" y="2111900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Añadimos la ruta de login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12112025" y="0"/>
            <a:ext cx="6175975" cy="440385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0" y="-164081"/>
            <a:ext cx="3733069" cy="2221717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1028700" y="1028700"/>
            <a:ext cx="7607129" cy="105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n-US" sz="7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Índice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26383" r="26383" t="0"/>
          <a:stretch/>
        </p:blipFill>
        <p:spPr>
          <a:xfrm>
            <a:off x="10661320" y="1028700"/>
            <a:ext cx="6597980" cy="93067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1028709" y="3912147"/>
            <a:ext cx="76071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Bcrypt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Autenticación JWT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Middleware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Roles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 b="0" l="28169" r="28169" t="0"/>
          <a:stretch/>
        </p:blipFill>
        <p:spPr>
          <a:xfrm>
            <a:off x="11426808" y="1813572"/>
            <a:ext cx="5067003" cy="773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700" y="8780306"/>
            <a:ext cx="16230601" cy="1506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efc062fb0_0_80"/>
          <p:cNvSpPr/>
          <p:nvPr/>
        </p:nvSpPr>
        <p:spPr>
          <a:xfrm>
            <a:off x="15036695" y="1028700"/>
            <a:ext cx="3733200" cy="22218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g10efc062fb0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6427" y="1237633"/>
            <a:ext cx="2597007" cy="179193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10efc062fb0_0_80"/>
          <p:cNvSpPr txBox="1"/>
          <p:nvPr/>
        </p:nvSpPr>
        <p:spPr>
          <a:xfrm>
            <a:off x="1002225" y="4643250"/>
            <a:ext cx="105828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en-US" sz="6500" u="none" cap="none" strike="noStrike">
                <a:solidFill>
                  <a:srgbClr val="F7F9F8"/>
                </a:solidFill>
                <a:latin typeface="Arial"/>
                <a:ea typeface="Arial"/>
                <a:cs typeface="Arial"/>
                <a:sym typeface="Arial"/>
              </a:rPr>
              <a:t>Middleware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g10efc062fb0_0_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g10efc062fb0_0_87"/>
          <p:cNvGrpSpPr/>
          <p:nvPr/>
        </p:nvGrpSpPr>
        <p:grpSpPr>
          <a:xfrm>
            <a:off x="1905077" y="2131178"/>
            <a:ext cx="14477855" cy="6024629"/>
            <a:chOff x="639507" y="-1692872"/>
            <a:chExt cx="19303807" cy="8032838"/>
          </a:xfrm>
        </p:grpSpPr>
        <p:sp>
          <p:nvSpPr>
            <p:cNvPr id="323" name="Google Shape;323;g10efc062fb0_0_87"/>
            <p:cNvSpPr txBox="1"/>
            <p:nvPr/>
          </p:nvSpPr>
          <p:spPr>
            <a:xfrm>
              <a:off x="639514" y="183066"/>
              <a:ext cx="19303800" cy="61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3000" u="none" cap="none" strike="noStrike">
                  <a:solidFill>
                    <a:srgbClr val="231F1D"/>
                  </a:solidFill>
                  <a:latin typeface="Work Sans"/>
                  <a:ea typeface="Work Sans"/>
                  <a:cs typeface="Work Sans"/>
                  <a:sym typeface="Work Sans"/>
                </a:rPr>
                <a:t>Un middleware es una </a:t>
              </a:r>
              <a:r>
                <a:rPr b="1" i="0" lang="en-US" sz="3000" u="none" cap="none" strike="noStrike">
                  <a:solidFill>
                    <a:srgbClr val="231F1D"/>
                  </a:solidFill>
                  <a:latin typeface="Work Sans"/>
                  <a:ea typeface="Work Sans"/>
                  <a:cs typeface="Work Sans"/>
                  <a:sym typeface="Work Sans"/>
                </a:rPr>
                <a:t>función que se puede ejecutar antes o después del manejo de una ruta</a:t>
              </a:r>
              <a:r>
                <a:rPr b="0" i="0" lang="en-US" sz="3000" u="none" cap="none" strike="noStrike">
                  <a:solidFill>
                    <a:srgbClr val="231F1D"/>
                  </a:solidFill>
                  <a:latin typeface="Work Sans"/>
                  <a:ea typeface="Work Sans"/>
                  <a:cs typeface="Work Sans"/>
                  <a:sym typeface="Work Sans"/>
                </a:rPr>
                <a:t>. Esta función tiene acceso al objeto Request, Response y la función next().</a:t>
              </a:r>
              <a:endParaRPr b="0" i="0" sz="30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3000" u="none" cap="none" strike="noStrike">
                  <a:solidFill>
                    <a:srgbClr val="231F1D"/>
                  </a:solidFill>
                  <a:latin typeface="Work Sans"/>
                  <a:ea typeface="Work Sans"/>
                  <a:cs typeface="Work Sans"/>
                  <a:sym typeface="Work Sans"/>
                </a:rPr>
                <a:t>Las funciones middleware suelen ser utilizadas como mecanismo para verificar niveles de acceso antes de entrar en una ruta, manejo de errores, validación de datos, etc.</a:t>
              </a:r>
              <a:endParaRPr b="0" i="0" sz="30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24" name="Google Shape;324;g10efc062fb0_0_87"/>
            <p:cNvSpPr txBox="1"/>
            <p:nvPr/>
          </p:nvSpPr>
          <p:spPr>
            <a:xfrm>
              <a:off x="639507" y="-1692872"/>
              <a:ext cx="19303800" cy="14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0"/>
                <a:buFont typeface="Arial"/>
                <a:buNone/>
              </a:pPr>
              <a:r>
                <a:rPr b="1" i="0" lang="en-US" sz="7000" u="none" cap="none" strike="noStrike">
                  <a:solidFill>
                    <a:srgbClr val="231F1D"/>
                  </a:solidFill>
                  <a:latin typeface="Arial"/>
                  <a:ea typeface="Arial"/>
                  <a:cs typeface="Arial"/>
                  <a:sym typeface="Arial"/>
                </a:rPr>
                <a:t>Middleware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5" name="Google Shape;325;g10efc062fb0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54931" y="9829349"/>
            <a:ext cx="4929966" cy="45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g10efc062fb0_0_195"/>
          <p:cNvGrpSpPr/>
          <p:nvPr/>
        </p:nvGrpSpPr>
        <p:grpSpPr>
          <a:xfrm>
            <a:off x="1905077" y="3516515"/>
            <a:ext cx="14477855" cy="3253980"/>
            <a:chOff x="639507" y="154244"/>
            <a:chExt cx="19303807" cy="4338639"/>
          </a:xfrm>
        </p:grpSpPr>
        <p:sp>
          <p:nvSpPr>
            <p:cNvPr id="331" name="Google Shape;331;g10efc062fb0_0_195"/>
            <p:cNvSpPr txBox="1"/>
            <p:nvPr/>
          </p:nvSpPr>
          <p:spPr>
            <a:xfrm>
              <a:off x="639514" y="2030183"/>
              <a:ext cx="19303800" cy="246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3000" u="none" cap="none" strike="noStrike">
                  <a:solidFill>
                    <a:srgbClr val="231F1D"/>
                  </a:solidFill>
                  <a:latin typeface="Work Sans"/>
                  <a:ea typeface="Work Sans"/>
                  <a:cs typeface="Work Sans"/>
                  <a:sym typeface="Work Sans"/>
                </a:rPr>
                <a:t>Tenemos definida una ruta a la cual solo usuarios logeados pueden entrar, por lo tanto, </a:t>
              </a:r>
              <a:r>
                <a:rPr b="1" i="0" lang="en-US" sz="3000" u="none" cap="none" strike="noStrike">
                  <a:solidFill>
                    <a:srgbClr val="231F1D"/>
                  </a:solidFill>
                  <a:latin typeface="Work Sans"/>
                  <a:ea typeface="Work Sans"/>
                  <a:cs typeface="Work Sans"/>
                  <a:sym typeface="Work Sans"/>
                </a:rPr>
                <a:t>se necesita comprobar antes de entrar a esa ruta, si el usuario está o no logeado.</a:t>
              </a:r>
              <a:r>
                <a:rPr b="0" i="0" lang="en-US" sz="3000" u="none" cap="none" strike="noStrike">
                  <a:solidFill>
                    <a:srgbClr val="231F1D"/>
                  </a:solidFill>
                  <a:latin typeface="Work Sans"/>
                  <a:ea typeface="Work Sans"/>
                  <a:cs typeface="Work Sans"/>
                  <a:sym typeface="Work Sans"/>
                </a:rPr>
                <a:t> </a:t>
              </a:r>
              <a:endParaRPr b="0" i="0" sz="30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32" name="Google Shape;332;g10efc062fb0_0_195"/>
            <p:cNvSpPr txBox="1"/>
            <p:nvPr/>
          </p:nvSpPr>
          <p:spPr>
            <a:xfrm>
              <a:off x="639507" y="154244"/>
              <a:ext cx="19303800" cy="14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0"/>
                <a:buFont typeface="Arial"/>
                <a:buNone/>
              </a:pPr>
              <a:r>
                <a:rPr b="1" i="0" lang="en-US" sz="7000" u="none" cap="none" strike="noStrike">
                  <a:solidFill>
                    <a:srgbClr val="231F1D"/>
                  </a:solidFill>
                  <a:latin typeface="Arial"/>
                  <a:ea typeface="Arial"/>
                  <a:cs typeface="Arial"/>
                  <a:sym typeface="Arial"/>
                </a:rPr>
                <a:t>Authentication middleware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3" name="Google Shape;333;g10efc062fb0_0_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54931" y="9829349"/>
            <a:ext cx="4929966" cy="45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efc062fb0_0_101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0efc062fb0_0_101"/>
          <p:cNvSpPr/>
          <p:nvPr/>
        </p:nvSpPr>
        <p:spPr>
          <a:xfrm>
            <a:off x="6079325" y="0"/>
            <a:ext cx="122088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0efc062fb0_0_101"/>
          <p:cNvSpPr txBox="1"/>
          <p:nvPr/>
        </p:nvSpPr>
        <p:spPr>
          <a:xfrm>
            <a:off x="1014675" y="2465413"/>
            <a:ext cx="4515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Nuestro primer Middleware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0efc062fb0_0_101"/>
          <p:cNvSpPr txBox="1"/>
          <p:nvPr/>
        </p:nvSpPr>
        <p:spPr>
          <a:xfrm>
            <a:off x="1014675" y="3896400"/>
            <a:ext cx="48336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Creamos una carpeta middlewares y dentro de ella un archivo que se llame </a:t>
            </a:r>
            <a:r>
              <a:rPr b="1" i="0" lang="en-US" sz="30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authentication.js </a:t>
            </a:r>
            <a:r>
              <a:rPr b="0" i="0" lang="en-US" sz="30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que contendrá el siguiente código:</a:t>
            </a:r>
            <a:endParaRPr b="0" i="0" sz="30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342" name="Google Shape;342;g10efc062fb0_0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38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10efc062fb0_0_101"/>
          <p:cNvSpPr txBox="1"/>
          <p:nvPr/>
        </p:nvSpPr>
        <p:spPr>
          <a:xfrm>
            <a:off x="6769075" y="1435400"/>
            <a:ext cx="11154900" cy="7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Token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Sequelize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 = 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'../models'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Op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 =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Sequelize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jwt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'jsonwebtoken'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{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jwt_secret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  = 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'../config/config.json'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)[</a:t>
            </a:r>
            <a:r>
              <a:rPr b="0" i="0" lang="en-US" sz="15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'development'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authentication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5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async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0" i="0" lang="en-US" sz="15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1550" u="none" cap="none" strike="noStrike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5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token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headers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authorization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5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payload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jwt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verify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token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jwt_secret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5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550" u="none" cap="none" strike="noStrike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findByPk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payload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5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tokenFound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550" u="none" cap="none" strike="noStrike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Token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findOne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where: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Op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]: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{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UserId: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},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{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token: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token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]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});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550" u="none" cap="none" strike="noStrike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(!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tokenFound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550" u="none" cap="none" strike="noStrike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50" u="none" cap="none" strike="noStrike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401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({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message: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'No estas autorizado'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});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} </a:t>
            </a:r>
            <a:r>
              <a:rPr b="0" i="0" lang="en-US" sz="1550" u="none" cap="none" strike="noStrike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error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error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50" u="none" cap="none" strike="noStrike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500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({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error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message: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'Ha habido un problema con el token'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})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module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exports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{ 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authentication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</a:t>
            </a:r>
            <a:endParaRPr b="0" i="0" sz="2750" u="none" cap="none" strike="noStrike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e24816394c_0_31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e24816394c_0_31"/>
          <p:cNvSpPr/>
          <p:nvPr/>
        </p:nvSpPr>
        <p:spPr>
          <a:xfrm>
            <a:off x="6079325" y="0"/>
            <a:ext cx="122088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1e24816394c_0_31"/>
          <p:cNvSpPr txBox="1"/>
          <p:nvPr/>
        </p:nvSpPr>
        <p:spPr>
          <a:xfrm>
            <a:off x="862275" y="867288"/>
            <a:ext cx="4515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lang="en-US" sz="4000">
                <a:solidFill>
                  <a:srgbClr val="231F1D"/>
                </a:solidFill>
              </a:rPr>
              <a:t>Creando un post autenticado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e24816394c_0_31"/>
          <p:cNvSpPr txBox="1"/>
          <p:nvPr/>
        </p:nvSpPr>
        <p:spPr>
          <a:xfrm>
            <a:off x="862275" y="3044400"/>
            <a:ext cx="4833600" cy="6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Sólo si el usuario está logeado y por lo tanto autenticado, permitiremos que se cree un post. Para ello tendremos que pasar en el header del endpoint del post el token como </a:t>
            </a:r>
            <a:r>
              <a:rPr b="1" lang="en-US" sz="3000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authorization</a:t>
            </a:r>
            <a:endParaRPr b="0" i="0" sz="30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352" name="Google Shape;352;g1e24816394c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38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1e24816394c_0_31"/>
          <p:cNvSpPr txBox="1"/>
          <p:nvPr/>
        </p:nvSpPr>
        <p:spPr>
          <a:xfrm>
            <a:off x="6769075" y="1435400"/>
            <a:ext cx="11154900" cy="7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50">
                <a:solidFill>
                  <a:srgbClr val="80CBC4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n-US" sz="2350">
                <a:solidFill>
                  <a:srgbClr val="C9E9E0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350">
                <a:solidFill>
                  <a:srgbClr val="FF5E5E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lang="en-US" sz="2350">
                <a:solidFill>
                  <a:srgbClr val="D0D0D0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2350">
                <a:solidFill>
                  <a:srgbClr val="FFFFFF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350">
                <a:solidFill>
                  <a:srgbClr val="FF5E5E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lang="en-US" sz="2350">
                <a:solidFill>
                  <a:srgbClr val="C9E9E0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2350">
                <a:solidFill>
                  <a:srgbClr val="FFFFFF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350">
                <a:solidFill>
                  <a:srgbClr val="A9B9B0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2350">
              <a:solidFill>
                <a:srgbClr val="A9B9B0"/>
              </a:solidFill>
              <a:highlight>
                <a:srgbClr val="08080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50">
                <a:solidFill>
                  <a:srgbClr val="FFFFFF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   Post</a:t>
            </a:r>
            <a:r>
              <a:rPr lang="en-US" sz="2350">
                <a:solidFill>
                  <a:srgbClr val="FF5E5E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350">
                <a:solidFill>
                  <a:srgbClr val="D68D5B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n-US" sz="2350">
                <a:solidFill>
                  <a:srgbClr val="C9E9E0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350">
                <a:solidFill>
                  <a:srgbClr val="A9B9B0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n-US" sz="2350">
                <a:solidFill>
                  <a:srgbClr val="FFFFFF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350">
                <a:solidFill>
                  <a:srgbClr val="FF5E5E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-US" sz="2350">
                <a:solidFill>
                  <a:srgbClr val="FFFFFF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lang="en-US" sz="2350">
                <a:solidFill>
                  <a:srgbClr val="FF5E5E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350">
                <a:solidFill>
                  <a:srgbClr val="8D6E63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en-US" sz="2350">
                <a:solidFill>
                  <a:srgbClr val="D0D0D0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2350">
                <a:solidFill>
                  <a:srgbClr val="FFFFFF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350">
                <a:solidFill>
                  <a:srgbClr val="EEEEEE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UserId</a:t>
            </a:r>
            <a:r>
              <a:rPr lang="en-US" sz="2350">
                <a:solidFill>
                  <a:srgbClr val="D0D0D0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-US" sz="2350">
                <a:solidFill>
                  <a:srgbClr val="FFFFFF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 req</a:t>
            </a:r>
            <a:r>
              <a:rPr lang="en-US" sz="2350">
                <a:solidFill>
                  <a:srgbClr val="FF5E5E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350">
                <a:solidFill>
                  <a:srgbClr val="FFFFFF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en-US" sz="2350">
                <a:solidFill>
                  <a:srgbClr val="FF5E5E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350">
                <a:solidFill>
                  <a:srgbClr val="8D6E63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-US" sz="2350">
                <a:solidFill>
                  <a:srgbClr val="FFFFFF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350">
                <a:solidFill>
                  <a:srgbClr val="A9B9B0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n-US" sz="2350">
                <a:solidFill>
                  <a:srgbClr val="C9E9E0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350">
              <a:solidFill>
                <a:srgbClr val="C9E9E0"/>
              </a:solidFill>
              <a:highlight>
                <a:srgbClr val="08080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50">
                <a:solidFill>
                  <a:srgbClr val="FFFFFF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-US" sz="2350">
                <a:solidFill>
                  <a:srgbClr val="FF5E5E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350">
                <a:solidFill>
                  <a:srgbClr val="D68D5B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-US" sz="2350">
                <a:solidFill>
                  <a:srgbClr val="C9E9E0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((</a:t>
            </a:r>
            <a:r>
              <a:rPr lang="en-US" sz="2350">
                <a:solidFill>
                  <a:srgbClr val="FF5E5E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en-US" sz="2350">
                <a:solidFill>
                  <a:srgbClr val="C9E9E0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2350">
                <a:solidFill>
                  <a:srgbClr val="FFFFFF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350">
                <a:solidFill>
                  <a:srgbClr val="FFFB2A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endParaRPr sz="2350">
              <a:solidFill>
                <a:srgbClr val="FFFB2A"/>
              </a:solidFill>
              <a:highlight>
                <a:srgbClr val="08080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50">
                <a:solidFill>
                  <a:srgbClr val="FFFFFF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       res</a:t>
            </a:r>
            <a:r>
              <a:rPr lang="en-US" sz="2350">
                <a:solidFill>
                  <a:srgbClr val="FF5E5E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350">
                <a:solidFill>
                  <a:srgbClr val="D68D5B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lang="en-US" sz="2350">
                <a:solidFill>
                  <a:srgbClr val="C9E9E0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350">
                <a:solidFill>
                  <a:srgbClr val="D0D0D0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201</a:t>
            </a:r>
            <a:r>
              <a:rPr lang="en-US" sz="2350">
                <a:solidFill>
                  <a:srgbClr val="C9E9E0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2350">
                <a:solidFill>
                  <a:srgbClr val="FF5E5E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350">
                <a:solidFill>
                  <a:srgbClr val="D68D5B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lang="en-US" sz="2350">
                <a:solidFill>
                  <a:srgbClr val="C9E9E0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350">
                <a:solidFill>
                  <a:srgbClr val="A9B9B0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n-US" sz="2350">
                <a:solidFill>
                  <a:srgbClr val="FFFFFF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2350">
              <a:solidFill>
                <a:srgbClr val="FFFFFF"/>
              </a:solidFill>
              <a:highlight>
                <a:srgbClr val="08080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50">
                <a:solidFill>
                  <a:srgbClr val="EEEEEE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message</a:t>
            </a:r>
            <a:r>
              <a:rPr lang="en-US" sz="2350">
                <a:solidFill>
                  <a:srgbClr val="D0D0D0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-US" sz="2350">
                <a:solidFill>
                  <a:srgbClr val="FFFFFF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350">
                <a:solidFill>
                  <a:srgbClr val="69F0AE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'Publicación creada con éxito'</a:t>
            </a:r>
            <a:r>
              <a:rPr lang="en-US" sz="2350">
                <a:solidFill>
                  <a:srgbClr val="D0D0D0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2350">
                <a:solidFill>
                  <a:srgbClr val="FFFFFF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2350">
              <a:solidFill>
                <a:srgbClr val="FFFFFF"/>
              </a:solidFill>
              <a:highlight>
                <a:srgbClr val="08080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50">
                <a:solidFill>
                  <a:srgbClr val="FFFFFF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post </a:t>
            </a:r>
            <a:endParaRPr sz="2350">
              <a:solidFill>
                <a:srgbClr val="FFFFFF"/>
              </a:solidFill>
              <a:highlight>
                <a:srgbClr val="08080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50">
                <a:solidFill>
                  <a:srgbClr val="A9B9B0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n-US" sz="2350">
                <a:solidFill>
                  <a:srgbClr val="C9E9E0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350">
              <a:solidFill>
                <a:srgbClr val="C9E9E0"/>
              </a:solidFill>
              <a:highlight>
                <a:srgbClr val="08080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50">
                <a:solidFill>
                  <a:srgbClr val="FFFFFF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-US" sz="2350">
                <a:solidFill>
                  <a:srgbClr val="C9E9E0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350">
              <a:solidFill>
                <a:srgbClr val="C9E9E0"/>
              </a:solidFill>
              <a:highlight>
                <a:srgbClr val="08080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50">
                <a:solidFill>
                  <a:srgbClr val="FFFFFF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-US" sz="2350">
                <a:solidFill>
                  <a:srgbClr val="FF5E5E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350">
                <a:solidFill>
                  <a:srgbClr val="D68D5B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lang="en-US" sz="2350">
                <a:solidFill>
                  <a:srgbClr val="C9E9E0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350">
                <a:solidFill>
                  <a:srgbClr val="FFFFFF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-US" sz="2350">
                <a:solidFill>
                  <a:srgbClr val="FF5E5E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2350">
                <a:solidFill>
                  <a:srgbClr val="8D6E63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error</a:t>
            </a:r>
            <a:r>
              <a:rPr lang="en-US" sz="2350">
                <a:solidFill>
                  <a:srgbClr val="C9E9E0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350">
              <a:solidFill>
                <a:srgbClr val="C9E9E0"/>
              </a:solidFill>
              <a:highlight>
                <a:srgbClr val="08080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50">
                <a:solidFill>
                  <a:srgbClr val="FFFFFF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350">
                <a:solidFill>
                  <a:srgbClr val="A9B9B0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n-US" sz="2350">
                <a:solidFill>
                  <a:srgbClr val="D0D0D0"/>
                </a:solidFill>
                <a:highlight>
                  <a:srgbClr val="080808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2350">
              <a:solidFill>
                <a:srgbClr val="D0D0D0"/>
              </a:solidFill>
              <a:highlight>
                <a:srgbClr val="08080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50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4" name="Google Shape;354;g1e24816394c_0_31"/>
          <p:cNvSpPr/>
          <p:nvPr/>
        </p:nvSpPr>
        <p:spPr>
          <a:xfrm>
            <a:off x="9582148" y="3044400"/>
            <a:ext cx="6344400" cy="4644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1e24816394c_0_31"/>
          <p:cNvSpPr/>
          <p:nvPr/>
        </p:nvSpPr>
        <p:spPr>
          <a:xfrm>
            <a:off x="13049251" y="653550"/>
            <a:ext cx="3463800" cy="914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igualamos el id de usuario recuperado del token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56" name="Google Shape;356;g1e24816394c_0_31"/>
          <p:cNvCxnSpPr>
            <a:endCxn id="355" idx="2"/>
          </p:cNvCxnSpPr>
          <p:nvPr/>
        </p:nvCxnSpPr>
        <p:spPr>
          <a:xfrm flipH="1" rot="10800000">
            <a:off x="14768251" y="1568250"/>
            <a:ext cx="12900" cy="13842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c3c992237_0_554"/>
          <p:cNvSpPr/>
          <p:nvPr/>
        </p:nvSpPr>
        <p:spPr>
          <a:xfrm>
            <a:off x="0" y="-147300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10c3c992237_0_554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g10c3c992237_0_5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10c3c992237_0_554"/>
          <p:cNvSpPr/>
          <p:nvPr/>
        </p:nvSpPr>
        <p:spPr>
          <a:xfrm>
            <a:off x="1775" y="4629850"/>
            <a:ext cx="18288000" cy="581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g10c3c992237_0_5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311114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10c3c992237_0_554"/>
          <p:cNvSpPr txBox="1"/>
          <p:nvPr/>
        </p:nvSpPr>
        <p:spPr>
          <a:xfrm>
            <a:off x="987475" y="2120675"/>
            <a:ext cx="15890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Vamos a nuestro archivo de rutas de usuario y nos importamos el middleware que hemos creado y lo implementamos en aquellas rutas que queremos que solo se acceda si estas logeado:</a:t>
            </a:r>
            <a:endParaRPr b="0" i="0" sz="27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67" name="Google Shape;367;g10c3c992237_0_554"/>
          <p:cNvSpPr txBox="1"/>
          <p:nvPr/>
        </p:nvSpPr>
        <p:spPr>
          <a:xfrm>
            <a:off x="1325400" y="5179000"/>
            <a:ext cx="15637200" cy="47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express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'express'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express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'../controllers/UserController'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authentication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 = 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'../middleware/authentication'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'/'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'/'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authentication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getAll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'/:id'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authentication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put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'/:id'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authentication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update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'/login'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login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module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exports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3250" u="none" cap="none" strike="noStrike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8" name="Google Shape;368;g10c3c992237_0_554"/>
          <p:cNvSpPr txBox="1"/>
          <p:nvPr/>
        </p:nvSpPr>
        <p:spPr>
          <a:xfrm>
            <a:off x="987475" y="810975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Implementando el middleware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0c3c992237_0_554"/>
          <p:cNvSpPr/>
          <p:nvPr/>
        </p:nvSpPr>
        <p:spPr>
          <a:xfrm>
            <a:off x="1182100" y="6388925"/>
            <a:ext cx="9541200" cy="4644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0c3c992237_0_554"/>
          <p:cNvSpPr/>
          <p:nvPr/>
        </p:nvSpPr>
        <p:spPr>
          <a:xfrm>
            <a:off x="13692550" y="6163775"/>
            <a:ext cx="4133700" cy="914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importamos el middleware de autenticación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71" name="Google Shape;371;g10c3c992237_0_554"/>
          <p:cNvCxnSpPr>
            <a:stCxn id="369" idx="3"/>
            <a:endCxn id="370" idx="1"/>
          </p:cNvCxnSpPr>
          <p:nvPr/>
        </p:nvCxnSpPr>
        <p:spPr>
          <a:xfrm>
            <a:off x="10723300" y="6621125"/>
            <a:ext cx="2969400" cy="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2" name="Google Shape;372;g10c3c992237_0_554"/>
          <p:cNvSpPr/>
          <p:nvPr/>
        </p:nvSpPr>
        <p:spPr>
          <a:xfrm>
            <a:off x="1182100" y="7531925"/>
            <a:ext cx="9541200" cy="11232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10c3c992237_0_554"/>
          <p:cNvSpPr/>
          <p:nvPr/>
        </p:nvSpPr>
        <p:spPr>
          <a:xfrm>
            <a:off x="13692550" y="7636175"/>
            <a:ext cx="4133700" cy="914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implementamos el middleware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74" name="Google Shape;374;g10c3c992237_0_554"/>
          <p:cNvCxnSpPr>
            <a:stCxn id="372" idx="3"/>
            <a:endCxn id="373" idx="1"/>
          </p:cNvCxnSpPr>
          <p:nvPr/>
        </p:nvCxnSpPr>
        <p:spPr>
          <a:xfrm>
            <a:off x="10723300" y="8093525"/>
            <a:ext cx="2969400" cy="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g10efc062fb0_0_94"/>
          <p:cNvGrpSpPr/>
          <p:nvPr/>
        </p:nvGrpSpPr>
        <p:grpSpPr>
          <a:xfrm>
            <a:off x="1905077" y="3516515"/>
            <a:ext cx="14477855" cy="3253980"/>
            <a:chOff x="639507" y="154244"/>
            <a:chExt cx="19303807" cy="4338639"/>
          </a:xfrm>
        </p:grpSpPr>
        <p:sp>
          <p:nvSpPr>
            <p:cNvPr id="380" name="Google Shape;380;g10efc062fb0_0_94"/>
            <p:cNvSpPr txBox="1"/>
            <p:nvPr/>
          </p:nvSpPr>
          <p:spPr>
            <a:xfrm>
              <a:off x="639514" y="2030183"/>
              <a:ext cx="19303800" cy="246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3000" u="none" cap="none" strike="noStrike">
                  <a:solidFill>
                    <a:srgbClr val="231F1D"/>
                  </a:solidFill>
                  <a:latin typeface="Work Sans"/>
                  <a:ea typeface="Work Sans"/>
                  <a:cs typeface="Work Sans"/>
                  <a:sym typeface="Work Sans"/>
                </a:rPr>
                <a:t>Tenemos definida una ruta a la cual solo usuarios administradores pueden ingresar, por lo tanto, </a:t>
              </a:r>
              <a:r>
                <a:rPr b="1" i="0" lang="en-US" sz="3000" u="none" cap="none" strike="noStrike">
                  <a:solidFill>
                    <a:srgbClr val="231F1D"/>
                  </a:solidFill>
                  <a:latin typeface="Work Sans"/>
                  <a:ea typeface="Work Sans"/>
                  <a:cs typeface="Work Sans"/>
                  <a:sym typeface="Work Sans"/>
                </a:rPr>
                <a:t>se necesita comprobar antes de entrar a esa ruta, si el usuario es o no, un administrador.</a:t>
              </a:r>
              <a:r>
                <a:rPr b="0" i="0" lang="en-US" sz="3000" u="none" cap="none" strike="noStrike">
                  <a:solidFill>
                    <a:srgbClr val="231F1D"/>
                  </a:solidFill>
                  <a:latin typeface="Work Sans"/>
                  <a:ea typeface="Work Sans"/>
                  <a:cs typeface="Work Sans"/>
                  <a:sym typeface="Work Sans"/>
                </a:rPr>
                <a:t> </a:t>
              </a:r>
              <a:endParaRPr b="0" i="0" sz="30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81" name="Google Shape;381;g10efc062fb0_0_94"/>
            <p:cNvSpPr txBox="1"/>
            <p:nvPr/>
          </p:nvSpPr>
          <p:spPr>
            <a:xfrm>
              <a:off x="639507" y="154244"/>
              <a:ext cx="19303800" cy="14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0"/>
                <a:buFont typeface="Arial"/>
                <a:buNone/>
              </a:pPr>
              <a:r>
                <a:rPr b="1" i="0" lang="en-US" sz="7000" u="none" cap="none" strike="noStrike">
                  <a:solidFill>
                    <a:srgbClr val="231F1D"/>
                  </a:solidFill>
                  <a:latin typeface="Arial"/>
                  <a:ea typeface="Arial"/>
                  <a:cs typeface="Arial"/>
                  <a:sym typeface="Arial"/>
                </a:rPr>
                <a:t>isAdmin middleware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2" name="Google Shape;382;g10efc062fb0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54931" y="9829349"/>
            <a:ext cx="4929966" cy="45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efc062fb0_0_185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10efc062fb0_0_185"/>
          <p:cNvSpPr/>
          <p:nvPr/>
        </p:nvSpPr>
        <p:spPr>
          <a:xfrm>
            <a:off x="8466675" y="-147375"/>
            <a:ext cx="9849000" cy="10581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10efc062fb0_0_185"/>
          <p:cNvSpPr txBox="1"/>
          <p:nvPr/>
        </p:nvSpPr>
        <p:spPr>
          <a:xfrm>
            <a:off x="1000600" y="3694950"/>
            <a:ext cx="656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isAdmin Middleware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10efc062fb0_0_185"/>
          <p:cNvSpPr txBox="1"/>
          <p:nvPr/>
        </p:nvSpPr>
        <p:spPr>
          <a:xfrm>
            <a:off x="1000600" y="4744925"/>
            <a:ext cx="6562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Ahora crearemos un middleware que chequeara el rol del usuario para saber si es admin:</a:t>
            </a:r>
            <a:endParaRPr b="0" i="0" sz="30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391" name="Google Shape;391;g10efc062fb0_0_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38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10efc062fb0_0_185"/>
          <p:cNvSpPr txBox="1"/>
          <p:nvPr/>
        </p:nvSpPr>
        <p:spPr>
          <a:xfrm>
            <a:off x="9021844" y="1990300"/>
            <a:ext cx="8978400" cy="7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5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 . .</a:t>
            </a:r>
            <a:endParaRPr b="0" i="0" sz="225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2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isAdmin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22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async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2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22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22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0" i="0" lang="en-US" sz="22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22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22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2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admins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[</a:t>
            </a:r>
            <a:r>
              <a:rPr b="0" i="0" lang="en-US" sz="22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'admin','superadmin'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0" i="0" sz="22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2250" u="none" cap="none" strike="noStrike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(!</a:t>
            </a:r>
            <a:r>
              <a:rPr b="0" i="0" lang="en-US" sz="22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admins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2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includes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2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2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2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role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)) {</a:t>
            </a:r>
            <a:endParaRPr b="0" i="0" sz="22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2250" u="none" cap="none" strike="noStrike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2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2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2250" u="none" cap="none" strike="noStrike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403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b="0" i="0" lang="en-US" sz="22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endParaRPr b="0" i="0" sz="22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22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message: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22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'No tienes permisos'</a:t>
            </a:r>
            <a:endParaRPr b="0" i="0" sz="2250" u="none" cap="none" strike="noStrike">
              <a:solidFill>
                <a:srgbClr val="CE917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});</a:t>
            </a:r>
            <a:endParaRPr b="0" i="0" sz="22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22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22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b="0" i="0" sz="22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22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50" u="none" cap="none" strike="noStrike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module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2250" u="none" cap="none" strike="noStrike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exports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{ </a:t>
            </a:r>
            <a:r>
              <a:rPr b="0" i="0" lang="en-US" sz="22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authentication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22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isAdmin</a:t>
            </a:r>
            <a:r>
              <a:rPr b="0" i="0" lang="en-US" sz="22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</a:t>
            </a:r>
            <a:endParaRPr b="0" i="0" sz="2250" u="none" cap="none" strike="noStrike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0efc062fb0_0_208"/>
          <p:cNvSpPr/>
          <p:nvPr/>
        </p:nvSpPr>
        <p:spPr>
          <a:xfrm>
            <a:off x="0" y="-147300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10efc062fb0_0_208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g10efc062fb0_0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g10efc062fb0_0_208"/>
          <p:cNvSpPr/>
          <p:nvPr/>
        </p:nvSpPr>
        <p:spPr>
          <a:xfrm>
            <a:off x="1775" y="4629850"/>
            <a:ext cx="18288000" cy="581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g10efc062fb0_0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311114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g10efc062fb0_0_208"/>
          <p:cNvSpPr txBox="1"/>
          <p:nvPr/>
        </p:nvSpPr>
        <p:spPr>
          <a:xfrm>
            <a:off x="987475" y="2120675"/>
            <a:ext cx="15890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Vamos a nuestro archivo de rutas de posts y nos importamos el middlewar de autenticacion y el de isAdmin y lo implementamos en aquellos endpoints que queremos que solo se acceda si estas logeado y tienes el rol de admin :</a:t>
            </a:r>
            <a:endParaRPr b="0" i="0" sz="27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03" name="Google Shape;403;g10efc062fb0_0_208"/>
          <p:cNvSpPr txBox="1"/>
          <p:nvPr/>
        </p:nvSpPr>
        <p:spPr>
          <a:xfrm>
            <a:off x="1325400" y="5179000"/>
            <a:ext cx="15637200" cy="51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express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'express'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express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PostController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'../controllers/PostController'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authentication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isAdmin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 = 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'../middleware/authentication'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'/'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PostController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getAll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'/:id'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PostController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getById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'/title/:title'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PostController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getOneByName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'/'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authentication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PostController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'/:id'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authentication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isAdmin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PostController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put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'/:id'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authentication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PostController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update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module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exports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2650" u="none" cap="none" strike="noStrike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4" name="Google Shape;404;g10efc062fb0_0_208"/>
          <p:cNvSpPr txBox="1"/>
          <p:nvPr/>
        </p:nvSpPr>
        <p:spPr>
          <a:xfrm>
            <a:off x="987475" y="810975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Implementando el middleware isAdmin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10efc062fb0_0_208"/>
          <p:cNvSpPr/>
          <p:nvPr/>
        </p:nvSpPr>
        <p:spPr>
          <a:xfrm>
            <a:off x="1325500" y="6388925"/>
            <a:ext cx="10509600" cy="4644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10efc062fb0_0_208"/>
          <p:cNvSpPr/>
          <p:nvPr/>
        </p:nvSpPr>
        <p:spPr>
          <a:xfrm>
            <a:off x="13692700" y="6163775"/>
            <a:ext cx="4133400" cy="914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importamos el middleware de autenticación y el de isAdmin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07" name="Google Shape;407;g10efc062fb0_0_208"/>
          <p:cNvCxnSpPr>
            <a:stCxn id="405" idx="3"/>
            <a:endCxn id="406" idx="1"/>
          </p:cNvCxnSpPr>
          <p:nvPr/>
        </p:nvCxnSpPr>
        <p:spPr>
          <a:xfrm>
            <a:off x="11835100" y="6621125"/>
            <a:ext cx="1857600" cy="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8" name="Google Shape;408;g10efc062fb0_0_208"/>
          <p:cNvSpPr/>
          <p:nvPr/>
        </p:nvSpPr>
        <p:spPr>
          <a:xfrm>
            <a:off x="1325400" y="8682725"/>
            <a:ext cx="10509600" cy="3672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10efc062fb0_0_208"/>
          <p:cNvSpPr/>
          <p:nvPr/>
        </p:nvSpPr>
        <p:spPr>
          <a:xfrm>
            <a:off x="13692550" y="8408975"/>
            <a:ext cx="4133700" cy="914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implementamos el middleware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10" name="Google Shape;410;g10efc062fb0_0_208"/>
          <p:cNvCxnSpPr>
            <a:stCxn id="408" idx="3"/>
            <a:endCxn id="409" idx="1"/>
          </p:cNvCxnSpPr>
          <p:nvPr/>
        </p:nvCxnSpPr>
        <p:spPr>
          <a:xfrm>
            <a:off x="11835000" y="8866325"/>
            <a:ext cx="1857600" cy="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c3c992237_0_477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10c3c992237_0_477"/>
          <p:cNvSpPr/>
          <p:nvPr/>
        </p:nvSpPr>
        <p:spPr>
          <a:xfrm>
            <a:off x="5755650" y="0"/>
            <a:ext cx="125325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10c3c992237_0_477"/>
          <p:cNvSpPr txBox="1"/>
          <p:nvPr/>
        </p:nvSpPr>
        <p:spPr>
          <a:xfrm>
            <a:off x="1028700" y="2823300"/>
            <a:ext cx="406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Logout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10c3c992237_0_477"/>
          <p:cNvSpPr txBox="1"/>
          <p:nvPr/>
        </p:nvSpPr>
        <p:spPr>
          <a:xfrm>
            <a:off x="1028700" y="3615601"/>
            <a:ext cx="4065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Para crear nuestro logout le decimos que nos destruya el Token donde el UserId sea igual que el que pasamos y el token igual al que le pasamos por headers:</a:t>
            </a:r>
            <a:endParaRPr b="0" i="0" sz="25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419" name="Google Shape;419;g10c3c992237_0_4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38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10c3c992237_0_477"/>
          <p:cNvSpPr txBox="1"/>
          <p:nvPr/>
        </p:nvSpPr>
        <p:spPr>
          <a:xfrm>
            <a:off x="6566873" y="1431075"/>
            <a:ext cx="11449500" cy="7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Token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Sequelize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 = 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'../models/index.js'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bcrypt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0" i="0" lang="en-US" sz="15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'bcryptjs'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jwt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'jsonwebtoken'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{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jwt_secret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  = 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'../config/config.json'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)[</a:t>
            </a:r>
            <a:r>
              <a:rPr b="0" i="0" lang="en-US" sz="15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'development'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Op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 =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Sequelize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{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 . .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0" i="0" lang="en-US" sz="15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async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logout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550" u="none" cap="none" strike="noStrike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550" u="none" cap="none" strike="noStrike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Token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destroy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where: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Op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]: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{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UserId: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},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{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token: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headers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authorization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]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}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});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({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message: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'Desconectado con éxito'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})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} </a:t>
            </a:r>
            <a:r>
              <a:rPr b="0" i="0" lang="en-US" sz="1550" u="none" cap="none" strike="noStrike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error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error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50" u="none" cap="none" strike="noStrike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500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b="0" i="0" lang="en-US" sz="15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({ </a:t>
            </a:r>
            <a:r>
              <a:rPr b="0" i="0" lang="en-US" sz="15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message: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'hubo un problema al tratar de desconectarte'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})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module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exports</a:t>
            </a:r>
            <a:r>
              <a:rPr b="0" i="0" lang="en-US" sz="15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5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endParaRPr b="0" i="0" sz="2050" u="none" cap="none" strike="noStrike">
              <a:solidFill>
                <a:srgbClr val="CE917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g10c3c992237_0_0"/>
          <p:cNvGrpSpPr/>
          <p:nvPr/>
        </p:nvGrpSpPr>
        <p:grpSpPr>
          <a:xfrm>
            <a:off x="1427277" y="4016676"/>
            <a:ext cx="15433430" cy="2253629"/>
            <a:chOff x="2441" y="821124"/>
            <a:chExt cx="20577907" cy="3004838"/>
          </a:xfrm>
        </p:grpSpPr>
        <p:sp>
          <p:nvSpPr>
            <p:cNvPr id="103" name="Google Shape;103;g10c3c992237_0_0"/>
            <p:cNvSpPr txBox="1"/>
            <p:nvPr/>
          </p:nvSpPr>
          <p:spPr>
            <a:xfrm>
              <a:off x="2448" y="2697062"/>
              <a:ext cx="20577900" cy="112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22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Una función criptográfica hash- usualmente conocida como “hash”- es un algoritmo matemático que </a:t>
              </a:r>
              <a:r>
                <a:rPr b="1" i="0" lang="en-US" sz="22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transforma cualquier bloque arbitrario de datos en una nueva serie de caracteres </a:t>
              </a:r>
              <a:r>
                <a:rPr b="0" i="0" lang="en-US" sz="22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con una longitud fija.</a:t>
              </a:r>
              <a:endParaRPr b="0" i="0" sz="2200" u="none" cap="none" strike="noStrike">
                <a:solidFill>
                  <a:srgbClr val="231F1D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04" name="Google Shape;104;g10c3c992237_0_0"/>
            <p:cNvSpPr txBox="1"/>
            <p:nvPr/>
          </p:nvSpPr>
          <p:spPr>
            <a:xfrm>
              <a:off x="2441" y="821124"/>
              <a:ext cx="20577900" cy="14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0"/>
                <a:buFont typeface="Arial"/>
                <a:buNone/>
              </a:pPr>
              <a:r>
                <a:rPr b="1" i="0" lang="en-US" sz="7000" u="none" cap="none" strike="noStrike">
                  <a:solidFill>
                    <a:srgbClr val="231F1D"/>
                  </a:solidFill>
                  <a:latin typeface="Arial"/>
                  <a:ea typeface="Arial"/>
                  <a:cs typeface="Arial"/>
                  <a:sym typeface="Arial"/>
                </a:rPr>
                <a:t>Hash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5" name="Google Shape;105;g10c3c99223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54931" y="9829349"/>
            <a:ext cx="4929966" cy="45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0efc062fb0_0_245"/>
          <p:cNvSpPr/>
          <p:nvPr/>
        </p:nvSpPr>
        <p:spPr>
          <a:xfrm>
            <a:off x="0" y="-147300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10efc062fb0_0_245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g10efc062fb0_0_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10efc062fb0_0_245"/>
          <p:cNvSpPr/>
          <p:nvPr/>
        </p:nvSpPr>
        <p:spPr>
          <a:xfrm>
            <a:off x="1775" y="4629850"/>
            <a:ext cx="18288000" cy="581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g10efc062fb0_0_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311114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10efc062fb0_0_245"/>
          <p:cNvSpPr txBox="1"/>
          <p:nvPr/>
        </p:nvSpPr>
        <p:spPr>
          <a:xfrm>
            <a:off x="987475" y="2390100"/>
            <a:ext cx="158901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Vamos a nuestro archivo de rutas de usuario e implementamos la ruta para el logout pasando el middleware de autenticación:</a:t>
            </a:r>
            <a:endParaRPr b="0" i="0" sz="27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g10efc062fb0_0_245"/>
          <p:cNvSpPr txBox="1"/>
          <p:nvPr/>
        </p:nvSpPr>
        <p:spPr>
          <a:xfrm>
            <a:off x="1325400" y="5179000"/>
            <a:ext cx="15637200" cy="51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express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'express'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express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'../controllers/UserController'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authentication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 = 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'../middleware/authentication'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'/'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'/'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authentication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getAll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'/id/:id'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authentication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put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'/:id'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authentication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update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'/login'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login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8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'/logout'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authentication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logout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module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exports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8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router</a:t>
            </a:r>
            <a:r>
              <a:rPr b="0" i="0" lang="en-US" sz="18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3250" u="none" cap="none" strike="noStrike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2" name="Google Shape;432;g10efc062fb0_0_245"/>
          <p:cNvSpPr txBox="1"/>
          <p:nvPr/>
        </p:nvSpPr>
        <p:spPr>
          <a:xfrm>
            <a:off x="987475" y="1080400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Implementando el logout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10efc062fb0_0_245"/>
          <p:cNvSpPr/>
          <p:nvPr/>
        </p:nvSpPr>
        <p:spPr>
          <a:xfrm>
            <a:off x="1182100" y="8979725"/>
            <a:ext cx="9541200" cy="4644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10efc062fb0_0_245"/>
          <p:cNvSpPr/>
          <p:nvPr/>
        </p:nvSpPr>
        <p:spPr>
          <a:xfrm>
            <a:off x="11666100" y="8754575"/>
            <a:ext cx="3799500" cy="914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añadimos la ruta junto con el middleware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35" name="Google Shape;435;g10efc062fb0_0_245"/>
          <p:cNvCxnSpPr>
            <a:stCxn id="433" idx="3"/>
            <a:endCxn id="434" idx="1"/>
          </p:cNvCxnSpPr>
          <p:nvPr/>
        </p:nvCxnSpPr>
        <p:spPr>
          <a:xfrm>
            <a:off x="10723300" y="9211925"/>
            <a:ext cx="942900" cy="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g1091e0ca0ab_0_3"/>
          <p:cNvGrpSpPr/>
          <p:nvPr/>
        </p:nvGrpSpPr>
        <p:grpSpPr>
          <a:xfrm>
            <a:off x="1427277" y="4016676"/>
            <a:ext cx="15433430" cy="2761453"/>
            <a:chOff x="2441" y="821124"/>
            <a:chExt cx="20577907" cy="3681938"/>
          </a:xfrm>
        </p:grpSpPr>
        <p:sp>
          <p:nvSpPr>
            <p:cNvPr id="111" name="Google Shape;111;g1091e0ca0ab_0_3"/>
            <p:cNvSpPr txBox="1"/>
            <p:nvPr/>
          </p:nvSpPr>
          <p:spPr>
            <a:xfrm>
              <a:off x="2448" y="2697062"/>
              <a:ext cx="20577900" cy="18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22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Un </a:t>
              </a:r>
              <a:r>
                <a:rPr b="1" i="0" lang="en-US" sz="22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salt</a:t>
              </a:r>
              <a:r>
                <a:rPr b="0" i="0" lang="en-US" sz="22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es una </a:t>
              </a:r>
              <a:r>
                <a:rPr b="1" i="0" lang="en-US" sz="22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string aleatoria.</a:t>
              </a:r>
              <a:r>
                <a:rPr b="0" i="0" lang="en-US" sz="22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Al </a:t>
              </a:r>
              <a:r>
                <a:rPr b="1" i="0" lang="en-US" sz="22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encriptar una contraseña de texto sin formato más un salt</a:t>
              </a:r>
              <a:r>
                <a:rPr b="0" i="0" lang="en-US" sz="22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, la salida del algoritmo hash </a:t>
              </a:r>
              <a:r>
                <a:rPr b="1" i="0" lang="en-US" sz="2200" u="none" cap="none" strike="noStrike">
                  <a:solidFill>
                    <a:srgbClr val="231F1D"/>
                  </a:solidFill>
                  <a:latin typeface="Poppins"/>
                  <a:ea typeface="Poppins"/>
                  <a:cs typeface="Poppins"/>
                  <a:sym typeface="Poppins"/>
                </a:rPr>
                <a:t>ya no es predecible</a:t>
              </a:r>
              <a:r>
                <a:rPr b="0" i="0" lang="en-US" sz="2200" u="none" cap="none" strike="noStrike">
                  <a:solidFill>
                    <a:srgbClr val="231F1D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. La misma contraseña ya no producirá el mismo hash.</a:t>
              </a:r>
              <a:endParaRPr b="0" i="0" sz="2200" u="none" cap="none" strike="noStrike">
                <a:solidFill>
                  <a:srgbClr val="231F1D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231F1D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12" name="Google Shape;112;g1091e0ca0ab_0_3"/>
            <p:cNvSpPr txBox="1"/>
            <p:nvPr/>
          </p:nvSpPr>
          <p:spPr>
            <a:xfrm>
              <a:off x="2441" y="821124"/>
              <a:ext cx="20577900" cy="14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0"/>
                <a:buFont typeface="Arial"/>
                <a:buNone/>
              </a:pPr>
              <a:r>
                <a:rPr b="1" i="0" lang="en-US" sz="7000" u="none" cap="none" strike="noStrike">
                  <a:solidFill>
                    <a:srgbClr val="231F1D"/>
                  </a:solidFill>
                  <a:latin typeface="Arial"/>
                  <a:ea typeface="Arial"/>
                  <a:cs typeface="Arial"/>
                  <a:sym typeface="Arial"/>
                </a:rPr>
                <a:t>Salt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3" name="Google Shape;113;g1091e0ca0ab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54931" y="9829349"/>
            <a:ext cx="4929966" cy="45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8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91e0ca0ab_0_12"/>
          <p:cNvSpPr/>
          <p:nvPr/>
        </p:nvSpPr>
        <p:spPr>
          <a:xfrm>
            <a:off x="0" y="4032642"/>
            <a:ext cx="336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091e0ca0ab_0_12"/>
          <p:cNvSpPr txBox="1"/>
          <p:nvPr/>
        </p:nvSpPr>
        <p:spPr>
          <a:xfrm>
            <a:off x="1028700" y="4614862"/>
            <a:ext cx="53682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n-US" sz="7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Instalación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091e0ca0ab_0_12"/>
          <p:cNvSpPr/>
          <p:nvPr/>
        </p:nvSpPr>
        <p:spPr>
          <a:xfrm>
            <a:off x="6043200" y="-226975"/>
            <a:ext cx="12244800" cy="10610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g1091e0ca0ab_0_12"/>
          <p:cNvGrpSpPr/>
          <p:nvPr/>
        </p:nvGrpSpPr>
        <p:grpSpPr>
          <a:xfrm>
            <a:off x="6831329" y="4543263"/>
            <a:ext cx="8145678" cy="1131275"/>
            <a:chOff x="-2528826" y="1902234"/>
            <a:chExt cx="10860904" cy="1508367"/>
          </a:xfrm>
        </p:grpSpPr>
        <p:sp>
          <p:nvSpPr>
            <p:cNvPr id="122" name="Google Shape;122;g1091e0ca0ab_0_12"/>
            <p:cNvSpPr txBox="1"/>
            <p:nvPr/>
          </p:nvSpPr>
          <p:spPr>
            <a:xfrm>
              <a:off x="-2528826" y="1902234"/>
              <a:ext cx="10860900" cy="6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1" i="0" lang="en-US" sz="3300" u="none" cap="none" strike="noStrike">
                  <a:solidFill>
                    <a:srgbClr val="F10909"/>
                  </a:solidFill>
                  <a:latin typeface="Arial"/>
                  <a:ea typeface="Arial"/>
                  <a:cs typeface="Arial"/>
                  <a:sym typeface="Arial"/>
                </a:rPr>
                <a:t>Bcrypt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091e0ca0ab_0_12"/>
            <p:cNvSpPr txBox="1"/>
            <p:nvPr/>
          </p:nvSpPr>
          <p:spPr>
            <a:xfrm>
              <a:off x="-2528822" y="2876901"/>
              <a:ext cx="108609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FF00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$ npm i bcryptjs</a:t>
              </a:r>
              <a:endParaRPr b="0" i="0" sz="2600" u="none" cap="none" strike="noStrike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pic>
        <p:nvPicPr>
          <p:cNvPr id="124" name="Google Shape;124;g1091e0ca0ab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91e0ca0ab_0_102"/>
          <p:cNvSpPr/>
          <p:nvPr/>
        </p:nvSpPr>
        <p:spPr>
          <a:xfrm>
            <a:off x="0" y="-147375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091e0ca0ab_0_102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1091e0ca0ab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091e0ca0ab_0_102"/>
          <p:cNvSpPr/>
          <p:nvPr/>
        </p:nvSpPr>
        <p:spPr>
          <a:xfrm>
            <a:off x="1775" y="4897225"/>
            <a:ext cx="18288000" cy="555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g1091e0ca0ab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311114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091e0ca0ab_0_102"/>
          <p:cNvSpPr txBox="1"/>
          <p:nvPr/>
        </p:nvSpPr>
        <p:spPr>
          <a:xfrm>
            <a:off x="1074275" y="3302900"/>
            <a:ext cx="1589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Para usar bcrypt, debemos importarnos el módulo.</a:t>
            </a:r>
            <a:endParaRPr b="0" i="0" sz="27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5" name="Google Shape;135;g1091e0ca0ab_0_102"/>
          <p:cNvSpPr txBox="1"/>
          <p:nvPr/>
        </p:nvSpPr>
        <p:spPr>
          <a:xfrm>
            <a:off x="1327175" y="5435272"/>
            <a:ext cx="15637200" cy="44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b="0" i="0" lang="en-US" sz="17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7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 = </a:t>
            </a:r>
            <a:r>
              <a:rPr b="0" i="0" lang="en-US" sz="17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7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'../models/index.js'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7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7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bcrypt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7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require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0" i="0" lang="en-US" sz="17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'bcryptjs'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7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7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{</a:t>
            </a:r>
            <a:endParaRPr b="0" i="0" sz="17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17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7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7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i="0" sz="17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7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7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7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role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7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"user"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7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7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7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7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bcrypt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7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hashSync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7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7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7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1750" u="none" cap="none" strike="noStrike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7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7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7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({...</a:t>
            </a:r>
            <a:r>
              <a:rPr b="0" i="0" lang="en-US" sz="17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7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7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password:</a:t>
            </a:r>
            <a:r>
              <a:rPr b="0" i="0" lang="en-US" sz="175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})</a:t>
            </a:r>
            <a:endParaRPr b="0" i="0" sz="17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.</a:t>
            </a:r>
            <a:r>
              <a:rPr b="0" i="0" lang="en-US" sz="17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7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7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7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7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750" u="none" cap="none" strike="noStrike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201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b="0" i="0" lang="en-US" sz="17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({ </a:t>
            </a:r>
            <a:r>
              <a:rPr b="0" i="0" lang="en-US" sz="17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message: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75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'Usuario creado con éxito'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7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}))</a:t>
            </a:r>
            <a:endParaRPr b="0" i="0" sz="17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.</a:t>
            </a:r>
            <a:r>
              <a:rPr b="0" i="0" lang="en-US" sz="17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7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err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75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7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75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error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75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err</a:t>
            </a: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b="0" i="0" sz="17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b="0" i="0" sz="17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5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 . .</a:t>
            </a:r>
            <a:endParaRPr b="0" i="0" sz="175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6" name="Google Shape;136;g1091e0ca0ab_0_102"/>
          <p:cNvSpPr/>
          <p:nvPr/>
        </p:nvSpPr>
        <p:spPr>
          <a:xfrm>
            <a:off x="5614975" y="7560095"/>
            <a:ext cx="1294800" cy="4782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1091e0ca0ab_0_102"/>
          <p:cNvSpPr/>
          <p:nvPr/>
        </p:nvSpPr>
        <p:spPr>
          <a:xfrm>
            <a:off x="4866625" y="6446300"/>
            <a:ext cx="2791500" cy="7452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creamos el hash de forma síncrona</a:t>
            </a:r>
            <a:endParaRPr b="1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8" name="Google Shape;138;g1091e0ca0ab_0_102"/>
          <p:cNvCxnSpPr>
            <a:stCxn id="136" idx="0"/>
            <a:endCxn id="137" idx="2"/>
          </p:cNvCxnSpPr>
          <p:nvPr/>
        </p:nvCxnSpPr>
        <p:spPr>
          <a:xfrm rot="10800000">
            <a:off x="6262375" y="7191395"/>
            <a:ext cx="0" cy="3687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g1091e0ca0ab_0_102"/>
          <p:cNvSpPr/>
          <p:nvPr/>
        </p:nvSpPr>
        <p:spPr>
          <a:xfrm>
            <a:off x="1327175" y="5762400"/>
            <a:ext cx="5040300" cy="4782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091e0ca0ab_0_102"/>
          <p:cNvSpPr/>
          <p:nvPr/>
        </p:nvSpPr>
        <p:spPr>
          <a:xfrm>
            <a:off x="9133050" y="5741550"/>
            <a:ext cx="3212400" cy="5199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importamos bcrypt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1" name="Google Shape;141;g1091e0ca0ab_0_102"/>
          <p:cNvCxnSpPr>
            <a:stCxn id="139" idx="3"/>
            <a:endCxn id="140" idx="1"/>
          </p:cNvCxnSpPr>
          <p:nvPr/>
        </p:nvCxnSpPr>
        <p:spPr>
          <a:xfrm>
            <a:off x="6367475" y="6001500"/>
            <a:ext cx="2765700" cy="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g1091e0ca0ab_0_102"/>
          <p:cNvSpPr/>
          <p:nvPr/>
        </p:nvSpPr>
        <p:spPr>
          <a:xfrm>
            <a:off x="9131700" y="7568200"/>
            <a:ext cx="633300" cy="4782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091e0ca0ab_0_102"/>
          <p:cNvSpPr/>
          <p:nvPr/>
        </p:nvSpPr>
        <p:spPr>
          <a:xfrm>
            <a:off x="13030600" y="7526338"/>
            <a:ext cx="3212400" cy="5199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definimos el salt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4" name="Google Shape;144;g1091e0ca0ab_0_102"/>
          <p:cNvCxnSpPr>
            <a:stCxn id="142" idx="3"/>
            <a:endCxn id="143" idx="1"/>
          </p:cNvCxnSpPr>
          <p:nvPr/>
        </p:nvCxnSpPr>
        <p:spPr>
          <a:xfrm flipH="1" rot="10800000">
            <a:off x="9765000" y="7786300"/>
            <a:ext cx="3265500" cy="210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g1091e0ca0ab_0_102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1091e0ca0ab_0_102"/>
          <p:cNvSpPr txBox="1"/>
          <p:nvPr/>
        </p:nvSpPr>
        <p:spPr>
          <a:xfrm>
            <a:off x="973400" y="2221800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Importando el módulo bcrypt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91e0ca0ab_0_126"/>
          <p:cNvSpPr/>
          <p:nvPr/>
        </p:nvSpPr>
        <p:spPr>
          <a:xfrm>
            <a:off x="0" y="-147375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091e0ca0ab_0_126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1091e0ca0ab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091e0ca0ab_0_126"/>
          <p:cNvSpPr/>
          <p:nvPr/>
        </p:nvSpPr>
        <p:spPr>
          <a:xfrm>
            <a:off x="1775" y="3701075"/>
            <a:ext cx="18288000" cy="674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g1091e0ca0ab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065999"/>
            <a:ext cx="3212340" cy="13651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91e0ca0ab_0_126"/>
          <p:cNvSpPr txBox="1"/>
          <p:nvPr/>
        </p:nvSpPr>
        <p:spPr>
          <a:xfrm>
            <a:off x="987475" y="2564125"/>
            <a:ext cx="158901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Creamos nuestro primer login de la siguiente forma con bcrypt:</a:t>
            </a:r>
            <a:endParaRPr b="0" i="0" sz="27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7" name="Google Shape;157;g1091e0ca0ab_0_126"/>
          <p:cNvSpPr txBox="1"/>
          <p:nvPr/>
        </p:nvSpPr>
        <p:spPr>
          <a:xfrm>
            <a:off x="1327175" y="4231201"/>
            <a:ext cx="15637200" cy="60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{</a:t>
            </a:r>
            <a:endParaRPr b="0" i="0" sz="1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 . .</a:t>
            </a:r>
            <a:endParaRPr b="0" i="0" sz="1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1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login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15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b="0" i="0" sz="1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5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findOne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endParaRPr b="0" i="0" sz="1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5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where: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0" i="0" sz="1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b="0" i="0" lang="en-US" sz="15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email:req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endParaRPr b="0" i="0" sz="1500" u="none" cap="none" strike="noStrike">
              <a:solidFill>
                <a:srgbClr val="9CDCF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</a:t>
            </a:r>
            <a:endParaRPr b="0" i="0" sz="1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}).</a:t>
            </a:r>
            <a:r>
              <a:rPr b="0" i="0" lang="en-US" sz="1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50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0" i="0" sz="1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500" u="none" cap="none" strike="noStrike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(!</a:t>
            </a:r>
            <a:r>
              <a:rPr b="0" i="0" lang="en-US" sz="15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b="0" i="0" sz="1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b="0" i="0" lang="en-US" sz="1500" u="none" cap="none" strike="noStrike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00" u="none" cap="none" strike="noStrike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b="0" i="0" lang="en-US" sz="1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r>
              <a:rPr b="0" i="0" lang="en-US" sz="15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message:</a:t>
            </a:r>
            <a:r>
              <a:rPr b="0" i="0" lang="en-US" sz="15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"Usuario o contraseña incorrectos"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b="0" i="0" sz="1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</a:t>
            </a:r>
            <a:endParaRPr b="0" i="0" sz="1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50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isMatch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en-US" sz="15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bcrypt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compareSync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5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1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500" u="none" cap="none" strike="noStrike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(!</a:t>
            </a:r>
            <a:r>
              <a:rPr b="0" i="0" lang="en-US" sz="15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isMatch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b="0" i="0" sz="1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b="0" i="0" lang="en-US" sz="1500" u="none" cap="none" strike="noStrike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5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00" u="none" cap="none" strike="noStrike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b="0" i="0" lang="en-US" sz="1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r>
              <a:rPr b="0" i="0" lang="en-US" sz="15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message:</a:t>
            </a:r>
            <a:r>
              <a:rPr b="0" i="0" lang="en-US" sz="15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"Usuario o contraseña incorrectos"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b="0" i="0" sz="1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</a:t>
            </a:r>
            <a:endParaRPr b="0" i="0" sz="1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5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5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5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  })</a:t>
            </a:r>
            <a:endParaRPr b="0" i="0" sz="1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b="0" i="0" sz="1500" u="none" cap="none" strike="noStrike">
              <a:solidFill>
                <a:srgbClr val="DCDC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 . .</a:t>
            </a:r>
            <a:endParaRPr b="0" i="0" sz="15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8" name="Google Shape;158;g1091e0ca0ab_0_126"/>
          <p:cNvSpPr txBox="1"/>
          <p:nvPr/>
        </p:nvSpPr>
        <p:spPr>
          <a:xfrm>
            <a:off x="987475" y="1254425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091e0ca0ab_0_126"/>
          <p:cNvSpPr/>
          <p:nvPr/>
        </p:nvSpPr>
        <p:spPr>
          <a:xfrm>
            <a:off x="4572000" y="7595625"/>
            <a:ext cx="6069300" cy="5664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091e0ca0ab_0_126"/>
          <p:cNvSpPr/>
          <p:nvPr/>
        </p:nvSpPr>
        <p:spPr>
          <a:xfrm>
            <a:off x="12048834" y="7141000"/>
            <a:ext cx="4486200" cy="14661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comparamos la contraseña que le pasamos por el body con la que tenemos en base de datos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1" name="Google Shape;161;g1091e0ca0ab_0_126"/>
          <p:cNvCxnSpPr>
            <a:stCxn id="159" idx="3"/>
            <a:endCxn id="160" idx="1"/>
          </p:cNvCxnSpPr>
          <p:nvPr/>
        </p:nvCxnSpPr>
        <p:spPr>
          <a:xfrm flipH="1" rot="10800000">
            <a:off x="10641300" y="7874025"/>
            <a:ext cx="1407600" cy="48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g1091e0ca0ab_0_126"/>
          <p:cNvSpPr/>
          <p:nvPr/>
        </p:nvSpPr>
        <p:spPr>
          <a:xfrm>
            <a:off x="2870800" y="5783400"/>
            <a:ext cx="3377400" cy="4782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091e0ca0ab_0_126"/>
          <p:cNvSpPr/>
          <p:nvPr/>
        </p:nvSpPr>
        <p:spPr>
          <a:xfrm>
            <a:off x="9133050" y="5461000"/>
            <a:ext cx="3701100" cy="11232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buscamos al usuario que intenta logearse por email</a:t>
            </a:r>
            <a:endParaRPr b="1" i="0" sz="2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4" name="Google Shape;164;g1091e0ca0ab_0_126"/>
          <p:cNvCxnSpPr>
            <a:stCxn id="162" idx="3"/>
            <a:endCxn id="163" idx="1"/>
          </p:cNvCxnSpPr>
          <p:nvPr/>
        </p:nvCxnSpPr>
        <p:spPr>
          <a:xfrm>
            <a:off x="6248200" y="6022500"/>
            <a:ext cx="2884800" cy="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g1091e0ca0ab_0_126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091e0ca0ab_0_126"/>
          <p:cNvSpPr txBox="1"/>
          <p:nvPr/>
        </p:nvSpPr>
        <p:spPr>
          <a:xfrm>
            <a:off x="1139875" y="1406825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dc47499d5_1_0"/>
          <p:cNvSpPr/>
          <p:nvPr/>
        </p:nvSpPr>
        <p:spPr>
          <a:xfrm>
            <a:off x="0" y="-147375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2dc47499d5_1_0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12dc47499d5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2dc47499d5_1_0"/>
          <p:cNvSpPr/>
          <p:nvPr/>
        </p:nvSpPr>
        <p:spPr>
          <a:xfrm>
            <a:off x="1775" y="4700225"/>
            <a:ext cx="18288000" cy="573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12dc47499d5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311114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12dc47499d5_1_0"/>
          <p:cNvSpPr txBox="1"/>
          <p:nvPr/>
        </p:nvSpPr>
        <p:spPr>
          <a:xfrm>
            <a:off x="1072500" y="3280875"/>
            <a:ext cx="1589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Creamos una nueva migración para cambiar una columna de la tabla users:</a:t>
            </a:r>
            <a:endParaRPr b="0" i="0" sz="27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77" name="Google Shape;177;g12dc47499d5_1_0"/>
          <p:cNvSpPr txBox="1"/>
          <p:nvPr/>
        </p:nvSpPr>
        <p:spPr>
          <a:xfrm>
            <a:off x="987475" y="2297525"/>
            <a:ext cx="132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Cambiar una columna de una Tabla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12dc47499d5_1_0"/>
          <p:cNvSpPr txBox="1"/>
          <p:nvPr/>
        </p:nvSpPr>
        <p:spPr>
          <a:xfrm>
            <a:off x="1325400" y="7270926"/>
            <a:ext cx="15637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650" u="none" cap="none" strike="noStrike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$ sequelize migration:generate --name changeUserColumn</a:t>
            </a:r>
            <a:endParaRPr b="0" i="0" sz="2650" u="none" cap="none" strike="noStrike">
              <a:solidFill>
                <a:srgbClr val="FF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9" name="Google Shape;179;g12dc47499d5_1_0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dc47499d5_1_15"/>
          <p:cNvSpPr/>
          <p:nvPr/>
        </p:nvSpPr>
        <p:spPr>
          <a:xfrm>
            <a:off x="0" y="-147375"/>
            <a:ext cx="18288000" cy="10581600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12dc47499d5_1_15"/>
          <p:cNvSpPr/>
          <p:nvPr/>
        </p:nvSpPr>
        <p:spPr>
          <a:xfrm>
            <a:off x="0" y="8065283"/>
            <a:ext cx="38748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12dc47499d5_1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163889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2dc47499d5_1_15"/>
          <p:cNvSpPr/>
          <p:nvPr/>
        </p:nvSpPr>
        <p:spPr>
          <a:xfrm>
            <a:off x="1775" y="4531350"/>
            <a:ext cx="18288000" cy="591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12dc47499d5_1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661" y="9311114"/>
            <a:ext cx="3212340" cy="11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2dc47499d5_1_15"/>
          <p:cNvSpPr txBox="1"/>
          <p:nvPr/>
        </p:nvSpPr>
        <p:spPr>
          <a:xfrm>
            <a:off x="1002125" y="2839225"/>
            <a:ext cx="158901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231F1D"/>
                </a:solidFill>
                <a:latin typeface="Work Sans"/>
                <a:ea typeface="Work Sans"/>
                <a:cs typeface="Work Sans"/>
                <a:sym typeface="Work Sans"/>
              </a:rPr>
              <a:t>Ahora en el nuevo archivo que hemos creado le diremos que el campo email de la tabla users sea de tipo string y único:</a:t>
            </a:r>
            <a:endParaRPr b="0" i="0" sz="2700" u="none" cap="none" strike="noStrike">
              <a:solidFill>
                <a:srgbClr val="231F1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0" name="Google Shape;190;g12dc47499d5_1_15"/>
          <p:cNvSpPr txBox="1"/>
          <p:nvPr/>
        </p:nvSpPr>
        <p:spPr>
          <a:xfrm>
            <a:off x="1325400" y="5176247"/>
            <a:ext cx="156372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async</a:t>
            </a:r>
            <a:r>
              <a:rPr b="0" i="0" lang="en-US" sz="30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30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up</a:t>
            </a:r>
            <a:r>
              <a:rPr b="0" i="0" lang="en-US" sz="30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30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queryInterface</a:t>
            </a:r>
            <a:r>
              <a:rPr b="0" i="0" lang="en-US" sz="30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30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Sequelize</a:t>
            </a:r>
            <a:r>
              <a:rPr b="0" i="0" lang="en-US" sz="30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i="0" sz="30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3000" u="none" cap="none" strike="noStrike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0" i="0" lang="en-US" sz="30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30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queryInterface</a:t>
            </a:r>
            <a:r>
              <a:rPr b="0" i="0" lang="en-US" sz="30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3000" u="none" cap="none" strike="noStrike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changeColumn</a:t>
            </a:r>
            <a:r>
              <a:rPr b="0" i="0" lang="en-US" sz="30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30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"Users"</a:t>
            </a:r>
            <a:r>
              <a:rPr b="0" i="0" lang="en-US" sz="30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3000" u="none" cap="none" strike="noStrike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"email"</a:t>
            </a:r>
            <a:r>
              <a:rPr b="0" i="0" lang="en-US" sz="30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 {</a:t>
            </a:r>
            <a:endParaRPr b="0" i="0" sz="30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0" i="0" lang="en-US" sz="30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type:Sequelize</a:t>
            </a:r>
            <a:r>
              <a:rPr b="0" i="0" lang="en-US" sz="30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3000" u="none" cap="none" strike="noStrike">
                <a:solidFill>
                  <a:srgbClr val="4FC1FF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b="0" i="0" lang="en-US" sz="30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0" i="0" sz="30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0" i="0" lang="en-US" sz="3000" u="none" cap="none" strike="noStrike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unique:</a:t>
            </a:r>
            <a:r>
              <a:rPr b="0" i="0" lang="en-US" sz="3000" u="none" cap="none" strike="noStrike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b="0" i="0" sz="3000" u="none" cap="none" strike="noStrike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  });</a:t>
            </a:r>
            <a:endParaRPr b="0" i="0" sz="3000" u="none" cap="none" strike="noStrike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b="0" i="0" sz="3000" u="none" cap="none" strike="noStrike">
              <a:solidFill>
                <a:srgbClr val="FF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1" name="Google Shape;191;g12dc47499d5_1_15"/>
          <p:cNvSpPr/>
          <p:nvPr/>
        </p:nvSpPr>
        <p:spPr>
          <a:xfrm>
            <a:off x="0" y="0"/>
            <a:ext cx="3733200" cy="2221800"/>
          </a:xfrm>
          <a:prstGeom prst="rect">
            <a:avLst/>
          </a:prstGeom>
          <a:solidFill>
            <a:srgbClr val="F1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2dc47499d5_1_15"/>
          <p:cNvSpPr txBox="1"/>
          <p:nvPr/>
        </p:nvSpPr>
        <p:spPr>
          <a:xfrm>
            <a:off x="931175" y="1954413"/>
            <a:ext cx="15890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231F1D"/>
                </a:solidFill>
                <a:latin typeface="Arial"/>
                <a:ea typeface="Arial"/>
                <a:cs typeface="Arial"/>
                <a:sym typeface="Arial"/>
              </a:rPr>
              <a:t>Cambiar una columna de una Tabla</a:t>
            </a:r>
            <a:endParaRPr b="1" i="0" sz="4000" u="none" cap="none" strike="noStrike">
              <a:solidFill>
                <a:srgbClr val="231F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2dc47499d5_1_15"/>
          <p:cNvSpPr/>
          <p:nvPr/>
        </p:nvSpPr>
        <p:spPr>
          <a:xfrm>
            <a:off x="2539632" y="7140925"/>
            <a:ext cx="3356700" cy="4782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2dc47499d5_1_15"/>
          <p:cNvSpPr/>
          <p:nvPr/>
        </p:nvSpPr>
        <p:spPr>
          <a:xfrm>
            <a:off x="7453633" y="7025425"/>
            <a:ext cx="3356700" cy="7092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definimos el campo como único</a:t>
            </a:r>
            <a:endParaRPr b="1" i="0" sz="22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5" name="Google Shape;195;g12dc47499d5_1_15"/>
          <p:cNvCxnSpPr>
            <a:stCxn id="193" idx="3"/>
            <a:endCxn id="194" idx="1"/>
          </p:cNvCxnSpPr>
          <p:nvPr/>
        </p:nvCxnSpPr>
        <p:spPr>
          <a:xfrm>
            <a:off x="5896332" y="7380025"/>
            <a:ext cx="1557300" cy="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