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6"/>
    <p:sldMasterId id="2147483658" r:id="rId7"/>
    <p:sldMasterId id="2147484019" r:id="rId8"/>
    <p:sldMasterId id="2147484028" r:id="rId9"/>
    <p:sldMasterId id="2147484030" r:id="rId10"/>
  </p:sldMasterIdLst>
  <p:notesMasterIdLst>
    <p:notesMasterId r:id="rId75"/>
  </p:notesMasterIdLst>
  <p:handoutMasterIdLst>
    <p:handoutMasterId r:id="rId76"/>
  </p:handoutMasterIdLst>
  <p:sldIdLst>
    <p:sldId id="286" r:id="rId11"/>
    <p:sldId id="281" r:id="rId12"/>
    <p:sldId id="290" r:id="rId13"/>
    <p:sldId id="294" r:id="rId14"/>
    <p:sldId id="323" r:id="rId15"/>
    <p:sldId id="311" r:id="rId16"/>
    <p:sldId id="312" r:id="rId17"/>
    <p:sldId id="313" r:id="rId18"/>
    <p:sldId id="324" r:id="rId19"/>
    <p:sldId id="314" r:id="rId20"/>
    <p:sldId id="315" r:id="rId21"/>
    <p:sldId id="296" r:id="rId22"/>
    <p:sldId id="297" r:id="rId23"/>
    <p:sldId id="328" r:id="rId24"/>
    <p:sldId id="329" r:id="rId25"/>
    <p:sldId id="356" r:id="rId26"/>
    <p:sldId id="357" r:id="rId27"/>
    <p:sldId id="358" r:id="rId28"/>
    <p:sldId id="359" r:id="rId29"/>
    <p:sldId id="360" r:id="rId30"/>
    <p:sldId id="364" r:id="rId31"/>
    <p:sldId id="361" r:id="rId32"/>
    <p:sldId id="362" r:id="rId33"/>
    <p:sldId id="363" r:id="rId34"/>
    <p:sldId id="346" r:id="rId35"/>
    <p:sldId id="348" r:id="rId36"/>
    <p:sldId id="365" r:id="rId37"/>
    <p:sldId id="342" r:id="rId38"/>
    <p:sldId id="343" r:id="rId39"/>
    <p:sldId id="298" r:id="rId40"/>
    <p:sldId id="299" r:id="rId41"/>
    <p:sldId id="307" r:id="rId42"/>
    <p:sldId id="308" r:id="rId43"/>
    <p:sldId id="337" r:id="rId44"/>
    <p:sldId id="341" r:id="rId45"/>
    <p:sldId id="340" r:id="rId46"/>
    <p:sldId id="352" r:id="rId47"/>
    <p:sldId id="332" r:id="rId48"/>
    <p:sldId id="333" r:id="rId49"/>
    <p:sldId id="366" r:id="rId50"/>
    <p:sldId id="367" r:id="rId51"/>
    <p:sldId id="303" r:id="rId52"/>
    <p:sldId id="316" r:id="rId53"/>
    <p:sldId id="304" r:id="rId54"/>
    <p:sldId id="321" r:id="rId55"/>
    <p:sldId id="318" r:id="rId56"/>
    <p:sldId id="320" r:id="rId57"/>
    <p:sldId id="353" r:id="rId58"/>
    <p:sldId id="309" r:id="rId59"/>
    <p:sldId id="306" r:id="rId60"/>
    <p:sldId id="354" r:id="rId61"/>
    <p:sldId id="325" r:id="rId62"/>
    <p:sldId id="300" r:id="rId63"/>
    <p:sldId id="350" r:id="rId64"/>
    <p:sldId id="351" r:id="rId65"/>
    <p:sldId id="349" r:id="rId66"/>
    <p:sldId id="326" r:id="rId67"/>
    <p:sldId id="370" r:id="rId68"/>
    <p:sldId id="371" r:id="rId69"/>
    <p:sldId id="372" r:id="rId70"/>
    <p:sldId id="373" r:id="rId71"/>
    <p:sldId id="374" r:id="rId72"/>
    <p:sldId id="375" r:id="rId73"/>
    <p:sldId id="376" r:id="rId74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20000"/>
      </a:spcBef>
      <a:spcAft>
        <a:spcPct val="0"/>
      </a:spcAft>
      <a:defRPr sz="1600" kern="1200">
        <a:solidFill>
          <a:srgbClr val="696A6C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1600" kern="1200">
        <a:solidFill>
          <a:srgbClr val="696A6C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1600" kern="1200">
        <a:solidFill>
          <a:srgbClr val="696A6C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1600" kern="1200">
        <a:solidFill>
          <a:srgbClr val="696A6C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1600" kern="1200">
        <a:solidFill>
          <a:srgbClr val="696A6C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696A6C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696A6C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696A6C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696A6C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98F"/>
    <a:srgbClr val="DB1515"/>
    <a:srgbClr val="C6973A"/>
    <a:srgbClr val="E31B23"/>
    <a:srgbClr val="00AEEF"/>
    <a:srgbClr val="F0CA00"/>
    <a:srgbClr val="696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7" autoAdjust="0"/>
    <p:restoredTop sz="84407" autoAdjust="0"/>
  </p:normalViewPr>
  <p:slideViewPr>
    <p:cSldViewPr>
      <p:cViewPr>
        <p:scale>
          <a:sx n="100" d="100"/>
          <a:sy n="100" d="100"/>
        </p:scale>
        <p:origin x="-2088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76" Type="http://schemas.openxmlformats.org/officeDocument/2006/relationships/handoutMaster" Target="handoutMasters/handoutMaster1.xml"/><Relationship Id="rId7" Type="http://schemas.openxmlformats.org/officeDocument/2006/relationships/slideMaster" Target="slideMasters/slideMaster2.xml"/><Relationship Id="rId71" Type="http://schemas.openxmlformats.org/officeDocument/2006/relationships/slide" Target="slides/slide6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74" Type="http://schemas.openxmlformats.org/officeDocument/2006/relationships/slide" Target="slides/slide64.xml"/><Relationship Id="rId79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slide" Target="slides/slide5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77" Type="http://schemas.openxmlformats.org/officeDocument/2006/relationships/presProps" Target="presProps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105150" y="9715500"/>
            <a:ext cx="36909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4" tIns="44092" rIns="88184" bIns="44092" numCol="1" anchor="b" anchorCtr="0" compatLnSpc="1">
            <a:prstTxWarp prst="textNoShape">
              <a:avLst/>
            </a:prstTxWarp>
          </a:bodyPr>
          <a:lstStyle>
            <a:lvl1pPr algn="r" defTabSz="881420">
              <a:spcBef>
                <a:spcPct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1F426F9-518E-45E4-A123-34E86BCFF52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1" name="PgHeaderLeft"/>
          <p:cNvSpPr txBox="1">
            <a:spLocks/>
          </p:cNvSpPr>
          <p:nvPr/>
        </p:nvSpPr>
        <p:spPr>
          <a:xfrm>
            <a:off x="0" y="-4763"/>
            <a:ext cx="1743075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8184" tIns="44092" rIns="88184" bIns="44092"/>
          <a:lstStyle>
            <a:lvl1pPr algn="l">
              <a:defRPr sz="1200" i="0"/>
            </a:lvl1pPr>
          </a:lstStyle>
          <a:p>
            <a:pPr defTabSz="881420"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Training Manual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14" name="PgHeaderRight"/>
          <p:cNvSpPr txBox="1">
            <a:spLocks noChangeArrowheads="1"/>
          </p:cNvSpPr>
          <p:nvPr/>
        </p:nvSpPr>
        <p:spPr bwMode="auto">
          <a:xfrm>
            <a:off x="1771650" y="-4763"/>
            <a:ext cx="5011738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8184" tIns="44092" rIns="88184" bIns="44092"/>
          <a:lstStyle>
            <a:lvl1pPr algn="r" defTabSz="881420">
              <a:spcBef>
                <a:spcPct val="0"/>
              </a:spcBef>
              <a:defRPr sz="11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Course title</a:t>
            </a:r>
            <a:endParaRPr lang="ru-RU" dirty="0"/>
          </a:p>
        </p:txBody>
      </p:sp>
      <p:sp>
        <p:nvSpPr>
          <p:cNvPr id="16" name="PgFooterLeft"/>
          <p:cNvSpPr txBox="1">
            <a:spLocks noChangeArrowheads="1"/>
          </p:cNvSpPr>
          <p:nvPr/>
        </p:nvSpPr>
        <p:spPr bwMode="auto">
          <a:xfrm>
            <a:off x="1588" y="9723438"/>
            <a:ext cx="295910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8184" tIns="44092" rIns="88184" bIns="44092" anchor="b"/>
          <a:lstStyle>
            <a:lvl1pPr defTabSz="881420">
              <a:spcBef>
                <a:spcPct val="0"/>
              </a:spcBef>
              <a:defRPr sz="11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SITRONICS Telecom Solutions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10800000" flipH="1">
            <a:off x="0" y="211138"/>
            <a:ext cx="6796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rot="10800000" flipH="1">
            <a:off x="1588" y="9715500"/>
            <a:ext cx="6796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978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4350" y="269875"/>
            <a:ext cx="6161088" cy="4621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2309" tIns="46154" rIns="92309" bIns="46154" numCol="1" anchor="ctr" anchorCtr="0" compatLnSpc="1">
            <a:prstTxWarp prst="textNoShape">
              <a:avLst/>
            </a:prstTxWarp>
          </a:bodyPr>
          <a:lstStyle/>
          <a:p>
            <a:pPr lvl="0"/>
            <a:endParaRPr lang="ru-RU" noProof="0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3550" y="4964113"/>
            <a:ext cx="6175375" cy="469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105150" y="9715500"/>
            <a:ext cx="36909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4" tIns="44092" rIns="88184" bIns="44092" numCol="1" anchor="b" anchorCtr="0" compatLnSpc="1">
            <a:prstTxWarp prst="textNoShape">
              <a:avLst/>
            </a:prstTxWarp>
          </a:bodyPr>
          <a:lstStyle>
            <a:lvl1pPr algn="r" defTabSz="881420">
              <a:spcBef>
                <a:spcPct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54F1F69-D94C-4A36-A0E6-F57BC5FEF02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22" name="PgHeaderLeft"/>
          <p:cNvSpPr txBox="1">
            <a:spLocks/>
          </p:cNvSpPr>
          <p:nvPr/>
        </p:nvSpPr>
        <p:spPr>
          <a:xfrm>
            <a:off x="1588" y="-4763"/>
            <a:ext cx="1743075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8184" tIns="44092" rIns="88184" bIns="44092"/>
          <a:lstStyle>
            <a:lvl1pPr algn="l">
              <a:defRPr sz="1200" i="0"/>
            </a:lvl1pPr>
          </a:lstStyle>
          <a:p>
            <a:pPr defTabSz="881420"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Training Manual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3" name="PgHeaderRight"/>
          <p:cNvSpPr txBox="1">
            <a:spLocks noChangeArrowheads="1"/>
          </p:cNvSpPr>
          <p:nvPr/>
        </p:nvSpPr>
        <p:spPr bwMode="auto">
          <a:xfrm>
            <a:off x="1771650" y="-4763"/>
            <a:ext cx="5011738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8184" tIns="44092" rIns="88184" bIns="44092"/>
          <a:lstStyle>
            <a:lvl1pPr algn="r" defTabSz="881420">
              <a:spcBef>
                <a:spcPct val="0"/>
              </a:spcBef>
              <a:defRPr sz="11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Course title</a:t>
            </a:r>
            <a:endParaRPr lang="ru-RU" dirty="0"/>
          </a:p>
        </p:txBody>
      </p:sp>
      <p:sp>
        <p:nvSpPr>
          <p:cNvPr id="24" name="PgFooterLeft"/>
          <p:cNvSpPr txBox="1">
            <a:spLocks noChangeArrowheads="1"/>
          </p:cNvSpPr>
          <p:nvPr/>
        </p:nvSpPr>
        <p:spPr bwMode="auto">
          <a:xfrm>
            <a:off x="1588" y="9723438"/>
            <a:ext cx="295910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8184" tIns="44092" rIns="88184" bIns="44092" anchor="b"/>
          <a:lstStyle>
            <a:lvl1pPr defTabSz="881420">
              <a:spcBef>
                <a:spcPct val="0"/>
              </a:spcBef>
              <a:defRPr sz="11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SITRONICS Telecom Solutions</a:t>
            </a:r>
            <a:endParaRPr lang="ru-RU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rot="10800000" flipH="1">
            <a:off x="0" y="211138"/>
            <a:ext cx="6796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10800000" flipH="1">
            <a:off x="1588" y="9715500"/>
            <a:ext cx="6796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125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180975" indent="180975" algn="just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447675" indent="-85725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28650" indent="-85725" algn="l" rtl="0" eaLnBrk="0" fontAlgn="base" hangingPunct="0">
      <a:spcBef>
        <a:spcPct val="30000"/>
      </a:spcBef>
      <a:spcAft>
        <a:spcPct val="0"/>
      </a:spcAft>
      <a:buFont typeface="Arial" charset="0"/>
      <a:buChar char="-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80962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1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13315" name="Заметки 1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  <p:sp>
        <p:nvSpPr>
          <p:cNvPr id="13316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572400E6-757F-457B-86B1-015FBE882EBD}" type="slidenum">
              <a:rPr lang="ru-RU" smtClean="0"/>
              <a:pPr defTabSz="881063"/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10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11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3E08F4CA-80C7-4089-B60D-88C5805C7523}" type="slidenum">
              <a:rPr lang="ru-RU" smtClean="0"/>
              <a:pPr defTabSz="881063"/>
              <a:t>12</a:t>
            </a:fld>
            <a:endParaRPr lang="ru-RU" dirty="0" smtClean="0"/>
          </a:p>
        </p:txBody>
      </p:sp>
      <p:sp>
        <p:nvSpPr>
          <p:cNvPr id="15363" name="Образ слайда 15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15364" name="Заметки 1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13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14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15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16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17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18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19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  <p:sp>
        <p:nvSpPr>
          <p:cNvPr id="14339" name="Номер слайда 4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4156B19B-37AA-4942-B90D-835CA9C91035}" type="slidenum">
              <a:rPr lang="ru-RU" smtClean="0"/>
              <a:pPr defTabSz="881063"/>
              <a:t>2</a:t>
            </a:fld>
            <a:endParaRPr lang="ru-RU" dirty="0" smtClean="0"/>
          </a:p>
        </p:txBody>
      </p:sp>
      <p:sp>
        <p:nvSpPr>
          <p:cNvPr id="14340" name="Образ слайда 8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20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21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22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23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24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25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26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27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28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29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3E08F4CA-80C7-4089-B60D-88C5805C7523}" type="slidenum">
              <a:rPr lang="ru-RU" smtClean="0"/>
              <a:pPr defTabSz="881063"/>
              <a:t>3</a:t>
            </a:fld>
            <a:endParaRPr lang="ru-RU" dirty="0" smtClean="0"/>
          </a:p>
        </p:txBody>
      </p:sp>
      <p:sp>
        <p:nvSpPr>
          <p:cNvPr id="15363" name="Образ слайда 15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15364" name="Заметки 1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30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31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32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33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34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35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36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37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38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39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4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40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41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3E08F4CA-80C7-4089-B60D-88C5805C7523}" type="slidenum">
              <a:rPr lang="ru-RU" smtClean="0"/>
              <a:pPr defTabSz="881063"/>
              <a:t>42</a:t>
            </a:fld>
            <a:endParaRPr lang="ru-RU" dirty="0" smtClean="0"/>
          </a:p>
        </p:txBody>
      </p:sp>
      <p:sp>
        <p:nvSpPr>
          <p:cNvPr id="15363" name="Образ слайда 15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15364" name="Заметки 1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43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44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45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46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47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48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49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 </a:t>
            </a:r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50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51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52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3E08F4CA-80C7-4089-B60D-88C5805C7523}" type="slidenum">
              <a:rPr lang="ru-RU" smtClean="0"/>
              <a:pPr defTabSz="881063"/>
              <a:t>53</a:t>
            </a:fld>
            <a:endParaRPr lang="ru-RU" dirty="0" smtClean="0"/>
          </a:p>
        </p:txBody>
      </p:sp>
      <p:sp>
        <p:nvSpPr>
          <p:cNvPr id="15363" name="Образ слайда 15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15364" name="Заметки 1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54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55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56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57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58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59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6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60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61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62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63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64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7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8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9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42863"/>
            <a:ext cx="8459787" cy="677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2130425"/>
            <a:ext cx="7920038" cy="2090738"/>
          </a:xfr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5229225"/>
            <a:ext cx="7920038" cy="792163"/>
          </a:xfrm>
          <a:noFill/>
        </p:spPr>
        <p:txBody>
          <a:bodyPr lIns="0" tIns="0" rIns="0" bIns="0" anchor="t" anchorCtr="0"/>
          <a:lstStyle>
            <a:lvl1pPr marL="0" indent="0" algn="l">
              <a:buFont typeface="Webdings" pitchFamily="18" charset="2"/>
              <a:buNone/>
              <a:defRPr sz="1600"/>
            </a:lvl1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>
            <a:spLocks noChangeArrowheads="1"/>
          </p:cNvSpPr>
          <p:nvPr/>
        </p:nvSpPr>
        <p:spPr bwMode="auto">
          <a:xfrm>
            <a:off x="0" y="0"/>
            <a:ext cx="9144000" cy="3022600"/>
          </a:xfrm>
          <a:prstGeom prst="rect">
            <a:avLst/>
          </a:prstGeom>
          <a:solidFill>
            <a:srgbClr val="FDAF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1800">
              <a:solidFill>
                <a:srgbClr val="FFFFFF"/>
              </a:solidFill>
            </a:endParaRPr>
          </a:p>
        </p:txBody>
      </p:sp>
      <p:pic>
        <p:nvPicPr>
          <p:cNvPr id="5" name="Picture 2" descr="C:\BackUp\Рабочий стол\Буфер\стрижи_стремительные _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41325"/>
            <a:ext cx="333375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\\nvg\nvg\Public\Temp Exchange\!_новый фирменный стиль Энвижн (желтый , стрижи)\логотип ЭВГ_прозрачный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141288"/>
            <a:ext cx="3648075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3138462"/>
            <a:ext cx="9144000" cy="2090738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229125"/>
            <a:ext cx="9144000" cy="792163"/>
          </a:xfrm>
          <a:noFill/>
        </p:spPr>
        <p:txBody>
          <a:bodyPr lIns="0" tIns="0" rIns="0" bIns="0" anchorCtr="0"/>
          <a:lstStyle>
            <a:lvl1pPr marL="0" indent="0" algn="ctr">
              <a:buFont typeface="Webdings" pitchFamily="18" charset="2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440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BackUp\Рабочий стол\Буфер\Untitled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535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1979935"/>
          </a:xfrm>
        </p:spPr>
        <p:txBody>
          <a:bodyPr tIns="45720" rIns="91440" bIns="45720" rtlCol="0" anchor="t">
            <a:norm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Times New Roman" pitchFamily="18" charset="0"/>
              <a:buNone/>
              <a:tabLst/>
              <a:defRPr lang="en-US" sz="2200" b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48880"/>
            <a:ext cx="7772400" cy="13681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 anchorCtr="0">
            <a:normAutofit/>
          </a:bodyPr>
          <a:lstStyle>
            <a:lvl1pPr marL="0" indent="0" algn="ctr" defTabSz="91468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32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351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484784"/>
            <a:ext cx="8641655" cy="4896544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F5BE0-BBEB-4304-BC99-1D12D18DEC4F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112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196752"/>
            <a:ext cx="8641655" cy="5184576"/>
          </a:xfrm>
        </p:spPr>
        <p:txBody>
          <a:bodyPr/>
          <a:lstStyle>
            <a:lvl1pPr marL="0" indent="0">
              <a:defRPr/>
            </a:lvl1pPr>
            <a:lvl2pPr marL="742950" indent="-285750">
              <a:buSzPct val="140000"/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8A67A-E6A8-437C-858A-2E3714369A8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221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are_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12776"/>
            <a:ext cx="4135438" cy="5040560"/>
          </a:xfrm>
        </p:spPr>
        <p:txBody>
          <a:bodyPr anchor="t" anchorCtr="0"/>
          <a:lstStyle>
            <a:lvl1pPr marL="0" indent="0">
              <a:defRPr sz="2800"/>
            </a:lvl1pPr>
            <a:lvl2pPr marL="742950" indent="-285750">
              <a:buSzPct val="140000"/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016" y="1412776"/>
            <a:ext cx="4137025" cy="5040560"/>
          </a:xfrm>
        </p:spPr>
        <p:txBody>
          <a:bodyPr anchor="t" anchorCtr="0"/>
          <a:lstStyle>
            <a:lvl1pPr marL="0" indent="0">
              <a:defRPr sz="2800"/>
            </a:lvl1pPr>
            <a:lvl2pPr marL="742950" indent="-285750">
              <a:buSzPct val="140000"/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41935-C31B-476D-95D3-59270244BEA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963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ge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AFEFB-9426-4463-AF00-4C119F93E9C5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448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FD66E-A71B-4A11-8D73-6C6CBE63C62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608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age_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BackUp\Рабочий стол\Буфер\Untitled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535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66858-E168-4521-8EC8-1F227A6BF11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002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946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79" y="381707"/>
            <a:ext cx="2644009" cy="2219866"/>
          </a:xfrm>
          <a:prstGeom prst="rect">
            <a:avLst/>
          </a:prstGeom>
        </p:spPr>
      </p:pic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2130425"/>
            <a:ext cx="7920038" cy="2090738"/>
          </a:xfr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5229225"/>
            <a:ext cx="7920038" cy="792163"/>
          </a:xfrm>
          <a:noFill/>
        </p:spPr>
        <p:txBody>
          <a:bodyPr lIns="0" tIns="0" rIns="0" bIns="0" anchor="t" anchorCtr="0"/>
          <a:lstStyle>
            <a:lvl1pPr marL="0" indent="0" algn="l">
              <a:buFont typeface="Webdings" pitchFamily="18" charset="2"/>
              <a:buNone/>
              <a:defRPr sz="1600"/>
            </a:lvl1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pic>
        <p:nvPicPr>
          <p:cNvPr id="5" name="Рисунок 4" descr="D:\USERS\svil\Desktop\NVision_MTS_Logo_IT-0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6632"/>
            <a:ext cx="2399030" cy="789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itronovník2B.wmf"/>
          <p:cNvPicPr>
            <a:picLocks noChangeAspect="1"/>
          </p:cNvPicPr>
          <p:nvPr/>
        </p:nvPicPr>
        <p:blipFill>
          <a:blip r:embed="rId2" cstate="print">
            <a:lum bright="8000"/>
          </a:blip>
          <a:srcRect r="36398" b="63895"/>
          <a:stretch>
            <a:fillRect/>
          </a:stretch>
        </p:blipFill>
        <p:spPr bwMode="auto">
          <a:xfrm>
            <a:off x="2514600" y="3886200"/>
            <a:ext cx="6629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/>
          <p:nvPr/>
        </p:nvSpPr>
        <p:spPr>
          <a:xfrm>
            <a:off x="0" y="3571875"/>
            <a:ext cx="9144000" cy="3286125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11000"/>
                </a:schemeClr>
              </a:gs>
              <a:gs pos="100000">
                <a:schemeClr val="bg1">
                  <a:lumMod val="75000"/>
                  <a:alpha val="94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pic>
        <p:nvPicPr>
          <p:cNvPr id="6" name="Picture 18" descr="sitronics-TS_logo_e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3" y="685800"/>
            <a:ext cx="2039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1979935"/>
          </a:xfrm>
        </p:spPr>
        <p:txBody>
          <a:bodyPr tIns="45720" rIns="91440" bIns="45720" rtlCol="0"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Times New Roman" pitchFamily="18" charset="0"/>
              <a:buNone/>
              <a:tabLst/>
              <a:defRPr lang="en-US" sz="2200" b="0" kern="1200" baseline="0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96952"/>
            <a:ext cx="7772400" cy="64807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rmAutofit/>
          </a:bodyPr>
          <a:lstStyle>
            <a:lvl1pPr marL="0" indent="0" algn="l" defTabSz="91468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3200" b="1" kern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itronovník2B.wmf"/>
          <p:cNvPicPr>
            <a:picLocks noChangeAspect="1"/>
          </p:cNvPicPr>
          <p:nvPr/>
        </p:nvPicPr>
        <p:blipFill>
          <a:blip r:embed="rId2" cstate="print">
            <a:lum bright="8000"/>
          </a:blip>
          <a:srcRect r="36398" b="63895"/>
          <a:stretch>
            <a:fillRect/>
          </a:stretch>
        </p:blipFill>
        <p:spPr bwMode="auto">
          <a:xfrm>
            <a:off x="2514600" y="3886200"/>
            <a:ext cx="6629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/>
          <p:nvPr/>
        </p:nvSpPr>
        <p:spPr>
          <a:xfrm>
            <a:off x="0" y="3571875"/>
            <a:ext cx="9144000" cy="3286125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11000"/>
                </a:schemeClr>
              </a:gs>
              <a:gs pos="100000">
                <a:schemeClr val="bg1">
                  <a:lumMod val="75000"/>
                  <a:alpha val="94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1979935"/>
          </a:xfrm>
        </p:spPr>
        <p:txBody>
          <a:bodyPr tIns="45720" rIns="91440" bIns="45720" rtlCol="0"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Times New Roman" pitchFamily="18" charset="0"/>
              <a:buNone/>
              <a:tabLst/>
              <a:defRPr lang="en-US" sz="22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96952"/>
            <a:ext cx="7772400" cy="64807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rmAutofit/>
          </a:bodyPr>
          <a:lstStyle>
            <a:lvl1pPr marL="0" indent="0" algn="l" defTabSz="91468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32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7" name="Рисунок 6" descr="D:\USERS\svil\Desktop\NVision_MTS_Logo_IT-0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6632"/>
            <a:ext cx="2399030" cy="789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196752"/>
            <a:ext cx="8641655" cy="5184576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F5BE0-BBEB-4304-BC99-1D12D18DEC4F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196752"/>
            <a:ext cx="8641655" cy="5184576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8A67A-E6A8-437C-858A-2E3714369A8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are_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96752"/>
            <a:ext cx="4135438" cy="5184576"/>
          </a:xfrm>
        </p:spPr>
        <p:txBody>
          <a:bodyPr anchor="t" anchorCtr="0"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016" y="1196752"/>
            <a:ext cx="4137025" cy="5184576"/>
          </a:xfrm>
        </p:spPr>
        <p:txBody>
          <a:bodyPr anchor="t" anchorCtr="0"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41935-C31B-476D-95D3-59270244BEA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ge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AFEFB-9426-4463-AF00-4C119F93E9C5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196752"/>
            <a:ext cx="8641655" cy="5184576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F5BE0-BBEB-4304-BC99-1D12D18DEC4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196752"/>
            <a:ext cx="8641655" cy="5184576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8A67A-E6A8-437C-858A-2E3714369A8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are_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96752"/>
            <a:ext cx="4135438" cy="5184576"/>
          </a:xfrm>
        </p:spPr>
        <p:txBody>
          <a:bodyPr anchor="t" anchorCtr="0"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016" y="1196752"/>
            <a:ext cx="4137025" cy="5184576"/>
          </a:xfrm>
        </p:spPr>
        <p:txBody>
          <a:bodyPr anchor="t" anchorCtr="0"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41935-C31B-476D-95D3-59270244BEA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ge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AFEFB-9426-4463-AF00-4C119F93E9C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FD66E-A71B-4A11-8D73-6C6CBE63C62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age_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7025" y="31750"/>
            <a:ext cx="115252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66858-E168-4521-8EC8-1F227A6BF11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e_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47025" y="31750"/>
            <a:ext cx="115252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7475"/>
            <a:ext cx="77057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ru-RU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253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7175" y="6524625"/>
            <a:ext cx="8131175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/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8838" y="6524625"/>
            <a:ext cx="3952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pPr>
              <a:defRPr/>
            </a:pPr>
            <a:fld id="{7FBE537E-555C-4CD9-AB53-0438310231E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38100">
            <a:solidFill>
              <a:srgbClr val="E31B23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8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buFont typeface="Webdings" pitchFamily="18" charset="2"/>
        <a:defRPr sz="2000">
          <a:solidFill>
            <a:srgbClr val="696A6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buFont typeface="Wingdings" pitchFamily="2" charset="2"/>
        <a:buChar char="§"/>
        <a:defRPr>
          <a:solidFill>
            <a:srgbClr val="696A6C"/>
          </a:solidFill>
          <a:latin typeface="+mn-lt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buChar char="•"/>
        <a:defRPr sz="1600">
          <a:solidFill>
            <a:srgbClr val="696A6C"/>
          </a:solidFill>
          <a:latin typeface="+mn-lt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buChar char="–"/>
        <a:defRPr sz="1400">
          <a:solidFill>
            <a:srgbClr val="696A6C"/>
          </a:solidFill>
          <a:latin typeface="+mn-lt"/>
        </a:defRPr>
      </a:lvl4pPr>
      <a:lvl5pPr marL="1790700" indent="38100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defRPr sz="1400">
          <a:solidFill>
            <a:srgbClr val="696A6C"/>
          </a:solidFill>
          <a:latin typeface="Courier New" pitchFamily="49" charset="0"/>
          <a:cs typeface="Courier New" pitchFamily="49" charset="0"/>
        </a:defRPr>
      </a:lvl5pPr>
      <a:lvl6pPr marL="25146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6pPr>
      <a:lvl7pPr marL="29718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7pPr>
      <a:lvl8pPr marL="34290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8pPr>
      <a:lvl9pPr marL="38862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692150"/>
            <a:ext cx="8496300" cy="6008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BackUp\Рабочий стол\Буфер\Untitled-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535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2225"/>
            <a:ext cx="77057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64235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2253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7175" y="6524625"/>
            <a:ext cx="8131175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/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8838" y="6524625"/>
            <a:ext cx="3952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>
                <a:cs typeface="+mn-cs"/>
              </a:defRPr>
            </a:lvl1pPr>
          </a:lstStyle>
          <a:p>
            <a:pPr>
              <a:defRPr/>
            </a:pPr>
            <a:fld id="{7FBE537E-555C-4CD9-AB53-0438310231E5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0061AF"/>
        </a:buClr>
        <a:buFont typeface="Webdings" pitchFamily="18" charset="2"/>
        <a:defRPr sz="2000">
          <a:solidFill>
            <a:srgbClr val="696A6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0061AF"/>
        </a:buClr>
        <a:buSzPct val="140000"/>
        <a:buFont typeface="Arial" charset="0"/>
        <a:buChar char="•"/>
        <a:defRPr>
          <a:solidFill>
            <a:srgbClr val="696A6C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rgbClr val="0061AF"/>
        </a:buClr>
        <a:buFont typeface="Wingdings" pitchFamily="2" charset="2"/>
        <a:buChar char="ü"/>
        <a:defRPr sz="1600">
          <a:solidFill>
            <a:srgbClr val="696A6C"/>
          </a:solidFill>
          <a:latin typeface="+mn-lt"/>
        </a:defRPr>
      </a:lvl3pPr>
      <a:lvl4pPr marL="1600200" indent="-228600" algn="l" rtl="0" eaLnBrk="1" fontAlgn="base" hangingPunct="1">
        <a:spcBef>
          <a:spcPct val="50000"/>
        </a:spcBef>
        <a:spcAft>
          <a:spcPct val="0"/>
        </a:spcAft>
        <a:buClr>
          <a:srgbClr val="0061AF"/>
        </a:buClr>
        <a:buChar char="–"/>
        <a:defRPr sz="1400">
          <a:solidFill>
            <a:srgbClr val="696A6C"/>
          </a:solidFill>
          <a:latin typeface="+mn-lt"/>
        </a:defRPr>
      </a:lvl4pPr>
      <a:lvl5pPr marL="1790700" indent="38100" algn="l" rtl="0" eaLnBrk="1" fontAlgn="base" hangingPunct="1">
        <a:spcBef>
          <a:spcPct val="50000"/>
        </a:spcBef>
        <a:spcAft>
          <a:spcPct val="0"/>
        </a:spcAft>
        <a:buClr>
          <a:srgbClr val="0061AF"/>
        </a:buClr>
        <a:defRPr sz="1400">
          <a:solidFill>
            <a:srgbClr val="696A6C"/>
          </a:solidFill>
          <a:latin typeface="Courier New" pitchFamily="49" charset="0"/>
          <a:cs typeface="Courier New" pitchFamily="49" charset="0"/>
        </a:defRPr>
      </a:lvl5pPr>
      <a:lvl6pPr marL="25146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6pPr>
      <a:lvl7pPr marL="29718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7pPr>
      <a:lvl8pPr marL="34290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8pPr>
      <a:lvl9pPr marL="38862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4"/>
          <p:cNvSpPr txBox="1">
            <a:spLocks noChangeArrowheads="1"/>
          </p:cNvSpPr>
          <p:nvPr/>
        </p:nvSpPr>
        <p:spPr bwMode="auto">
          <a:xfrm>
            <a:off x="1538288" y="1481138"/>
            <a:ext cx="60610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4400">
                <a:solidFill>
                  <a:schemeClr val="tx1"/>
                </a:solidFill>
              </a:rPr>
              <a:t>Спасибо за внимание!</a:t>
            </a:r>
          </a:p>
        </p:txBody>
      </p:sp>
      <p:sp>
        <p:nvSpPr>
          <p:cNvPr id="2051" name="Прямоугольник 6"/>
          <p:cNvSpPr>
            <a:spLocks noChangeArrowheads="1"/>
          </p:cNvSpPr>
          <p:nvPr/>
        </p:nvSpPr>
        <p:spPr bwMode="auto">
          <a:xfrm>
            <a:off x="1588" y="4132263"/>
            <a:ext cx="9144000" cy="2725737"/>
          </a:xfrm>
          <a:prstGeom prst="rect">
            <a:avLst/>
          </a:prstGeom>
          <a:solidFill>
            <a:srgbClr val="FDAF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1800">
              <a:solidFill>
                <a:srgbClr val="FFFFFF"/>
              </a:solidFill>
            </a:endParaRPr>
          </a:p>
        </p:txBody>
      </p:sp>
      <p:pic>
        <p:nvPicPr>
          <p:cNvPr id="2052" name="Picture 2" descr="C:\BackUp\Рабочий стол\Буфер\стрижи_стремительные _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4419600"/>
            <a:ext cx="3289300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" descr="\\nvg\nvg\Public\Temp Exchange\!_новый фирменный стиль Энвижн (желтый , стрижи)\логотип ЭВГ_прозрачный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33900"/>
            <a:ext cx="3025775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7475"/>
            <a:ext cx="77057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ru-RU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253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7175" y="6524625"/>
            <a:ext cx="8131175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/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8838" y="6524625"/>
            <a:ext cx="3952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pPr>
              <a:defRPr/>
            </a:pPr>
            <a:fld id="{7FBE537E-555C-4CD9-AB53-0438310231E5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38100">
            <a:solidFill>
              <a:srgbClr val="E31B23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pic>
        <p:nvPicPr>
          <p:cNvPr id="8" name="Рисунок 7" descr="D:\USERS\svil\Desktop\NVision_MTS_Logo_IT-01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6632"/>
            <a:ext cx="2399030" cy="7899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Font typeface="Webdings" pitchFamily="18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–"/>
        <a:defRPr sz="1400">
          <a:solidFill>
            <a:schemeClr val="tx1"/>
          </a:solidFill>
          <a:latin typeface="+mn-lt"/>
        </a:defRPr>
      </a:lvl4pPr>
      <a:lvl5pPr marL="1790700" indent="381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5pPr>
      <a:lvl6pPr marL="25146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6pPr>
      <a:lvl7pPr marL="29718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7pPr>
      <a:lvl8pPr marL="34290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8pPr>
      <a:lvl9pPr marL="38862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sf.cdyne.com/WeatherWS/Weather.asm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wsf.cdyne.com/WeatherWS/Weather.asmx?WSD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msk-foris-53/ILCRM/FinancialInformation.svc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msk-foris-53/ILCRM/FinancialInformation.svc?WSD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Архитектурные принципы развития </a:t>
            </a:r>
            <a:r>
              <a:rPr lang="en-US" sz="2800" dirty="0" smtClean="0"/>
              <a:t>FORIS-SOA</a:t>
            </a:r>
            <a:endParaRPr lang="ru-RU" sz="28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Архитектура </a:t>
            </a:r>
            <a:r>
              <a:rPr lang="en-US" dirty="0" smtClean="0"/>
              <a:t>SOA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10</a:t>
            </a:fld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1745521"/>
            <a:ext cx="849694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529497"/>
            <a:ext cx="8424936" cy="156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Интерфейсы</a:t>
            </a:r>
            <a:r>
              <a:rPr lang="ru-RU" dirty="0" smtClean="0">
                <a:solidFill>
                  <a:schemeClr val="tx1"/>
                </a:solidFill>
              </a:rPr>
              <a:t> — ключевые элементы SOA. Они должны быть нейтральными к специфике реализации сервиса, которые определяются аппаратной платформой, операционной системой, языком программирования. Подобный нейтралитет обеспечивает универсальность взаимодействия сервисов в разнородной среде, а сервисы, интегрированные посредством таких интерфейсов, являются </a:t>
            </a:r>
            <a:r>
              <a:rPr lang="ru-RU" i="1" dirty="0" smtClean="0">
                <a:solidFill>
                  <a:schemeClr val="tx1"/>
                </a:solidFill>
              </a:rPr>
              <a:t>слабо связанными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833753"/>
            <a:ext cx="8424936" cy="13234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В SOA приложение разрабатывается исходя из логики бизнес-процесса. Процесс разбивается на некоторую последовательность шагов, каждый из которых реализуется как сервисный компонент приложения. И эти компоненты интегрируются таким образом, чтобы их выполнение в определенной последовательности приводило к нужному бизнес-результату.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Архитектура </a:t>
            </a:r>
            <a:r>
              <a:rPr lang="en-US" dirty="0" smtClean="0"/>
              <a:t>SOA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11</a:t>
            </a:fld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1412776"/>
            <a:ext cx="849694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556792"/>
            <a:ext cx="8424936" cy="20621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Сервисная шина предприятия (</a:t>
            </a:r>
            <a:r>
              <a:rPr lang="en-US" b="1" dirty="0" smtClean="0">
                <a:solidFill>
                  <a:schemeClr val="tx1"/>
                </a:solidFill>
              </a:rPr>
              <a:t>enterprise service bus, ESB) 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ru-RU" dirty="0" smtClean="0">
                <a:solidFill>
                  <a:schemeClr val="tx1"/>
                </a:solidFill>
              </a:rPr>
              <a:t>  архитектурная концепция, используемая для сервисно-ориентированной интеграции. Ее задача - предоставить единый механизм передачи запросов и получения результатов сервисов, выполнения необходимых преобразований сообщений и транспортных протоколов (скажем, от SOAP на базе HTTP к SOAP на основе WebSphere MQ), обеспечения требований безопасности доступа и, что наиболее важно, управления потоком обращений к сервисам. Благодаря такому управлению выполняется нужная последовательность вызовов сервиса для реализации бизнес-процесса.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eaLnBrk="1" hangingPunct="1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Технологические основы </a:t>
            </a:r>
            <a:r>
              <a:rPr lang="en-US" dirty="0" smtClean="0"/>
              <a:t>SOA.</a:t>
            </a:r>
            <a:r>
              <a:rPr lang="ru-RU" dirty="0" smtClean="0"/>
              <a:t> Преимущества технологии </a:t>
            </a:r>
            <a:r>
              <a:rPr lang="en-US" dirty="0" smtClean="0"/>
              <a:t>WCF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Базовая композиция приложения </a:t>
            </a:r>
            <a:r>
              <a:rPr lang="en-US" dirty="0" smtClean="0"/>
              <a:t>WCF. </a:t>
            </a:r>
            <a:r>
              <a:rPr lang="ru-RU" dirty="0" smtClean="0"/>
              <a:t>Сборка, хост, клиент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Понятие АВС(</a:t>
            </a:r>
            <a:r>
              <a:rPr lang="en-US" dirty="0" smtClean="0"/>
              <a:t>address, binding, contract)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ru-RU" dirty="0" smtClean="0"/>
              <a:t>Технологии </a:t>
            </a:r>
            <a:r>
              <a:rPr lang="en-US" dirty="0" smtClean="0"/>
              <a:t>WS/WCF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Технологические основы </a:t>
            </a:r>
            <a:r>
              <a:rPr lang="en-US" dirty="0" smtClean="0"/>
              <a:t>SOA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13</a:t>
            </a:fld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1534603"/>
            <a:ext cx="8568952" cy="398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Чтобы разработать приложение в </a:t>
            </a:r>
            <a:r>
              <a:rPr lang="en-US" dirty="0" smtClean="0">
                <a:solidFill>
                  <a:schemeClr val="tx1"/>
                </a:solidFill>
              </a:rPr>
              <a:t>SOA, </a:t>
            </a:r>
            <a:r>
              <a:rPr lang="ru-RU" dirty="0" smtClean="0">
                <a:solidFill>
                  <a:schemeClr val="tx1"/>
                </a:solidFill>
              </a:rPr>
              <a:t>нужны технологии и протоколы. Поскольку </a:t>
            </a:r>
            <a:r>
              <a:rPr lang="en-US" dirty="0" smtClean="0">
                <a:solidFill>
                  <a:schemeClr val="tx1"/>
                </a:solidFill>
              </a:rPr>
              <a:t>SOA </a:t>
            </a:r>
            <a:r>
              <a:rPr lang="ru-RU" dirty="0" smtClean="0">
                <a:solidFill>
                  <a:schemeClr val="tx1"/>
                </a:solidFill>
              </a:rPr>
              <a:t>предназначена для создания распределенных и кроссплатформенных приложений, эти поддерживаемые технологии и протоколы должны быть промышленными стандартами. Рассмотрим самые популярные стандарты в мире </a:t>
            </a:r>
            <a:r>
              <a:rPr lang="en-US" dirty="0" smtClean="0">
                <a:solidFill>
                  <a:schemeClr val="tx1"/>
                </a:solidFill>
              </a:rPr>
              <a:t>SOA.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SOAP</a:t>
            </a:r>
            <a:endParaRPr lang="ru-RU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Simple Object Access Protocol </a:t>
            </a:r>
            <a:r>
              <a:rPr lang="ru-RU" dirty="0" smtClean="0">
                <a:solidFill>
                  <a:schemeClr val="tx1"/>
                </a:solidFill>
              </a:rPr>
              <a:t>представляет собой спецификацию </a:t>
            </a:r>
            <a:r>
              <a:rPr lang="en-US" dirty="0" smtClean="0">
                <a:solidFill>
                  <a:schemeClr val="tx1"/>
                </a:solidFill>
              </a:rPr>
              <a:t>XML </a:t>
            </a:r>
            <a:r>
              <a:rPr lang="ru-RU" dirty="0" smtClean="0">
                <a:solidFill>
                  <a:schemeClr val="tx1"/>
                </a:solidFill>
              </a:rPr>
              <a:t>обмена данными в виде структурированной информации в сообщениях. </a:t>
            </a:r>
            <a:r>
              <a:rPr lang="en-US" dirty="0" smtClean="0">
                <a:solidFill>
                  <a:schemeClr val="tx1"/>
                </a:solidFill>
              </a:rPr>
              <a:t>SOAP </a:t>
            </a:r>
            <a:r>
              <a:rPr lang="ru-RU" dirty="0" smtClean="0">
                <a:solidFill>
                  <a:schemeClr val="tx1"/>
                </a:solidFill>
              </a:rPr>
              <a:t>стандартизирует способ обмена данными и не зависит от платформы, так как основан на </a:t>
            </a:r>
            <a:r>
              <a:rPr lang="en-US" dirty="0" smtClean="0">
                <a:solidFill>
                  <a:schemeClr val="tx1"/>
                </a:solidFill>
              </a:rPr>
              <a:t>XML. </a:t>
            </a:r>
            <a:r>
              <a:rPr lang="ru-RU" dirty="0" smtClean="0">
                <a:solidFill>
                  <a:schemeClr val="tx1"/>
                </a:solidFill>
              </a:rPr>
              <a:t>Сообщение </a:t>
            </a:r>
            <a:r>
              <a:rPr lang="en-US" dirty="0" smtClean="0">
                <a:solidFill>
                  <a:schemeClr val="tx1"/>
                </a:solidFill>
              </a:rPr>
              <a:t>SOAP </a:t>
            </a:r>
            <a:r>
              <a:rPr lang="ru-RU" dirty="0" smtClean="0">
                <a:solidFill>
                  <a:schemeClr val="tx1"/>
                </a:solidFill>
              </a:rPr>
              <a:t>просто переносит данные в виде сообщения. Конверт</a:t>
            </a:r>
            <a:r>
              <a:rPr lang="en-US" dirty="0" smtClean="0">
                <a:solidFill>
                  <a:schemeClr val="tx1"/>
                </a:solidFill>
              </a:rPr>
              <a:t> SOAP </a:t>
            </a:r>
            <a:r>
              <a:rPr lang="ru-RU" dirty="0" smtClean="0">
                <a:solidFill>
                  <a:schemeClr val="tx1"/>
                </a:solidFill>
              </a:rPr>
              <a:t>содержит (необязательный) заголовок и (обязательный) элемент – тело. Заголовок может содержать информацию, нужную для выделения  технической инфраструктуры для поддержки коммуникаций, и не связан с бизнес-функциональностью. Элемент (тело)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содержит функциональные данные как полезную информацию. Каждый параметр для действия службы представлен в теле в виде последовательности данных. 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Технологические основы </a:t>
            </a:r>
            <a:r>
              <a:rPr lang="en-US" dirty="0" smtClean="0"/>
              <a:t>SOA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14</a:t>
            </a:fld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1489076"/>
            <a:ext cx="8568952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Пример сообщения </a:t>
            </a:r>
            <a:r>
              <a:rPr lang="en-US" dirty="0" smtClean="0">
                <a:solidFill>
                  <a:schemeClr val="tx1"/>
                </a:solidFill>
              </a:rPr>
              <a:t>SOAP: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&lt;</a:t>
            </a:r>
            <a:r>
              <a:rPr lang="en-US" dirty="0" smtClean="0">
                <a:solidFill>
                  <a:srgbClr val="C00000"/>
                </a:solidFill>
              </a:rPr>
              <a:t>soap:Envelope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</a:t>
            </a:r>
            <a:r>
              <a:rPr lang="en-US" dirty="0" smtClean="0">
                <a:solidFill>
                  <a:srgbClr val="C00000"/>
                </a:solidFill>
              </a:rPr>
              <a:t> xmlns:soap=</a:t>
            </a:r>
            <a:r>
              <a:rPr lang="en-US" dirty="0" smtClean="0">
                <a:solidFill>
                  <a:schemeClr val="accent2"/>
                </a:solidFill>
              </a:rPr>
              <a:t>“http://www.w3.org/2001/12/soap-envelope”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soap:encodingStyle=</a:t>
            </a:r>
            <a:r>
              <a:rPr lang="en-US" dirty="0" smtClean="0">
                <a:solidFill>
                  <a:schemeClr val="accent2"/>
                </a:solidFill>
              </a:rPr>
              <a:t>“http://www.w3.org/2001/12/soap-encoding”&gt;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   </a:t>
            </a:r>
            <a:r>
              <a:rPr lang="en-US" dirty="0" smtClean="0">
                <a:solidFill>
                  <a:schemeClr val="accent2"/>
                </a:solidFill>
              </a:rPr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soap:Body</a:t>
            </a:r>
            <a:r>
              <a:rPr lang="en-US" dirty="0" smtClean="0">
                <a:solidFill>
                  <a:srgbClr val="C00000"/>
                </a:solidFill>
              </a:rPr>
              <a:t> xmlns:m=</a:t>
            </a:r>
            <a:r>
              <a:rPr lang="en-US" dirty="0" smtClean="0">
                <a:solidFill>
                  <a:schemeClr val="accent2"/>
                </a:solidFill>
              </a:rPr>
              <a:t>“http://www.example.org/stock”&gt;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 </a:t>
            </a:r>
            <a:r>
              <a:rPr lang="en-US" dirty="0" smtClean="0">
                <a:solidFill>
                  <a:schemeClr val="accent2"/>
                </a:solidFill>
              </a:rPr>
              <a:t>&lt;</a:t>
            </a:r>
            <a:r>
              <a:rPr lang="en-US" dirty="0" smtClean="0">
                <a:solidFill>
                  <a:srgbClr val="C00000"/>
                </a:solidFill>
              </a:rPr>
              <a:t>m:GetStockPrice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 </a:t>
            </a:r>
            <a:r>
              <a:rPr lang="en-US" dirty="0" smtClean="0">
                <a:solidFill>
                  <a:schemeClr val="accent2"/>
                </a:solidFill>
              </a:rPr>
              <a:t>&lt;</a:t>
            </a:r>
            <a:r>
              <a:rPr lang="en-US" dirty="0" smtClean="0">
                <a:solidFill>
                  <a:srgbClr val="C00000"/>
                </a:solidFill>
              </a:rPr>
              <a:t>m:StockName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  <a:r>
              <a:rPr lang="en-US" dirty="0" smtClean="0">
                <a:solidFill>
                  <a:schemeClr val="tx1"/>
                </a:solidFill>
              </a:rPr>
              <a:t>XYZ</a:t>
            </a:r>
            <a:r>
              <a:rPr lang="en-US" dirty="0" smtClean="0">
                <a:solidFill>
                  <a:schemeClr val="accent2"/>
                </a:solidFill>
              </a:rPr>
              <a:t>&lt;</a:t>
            </a:r>
            <a:r>
              <a:rPr lang="en-US" dirty="0" smtClean="0">
                <a:solidFill>
                  <a:srgbClr val="C00000"/>
                </a:solidFill>
              </a:rPr>
              <a:t>/m:StockName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  </a:t>
            </a:r>
            <a:r>
              <a:rPr lang="en-US" dirty="0" smtClean="0">
                <a:solidFill>
                  <a:schemeClr val="accent2"/>
                </a:solidFill>
              </a:rPr>
              <a:t>&lt;/</a:t>
            </a:r>
            <a:r>
              <a:rPr lang="en-US" dirty="0" smtClean="0">
                <a:solidFill>
                  <a:srgbClr val="C00000"/>
                </a:solidFill>
              </a:rPr>
              <a:t>m:GetStockPrice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  </a:t>
            </a:r>
            <a:r>
              <a:rPr lang="en-US" dirty="0" smtClean="0">
                <a:solidFill>
                  <a:schemeClr val="accent2"/>
                </a:solidFill>
              </a:rPr>
              <a:t>&lt;/</a:t>
            </a:r>
            <a:r>
              <a:rPr lang="en-US" dirty="0" err="1" smtClean="0">
                <a:solidFill>
                  <a:srgbClr val="C00000"/>
                </a:solidFill>
              </a:rPr>
              <a:t>soap:Body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&lt;/</a:t>
            </a:r>
            <a:r>
              <a:rPr lang="en-US" dirty="0" smtClean="0">
                <a:solidFill>
                  <a:srgbClr val="C00000"/>
                </a:solidFill>
              </a:rPr>
              <a:t>soap:Envelope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endParaRPr lang="ru-RU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Технологические основы </a:t>
            </a:r>
            <a:r>
              <a:rPr lang="en-US" dirty="0" smtClean="0"/>
              <a:t>SOA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15</a:t>
            </a:fld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1576414"/>
            <a:ext cx="856895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WS-* </a:t>
            </a:r>
            <a:r>
              <a:rPr lang="ru-RU" dirty="0" smtClean="0">
                <a:solidFill>
                  <a:srgbClr val="FF0000"/>
                </a:solidFill>
              </a:rPr>
              <a:t>протокол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SOAP – </a:t>
            </a:r>
            <a:r>
              <a:rPr lang="ru-RU" dirty="0" smtClean="0">
                <a:solidFill>
                  <a:schemeClr val="tx1"/>
                </a:solidFill>
              </a:rPr>
              <a:t>спецификация формата функциональных данных в теле и технических данных в заголовках. </a:t>
            </a:r>
            <a:r>
              <a:rPr lang="en-US" dirty="0" smtClean="0">
                <a:solidFill>
                  <a:schemeClr val="tx1"/>
                </a:solidFill>
              </a:rPr>
              <a:t>SOAP </a:t>
            </a:r>
            <a:r>
              <a:rPr lang="ru-RU" dirty="0" smtClean="0">
                <a:solidFill>
                  <a:schemeClr val="tx1"/>
                </a:solidFill>
              </a:rPr>
              <a:t>сам не всегда определяет значение заголовка. </a:t>
            </a:r>
            <a:r>
              <a:rPr lang="en-US" dirty="0" smtClean="0">
                <a:solidFill>
                  <a:schemeClr val="tx1"/>
                </a:solidFill>
              </a:rPr>
              <a:t>WS-* </a:t>
            </a:r>
            <a:r>
              <a:rPr lang="ru-RU" dirty="0" smtClean="0">
                <a:solidFill>
                  <a:schemeClr val="tx1"/>
                </a:solidFill>
              </a:rPr>
              <a:t>- это набор протоколов, которые стандартизирует реализацию определенных требований и режимов при работе с распространяемыми сообщениями, пользуясь заголовками в сообщениях </a:t>
            </a:r>
            <a:r>
              <a:rPr lang="en-US" dirty="0" smtClean="0">
                <a:solidFill>
                  <a:schemeClr val="tx1"/>
                </a:solidFill>
              </a:rPr>
              <a:t>SOAP. </a:t>
            </a:r>
            <a:r>
              <a:rPr lang="ru-RU" dirty="0" smtClean="0">
                <a:solidFill>
                  <a:schemeClr val="tx1"/>
                </a:solidFill>
              </a:rPr>
              <a:t> Эти протоколы описывают, как канал должен выполнять обмен сообщениями безопасно, транзакционно и надежно, пользуясь заголовками в сообщениях </a:t>
            </a:r>
            <a:r>
              <a:rPr lang="en-US" dirty="0" smtClean="0">
                <a:solidFill>
                  <a:schemeClr val="tx1"/>
                </a:solidFill>
              </a:rPr>
              <a:t>SOAP. WS-* - </a:t>
            </a:r>
            <a:r>
              <a:rPr lang="ru-RU" dirty="0" smtClean="0">
                <a:solidFill>
                  <a:schemeClr val="tx1"/>
                </a:solidFill>
              </a:rPr>
              <a:t>набор протоколов, причем каждый протокол имеет свое предназначение.</a:t>
            </a:r>
            <a:r>
              <a:rPr lang="en-US" dirty="0" smtClean="0">
                <a:solidFill>
                  <a:schemeClr val="tx1"/>
                </a:solidFill>
              </a:rPr>
              <a:t> (WS-Routing, WS-Security, WS-Reliability, WS-Policy, WS-Transactions)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WSDL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WSDL (Web Services Description Language) </a:t>
            </a:r>
            <a:r>
              <a:rPr lang="ru-RU" dirty="0" smtClean="0">
                <a:solidFill>
                  <a:schemeClr val="tx1"/>
                </a:solidFill>
              </a:rPr>
              <a:t>представляет собой описание соглашений в формате </a:t>
            </a:r>
            <a:r>
              <a:rPr lang="en-US" dirty="0" smtClean="0">
                <a:solidFill>
                  <a:schemeClr val="tx1"/>
                </a:solidFill>
              </a:rPr>
              <a:t>XML </a:t>
            </a:r>
            <a:r>
              <a:rPr lang="ru-RU" dirty="0" smtClean="0">
                <a:solidFill>
                  <a:schemeClr val="tx1"/>
                </a:solidFill>
              </a:rPr>
              <a:t>и содержит все метаданные для интерфейса службы, включая имена функций, имена и типы параметров, а также типы возвращаемых значений. Файл </a:t>
            </a:r>
            <a:r>
              <a:rPr lang="en-US" dirty="0" smtClean="0">
                <a:solidFill>
                  <a:schemeClr val="tx1"/>
                </a:solidFill>
              </a:rPr>
              <a:t>WSDL </a:t>
            </a:r>
            <a:r>
              <a:rPr lang="ru-RU" dirty="0" smtClean="0">
                <a:solidFill>
                  <a:schemeClr val="tx1"/>
                </a:solidFill>
              </a:rPr>
              <a:t>определяет соглашение независимо от платформы, так как типы определяются в типах </a:t>
            </a:r>
            <a:r>
              <a:rPr lang="en-US" dirty="0" smtClean="0">
                <a:solidFill>
                  <a:schemeClr val="tx1"/>
                </a:solidFill>
              </a:rPr>
              <a:t>XML.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Технологические основы </a:t>
            </a:r>
            <a:r>
              <a:rPr lang="en-US" dirty="0" smtClean="0"/>
              <a:t>SOA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16</a:t>
            </a:fld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1576414"/>
            <a:ext cx="8568952" cy="470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/>
                </a:solidFill>
              </a:rPr>
              <a:t>Основная структура документа </a:t>
            </a:r>
            <a:r>
              <a:rPr lang="en-US" sz="1400" b="1" dirty="0" smtClean="0">
                <a:solidFill>
                  <a:schemeClr val="tx1"/>
                </a:solidFill>
              </a:rPr>
              <a:t>WSDL </a:t>
            </a:r>
            <a:r>
              <a:rPr lang="ru-RU" sz="1400" b="1" dirty="0" smtClean="0">
                <a:solidFill>
                  <a:schemeClr val="tx1"/>
                </a:solidFill>
              </a:rPr>
              <a:t>выглядит следующим образом</a:t>
            </a:r>
            <a:r>
              <a:rPr lang="en-US" sz="14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&lt;definitions&gt;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  </a:t>
            </a:r>
            <a:r>
              <a:rPr lang="en-US" sz="1400" dirty="0" smtClean="0">
                <a:solidFill>
                  <a:srgbClr val="FF0000"/>
                </a:solidFill>
              </a:rPr>
              <a:t>&lt;types&gt;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          </a:t>
            </a:r>
            <a:r>
              <a:rPr lang="ru-RU" sz="1400" dirty="0" smtClean="0">
                <a:solidFill>
                  <a:schemeClr val="tx1"/>
                </a:solidFill>
              </a:rPr>
              <a:t>определение типов …………</a:t>
            </a:r>
            <a:r>
              <a:rPr lang="en-US" sz="1400" dirty="0" smtClean="0">
                <a:solidFill>
                  <a:schemeClr val="tx1"/>
                </a:solidFill>
              </a:rPr>
              <a:t>..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r>
              <a:rPr lang="en-US" sz="1400" dirty="0" smtClean="0">
                <a:solidFill>
                  <a:schemeClr val="tx1"/>
                </a:solidFill>
              </a:rPr>
              <a:t>....</a:t>
            </a:r>
            <a:endParaRPr lang="ru-RU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       &lt;/types&gt;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</a:t>
            </a:r>
            <a:r>
              <a:rPr lang="en-US" sz="1400" dirty="0" smtClean="0">
                <a:solidFill>
                  <a:srgbClr val="FF0000"/>
                </a:solidFill>
              </a:rPr>
              <a:t> &lt;message&gt;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         </a:t>
            </a:r>
            <a:r>
              <a:rPr lang="ru-RU" sz="1400" dirty="0" smtClean="0">
                <a:solidFill>
                  <a:schemeClr val="tx1"/>
                </a:solidFill>
              </a:rPr>
              <a:t> определение  сообщения ………</a:t>
            </a:r>
            <a:r>
              <a:rPr lang="en-US" sz="1400" dirty="0" smtClean="0">
                <a:solidFill>
                  <a:schemeClr val="tx1"/>
                </a:solidFill>
              </a:rPr>
              <a:t>..</a:t>
            </a:r>
            <a:endParaRPr lang="ru-RU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     </a:t>
            </a:r>
            <a:r>
              <a:rPr lang="en-US" sz="1400" dirty="0" smtClean="0">
                <a:solidFill>
                  <a:srgbClr val="FF0000"/>
                </a:solidFill>
              </a:rPr>
              <a:t>&lt;/message&gt;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    &lt;portType&gt;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           </a:t>
            </a:r>
            <a:r>
              <a:rPr lang="ru-RU" sz="1400" dirty="0" smtClean="0">
                <a:solidFill>
                  <a:schemeClr val="tx1"/>
                </a:solidFill>
              </a:rPr>
              <a:t>определение порта…………</a:t>
            </a:r>
            <a:r>
              <a:rPr lang="en-US" sz="1400" dirty="0" smtClean="0">
                <a:solidFill>
                  <a:schemeClr val="tx1"/>
                </a:solidFill>
              </a:rPr>
              <a:t>…….</a:t>
            </a:r>
            <a:endParaRPr lang="ru-RU" sz="1400" dirty="0" smtClean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smtClean="0">
                <a:solidFill>
                  <a:schemeClr val="tx1"/>
                </a:solidFill>
              </a:rPr>
              <a:t>       </a:t>
            </a:r>
            <a:r>
              <a:rPr lang="en-US" sz="1400" dirty="0" smtClean="0">
                <a:solidFill>
                  <a:srgbClr val="FF0000"/>
                </a:solidFill>
              </a:rPr>
              <a:t>&lt;/portType&gt;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     &lt;binding&gt;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           </a:t>
            </a:r>
            <a:r>
              <a:rPr lang="ru-RU" sz="1400" dirty="0" smtClean="0">
                <a:solidFill>
                  <a:schemeClr val="tx1"/>
                </a:solidFill>
              </a:rPr>
              <a:t>определение связей…………</a:t>
            </a:r>
            <a:r>
              <a:rPr lang="en-US" sz="1400" dirty="0" smtClean="0">
                <a:solidFill>
                  <a:schemeClr val="tx1"/>
                </a:solidFill>
              </a:rPr>
              <a:t>……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     &lt;/binding&gt;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     &lt;service&gt;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               </a:t>
            </a:r>
            <a:r>
              <a:rPr lang="ru-RU" sz="1400" dirty="0" smtClean="0">
                <a:solidFill>
                  <a:schemeClr val="tx1"/>
                </a:solidFill>
              </a:rPr>
              <a:t>определение службы……………..</a:t>
            </a:r>
          </a:p>
          <a:p>
            <a:r>
              <a:rPr lang="ru-RU" sz="1400" dirty="0">
                <a:solidFill>
                  <a:srgbClr val="FF0000"/>
                </a:solidFill>
              </a:rPr>
              <a:t> </a:t>
            </a:r>
            <a:r>
              <a:rPr lang="ru-RU" sz="1400" dirty="0" smtClean="0">
                <a:solidFill>
                  <a:srgbClr val="FF0000"/>
                </a:solidFill>
              </a:rPr>
              <a:t>       </a:t>
            </a:r>
            <a:r>
              <a:rPr lang="en-US" sz="1400" dirty="0" smtClean="0">
                <a:solidFill>
                  <a:srgbClr val="FF0000"/>
                </a:solidFill>
              </a:rPr>
              <a:t>&lt;/service&gt;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&lt;definitions&gt;</a:t>
            </a:r>
            <a:endParaRPr lang="ru-RU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43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Технологические основы </a:t>
            </a:r>
            <a:r>
              <a:rPr lang="en-US" dirty="0" smtClean="0"/>
              <a:t>SOA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17</a:t>
            </a:fld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1581265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 smtClean="0">
                <a:solidFill>
                  <a:schemeClr val="tx1"/>
                </a:solidFill>
              </a:rPr>
              <a:t>Структура документа </a:t>
            </a:r>
            <a:r>
              <a:rPr lang="en-US" sz="1800" b="1" dirty="0" smtClean="0">
                <a:solidFill>
                  <a:schemeClr val="tx1"/>
                </a:solidFill>
              </a:rPr>
              <a:t>WSDL</a:t>
            </a:r>
            <a:endParaRPr lang="ru-RU" sz="18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39528"/>
              </p:ext>
            </p:extLst>
          </p:nvPr>
        </p:nvGraphicFramePr>
        <p:xfrm>
          <a:off x="431540" y="2420888"/>
          <a:ext cx="8064896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6192688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Элемент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Определяет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&lt;portType&gt;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Методы,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 определяемые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web-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сервисом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&lt;message&gt;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Сообщения, используемые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web-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сервисом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&lt;binding&gt;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             Протоколы связи, используемые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web-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сервисом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&lt;types&gt;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Типы данных, используемые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web-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сервисом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&lt;service&gt;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   Адрес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web-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сервиса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408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Технологические основы </a:t>
            </a:r>
            <a:r>
              <a:rPr lang="en-US" dirty="0" smtClean="0"/>
              <a:t>SOA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</a:t>
            </a:r>
            <a:r>
              <a:rPr lang="en-US" dirty="0" smtClean="0"/>
              <a:t>web-</a:t>
            </a:r>
            <a:r>
              <a:rPr lang="ru-RU" smtClean="0"/>
              <a:t>сервиса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18</a:t>
            </a:fld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683568" y="1700808"/>
            <a:ext cx="7416824" cy="2304256"/>
          </a:xfrm>
          <a:prstGeom prst="rect">
            <a:avLst/>
          </a:prstGeom>
          <a:gradFill>
            <a:gsLst>
              <a:gs pos="14000">
                <a:srgbClr val="92D050"/>
              </a:gs>
              <a:gs pos="51000">
                <a:srgbClr val="FFF7B0"/>
              </a:gs>
              <a:gs pos="100000">
                <a:srgbClr val="E2B961"/>
              </a:gs>
            </a:gsLst>
            <a:lin ang="6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971600" y="1988840"/>
            <a:ext cx="6768752" cy="1440160"/>
            <a:chOff x="827584" y="2348880"/>
            <a:chExt cx="6768752" cy="1440160"/>
          </a:xfrm>
        </p:grpSpPr>
        <p:sp>
          <p:nvSpPr>
            <p:cNvPr id="8" name="Скругленный прямоугольник 7"/>
            <p:cNvSpPr/>
            <p:nvPr/>
          </p:nvSpPr>
          <p:spPr bwMode="auto">
            <a:xfrm>
              <a:off x="827584" y="2348880"/>
              <a:ext cx="2952016" cy="1440160"/>
            </a:xfrm>
            <a:prstGeom prst="roundRect">
              <a:avLst/>
            </a:prstGeom>
            <a:solidFill>
              <a:schemeClr val="bg1">
                <a:alpha val="49000"/>
              </a:schemeClr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  <a:r>
                <a:rPr lang="ru-RU" sz="1400" dirty="0" smtClean="0">
                  <a:solidFill>
                    <a:schemeClr val="tx1"/>
                  </a:solidFill>
                </a:rPr>
                <a:t>К</a:t>
              </a:r>
              <a:r>
                <a:rPr kumimoji="0" lang="ru-RU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лиентское приложение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“WebService  Studio”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</a:rPr>
                <a:t>weather</a:t>
              </a: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.wsdl</a:t>
              </a:r>
              <a:endParaRPr kumimoji="0" lang="ru-RU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 bwMode="auto">
            <a:xfrm>
              <a:off x="4644008" y="2348880"/>
              <a:ext cx="2952328" cy="1440160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tx1"/>
                  </a:solidFill>
                </a:rPr>
                <a:t>web-</a:t>
              </a:r>
              <a:r>
                <a:rPr lang="ru-RU" b="1" dirty="0" smtClean="0">
                  <a:solidFill>
                    <a:schemeClr val="tx1"/>
                  </a:solidFill>
                </a:rPr>
                <a:t>сервис </a:t>
              </a:r>
              <a:r>
                <a:rPr lang="en-US" b="1" dirty="0" smtClean="0">
                  <a:solidFill>
                    <a:schemeClr val="tx1"/>
                  </a:solidFill>
                </a:rPr>
                <a:t>“Weather”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http://wsf.cdyne.com/WeatherWS/Weather.asmx?WSDL </a:t>
              </a:r>
              <a:endPara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" name="Прямая со стрелкой 13"/>
            <p:cNvCxnSpPr/>
            <p:nvPr/>
          </p:nvCxnSpPr>
          <p:spPr bwMode="auto">
            <a:xfrm>
              <a:off x="3347864" y="3501008"/>
              <a:ext cx="1512168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18" name="TextBox 17"/>
          <p:cNvSpPr txBox="1"/>
          <p:nvPr/>
        </p:nvSpPr>
        <p:spPr>
          <a:xfrm>
            <a:off x="262000" y="4437112"/>
            <a:ext cx="8640960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Рассмотрим для примера работу </a:t>
            </a:r>
            <a:r>
              <a:rPr lang="en-US" dirty="0" smtClean="0">
                <a:solidFill>
                  <a:schemeClr val="tx1"/>
                </a:solidFill>
              </a:rPr>
              <a:t>web-</a:t>
            </a:r>
            <a:r>
              <a:rPr lang="ru-RU" dirty="0" smtClean="0">
                <a:solidFill>
                  <a:schemeClr val="tx1"/>
                </a:solidFill>
              </a:rPr>
              <a:t>сервиса </a:t>
            </a:r>
            <a:r>
              <a:rPr lang="en-US" dirty="0" smtClean="0">
                <a:solidFill>
                  <a:schemeClr val="tx1"/>
                </a:solidFill>
              </a:rPr>
              <a:t>“Weather”, </a:t>
            </a:r>
            <a:r>
              <a:rPr lang="ru-RU" dirty="0" smtClean="0">
                <a:solidFill>
                  <a:schemeClr val="tx1"/>
                </a:solidFill>
              </a:rPr>
              <a:t>который расположен по адресу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wsf.cdyne.com/WeatherWS/Weather.asmx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В качестве клиентского приложения будем использовать приложение </a:t>
            </a:r>
            <a:r>
              <a:rPr lang="en-US" dirty="0" smtClean="0">
                <a:solidFill>
                  <a:schemeClr val="tx1"/>
                </a:solidFill>
              </a:rPr>
              <a:t>“WebService Studio”.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 адресу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wsf.cdyne.com/WeatherWS/Weather.asmx?WSDL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клиент службы может получить </a:t>
            </a:r>
            <a:r>
              <a:rPr lang="en-US" dirty="0" err="1" smtClean="0">
                <a:solidFill>
                  <a:schemeClr val="tx1"/>
                </a:solidFill>
              </a:rPr>
              <a:t>wsdl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ru-RU" dirty="0" smtClean="0">
                <a:solidFill>
                  <a:schemeClr val="tx1"/>
                </a:solidFill>
              </a:rPr>
              <a:t>описание сервиса</a:t>
            </a:r>
            <a:r>
              <a:rPr lang="en-US" dirty="0" smtClean="0">
                <a:solidFill>
                  <a:schemeClr val="tx1"/>
                </a:solidFill>
              </a:rPr>
              <a:t>: weather.wsdl.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03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Технологические основы </a:t>
            </a:r>
            <a:r>
              <a:rPr lang="en-US" dirty="0" smtClean="0"/>
              <a:t>SOA</a:t>
            </a:r>
            <a:br>
              <a:rPr lang="en-US" dirty="0" smtClean="0"/>
            </a:br>
            <a:r>
              <a:rPr lang="ru-RU" dirty="0" smtClean="0"/>
              <a:t>Пример </a:t>
            </a:r>
            <a:r>
              <a:rPr lang="en-US" dirty="0" smtClean="0"/>
              <a:t>web-</a:t>
            </a:r>
            <a:r>
              <a:rPr lang="ru-RU" dirty="0" smtClean="0"/>
              <a:t>сервиса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19</a:t>
            </a:fld>
            <a:endParaRPr lang="ru-RU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83" y="1413123"/>
            <a:ext cx="68294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Скругленная прямоугольная выноска 6"/>
          <p:cNvSpPr/>
          <p:nvPr/>
        </p:nvSpPr>
        <p:spPr bwMode="auto">
          <a:xfrm>
            <a:off x="467544" y="3573016"/>
            <a:ext cx="1512169" cy="431700"/>
          </a:xfrm>
          <a:prstGeom prst="wedgeRoundRectCallout">
            <a:avLst>
              <a:gd name="adj1" fmla="val -27646"/>
              <a:gd name="adj2" fmla="val -213845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Методы </a:t>
            </a:r>
            <a:r>
              <a:rPr lang="en-US" sz="1100" dirty="0" smtClean="0">
                <a:solidFill>
                  <a:schemeClr val="tx1"/>
                </a:solidFill>
              </a:rPr>
              <a:t>web-</a:t>
            </a:r>
            <a:r>
              <a:rPr lang="ru-RU" sz="1100" dirty="0" smtClean="0">
                <a:solidFill>
                  <a:schemeClr val="tx1"/>
                </a:solidFill>
              </a:rPr>
              <a:t>сервиса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 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 bwMode="auto">
          <a:xfrm>
            <a:off x="4575710" y="2188320"/>
            <a:ext cx="2016224" cy="431700"/>
          </a:xfrm>
          <a:prstGeom prst="wedgeRoundRectCallout">
            <a:avLst>
              <a:gd name="adj1" fmla="val -100713"/>
              <a:gd name="adj2" fmla="val 1782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Один входной параметр типа </a:t>
            </a:r>
            <a:r>
              <a:rPr lang="en-US" sz="1100" dirty="0" smtClean="0">
                <a:solidFill>
                  <a:schemeClr val="tx1"/>
                </a:solidFill>
              </a:rPr>
              <a:t>String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 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 bwMode="auto">
          <a:xfrm>
            <a:off x="5126884" y="3717032"/>
            <a:ext cx="2973508" cy="648072"/>
          </a:xfrm>
          <a:prstGeom prst="wedgeRoundRectCallout">
            <a:avLst>
              <a:gd name="adj1" fmla="val -64668"/>
              <a:gd name="adj2" fmla="val 84178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Один выходной параметр комплексного типа, состоящий из простых  элементов типа </a:t>
            </a:r>
            <a:r>
              <a:rPr lang="en-US" sz="1100" dirty="0" smtClean="0">
                <a:solidFill>
                  <a:schemeClr val="tx1"/>
                </a:solidFill>
              </a:rPr>
              <a:t>String, Integer, Boolean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 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935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400" dirty="0" smtClean="0"/>
              <a:t>План темы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Clr>
                <a:schemeClr val="accent2"/>
              </a:buClr>
            </a:pPr>
            <a:r>
              <a:rPr lang="ru-RU" sz="2400" b="1" dirty="0" smtClean="0">
                <a:solidFill>
                  <a:schemeClr val="tx1"/>
                </a:solidFill>
              </a:rPr>
              <a:t>Модульная архитектура </a:t>
            </a:r>
            <a:r>
              <a:rPr lang="en-US" sz="2400" b="1" dirty="0" smtClean="0">
                <a:solidFill>
                  <a:schemeClr val="tx1"/>
                </a:solidFill>
              </a:rPr>
              <a:t>FORIS</a:t>
            </a:r>
            <a:r>
              <a:rPr lang="ru-RU" sz="2400" b="1" dirty="0" smtClean="0">
                <a:solidFill>
                  <a:schemeClr val="tx1"/>
                </a:solidFill>
              </a:rPr>
              <a:t>.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Архитектура </a:t>
            </a:r>
            <a:r>
              <a:rPr lang="en-US" sz="2400" b="1" dirty="0" smtClean="0">
                <a:solidFill>
                  <a:schemeClr val="tx1"/>
                </a:solidFill>
              </a:rPr>
              <a:t>SOA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</a:p>
          <a:p>
            <a:pPr lvl="1" eaLnBrk="1" hangingPunct="1">
              <a:buClr>
                <a:schemeClr val="accent2"/>
              </a:buClr>
            </a:pPr>
            <a:r>
              <a:rPr lang="ru-RU" sz="2400" b="1" dirty="0" smtClean="0">
                <a:solidFill>
                  <a:schemeClr val="tx1"/>
                </a:solidFill>
              </a:rPr>
              <a:t>Технологические основы </a:t>
            </a:r>
            <a:r>
              <a:rPr lang="en-US" sz="2400" b="1" dirty="0" smtClean="0">
                <a:solidFill>
                  <a:schemeClr val="tx1"/>
                </a:solidFill>
              </a:rPr>
              <a:t>SOA. </a:t>
            </a:r>
            <a:r>
              <a:rPr lang="ru-RU" sz="2400" b="1" dirty="0" smtClean="0">
                <a:solidFill>
                  <a:schemeClr val="tx1"/>
                </a:solidFill>
              </a:rPr>
              <a:t>Технологии </a:t>
            </a:r>
            <a:r>
              <a:rPr lang="en-US" sz="2400" b="1" dirty="0" smtClean="0">
                <a:solidFill>
                  <a:schemeClr val="tx1"/>
                </a:solidFill>
              </a:rPr>
              <a:t>WS/WCF</a:t>
            </a:r>
            <a:endParaRPr lang="ru-RU" sz="2400" b="1" dirty="0" smtClean="0">
              <a:solidFill>
                <a:schemeClr val="tx1"/>
              </a:solidFill>
            </a:endParaRPr>
          </a:p>
          <a:p>
            <a:pPr lvl="1" eaLnBrk="1" hangingPunct="1">
              <a:buClr>
                <a:schemeClr val="accent2"/>
              </a:buClr>
            </a:pPr>
            <a:r>
              <a:rPr lang="en-US" sz="2400" b="1" dirty="0" smtClean="0">
                <a:solidFill>
                  <a:schemeClr val="tx1"/>
                </a:solidFill>
              </a:rPr>
              <a:t>Workflow</a:t>
            </a:r>
            <a:r>
              <a:rPr lang="ru-RU" sz="2400" b="1" dirty="0" smtClean="0">
                <a:solidFill>
                  <a:schemeClr val="tx1"/>
                </a:solidFill>
              </a:rPr>
              <a:t>. Исполнитель бизнес-процессов (оркестратор)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lvl="1" eaLnBrk="1" hangingPunct="1">
              <a:buClr>
                <a:schemeClr val="accent2"/>
              </a:buClr>
            </a:pPr>
            <a:r>
              <a:rPr lang="en-US" sz="2400" b="1" dirty="0" smtClean="0">
                <a:solidFill>
                  <a:schemeClr val="tx1"/>
                </a:solidFill>
              </a:rPr>
              <a:t>Service Registry. </a:t>
            </a:r>
            <a:r>
              <a:rPr lang="ru-RU" sz="2400" b="1" dirty="0" smtClean="0">
                <a:solidFill>
                  <a:schemeClr val="tx1"/>
                </a:solidFill>
              </a:rPr>
              <a:t>Предоставление информации о службах и их конфигурации </a:t>
            </a:r>
          </a:p>
          <a:p>
            <a:pPr lvl="1" eaLnBrk="1" hangingPunct="1">
              <a:buClr>
                <a:schemeClr val="accent2"/>
              </a:buClr>
            </a:pPr>
            <a:r>
              <a:rPr lang="ru-RU" sz="2400" b="1" dirty="0" smtClean="0"/>
              <a:t>Пример создания </a:t>
            </a:r>
            <a:r>
              <a:rPr lang="en-US" sz="2400" b="1" dirty="0" smtClean="0"/>
              <a:t>WCF-</a:t>
            </a:r>
            <a:r>
              <a:rPr lang="ru-RU" sz="2400" b="1" smtClean="0"/>
              <a:t>службы </a:t>
            </a:r>
            <a:endParaRPr lang="ru-RU" sz="2400" b="1" dirty="0" smtClean="0">
              <a:solidFill>
                <a:schemeClr val="tx1"/>
              </a:solidFill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7173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F9E3AF-BEDD-41F4-84B2-5ADBF2621837}" type="slidenum">
              <a:rPr lang="ru-RU" smtClean="0"/>
              <a:pPr/>
              <a:t>2</a:t>
            </a:fld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Технологические основы </a:t>
            </a:r>
            <a:r>
              <a:rPr lang="en-US" dirty="0" smtClean="0"/>
              <a:t>SOA</a:t>
            </a:r>
            <a:br>
              <a:rPr lang="en-US" dirty="0" smtClean="0"/>
            </a:br>
            <a:r>
              <a:rPr lang="ru-RU" dirty="0" smtClean="0"/>
              <a:t>Пример </a:t>
            </a:r>
            <a:r>
              <a:rPr lang="en-US" dirty="0" smtClean="0"/>
              <a:t>web-</a:t>
            </a:r>
            <a:r>
              <a:rPr lang="ru-RU" dirty="0" smtClean="0"/>
              <a:t>сервиса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20</a:t>
            </a:fld>
            <a:endParaRPr lang="ru-RU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340768"/>
            <a:ext cx="690403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кругленная прямоугольная выноска 5"/>
          <p:cNvSpPr/>
          <p:nvPr/>
        </p:nvSpPr>
        <p:spPr bwMode="auto">
          <a:xfrm>
            <a:off x="5004046" y="6165304"/>
            <a:ext cx="3019797" cy="431700"/>
          </a:xfrm>
          <a:prstGeom prst="wedgeRoundRectCallout">
            <a:avLst>
              <a:gd name="adj1" fmla="val 10679"/>
              <a:gd name="adj2" fmla="val -24252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На закладке </a:t>
            </a:r>
            <a:r>
              <a:rPr lang="en-US" sz="1100" dirty="0" smtClean="0">
                <a:solidFill>
                  <a:schemeClr val="tx1"/>
                </a:solidFill>
              </a:rPr>
              <a:t>“WSDLs &amp; Proxy” </a:t>
            </a:r>
            <a:r>
              <a:rPr lang="ru-RU" sz="1100" dirty="0" smtClean="0">
                <a:solidFill>
                  <a:schemeClr val="tx1"/>
                </a:solidFill>
              </a:rPr>
              <a:t>находится </a:t>
            </a:r>
            <a:r>
              <a:rPr lang="en-US" sz="1100" dirty="0" smtClean="0">
                <a:solidFill>
                  <a:schemeClr val="tx1"/>
                </a:solidFill>
              </a:rPr>
              <a:t>WSDL </a:t>
            </a:r>
            <a:r>
              <a:rPr lang="ru-RU" sz="1100" dirty="0" smtClean="0">
                <a:solidFill>
                  <a:schemeClr val="tx1"/>
                </a:solidFill>
              </a:rPr>
              <a:t>описание службы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 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1994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Технологические основы </a:t>
            </a:r>
            <a:r>
              <a:rPr lang="en-US" dirty="0" smtClean="0"/>
              <a:t>SOA</a:t>
            </a:r>
            <a:br>
              <a:rPr lang="en-US" dirty="0" smtClean="0"/>
            </a:br>
            <a:r>
              <a:rPr lang="ru-RU" dirty="0" smtClean="0"/>
              <a:t>Пример </a:t>
            </a:r>
            <a:r>
              <a:rPr lang="en-US" dirty="0" smtClean="0"/>
              <a:t>web-</a:t>
            </a:r>
            <a:r>
              <a:rPr lang="ru-RU" dirty="0" smtClean="0"/>
              <a:t>сервиса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21</a:t>
            </a:fld>
            <a:endParaRPr lang="ru-RU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57435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кругленная прямоугольная выноска 5"/>
          <p:cNvSpPr/>
          <p:nvPr/>
        </p:nvSpPr>
        <p:spPr bwMode="auto">
          <a:xfrm>
            <a:off x="5220072" y="2564904"/>
            <a:ext cx="2973508" cy="648072"/>
          </a:xfrm>
          <a:prstGeom prst="wedgeRoundRectCallout">
            <a:avLst>
              <a:gd name="adj1" fmla="val -64668"/>
              <a:gd name="adj2" fmla="val 84178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Структура </a:t>
            </a:r>
            <a:r>
              <a:rPr lang="en-US" sz="1100" dirty="0" smtClean="0">
                <a:solidFill>
                  <a:schemeClr val="tx1"/>
                </a:solidFill>
              </a:rPr>
              <a:t>WSDL </a:t>
            </a:r>
            <a:r>
              <a:rPr lang="ru-RU" sz="1100" dirty="0" smtClean="0">
                <a:solidFill>
                  <a:schemeClr val="tx1"/>
                </a:solidFill>
              </a:rPr>
              <a:t>документа состоит из элементов</a:t>
            </a:r>
            <a:r>
              <a:rPr lang="en-US" sz="1100" dirty="0" smtClean="0">
                <a:solidFill>
                  <a:schemeClr val="tx1"/>
                </a:solidFill>
              </a:rPr>
              <a:t>: types, message, portType, binding, service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 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1804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Технологические основы </a:t>
            </a:r>
            <a:r>
              <a:rPr lang="en-US" dirty="0" smtClean="0"/>
              <a:t>SOA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</a:t>
            </a:r>
            <a:r>
              <a:rPr lang="en-US" dirty="0" smtClean="0"/>
              <a:t>web-</a:t>
            </a:r>
            <a:r>
              <a:rPr lang="ru-RU" dirty="0" smtClean="0"/>
              <a:t>сервиса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22</a:t>
            </a:fld>
            <a:endParaRPr lang="ru-RU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90" y="1390650"/>
            <a:ext cx="780097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кругленный прямоугольник 5"/>
          <p:cNvSpPr/>
          <p:nvPr/>
        </p:nvSpPr>
        <p:spPr bwMode="auto">
          <a:xfrm>
            <a:off x="971600" y="1700808"/>
            <a:ext cx="5112568" cy="108012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993304" y="2780928"/>
            <a:ext cx="7251104" cy="108012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12" name="Скругленная прямоугольная выноска 11"/>
          <p:cNvSpPr/>
          <p:nvPr/>
        </p:nvSpPr>
        <p:spPr bwMode="auto">
          <a:xfrm>
            <a:off x="6372200" y="1700808"/>
            <a:ext cx="2448272" cy="540060"/>
          </a:xfrm>
          <a:prstGeom prst="wedgeRoundRectCallout">
            <a:avLst>
              <a:gd name="adj1" fmla="val -59085"/>
              <a:gd name="adj2" fmla="val 19590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Элемент </a:t>
            </a:r>
            <a:r>
              <a:rPr lang="en-US" sz="1100" dirty="0" smtClean="0">
                <a:solidFill>
                  <a:schemeClr val="tx1"/>
                </a:solidFill>
              </a:rPr>
              <a:t>“GetCityWeatherByZIP” </a:t>
            </a:r>
            <a:r>
              <a:rPr lang="ru-RU" sz="1100" dirty="0" smtClean="0">
                <a:solidFill>
                  <a:schemeClr val="tx1"/>
                </a:solidFill>
              </a:rPr>
              <a:t>используется при отправке сообщения 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 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Скругленная прямоугольная выноска 12"/>
          <p:cNvSpPr/>
          <p:nvPr/>
        </p:nvSpPr>
        <p:spPr bwMode="auto">
          <a:xfrm>
            <a:off x="6876256" y="4293096"/>
            <a:ext cx="2215505" cy="1008112"/>
          </a:xfrm>
          <a:prstGeom prst="wedgeRoundRectCallout">
            <a:avLst>
              <a:gd name="adj1" fmla="val -53189"/>
              <a:gd name="adj2" fmla="val -8484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Элемент </a:t>
            </a:r>
            <a:r>
              <a:rPr lang="en-US" sz="1100" dirty="0" smtClean="0">
                <a:solidFill>
                  <a:schemeClr val="tx1"/>
                </a:solidFill>
              </a:rPr>
              <a:t>“GetCityWeatherByZIPResult” </a:t>
            </a:r>
            <a:r>
              <a:rPr lang="ru-RU" sz="1100" dirty="0" smtClean="0">
                <a:solidFill>
                  <a:schemeClr val="tx1"/>
                </a:solidFill>
              </a:rPr>
              <a:t>используется при получении ответа 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 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683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Технологические основы </a:t>
            </a:r>
            <a:r>
              <a:rPr lang="en-US" dirty="0" smtClean="0"/>
              <a:t>SOA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23</a:t>
            </a:fld>
            <a:endParaRPr lang="ru-RU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55816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кругленный прямоугольник 5"/>
          <p:cNvSpPr/>
          <p:nvPr/>
        </p:nvSpPr>
        <p:spPr bwMode="auto">
          <a:xfrm>
            <a:off x="611560" y="1772816"/>
            <a:ext cx="5112568" cy="108012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611560" y="4581129"/>
            <a:ext cx="5221610" cy="142383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 bwMode="auto">
          <a:xfrm>
            <a:off x="6372200" y="1700808"/>
            <a:ext cx="2448272" cy="1224136"/>
          </a:xfrm>
          <a:prstGeom prst="wedgeRoundRectCallout">
            <a:avLst>
              <a:gd name="adj1" fmla="val -75425"/>
              <a:gd name="adj2" fmla="val -1827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Сообщения </a:t>
            </a:r>
            <a:r>
              <a:rPr lang="en-US" sz="1100" dirty="0" smtClean="0">
                <a:solidFill>
                  <a:schemeClr val="tx1"/>
                </a:solidFill>
              </a:rPr>
              <a:t>“GetCityWeatherByZIPSOAPIn” </a:t>
            </a:r>
            <a:r>
              <a:rPr lang="ru-RU" sz="1100" dirty="0" smtClean="0">
                <a:solidFill>
                  <a:schemeClr val="tx1"/>
                </a:solidFill>
              </a:rPr>
              <a:t>и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tx1"/>
                </a:solidFill>
              </a:rPr>
              <a:t>“GetCityWeatherByZIPSoapOut”, </a:t>
            </a:r>
            <a:r>
              <a:rPr lang="ru-RU" sz="1100" dirty="0" smtClean="0">
                <a:solidFill>
                  <a:schemeClr val="tx1"/>
                </a:solidFill>
              </a:rPr>
              <a:t>которые использует операция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tx1"/>
                </a:solidFill>
              </a:rPr>
              <a:t>“GetCityWeatherByZIP”.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 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9557" y="6165304"/>
            <a:ext cx="756083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Сообщение может содержать внутри себя один или несколько элементов. 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 bwMode="auto">
          <a:xfrm>
            <a:off x="6517704" y="4293096"/>
            <a:ext cx="2448272" cy="1224136"/>
          </a:xfrm>
          <a:prstGeom prst="wedgeRoundRectCallout">
            <a:avLst>
              <a:gd name="adj1" fmla="val -75425"/>
              <a:gd name="adj2" fmla="val -1827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Порт с именем </a:t>
            </a:r>
            <a:r>
              <a:rPr lang="en-US" sz="1100" b="1" dirty="0" smtClean="0">
                <a:solidFill>
                  <a:srgbClr val="0070C0"/>
                </a:solidFill>
              </a:rPr>
              <a:t>WeatherSoap </a:t>
            </a:r>
            <a:r>
              <a:rPr lang="ru-RU" sz="1100" dirty="0" smtClean="0">
                <a:solidFill>
                  <a:schemeClr val="tx1"/>
                </a:solidFill>
              </a:rPr>
              <a:t>содержит 3 метода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FF0000"/>
                </a:solidFill>
              </a:rPr>
              <a:t>GetWeatherInformation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FF0000"/>
                </a:solidFill>
              </a:rPr>
              <a:t>GetCityForecast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FF0000"/>
                </a:solidFill>
              </a:rPr>
              <a:t>GetCityWeatherByZIP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 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4019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Технологические основы </a:t>
            </a:r>
            <a:r>
              <a:rPr lang="en-US" dirty="0" smtClean="0"/>
              <a:t>SOA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24</a:t>
            </a:fld>
            <a:endParaRPr lang="ru-RU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37" y="1556792"/>
            <a:ext cx="73247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кругленный прямоугольник 5"/>
          <p:cNvSpPr/>
          <p:nvPr/>
        </p:nvSpPr>
        <p:spPr bwMode="auto">
          <a:xfrm>
            <a:off x="899591" y="1772816"/>
            <a:ext cx="6964685" cy="216024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899590" y="4365105"/>
            <a:ext cx="5184578" cy="64807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 bwMode="auto">
          <a:xfrm>
            <a:off x="6300192" y="5157192"/>
            <a:ext cx="2592288" cy="666800"/>
          </a:xfrm>
          <a:prstGeom prst="wedgeRoundRectCallout">
            <a:avLst>
              <a:gd name="adj1" fmla="val -57598"/>
              <a:gd name="adj2" fmla="val -96274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Для службы </a:t>
            </a:r>
            <a:r>
              <a:rPr lang="en-US" sz="1100" dirty="0" smtClean="0">
                <a:solidFill>
                  <a:schemeClr val="tx1"/>
                </a:solidFill>
              </a:rPr>
              <a:t>“Weather” </a:t>
            </a:r>
            <a:r>
              <a:rPr lang="ru-RU" sz="1100" dirty="0" smtClean="0">
                <a:solidFill>
                  <a:schemeClr val="tx1"/>
                </a:solidFill>
              </a:rPr>
              <a:t>задан адрес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ru-RU" sz="1100" dirty="0" smtClean="0">
                <a:solidFill>
                  <a:schemeClr val="tx1"/>
                </a:solidFill>
              </a:rPr>
              <a:t>службы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ru-RU" sz="1100" dirty="0" smtClean="0">
                <a:solidFill>
                  <a:schemeClr val="tx1"/>
                </a:solidFill>
              </a:rPr>
              <a:t>используемый порт и </a:t>
            </a:r>
            <a:r>
              <a:rPr lang="en-US" sz="1100" dirty="0" smtClean="0">
                <a:solidFill>
                  <a:schemeClr val="tx1"/>
                </a:solidFill>
              </a:rPr>
              <a:t>binding</a:t>
            </a:r>
            <a:r>
              <a:rPr lang="ru-RU" sz="1100" dirty="0" smtClean="0">
                <a:solidFill>
                  <a:schemeClr val="tx1"/>
                </a:solidFill>
              </a:rPr>
              <a:t>   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 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 bwMode="auto">
          <a:xfrm>
            <a:off x="4572000" y="3008709"/>
            <a:ext cx="2592288" cy="333400"/>
          </a:xfrm>
          <a:prstGeom prst="wedgeRoundRectCallout">
            <a:avLst>
              <a:gd name="adj1" fmla="val -47310"/>
              <a:gd name="adj2" fmla="val -156270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tx1"/>
                </a:solidFill>
              </a:rPr>
              <a:t>URI SOAPAction </a:t>
            </a:r>
            <a:r>
              <a:rPr lang="ru-RU" sz="1100" dirty="0" smtClean="0">
                <a:solidFill>
                  <a:schemeClr val="tx1"/>
                </a:solidFill>
              </a:rPr>
              <a:t>для </a:t>
            </a:r>
            <a:r>
              <a:rPr lang="en-US" sz="1100" dirty="0" smtClean="0">
                <a:solidFill>
                  <a:schemeClr val="tx1"/>
                </a:solidFill>
              </a:rPr>
              <a:t>HTTP-</a:t>
            </a:r>
            <a:r>
              <a:rPr lang="ru-RU" sz="1100" dirty="0" smtClean="0">
                <a:solidFill>
                  <a:schemeClr val="tx1"/>
                </a:solidFill>
              </a:rPr>
              <a:t>заголовка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ru-RU" sz="1100" dirty="0" smtClean="0">
                <a:solidFill>
                  <a:schemeClr val="tx1"/>
                </a:solidFill>
              </a:rPr>
              <a:t>   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 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 bwMode="auto">
          <a:xfrm>
            <a:off x="5508104" y="1939516"/>
            <a:ext cx="2175421" cy="333400"/>
          </a:xfrm>
          <a:prstGeom prst="wedgeRoundRectCallout">
            <a:avLst>
              <a:gd name="adj1" fmla="val -85729"/>
              <a:gd name="adj2" fmla="val -87704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tx1"/>
                </a:solidFill>
              </a:rPr>
              <a:t>Binding “WeatherSoap” </a:t>
            </a:r>
            <a:r>
              <a:rPr lang="ru-RU" sz="1100" dirty="0" smtClean="0">
                <a:solidFill>
                  <a:schemeClr val="tx1"/>
                </a:solidFill>
              </a:rPr>
              <a:t>   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chemeClr val="tx1"/>
                </a:solidFill>
              </a:rPr>
              <a:t> 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5949280"/>
            <a:ext cx="83529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smtClean="0">
                <a:solidFill>
                  <a:srgbClr val="DB1515"/>
                </a:solidFill>
              </a:rPr>
              <a:t>soap:body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use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F298F"/>
                </a:solidFill>
              </a:rPr>
              <a:t>= “literal|encoded”/&gt;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кодировать или не кодировать тело(</a:t>
            </a:r>
            <a:r>
              <a:rPr lang="en-US" dirty="0" smtClean="0">
                <a:solidFill>
                  <a:schemeClr val="tx1"/>
                </a:solidFill>
              </a:rPr>
              <a:t>body)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soap-</a:t>
            </a:r>
            <a:r>
              <a:rPr lang="ru-RU" dirty="0" smtClean="0">
                <a:solidFill>
                  <a:schemeClr val="tx1"/>
                </a:solidFill>
              </a:rPr>
              <a:t>сообщения. 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07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Технологические основы </a:t>
            </a:r>
            <a:r>
              <a:rPr lang="en-US" dirty="0" smtClean="0"/>
              <a:t>SOA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25</a:t>
            </a:fld>
            <a:endParaRPr lang="ru-RU" dirty="0" smtClean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5580112" y="1340768"/>
            <a:ext cx="1728192" cy="4464496"/>
          </a:xfrm>
          <a:prstGeom prst="rect">
            <a:avLst/>
          </a:prstGeom>
          <a:solidFill>
            <a:schemeClr val="accent1">
              <a:alpha val="4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5868144" y="2852936"/>
            <a:ext cx="1224136" cy="11521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Веб-служба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XML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1412776"/>
            <a:ext cx="1340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Веб-сервер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259632" y="1340768"/>
            <a:ext cx="2376264" cy="1296144"/>
          </a:xfrm>
          <a:prstGeom prst="rect">
            <a:avLst/>
          </a:prstGeom>
          <a:solidFill>
            <a:srgbClr val="FFFF00">
              <a:alpha val="4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15" name="Овал 14"/>
          <p:cNvSpPr/>
          <p:nvPr/>
        </p:nvSpPr>
        <p:spPr bwMode="auto">
          <a:xfrm>
            <a:off x="2195736" y="1988840"/>
            <a:ext cx="1274440" cy="50405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Прокси веб-службы</a:t>
            </a: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331640" y="1340768"/>
            <a:ext cx="165618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Приложение  </a:t>
            </a:r>
            <a:r>
              <a:rPr lang="en-US" sz="1200" dirty="0" smtClean="0">
                <a:solidFill>
                  <a:schemeClr val="tx1"/>
                </a:solidFill>
              </a:rPr>
              <a:t>.NET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chemeClr val="tx1"/>
                </a:solidFill>
              </a:rPr>
              <a:t>на платформе  </a:t>
            </a:r>
            <a:r>
              <a:rPr lang="en-US" sz="1200" dirty="0" smtClean="0">
                <a:solidFill>
                  <a:schemeClr val="tx1"/>
                </a:solidFill>
              </a:rPr>
              <a:t>Win32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Прямоугольник 21"/>
          <p:cNvSpPr/>
          <p:nvPr/>
        </p:nvSpPr>
        <p:spPr bwMode="auto">
          <a:xfrm>
            <a:off x="1259632" y="2924944"/>
            <a:ext cx="2376264" cy="1296144"/>
          </a:xfrm>
          <a:prstGeom prst="rect">
            <a:avLst/>
          </a:prstGeom>
          <a:solidFill>
            <a:srgbClr val="92D050">
              <a:alpha val="3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23" name="Овал 22"/>
          <p:cNvSpPr/>
          <p:nvPr/>
        </p:nvSpPr>
        <p:spPr bwMode="auto">
          <a:xfrm>
            <a:off x="2267744" y="3645024"/>
            <a:ext cx="1274440" cy="50405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Прокси веб-службы</a:t>
            </a:r>
          </a:p>
        </p:txBody>
      </p:sp>
      <p:sp>
        <p:nvSpPr>
          <p:cNvPr id="24" name="Прямоугольник 23"/>
          <p:cNvSpPr/>
          <p:nvPr/>
        </p:nvSpPr>
        <p:spPr bwMode="auto">
          <a:xfrm>
            <a:off x="1403648" y="2996952"/>
            <a:ext cx="165618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П</a:t>
            </a:r>
            <a:r>
              <a:rPr lang="ru-RU" sz="1200" dirty="0" smtClean="0">
                <a:solidFill>
                  <a:schemeClr val="tx1"/>
                </a:solidFill>
              </a:rPr>
              <a:t>риложение  </a:t>
            </a:r>
            <a:r>
              <a:rPr lang="en-US" sz="1200" dirty="0" smtClean="0">
                <a:solidFill>
                  <a:schemeClr val="tx1"/>
                </a:solidFill>
              </a:rPr>
              <a:t>Java </a:t>
            </a:r>
            <a:endParaRPr lang="ru-RU" sz="12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chemeClr val="tx1"/>
                </a:solidFill>
              </a:rPr>
              <a:t>на платформе </a:t>
            </a:r>
            <a:r>
              <a:rPr lang="en-US" sz="1200" dirty="0" smtClean="0">
                <a:solidFill>
                  <a:schemeClr val="tx1"/>
                </a:solidFill>
              </a:rPr>
              <a:t> Unix</a:t>
            </a: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1259632" y="4509120"/>
            <a:ext cx="2376264" cy="1296144"/>
          </a:xfrm>
          <a:prstGeom prst="rect">
            <a:avLst/>
          </a:prstGeom>
          <a:solidFill>
            <a:srgbClr val="FF0000">
              <a:alpha val="2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27" name="Овал 26"/>
          <p:cNvSpPr/>
          <p:nvPr/>
        </p:nvSpPr>
        <p:spPr bwMode="auto">
          <a:xfrm>
            <a:off x="2267744" y="5229200"/>
            <a:ext cx="1274440" cy="50405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Прокси веб-службы</a:t>
            </a:r>
          </a:p>
        </p:txBody>
      </p:sp>
      <p:sp>
        <p:nvSpPr>
          <p:cNvPr id="28" name="Прямоугольник 27"/>
          <p:cNvSpPr/>
          <p:nvPr/>
        </p:nvSpPr>
        <p:spPr bwMode="auto">
          <a:xfrm>
            <a:off x="1403648" y="4581128"/>
            <a:ext cx="216024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Приложение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  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или</a:t>
            </a:r>
            <a:r>
              <a:rPr lang="en-US" sz="1200" dirty="0" smtClean="0">
                <a:solidFill>
                  <a:schemeClr val="tx1"/>
                </a:solidFill>
              </a:rPr>
              <a:t>.NET</a:t>
            </a:r>
            <a:r>
              <a:rPr lang="ru-RU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chemeClr val="tx1"/>
                </a:solidFill>
              </a:rPr>
              <a:t>на платформе  </a:t>
            </a:r>
            <a:r>
              <a:rPr lang="en-US" sz="1200" dirty="0" smtClean="0">
                <a:solidFill>
                  <a:schemeClr val="tx1"/>
                </a:solidFill>
              </a:rPr>
              <a:t>Macintosh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0" name="Прямая со стрелкой 29"/>
          <p:cNvCxnSpPr/>
          <p:nvPr/>
        </p:nvCxnSpPr>
        <p:spPr bwMode="auto">
          <a:xfrm>
            <a:off x="3707904" y="1988840"/>
            <a:ext cx="1800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5" name="Прямая со стрелкой 34"/>
          <p:cNvCxnSpPr/>
          <p:nvPr/>
        </p:nvCxnSpPr>
        <p:spPr bwMode="auto">
          <a:xfrm>
            <a:off x="3707904" y="3573016"/>
            <a:ext cx="1800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6" name="Прямая со стрелкой 35"/>
          <p:cNvCxnSpPr/>
          <p:nvPr/>
        </p:nvCxnSpPr>
        <p:spPr bwMode="auto">
          <a:xfrm>
            <a:off x="3707904" y="5157192"/>
            <a:ext cx="1800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923928" y="1628800"/>
            <a:ext cx="1218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HTTP </a:t>
            </a:r>
            <a:r>
              <a:rPr lang="ru-RU" sz="1400" dirty="0" smtClean="0">
                <a:solidFill>
                  <a:schemeClr val="tx1"/>
                </a:solidFill>
              </a:rPr>
              <a:t>и </a:t>
            </a:r>
            <a:r>
              <a:rPr lang="en-US" sz="1400" dirty="0" smtClean="0">
                <a:solidFill>
                  <a:schemeClr val="tx1"/>
                </a:solidFill>
              </a:rPr>
              <a:t>XML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5936" y="3140968"/>
            <a:ext cx="1218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HTTP </a:t>
            </a:r>
            <a:r>
              <a:rPr lang="ru-RU" sz="1400" dirty="0" smtClean="0">
                <a:solidFill>
                  <a:schemeClr val="tx1"/>
                </a:solidFill>
              </a:rPr>
              <a:t>и </a:t>
            </a:r>
            <a:r>
              <a:rPr lang="en-US" sz="1400" dirty="0" smtClean="0">
                <a:solidFill>
                  <a:schemeClr val="tx1"/>
                </a:solidFill>
              </a:rPr>
              <a:t>XML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95936" y="4725144"/>
            <a:ext cx="1218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HTTP </a:t>
            </a:r>
            <a:r>
              <a:rPr lang="ru-RU" sz="1400" dirty="0" smtClean="0">
                <a:solidFill>
                  <a:schemeClr val="tx1"/>
                </a:solidFill>
              </a:rPr>
              <a:t>и </a:t>
            </a:r>
            <a:r>
              <a:rPr lang="en-US" sz="1400" dirty="0" smtClean="0">
                <a:solidFill>
                  <a:schemeClr val="tx1"/>
                </a:solidFill>
              </a:rPr>
              <a:t>XML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9552" y="6093296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Веб-службы </a:t>
            </a:r>
            <a:r>
              <a:rPr lang="en-US" b="1" dirty="0" smtClean="0">
                <a:solidFill>
                  <a:schemeClr val="tx1"/>
                </a:solidFill>
              </a:rPr>
              <a:t>XML </a:t>
            </a:r>
            <a:r>
              <a:rPr lang="ru-RU" b="1" dirty="0" smtClean="0">
                <a:solidFill>
                  <a:schemeClr val="tx1"/>
                </a:solidFill>
              </a:rPr>
              <a:t>обеспечивают очень высокую степень взаимодействия 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Технологические основы </a:t>
            </a:r>
            <a:r>
              <a:rPr lang="en-US" dirty="0" smtClean="0"/>
              <a:t>SOA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26</a:t>
            </a:fld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1591281"/>
            <a:ext cx="8568952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Операционная система </a:t>
            </a:r>
            <a:r>
              <a:rPr lang="en-US" dirty="0" smtClean="0">
                <a:solidFill>
                  <a:schemeClr val="tx1"/>
                </a:solidFill>
              </a:rPr>
              <a:t>Windows </a:t>
            </a:r>
            <a:r>
              <a:rPr lang="ru-RU" dirty="0" smtClean="0">
                <a:solidFill>
                  <a:schemeClr val="tx1"/>
                </a:solidFill>
              </a:rPr>
              <a:t>предоставляет множество </a:t>
            </a:r>
            <a:r>
              <a:rPr lang="en-US" dirty="0" smtClean="0">
                <a:solidFill>
                  <a:schemeClr val="tx1"/>
                </a:solidFill>
              </a:rPr>
              <a:t>API-</a:t>
            </a:r>
            <a:r>
              <a:rPr lang="ru-RU" dirty="0" smtClean="0">
                <a:solidFill>
                  <a:schemeClr val="tx1"/>
                </a:solidFill>
              </a:rPr>
              <a:t>интерфейсов для построения распределенных систем – </a:t>
            </a:r>
            <a:r>
              <a:rPr lang="en-US" dirty="0" smtClean="0">
                <a:solidFill>
                  <a:schemeClr val="tx1"/>
                </a:solidFill>
              </a:rPr>
              <a:t>DCOM, COM+, MSMQ, .NET Remoting, </a:t>
            </a:r>
            <a:r>
              <a:rPr lang="ru-RU" dirty="0" smtClean="0">
                <a:solidFill>
                  <a:schemeClr val="tx1"/>
                </a:solidFill>
              </a:rPr>
              <a:t>именованные каналы, сокеты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ru-RU" dirty="0" smtClean="0">
                <a:solidFill>
                  <a:schemeClr val="tx1"/>
                </a:solidFill>
              </a:rPr>
              <a:t>все эти </a:t>
            </a:r>
            <a:r>
              <a:rPr lang="en-US" dirty="0" smtClean="0">
                <a:solidFill>
                  <a:schemeClr val="tx1"/>
                </a:solidFill>
              </a:rPr>
              <a:t>API-</a:t>
            </a:r>
            <a:r>
              <a:rPr lang="ru-RU" dirty="0" smtClean="0">
                <a:solidFill>
                  <a:schemeClr val="tx1"/>
                </a:solidFill>
              </a:rPr>
              <a:t>интерфейсы обеспечивают минимальную поддержку доступа удаленных пользователей в независимой манере). Ни один распределенный </a:t>
            </a:r>
            <a:r>
              <a:rPr lang="en-US" dirty="0" smtClean="0">
                <a:solidFill>
                  <a:schemeClr val="tx1"/>
                </a:solidFill>
              </a:rPr>
              <a:t>API-</a:t>
            </a:r>
            <a:r>
              <a:rPr lang="ru-RU" dirty="0" smtClean="0">
                <a:solidFill>
                  <a:schemeClr val="tx1"/>
                </a:solidFill>
              </a:rPr>
              <a:t>интерфейс не является безупречным. Один из потенциальных недостатков веб-служб состоит в том, что они могут страдать от некоторых проблем с производительностью (учитывая использование </a:t>
            </a:r>
            <a:r>
              <a:rPr lang="en-US" dirty="0" smtClean="0">
                <a:solidFill>
                  <a:schemeClr val="tx1"/>
                </a:solidFill>
              </a:rPr>
              <a:t>HTTP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XML</a:t>
            </a:r>
            <a:r>
              <a:rPr lang="ru-RU" dirty="0" smtClean="0">
                <a:solidFill>
                  <a:schemeClr val="tx1"/>
                </a:solidFill>
              </a:rPr>
              <a:t> для представления данных). Другой недостаток связан с тем, что веб-службы могут оказаться не идеальным решением для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ru-RU" dirty="0" smtClean="0">
                <a:solidFill>
                  <a:schemeClr val="tx1"/>
                </a:solidFill>
              </a:rPr>
              <a:t>домашних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  <a:r>
              <a:rPr lang="ru-RU" dirty="0" smtClean="0">
                <a:solidFill>
                  <a:schemeClr val="tx1"/>
                </a:solidFill>
              </a:rPr>
              <a:t>приложений, где беспрепятственно можно применять протоколы на основе </a:t>
            </a:r>
            <a:r>
              <a:rPr lang="en-US" dirty="0" smtClean="0">
                <a:solidFill>
                  <a:schemeClr val="tx1"/>
                </a:solidFill>
              </a:rPr>
              <a:t>TCP </a:t>
            </a:r>
            <a:r>
              <a:rPr lang="ru-RU" dirty="0" smtClean="0">
                <a:solidFill>
                  <a:schemeClr val="tx1"/>
                </a:solidFill>
              </a:rPr>
              <a:t>и двоичное форматирование данных. 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WCF (Windows Communication Foundation) – </a:t>
            </a:r>
            <a:r>
              <a:rPr lang="ru-RU" dirty="0" smtClean="0">
                <a:solidFill>
                  <a:schemeClr val="tx1"/>
                </a:solidFill>
              </a:rPr>
              <a:t>это инструментальный набор распределенных вычислений, который интегрирует все ранее независимые технологии распределенной обработки в один стройный </a:t>
            </a:r>
            <a:r>
              <a:rPr lang="en-US" dirty="0" smtClean="0">
                <a:solidFill>
                  <a:schemeClr val="tx1"/>
                </a:solidFill>
              </a:rPr>
              <a:t>API-</a:t>
            </a:r>
            <a:r>
              <a:rPr lang="ru-RU" dirty="0" smtClean="0">
                <a:solidFill>
                  <a:schemeClr val="tx1"/>
                </a:solidFill>
              </a:rPr>
              <a:t>интерфейс.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Технологические основы </a:t>
            </a:r>
            <a:r>
              <a:rPr lang="en-US" dirty="0" smtClean="0"/>
              <a:t>SOA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27</a:t>
            </a:fld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1591281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WCF (Windows Communication Foundation)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программный фреймворк, используемый для обмена данными между приложениями, входящий в состав </a:t>
            </a:r>
            <a:r>
              <a:rPr lang="en-US" dirty="0" smtClean="0">
                <a:solidFill>
                  <a:schemeClr val="tx1"/>
                </a:solidFill>
              </a:rPr>
              <a:t>.NET Framework.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.NET Framework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программная платформа, выпущенная компанией </a:t>
            </a:r>
            <a:r>
              <a:rPr lang="en-US" dirty="0" smtClean="0">
                <a:solidFill>
                  <a:schemeClr val="tx1"/>
                </a:solidFill>
              </a:rPr>
              <a:t>Microsoft </a:t>
            </a:r>
            <a:r>
              <a:rPr lang="ru-RU" dirty="0" smtClean="0">
                <a:solidFill>
                  <a:schemeClr val="tx1"/>
                </a:solidFill>
              </a:rPr>
              <a:t>в 2002 году.  Основой платформы является общеязыковая среда исполнения </a:t>
            </a:r>
            <a:r>
              <a:rPr lang="en-US" dirty="0" smtClean="0">
                <a:solidFill>
                  <a:schemeClr val="tx1"/>
                </a:solidFill>
              </a:rPr>
              <a:t>Common Language Runtime (CLR), </a:t>
            </a:r>
            <a:r>
              <a:rPr lang="ru-RU" dirty="0" smtClean="0">
                <a:solidFill>
                  <a:schemeClr val="tx1"/>
                </a:solidFill>
              </a:rPr>
              <a:t>которая подходит для разных языков программирования. Функциональные возможности </a:t>
            </a:r>
            <a:r>
              <a:rPr lang="en-US" dirty="0" smtClean="0">
                <a:solidFill>
                  <a:schemeClr val="tx1"/>
                </a:solidFill>
              </a:rPr>
              <a:t>CLR </a:t>
            </a:r>
            <a:r>
              <a:rPr lang="ru-RU" dirty="0" smtClean="0">
                <a:solidFill>
                  <a:schemeClr val="tx1"/>
                </a:solidFill>
              </a:rPr>
              <a:t>доступны в любых языках программирования, использующих эту среду. 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Считается, что платформа </a:t>
            </a:r>
            <a:r>
              <a:rPr lang="en-US" dirty="0" smtClean="0">
                <a:solidFill>
                  <a:schemeClr val="tx1"/>
                </a:solidFill>
              </a:rPr>
              <a:t>.NET Framework</a:t>
            </a:r>
            <a:r>
              <a:rPr lang="ru-RU" dirty="0" smtClean="0">
                <a:solidFill>
                  <a:schemeClr val="tx1"/>
                </a:solidFill>
              </a:rPr>
              <a:t> явилась ответом компании </a:t>
            </a:r>
            <a:r>
              <a:rPr lang="en-US" dirty="0" smtClean="0">
                <a:solidFill>
                  <a:schemeClr val="tx1"/>
                </a:solidFill>
              </a:rPr>
              <a:t>Microsoft </a:t>
            </a:r>
            <a:r>
              <a:rPr lang="ru-RU" dirty="0" smtClean="0">
                <a:solidFill>
                  <a:schemeClr val="tx1"/>
                </a:solidFill>
              </a:rPr>
              <a:t>на набравшую к тому времени большую популярность платформу </a:t>
            </a:r>
            <a:r>
              <a:rPr lang="en-US" dirty="0" smtClean="0">
                <a:solidFill>
                  <a:schemeClr val="tx1"/>
                </a:solidFill>
              </a:rPr>
              <a:t>Java </a:t>
            </a:r>
            <a:r>
              <a:rPr lang="ru-RU" dirty="0" smtClean="0">
                <a:solidFill>
                  <a:schemeClr val="tx1"/>
                </a:solidFill>
              </a:rPr>
              <a:t>компании </a:t>
            </a:r>
            <a:r>
              <a:rPr lang="en-US" dirty="0" smtClean="0">
                <a:solidFill>
                  <a:schemeClr val="tx1"/>
                </a:solidFill>
              </a:rPr>
              <a:t>Sun Microsystems (</a:t>
            </a:r>
            <a:r>
              <a:rPr lang="ru-RU" dirty="0" smtClean="0">
                <a:solidFill>
                  <a:schemeClr val="tx1"/>
                </a:solidFill>
              </a:rPr>
              <a:t>ныне принадлежит </a:t>
            </a:r>
            <a:r>
              <a:rPr lang="en-US" dirty="0" smtClean="0">
                <a:solidFill>
                  <a:schemeClr val="tx1"/>
                </a:solidFill>
              </a:rPr>
              <a:t>Oracle). 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47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Технологические основы </a:t>
            </a:r>
            <a:r>
              <a:rPr lang="en-US" dirty="0" smtClean="0"/>
              <a:t>SOA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28</a:t>
            </a:fld>
            <a:endParaRPr lang="ru-RU" dirty="0" smtClean="0"/>
          </a:p>
        </p:txBody>
      </p:sp>
      <p:sp>
        <p:nvSpPr>
          <p:cNvPr id="6" name="Куб 5"/>
          <p:cNvSpPr/>
          <p:nvPr/>
        </p:nvSpPr>
        <p:spPr bwMode="auto">
          <a:xfrm>
            <a:off x="1259632" y="1628800"/>
            <a:ext cx="3168352" cy="2160240"/>
          </a:xfrm>
          <a:prstGeom prst="cube">
            <a:avLst>
              <a:gd name="adj" fmla="val 35325"/>
            </a:avLst>
          </a:prstGeom>
          <a:solidFill>
            <a:srgbClr val="FFFF00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Цилиндр 7"/>
          <p:cNvSpPr/>
          <p:nvPr/>
        </p:nvSpPr>
        <p:spPr bwMode="auto">
          <a:xfrm rot="5400000">
            <a:off x="4932040" y="1052736"/>
            <a:ext cx="936104" cy="3384376"/>
          </a:xfrm>
          <a:prstGeom prst="can">
            <a:avLst>
              <a:gd name="adj" fmla="val 94842"/>
            </a:avLst>
          </a:prstGeom>
          <a:solidFill>
            <a:srgbClr val="92D050">
              <a:alpha val="4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5589240"/>
            <a:ext cx="201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 smtClean="0">
                <a:solidFill>
                  <a:schemeClr val="tx1"/>
                </a:solidFill>
              </a:rPr>
              <a:t>Работа службы </a:t>
            </a:r>
            <a:endParaRPr lang="ru-RU" sz="18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195736" y="2852936"/>
            <a:ext cx="1296144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Служба</a:t>
            </a: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331640" y="2564904"/>
            <a:ext cx="91440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Хост</a:t>
            </a: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4139952" y="2420888"/>
            <a:ext cx="1152128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ru-RU" sz="15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Сообщения</a:t>
            </a: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4932040" y="2780928"/>
            <a:ext cx="1152128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ru-RU" sz="15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Сообщения</a:t>
            </a:r>
          </a:p>
        </p:txBody>
      </p:sp>
      <p:cxnSp>
        <p:nvCxnSpPr>
          <p:cNvPr id="15" name="Прямая со стрелкой 14"/>
          <p:cNvCxnSpPr/>
          <p:nvPr/>
        </p:nvCxnSpPr>
        <p:spPr bwMode="auto">
          <a:xfrm>
            <a:off x="4716016" y="1988840"/>
            <a:ext cx="1440160" cy="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arrow"/>
            <a:tailEnd type="arrow"/>
          </a:ln>
          <a:effectLst/>
        </p:spPr>
      </p:cxnSp>
      <p:cxnSp>
        <p:nvCxnSpPr>
          <p:cNvPr id="20" name="Прямая со стрелкой 19"/>
          <p:cNvCxnSpPr/>
          <p:nvPr/>
        </p:nvCxnSpPr>
        <p:spPr bwMode="auto">
          <a:xfrm>
            <a:off x="4716016" y="1916832"/>
            <a:ext cx="23042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292080" y="1484784"/>
            <a:ext cx="1082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Протокол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/>
          <p:nvPr/>
        </p:nvCxnSpPr>
        <p:spPr bwMode="auto">
          <a:xfrm>
            <a:off x="6732240" y="2636912"/>
            <a:ext cx="1080120" cy="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Прямая со стрелкой 28"/>
          <p:cNvCxnSpPr/>
          <p:nvPr/>
        </p:nvCxnSpPr>
        <p:spPr bwMode="auto">
          <a:xfrm>
            <a:off x="6660232" y="2564904"/>
            <a:ext cx="115212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Прямая со стрелкой 32"/>
          <p:cNvCxnSpPr/>
          <p:nvPr/>
        </p:nvCxnSpPr>
        <p:spPr bwMode="auto">
          <a:xfrm flipH="1">
            <a:off x="6660232" y="2924944"/>
            <a:ext cx="115212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Прямоугольник 35"/>
          <p:cNvSpPr/>
          <p:nvPr/>
        </p:nvSpPr>
        <p:spPr bwMode="auto">
          <a:xfrm>
            <a:off x="4211960" y="3861048"/>
            <a:ext cx="1008112" cy="1224136"/>
          </a:xfrm>
          <a:prstGeom prst="rect">
            <a:avLst/>
          </a:prstGeom>
          <a:solidFill>
            <a:schemeClr val="accent1">
              <a:alpha val="2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kumimoji="0" lang="ru-RU" sz="15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Политика</a:t>
            </a:r>
          </a:p>
        </p:txBody>
      </p:sp>
      <p:sp>
        <p:nvSpPr>
          <p:cNvPr id="37" name="Прямоугольник 36"/>
          <p:cNvSpPr/>
          <p:nvPr/>
        </p:nvSpPr>
        <p:spPr bwMode="auto">
          <a:xfrm>
            <a:off x="5508104" y="3861048"/>
            <a:ext cx="1008112" cy="1224136"/>
          </a:xfrm>
          <a:prstGeom prst="rect">
            <a:avLst/>
          </a:prstGeom>
          <a:solidFill>
            <a:srgbClr val="DB1515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-1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 </a:t>
            </a:r>
            <a:r>
              <a:rPr lang="ru-RU" sz="1400" spc="-100" dirty="0" smtClean="0">
                <a:solidFill>
                  <a:schemeClr val="tx1"/>
                </a:solidFill>
              </a:rPr>
              <a:t>Схема</a:t>
            </a: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-1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      и</a:t>
            </a: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spc="-100" dirty="0" smtClean="0">
                <a:solidFill>
                  <a:schemeClr val="tx1"/>
                </a:solidFill>
              </a:rPr>
              <a:t>     контракты</a:t>
            </a:r>
            <a:r>
              <a:rPr kumimoji="0" lang="ru-RU" sz="1400" b="0" i="0" u="none" strike="noStrike" cap="none" spc="-1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 bwMode="auto">
          <a:xfrm>
            <a:off x="4716016" y="3212976"/>
            <a:ext cx="0" cy="6480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1" name="Прямая со стрелкой 40"/>
          <p:cNvCxnSpPr/>
          <p:nvPr/>
        </p:nvCxnSpPr>
        <p:spPr bwMode="auto">
          <a:xfrm>
            <a:off x="5940152" y="3212976"/>
            <a:ext cx="0" cy="6480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7596336" y="2132856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Канал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Технологические основы </a:t>
            </a:r>
            <a:r>
              <a:rPr lang="en-US" dirty="0" smtClean="0"/>
              <a:t>SOA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29</a:t>
            </a:fld>
            <a:endParaRPr lang="ru-RU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79512" y="1526243"/>
            <a:ext cx="8568952" cy="240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Служба, в которой содержатся методы, пользуется каналом для того, чтобы его могли найти и использовать клиенты. Клиенты службы также пользуются каналом, который совместим с каналом службы, чтобы фактически вызывать методы и отправлять нужные данные службе. 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Канал представляет собой комбинацию схемы, соглашения и стратегии с одной стороны и используемого протокола с другой. Протокол, например </a:t>
            </a:r>
            <a:r>
              <a:rPr lang="en-US" dirty="0" smtClean="0">
                <a:solidFill>
                  <a:schemeClr val="tx1"/>
                </a:solidFill>
              </a:rPr>
              <a:t>HTTP </a:t>
            </a:r>
            <a:r>
              <a:rPr lang="ru-RU" dirty="0" smtClean="0">
                <a:solidFill>
                  <a:schemeClr val="tx1"/>
                </a:solidFill>
              </a:rPr>
              <a:t>или </a:t>
            </a:r>
            <a:r>
              <a:rPr lang="en-US" dirty="0" smtClean="0">
                <a:solidFill>
                  <a:schemeClr val="tx1"/>
                </a:solidFill>
              </a:rPr>
              <a:t>MSMQ, </a:t>
            </a:r>
            <a:r>
              <a:rPr lang="ru-RU" dirty="0" smtClean="0">
                <a:solidFill>
                  <a:schemeClr val="tx1"/>
                </a:solidFill>
              </a:rPr>
              <a:t>в данном случае перемещает данные и поддерживается операционной системой, на которой реализованы службы.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eaLnBrk="1" hangingPunct="1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Преимущества модульной архитектуры </a:t>
            </a:r>
            <a:r>
              <a:rPr lang="en-US" dirty="0" smtClean="0"/>
              <a:t>FORIS</a:t>
            </a:r>
            <a:r>
              <a:rPr dirty="0" smtClean="0"/>
              <a:t>. </a:t>
            </a:r>
            <a:r>
              <a:rPr lang="ru-RU" dirty="0" smtClean="0"/>
              <a:t>Взаимодействие систем при выполнении бизнес-процессов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Архитектура SOA. Координация служб в бизнес-процессах. Интеграционная шина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defRPr/>
            </a:pPr>
            <a:r>
              <a:rPr lang="ru-RU" sz="2800" dirty="0" smtClean="0"/>
              <a:t>Модульная архитектура </a:t>
            </a:r>
            <a:r>
              <a:rPr lang="en-US" sz="2800" dirty="0" smtClean="0"/>
              <a:t>FORIS</a:t>
            </a:r>
            <a:r>
              <a:rPr lang="ru-RU" sz="2800" dirty="0" smtClean="0"/>
              <a:t>. Архитектура </a:t>
            </a:r>
            <a:r>
              <a:rPr lang="en-US" sz="2800" dirty="0" smtClean="0"/>
              <a:t>SOA</a:t>
            </a:r>
            <a:endParaRPr lang="ru-RU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Базовая композиция приложения </a:t>
            </a:r>
            <a:r>
              <a:rPr lang="en-US" dirty="0" smtClean="0"/>
              <a:t>WCF.</a:t>
            </a:r>
            <a:br>
              <a:rPr lang="en-US" dirty="0" smtClean="0"/>
            </a:br>
            <a:r>
              <a:rPr lang="ru-RU" dirty="0" smtClean="0"/>
              <a:t>Сборка, хост, клиент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30</a:t>
            </a:fld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512" y="1340768"/>
            <a:ext cx="8712968" cy="456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При построении распределенной системы </a:t>
            </a:r>
            <a:r>
              <a:rPr lang="en-US" sz="1800" dirty="0" smtClean="0">
                <a:solidFill>
                  <a:schemeClr val="tx1"/>
                </a:solidFill>
              </a:rPr>
              <a:t>WCF </a:t>
            </a:r>
            <a:r>
              <a:rPr lang="ru-RU" sz="1800" dirty="0" smtClean="0">
                <a:solidFill>
                  <a:schemeClr val="tx1"/>
                </a:solidFill>
              </a:rPr>
              <a:t>обычно создаются три взаимосвязанных сборки. </a:t>
            </a: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ru-RU" sz="1800" u="sng" dirty="0" smtClean="0">
                <a:solidFill>
                  <a:schemeClr val="tx1"/>
                </a:solidFill>
              </a:rPr>
              <a:t>Сборка службы </a:t>
            </a:r>
            <a:r>
              <a:rPr lang="en-US" sz="1800" u="sng" dirty="0" smtClean="0">
                <a:solidFill>
                  <a:schemeClr val="tx1"/>
                </a:solidFill>
              </a:rPr>
              <a:t>WCF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ru-RU" sz="1800" dirty="0" smtClean="0">
                <a:solidFill>
                  <a:schemeClr val="tx1"/>
                </a:solidFill>
              </a:rPr>
              <a:t>Эта библиотека </a:t>
            </a:r>
            <a:r>
              <a:rPr lang="en-US" sz="1800" dirty="0" smtClean="0">
                <a:solidFill>
                  <a:schemeClr val="tx1"/>
                </a:solidFill>
              </a:rPr>
              <a:t>*.dll </a:t>
            </a:r>
            <a:r>
              <a:rPr lang="ru-RU" sz="1800" dirty="0" smtClean="0">
                <a:solidFill>
                  <a:schemeClr val="tx1"/>
                </a:solidFill>
              </a:rPr>
              <a:t>содержит классы и интерфейсы,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  представляющие общую функциональность, которая предлагается внешним 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  клиентам.</a:t>
            </a: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ru-RU" sz="1800" u="sng" dirty="0" smtClean="0">
                <a:solidFill>
                  <a:schemeClr val="tx1"/>
                </a:solidFill>
              </a:rPr>
              <a:t>Хост службы </a:t>
            </a:r>
            <a:r>
              <a:rPr lang="en-US" sz="1800" u="sng" dirty="0" smtClean="0">
                <a:solidFill>
                  <a:schemeClr val="tx1"/>
                </a:solidFill>
              </a:rPr>
              <a:t>WCF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ru-RU" sz="1800" dirty="0" smtClean="0">
                <a:solidFill>
                  <a:schemeClr val="tx1"/>
                </a:solidFill>
              </a:rPr>
              <a:t>Это программный модуль – сущность, которая принимает</a:t>
            </a:r>
          </a:p>
          <a:p>
            <a:pPr>
              <a:buClr>
                <a:srgbClr val="FF0000"/>
              </a:buClr>
            </a:pPr>
            <a:r>
              <a:rPr lang="ru-RU" sz="1800" dirty="0" smtClean="0">
                <a:solidFill>
                  <a:schemeClr val="tx1"/>
                </a:solidFill>
              </a:rPr>
              <a:t>  в себе сборку службы </a:t>
            </a:r>
            <a:r>
              <a:rPr lang="en-US" sz="1800" dirty="0" smtClean="0">
                <a:solidFill>
                  <a:schemeClr val="tx1"/>
                </a:solidFill>
              </a:rPr>
              <a:t>WCF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FF0000"/>
              </a:buClr>
            </a:pPr>
            <a:endParaRPr lang="ru-RU" sz="1800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ru-RU" sz="1800" u="sng" dirty="0" smtClean="0">
                <a:solidFill>
                  <a:schemeClr val="tx1"/>
                </a:solidFill>
              </a:rPr>
              <a:t>Клиент </a:t>
            </a:r>
            <a:r>
              <a:rPr lang="en-US" sz="1800" u="sng" dirty="0" smtClean="0">
                <a:solidFill>
                  <a:schemeClr val="tx1"/>
                </a:solidFill>
              </a:rPr>
              <a:t>WCF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ru-RU" sz="1800" dirty="0" smtClean="0">
                <a:solidFill>
                  <a:schemeClr val="tx1"/>
                </a:solidFill>
              </a:rPr>
              <a:t>Это приложение, которое обращается к функциональности</a:t>
            </a:r>
          </a:p>
          <a:p>
            <a:pPr>
              <a:buClr>
                <a:srgbClr val="FF0000"/>
              </a:buClr>
            </a:pPr>
            <a:r>
              <a:rPr lang="ru-RU" sz="1800" dirty="0" smtClean="0">
                <a:solidFill>
                  <a:schemeClr val="tx1"/>
                </a:solidFill>
              </a:rPr>
              <a:t>  службы через промежуточный прокси.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Базовая композиция приложения </a:t>
            </a:r>
            <a:r>
              <a:rPr lang="en-US" dirty="0" smtClean="0"/>
              <a:t>WCF.</a:t>
            </a:r>
            <a:br>
              <a:rPr lang="en-US" dirty="0" smtClean="0"/>
            </a:br>
            <a:r>
              <a:rPr lang="ru-RU" dirty="0" smtClean="0"/>
              <a:t>Сборка, хост, клиент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31</a:t>
            </a:fld>
            <a:endParaRPr lang="ru-RU" dirty="0" smtClean="0"/>
          </a:p>
        </p:txBody>
      </p:sp>
      <p:cxnSp>
        <p:nvCxnSpPr>
          <p:cNvPr id="15" name="Прямая со стрелкой 14"/>
          <p:cNvCxnSpPr/>
          <p:nvPr/>
        </p:nvCxnSpPr>
        <p:spPr bwMode="auto">
          <a:xfrm>
            <a:off x="3491880" y="3212976"/>
            <a:ext cx="1872208" cy="72008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arrow"/>
            <a:tailEnd type="arrow"/>
          </a:ln>
          <a:effectLst/>
        </p:spPr>
      </p:cxnSp>
      <p:grpSp>
        <p:nvGrpSpPr>
          <p:cNvPr id="26" name="Группа 25"/>
          <p:cNvGrpSpPr/>
          <p:nvPr/>
        </p:nvGrpSpPr>
        <p:grpSpPr>
          <a:xfrm>
            <a:off x="683568" y="1700808"/>
            <a:ext cx="7416824" cy="2952328"/>
            <a:chOff x="539552" y="2060848"/>
            <a:chExt cx="7416824" cy="2952328"/>
          </a:xfrm>
        </p:grpSpPr>
        <p:sp>
          <p:nvSpPr>
            <p:cNvPr id="6" name="Прямоугольник 5"/>
            <p:cNvSpPr/>
            <p:nvPr/>
          </p:nvSpPr>
          <p:spPr bwMode="auto">
            <a:xfrm>
              <a:off x="539552" y="2060848"/>
              <a:ext cx="7416824" cy="2952328"/>
            </a:xfrm>
            <a:prstGeom prst="rect">
              <a:avLst/>
            </a:prstGeom>
            <a:gradFill>
              <a:gsLst>
                <a:gs pos="14000">
                  <a:srgbClr val="92D050"/>
                </a:gs>
                <a:gs pos="51000">
                  <a:srgbClr val="FFF7B0"/>
                </a:gs>
                <a:gs pos="100000">
                  <a:srgbClr val="E2B961"/>
                </a:gs>
              </a:gsLst>
              <a:lin ang="6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827584" y="2348880"/>
              <a:ext cx="6768752" cy="2304256"/>
              <a:chOff x="827584" y="2348880"/>
              <a:chExt cx="6768752" cy="2304256"/>
            </a:xfrm>
          </p:grpSpPr>
          <p:sp>
            <p:nvSpPr>
              <p:cNvPr id="7" name="Скругленный прямоугольник 6"/>
              <p:cNvSpPr/>
              <p:nvPr/>
            </p:nvSpPr>
            <p:spPr bwMode="auto">
              <a:xfrm>
                <a:off x="827584" y="2348880"/>
                <a:ext cx="2952016" cy="1440160"/>
              </a:xfrm>
              <a:prstGeom prst="roundRect">
                <a:avLst/>
              </a:prstGeom>
              <a:solidFill>
                <a:schemeClr val="bg1">
                  <a:alpha val="49000"/>
                </a:schemeClr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К</a:t>
                </a:r>
                <a:r>
                  <a:rPr kumimoji="0" lang="ru-RU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лиентское приложение</a:t>
                </a:r>
              </a:p>
            </p:txBody>
          </p:sp>
          <p:sp>
            <p:nvSpPr>
              <p:cNvPr id="8" name="Скругленный прямоугольник 7"/>
              <p:cNvSpPr/>
              <p:nvPr/>
            </p:nvSpPr>
            <p:spPr bwMode="auto">
              <a:xfrm>
                <a:off x="4644008" y="2348880"/>
                <a:ext cx="2952328" cy="1440160"/>
              </a:xfrm>
              <a:prstGeom prst="roundRect">
                <a:avLst/>
              </a:prstGeom>
              <a:solidFill>
                <a:schemeClr val="bg1">
                  <a:alpha val="50000"/>
                </a:schemeClr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   </a:t>
                </a:r>
                <a:r>
                  <a:rPr kumimoji="0" lang="ru-RU" sz="1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Хост </a:t>
                </a:r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WCF</a:t>
                </a:r>
                <a:endParaRPr kumimoji="0" lang="ru-RU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Скругленный прямоугольник 9"/>
              <p:cNvSpPr/>
              <p:nvPr/>
            </p:nvSpPr>
            <p:spPr bwMode="auto">
              <a:xfrm>
                <a:off x="5652120" y="3068960"/>
                <a:ext cx="1368152" cy="360040"/>
              </a:xfrm>
              <a:prstGeom prst="roundRect">
                <a:avLst/>
              </a:prstGeom>
              <a:solidFill>
                <a:srgbClr val="00AEEF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</a:t>
                </a:r>
                <a:r>
                  <a:rPr kumimoji="0" lang="ru-RU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Служба </a:t>
                </a: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WCF</a:t>
                </a:r>
                <a:r>
                  <a:rPr kumimoji="0" lang="ru-RU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</a:t>
                </a:r>
              </a:p>
            </p:txBody>
          </p:sp>
          <p:sp>
            <p:nvSpPr>
              <p:cNvPr id="11" name="Скругленный прямоугольник 10"/>
              <p:cNvSpPr/>
              <p:nvPr/>
            </p:nvSpPr>
            <p:spPr bwMode="auto">
              <a:xfrm>
                <a:off x="2267744" y="3068960"/>
                <a:ext cx="1008112" cy="360040"/>
              </a:xfrm>
              <a:prstGeom prst="roundRect">
                <a:avLst/>
              </a:prstGeom>
              <a:solidFill>
                <a:srgbClr val="00AEEF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</a:t>
                </a:r>
                <a:r>
                  <a:rPr kumimoji="0" lang="ru-RU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Прокси</a:t>
                </a:r>
                <a:r>
                  <a:rPr kumimoji="0" lang="ru-RU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</a:t>
                </a:r>
              </a:p>
            </p:txBody>
          </p:sp>
          <p:sp>
            <p:nvSpPr>
              <p:cNvPr id="12" name="Прямоугольник 11"/>
              <p:cNvSpPr/>
              <p:nvPr/>
            </p:nvSpPr>
            <p:spPr bwMode="auto">
              <a:xfrm>
                <a:off x="4716016" y="4365104"/>
                <a:ext cx="2736304" cy="288032"/>
              </a:xfrm>
              <a:prstGeom prst="rect">
                <a:avLst/>
              </a:prstGeom>
              <a:solidFill>
                <a:schemeClr val="bg1">
                  <a:alpha val="76000"/>
                </a:schemeClr>
              </a:solidFill>
              <a:ln w="9525" cap="flat" cmpd="sng" algn="ctr">
                <a:solidFill>
                  <a:schemeClr val="tx1">
                    <a:alpha val="69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   </a:t>
                </a:r>
                <a:r>
                  <a:rPr kumimoji="0" lang="ru-RU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Конфигурационный файл</a:t>
                </a:r>
              </a:p>
            </p:txBody>
          </p:sp>
          <p:sp>
            <p:nvSpPr>
              <p:cNvPr id="13" name="Прямоугольник 12"/>
              <p:cNvSpPr/>
              <p:nvPr/>
            </p:nvSpPr>
            <p:spPr bwMode="auto">
              <a:xfrm>
                <a:off x="971600" y="4365104"/>
                <a:ext cx="2736304" cy="288032"/>
              </a:xfrm>
              <a:prstGeom prst="rect">
                <a:avLst/>
              </a:prstGeom>
              <a:solidFill>
                <a:schemeClr val="bg1">
                  <a:alpha val="81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    </a:t>
                </a:r>
                <a:r>
                  <a:rPr kumimoji="0" lang="ru-RU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Конфигурационный файл</a:t>
                </a:r>
              </a:p>
            </p:txBody>
          </p:sp>
          <p:cxnSp>
            <p:nvCxnSpPr>
              <p:cNvPr id="17" name="Прямая со стрелкой 16"/>
              <p:cNvCxnSpPr/>
              <p:nvPr/>
            </p:nvCxnSpPr>
            <p:spPr bwMode="auto">
              <a:xfrm>
                <a:off x="3347864" y="3212976"/>
                <a:ext cx="2232248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22" name="Прямая со стрелкой 21"/>
              <p:cNvCxnSpPr/>
              <p:nvPr/>
            </p:nvCxnSpPr>
            <p:spPr bwMode="auto">
              <a:xfrm>
                <a:off x="7308304" y="3501008"/>
                <a:ext cx="0" cy="108012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24" name="Прямая со стрелкой 23"/>
              <p:cNvCxnSpPr/>
              <p:nvPr/>
            </p:nvCxnSpPr>
            <p:spPr bwMode="auto">
              <a:xfrm>
                <a:off x="1115616" y="3501008"/>
                <a:ext cx="0" cy="108012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</p:grpSp>
      </p:grpSp>
      <p:sp>
        <p:nvSpPr>
          <p:cNvPr id="27" name="TextBox 26"/>
          <p:cNvSpPr txBox="1"/>
          <p:nvPr/>
        </p:nvSpPr>
        <p:spPr>
          <a:xfrm>
            <a:off x="1259632" y="4941168"/>
            <a:ext cx="61926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Высокоуровневое представление типичного приложения </a:t>
            </a:r>
            <a:r>
              <a:rPr lang="en-US" dirty="0" smtClean="0">
                <a:solidFill>
                  <a:schemeClr val="tx1"/>
                </a:solidFill>
              </a:rPr>
              <a:t>WCF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Понятие АВС(</a:t>
            </a:r>
            <a:r>
              <a:rPr lang="en-US" dirty="0" smtClean="0"/>
              <a:t>address, binding, contract) </a:t>
            </a:r>
            <a:r>
              <a:rPr lang="ru-RU" dirty="0" smtClean="0"/>
              <a:t>в </a:t>
            </a:r>
            <a:r>
              <a:rPr lang="en-US" dirty="0" smtClean="0"/>
              <a:t>WCF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32</a:t>
            </a:fld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1340768"/>
            <a:ext cx="8684687" cy="419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Хосты и клиенты взаимодействуют друг с другом, согласовывая так называемые </a:t>
            </a:r>
            <a:r>
              <a:rPr lang="en-US" sz="1800" dirty="0" smtClean="0">
                <a:solidFill>
                  <a:schemeClr val="tx1"/>
                </a:solidFill>
              </a:rPr>
              <a:t>ABC – </a:t>
            </a:r>
            <a:r>
              <a:rPr lang="ru-RU" sz="1800" dirty="0" smtClean="0">
                <a:solidFill>
                  <a:schemeClr val="tx1"/>
                </a:solidFill>
              </a:rPr>
              <a:t>условное наименование для запоминания основных строительных блоков приложения </a:t>
            </a:r>
            <a:r>
              <a:rPr lang="en-US" sz="1800" dirty="0" smtClean="0">
                <a:solidFill>
                  <a:schemeClr val="tx1"/>
                </a:solidFill>
              </a:rPr>
              <a:t>WCF, </a:t>
            </a:r>
            <a:r>
              <a:rPr lang="ru-RU" sz="1800" dirty="0" smtClean="0">
                <a:solidFill>
                  <a:schemeClr val="tx1"/>
                </a:solidFill>
              </a:rPr>
              <a:t>таких как адрес, привязка и контракт (</a:t>
            </a:r>
            <a:r>
              <a:rPr lang="en-US" sz="1800" dirty="0" smtClean="0">
                <a:solidFill>
                  <a:schemeClr val="tx1"/>
                </a:solidFill>
              </a:rPr>
              <a:t>address, binding, contract – ABC).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u="sng" dirty="0" smtClean="0">
                <a:solidFill>
                  <a:schemeClr val="tx1"/>
                </a:solidFill>
              </a:rPr>
              <a:t>Адрес</a:t>
            </a:r>
            <a:r>
              <a:rPr lang="ru-RU" sz="1800" dirty="0" smtClean="0">
                <a:solidFill>
                  <a:schemeClr val="tx1"/>
                </a:solidFill>
              </a:rPr>
              <a:t>. Описывает местоположение службы.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endParaRPr lang="ru-RU" sz="1800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ru-RU" sz="1800" u="sng" dirty="0" smtClean="0">
                <a:solidFill>
                  <a:schemeClr val="tx1"/>
                </a:solidFill>
              </a:rPr>
              <a:t>Привязка</a:t>
            </a:r>
            <a:r>
              <a:rPr lang="ru-RU" sz="1800" dirty="0" smtClean="0">
                <a:solidFill>
                  <a:schemeClr val="tx1"/>
                </a:solidFill>
              </a:rPr>
              <a:t>. </a:t>
            </a:r>
            <a:r>
              <a:rPr lang="en-US" sz="1800" dirty="0" smtClean="0">
                <a:solidFill>
                  <a:schemeClr val="tx1"/>
                </a:solidFill>
              </a:rPr>
              <a:t>WCF </a:t>
            </a:r>
            <a:r>
              <a:rPr lang="ru-RU" sz="1800" dirty="0" smtClean="0">
                <a:solidFill>
                  <a:schemeClr val="tx1"/>
                </a:solidFill>
              </a:rPr>
              <a:t>поставляется с множеством различных привязок, которые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 указывают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сетевые протоколы, механизмы кодирования  и транспортный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 уровень. </a:t>
            </a:r>
          </a:p>
          <a:p>
            <a:pPr>
              <a:buClr>
                <a:srgbClr val="FF0000"/>
              </a:buClr>
            </a:pPr>
            <a:endParaRPr lang="ru-RU" sz="1800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u="sng" dirty="0" smtClean="0">
                <a:solidFill>
                  <a:schemeClr val="tx1"/>
                </a:solidFill>
              </a:rPr>
              <a:t>Контракт</a:t>
            </a:r>
            <a:r>
              <a:rPr lang="ru-RU" sz="1800" dirty="0" smtClean="0">
                <a:solidFill>
                  <a:schemeClr val="tx1"/>
                </a:solidFill>
              </a:rPr>
              <a:t>. Предоставляет описание каждого метода, представленной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 службой </a:t>
            </a:r>
            <a:r>
              <a:rPr lang="en-US" sz="1800" dirty="0" smtClean="0">
                <a:solidFill>
                  <a:schemeClr val="tx1"/>
                </a:solidFill>
              </a:rPr>
              <a:t>WCF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Понятие АВС(</a:t>
            </a:r>
            <a:r>
              <a:rPr lang="en-US" dirty="0" smtClean="0"/>
              <a:t>address, binding, contract) </a:t>
            </a:r>
            <a:r>
              <a:rPr lang="ru-RU" dirty="0" smtClean="0"/>
              <a:t>в </a:t>
            </a:r>
            <a:r>
              <a:rPr lang="en-US" dirty="0" smtClean="0"/>
              <a:t>WCF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33</a:t>
            </a:fld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1563757"/>
            <a:ext cx="87566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Применение файла </a:t>
            </a:r>
            <a:r>
              <a:rPr lang="en-US" sz="1800" dirty="0" smtClean="0">
                <a:solidFill>
                  <a:schemeClr val="tx1"/>
                </a:solidFill>
              </a:rPr>
              <a:t>*.config </a:t>
            </a:r>
            <a:r>
              <a:rPr lang="ru-RU" sz="1800" dirty="0" smtClean="0">
                <a:solidFill>
                  <a:schemeClr val="tx1"/>
                </a:solidFill>
              </a:rPr>
              <a:t>на серверной или клиентской стороне не является обязательным. При желании можно жестко закодировать хост ( а также клиент), указав необходимые детали ( то есть конечные точки, привязку, адреса). Очевидная проблема такого подхода состоит в том, что если нужно изменить детали настройки, понадобиться вносить изменения в код, перекомпилировать и заново развертывать множество сборок. Использование файла </a:t>
            </a:r>
            <a:r>
              <a:rPr lang="en-US" sz="1800" dirty="0" smtClean="0">
                <a:solidFill>
                  <a:schemeClr val="tx1"/>
                </a:solidFill>
              </a:rPr>
              <a:t>*.config </a:t>
            </a:r>
            <a:r>
              <a:rPr lang="ru-RU" sz="1800" dirty="0" smtClean="0">
                <a:solidFill>
                  <a:schemeClr val="tx1"/>
                </a:solidFill>
              </a:rPr>
              <a:t>делает кодовую базу намного более гибкой, поскольку все изменения настроек производятся редактированием конфигурационных файлов и последующим перезапуском.  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Пример службы </a:t>
            </a:r>
            <a:r>
              <a:rPr lang="en-US" dirty="0" smtClean="0"/>
              <a:t>WCF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34</a:t>
            </a:fld>
            <a:endParaRPr lang="ru-RU" dirty="0" smtClean="0"/>
          </a:p>
        </p:txBody>
      </p:sp>
      <p:cxnSp>
        <p:nvCxnSpPr>
          <p:cNvPr id="15" name="Прямая со стрелкой 14"/>
          <p:cNvCxnSpPr/>
          <p:nvPr/>
        </p:nvCxnSpPr>
        <p:spPr bwMode="auto">
          <a:xfrm>
            <a:off x="3491880" y="3212976"/>
            <a:ext cx="1872208" cy="72008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arrow"/>
            <a:tailEnd type="arrow"/>
          </a:ln>
          <a:effectLst/>
        </p:spPr>
      </p:cxnSp>
      <p:sp>
        <p:nvSpPr>
          <p:cNvPr id="6" name="Прямоугольник 5"/>
          <p:cNvSpPr/>
          <p:nvPr/>
        </p:nvSpPr>
        <p:spPr bwMode="auto">
          <a:xfrm>
            <a:off x="539552" y="1340768"/>
            <a:ext cx="7920880" cy="3240360"/>
          </a:xfrm>
          <a:prstGeom prst="rect">
            <a:avLst/>
          </a:prstGeom>
          <a:gradFill>
            <a:gsLst>
              <a:gs pos="14000">
                <a:srgbClr val="92D050"/>
              </a:gs>
              <a:gs pos="51000">
                <a:srgbClr val="FFF7B0"/>
              </a:gs>
              <a:gs pos="100000">
                <a:srgbClr val="E2B961"/>
              </a:gs>
            </a:gsLst>
            <a:lin ang="6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Группа 24"/>
          <p:cNvGrpSpPr/>
          <p:nvPr/>
        </p:nvGrpSpPr>
        <p:grpSpPr>
          <a:xfrm>
            <a:off x="971600" y="1700808"/>
            <a:ext cx="7364117" cy="2664296"/>
            <a:chOff x="611560" y="2348880"/>
            <a:chExt cx="7003131" cy="2376264"/>
          </a:xfrm>
        </p:grpSpPr>
        <p:sp>
          <p:nvSpPr>
            <p:cNvPr id="7" name="Скругленный прямоугольник 6"/>
            <p:cNvSpPr/>
            <p:nvPr/>
          </p:nvSpPr>
          <p:spPr bwMode="auto">
            <a:xfrm>
              <a:off x="755577" y="2348880"/>
              <a:ext cx="3142937" cy="1669807"/>
            </a:xfrm>
            <a:prstGeom prst="roundRect">
              <a:avLst/>
            </a:prstGeom>
            <a:solidFill>
              <a:schemeClr val="bg1">
                <a:alpha val="49000"/>
              </a:schemeClr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 </a:t>
              </a: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lang="ru-RU" dirty="0" smtClean="0">
                  <a:solidFill>
                    <a:schemeClr val="tx1"/>
                  </a:solidFill>
                </a:rPr>
                <a:t>К</a:t>
              </a:r>
              <a:r>
                <a:rPr kumimoji="0" lang="ru-RU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лиентское приложение</a:t>
              </a:r>
              <a:endPara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(MagicEightBallServiceClient.exe)</a:t>
              </a:r>
              <a:endParaRPr kumimoji="0" 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 bwMode="auto">
            <a:xfrm>
              <a:off x="4309383" y="2348880"/>
              <a:ext cx="3286953" cy="1669807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                </a:t>
              </a:r>
              <a:r>
                <a:rPr kumimoji="0" lang="ru-RU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Хост </a:t>
              </a: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WCF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 (MagicEightBallServiceHost.exe)</a:t>
              </a:r>
              <a:endParaRPr kumimoji="0" lang="ru-R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Скругленный прямоугольник 9"/>
            <p:cNvSpPr/>
            <p:nvPr/>
          </p:nvSpPr>
          <p:spPr bwMode="auto">
            <a:xfrm>
              <a:off x="4651774" y="3119560"/>
              <a:ext cx="2670649" cy="642234"/>
            </a:xfrm>
            <a:prstGeom prst="roundRect">
              <a:avLst/>
            </a:prstGeom>
            <a:solidFill>
              <a:srgbClr val="00AEEF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Служба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WCF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  MagicEightBallServiceLib.dll</a:t>
              </a: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</a:p>
          </p:txBody>
        </p:sp>
        <p:sp>
          <p:nvSpPr>
            <p:cNvPr id="11" name="Скругленный прямоугольник 10"/>
            <p:cNvSpPr/>
            <p:nvPr/>
          </p:nvSpPr>
          <p:spPr bwMode="auto">
            <a:xfrm>
              <a:off x="2391993" y="3312230"/>
              <a:ext cx="1008112" cy="360040"/>
            </a:xfrm>
            <a:prstGeom prst="roundRect">
              <a:avLst/>
            </a:prstGeom>
            <a:solidFill>
              <a:srgbClr val="00AEEF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  <a:r>
                <a:rPr lang="ru-RU" dirty="0" smtClean="0">
                  <a:solidFill>
                    <a:schemeClr val="tx1"/>
                  </a:solidFill>
                </a:rPr>
                <a:t>Прокси</a:t>
              </a: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</a:p>
          </p:txBody>
        </p:sp>
        <p:sp>
          <p:nvSpPr>
            <p:cNvPr id="12" name="Прямоугольник 11"/>
            <p:cNvSpPr/>
            <p:nvPr/>
          </p:nvSpPr>
          <p:spPr bwMode="auto">
            <a:xfrm>
              <a:off x="4446339" y="4211357"/>
              <a:ext cx="3168352" cy="504056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 w="9525" cap="flat" cmpd="sng" algn="ctr">
              <a:solidFill>
                <a:schemeClr val="tx1">
                  <a:alpha val="6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 </a:t>
              </a: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Конфигурационный файл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  MagicEightBallServiceHost.exe.config</a:t>
              </a: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 bwMode="auto">
            <a:xfrm>
              <a:off x="611560" y="4221088"/>
              <a:ext cx="3240360" cy="504056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 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 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Конфигурационный файл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  MagicEightBallServiceClient.exe.config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" name="Прямая со стрелкой 16"/>
            <p:cNvCxnSpPr/>
            <p:nvPr/>
          </p:nvCxnSpPr>
          <p:spPr bwMode="auto">
            <a:xfrm>
              <a:off x="3556122" y="3440677"/>
              <a:ext cx="102717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2" name="Прямая со стрелкой 21"/>
            <p:cNvCxnSpPr/>
            <p:nvPr/>
          </p:nvCxnSpPr>
          <p:spPr bwMode="auto">
            <a:xfrm>
              <a:off x="7459380" y="3569124"/>
              <a:ext cx="0" cy="7920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4" name="Прямая со стрелкой 23"/>
            <p:cNvCxnSpPr/>
            <p:nvPr/>
          </p:nvCxnSpPr>
          <p:spPr bwMode="auto">
            <a:xfrm>
              <a:off x="953951" y="3633347"/>
              <a:ext cx="0" cy="7200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251520" y="5013176"/>
            <a:ext cx="849694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Магический шар </a:t>
            </a:r>
            <a:r>
              <a:rPr lang="en-US" dirty="0" smtClean="0">
                <a:solidFill>
                  <a:schemeClr val="tx1"/>
                </a:solidFill>
              </a:rPr>
              <a:t>Magic 8-Ball – </a:t>
            </a:r>
            <a:r>
              <a:rPr lang="ru-RU" dirty="0" smtClean="0">
                <a:solidFill>
                  <a:schemeClr val="tx1"/>
                </a:solidFill>
              </a:rPr>
              <a:t>это игрушка, позволяющая получить шуточное предсказание будущего. В интерфейсе </a:t>
            </a:r>
            <a:r>
              <a:rPr lang="en-US" dirty="0" smtClean="0">
                <a:solidFill>
                  <a:schemeClr val="tx1"/>
                </a:solidFill>
              </a:rPr>
              <a:t>IEightBall </a:t>
            </a:r>
            <a:r>
              <a:rPr lang="ru-RU" dirty="0" smtClean="0">
                <a:solidFill>
                  <a:schemeClr val="tx1"/>
                </a:solidFill>
              </a:rPr>
              <a:t>определен единственный метод </a:t>
            </a:r>
            <a:r>
              <a:rPr lang="en-US" dirty="0" smtClean="0">
                <a:solidFill>
                  <a:schemeClr val="tx1"/>
                </a:solidFill>
              </a:rPr>
              <a:t>ObtainAnswerToQuestion</a:t>
            </a:r>
            <a:r>
              <a:rPr lang="ru-RU" dirty="0" smtClean="0">
                <a:solidFill>
                  <a:schemeClr val="tx1"/>
                </a:solidFill>
              </a:rPr>
              <a:t>, который позволяет клиенту задать вопрос магическому шару, чтобы получить случайный ответ.  (пример взят из книги Эндрю Троелсена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ru-RU" dirty="0" smtClean="0">
                <a:solidFill>
                  <a:schemeClr val="tx1"/>
                </a:solidFill>
              </a:rPr>
              <a:t>Язык программирования С</a:t>
            </a:r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ru-RU" dirty="0" smtClean="0">
                <a:solidFill>
                  <a:schemeClr val="tx1"/>
                </a:solidFill>
              </a:rPr>
              <a:t> 2010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 платформа </a:t>
            </a:r>
            <a:r>
              <a:rPr lang="en-US" dirty="0" smtClean="0">
                <a:solidFill>
                  <a:schemeClr val="tx1"/>
                </a:solidFill>
              </a:rPr>
              <a:t>.NET 4)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22225"/>
            <a:ext cx="6841455" cy="885825"/>
          </a:xfrm>
        </p:spPr>
        <p:txBody>
          <a:bodyPr/>
          <a:lstStyle/>
          <a:p>
            <a:pPr eaLnBrk="1" hangingPunct="1"/>
            <a:r>
              <a:rPr lang="ru-RU" dirty="0" smtClean="0"/>
              <a:t>Пример службы </a:t>
            </a:r>
            <a:r>
              <a:rPr lang="en-US" dirty="0" smtClean="0"/>
              <a:t>WCF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Конфигурационный файл службы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35</a:t>
            </a:fld>
            <a:endParaRPr lang="ru-RU" dirty="0" smtClean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25463"/>
            <a:ext cx="84772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6084585"/>
            <a:ext cx="84969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basicHttpBinding – </a:t>
            </a:r>
            <a:r>
              <a:rPr lang="ru-RU" dirty="0" smtClean="0">
                <a:solidFill>
                  <a:schemeClr val="tx1"/>
                </a:solidFill>
              </a:rPr>
              <a:t>эта привязка использует </a:t>
            </a:r>
            <a:r>
              <a:rPr lang="en-US" dirty="0" smtClean="0">
                <a:solidFill>
                  <a:schemeClr val="tx1"/>
                </a:solidFill>
              </a:rPr>
              <a:t>HTTP </a:t>
            </a:r>
            <a:r>
              <a:rPr lang="ru-RU" dirty="0" smtClean="0">
                <a:solidFill>
                  <a:schemeClr val="tx1"/>
                </a:solidFill>
              </a:rPr>
              <a:t>в качестве транспорта и </a:t>
            </a:r>
            <a:r>
              <a:rPr lang="en-US" dirty="0" smtClean="0">
                <a:solidFill>
                  <a:schemeClr val="tx1"/>
                </a:solidFill>
              </a:rPr>
              <a:t>Text/XML </a:t>
            </a:r>
            <a:r>
              <a:rPr lang="ru-RU" dirty="0" smtClean="0">
                <a:solidFill>
                  <a:schemeClr val="tx1"/>
                </a:solidFill>
              </a:rPr>
              <a:t>в качестве метода кодирования сообщений по умолчанию. 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 bwMode="auto">
          <a:xfrm>
            <a:off x="5508104" y="3501008"/>
            <a:ext cx="2592288" cy="360040"/>
          </a:xfrm>
          <a:prstGeom prst="wedgeRoundRectCallout">
            <a:avLst>
              <a:gd name="adj1" fmla="val -67062"/>
              <a:gd name="adj2" fmla="val -11112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/>
              <a:t>Адрес службы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Пример службы </a:t>
            </a:r>
            <a:r>
              <a:rPr lang="en-US" dirty="0" smtClean="0"/>
              <a:t>WCF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Конфигурационный файл клиента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36</a:t>
            </a:fld>
            <a:endParaRPr lang="ru-RU" dirty="0" smtClean="0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46237"/>
            <a:ext cx="83343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кругленная прямоугольная выноска 5"/>
          <p:cNvSpPr/>
          <p:nvPr/>
        </p:nvSpPr>
        <p:spPr bwMode="auto">
          <a:xfrm>
            <a:off x="5796136" y="5478685"/>
            <a:ext cx="2592288" cy="576064"/>
          </a:xfrm>
          <a:prstGeom prst="wedgeRoundRectCallout">
            <a:avLst>
              <a:gd name="adj1" fmla="val -67062"/>
              <a:gd name="adj2" fmla="val -11112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Конечная точка – адрес, привязка, контракт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Пример службы </a:t>
            </a:r>
            <a:r>
              <a:rPr lang="en-US" dirty="0" smtClean="0"/>
              <a:t>WCF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Удаленный вызов метода службы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37</a:t>
            </a:fld>
            <a:endParaRPr lang="ru-RU" dirty="0" smtClean="0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95003"/>
            <a:ext cx="79629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Скругленная прямоугольная выноска 7"/>
          <p:cNvSpPr/>
          <p:nvPr/>
        </p:nvSpPr>
        <p:spPr bwMode="auto">
          <a:xfrm>
            <a:off x="5220072" y="4159299"/>
            <a:ext cx="3456384" cy="504056"/>
          </a:xfrm>
          <a:prstGeom prst="wedgeRoundRectCallout">
            <a:avLst>
              <a:gd name="adj1" fmla="val -83020"/>
              <a:gd name="adj2" fmla="val -2294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Вызов службы </a:t>
            </a:r>
            <a:r>
              <a:rPr lang="en-US" sz="1400" dirty="0" smtClean="0">
                <a:solidFill>
                  <a:schemeClr val="tx1"/>
                </a:solidFill>
              </a:rPr>
              <a:t>MagicEightBallService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с помощью </a:t>
            </a:r>
            <a:r>
              <a:rPr lang="en-US" sz="1400" dirty="0" smtClean="0">
                <a:solidFill>
                  <a:schemeClr val="tx1"/>
                </a:solidFill>
              </a:rPr>
              <a:t>HTTP</a:t>
            </a:r>
            <a:r>
              <a:rPr lang="ru-RU" sz="1400" dirty="0" smtClean="0">
                <a:solidFill>
                  <a:schemeClr val="tx1"/>
                </a:solidFill>
              </a:rPr>
              <a:t>-метода </a:t>
            </a:r>
            <a:r>
              <a:rPr lang="en-US" sz="1400" dirty="0" smtClean="0">
                <a:solidFill>
                  <a:schemeClr val="tx1"/>
                </a:solidFill>
              </a:rPr>
              <a:t>POST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Пример службы </a:t>
            </a:r>
            <a:r>
              <a:rPr lang="en-US" dirty="0" smtClean="0"/>
              <a:t>WCF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Удаленный вызов метода службы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38</a:t>
            </a:fld>
            <a:endParaRPr lang="ru-RU" dirty="0" smtClean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74812"/>
            <a:ext cx="7905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кругленная прямоугольная выноска 6"/>
          <p:cNvSpPr/>
          <p:nvPr/>
        </p:nvSpPr>
        <p:spPr bwMode="auto">
          <a:xfrm>
            <a:off x="4932040" y="5219228"/>
            <a:ext cx="3456384" cy="504056"/>
          </a:xfrm>
          <a:prstGeom prst="wedgeRoundRectCallout">
            <a:avLst>
              <a:gd name="adj1" fmla="val -78401"/>
              <a:gd name="adj2" fmla="val -13944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Вызов  метода </a:t>
            </a:r>
            <a:r>
              <a:rPr lang="en-US" sz="1400" dirty="0" smtClean="0">
                <a:solidFill>
                  <a:schemeClr val="tx1"/>
                </a:solidFill>
              </a:rPr>
              <a:t>ObtainAnswerToQuestion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по </a:t>
            </a:r>
            <a:r>
              <a:rPr lang="en-US" sz="1400" dirty="0" smtClean="0">
                <a:solidFill>
                  <a:schemeClr val="tx1"/>
                </a:solidFill>
              </a:rPr>
              <a:t>SOAP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Пример службы </a:t>
            </a:r>
            <a:r>
              <a:rPr lang="en-US" dirty="0" smtClean="0"/>
              <a:t>WCF</a:t>
            </a:r>
            <a:r>
              <a:rPr lang="ru-RU" dirty="0" smtClean="0"/>
              <a:t>. Вызов метода службы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39</a:t>
            </a:fld>
            <a:endParaRPr lang="ru-RU" dirty="0" smtClean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52339"/>
            <a:ext cx="79152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кругленная прямоугольная выноска 5"/>
          <p:cNvSpPr/>
          <p:nvPr/>
        </p:nvSpPr>
        <p:spPr bwMode="auto">
          <a:xfrm>
            <a:off x="4932040" y="4836715"/>
            <a:ext cx="3456384" cy="504056"/>
          </a:xfrm>
          <a:prstGeom prst="wedgeRoundRectCallout">
            <a:avLst>
              <a:gd name="adj1" fmla="val -78401"/>
              <a:gd name="adj2" fmla="val -13944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Ответ  метода </a:t>
            </a:r>
            <a:r>
              <a:rPr lang="en-US" sz="1400" dirty="0" smtClean="0">
                <a:solidFill>
                  <a:schemeClr val="tx1"/>
                </a:solidFill>
              </a:rPr>
              <a:t>ObtainAnswerToQuestion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по </a:t>
            </a:r>
            <a:r>
              <a:rPr lang="en-US" sz="1400" dirty="0" smtClean="0">
                <a:solidFill>
                  <a:schemeClr val="tx1"/>
                </a:solidFill>
              </a:rPr>
              <a:t>SOAP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Преимущества модульной архитектуры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4</a:t>
            </a:fld>
            <a:endParaRPr lang="ru-RU" dirty="0" smtClean="0"/>
          </a:p>
        </p:txBody>
      </p:sp>
      <p:pic>
        <p:nvPicPr>
          <p:cNvPr id="5" name="Picture 31" descr="C:\Documents and Settings\michael.butovsky\My Documents\My Pictures\BSS_OSS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130" y="1161910"/>
            <a:ext cx="662473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5027692"/>
            <a:ext cx="835292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Система </a:t>
            </a:r>
            <a:r>
              <a:rPr lang="en-US" dirty="0" smtClean="0">
                <a:solidFill>
                  <a:schemeClr val="tx1"/>
                </a:solidFill>
              </a:rPr>
              <a:t>FORIS </a:t>
            </a:r>
            <a:r>
              <a:rPr lang="ru-RU" dirty="0" smtClean="0">
                <a:solidFill>
                  <a:schemeClr val="tx1"/>
                </a:solidFill>
              </a:rPr>
              <a:t>состоит из взаимодействующих между собой подсистем, каждая из которых состоит из различных модулей. Модульная архитектура </a:t>
            </a:r>
            <a:r>
              <a:rPr lang="en-US" dirty="0" smtClean="0">
                <a:solidFill>
                  <a:schemeClr val="tx1"/>
                </a:solidFill>
              </a:rPr>
              <a:t>FORIS </a:t>
            </a:r>
            <a:r>
              <a:rPr lang="ru-RU" dirty="0" smtClean="0">
                <a:solidFill>
                  <a:schemeClr val="tx1"/>
                </a:solidFill>
              </a:rPr>
              <a:t> позволяет  получить практически неограниченную масштабируемость. При необходимости каждую подсистему можно расширить за счет добавления новых модулей. В настоящий момент система FORIS может поддерживать от 10 тысяч до 100 миллионов абонентов.    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22225"/>
            <a:ext cx="6481415" cy="885825"/>
          </a:xfrm>
        </p:spPr>
        <p:txBody>
          <a:bodyPr/>
          <a:lstStyle/>
          <a:p>
            <a:pPr eaLnBrk="1" hangingPunct="1"/>
            <a:r>
              <a:rPr lang="ru-RU" dirty="0" smtClean="0"/>
              <a:t>Пример службы </a:t>
            </a:r>
            <a:r>
              <a:rPr lang="en-US" dirty="0" smtClean="0"/>
              <a:t>WCF</a:t>
            </a:r>
            <a:r>
              <a:rPr lang="ru-RU" dirty="0" smtClean="0"/>
              <a:t>. Вызов метода службы</a:t>
            </a:r>
            <a:r>
              <a:rPr lang="en-US" dirty="0" smtClean="0"/>
              <a:t> </a:t>
            </a:r>
            <a:r>
              <a:rPr lang="ru-RU" dirty="0" smtClean="0"/>
              <a:t>с помощью </a:t>
            </a:r>
            <a:r>
              <a:rPr lang="en-US" dirty="0" smtClean="0"/>
              <a:t>HTTP-</a:t>
            </a:r>
            <a:r>
              <a:rPr lang="ru-RU" dirty="0" smtClean="0"/>
              <a:t>метода </a:t>
            </a:r>
            <a:r>
              <a:rPr lang="en-US" dirty="0" smtClean="0"/>
              <a:t>POST</a:t>
            </a:r>
            <a:r>
              <a:rPr lang="ru-RU" dirty="0" smtClean="0"/>
              <a:t>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40</a:t>
            </a:fld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512" y="1412776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POST /MagicEightBallService HTTP/1.1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Content-Type: text/xml; charset=utf-8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SOAPAction: "http://MyCompany.com/</a:t>
            </a:r>
            <a:r>
              <a:rPr lang="en-US" dirty="0" err="1">
                <a:solidFill>
                  <a:schemeClr val="tx1"/>
                </a:solidFill>
              </a:rPr>
              <a:t>IEightBall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ObtainAnswerToQuestion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Host: 172.20.10.131:8080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Content-Length: 354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Expect: 100-continue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&lt;?xml version="1.0" encoding="utf-8"?&gt;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&lt;soap:Envelope xmlns:soap="http://schemas.xmlsoap.org/soap/envelope/"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xmlns:xsi="http://www.w3.org/2001/XMLSchema-instance"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xmlns:xsd</a:t>
            </a:r>
            <a:r>
              <a:rPr lang="en-US" dirty="0">
                <a:solidFill>
                  <a:schemeClr val="tx1"/>
                </a:solidFill>
              </a:rPr>
              <a:t>="http://www.w3.org/2001/XMLSchema"&gt;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&lt;</a:t>
            </a:r>
            <a:r>
              <a:rPr lang="en-US" dirty="0" err="1">
                <a:solidFill>
                  <a:schemeClr val="tx1"/>
                </a:solidFill>
              </a:rPr>
              <a:t>soap:Body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ObtainAnswerToQuestion xmlns="http://MyCompany.com"&gt;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        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userQuestion&gt;1&lt;/userQuestion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   </a:t>
            </a:r>
            <a:r>
              <a:rPr lang="en-US" dirty="0" smtClean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chemeClr val="tx1"/>
                </a:solidFill>
              </a:rPr>
              <a:t>ObtainAnswerToQuestion&gt;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&lt;/</a:t>
            </a:r>
            <a:r>
              <a:rPr lang="en-US" dirty="0" err="1">
                <a:solidFill>
                  <a:schemeClr val="tx1"/>
                </a:solidFill>
              </a:rPr>
              <a:t>soap:Body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&lt;/soap:Envelope&gt;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 bwMode="auto">
          <a:xfrm>
            <a:off x="4788024" y="2420888"/>
            <a:ext cx="3856012" cy="936104"/>
          </a:xfrm>
          <a:prstGeom prst="wedgeRoundRectCallout">
            <a:avLst>
              <a:gd name="adj1" fmla="val -84422"/>
              <a:gd name="adj2" fmla="val -3815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Вызов метода </a:t>
            </a:r>
            <a:r>
              <a:rPr lang="en-US" sz="1400" dirty="0" smtClean="0">
                <a:solidFill>
                  <a:schemeClr val="tx1"/>
                </a:solidFill>
              </a:rPr>
              <a:t>ObtainAnswerToQuestion</a:t>
            </a:r>
            <a:r>
              <a:rPr lang="ru-RU" sz="1400" dirty="0" smtClean="0">
                <a:solidFill>
                  <a:schemeClr val="tx1"/>
                </a:solidFill>
              </a:rPr>
              <a:t> службы </a:t>
            </a:r>
            <a:r>
              <a:rPr lang="en-US" sz="1400" dirty="0" smtClean="0">
                <a:solidFill>
                  <a:schemeClr val="tx1"/>
                </a:solidFill>
              </a:rPr>
              <a:t>MagicEightBallService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с помощью </a:t>
            </a:r>
            <a:r>
              <a:rPr lang="en-US" sz="1400" dirty="0" smtClean="0">
                <a:solidFill>
                  <a:schemeClr val="tx1"/>
                </a:solidFill>
              </a:rPr>
              <a:t>HTTP</a:t>
            </a:r>
            <a:r>
              <a:rPr lang="ru-RU" sz="1400" dirty="0" smtClean="0">
                <a:solidFill>
                  <a:schemeClr val="tx1"/>
                </a:solidFill>
              </a:rPr>
              <a:t>-метода </a:t>
            </a:r>
            <a:r>
              <a:rPr lang="en-US" sz="1400" dirty="0" smtClean="0">
                <a:solidFill>
                  <a:schemeClr val="tx1"/>
                </a:solidFill>
              </a:rPr>
              <a:t>POST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 bwMode="auto">
          <a:xfrm>
            <a:off x="4987838" y="5391493"/>
            <a:ext cx="3456384" cy="1038041"/>
          </a:xfrm>
          <a:prstGeom prst="wedgeRoundRectCallout">
            <a:avLst>
              <a:gd name="adj1" fmla="val -49190"/>
              <a:gd name="adj2" fmla="val -6890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Само </a:t>
            </a:r>
            <a:r>
              <a:rPr lang="en-US" sz="1400" dirty="0" smtClean="0">
                <a:solidFill>
                  <a:schemeClr val="tx1"/>
                </a:solidFill>
              </a:rPr>
              <a:t>SOAP-</a:t>
            </a:r>
            <a:r>
              <a:rPr lang="ru-RU" sz="1400" dirty="0" smtClean="0">
                <a:solidFill>
                  <a:schemeClr val="tx1"/>
                </a:solidFill>
              </a:rPr>
              <a:t>сообщение, которое вызывает метод </a:t>
            </a:r>
            <a:r>
              <a:rPr lang="en-US" sz="1400" dirty="0" smtClean="0">
                <a:solidFill>
                  <a:schemeClr val="tx1"/>
                </a:solidFill>
              </a:rPr>
              <a:t>ObtainAnswerToQuestion</a:t>
            </a:r>
            <a:r>
              <a:rPr lang="ru-RU" sz="1400" dirty="0" smtClean="0">
                <a:solidFill>
                  <a:schemeClr val="tx1"/>
                </a:solidFill>
              </a:rPr>
              <a:t> с параметром </a:t>
            </a:r>
            <a:r>
              <a:rPr lang="en-US" sz="1400" dirty="0" smtClean="0">
                <a:solidFill>
                  <a:schemeClr val="tx1"/>
                </a:solidFill>
              </a:rPr>
              <a:t>userQuestion = 1 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035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Пример службы </a:t>
            </a:r>
            <a:r>
              <a:rPr lang="en-US" dirty="0" smtClean="0"/>
              <a:t>WCF</a:t>
            </a:r>
            <a:r>
              <a:rPr lang="ru-RU" dirty="0" smtClean="0"/>
              <a:t>. Ответ службы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41</a:t>
            </a:fld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1556792"/>
            <a:ext cx="8640960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HTTP/1.1 200 OK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Content-Length: 264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Content-Type: text/xml; charset=utf-8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Server: Microsoft-HTTPAPI/2.0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Date: Fri, 18 Oct 2013 12:04:42 GMT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&lt;s:Envelope xmlns:s="http://schemas.xmlsoap.org/soap/envelope/"&gt;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&lt;s:Body&gt;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&lt;ObtainAnswerToQuestionResponse xmlns="http://MyCompany.com"&gt;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&lt;ObtainAnswerToQuestionResult&gt;Ask again later&lt;/ObtainAnswerToQuestionResult&gt;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&lt;/ObtainAnswerToQuestionResponse&gt;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&lt;/s:Body&gt;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&lt;/s:Envelope&gt;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05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eaLnBrk="1" hangingPunct="1">
              <a:spcBef>
                <a:spcPct val="20000"/>
              </a:spcBef>
              <a:buClr>
                <a:srgbClr val="FF0000"/>
              </a:buClr>
              <a:defRPr/>
            </a:pPr>
            <a:r>
              <a:rPr lang="ru-RU" dirty="0" smtClean="0"/>
              <a:t>Как Workflow координирует и исполняет бизнес-процессы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Архитектура Workflow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Задание логики исполнения бизнес-процессов. Язык PDL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idx="1"/>
          </p:nvPr>
        </p:nvSpPr>
        <p:spPr>
          <a:xfrm>
            <a:off x="755576" y="2636912"/>
            <a:ext cx="7772400" cy="648072"/>
          </a:xfrm>
        </p:spPr>
        <p:txBody>
          <a:bodyPr>
            <a:normAutofit fontScale="77500" lnSpcReduction="20000"/>
          </a:bodyPr>
          <a:lstStyle/>
          <a:p>
            <a:pPr lvl="0" algn="l">
              <a:defRPr/>
            </a:pPr>
            <a:r>
              <a:rPr lang="en-US" dirty="0"/>
              <a:t>Workflow</a:t>
            </a:r>
            <a:r>
              <a:rPr lang="ru-RU" dirty="0"/>
              <a:t>. Исполнитель бизнес-процессов (оркестратор)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Как Workflow координирует 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исполняет бизнес-процессы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43</a:t>
            </a:fld>
            <a:endParaRPr lang="ru-RU" dirty="0" smtClean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628800"/>
            <a:ext cx="5976664" cy="1034129"/>
          </a:xfrm>
          <a:prstGeom prst="rect">
            <a:avLst/>
          </a:prstGeom>
          <a:solidFill>
            <a:schemeClr val="accent5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 smtClean="0">
                <a:solidFill>
                  <a:schemeClr val="tx1"/>
                </a:solidFill>
              </a:rPr>
              <a:t>Workflow – </a:t>
            </a:r>
            <a:r>
              <a:rPr lang="ru-RU" sz="1800" b="1" dirty="0" smtClean="0">
                <a:solidFill>
                  <a:schemeClr val="tx1"/>
                </a:solidFill>
              </a:rPr>
              <a:t>это</a:t>
            </a:r>
            <a:r>
              <a:rPr lang="en-US" sz="1800" b="1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just">
              <a:buAutoNum type="arabicPeriod"/>
            </a:pPr>
            <a:r>
              <a:rPr lang="ru-RU" sz="1800" b="1" dirty="0" smtClean="0">
                <a:solidFill>
                  <a:schemeClr val="tx1"/>
                </a:solidFill>
              </a:rPr>
              <a:t>Система исполнения бизнес-процессов</a:t>
            </a:r>
          </a:p>
          <a:p>
            <a:pPr marL="342900" indent="-342900" algn="just">
              <a:buAutoNum type="arabicPeriod"/>
            </a:pPr>
            <a:r>
              <a:rPr lang="en-US" sz="1800" b="1" dirty="0" smtClean="0">
                <a:solidFill>
                  <a:schemeClr val="tx1"/>
                </a:solidFill>
              </a:rPr>
              <a:t>SOA-</a:t>
            </a:r>
            <a:r>
              <a:rPr lang="ru-RU" sz="1800" b="1" dirty="0" smtClean="0">
                <a:solidFill>
                  <a:schemeClr val="tx1"/>
                </a:solidFill>
              </a:rPr>
              <a:t>совместимая интеграционная шина 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3429000"/>
            <a:ext cx="8640960" cy="240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Workflow </a:t>
            </a:r>
            <a:r>
              <a:rPr lang="ru-RU" dirty="0" smtClean="0">
                <a:solidFill>
                  <a:schemeClr val="tx1"/>
                </a:solidFill>
              </a:rPr>
              <a:t>обращается к независимым сервисам с помощью модулей-клиентов данных сервисов.  Если на предприятии появляется новый сервис, то в </a:t>
            </a:r>
            <a:r>
              <a:rPr lang="en-US" dirty="0" smtClean="0">
                <a:solidFill>
                  <a:schemeClr val="tx1"/>
                </a:solidFill>
              </a:rPr>
              <a:t>Workflow </a:t>
            </a:r>
            <a:r>
              <a:rPr lang="ru-RU" dirty="0" smtClean="0">
                <a:solidFill>
                  <a:schemeClr val="tx1"/>
                </a:solidFill>
              </a:rPr>
              <a:t>соответственно необходимо импортировать новый модуль-клиент для взаимодействия с этим сервисом. </a:t>
            </a:r>
          </a:p>
          <a:p>
            <a:pPr algn="just"/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Последовательность обращений к необходимым сервисам (описание логики бизнес-процесса) определяется в </a:t>
            </a:r>
            <a:r>
              <a:rPr lang="en-US" dirty="0" smtClean="0">
                <a:solidFill>
                  <a:schemeClr val="tx1"/>
                </a:solidFill>
              </a:rPr>
              <a:t>xml-</a:t>
            </a:r>
            <a:r>
              <a:rPr lang="ru-RU" dirty="0" smtClean="0">
                <a:solidFill>
                  <a:schemeClr val="tx1"/>
                </a:solidFill>
              </a:rPr>
              <a:t>документе  с  помощью языка </a:t>
            </a:r>
            <a:r>
              <a:rPr lang="en-US" dirty="0" smtClean="0">
                <a:solidFill>
                  <a:schemeClr val="tx1"/>
                </a:solidFill>
              </a:rPr>
              <a:t>PDL (process definition language)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XML-</a:t>
            </a:r>
            <a:r>
              <a:rPr lang="ru-RU" dirty="0" smtClean="0">
                <a:solidFill>
                  <a:schemeClr val="tx1"/>
                </a:solidFill>
              </a:rPr>
              <a:t>документ с описанием бизнес-процесса также должен быть импортирован в </a:t>
            </a:r>
            <a:r>
              <a:rPr lang="en-US" dirty="0" smtClean="0">
                <a:solidFill>
                  <a:schemeClr val="tx1"/>
                </a:solidFill>
              </a:rPr>
              <a:t>Workflow.  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Как Workflow координирует 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исполняет бизнес-процессы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44</a:t>
            </a:fld>
            <a:endParaRPr lang="ru-RU" dirty="0" smtClean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153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624567"/>
              </p:ext>
            </p:extLst>
          </p:nvPr>
        </p:nvGraphicFramePr>
        <p:xfrm>
          <a:off x="1403648" y="1282821"/>
          <a:ext cx="6192688" cy="4234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1" name="Visio" r:id="rId4" imgW="7806656" imgH="5602781" progId="Visio.Drawing.11">
                  <p:embed/>
                </p:oleObj>
              </mc:Choice>
              <mc:Fallback>
                <p:oleObj name="Visio" r:id="rId4" imgW="7806656" imgH="5602781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282821"/>
                        <a:ext cx="6192688" cy="4234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1610" y="5445224"/>
            <a:ext cx="8820496" cy="1077218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Workflow </a:t>
            </a:r>
            <a:r>
              <a:rPr lang="ru-RU" dirty="0" smtClean="0">
                <a:solidFill>
                  <a:schemeClr val="tx1"/>
                </a:solidFill>
              </a:rPr>
              <a:t>обращается к независимым сервисам с помощью модулей-клиентов, предварительно импортированным в </a:t>
            </a:r>
            <a:r>
              <a:rPr lang="en-US" dirty="0" smtClean="0">
                <a:solidFill>
                  <a:schemeClr val="tx1"/>
                </a:solidFill>
              </a:rPr>
              <a:t>Workflow,</a:t>
            </a:r>
            <a:r>
              <a:rPr lang="ru-RU" dirty="0" smtClean="0">
                <a:solidFill>
                  <a:schemeClr val="tx1"/>
                </a:solidFill>
              </a:rPr>
              <a:t> количество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обращений к различным сервисам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 их последовательность определяется в описании бизнес-процесса  на языке </a:t>
            </a:r>
            <a:r>
              <a:rPr lang="en-US" dirty="0" smtClean="0">
                <a:solidFill>
                  <a:schemeClr val="tx1"/>
                </a:solidFill>
              </a:rPr>
              <a:t>PDL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Архитектура Workflow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45</a:t>
            </a:fld>
            <a:endParaRPr lang="ru-RU" dirty="0" smtClean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96752"/>
            <a:ext cx="5472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Workflow Suite: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 BPE (Business-process Engine)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 Service Registry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 Resource Locking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 Human task management 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48411"/>
              </p:ext>
            </p:extLst>
          </p:nvPr>
        </p:nvGraphicFramePr>
        <p:xfrm>
          <a:off x="323528" y="4005064"/>
          <a:ext cx="8064896" cy="224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6192688"/>
              </a:tblGrid>
              <a:tr h="504056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BPE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подсистема управления бизнес-процессами и взаимодействия с системами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Service Registry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подсистема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предоставляющая сведения о службах, их развертывании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и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конфигурации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Resource Locking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подсистема управления блокировками ресурсов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Human task 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management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подсистема, позволяющая вовлечь в выполнение бизнес-процесса человека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Архитектура Workflow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46</a:t>
            </a:fld>
            <a:endParaRPr lang="ru-RU" dirty="0" smtClean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81300"/>
            <a:ext cx="5328592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BPE (Business-process Engine):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 Assembly Importer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 PDL Importer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 Facade Service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 Processor Service  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 Workflow Enterprise Manager 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59950"/>
              </p:ext>
            </p:extLst>
          </p:nvPr>
        </p:nvGraphicFramePr>
        <p:xfrm>
          <a:off x="323528" y="3707864"/>
          <a:ext cx="8352928" cy="2745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336704"/>
              </a:tblGrid>
              <a:tr h="504056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Assembly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Importer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утилита для импорта в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Workflow 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сборок, содержащих в себе информацию о типах данных, операциях и службах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4289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PDL</a:t>
                      </a:r>
                      <a:r>
                        <a:rPr lang="en-US" sz="1600" baseline="0" dirty="0" smtClean="0"/>
                        <a:t> Importer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утилита для импорта в </a:t>
                      </a:r>
                      <a:r>
                        <a:rPr lang="en-US" sz="1600" dirty="0" smtClean="0"/>
                        <a:t>Workflow </a:t>
                      </a:r>
                      <a:r>
                        <a:rPr lang="ru-RU" sz="1600" dirty="0" smtClean="0"/>
                        <a:t>бизнес-процессов</a:t>
                      </a:r>
                      <a:endParaRPr lang="ru-RU" sz="1600" b="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Facade</a:t>
                      </a:r>
                      <a:r>
                        <a:rPr lang="en-US" sz="1600" baseline="0" dirty="0" smtClean="0"/>
                        <a:t> Service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сервис </a:t>
                      </a:r>
                      <a:r>
                        <a:rPr lang="en-US" sz="1600" dirty="0" smtClean="0"/>
                        <a:t>WCF </a:t>
                      </a:r>
                      <a:r>
                        <a:rPr lang="ru-RU" sz="1600" dirty="0" smtClean="0"/>
                        <a:t>отвечающий за создание экземпляров процессов и выполнение стартовой логики</a:t>
                      </a:r>
                      <a:endParaRPr lang="ru-RU" sz="16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Processor</a:t>
                      </a:r>
                      <a:r>
                        <a:rPr lang="en-US" sz="1600" baseline="0" dirty="0" smtClean="0"/>
                        <a:t> Service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обеспечивает основную обработку логики бизнес-процесса, не взаимодействует с клиентскими приложениями (только с БД)</a:t>
                      </a:r>
                      <a:endParaRPr lang="ru-RU" sz="16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Workflow</a:t>
                      </a:r>
                      <a:r>
                        <a:rPr lang="en-US" sz="1600" baseline="0" dirty="0" smtClean="0"/>
                        <a:t> Enterprise Manager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подсистема мониторинга и администрирования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Архитектура </a:t>
            </a:r>
            <a:r>
              <a:rPr lang="ru-RU" dirty="0" err="1" smtClean="0"/>
              <a:t>Workflow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Модульная архитектура системы</a:t>
            </a:r>
          </a:p>
        </p:txBody>
      </p:sp>
      <p:sp>
        <p:nvSpPr>
          <p:cNvPr id="7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47</a:t>
            </a:fld>
            <a:endParaRPr lang="ru-RU" dirty="0" smtClean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3059832" y="6289575"/>
            <a:ext cx="321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1"/>
                </a:solidFill>
              </a:rPr>
              <a:t>Модульная архитектура системы 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39" name="Прямая соединительная линия 38"/>
          <p:cNvCxnSpPr/>
          <p:nvPr/>
        </p:nvCxnSpPr>
        <p:spPr bwMode="auto">
          <a:xfrm>
            <a:off x="2267744" y="4417367"/>
            <a:ext cx="0" cy="21602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Прямоугольник 6"/>
          <p:cNvSpPr/>
          <p:nvPr/>
        </p:nvSpPr>
        <p:spPr bwMode="auto">
          <a:xfrm>
            <a:off x="1331640" y="1321023"/>
            <a:ext cx="3240360" cy="4824536"/>
          </a:xfrm>
          <a:prstGeom prst="rect">
            <a:avLst/>
          </a:prstGeom>
          <a:noFill/>
          <a:ln w="25400" cap="flat" cmpd="sng" algn="ctr">
            <a:solidFill>
              <a:srgbClr val="C6973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Workflow Suite</a:t>
            </a: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547664" y="1753071"/>
            <a:ext cx="1368152" cy="72008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Service Registry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1619672" y="3625279"/>
            <a:ext cx="1296144" cy="79208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Workflow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</a:rPr>
              <a:t>Enterprise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Manager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619672" y="5209455"/>
            <a:ext cx="1296144" cy="72008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</a:rPr>
              <a:t>Locking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Цилиндр 10"/>
          <p:cNvSpPr/>
          <p:nvPr/>
        </p:nvSpPr>
        <p:spPr bwMode="auto">
          <a:xfrm>
            <a:off x="1619672" y="4633391"/>
            <a:ext cx="1202432" cy="373975"/>
          </a:xfrm>
          <a:prstGeom prst="can">
            <a:avLst>
              <a:gd name="adj" fmla="val 34018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</a:t>
            </a:r>
            <a:r>
              <a:rPr lang="en-US" sz="1000" b="1" dirty="0" smtClean="0">
                <a:solidFill>
                  <a:schemeClr val="tx1"/>
                </a:solidFill>
              </a:rPr>
              <a:t>BAR DB</a:t>
            </a:r>
            <a:endParaRPr kumimoji="0" lang="ru-RU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3419872" y="1753071"/>
            <a:ext cx="792088" cy="417646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2225" cap="flat" cmpd="sng" algn="ctr">
            <a:solidFill>
              <a:schemeClr val="tx1">
                <a:alpha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Workflow 2.0   (Facade, Processor)</a:t>
            </a: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Цилиндр 14"/>
          <p:cNvSpPr/>
          <p:nvPr/>
        </p:nvSpPr>
        <p:spPr bwMode="auto">
          <a:xfrm>
            <a:off x="1619672" y="3049215"/>
            <a:ext cx="1202432" cy="373975"/>
          </a:xfrm>
          <a:prstGeom prst="can">
            <a:avLst>
              <a:gd name="adj" fmla="val 34018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</a:t>
            </a:r>
            <a:r>
              <a:rPr lang="en-US" sz="1000" b="1" dirty="0" smtClean="0">
                <a:solidFill>
                  <a:schemeClr val="tx1"/>
                </a:solidFill>
              </a:rPr>
              <a:t>Config DB</a:t>
            </a:r>
            <a:endParaRPr kumimoji="0" lang="ru-RU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Цилиндр 15"/>
          <p:cNvSpPr/>
          <p:nvPr/>
        </p:nvSpPr>
        <p:spPr bwMode="auto">
          <a:xfrm>
            <a:off x="1619672" y="2617167"/>
            <a:ext cx="1202432" cy="373975"/>
          </a:xfrm>
          <a:prstGeom prst="can">
            <a:avLst>
              <a:gd name="adj" fmla="val 34018"/>
            </a:avLst>
          </a:prstGeom>
          <a:solidFill>
            <a:schemeClr val="bg1">
              <a:alpha val="41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</a:t>
            </a:r>
            <a:r>
              <a:rPr lang="en-US" sz="1000" b="1" dirty="0" smtClean="0">
                <a:solidFill>
                  <a:schemeClr val="tx1"/>
                </a:solidFill>
              </a:rPr>
              <a:t>Node DB</a:t>
            </a:r>
            <a:endParaRPr kumimoji="0" lang="ru-RU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 bwMode="auto">
          <a:xfrm>
            <a:off x="2915816" y="2113111"/>
            <a:ext cx="5040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Прямая соединительная линия 21"/>
          <p:cNvCxnSpPr/>
          <p:nvPr/>
        </p:nvCxnSpPr>
        <p:spPr bwMode="auto">
          <a:xfrm>
            <a:off x="2843808" y="2761183"/>
            <a:ext cx="57606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Прямая соединительная линия 23"/>
          <p:cNvCxnSpPr/>
          <p:nvPr/>
        </p:nvCxnSpPr>
        <p:spPr bwMode="auto">
          <a:xfrm>
            <a:off x="2843808" y="3265239"/>
            <a:ext cx="57606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Прямая соединительная линия 25"/>
          <p:cNvCxnSpPr/>
          <p:nvPr/>
        </p:nvCxnSpPr>
        <p:spPr bwMode="auto">
          <a:xfrm>
            <a:off x="2843808" y="4777407"/>
            <a:ext cx="57606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Прямая соединительная линия 27"/>
          <p:cNvCxnSpPr/>
          <p:nvPr/>
        </p:nvCxnSpPr>
        <p:spPr bwMode="auto">
          <a:xfrm>
            <a:off x="2915816" y="5569495"/>
            <a:ext cx="5040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Прямая соединительная линия 28"/>
          <p:cNvCxnSpPr/>
          <p:nvPr/>
        </p:nvCxnSpPr>
        <p:spPr bwMode="auto">
          <a:xfrm>
            <a:off x="2267744" y="5020247"/>
            <a:ext cx="0" cy="1800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Прямая соединительная линия 39"/>
          <p:cNvCxnSpPr/>
          <p:nvPr/>
        </p:nvCxnSpPr>
        <p:spPr bwMode="auto">
          <a:xfrm>
            <a:off x="2267744" y="3436247"/>
            <a:ext cx="0" cy="1800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Прямая соединительная линия 40"/>
          <p:cNvCxnSpPr/>
          <p:nvPr/>
        </p:nvCxnSpPr>
        <p:spPr bwMode="auto">
          <a:xfrm>
            <a:off x="2267744" y="2473151"/>
            <a:ext cx="0" cy="14401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Прямоугольник 55"/>
          <p:cNvSpPr/>
          <p:nvPr/>
        </p:nvSpPr>
        <p:spPr bwMode="auto">
          <a:xfrm>
            <a:off x="5508104" y="1897087"/>
            <a:ext cx="2016224" cy="864096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22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Customer Management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Прямоугольник 56"/>
          <p:cNvSpPr/>
          <p:nvPr/>
        </p:nvSpPr>
        <p:spPr bwMode="auto">
          <a:xfrm>
            <a:off x="5508104" y="3193231"/>
            <a:ext cx="2016224" cy="864096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22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</a:rPr>
              <a:t>Service 1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8" name="Прямоугольник 57"/>
          <p:cNvSpPr/>
          <p:nvPr/>
        </p:nvSpPr>
        <p:spPr bwMode="auto">
          <a:xfrm>
            <a:off x="5508104" y="4705399"/>
            <a:ext cx="2016224" cy="864096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22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</a:rPr>
              <a:t>Service N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60" name="Прямая соединительная линия 59"/>
          <p:cNvCxnSpPr>
            <a:endCxn id="56" idx="1"/>
          </p:cNvCxnSpPr>
          <p:nvPr/>
        </p:nvCxnSpPr>
        <p:spPr bwMode="auto">
          <a:xfrm>
            <a:off x="4211960" y="2329135"/>
            <a:ext cx="1296144" cy="0"/>
          </a:xfrm>
          <a:prstGeom prst="line">
            <a:avLst/>
          </a:prstGeom>
          <a:noFill/>
          <a:ln w="222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Прямая соединительная линия 63"/>
          <p:cNvCxnSpPr/>
          <p:nvPr/>
        </p:nvCxnSpPr>
        <p:spPr bwMode="auto">
          <a:xfrm>
            <a:off x="4211960" y="3625279"/>
            <a:ext cx="1296144" cy="0"/>
          </a:xfrm>
          <a:prstGeom prst="line">
            <a:avLst/>
          </a:prstGeom>
          <a:noFill/>
          <a:ln w="222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Прямая соединительная линия 64"/>
          <p:cNvCxnSpPr/>
          <p:nvPr/>
        </p:nvCxnSpPr>
        <p:spPr bwMode="auto">
          <a:xfrm>
            <a:off x="4211960" y="5137447"/>
            <a:ext cx="1296144" cy="0"/>
          </a:xfrm>
          <a:prstGeom prst="line">
            <a:avLst/>
          </a:prstGeom>
          <a:noFill/>
          <a:ln w="222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4644008" y="1753071"/>
            <a:ext cx="353943" cy="576064"/>
          </a:xfrm>
          <a:prstGeom prst="rect">
            <a:avLst/>
          </a:prstGeom>
          <a:noFill/>
        </p:spPr>
        <p:txBody>
          <a:bodyPr vert="vert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WCF</a:t>
            </a:r>
            <a:endParaRPr lang="ru-RU" sz="11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22913" y="3985319"/>
            <a:ext cx="353943" cy="1008112"/>
          </a:xfrm>
          <a:prstGeom prst="rect">
            <a:avLst/>
          </a:prstGeom>
          <a:noFill/>
        </p:spPr>
        <p:txBody>
          <a:bodyPr vert="vert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SOAP/ WCF</a:t>
            </a:r>
            <a:endParaRPr lang="ru-RU" sz="1100" b="1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6176" y="420134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.  .  . 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Архитектура Workflow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48</a:t>
            </a:fld>
            <a:endParaRPr lang="ru-RU" dirty="0" smtClean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23528" y="1484784"/>
          <a:ext cx="8352928" cy="217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33670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Config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DB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в конфигурационной базе данных Workflow хранятся метаданные (определение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 данных)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, которые необходимы системе для создания, обработки и предоставления информации о процессах. Конфигурационная база данных всегда одна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DB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 узловой базе данных Workflow хранятся экземпляры процессов и история их выполнения</a:t>
                      </a:r>
                      <a:r>
                        <a:rPr lang="en-US" sz="1600" dirty="0" smtClean="0"/>
                        <a:t>.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baseline="0" dirty="0" smtClean="0"/>
                        <a:t>У</a:t>
                      </a:r>
                      <a:r>
                        <a:rPr lang="ru-RU" sz="1600" dirty="0" smtClean="0"/>
                        <a:t>зловых баз данных может быть несколько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Архитектура Workflow</a:t>
            </a:r>
            <a:r>
              <a:rPr lang="en-US" dirty="0" smtClean="0"/>
              <a:t>. </a:t>
            </a:r>
            <a:r>
              <a:rPr lang="ru-RU" dirty="0" smtClean="0"/>
              <a:t>Схема развертывания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49</a:t>
            </a:fld>
            <a:endParaRPr lang="ru-RU" dirty="0" smtClean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53252" name="AutoShape 4" descr="https://wiki.sitels.ru/_media/workflow/wf-deployment-diagram.png?cache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53254" name="AutoShape 6" descr="https://wiki.sitels.ru/_media/workflow/wf-deployment-diagram.png?cache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9" name="Рисунок 8" descr="wf-deploymen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338767"/>
            <a:ext cx="8280920" cy="54746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Архитектура </a:t>
            </a:r>
            <a:r>
              <a:rPr lang="en-US" dirty="0" smtClean="0"/>
              <a:t>SOA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</a:t>
            </a:fld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1412776"/>
            <a:ext cx="8496944" cy="516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SOA (Service</a:t>
            </a:r>
            <a:r>
              <a:rPr lang="ru-RU" b="1" dirty="0" smtClean="0">
                <a:solidFill>
                  <a:srgbClr val="FF0000"/>
                </a:solidFill>
              </a:rPr>
              <a:t>-</a:t>
            </a:r>
            <a:r>
              <a:rPr lang="en-US" b="1" dirty="0" smtClean="0">
                <a:solidFill>
                  <a:srgbClr val="FF0000"/>
                </a:solidFill>
              </a:rPr>
              <a:t>Oriented Architecture), </a:t>
            </a:r>
            <a:r>
              <a:rPr lang="ru-RU" b="1" dirty="0" smtClean="0">
                <a:solidFill>
                  <a:srgbClr val="FF0000"/>
                </a:solidFill>
              </a:rPr>
              <a:t>или служебно (сервисно) - ориентированная архитектура, </a:t>
            </a:r>
            <a:r>
              <a:rPr lang="ru-RU" dirty="0" smtClean="0">
                <a:solidFill>
                  <a:schemeClr val="tx1"/>
                </a:solidFill>
              </a:rPr>
              <a:t>- стиль программирования и архитектурный подход  к разработке программного обеспечения, при котором приложение организовано в функциональные элементы кода с заданным поведением, называемые службами.</a:t>
            </a:r>
          </a:p>
          <a:p>
            <a:endParaRPr lang="ru-RU" dirty="0" smtClean="0"/>
          </a:p>
          <a:p>
            <a:pPr algn="just"/>
            <a:r>
              <a:rPr lang="ru-RU" b="1" dirty="0" smtClean="0">
                <a:solidFill>
                  <a:srgbClr val="FF0000"/>
                </a:solidFill>
              </a:rPr>
              <a:t>Служба(сервис)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tx1"/>
                </a:solidFill>
              </a:rPr>
              <a:t>– это группа методов с общим набором требований и общими функциональными целями. Служба вызывается другими модулями, которым нужно выполнить соответствующие действия в зависимости от результата. Функции имеют явно определенную и общедоступную сигнатуру, которая публикуется таким образом, что другая программа (клиент службы) может пользоваться функциями службы как черным ящиком.</a:t>
            </a:r>
          </a:p>
          <a:p>
            <a:endParaRPr lang="ru-RU" dirty="0" smtClean="0"/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Появление концепции </a:t>
            </a:r>
            <a:r>
              <a:rPr lang="en-US" dirty="0" smtClean="0">
                <a:solidFill>
                  <a:schemeClr val="tx1"/>
                </a:solidFill>
              </a:rPr>
              <a:t>SOA  </a:t>
            </a:r>
            <a:r>
              <a:rPr lang="ru-RU" dirty="0" smtClean="0">
                <a:solidFill>
                  <a:schemeClr val="tx1"/>
                </a:solidFill>
              </a:rPr>
              <a:t>стало закономерным шагом на пути поиска решения одной из самых насущных и сложных проблем ИТ-индустрии – проблемы интеграции приложений.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Задание логики исполнения бизнес-процессов.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Язык PDL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50</a:t>
            </a:fld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512" y="1484784"/>
            <a:ext cx="8784976" cy="368716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PDL</a:t>
            </a:r>
            <a:r>
              <a:rPr lang="ru-RU" dirty="0" smtClean="0">
                <a:solidFill>
                  <a:schemeClr val="tx1"/>
                </a:solidFill>
              </a:rPr>
              <a:t> (</a:t>
            </a:r>
            <a:r>
              <a:rPr lang="en-US" dirty="0" smtClean="0">
                <a:solidFill>
                  <a:schemeClr val="tx1"/>
                </a:solidFill>
              </a:rPr>
              <a:t>Process Definition Language</a:t>
            </a:r>
            <a:r>
              <a:rPr lang="ru-RU" dirty="0" smtClean="0">
                <a:solidFill>
                  <a:schemeClr val="tx1"/>
                </a:solidFill>
              </a:rPr>
              <a:t>, язык определения процесса) — интерпретируемый язык Это означает, что интерпретатор (в данном случае, ядро </a:t>
            </a:r>
            <a:r>
              <a:rPr lang="en-US" dirty="0" smtClean="0">
                <a:solidFill>
                  <a:schemeClr val="tx1"/>
                </a:solidFill>
              </a:rPr>
              <a:t>Workflow</a:t>
            </a:r>
            <a:r>
              <a:rPr lang="ru-RU" dirty="0" smtClean="0">
                <a:solidFill>
                  <a:schemeClr val="tx1"/>
                </a:solidFill>
              </a:rPr>
              <a:t>) выполняет языковые инструкции непосредственно, без предварительного перевода.  </a:t>
            </a:r>
            <a:r>
              <a:rPr lang="en-US" dirty="0" smtClean="0">
                <a:solidFill>
                  <a:schemeClr val="tx1"/>
                </a:solidFill>
              </a:rPr>
              <a:t>PDL</a:t>
            </a:r>
            <a:r>
              <a:rPr lang="ru-RU" dirty="0" smtClean="0">
                <a:solidFill>
                  <a:schemeClr val="tx1"/>
                </a:solidFill>
              </a:rPr>
              <a:t> определяет данные (переменные простых или структурных типов), с которыми работает процесс, а также порядок, в котором должны быть выполнены операции над этими данными. Язык включает разнообразные управляющие конструкции (последовательность, параллельное выполнение, цикл, условный переключатель, транзакционный блок, обработчик ошибок и пр.) и простые активности (вызов локальной или удаленной операции, присваивание, ожидание сообщения, задержка и пр.); их комбинация позволяет алгоритмическим образом задавать довольно сложные бизнес-процессы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endParaRPr lang="ru-RU" dirty="0" smtClean="0">
              <a:solidFill>
                <a:schemeClr val="tx1"/>
              </a:solidFill>
            </a:endParaRPr>
          </a:p>
          <a:p>
            <a:pPr algn="just"/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Использование языка </a:t>
            </a:r>
            <a:r>
              <a:rPr lang="en-US" dirty="0" smtClean="0">
                <a:solidFill>
                  <a:schemeClr val="tx1"/>
                </a:solidFill>
              </a:rPr>
              <a:t>PDL</a:t>
            </a:r>
            <a:r>
              <a:rPr lang="ru-RU" dirty="0" smtClean="0">
                <a:solidFill>
                  <a:schemeClr val="tx1"/>
                </a:solidFill>
              </a:rPr>
              <a:t> для описания бизнес-процессов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позволяет унифицировать способ реализации бизнес-процессов на предоставление услуг.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Задание логики исполнения бизнес-процессов.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Язык PDL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51</a:t>
            </a:fld>
            <a:endParaRPr lang="ru-RU" dirty="0" smtClean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336129"/>
            <a:ext cx="744855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95736" y="6186790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  Пример тестового бизнес-процесса 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Задание логики исполнения бизнес-процессов.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Язык PDL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52</a:t>
            </a:fld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512" y="1504406"/>
            <a:ext cx="8784976" cy="422885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Сценарий ввода в эксплуатацию нового типа процесса выглядит так: 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pPr lvl="0"/>
            <a:r>
              <a:rPr lang="ru-RU" dirty="0" smtClean="0">
                <a:solidFill>
                  <a:schemeClr val="tx1"/>
                </a:solidFill>
              </a:rPr>
              <a:t>1. С помощью утилиты Assembly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Importer в </a:t>
            </a:r>
            <a:r>
              <a:rPr lang="en-US" dirty="0" smtClean="0">
                <a:solidFill>
                  <a:schemeClr val="tx1"/>
                </a:solidFill>
              </a:rPr>
              <a:t>Workflow</a:t>
            </a:r>
            <a:r>
              <a:rPr lang="ru-RU" dirty="0" smtClean="0">
                <a:solidFill>
                  <a:schemeClr val="tx1"/>
                </a:solidFill>
              </a:rPr>
              <a:t> регистрируются типы данных и операции, используемые в процессе;</a:t>
            </a:r>
          </a:p>
          <a:p>
            <a:pPr lvl="0"/>
            <a:r>
              <a:rPr lang="ru-RU" dirty="0" smtClean="0">
                <a:solidFill>
                  <a:schemeClr val="tx1"/>
                </a:solidFill>
              </a:rPr>
              <a:t>2. В каком-нибудь </a:t>
            </a:r>
            <a:r>
              <a:rPr lang="en-US" dirty="0" smtClean="0">
                <a:solidFill>
                  <a:schemeClr val="tx1"/>
                </a:solidFill>
              </a:rPr>
              <a:t>XML</a:t>
            </a:r>
            <a:r>
              <a:rPr lang="ru-RU" dirty="0" smtClean="0">
                <a:solidFill>
                  <a:schemeClr val="tx1"/>
                </a:solidFill>
              </a:rPr>
              <a:t>-редакторе пишется определение типа процесса, использующее эти объекты;</a:t>
            </a:r>
          </a:p>
          <a:p>
            <a:pPr lvl="0"/>
            <a:r>
              <a:rPr lang="ru-RU" dirty="0" smtClean="0">
                <a:solidFill>
                  <a:schemeClr val="tx1"/>
                </a:solidFill>
              </a:rPr>
              <a:t>3. С помощью утилиты </a:t>
            </a:r>
            <a:r>
              <a:rPr lang="ru-RU" i="1" dirty="0" smtClean="0">
                <a:solidFill>
                  <a:schemeClr val="tx1"/>
                </a:solidFill>
              </a:rPr>
              <a:t>Pdl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ru-RU" i="1" dirty="0" smtClean="0">
                <a:solidFill>
                  <a:schemeClr val="tx1"/>
                </a:solidFill>
              </a:rPr>
              <a:t>Importer</a:t>
            </a:r>
            <a:r>
              <a:rPr lang="ru-RU" dirty="0" smtClean="0">
                <a:solidFill>
                  <a:schemeClr val="tx1"/>
                </a:solidFill>
              </a:rPr>
              <a:t> определение типа процесса импортируется в </a:t>
            </a:r>
            <a:r>
              <a:rPr lang="en-US" dirty="0" smtClean="0">
                <a:solidFill>
                  <a:schemeClr val="tx1"/>
                </a:solidFill>
              </a:rPr>
              <a:t>Workflow</a:t>
            </a:r>
            <a:r>
              <a:rPr lang="ru-RU" dirty="0" smtClean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ru-RU" dirty="0" smtClean="0">
                <a:solidFill>
                  <a:schemeClr val="tx1"/>
                </a:solidFill>
              </a:rPr>
              <a:t>4. </a:t>
            </a:r>
            <a:r>
              <a:rPr lang="en-US" dirty="0" smtClean="0">
                <a:solidFill>
                  <a:schemeClr val="tx1"/>
                </a:solidFill>
              </a:rPr>
              <a:t>Workflow</a:t>
            </a:r>
            <a:r>
              <a:rPr lang="ru-RU" dirty="0" smtClean="0">
                <a:solidFill>
                  <a:schemeClr val="tx1"/>
                </a:solidFill>
              </a:rPr>
              <a:t> автоматически генерирует метод создания экземпляров процесса этого типа;</a:t>
            </a:r>
          </a:p>
          <a:p>
            <a:pPr lvl="0"/>
            <a:r>
              <a:rPr lang="ru-RU" dirty="0" smtClean="0">
                <a:solidFill>
                  <a:schemeClr val="tx1"/>
                </a:solidFill>
              </a:rPr>
              <a:t>5. Программисты используют этот метод для создания экземпляров процессов с необходимыми данными (они передаются в аргументах метода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ru-RU" dirty="0" smtClean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ru-RU" dirty="0" smtClean="0">
                <a:solidFill>
                  <a:schemeClr val="tx1"/>
                </a:solidFill>
              </a:rPr>
              <a:t>6. </a:t>
            </a:r>
            <a:r>
              <a:rPr lang="en-US" dirty="0" smtClean="0">
                <a:solidFill>
                  <a:schemeClr val="tx1"/>
                </a:solidFill>
              </a:rPr>
              <a:t>Workflow </a:t>
            </a:r>
            <a:r>
              <a:rPr lang="ru-RU" dirty="0" smtClean="0">
                <a:solidFill>
                  <a:schemeClr val="tx1"/>
                </a:solidFill>
              </a:rPr>
              <a:t>обрабатывает (то есть выполняет) созданные процессы;</a:t>
            </a:r>
          </a:p>
          <a:p>
            <a:pPr lvl="0"/>
            <a:r>
              <a:rPr lang="ru-RU" dirty="0" smtClean="0">
                <a:solidFill>
                  <a:schemeClr val="tx1"/>
                </a:solidFill>
              </a:rPr>
              <a:t>7. Служба поддержки использует средства мониторинга для того, чтобы убедиться, что все в порядке.</a:t>
            </a:r>
          </a:p>
          <a:p>
            <a:pPr algn="just"/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2520280"/>
          </a:xfrm>
        </p:spPr>
        <p:txBody>
          <a:bodyPr>
            <a:normAutofit fontScale="90000"/>
          </a:bodyPr>
          <a:lstStyle/>
          <a:p>
            <a:pPr lvl="1" algn="l" eaLnBrk="1" hangingPunct="1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Для чего необходим </a:t>
            </a:r>
            <a:r>
              <a:rPr lang="en-US" dirty="0" smtClean="0"/>
              <a:t>Service Registry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Предоставление сведения о службах, их конфигурации и серверах развертывания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Создание сконфигурированного экземпляра прокси клиента службы  и сконфигурированного экземпляра хоста службы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dirty="0" smtClean="0"/>
              <a:t>Service Registry 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Для чего необходим </a:t>
            </a:r>
            <a:r>
              <a:rPr lang="en-US" dirty="0" smtClean="0"/>
              <a:t>Service Registry 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54</a:t>
            </a:fld>
            <a:endParaRPr lang="ru-RU" dirty="0" smtClean="0"/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2123728" y="2717720"/>
            <a:ext cx="6336704" cy="720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323528" y="2141656"/>
            <a:ext cx="1800200" cy="128734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Управление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потоком заданий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        Workflow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cxnSp>
        <p:nvCxnSpPr>
          <p:cNvPr id="16" name="Прямая со стрелкой 15"/>
          <p:cNvCxnSpPr/>
          <p:nvPr/>
        </p:nvCxnSpPr>
        <p:spPr bwMode="auto">
          <a:xfrm>
            <a:off x="4499992" y="2276872"/>
            <a:ext cx="0" cy="432048"/>
          </a:xfrm>
          <a:prstGeom prst="straightConnector1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Прямая со стрелкой 18"/>
          <p:cNvCxnSpPr/>
          <p:nvPr/>
        </p:nvCxnSpPr>
        <p:spPr bwMode="auto">
          <a:xfrm flipV="1">
            <a:off x="4211960" y="2852936"/>
            <a:ext cx="0" cy="360040"/>
          </a:xfrm>
          <a:prstGeom prst="straightConnector1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Прямая со стрелкой 22"/>
          <p:cNvCxnSpPr/>
          <p:nvPr/>
        </p:nvCxnSpPr>
        <p:spPr bwMode="auto">
          <a:xfrm>
            <a:off x="7380312" y="2204864"/>
            <a:ext cx="0" cy="432048"/>
          </a:xfrm>
          <a:prstGeom prst="straightConnector1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Прямая со стрелкой 24"/>
          <p:cNvCxnSpPr/>
          <p:nvPr/>
        </p:nvCxnSpPr>
        <p:spPr bwMode="auto">
          <a:xfrm flipV="1">
            <a:off x="7092280" y="2852936"/>
            <a:ext cx="0" cy="360040"/>
          </a:xfrm>
          <a:prstGeom prst="straightConnector1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Скругленный прямоугольник 20"/>
          <p:cNvSpPr/>
          <p:nvPr/>
        </p:nvSpPr>
        <p:spPr bwMode="auto">
          <a:xfrm>
            <a:off x="3203848" y="1340768"/>
            <a:ext cx="2232248" cy="914400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ru-RU" dirty="0" smtClean="0">
                <a:solidFill>
                  <a:schemeClr val="tx1"/>
                </a:solidFill>
              </a:rPr>
              <a:t> Сервис 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     ServiceHost</a:t>
            </a:r>
            <a:r>
              <a:rPr lang="ru-RU" sz="1400" dirty="0" smtClean="0">
                <a:solidFill>
                  <a:schemeClr val="tx1"/>
                </a:solidFill>
              </a:rPr>
              <a:t>1</a:t>
            </a:r>
            <a:r>
              <a:rPr lang="en-US" sz="1400" dirty="0" smtClean="0">
                <a:solidFill>
                  <a:schemeClr val="tx1"/>
                </a:solidFill>
              </a:rPr>
              <a:t>.config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chemeClr val="tx1"/>
                </a:solidFill>
              </a:rPr>
              <a:t>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 bwMode="auto">
          <a:xfrm>
            <a:off x="6012160" y="1268760"/>
            <a:ext cx="2232248" cy="914400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ru-RU" dirty="0" smtClean="0">
                <a:solidFill>
                  <a:schemeClr val="tx1"/>
                </a:solidFill>
              </a:rPr>
              <a:t> Клиент 2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</a:t>
            </a:r>
            <a:r>
              <a:rPr lang="ru-RU" sz="1400" dirty="0" smtClean="0">
                <a:solidFill>
                  <a:schemeClr val="tx1"/>
                </a:solidFill>
              </a:rPr>
              <a:t>    </a:t>
            </a:r>
            <a:r>
              <a:rPr lang="en-US" sz="1400" dirty="0" smtClean="0">
                <a:solidFill>
                  <a:schemeClr val="tx1"/>
                </a:solidFill>
              </a:rPr>
              <a:t>ServiceClient</a:t>
            </a:r>
            <a:r>
              <a:rPr lang="ru-RU" sz="1400" dirty="0" smtClean="0">
                <a:solidFill>
                  <a:schemeClr val="tx1"/>
                </a:solidFill>
              </a:rPr>
              <a:t>2</a:t>
            </a:r>
            <a:r>
              <a:rPr lang="en-US" sz="1400" dirty="0" smtClean="0">
                <a:solidFill>
                  <a:schemeClr val="tx1"/>
                </a:solidFill>
              </a:rPr>
              <a:t>.config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chemeClr val="tx1"/>
                </a:solidFill>
              </a:rPr>
              <a:t>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 bwMode="auto">
          <a:xfrm>
            <a:off x="3203848" y="3284984"/>
            <a:ext cx="2232248" cy="914400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ru-RU" dirty="0" smtClean="0">
                <a:solidFill>
                  <a:schemeClr val="tx1"/>
                </a:solidFill>
              </a:rPr>
              <a:t> Клиент 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   ServiceClient</a:t>
            </a:r>
            <a:r>
              <a:rPr lang="ru-RU" sz="1400" dirty="0" smtClean="0">
                <a:solidFill>
                  <a:schemeClr val="tx1"/>
                </a:solidFill>
              </a:rPr>
              <a:t>1</a:t>
            </a:r>
            <a:r>
              <a:rPr lang="en-US" sz="1400" dirty="0" smtClean="0">
                <a:solidFill>
                  <a:schemeClr val="tx1"/>
                </a:solidFill>
              </a:rPr>
              <a:t>.config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chemeClr val="tx1"/>
                </a:solidFill>
              </a:rPr>
              <a:t>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 bwMode="auto">
          <a:xfrm>
            <a:off x="6228184" y="3284984"/>
            <a:ext cx="2232248" cy="914400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ru-RU" dirty="0" smtClean="0">
                <a:solidFill>
                  <a:schemeClr val="tx1"/>
                </a:solidFill>
              </a:rPr>
              <a:t> Сервис 2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    ServiceHost2.config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chemeClr val="tx1"/>
                </a:solidFill>
              </a:rPr>
              <a:t>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9512" y="472514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Для служб и их клиентов необходимо поддерживать в актуальном состоянии конфигурационные файлы </a:t>
            </a:r>
            <a:r>
              <a:rPr lang="en-US" dirty="0" smtClean="0">
                <a:solidFill>
                  <a:schemeClr val="tx1"/>
                </a:solidFill>
              </a:rPr>
              <a:t>ServiceHost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config</a:t>
            </a:r>
            <a:r>
              <a:rPr lang="ru-RU" dirty="0" smtClean="0">
                <a:solidFill>
                  <a:schemeClr val="tx1"/>
                </a:solidFill>
              </a:rPr>
              <a:t> и </a:t>
            </a:r>
            <a:r>
              <a:rPr lang="en-US" dirty="0" smtClean="0">
                <a:solidFill>
                  <a:schemeClr val="tx1"/>
                </a:solidFill>
              </a:rPr>
              <a:t>ServiceClient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config </a:t>
            </a:r>
            <a:r>
              <a:rPr lang="ru-RU" dirty="0" smtClean="0">
                <a:solidFill>
                  <a:schemeClr val="tx1"/>
                </a:solidFill>
              </a:rPr>
              <a:t>(название и структура файлов могут отличаться и зависят от типа служб). Когда служб много и они находятся на различных серверах, поддерживать корректные настройки данных конфигурационных файлов “вручную” становится проблематично и потенциально ведет к созданию ошибок и некорректной работе всей системы.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Для чего необходим </a:t>
            </a:r>
            <a:r>
              <a:rPr lang="en-US" dirty="0" smtClean="0"/>
              <a:t>Service Registry 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55</a:t>
            </a:fld>
            <a:endParaRPr lang="ru-RU" dirty="0" smtClean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419872" y="1268760"/>
            <a:ext cx="2232248" cy="914400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ru-RU" dirty="0" smtClean="0">
                <a:solidFill>
                  <a:schemeClr val="tx1"/>
                </a:solidFill>
              </a:rPr>
              <a:t> Сервис 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ServiceRegistry.Client.dll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chemeClr val="tx1"/>
                </a:solidFill>
              </a:rPr>
              <a:t>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2123728" y="2717720"/>
            <a:ext cx="6336704" cy="720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323528" y="1844824"/>
            <a:ext cx="1800200" cy="129614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Управление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потоком заданий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Workflow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cxnSp>
        <p:nvCxnSpPr>
          <p:cNvPr id="16" name="Прямая со стрелкой 15"/>
          <p:cNvCxnSpPr/>
          <p:nvPr/>
        </p:nvCxnSpPr>
        <p:spPr bwMode="auto">
          <a:xfrm>
            <a:off x="4644008" y="2204864"/>
            <a:ext cx="0" cy="432048"/>
          </a:xfrm>
          <a:prstGeom prst="straightConnector1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Прямая со стрелкой 18"/>
          <p:cNvCxnSpPr/>
          <p:nvPr/>
        </p:nvCxnSpPr>
        <p:spPr bwMode="auto">
          <a:xfrm flipV="1">
            <a:off x="4427984" y="2852936"/>
            <a:ext cx="0" cy="360040"/>
          </a:xfrm>
          <a:prstGeom prst="straightConnector1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Прямая со стрелкой 22"/>
          <p:cNvCxnSpPr/>
          <p:nvPr/>
        </p:nvCxnSpPr>
        <p:spPr bwMode="auto">
          <a:xfrm>
            <a:off x="7452320" y="2204864"/>
            <a:ext cx="0" cy="432048"/>
          </a:xfrm>
          <a:prstGeom prst="straightConnector1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Прямая со стрелкой 24"/>
          <p:cNvCxnSpPr/>
          <p:nvPr/>
        </p:nvCxnSpPr>
        <p:spPr bwMode="auto">
          <a:xfrm flipV="1">
            <a:off x="7236296" y="2852936"/>
            <a:ext cx="0" cy="360040"/>
          </a:xfrm>
          <a:prstGeom prst="straightConnector1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Скругленный прямоугольник 19"/>
          <p:cNvSpPr/>
          <p:nvPr/>
        </p:nvSpPr>
        <p:spPr bwMode="auto">
          <a:xfrm>
            <a:off x="6228184" y="1268760"/>
            <a:ext cx="2232248" cy="914400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ru-RU" dirty="0" smtClean="0">
                <a:solidFill>
                  <a:schemeClr val="tx1"/>
                </a:solidFill>
              </a:rPr>
              <a:t> Клиент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ServiceRegistry.Client.dll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chemeClr val="tx1"/>
                </a:solidFill>
              </a:rPr>
              <a:t>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3491880" y="3284984"/>
            <a:ext cx="2232248" cy="914400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ru-RU" dirty="0" smtClean="0">
                <a:solidFill>
                  <a:schemeClr val="tx1"/>
                </a:solidFill>
              </a:rPr>
              <a:t> Клиент 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ServiceRegistry.Client.dll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chemeClr val="tx1"/>
                </a:solidFill>
              </a:rPr>
              <a:t>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 bwMode="auto">
          <a:xfrm>
            <a:off x="6300192" y="3284984"/>
            <a:ext cx="2232248" cy="914400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ru-RU" dirty="0" smtClean="0">
                <a:solidFill>
                  <a:schemeClr val="tx1"/>
                </a:solidFill>
              </a:rPr>
              <a:t> Сервис 2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ServiceRegistry.Client.dll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chemeClr val="tx1"/>
                </a:solidFill>
              </a:rPr>
              <a:t>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323528" y="3429000"/>
            <a:ext cx="2088232" cy="2664296"/>
          </a:xfrm>
          <a:prstGeom prst="rect">
            <a:avLst/>
          </a:prstGeom>
          <a:solidFill>
            <a:schemeClr val="accent1">
              <a:alpha val="4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Блок-схема: магнитный диск 27"/>
          <p:cNvSpPr/>
          <p:nvPr/>
        </p:nvSpPr>
        <p:spPr bwMode="auto">
          <a:xfrm>
            <a:off x="611560" y="3933056"/>
            <a:ext cx="1584176" cy="2016224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68" y="4653136"/>
            <a:ext cx="1368152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service1.config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service2.config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service3.config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service4.config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6" name="Прямая со стрелкой 35"/>
          <p:cNvCxnSpPr/>
          <p:nvPr/>
        </p:nvCxnSpPr>
        <p:spPr bwMode="auto">
          <a:xfrm flipH="1">
            <a:off x="2555776" y="4365104"/>
            <a:ext cx="2592288" cy="7920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9" name="Прямая со стрелкой 38"/>
          <p:cNvCxnSpPr/>
          <p:nvPr/>
        </p:nvCxnSpPr>
        <p:spPr bwMode="auto">
          <a:xfrm flipH="1">
            <a:off x="2627784" y="4365104"/>
            <a:ext cx="4680520" cy="13681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 rot="20594478">
            <a:off x="2413608" y="45040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Create Configured Proxy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5536" y="350100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Service Registry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20610933">
            <a:off x="3703501" y="468653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Create Configured Host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43808" y="5733256"/>
            <a:ext cx="6120680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Service Registry </a:t>
            </a:r>
            <a:r>
              <a:rPr lang="ru-RU" dirty="0" smtClean="0">
                <a:solidFill>
                  <a:schemeClr val="tx1"/>
                </a:solidFill>
              </a:rPr>
              <a:t>позволяет автоматизировать процесс создания сконфигурированных экземпляров прокси для служб и их клиентов.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Предоставление сведения о службах,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их конфигурации и серверах развертывания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56</a:t>
            </a:fld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1340768"/>
            <a:ext cx="8640960" cy="299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Service Registry – это система входящая в состав Workflow Suite, которая предоставляет сведения о службах, использующихся в компании, их конфигурации (протоколах доступа, параметрам подключения и т.д) и серверах развёртывания.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Service Registry </a:t>
            </a:r>
            <a:r>
              <a:rPr lang="ru-RU" dirty="0" smtClean="0">
                <a:solidFill>
                  <a:schemeClr val="tx1"/>
                </a:solidFill>
              </a:rPr>
              <a:t>также предоставляет сервисы, основанные на этой информации – такие как создание сконфигурированного экземпляра прокси. </a:t>
            </a:r>
          </a:p>
          <a:p>
            <a:pPr algn="just"/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Реестр служб с соответствующей информацией хранится в конфигурационной базе данных </a:t>
            </a:r>
            <a:r>
              <a:rPr lang="en-US" dirty="0" smtClean="0">
                <a:solidFill>
                  <a:schemeClr val="tx1"/>
                </a:solidFill>
              </a:rPr>
              <a:t>Service Registry. </a:t>
            </a:r>
            <a:r>
              <a:rPr lang="ru-RU" dirty="0" smtClean="0">
                <a:solidFill>
                  <a:schemeClr val="tx1"/>
                </a:solidFill>
              </a:rPr>
              <a:t>Предварительно администратор системы должен внести информацию о службах в конфигурационную базу с помощью </a:t>
            </a:r>
            <a:r>
              <a:rPr lang="en-US" dirty="0" smtClean="0">
                <a:solidFill>
                  <a:schemeClr val="tx1"/>
                </a:solidFill>
              </a:rPr>
              <a:t>web-</a:t>
            </a:r>
            <a:r>
              <a:rPr lang="ru-RU" dirty="0" smtClean="0">
                <a:solidFill>
                  <a:schemeClr val="tx1"/>
                </a:solidFill>
              </a:rPr>
              <a:t>консоли или консольной утилиты регистрации служб.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Создание сконфигурированного экземпляра прокси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для служб</a:t>
            </a:r>
            <a:r>
              <a:rPr lang="en-US" dirty="0" smtClean="0"/>
              <a:t> </a:t>
            </a:r>
            <a:r>
              <a:rPr lang="ru-RU" dirty="0" smtClean="0"/>
              <a:t>и клиентов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57</a:t>
            </a:fld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1340768"/>
            <a:ext cx="8784976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Клиенты системы </a:t>
            </a:r>
            <a:r>
              <a:rPr lang="en-US" dirty="0" smtClean="0">
                <a:solidFill>
                  <a:schemeClr val="tx1"/>
                </a:solidFill>
              </a:rPr>
              <a:t>Service Registry </a:t>
            </a:r>
            <a:r>
              <a:rPr lang="ru-RU" dirty="0" smtClean="0">
                <a:solidFill>
                  <a:schemeClr val="tx1"/>
                </a:solidFill>
              </a:rPr>
              <a:t>(службы и их клиенты) используют библиотеку динамического связывания </a:t>
            </a:r>
            <a:r>
              <a:rPr lang="en-US" dirty="0" smtClean="0">
                <a:solidFill>
                  <a:schemeClr val="tx1"/>
                </a:solidFill>
              </a:rPr>
              <a:t>Marti.ServiceRegistry.Client.dll. </a:t>
            </a:r>
            <a:r>
              <a:rPr lang="ru-RU" dirty="0" smtClean="0">
                <a:solidFill>
                  <a:schemeClr val="tx1"/>
                </a:solidFill>
              </a:rPr>
              <a:t>Данная библиотека содержит класс, в котором определены два метода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ru-RU" dirty="0" smtClean="0">
                <a:solidFill>
                  <a:schemeClr val="tx1"/>
                </a:solidFill>
              </a:rPr>
              <a:t> создание сконфигурированного экземпляра прокси-класса службы -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chemeClr val="tx1"/>
                </a:solidFill>
              </a:rPr>
              <a:t>CreateConfiguredProxy</a:t>
            </a:r>
            <a:endParaRPr lang="ru-RU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ru-RU" dirty="0" smtClean="0">
                <a:solidFill>
                  <a:schemeClr val="tx1"/>
                </a:solidFill>
              </a:rPr>
              <a:t> создание сконфигурированного экземпляра хоста службы 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CreateConfiguredHost</a:t>
            </a:r>
            <a:endParaRPr lang="ru-RU" b="1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Клиенты </a:t>
            </a:r>
            <a:r>
              <a:rPr lang="en-US" dirty="0" smtClean="0">
                <a:solidFill>
                  <a:schemeClr val="tx1"/>
                </a:solidFill>
              </a:rPr>
              <a:t>Service Registry </a:t>
            </a:r>
            <a:r>
              <a:rPr lang="ru-RU" dirty="0" smtClean="0">
                <a:solidFill>
                  <a:schemeClr val="tx1"/>
                </a:solidFill>
              </a:rPr>
              <a:t>вызывают данные методы, чтобы получить необходимый для их работы сконфигурированный экземпляр прокси.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точек подключения к службам </a:t>
            </a:r>
            <a:r>
              <a:rPr lang="en-US" dirty="0"/>
              <a:t>FORIS </a:t>
            </a:r>
            <a:r>
              <a:rPr lang="ru-RU" dirty="0"/>
              <a:t>в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Service </a:t>
            </a:r>
            <a:r>
              <a:rPr lang="en-US" dirty="0"/>
              <a:t>Registry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58</a:t>
            </a:fld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412776"/>
            <a:ext cx="8208912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Единица развёртывания </a:t>
            </a:r>
            <a:r>
              <a:rPr lang="ru-RU" dirty="0" smtClean="0">
                <a:solidFill>
                  <a:schemeClr val="tx1"/>
                </a:solidFill>
              </a:rPr>
              <a:t>- это объединение служб, к которым применяются единые настройки (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настройки привязок, поведений, сервера развёртывания, настройки конечных точек и т.д.).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Названия единиц развертывания в </a:t>
            </a:r>
            <a:r>
              <a:rPr lang="en-US" dirty="0" smtClean="0">
                <a:solidFill>
                  <a:schemeClr val="tx1"/>
                </a:solidFill>
              </a:rPr>
              <a:t>Service Registry </a:t>
            </a:r>
            <a:r>
              <a:rPr lang="ru-RU" dirty="0" smtClean="0">
                <a:solidFill>
                  <a:schemeClr val="tx1"/>
                </a:solidFill>
              </a:rPr>
              <a:t>приблизительно соответствует названиям подсистем </a:t>
            </a:r>
            <a:r>
              <a:rPr lang="en-US" dirty="0" smtClean="0">
                <a:solidFill>
                  <a:schemeClr val="tx1"/>
                </a:solidFill>
              </a:rPr>
              <a:t>FORIS. 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3573016"/>
            <a:ext cx="8640960" cy="14219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basicHttpBinding – </a:t>
            </a:r>
            <a:r>
              <a:rPr lang="ru-RU" dirty="0" smtClean="0">
                <a:solidFill>
                  <a:schemeClr val="tx1"/>
                </a:solidFill>
              </a:rPr>
              <a:t>эта привязка использует </a:t>
            </a:r>
            <a:r>
              <a:rPr lang="en-US" dirty="0" smtClean="0">
                <a:solidFill>
                  <a:schemeClr val="tx1"/>
                </a:solidFill>
              </a:rPr>
              <a:t>HTTP </a:t>
            </a:r>
            <a:r>
              <a:rPr lang="ru-RU" dirty="0" smtClean="0">
                <a:solidFill>
                  <a:schemeClr val="tx1"/>
                </a:solidFill>
              </a:rPr>
              <a:t>в качестве транспорта и </a:t>
            </a:r>
            <a:r>
              <a:rPr lang="en-US" dirty="0" smtClean="0">
                <a:solidFill>
                  <a:schemeClr val="tx1"/>
                </a:solidFill>
              </a:rPr>
              <a:t>Text/XML </a:t>
            </a:r>
            <a:r>
              <a:rPr lang="ru-RU" dirty="0" smtClean="0">
                <a:solidFill>
                  <a:schemeClr val="tx1"/>
                </a:solidFill>
              </a:rPr>
              <a:t>в качестве метода кодирования сообщений по умолчанию.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en-US" dirty="0" smtClean="0">
                <a:solidFill>
                  <a:schemeClr val="tx1"/>
                </a:solidFill>
              </a:rPr>
              <a:t>SoapUI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WebService Studio </a:t>
            </a:r>
            <a:r>
              <a:rPr lang="ru-RU" dirty="0" smtClean="0">
                <a:solidFill>
                  <a:schemeClr val="tx1"/>
                </a:solidFill>
              </a:rPr>
              <a:t>можно обращаться к службам </a:t>
            </a:r>
            <a:r>
              <a:rPr lang="en-US" dirty="0" smtClean="0">
                <a:solidFill>
                  <a:schemeClr val="tx1"/>
                </a:solidFill>
              </a:rPr>
              <a:t>FORIS</a:t>
            </a:r>
            <a:r>
              <a:rPr lang="ru-RU" dirty="0" smtClean="0">
                <a:solidFill>
                  <a:schemeClr val="tx1"/>
                </a:solidFill>
              </a:rPr>
              <a:t>, у которых есть привязка </a:t>
            </a:r>
            <a:r>
              <a:rPr lang="en-US" dirty="0" smtClean="0">
                <a:solidFill>
                  <a:schemeClr val="tx1"/>
                </a:solidFill>
              </a:rPr>
              <a:t>basicHttpBinding. 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158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точек подключения к службам </a:t>
            </a:r>
            <a:r>
              <a:rPr lang="en-US" dirty="0"/>
              <a:t>FORIS </a:t>
            </a:r>
            <a:r>
              <a:rPr lang="ru-RU" dirty="0"/>
              <a:t>в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Service </a:t>
            </a:r>
            <a:r>
              <a:rPr lang="en-US" dirty="0"/>
              <a:t>Registry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59</a:t>
            </a:fld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1"/>
            <a:ext cx="8231984" cy="540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Скругленная прямоугольная выноска 7"/>
          <p:cNvSpPr/>
          <p:nvPr/>
        </p:nvSpPr>
        <p:spPr bwMode="auto">
          <a:xfrm>
            <a:off x="1475656" y="3700264"/>
            <a:ext cx="1368152" cy="720080"/>
          </a:xfrm>
          <a:prstGeom prst="wedgeRoundRectCallout">
            <a:avLst>
              <a:gd name="adj1" fmla="val -71872"/>
              <a:gd name="adj2" fmla="val -91285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Единица развертывания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FIGA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 bwMode="auto">
          <a:xfrm>
            <a:off x="6660232" y="2647181"/>
            <a:ext cx="2160240" cy="720080"/>
          </a:xfrm>
          <a:prstGeom prst="wedgeRoundRectCallout">
            <a:avLst>
              <a:gd name="adj1" fmla="val -144345"/>
              <a:gd name="adj2" fmla="val 84644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Служба </a:t>
            </a:r>
            <a:r>
              <a:rPr lang="en-US" sz="1400" dirty="0" smtClean="0">
                <a:solidFill>
                  <a:schemeClr val="tx1"/>
                </a:solidFill>
              </a:rPr>
              <a:t>FinancialInformation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 bwMode="auto">
          <a:xfrm>
            <a:off x="6516216" y="5288421"/>
            <a:ext cx="1970080" cy="360040"/>
          </a:xfrm>
          <a:prstGeom prst="wedgeRoundRectCallout">
            <a:avLst>
              <a:gd name="adj1" fmla="val -21829"/>
              <a:gd name="adj2" fmla="val -272504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Адрес службы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3728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Архитектура </a:t>
            </a:r>
            <a:r>
              <a:rPr lang="en-US" dirty="0" smtClean="0"/>
              <a:t>SOA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6</a:t>
            </a:fld>
            <a:endParaRPr lang="ru-RU" dirty="0" smtClean="0"/>
          </a:p>
        </p:txBody>
      </p:sp>
      <p:cxnSp>
        <p:nvCxnSpPr>
          <p:cNvPr id="25" name="Прямая со стрелкой 24"/>
          <p:cNvCxnSpPr/>
          <p:nvPr/>
        </p:nvCxnSpPr>
        <p:spPr bwMode="auto">
          <a:xfrm>
            <a:off x="6444208" y="2348880"/>
            <a:ext cx="0" cy="5760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" name="Скругленный прямоугольник 5"/>
          <p:cNvSpPr/>
          <p:nvPr/>
        </p:nvSpPr>
        <p:spPr bwMode="auto">
          <a:xfrm>
            <a:off x="899592" y="1340768"/>
            <a:ext cx="1728192" cy="936104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chemeClr val="tx1"/>
                </a:solidFill>
              </a:rPr>
              <a:t>   Приложение 1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899592" y="2996952"/>
            <a:ext cx="1728192" cy="936104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   </a:t>
            </a:r>
            <a:r>
              <a:rPr lang="ru-RU" dirty="0" smtClean="0">
                <a:solidFill>
                  <a:schemeClr val="tx1"/>
                </a:solidFill>
              </a:rPr>
              <a:t>Приложение 3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5652120" y="1340768"/>
            <a:ext cx="1728192" cy="936104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chemeClr val="tx1"/>
                </a:solidFill>
              </a:rPr>
              <a:t>   Приложение 2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5652120" y="2996952"/>
            <a:ext cx="1728192" cy="936104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   </a:t>
            </a:r>
            <a:r>
              <a:rPr lang="ru-RU" dirty="0" smtClean="0">
                <a:solidFill>
                  <a:schemeClr val="tx1"/>
                </a:solidFill>
              </a:rPr>
              <a:t>Приложение 4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3275856" y="4365104"/>
            <a:ext cx="1728192" cy="936104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chemeClr val="tx1"/>
                </a:solidFill>
              </a:rPr>
              <a:t>   Приложение 5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2" name="Прямая со стрелкой 11"/>
          <p:cNvCxnSpPr/>
          <p:nvPr/>
        </p:nvCxnSpPr>
        <p:spPr bwMode="auto">
          <a:xfrm>
            <a:off x="2771800" y="1844824"/>
            <a:ext cx="280831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8" name="Прямая со стрелкой 17"/>
          <p:cNvCxnSpPr/>
          <p:nvPr/>
        </p:nvCxnSpPr>
        <p:spPr bwMode="auto">
          <a:xfrm>
            <a:off x="2771800" y="3501008"/>
            <a:ext cx="280831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Прямая со стрелкой 20"/>
          <p:cNvCxnSpPr/>
          <p:nvPr/>
        </p:nvCxnSpPr>
        <p:spPr bwMode="auto">
          <a:xfrm>
            <a:off x="1691680" y="2348880"/>
            <a:ext cx="0" cy="5760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6" name="Прямая со стрелкой 25"/>
          <p:cNvCxnSpPr/>
          <p:nvPr/>
        </p:nvCxnSpPr>
        <p:spPr bwMode="auto">
          <a:xfrm flipH="1">
            <a:off x="5076056" y="4005064"/>
            <a:ext cx="576064" cy="4320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0" name="Прямая со стрелкой 29"/>
          <p:cNvCxnSpPr/>
          <p:nvPr/>
        </p:nvCxnSpPr>
        <p:spPr bwMode="auto">
          <a:xfrm>
            <a:off x="2627784" y="4005064"/>
            <a:ext cx="648072" cy="4320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4" name="Прямая со стрелкой 33"/>
          <p:cNvCxnSpPr/>
          <p:nvPr/>
        </p:nvCxnSpPr>
        <p:spPr bwMode="auto">
          <a:xfrm>
            <a:off x="2771800" y="2132856"/>
            <a:ext cx="2808312" cy="9361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6" name="Прямая со стрелкой 35"/>
          <p:cNvCxnSpPr/>
          <p:nvPr/>
        </p:nvCxnSpPr>
        <p:spPr bwMode="auto">
          <a:xfrm>
            <a:off x="2627784" y="2276872"/>
            <a:ext cx="1512168" cy="20162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0" name="Прямая со стрелкой 39"/>
          <p:cNvCxnSpPr/>
          <p:nvPr/>
        </p:nvCxnSpPr>
        <p:spPr bwMode="auto">
          <a:xfrm flipV="1">
            <a:off x="2699792" y="2204864"/>
            <a:ext cx="2808312" cy="10081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555776" y="5394702"/>
            <a:ext cx="35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Прямая интеграция приложений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1520" y="5766355"/>
            <a:ext cx="856895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Если в компании существует </a:t>
            </a:r>
            <a:r>
              <a:rPr lang="en-US" dirty="0" smtClean="0">
                <a:solidFill>
                  <a:schemeClr val="tx1"/>
                </a:solidFill>
              </a:rPr>
              <a:t>N </a:t>
            </a:r>
            <a:r>
              <a:rPr lang="ru-RU" dirty="0" smtClean="0">
                <a:solidFill>
                  <a:schemeClr val="tx1"/>
                </a:solidFill>
              </a:rPr>
              <a:t>приложений, каждое из которых интегрировано со всеми остальными посредством соответствующих интерфейсов, то с добавлением всего лишь одного нового приложения понадобиться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новых интерфейсов.   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Initial WSDL </a:t>
            </a:r>
            <a:r>
              <a:rPr lang="ru-RU" b="0" dirty="0" smtClean="0"/>
              <a:t>адрес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60</a:t>
            </a:fld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412776"/>
            <a:ext cx="8208912" cy="453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Единица развёртывания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FIGA</a:t>
            </a: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Служба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FinancialInformation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Адрес службы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http://msk-foris-53/ILCRM/FinancialInformation.svc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Привязка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(байдинг)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basicHttpBinding.FIGA.BasicHttpBinding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Initial WSDL </a:t>
            </a:r>
            <a:r>
              <a:rPr lang="ru-RU" dirty="0" smtClean="0">
                <a:solidFill>
                  <a:schemeClr val="tx1"/>
                </a:solidFill>
              </a:rPr>
              <a:t>адрес, по которому мы можем получить </a:t>
            </a:r>
            <a:r>
              <a:rPr lang="en-US" dirty="0" smtClean="0">
                <a:solidFill>
                  <a:schemeClr val="tx1"/>
                </a:solidFill>
              </a:rPr>
              <a:t>wsdl-</a:t>
            </a:r>
            <a:r>
              <a:rPr lang="ru-RU" dirty="0" smtClean="0">
                <a:solidFill>
                  <a:schemeClr val="tx1"/>
                </a:solidFill>
              </a:rPr>
              <a:t>описание интерфейса службы  </a:t>
            </a:r>
            <a:r>
              <a:rPr lang="en-US" dirty="0" smtClean="0">
                <a:solidFill>
                  <a:schemeClr val="tx1"/>
                </a:solidFill>
              </a:rPr>
              <a:t>FinancialInformation: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b="1" u="sng" dirty="0" smtClean="0">
                <a:solidFill>
                  <a:srgbClr val="FF0000"/>
                </a:solidFill>
                <a:hlinkClick r:id="rId4"/>
              </a:rPr>
              <a:t>http</a:t>
            </a:r>
            <a:r>
              <a:rPr lang="en-US" b="1" u="sng" dirty="0">
                <a:solidFill>
                  <a:srgbClr val="FF0000"/>
                </a:solidFill>
                <a:hlinkClick r:id="rId4"/>
              </a:rPr>
              <a:t>://</a:t>
            </a:r>
            <a:r>
              <a:rPr lang="en-US" b="1" u="sng" dirty="0" smtClean="0">
                <a:solidFill>
                  <a:srgbClr val="FF0000"/>
                </a:solidFill>
                <a:hlinkClick r:id="rId4"/>
              </a:rPr>
              <a:t>msk-foris-53/ILCRM/FinancialInformation.svc?WSDL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algn="just"/>
            <a:endParaRPr lang="en-US" b="1" u="sng" dirty="0">
              <a:solidFill>
                <a:srgbClr val="FF0000"/>
              </a:solidFill>
            </a:endParaRPr>
          </a:p>
          <a:p>
            <a:pPr algn="just"/>
            <a:endParaRPr lang="en-US" b="1" u="sng" dirty="0" smtClean="0">
              <a:solidFill>
                <a:srgbClr val="FF0000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2"/>
                </a:solidFill>
              </a:rPr>
              <a:t>Initial WSDL </a:t>
            </a:r>
            <a:r>
              <a:rPr lang="ru-RU" sz="1800" dirty="0" smtClean="0">
                <a:solidFill>
                  <a:schemeClr val="tx2"/>
                </a:solidFill>
              </a:rPr>
              <a:t>адрес = Адрес службы из </a:t>
            </a:r>
            <a:r>
              <a:rPr lang="en-US" sz="1800" dirty="0" smtClean="0">
                <a:solidFill>
                  <a:schemeClr val="tx2"/>
                </a:solidFill>
              </a:rPr>
              <a:t>Service Registry +</a:t>
            </a:r>
            <a:r>
              <a:rPr lang="ru-RU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?WSDL</a:t>
            </a:r>
            <a:endParaRPr lang="ru-RU" sz="1800" dirty="0" smtClean="0">
              <a:solidFill>
                <a:schemeClr val="tx2"/>
              </a:solidFill>
            </a:endParaRPr>
          </a:p>
          <a:p>
            <a:pPr algn="just"/>
            <a:endParaRPr lang="ru-RU" sz="1800" dirty="0">
              <a:solidFill>
                <a:schemeClr val="tx2"/>
              </a:solidFill>
            </a:endParaRPr>
          </a:p>
          <a:p>
            <a:pPr algn="just"/>
            <a:r>
              <a:rPr lang="ru-RU" sz="1800" dirty="0" smtClean="0">
                <a:solidFill>
                  <a:schemeClr val="tx2"/>
                </a:solidFill>
              </a:rPr>
              <a:t>Выполним запрос к данно</a:t>
            </a:r>
            <a:r>
              <a:rPr lang="ru-RU" sz="1800" dirty="0">
                <a:solidFill>
                  <a:schemeClr val="tx2"/>
                </a:solidFill>
              </a:rPr>
              <a:t>й</a:t>
            </a:r>
            <a:r>
              <a:rPr lang="ru-RU" sz="1800" dirty="0" smtClean="0">
                <a:solidFill>
                  <a:schemeClr val="tx2"/>
                </a:solidFill>
              </a:rPr>
              <a:t> службе в </a:t>
            </a:r>
            <a:r>
              <a:rPr lang="en-US" sz="1800" dirty="0" smtClean="0">
                <a:solidFill>
                  <a:schemeClr val="tx2"/>
                </a:solidFill>
              </a:rPr>
              <a:t>SoapUI.</a:t>
            </a:r>
            <a:endParaRPr lang="ru-RU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36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к службе </a:t>
            </a:r>
            <a:r>
              <a:rPr lang="en-US" dirty="0" smtClean="0"/>
              <a:t>FORIS </a:t>
            </a:r>
            <a:r>
              <a:rPr lang="ru-RU" dirty="0" smtClean="0"/>
              <a:t>в </a:t>
            </a:r>
            <a:r>
              <a:rPr lang="en-US" dirty="0" smtClean="0"/>
              <a:t>SoapUI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61</a:t>
            </a:fld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3"/>
            <a:ext cx="63150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кругленная прямоугольная выноска 5"/>
          <p:cNvSpPr/>
          <p:nvPr/>
        </p:nvSpPr>
        <p:spPr bwMode="auto">
          <a:xfrm>
            <a:off x="4283968" y="2780928"/>
            <a:ext cx="2232248" cy="576064"/>
          </a:xfrm>
          <a:prstGeom prst="wedgeRoundRectCallout">
            <a:avLst>
              <a:gd name="adj1" fmla="val -54397"/>
              <a:gd name="adj2" fmla="val 29893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Initial WSDL 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smtClean="0">
                <a:solidFill>
                  <a:schemeClr val="tx1"/>
                </a:solidFill>
              </a:rPr>
              <a:t>службы </a:t>
            </a:r>
            <a:r>
              <a:rPr lang="en-US" sz="1400" dirty="0" smtClean="0">
                <a:solidFill>
                  <a:schemeClr val="tx1"/>
                </a:solidFill>
              </a:rPr>
              <a:t>FinancialInformation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158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</a:t>
            </a:r>
            <a:r>
              <a:rPr lang="en-US" dirty="0" smtClean="0"/>
              <a:t>WSDL</a:t>
            </a:r>
            <a:r>
              <a:rPr lang="ru-RU" dirty="0" smtClean="0"/>
              <a:t>-описания интерфейса службы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62</a:t>
            </a:fld>
            <a:endParaRPr lang="ru-R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49339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кругленная прямоугольная выноска 5"/>
          <p:cNvSpPr/>
          <p:nvPr/>
        </p:nvSpPr>
        <p:spPr bwMode="auto">
          <a:xfrm>
            <a:off x="3563888" y="3212976"/>
            <a:ext cx="3096344" cy="720080"/>
          </a:xfrm>
          <a:prstGeom prst="wedgeRoundRectCallout">
            <a:avLst>
              <a:gd name="adj1" fmla="val -50321"/>
              <a:gd name="adj2" fmla="val 154090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Идет загрузка </a:t>
            </a:r>
            <a:r>
              <a:rPr lang="en-US" sz="1400" dirty="0" smtClean="0">
                <a:solidFill>
                  <a:schemeClr val="tx1"/>
                </a:solidFill>
              </a:rPr>
              <a:t> WSDL-</a:t>
            </a:r>
            <a:r>
              <a:rPr lang="ru-RU" sz="1400" dirty="0" smtClean="0">
                <a:solidFill>
                  <a:schemeClr val="tx1"/>
                </a:solidFill>
              </a:rPr>
              <a:t>описания интерфейса  службы </a:t>
            </a:r>
            <a:r>
              <a:rPr lang="en-US" sz="1400" dirty="0" smtClean="0">
                <a:solidFill>
                  <a:schemeClr val="tx1"/>
                </a:solidFill>
              </a:rPr>
              <a:t>FinancialInformation</a:t>
            </a:r>
            <a:r>
              <a:rPr lang="ru-RU" sz="1400" dirty="0" smtClean="0">
                <a:solidFill>
                  <a:schemeClr val="tx1"/>
                </a:solidFill>
              </a:rPr>
              <a:t> в </a:t>
            </a:r>
            <a:r>
              <a:rPr lang="en-US" sz="1400" dirty="0" smtClean="0">
                <a:solidFill>
                  <a:schemeClr val="tx1"/>
                </a:solidFill>
              </a:rPr>
              <a:t>SoapUI 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0544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Служба и ее методы в </a:t>
            </a:r>
            <a:r>
              <a:rPr lang="en-US" dirty="0" smtClean="0"/>
              <a:t>SoapUI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63</a:t>
            </a:fld>
            <a:endParaRPr lang="ru-R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14985"/>
            <a:ext cx="8176592" cy="523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кругленная прямоугольная выноска 5"/>
          <p:cNvSpPr/>
          <p:nvPr/>
        </p:nvSpPr>
        <p:spPr bwMode="auto">
          <a:xfrm>
            <a:off x="971600" y="5517232"/>
            <a:ext cx="2880320" cy="792088"/>
          </a:xfrm>
          <a:prstGeom prst="wedgeRoundRectCallout">
            <a:avLst>
              <a:gd name="adj1" fmla="val -3801"/>
              <a:gd name="adj2" fmla="val -317808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На основе </a:t>
            </a:r>
            <a:r>
              <a:rPr lang="en-US" sz="1400" dirty="0" smtClean="0">
                <a:solidFill>
                  <a:schemeClr val="tx1"/>
                </a:solidFill>
              </a:rPr>
              <a:t>WSDL-</a:t>
            </a:r>
            <a:r>
              <a:rPr lang="ru-RU" sz="1400" dirty="0" smtClean="0">
                <a:solidFill>
                  <a:schemeClr val="tx1"/>
                </a:solidFill>
              </a:rPr>
              <a:t>описания построен интерфейс службы </a:t>
            </a:r>
            <a:r>
              <a:rPr lang="en-US" sz="1400" dirty="0" smtClean="0">
                <a:solidFill>
                  <a:schemeClr val="tx1"/>
                </a:solidFill>
              </a:rPr>
              <a:t>FinancialInformation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2103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Архитектурные принципы развития </a:t>
            </a:r>
            <a:r>
              <a:rPr lang="en-US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64</a:t>
            </a:fld>
            <a:endParaRPr lang="ru-RU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2996952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Спасибо за внимание! 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endParaRPr lang="ru-RU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59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Архитектура </a:t>
            </a:r>
            <a:r>
              <a:rPr lang="en-US" dirty="0" smtClean="0"/>
              <a:t>SOA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7</a:t>
            </a:fld>
            <a:endParaRPr lang="ru-RU" dirty="0" smtClean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2699792" y="1434262"/>
            <a:ext cx="1490464" cy="914400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  <a:p>
            <a:r>
              <a:rPr lang="ru-RU" dirty="0" smtClean="0"/>
              <a:t>    </a:t>
            </a:r>
            <a:r>
              <a:rPr lang="ru-RU" dirty="0" smtClean="0">
                <a:solidFill>
                  <a:schemeClr val="tx1"/>
                </a:solidFill>
              </a:rPr>
              <a:t>Сервис</a:t>
            </a:r>
            <a:r>
              <a:rPr lang="ru-RU" dirty="0" smtClean="0"/>
              <a:t> 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860032" y="1434262"/>
            <a:ext cx="1490464" cy="914400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Сервис 2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020272" y="1434262"/>
            <a:ext cx="1490464" cy="914400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chemeClr val="tx1"/>
                </a:solidFill>
              </a:rPr>
              <a:t>    Сервис 3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2771800" y="3414262"/>
            <a:ext cx="1490464" cy="914400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chemeClr val="tx1"/>
                </a:solidFill>
              </a:rPr>
              <a:t>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Сервис 4</a:t>
            </a: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4932040" y="3414262"/>
            <a:ext cx="1490464" cy="914400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chemeClr val="tx1"/>
                </a:solidFill>
              </a:rPr>
              <a:t>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Сервис 5 </a:t>
            </a: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7020272" y="3414262"/>
            <a:ext cx="1490464" cy="914400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chemeClr val="tx1"/>
                </a:solidFill>
              </a:rPr>
              <a:t>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Сервис 6</a:t>
            </a: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2123728" y="2883222"/>
            <a:ext cx="6336704" cy="720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323528" y="2307158"/>
            <a:ext cx="1800200" cy="115212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Управление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потоком заданий </a:t>
            </a:r>
          </a:p>
        </p:txBody>
      </p:sp>
      <p:cxnSp>
        <p:nvCxnSpPr>
          <p:cNvPr id="16" name="Прямая со стрелкой 15"/>
          <p:cNvCxnSpPr/>
          <p:nvPr/>
        </p:nvCxnSpPr>
        <p:spPr bwMode="auto">
          <a:xfrm>
            <a:off x="3563888" y="2379166"/>
            <a:ext cx="0" cy="432048"/>
          </a:xfrm>
          <a:prstGeom prst="straightConnector1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Прямая со стрелкой 18"/>
          <p:cNvCxnSpPr/>
          <p:nvPr/>
        </p:nvCxnSpPr>
        <p:spPr bwMode="auto">
          <a:xfrm flipV="1">
            <a:off x="3347864" y="3027238"/>
            <a:ext cx="0" cy="360040"/>
          </a:xfrm>
          <a:prstGeom prst="straightConnector1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Прямая со стрелкой 21"/>
          <p:cNvCxnSpPr/>
          <p:nvPr/>
        </p:nvCxnSpPr>
        <p:spPr bwMode="auto">
          <a:xfrm>
            <a:off x="5796136" y="2379166"/>
            <a:ext cx="0" cy="432048"/>
          </a:xfrm>
          <a:prstGeom prst="straightConnector1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Прямая со стрелкой 22"/>
          <p:cNvCxnSpPr/>
          <p:nvPr/>
        </p:nvCxnSpPr>
        <p:spPr bwMode="auto">
          <a:xfrm>
            <a:off x="7884368" y="2379166"/>
            <a:ext cx="0" cy="432048"/>
          </a:xfrm>
          <a:prstGeom prst="straightConnector1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Прямая со стрелкой 23"/>
          <p:cNvCxnSpPr/>
          <p:nvPr/>
        </p:nvCxnSpPr>
        <p:spPr bwMode="auto">
          <a:xfrm flipV="1">
            <a:off x="5508104" y="3027238"/>
            <a:ext cx="0" cy="360040"/>
          </a:xfrm>
          <a:prstGeom prst="straightConnector1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Прямая со стрелкой 24"/>
          <p:cNvCxnSpPr/>
          <p:nvPr/>
        </p:nvCxnSpPr>
        <p:spPr bwMode="auto">
          <a:xfrm flipV="1">
            <a:off x="7668344" y="3027238"/>
            <a:ext cx="0" cy="360040"/>
          </a:xfrm>
          <a:prstGeom prst="straightConnector1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31840" y="4674622"/>
            <a:ext cx="3402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SOA. </a:t>
            </a:r>
            <a:r>
              <a:rPr lang="ru-RU" b="1" dirty="0" smtClean="0">
                <a:solidFill>
                  <a:schemeClr val="tx1"/>
                </a:solidFill>
              </a:rPr>
              <a:t>Модель сервисной шины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12" y="5373216"/>
            <a:ext cx="864096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Добавление одного сервиса приведет только к  добавлению одного дополнительного  интерфейса  для интеграции с остальными компонентами архитектуры. 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Архитектура </a:t>
            </a:r>
            <a:r>
              <a:rPr lang="en-US" dirty="0" smtClean="0"/>
              <a:t>SOA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8</a:t>
            </a:fld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1412776"/>
            <a:ext cx="849694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968439"/>
              </p:ext>
            </p:extLst>
          </p:nvPr>
        </p:nvGraphicFramePr>
        <p:xfrm>
          <a:off x="251520" y="1460728"/>
          <a:ext cx="8712967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2967"/>
              </a:tblGrid>
              <a:tr h="1440159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Приведем формальное определение сервисно-ориентированной архитектуры, которое сформулировано специалистами корпорации IBM :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“SOA -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 это прикладная архитектура, в которой все функции определены как независимые сервисы с вызываемыми интерфейсами. Обращение к этим сервисам в определенной последовательности позволяет реализовать тот или иной бизнес-процесс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8182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С точки зрения разработчиков, ту же мысль можно передать несколько иными словами: SOA — это компонентная модель, в которой разные функциональные единицы приложений, называемые сервисами, взаимодействуют по сети посредством интерфейсов. Расшифруем данные определения.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Архитектура </a:t>
            </a:r>
            <a:r>
              <a:rPr lang="en-US" dirty="0" smtClean="0"/>
              <a:t>SOA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dirty="0" smtClean="0"/>
              <a:t>Архитектурные принципы развития </a:t>
            </a:r>
            <a:r>
              <a:rPr lang="en-US" dirty="0" smtClean="0"/>
              <a:t>FORIS-SOA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9</a:t>
            </a:fld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1412776"/>
            <a:ext cx="849694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251520" y="1412776"/>
          <a:ext cx="8712967" cy="485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2967"/>
              </a:tblGrid>
              <a:tr h="1343693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Все функции приложений определены как сервисы. В качестве сервиса может выступать как целое приложение, так и отдельные его функциональные модули. Сервисами могут быть прикладные функции, реализующие определенную бизнес-логику, бизнес-транзакции, состоящие из нескольких функций более низкого уровня, и системные функции, отражающие специфику различных операционных платформ.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53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2</a:t>
                      </a:r>
                      <a:r>
                        <a:rPr lang="en-US" sz="1600" dirty="0" smtClean="0"/>
                        <a:t>. 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Все сервисы независимы друг от друга</a:t>
                      </a:r>
                      <a:r>
                        <a:rPr lang="ru-RU" sz="1600" b="1" dirty="0" smtClean="0"/>
                        <a:t>.</a:t>
                      </a:r>
                      <a:r>
                        <a:rPr lang="ru-RU" sz="1600" dirty="0" smtClean="0"/>
                        <a:t> Они выполняют определенные действия по запросам, полученным от других сервисов, и возвращают результаты. Все детали этого полностью скрыты: в концепции SOA сервисы - это "черные ящики".</a:t>
                      </a:r>
                    </a:p>
                  </a:txBody>
                  <a:tcPr/>
                </a:tc>
              </a:tr>
              <a:tr h="1119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3</a:t>
                      </a:r>
                      <a:r>
                        <a:rPr lang="en-US" sz="1600" dirty="0" smtClean="0"/>
                        <a:t>. </a:t>
                      </a:r>
                      <a:r>
                        <a:rPr lang="ru-RU" sz="1600" b="0" dirty="0" smtClean="0"/>
                        <a:t>В интерфейсе сервиса определены параметры и описан результат. </a:t>
                      </a:r>
                      <a:r>
                        <a:rPr lang="ru-RU" sz="1600" dirty="0" smtClean="0"/>
                        <a:t>Иными словами, интерфейс определяет суть сервиса, а не технологию его реализации. На архитектурном уровне для обращения к сервису не имеет значения, является он локальным (реализован в данной системе) или удаленным (внешний по отношению к ней), какой протокол используется для передачи вызова, какие компоненты инфраструктуры при этом задействованы. 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Man">
  <a:themeElements>
    <a:clrScheme name="SITRONICS_MS_present_R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TRONICS_MS_present_RU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TRONICS_MS_present_R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rainingMan_LastPage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rainingMan_Марк_Согл">
  <a:themeElements>
    <a:clrScheme name="SITRONICS_MS_present_R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TRONICS_MS_present_RU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TRONICS_MS_present_R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TrainingMan_LastPage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rainingMan">
  <a:themeElements>
    <a:clrScheme name="SITRONICS_MS_present_R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TRONICS_MS_present_RU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TRONICS_MS_present_R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>
  <documentManagement>
    <_dlc_DocId xmlns="b44ccd1a-ceff-48ae-ab14-791617b96cdc">THPAC7KF56X5-201-18</_dlc_DocId>
    <_dlc_DocIdUrl xmlns="b44ccd1a-ceff-48ae-ab14-791617b96cdc">
      <Url>https://tfsdoc.bss.nvision-group.com/sites/FORIS_Mobile/Education/Workflow/_layouts/DocIdRedir.aspx?ID=THPAC7KF56X5-201-18</Url>
      <Description>THPAC7KF56X5-201-18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5A45290C9EDF478D4EA0D5C4B13C84" ma:contentTypeVersion="0" ma:contentTypeDescription="Create a new document." ma:contentTypeScope="" ma:versionID="63cc91cb387c082d4f01d83dff37394a">
  <xsd:schema xmlns:xsd="http://www.w3.org/2001/XMLSchema" xmlns:xs="http://www.w3.org/2001/XMLSchema" xmlns:p="http://schemas.microsoft.com/office/2006/metadata/properties" xmlns:ns2="b44ccd1a-ceff-48ae-ab14-791617b96cdc" targetNamespace="http://schemas.microsoft.com/office/2006/metadata/properties" ma:root="true" ma:fieldsID="712036c06a0b8260dc5808ac3075b31f" ns2:_="">
    <xsd:import namespace="b44ccd1a-ceff-48ae-ab14-791617b96cd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4ccd1a-ceff-48ae-ab14-791617b96cd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476D197-CD16-479B-BC21-E608C85CC730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538048E1-FE7A-4C91-9354-45C3E76CBC62}">
  <ds:schemaRefs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b44ccd1a-ceff-48ae-ab14-791617b96cdc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DCA372B-545E-4FCF-9757-0AD25BCFA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4ccd1a-ceff-48ae-ab14-791617b96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DB8FC8A-BEA2-4DE2-8A9A-2D3E580B57A2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4A29EFE8-8E58-4679-B2F7-71179671646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9081</TotalTime>
  <Words>4085</Words>
  <Application>Microsoft Office PowerPoint</Application>
  <PresentationFormat>Экран (4:3)</PresentationFormat>
  <Paragraphs>707</Paragraphs>
  <Slides>64</Slides>
  <Notes>64</Notes>
  <HiddenSlides>0</HiddenSlides>
  <MMClips>0</MMClips>
  <ScaleCrop>false</ScaleCrop>
  <HeadingPairs>
    <vt:vector size="6" baseType="variant">
      <vt:variant>
        <vt:lpstr>Тема</vt:lpstr>
      </vt:variant>
      <vt:variant>
        <vt:i4>5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0" baseType="lpstr">
      <vt:lpstr>TrainingMan</vt:lpstr>
      <vt:lpstr>TrainingMan_LastPage</vt:lpstr>
      <vt:lpstr>TrainingMan_Марк_Согл</vt:lpstr>
      <vt:lpstr>1_TrainingMan_LastPage</vt:lpstr>
      <vt:lpstr>1_TrainingMan</vt:lpstr>
      <vt:lpstr>Visio</vt:lpstr>
      <vt:lpstr>Архитектурные принципы развития FORIS-SOA</vt:lpstr>
      <vt:lpstr>План темы</vt:lpstr>
      <vt:lpstr> Преимущества модульной архитектуры FORIS. Взаимодействие систем при выполнении бизнес-процессов   Архитектура SOA. Координация служб в бизнес-процессах. Интеграционная шина  </vt:lpstr>
      <vt:lpstr>Преимущества модульной архитектуры</vt:lpstr>
      <vt:lpstr>Архитектура SOA</vt:lpstr>
      <vt:lpstr>Архитектура SOA</vt:lpstr>
      <vt:lpstr>Архитектура SOA</vt:lpstr>
      <vt:lpstr>Архитектура SOA</vt:lpstr>
      <vt:lpstr>Архитектура SOA</vt:lpstr>
      <vt:lpstr>Архитектура SOA</vt:lpstr>
      <vt:lpstr>Архитектура SOA</vt:lpstr>
      <vt:lpstr> Технологические основы SOA. Преимущества технологии WCF   Базовая композиция приложения WCF. Сборка, хост, клиент  Понятие АВС(address, binding, contract)  </vt:lpstr>
      <vt:lpstr>Технологические основы SOA</vt:lpstr>
      <vt:lpstr>Технологические основы SOA</vt:lpstr>
      <vt:lpstr>Технологические основы SOA</vt:lpstr>
      <vt:lpstr>Технологические основы SOA</vt:lpstr>
      <vt:lpstr>Технологические основы SOA</vt:lpstr>
      <vt:lpstr>Технологические основы SOA Пример web-сервиса</vt:lpstr>
      <vt:lpstr>Технологические основы SOA Пример web-сервиса</vt:lpstr>
      <vt:lpstr>Технологические основы SOA Пример web-сервиса</vt:lpstr>
      <vt:lpstr>Технологические основы SOA Пример web-сервиса</vt:lpstr>
      <vt:lpstr>Технологические основы SOA Пример web-сервиса</vt:lpstr>
      <vt:lpstr>Технологические основы SOA</vt:lpstr>
      <vt:lpstr>Технологические основы SOA</vt:lpstr>
      <vt:lpstr>Технологические основы SOA</vt:lpstr>
      <vt:lpstr>Технологические основы SOA</vt:lpstr>
      <vt:lpstr>Технологические основы SOA</vt:lpstr>
      <vt:lpstr>Технологические основы SOA</vt:lpstr>
      <vt:lpstr>Технологические основы SOA</vt:lpstr>
      <vt:lpstr>Базовая композиция приложения WCF. Сборка, хост, клиент</vt:lpstr>
      <vt:lpstr>Базовая композиция приложения WCF. Сборка, хост, клиент</vt:lpstr>
      <vt:lpstr>Понятие АВС(address, binding, contract) в WCF</vt:lpstr>
      <vt:lpstr>Понятие АВС(address, binding, contract) в WCF</vt:lpstr>
      <vt:lpstr>Пример службы WCF</vt:lpstr>
      <vt:lpstr>Пример службы WCF. Конфигурационный файл службы </vt:lpstr>
      <vt:lpstr>Пример службы WCF. Конфигурационный файл клиента </vt:lpstr>
      <vt:lpstr>Пример службы WCF. Удаленный вызов метода службы</vt:lpstr>
      <vt:lpstr>Пример службы WCF. Удаленный вызов метода службы</vt:lpstr>
      <vt:lpstr>Пример службы WCF. Вызов метода службы </vt:lpstr>
      <vt:lpstr>Пример службы WCF. Вызов метода службы с помощью HTTP-метода POST </vt:lpstr>
      <vt:lpstr>Пример службы WCF. Ответ службы </vt:lpstr>
      <vt:lpstr>Как Workflow координирует и исполняет бизнес-процессы  Архитектура Workflow  Задание логики исполнения бизнес-процессов. Язык PDL   </vt:lpstr>
      <vt:lpstr>Как Workflow координирует и исполняет бизнес-процессы</vt:lpstr>
      <vt:lpstr>Как Workflow координирует и исполняет бизнес-процессы</vt:lpstr>
      <vt:lpstr>Архитектура Workflow</vt:lpstr>
      <vt:lpstr>Архитектура Workflow</vt:lpstr>
      <vt:lpstr>Архитектура Workflow. Модульная архитектура системы</vt:lpstr>
      <vt:lpstr>Архитектура Workflow</vt:lpstr>
      <vt:lpstr>Архитектура Workflow. Схема развертывания</vt:lpstr>
      <vt:lpstr>Задание логики исполнения бизнес-процессов. Язык PDL</vt:lpstr>
      <vt:lpstr>Задание логики исполнения бизнес-процессов. Язык PDL</vt:lpstr>
      <vt:lpstr>Задание логики исполнения бизнес-процессов. Язык PDL</vt:lpstr>
      <vt:lpstr> Для чего необходим Service Registry   Предоставление сведения о службах, их конфигурации и серверах развертывания  Создание сконфигурированного экземпляра прокси клиента службы  и сконфигурированного экземпляра хоста службы      </vt:lpstr>
      <vt:lpstr>Для чего необходим Service Registry </vt:lpstr>
      <vt:lpstr>Для чего необходим Service Registry </vt:lpstr>
      <vt:lpstr>Предоставление сведения о службах, их конфигурации и серверах развертывания</vt:lpstr>
      <vt:lpstr>Создание сконфигурированного экземпляра прокси для служб и клиентов</vt:lpstr>
      <vt:lpstr>Поиск точек подключения к службам FORIS в  Service Registry</vt:lpstr>
      <vt:lpstr>Поиск точек подключения к службам FORIS в  Service Registry</vt:lpstr>
      <vt:lpstr>Initial WSDL адрес </vt:lpstr>
      <vt:lpstr>Подключение к службе FORIS в SoapUI</vt:lpstr>
      <vt:lpstr>Загрузка WSDL-описания интерфейса службы</vt:lpstr>
      <vt:lpstr>Служба и ее методы в SoapUI</vt:lpstr>
      <vt:lpstr>Презентация PowerPoint</vt:lpstr>
    </vt:vector>
  </TitlesOfParts>
  <Company>Sitronics Telecom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</dc:title>
  <dc:creator>Danis Gayazov</dc:creator>
  <cp:lastModifiedBy>Гаязов Данис Анварович</cp:lastModifiedBy>
  <cp:revision>839</cp:revision>
  <dcterms:created xsi:type="dcterms:W3CDTF">2010-10-28T09:44:56Z</dcterms:created>
  <dcterms:modified xsi:type="dcterms:W3CDTF">2017-06-05T12:51:36Z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  <property fmtid="{D5CDD505-2E9C-101B-9397-08002B2CF9AE}" pid="4" name="_dlc_DocId">
    <vt:lpwstr>THPAC7KF56X5-50-146</vt:lpwstr>
  </property>
  <property fmtid="{D5CDD505-2E9C-101B-9397-08002B2CF9AE}" pid="5" name="_dlc_DocIdItemGuid">
    <vt:lpwstr>6ad88551-2001-4088-9d52-cb0cbb9f9cdc</vt:lpwstr>
  </property>
  <property fmtid="{D5CDD505-2E9C-101B-9397-08002B2CF9AE}" pid="6" name="_dlc_DocIdUrl">
    <vt:lpwstr>https://tfsdoc.sts.sitronics.com/sites/FORIS_Mobile/Education/_layouts/DocIdRedir.aspx?ID=THPAC7KF56X5-50-146, THPAC7KF56X5-50-146</vt:lpwstr>
  </property>
  <property fmtid="{D5CDD505-2E9C-101B-9397-08002B2CF9AE}" pid="7" name="ContentTypeId">
    <vt:lpwstr>0x010100A55A45290C9EDF478D4EA0D5C4B13C84</vt:lpwstr>
  </property>
</Properties>
</file>