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6" r:id="rId6"/>
    <p:sldMasterId id="2147483658" r:id="rId7"/>
    <p:sldMasterId id="2147484019" r:id="rId8"/>
    <p:sldMasterId id="2147484028" r:id="rId9"/>
    <p:sldMasterId id="2147484030" r:id="rId10"/>
  </p:sldMasterIdLst>
  <p:notesMasterIdLst>
    <p:notesMasterId r:id="rId78"/>
  </p:notesMasterIdLst>
  <p:handoutMasterIdLst>
    <p:handoutMasterId r:id="rId79"/>
  </p:handoutMasterIdLst>
  <p:sldIdLst>
    <p:sldId id="286" r:id="rId11"/>
    <p:sldId id="281" r:id="rId12"/>
    <p:sldId id="331" r:id="rId13"/>
    <p:sldId id="332" r:id="rId14"/>
    <p:sldId id="335" r:id="rId15"/>
    <p:sldId id="338" r:id="rId16"/>
    <p:sldId id="336" r:id="rId17"/>
    <p:sldId id="296" r:id="rId18"/>
    <p:sldId id="341" r:id="rId19"/>
    <p:sldId id="345" r:id="rId20"/>
    <p:sldId id="394" r:id="rId21"/>
    <p:sldId id="340" r:id="rId22"/>
    <p:sldId id="343" r:id="rId23"/>
    <p:sldId id="344" r:id="rId24"/>
    <p:sldId id="346" r:id="rId25"/>
    <p:sldId id="347" r:id="rId26"/>
    <p:sldId id="391" r:id="rId27"/>
    <p:sldId id="303" r:id="rId28"/>
    <p:sldId id="306" r:id="rId29"/>
    <p:sldId id="356" r:id="rId30"/>
    <p:sldId id="353" r:id="rId31"/>
    <p:sldId id="357" r:id="rId32"/>
    <p:sldId id="350" r:id="rId33"/>
    <p:sldId id="413" r:id="rId34"/>
    <p:sldId id="349" r:id="rId35"/>
    <p:sldId id="414" r:id="rId36"/>
    <p:sldId id="351" r:id="rId37"/>
    <p:sldId id="389" r:id="rId38"/>
    <p:sldId id="390" r:id="rId39"/>
    <p:sldId id="300" r:id="rId40"/>
    <p:sldId id="358" r:id="rId41"/>
    <p:sldId id="387" r:id="rId42"/>
    <p:sldId id="388" r:id="rId43"/>
    <p:sldId id="395" r:id="rId44"/>
    <p:sldId id="359" r:id="rId45"/>
    <p:sldId id="360" r:id="rId46"/>
    <p:sldId id="379" r:id="rId47"/>
    <p:sldId id="380" r:id="rId48"/>
    <p:sldId id="381" r:id="rId49"/>
    <p:sldId id="382" r:id="rId50"/>
    <p:sldId id="398" r:id="rId51"/>
    <p:sldId id="364" r:id="rId52"/>
    <p:sldId id="365" r:id="rId53"/>
    <p:sldId id="366" r:id="rId54"/>
    <p:sldId id="367" r:id="rId55"/>
    <p:sldId id="368" r:id="rId56"/>
    <p:sldId id="383" r:id="rId57"/>
    <p:sldId id="393" r:id="rId58"/>
    <p:sldId id="399" r:id="rId59"/>
    <p:sldId id="400" r:id="rId60"/>
    <p:sldId id="401" r:id="rId61"/>
    <p:sldId id="402" r:id="rId62"/>
    <p:sldId id="403" r:id="rId63"/>
    <p:sldId id="404" r:id="rId64"/>
    <p:sldId id="405" r:id="rId65"/>
    <p:sldId id="369" r:id="rId66"/>
    <p:sldId id="406" r:id="rId67"/>
    <p:sldId id="370" r:id="rId68"/>
    <p:sldId id="371" r:id="rId69"/>
    <p:sldId id="372" r:id="rId70"/>
    <p:sldId id="373" r:id="rId71"/>
    <p:sldId id="408" r:id="rId72"/>
    <p:sldId id="409" r:id="rId73"/>
    <p:sldId id="410" r:id="rId74"/>
    <p:sldId id="411" r:id="rId75"/>
    <p:sldId id="407" r:id="rId76"/>
    <p:sldId id="412" r:id="rId77"/>
  </p:sldIdLst>
  <p:sldSz cx="9144000" cy="6858000" type="screen4x3"/>
  <p:notesSz cx="6797675" cy="9926638"/>
  <p:defaultTextStyle>
    <a:defPPr>
      <a:defRPr lang="ru-RU"/>
    </a:defPPr>
    <a:lvl1pPr algn="l" rtl="0" fontAlgn="base">
      <a:spcBef>
        <a:spcPct val="20000"/>
      </a:spcBef>
      <a:spcAft>
        <a:spcPct val="0"/>
      </a:spcAft>
      <a:defRPr sz="1600" kern="1200">
        <a:solidFill>
          <a:srgbClr val="696A6C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1600" kern="1200">
        <a:solidFill>
          <a:srgbClr val="696A6C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1600" kern="1200">
        <a:solidFill>
          <a:srgbClr val="696A6C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1600" kern="1200">
        <a:solidFill>
          <a:srgbClr val="696A6C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1600" kern="1200">
        <a:solidFill>
          <a:srgbClr val="696A6C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rgbClr val="696A6C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rgbClr val="696A6C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rgbClr val="696A6C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rgbClr val="696A6C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E0E3"/>
    <a:srgbClr val="00AEEF"/>
    <a:srgbClr val="F0CA00"/>
    <a:srgbClr val="E31B23"/>
    <a:srgbClr val="DB1515"/>
    <a:srgbClr val="0F298F"/>
    <a:srgbClr val="696A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68" autoAdjust="0"/>
    <p:restoredTop sz="85932" autoAdjust="0"/>
  </p:normalViewPr>
  <p:slideViewPr>
    <p:cSldViewPr>
      <p:cViewPr varScale="1">
        <p:scale>
          <a:sx n="114" d="100"/>
          <a:sy n="114" d="100"/>
        </p:scale>
        <p:origin x="-155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634" y="-96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slide" Target="slides/slide29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42" Type="http://schemas.openxmlformats.org/officeDocument/2006/relationships/slide" Target="slides/slide32.xml"/><Relationship Id="rId47" Type="http://schemas.openxmlformats.org/officeDocument/2006/relationships/slide" Target="slides/slide37.xml"/><Relationship Id="rId50" Type="http://schemas.openxmlformats.org/officeDocument/2006/relationships/slide" Target="slides/slide40.xml"/><Relationship Id="rId55" Type="http://schemas.openxmlformats.org/officeDocument/2006/relationships/slide" Target="slides/slide45.xml"/><Relationship Id="rId63" Type="http://schemas.openxmlformats.org/officeDocument/2006/relationships/slide" Target="slides/slide53.xml"/><Relationship Id="rId68" Type="http://schemas.openxmlformats.org/officeDocument/2006/relationships/slide" Target="slides/slide58.xml"/><Relationship Id="rId76" Type="http://schemas.openxmlformats.org/officeDocument/2006/relationships/slide" Target="slides/slide66.xml"/><Relationship Id="rId7" Type="http://schemas.openxmlformats.org/officeDocument/2006/relationships/slideMaster" Target="slideMasters/slideMaster2.xml"/><Relationship Id="rId71" Type="http://schemas.openxmlformats.org/officeDocument/2006/relationships/slide" Target="slides/slide61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9" Type="http://schemas.openxmlformats.org/officeDocument/2006/relationships/slide" Target="slides/slide19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slide" Target="slides/slide30.xml"/><Relationship Id="rId45" Type="http://schemas.openxmlformats.org/officeDocument/2006/relationships/slide" Target="slides/slide35.xml"/><Relationship Id="rId53" Type="http://schemas.openxmlformats.org/officeDocument/2006/relationships/slide" Target="slides/slide43.xml"/><Relationship Id="rId58" Type="http://schemas.openxmlformats.org/officeDocument/2006/relationships/slide" Target="slides/slide48.xml"/><Relationship Id="rId66" Type="http://schemas.openxmlformats.org/officeDocument/2006/relationships/slide" Target="slides/slide56.xml"/><Relationship Id="rId74" Type="http://schemas.openxmlformats.org/officeDocument/2006/relationships/slide" Target="slides/slide64.xml"/><Relationship Id="rId79" Type="http://schemas.openxmlformats.org/officeDocument/2006/relationships/handoutMaster" Target="handoutMasters/handoutMaster1.xml"/><Relationship Id="rId5" Type="http://schemas.openxmlformats.org/officeDocument/2006/relationships/customXml" Target="../customXml/item5.xml"/><Relationship Id="rId61" Type="http://schemas.openxmlformats.org/officeDocument/2006/relationships/slide" Target="slides/slide51.xml"/><Relationship Id="rId82" Type="http://schemas.openxmlformats.org/officeDocument/2006/relationships/theme" Target="theme/theme1.xml"/><Relationship Id="rId10" Type="http://schemas.openxmlformats.org/officeDocument/2006/relationships/slideMaster" Target="slideMasters/slideMaster5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4" Type="http://schemas.openxmlformats.org/officeDocument/2006/relationships/slide" Target="slides/slide34.xml"/><Relationship Id="rId52" Type="http://schemas.openxmlformats.org/officeDocument/2006/relationships/slide" Target="slides/slide42.xml"/><Relationship Id="rId60" Type="http://schemas.openxmlformats.org/officeDocument/2006/relationships/slide" Target="slides/slide50.xml"/><Relationship Id="rId65" Type="http://schemas.openxmlformats.org/officeDocument/2006/relationships/slide" Target="slides/slide55.xml"/><Relationship Id="rId73" Type="http://schemas.openxmlformats.org/officeDocument/2006/relationships/slide" Target="slides/slide63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4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slide" Target="slides/slide33.xml"/><Relationship Id="rId48" Type="http://schemas.openxmlformats.org/officeDocument/2006/relationships/slide" Target="slides/slide38.xml"/><Relationship Id="rId56" Type="http://schemas.openxmlformats.org/officeDocument/2006/relationships/slide" Target="slides/slide46.xml"/><Relationship Id="rId64" Type="http://schemas.openxmlformats.org/officeDocument/2006/relationships/slide" Target="slides/slide54.xml"/><Relationship Id="rId69" Type="http://schemas.openxmlformats.org/officeDocument/2006/relationships/slide" Target="slides/slide59.xml"/><Relationship Id="rId77" Type="http://schemas.openxmlformats.org/officeDocument/2006/relationships/slide" Target="slides/slide67.xml"/><Relationship Id="rId8" Type="http://schemas.openxmlformats.org/officeDocument/2006/relationships/slideMaster" Target="slideMasters/slideMaster3.xml"/><Relationship Id="rId51" Type="http://schemas.openxmlformats.org/officeDocument/2006/relationships/slide" Target="slides/slide41.xml"/><Relationship Id="rId72" Type="http://schemas.openxmlformats.org/officeDocument/2006/relationships/slide" Target="slides/slide62.xml"/><Relationship Id="rId80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46" Type="http://schemas.openxmlformats.org/officeDocument/2006/relationships/slide" Target="slides/slide36.xml"/><Relationship Id="rId59" Type="http://schemas.openxmlformats.org/officeDocument/2006/relationships/slide" Target="slides/slide49.xml"/><Relationship Id="rId67" Type="http://schemas.openxmlformats.org/officeDocument/2006/relationships/slide" Target="slides/slide57.xml"/><Relationship Id="rId20" Type="http://schemas.openxmlformats.org/officeDocument/2006/relationships/slide" Target="slides/slide10.xml"/><Relationship Id="rId41" Type="http://schemas.openxmlformats.org/officeDocument/2006/relationships/slide" Target="slides/slide31.xml"/><Relationship Id="rId54" Type="http://schemas.openxmlformats.org/officeDocument/2006/relationships/slide" Target="slides/slide44.xml"/><Relationship Id="rId62" Type="http://schemas.openxmlformats.org/officeDocument/2006/relationships/slide" Target="slides/slide52.xml"/><Relationship Id="rId70" Type="http://schemas.openxmlformats.org/officeDocument/2006/relationships/slide" Target="slides/slide60.xml"/><Relationship Id="rId75" Type="http://schemas.openxmlformats.org/officeDocument/2006/relationships/slide" Target="slides/slide65.xml"/><Relationship Id="rId83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49" Type="http://schemas.openxmlformats.org/officeDocument/2006/relationships/slide" Target="slides/slide39.xml"/><Relationship Id="rId57" Type="http://schemas.openxmlformats.org/officeDocument/2006/relationships/slide" Target="slides/slide4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105150" y="9715500"/>
            <a:ext cx="3690938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84" tIns="44092" rIns="88184" bIns="44092" numCol="1" anchor="b" anchorCtr="0" compatLnSpc="1">
            <a:prstTxWarp prst="textNoShape">
              <a:avLst/>
            </a:prstTxWarp>
          </a:bodyPr>
          <a:lstStyle>
            <a:lvl1pPr algn="r" defTabSz="881420">
              <a:spcBef>
                <a:spcPct val="0"/>
              </a:spcBef>
              <a:defRPr sz="11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1F426F9-518E-45E4-A123-34E86BCFF52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11" name="PgHeaderLeft"/>
          <p:cNvSpPr txBox="1">
            <a:spLocks/>
          </p:cNvSpPr>
          <p:nvPr/>
        </p:nvSpPr>
        <p:spPr>
          <a:xfrm>
            <a:off x="0" y="-4763"/>
            <a:ext cx="1743075" cy="20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8184" tIns="44092" rIns="88184" bIns="44092"/>
          <a:lstStyle>
            <a:lvl1pPr algn="l">
              <a:defRPr sz="1200" i="0"/>
            </a:lvl1pPr>
          </a:lstStyle>
          <a:p>
            <a:pPr defTabSz="881420">
              <a:spcBef>
                <a:spcPct val="0"/>
              </a:spcBef>
              <a:defRPr/>
            </a:pPr>
            <a:r>
              <a:rPr lang="en-US" sz="1100" smtClean="0">
                <a:solidFill>
                  <a:schemeClr val="tx1"/>
                </a:solidFill>
              </a:rPr>
              <a:t>Training Manual</a:t>
            </a:r>
            <a:endParaRPr lang="ru-RU" sz="1100" dirty="0">
              <a:solidFill>
                <a:schemeClr val="tx1"/>
              </a:solidFill>
            </a:endParaRPr>
          </a:p>
        </p:txBody>
      </p:sp>
      <p:sp>
        <p:nvSpPr>
          <p:cNvPr id="14" name="PgHeaderRight"/>
          <p:cNvSpPr txBox="1">
            <a:spLocks noChangeArrowheads="1"/>
          </p:cNvSpPr>
          <p:nvPr/>
        </p:nvSpPr>
        <p:spPr bwMode="auto">
          <a:xfrm>
            <a:off x="1771650" y="-4763"/>
            <a:ext cx="5011738" cy="20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8184" tIns="44092" rIns="88184" bIns="44092"/>
          <a:lstStyle>
            <a:lvl1pPr algn="r" defTabSz="881420">
              <a:spcBef>
                <a:spcPct val="0"/>
              </a:spcBef>
              <a:defRPr sz="11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/>
              <a:t>Course title</a:t>
            </a:r>
            <a:endParaRPr lang="ru-RU" dirty="0"/>
          </a:p>
        </p:txBody>
      </p:sp>
      <p:sp>
        <p:nvSpPr>
          <p:cNvPr id="16" name="PgFooterLeft"/>
          <p:cNvSpPr txBox="1">
            <a:spLocks noChangeArrowheads="1"/>
          </p:cNvSpPr>
          <p:nvPr/>
        </p:nvSpPr>
        <p:spPr bwMode="auto">
          <a:xfrm>
            <a:off x="1588" y="9723438"/>
            <a:ext cx="2959100" cy="20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8184" tIns="44092" rIns="88184" bIns="44092" anchor="b"/>
          <a:lstStyle>
            <a:lvl1pPr defTabSz="881420">
              <a:spcBef>
                <a:spcPct val="0"/>
              </a:spcBef>
              <a:defRPr sz="1100" dirty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SITRONICS Telecom Solutions</a:t>
            </a:r>
            <a:endParaRPr lang="ru-RU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rot="10800000" flipH="1">
            <a:off x="0" y="211138"/>
            <a:ext cx="67960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 rot="10800000" flipH="1">
            <a:off x="1588" y="9715500"/>
            <a:ext cx="67960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4838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14350" y="269875"/>
            <a:ext cx="6161088" cy="46212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2309" tIns="46154" rIns="92309" bIns="46154" numCol="1" anchor="ctr" anchorCtr="0" compatLnSpc="1">
            <a:prstTxWarp prst="textNoShape">
              <a:avLst/>
            </a:prstTxWarp>
          </a:bodyPr>
          <a:lstStyle/>
          <a:p>
            <a:pPr lvl="0"/>
            <a:endParaRPr lang="ru-RU" noProof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63550" y="4964113"/>
            <a:ext cx="6175375" cy="469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dirty="0" smtClean="0"/>
              <a:t>Образец текста</a:t>
            </a:r>
          </a:p>
          <a:p>
            <a:pPr lvl="1"/>
            <a:r>
              <a:rPr lang="ru-RU" noProof="0" dirty="0" smtClean="0"/>
              <a:t>Второй уровень</a:t>
            </a:r>
          </a:p>
          <a:p>
            <a:pPr lvl="2"/>
            <a:r>
              <a:rPr lang="ru-RU" noProof="0" dirty="0" smtClean="0"/>
              <a:t>Третий уровень</a:t>
            </a:r>
          </a:p>
          <a:p>
            <a:pPr lvl="3"/>
            <a:r>
              <a:rPr lang="ru-RU" noProof="0" dirty="0" smtClean="0"/>
              <a:t>Четвертый уровень</a:t>
            </a:r>
          </a:p>
          <a:p>
            <a:pPr lvl="4"/>
            <a:r>
              <a:rPr lang="ru-RU" noProof="0" dirty="0" smtClean="0"/>
              <a:t>Пятый уровень</a:t>
            </a:r>
          </a:p>
        </p:txBody>
      </p:sp>
      <p:sp>
        <p:nvSpPr>
          <p:cNvPr id="18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105150" y="9715500"/>
            <a:ext cx="3690938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84" tIns="44092" rIns="88184" bIns="44092" numCol="1" anchor="b" anchorCtr="0" compatLnSpc="1">
            <a:prstTxWarp prst="textNoShape">
              <a:avLst/>
            </a:prstTxWarp>
          </a:bodyPr>
          <a:lstStyle>
            <a:lvl1pPr algn="r" defTabSz="881420">
              <a:spcBef>
                <a:spcPct val="0"/>
              </a:spcBef>
              <a:defRPr sz="11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54F1F69-D94C-4A36-A0E6-F57BC5FEF022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22" name="PgHeaderLeft"/>
          <p:cNvSpPr txBox="1">
            <a:spLocks/>
          </p:cNvSpPr>
          <p:nvPr/>
        </p:nvSpPr>
        <p:spPr>
          <a:xfrm>
            <a:off x="1588" y="-4763"/>
            <a:ext cx="1743075" cy="20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8184" tIns="44092" rIns="88184" bIns="44092"/>
          <a:lstStyle>
            <a:lvl1pPr algn="l">
              <a:defRPr sz="1200" i="0"/>
            </a:lvl1pPr>
          </a:lstStyle>
          <a:p>
            <a:pPr defTabSz="881420">
              <a:spcBef>
                <a:spcPct val="0"/>
              </a:spcBef>
              <a:defRPr/>
            </a:pPr>
            <a:r>
              <a:rPr lang="en-US" sz="1100" smtClean="0">
                <a:solidFill>
                  <a:schemeClr val="tx1"/>
                </a:solidFill>
              </a:rPr>
              <a:t>Training Manual</a:t>
            </a:r>
            <a:endParaRPr lang="ru-RU" sz="1100" dirty="0">
              <a:solidFill>
                <a:schemeClr val="tx1"/>
              </a:solidFill>
            </a:endParaRPr>
          </a:p>
        </p:txBody>
      </p:sp>
      <p:sp>
        <p:nvSpPr>
          <p:cNvPr id="23" name="PgHeaderRight"/>
          <p:cNvSpPr txBox="1">
            <a:spLocks noChangeArrowheads="1"/>
          </p:cNvSpPr>
          <p:nvPr/>
        </p:nvSpPr>
        <p:spPr bwMode="auto">
          <a:xfrm>
            <a:off x="1771650" y="-4763"/>
            <a:ext cx="5011738" cy="20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8184" tIns="44092" rIns="88184" bIns="44092"/>
          <a:lstStyle>
            <a:lvl1pPr algn="r" defTabSz="881420">
              <a:spcBef>
                <a:spcPct val="0"/>
              </a:spcBef>
              <a:defRPr sz="11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Course title</a:t>
            </a:r>
            <a:endParaRPr lang="ru-RU" dirty="0"/>
          </a:p>
        </p:txBody>
      </p:sp>
      <p:sp>
        <p:nvSpPr>
          <p:cNvPr id="24" name="PgFooterLeft"/>
          <p:cNvSpPr txBox="1">
            <a:spLocks noChangeArrowheads="1"/>
          </p:cNvSpPr>
          <p:nvPr/>
        </p:nvSpPr>
        <p:spPr bwMode="auto">
          <a:xfrm>
            <a:off x="1588" y="9723438"/>
            <a:ext cx="2959100" cy="20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8184" tIns="44092" rIns="88184" bIns="44092" anchor="b"/>
          <a:lstStyle>
            <a:lvl1pPr defTabSz="881420">
              <a:spcBef>
                <a:spcPct val="0"/>
              </a:spcBef>
              <a:defRPr sz="1100" dirty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SITRONICS Telecom Solutions</a:t>
            </a:r>
            <a:endParaRPr lang="ru-RU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rot="10800000" flipH="1">
            <a:off x="0" y="211138"/>
            <a:ext cx="67960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rot="10800000" flipH="1">
            <a:off x="1588" y="9715500"/>
            <a:ext cx="67960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5895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+mn-ea"/>
        <a:cs typeface="+mn-cs"/>
      </a:defRPr>
    </a:lvl1pPr>
    <a:lvl2pPr marL="180975" indent="180975" algn="just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447675" indent="-85725" algn="l" rtl="0" eaLnBrk="0" fontAlgn="base" hangingPunct="0">
      <a:spcBef>
        <a:spcPct val="30000"/>
      </a:spcBef>
      <a:spcAft>
        <a:spcPct val="0"/>
      </a:spcAft>
      <a:buFont typeface="Arial" charset="0"/>
      <a:buChar char="•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628650" indent="-85725" algn="l" rtl="0" eaLnBrk="0" fontAlgn="base" hangingPunct="0">
      <a:spcBef>
        <a:spcPct val="30000"/>
      </a:spcBef>
      <a:spcAft>
        <a:spcPct val="0"/>
      </a:spcAft>
      <a:buFont typeface="Arial" charset="0"/>
      <a:buChar char="-"/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809625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Courier New" pitchFamily="49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Образ слайда 11"/>
          <p:cNvSpPr>
            <a:spLocks noGrp="1" noRot="1" noChangeAspect="1" noTextEdit="1"/>
          </p:cNvSpPr>
          <p:nvPr>
            <p:ph type="sldImg"/>
          </p:nvPr>
        </p:nvSpPr>
        <p:spPr>
          <a:noFill/>
        </p:spPr>
      </p:sp>
      <p:sp>
        <p:nvSpPr>
          <p:cNvPr id="13315" name="Заметки 1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 smtClean="0"/>
          </a:p>
        </p:txBody>
      </p:sp>
      <p:sp>
        <p:nvSpPr>
          <p:cNvPr id="13316" name="Номер слайда 1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81063"/>
            <a:fld id="{572400E6-757F-457B-86B1-015FBE882EBD}" type="slidenum">
              <a:rPr lang="ru-RU" smtClean="0"/>
              <a:pPr defTabSz="881063"/>
              <a:t>1</a:t>
            </a:fld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9043424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7411" name="Номер слайда 1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81063"/>
            <a:fld id="{BA8AFE4C-92BA-4818-B81B-80D679FCCF24}" type="slidenum">
              <a:rPr lang="ru-RU" smtClean="0"/>
              <a:pPr defTabSz="881063"/>
              <a:t>10</a:t>
            </a:fld>
            <a:endParaRPr lang="ru-RU" dirty="0" smtClean="0"/>
          </a:p>
        </p:txBody>
      </p:sp>
      <p:sp>
        <p:nvSpPr>
          <p:cNvPr id="17412" name="Образ слайда 9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7411" name="Номер слайда 1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81063"/>
            <a:fld id="{BA8AFE4C-92BA-4818-B81B-80D679FCCF24}" type="slidenum">
              <a:rPr lang="ru-RU" smtClean="0"/>
              <a:pPr defTabSz="881063"/>
              <a:t>11</a:t>
            </a:fld>
            <a:endParaRPr lang="ru-RU" dirty="0" smtClean="0"/>
          </a:p>
        </p:txBody>
      </p:sp>
      <p:sp>
        <p:nvSpPr>
          <p:cNvPr id="17412" name="Образ слайда 9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7411" name="Номер слайда 1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81063"/>
            <a:fld id="{BA8AFE4C-92BA-4818-B81B-80D679FCCF24}" type="slidenum">
              <a:rPr lang="ru-RU" smtClean="0"/>
              <a:pPr defTabSz="881063"/>
              <a:t>12</a:t>
            </a:fld>
            <a:endParaRPr lang="ru-RU" dirty="0" smtClean="0"/>
          </a:p>
        </p:txBody>
      </p:sp>
      <p:sp>
        <p:nvSpPr>
          <p:cNvPr id="17412" name="Образ слайда 9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  <p:extLst>
      <p:ext uri="{BB962C8B-B14F-4D97-AF65-F5344CB8AC3E}">
        <p14:creationId xmlns:p14="http://schemas.microsoft.com/office/powerpoint/2010/main" val="30951401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7411" name="Номер слайда 1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81063"/>
            <a:fld id="{BA8AFE4C-92BA-4818-B81B-80D679FCCF24}" type="slidenum">
              <a:rPr lang="ru-RU" smtClean="0"/>
              <a:pPr defTabSz="881063"/>
              <a:t>13</a:t>
            </a:fld>
            <a:endParaRPr lang="ru-RU" dirty="0" smtClean="0"/>
          </a:p>
        </p:txBody>
      </p:sp>
      <p:sp>
        <p:nvSpPr>
          <p:cNvPr id="17412" name="Образ слайда 9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  <p:extLst>
      <p:ext uri="{BB962C8B-B14F-4D97-AF65-F5344CB8AC3E}">
        <p14:creationId xmlns:p14="http://schemas.microsoft.com/office/powerpoint/2010/main" val="30951401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7411" name="Номер слайда 1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81063"/>
            <a:fld id="{BA8AFE4C-92BA-4818-B81B-80D679FCCF24}" type="slidenum">
              <a:rPr lang="ru-RU" smtClean="0"/>
              <a:pPr defTabSz="881063"/>
              <a:t>14</a:t>
            </a:fld>
            <a:endParaRPr lang="ru-RU" dirty="0" smtClean="0"/>
          </a:p>
        </p:txBody>
      </p:sp>
      <p:sp>
        <p:nvSpPr>
          <p:cNvPr id="17412" name="Образ слайда 9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  <p:extLst>
      <p:ext uri="{BB962C8B-B14F-4D97-AF65-F5344CB8AC3E}">
        <p14:creationId xmlns:p14="http://schemas.microsoft.com/office/powerpoint/2010/main" val="30951401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7411" name="Номер слайда 1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81063"/>
            <a:fld id="{BA8AFE4C-92BA-4818-B81B-80D679FCCF24}" type="slidenum">
              <a:rPr lang="ru-RU" smtClean="0"/>
              <a:pPr defTabSz="881063"/>
              <a:t>15</a:t>
            </a:fld>
            <a:endParaRPr lang="ru-RU" dirty="0" smtClean="0"/>
          </a:p>
        </p:txBody>
      </p:sp>
      <p:sp>
        <p:nvSpPr>
          <p:cNvPr id="17412" name="Образ слайда 9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  <p:extLst>
      <p:ext uri="{BB962C8B-B14F-4D97-AF65-F5344CB8AC3E}">
        <p14:creationId xmlns:p14="http://schemas.microsoft.com/office/powerpoint/2010/main" val="30951401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7411" name="Номер слайда 1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81063"/>
            <a:fld id="{BA8AFE4C-92BA-4818-B81B-80D679FCCF24}" type="slidenum">
              <a:rPr lang="ru-RU" smtClean="0"/>
              <a:pPr defTabSz="881063"/>
              <a:t>16</a:t>
            </a:fld>
            <a:endParaRPr lang="ru-RU" dirty="0" smtClean="0"/>
          </a:p>
        </p:txBody>
      </p:sp>
      <p:sp>
        <p:nvSpPr>
          <p:cNvPr id="17412" name="Образ слайда 9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  <p:extLst>
      <p:ext uri="{BB962C8B-B14F-4D97-AF65-F5344CB8AC3E}">
        <p14:creationId xmlns:p14="http://schemas.microsoft.com/office/powerpoint/2010/main" val="30951401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7411" name="Номер слайда 1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81063"/>
            <a:fld id="{BA8AFE4C-92BA-4818-B81B-80D679FCCF24}" type="slidenum">
              <a:rPr lang="ru-RU" smtClean="0"/>
              <a:pPr defTabSz="881063"/>
              <a:t>17</a:t>
            </a:fld>
            <a:endParaRPr lang="ru-RU" dirty="0" smtClean="0"/>
          </a:p>
        </p:txBody>
      </p:sp>
      <p:sp>
        <p:nvSpPr>
          <p:cNvPr id="17412" name="Образ слайда 9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Номер слайда 1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81063"/>
            <a:fld id="{3E08F4CA-80C7-4089-B60D-88C5805C7523}" type="slidenum">
              <a:rPr lang="ru-RU" smtClean="0"/>
              <a:pPr defTabSz="881063"/>
              <a:t>18</a:t>
            </a:fld>
            <a:endParaRPr lang="ru-RU" dirty="0" smtClean="0"/>
          </a:p>
        </p:txBody>
      </p:sp>
      <p:sp>
        <p:nvSpPr>
          <p:cNvPr id="15363" name="Образ слайда 15"/>
          <p:cNvSpPr>
            <a:spLocks noGrp="1" noRot="1" noChangeAspect="1" noTextEdit="1"/>
          </p:cNvSpPr>
          <p:nvPr>
            <p:ph type="sldImg"/>
          </p:nvPr>
        </p:nvSpPr>
        <p:spPr>
          <a:noFill/>
        </p:spPr>
      </p:sp>
      <p:sp>
        <p:nvSpPr>
          <p:cNvPr id="15364" name="Заметки 16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7778168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7411" name="Номер слайда 1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81063"/>
            <a:fld id="{BA8AFE4C-92BA-4818-B81B-80D679FCCF24}" type="slidenum">
              <a:rPr lang="ru-RU" smtClean="0"/>
              <a:pPr defTabSz="881063"/>
              <a:t>19</a:t>
            </a:fld>
            <a:endParaRPr lang="ru-RU" dirty="0" smtClean="0"/>
          </a:p>
        </p:txBody>
      </p:sp>
      <p:sp>
        <p:nvSpPr>
          <p:cNvPr id="17412" name="Образ слайда 9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  <p:extLst>
      <p:ext uri="{BB962C8B-B14F-4D97-AF65-F5344CB8AC3E}">
        <p14:creationId xmlns:p14="http://schemas.microsoft.com/office/powerpoint/2010/main" val="3573008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 smtClean="0"/>
          </a:p>
        </p:txBody>
      </p:sp>
      <p:sp>
        <p:nvSpPr>
          <p:cNvPr id="14339" name="Номер слайда 4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81063"/>
            <a:fld id="{4156B19B-37AA-4942-B90D-835CA9C91035}" type="slidenum">
              <a:rPr lang="ru-RU" smtClean="0"/>
              <a:pPr defTabSz="881063"/>
              <a:t>2</a:t>
            </a:fld>
            <a:endParaRPr lang="ru-RU" dirty="0" smtClean="0"/>
          </a:p>
        </p:txBody>
      </p:sp>
      <p:sp>
        <p:nvSpPr>
          <p:cNvPr id="14340" name="Образ слайда 8"/>
          <p:cNvSpPr>
            <a:spLocks noGrp="1" noRot="1" noChangeAspect="1" noTextEdit="1"/>
          </p:cNvSpPr>
          <p:nvPr>
            <p:ph type="sldImg"/>
          </p:nvPr>
        </p:nvSpPr>
        <p:spPr>
          <a:noFill/>
        </p:spPr>
      </p:sp>
    </p:spTree>
    <p:extLst>
      <p:ext uri="{BB962C8B-B14F-4D97-AF65-F5344CB8AC3E}">
        <p14:creationId xmlns:p14="http://schemas.microsoft.com/office/powerpoint/2010/main" val="354028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7411" name="Номер слайда 1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81063"/>
            <a:fld id="{BA8AFE4C-92BA-4818-B81B-80D679FCCF24}" type="slidenum">
              <a:rPr lang="ru-RU" smtClean="0"/>
              <a:pPr defTabSz="881063"/>
              <a:t>20</a:t>
            </a:fld>
            <a:endParaRPr lang="ru-RU" dirty="0" smtClean="0"/>
          </a:p>
        </p:txBody>
      </p:sp>
      <p:sp>
        <p:nvSpPr>
          <p:cNvPr id="17412" name="Образ слайда 9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  <p:extLst>
      <p:ext uri="{BB962C8B-B14F-4D97-AF65-F5344CB8AC3E}">
        <p14:creationId xmlns:p14="http://schemas.microsoft.com/office/powerpoint/2010/main" val="35730081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7411" name="Номер слайда 1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81063"/>
            <a:fld id="{BA8AFE4C-92BA-4818-B81B-80D679FCCF24}" type="slidenum">
              <a:rPr lang="ru-RU" smtClean="0"/>
              <a:pPr defTabSz="881063"/>
              <a:t>21</a:t>
            </a:fld>
            <a:endParaRPr lang="ru-RU" dirty="0" smtClean="0"/>
          </a:p>
        </p:txBody>
      </p:sp>
      <p:sp>
        <p:nvSpPr>
          <p:cNvPr id="17412" name="Образ слайда 9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  <p:extLst>
      <p:ext uri="{BB962C8B-B14F-4D97-AF65-F5344CB8AC3E}">
        <p14:creationId xmlns:p14="http://schemas.microsoft.com/office/powerpoint/2010/main" val="35730081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7411" name="Номер слайда 1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81063"/>
            <a:fld id="{BA8AFE4C-92BA-4818-B81B-80D679FCCF24}" type="slidenum">
              <a:rPr lang="ru-RU" smtClean="0"/>
              <a:pPr defTabSz="881063"/>
              <a:t>22</a:t>
            </a:fld>
            <a:endParaRPr lang="ru-RU" dirty="0" smtClean="0"/>
          </a:p>
        </p:txBody>
      </p:sp>
      <p:sp>
        <p:nvSpPr>
          <p:cNvPr id="17412" name="Образ слайда 9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  <p:extLst>
      <p:ext uri="{BB962C8B-B14F-4D97-AF65-F5344CB8AC3E}">
        <p14:creationId xmlns:p14="http://schemas.microsoft.com/office/powerpoint/2010/main" val="35730081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7411" name="Номер слайда 1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81063"/>
            <a:fld id="{BA8AFE4C-92BA-4818-B81B-80D679FCCF24}" type="slidenum">
              <a:rPr lang="ru-RU" smtClean="0"/>
              <a:pPr defTabSz="881063"/>
              <a:t>23</a:t>
            </a:fld>
            <a:endParaRPr lang="ru-RU" dirty="0" smtClean="0"/>
          </a:p>
        </p:txBody>
      </p:sp>
      <p:sp>
        <p:nvSpPr>
          <p:cNvPr id="17412" name="Образ слайда 9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  <p:extLst>
      <p:ext uri="{BB962C8B-B14F-4D97-AF65-F5344CB8AC3E}">
        <p14:creationId xmlns:p14="http://schemas.microsoft.com/office/powerpoint/2010/main" val="35730081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7411" name="Номер слайда 1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81063"/>
            <a:fld id="{BA8AFE4C-92BA-4818-B81B-80D679FCCF24}" type="slidenum">
              <a:rPr lang="ru-RU" smtClean="0"/>
              <a:pPr defTabSz="881063"/>
              <a:t>24</a:t>
            </a:fld>
            <a:endParaRPr lang="ru-RU" dirty="0" smtClean="0"/>
          </a:p>
        </p:txBody>
      </p:sp>
      <p:sp>
        <p:nvSpPr>
          <p:cNvPr id="17412" name="Образ слайда 9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  <p:extLst>
      <p:ext uri="{BB962C8B-B14F-4D97-AF65-F5344CB8AC3E}">
        <p14:creationId xmlns:p14="http://schemas.microsoft.com/office/powerpoint/2010/main" val="35730081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7411" name="Номер слайда 1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81063"/>
            <a:fld id="{BA8AFE4C-92BA-4818-B81B-80D679FCCF24}" type="slidenum">
              <a:rPr lang="ru-RU" smtClean="0"/>
              <a:pPr defTabSz="881063"/>
              <a:t>25</a:t>
            </a:fld>
            <a:endParaRPr lang="ru-RU" dirty="0" smtClean="0"/>
          </a:p>
        </p:txBody>
      </p:sp>
      <p:sp>
        <p:nvSpPr>
          <p:cNvPr id="17412" name="Образ слайда 9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  <p:extLst>
      <p:ext uri="{BB962C8B-B14F-4D97-AF65-F5344CB8AC3E}">
        <p14:creationId xmlns:p14="http://schemas.microsoft.com/office/powerpoint/2010/main" val="35730081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7411" name="Номер слайда 1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81063"/>
            <a:fld id="{BA8AFE4C-92BA-4818-B81B-80D679FCCF24}" type="slidenum">
              <a:rPr lang="ru-RU" smtClean="0"/>
              <a:pPr defTabSz="881063"/>
              <a:t>26</a:t>
            </a:fld>
            <a:endParaRPr lang="ru-RU" dirty="0" smtClean="0"/>
          </a:p>
        </p:txBody>
      </p:sp>
      <p:sp>
        <p:nvSpPr>
          <p:cNvPr id="17412" name="Образ слайда 9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  <p:extLst>
      <p:ext uri="{BB962C8B-B14F-4D97-AF65-F5344CB8AC3E}">
        <p14:creationId xmlns:p14="http://schemas.microsoft.com/office/powerpoint/2010/main" val="35730081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7411" name="Номер слайда 1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81063"/>
            <a:fld id="{BA8AFE4C-92BA-4818-B81B-80D679FCCF24}" type="slidenum">
              <a:rPr lang="ru-RU" smtClean="0"/>
              <a:pPr defTabSz="881063"/>
              <a:t>27</a:t>
            </a:fld>
            <a:endParaRPr lang="ru-RU" dirty="0" smtClean="0"/>
          </a:p>
        </p:txBody>
      </p:sp>
      <p:sp>
        <p:nvSpPr>
          <p:cNvPr id="17412" name="Образ слайда 9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  <p:extLst>
      <p:ext uri="{BB962C8B-B14F-4D97-AF65-F5344CB8AC3E}">
        <p14:creationId xmlns:p14="http://schemas.microsoft.com/office/powerpoint/2010/main" val="35730081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7411" name="Номер слайда 1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81063"/>
            <a:fld id="{BA8AFE4C-92BA-4818-B81B-80D679FCCF24}" type="slidenum">
              <a:rPr lang="ru-RU" smtClean="0"/>
              <a:pPr defTabSz="881063"/>
              <a:t>28</a:t>
            </a:fld>
            <a:endParaRPr lang="ru-RU" dirty="0" smtClean="0"/>
          </a:p>
        </p:txBody>
      </p:sp>
      <p:sp>
        <p:nvSpPr>
          <p:cNvPr id="17412" name="Образ слайда 9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  <p:extLst>
      <p:ext uri="{BB962C8B-B14F-4D97-AF65-F5344CB8AC3E}">
        <p14:creationId xmlns:p14="http://schemas.microsoft.com/office/powerpoint/2010/main" val="35730081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7411" name="Номер слайда 1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81063"/>
            <a:fld id="{BA8AFE4C-92BA-4818-B81B-80D679FCCF24}" type="slidenum">
              <a:rPr lang="ru-RU" smtClean="0"/>
              <a:pPr defTabSz="881063"/>
              <a:t>29</a:t>
            </a:fld>
            <a:endParaRPr lang="ru-RU" dirty="0" smtClean="0"/>
          </a:p>
        </p:txBody>
      </p:sp>
      <p:sp>
        <p:nvSpPr>
          <p:cNvPr id="17412" name="Образ слайда 9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  <p:extLst>
      <p:ext uri="{BB962C8B-B14F-4D97-AF65-F5344CB8AC3E}">
        <p14:creationId xmlns:p14="http://schemas.microsoft.com/office/powerpoint/2010/main" val="3573008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Номер слайда 1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81063"/>
            <a:fld id="{3E08F4CA-80C7-4089-B60D-88C5805C7523}" type="slidenum">
              <a:rPr lang="ru-RU" smtClean="0"/>
              <a:pPr defTabSz="881063"/>
              <a:t>3</a:t>
            </a:fld>
            <a:endParaRPr lang="ru-RU" dirty="0" smtClean="0"/>
          </a:p>
        </p:txBody>
      </p:sp>
      <p:sp>
        <p:nvSpPr>
          <p:cNvPr id="15363" name="Образ слайда 15"/>
          <p:cNvSpPr>
            <a:spLocks noGrp="1" noRot="1" noChangeAspect="1" noTextEdit="1"/>
          </p:cNvSpPr>
          <p:nvPr>
            <p:ph type="sldImg"/>
          </p:nvPr>
        </p:nvSpPr>
        <p:spPr>
          <a:noFill/>
        </p:spPr>
      </p:sp>
      <p:sp>
        <p:nvSpPr>
          <p:cNvPr id="15364" name="Заметки 16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8206918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Номер слайда 1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81063"/>
            <a:fld id="{3E08F4CA-80C7-4089-B60D-88C5805C7523}" type="slidenum">
              <a:rPr lang="ru-RU" smtClean="0"/>
              <a:pPr defTabSz="881063"/>
              <a:t>30</a:t>
            </a:fld>
            <a:endParaRPr lang="ru-RU" dirty="0" smtClean="0"/>
          </a:p>
        </p:txBody>
      </p:sp>
      <p:sp>
        <p:nvSpPr>
          <p:cNvPr id="15363" name="Образ слайда 15"/>
          <p:cNvSpPr>
            <a:spLocks noGrp="1" noRot="1" noChangeAspect="1" noTextEdit="1"/>
          </p:cNvSpPr>
          <p:nvPr>
            <p:ph type="sldImg"/>
          </p:nvPr>
        </p:nvSpPr>
        <p:spPr>
          <a:noFill/>
        </p:spPr>
      </p:sp>
      <p:sp>
        <p:nvSpPr>
          <p:cNvPr id="15364" name="Заметки 16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5192559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4F1F69-D94C-4A36-A0E6-F57BC5FEF022}" type="slidenum">
              <a:rPr lang="ru-RU" smtClean="0"/>
              <a:pPr>
                <a:defRPr/>
              </a:pPr>
              <a:t>31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37825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7411" name="Номер слайда 1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81063"/>
            <a:fld id="{BA8AFE4C-92BA-4818-B81B-80D679FCCF24}" type="slidenum">
              <a:rPr lang="ru-RU" smtClean="0"/>
              <a:pPr defTabSz="881063"/>
              <a:t>32</a:t>
            </a:fld>
            <a:endParaRPr lang="ru-RU" dirty="0" smtClean="0"/>
          </a:p>
        </p:txBody>
      </p:sp>
      <p:sp>
        <p:nvSpPr>
          <p:cNvPr id="17412" name="Образ слайда 9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4F1F69-D94C-4A36-A0E6-F57BC5FEF022}" type="slidenum">
              <a:rPr lang="ru-RU" smtClean="0"/>
              <a:pPr>
                <a:defRPr/>
              </a:pPr>
              <a:t>33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37825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4F1F69-D94C-4A36-A0E6-F57BC5FEF022}" type="slidenum">
              <a:rPr lang="ru-RU" smtClean="0"/>
              <a:pPr>
                <a:defRPr/>
              </a:pPr>
              <a:t>34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572643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4F1F69-D94C-4A36-A0E6-F57BC5FEF022}" type="slidenum">
              <a:rPr lang="ru-RU" smtClean="0"/>
              <a:pPr>
                <a:defRPr/>
              </a:pPr>
              <a:t>35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57264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4F1F69-D94C-4A36-A0E6-F57BC5FEF022}" type="slidenum">
              <a:rPr lang="ru-RU" smtClean="0"/>
              <a:pPr>
                <a:defRPr/>
              </a:pPr>
              <a:t>36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00945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4F1F69-D94C-4A36-A0E6-F57BC5FEF022}" type="slidenum">
              <a:rPr lang="ru-RU" smtClean="0"/>
              <a:pPr>
                <a:defRPr/>
              </a:pPr>
              <a:t>37</a:t>
            </a:fld>
            <a:endParaRPr lang="ru-RU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4F1F69-D94C-4A36-A0E6-F57BC5FEF022}" type="slidenum">
              <a:rPr lang="ru-RU" smtClean="0"/>
              <a:pPr>
                <a:defRPr/>
              </a:pPr>
              <a:t>38</a:t>
            </a:fld>
            <a:endParaRPr lang="ru-RU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4F1F69-D94C-4A36-A0E6-F57BC5FEF022}" type="slidenum">
              <a:rPr lang="ru-RU" smtClean="0"/>
              <a:pPr>
                <a:defRPr/>
              </a:pPr>
              <a:t>39</a:t>
            </a:fld>
            <a:endParaRPr lang="ru-RU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7411" name="Номер слайда 1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81063"/>
            <a:fld id="{BA8AFE4C-92BA-4818-B81B-80D679FCCF24}" type="slidenum">
              <a:rPr lang="ru-RU" smtClean="0"/>
              <a:pPr defTabSz="881063"/>
              <a:t>4</a:t>
            </a:fld>
            <a:endParaRPr lang="ru-RU" dirty="0" smtClean="0"/>
          </a:p>
        </p:txBody>
      </p:sp>
      <p:sp>
        <p:nvSpPr>
          <p:cNvPr id="17412" name="Образ слайда 9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  <p:extLst>
      <p:ext uri="{BB962C8B-B14F-4D97-AF65-F5344CB8AC3E}">
        <p14:creationId xmlns:p14="http://schemas.microsoft.com/office/powerpoint/2010/main" val="399383788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4F1F69-D94C-4A36-A0E6-F57BC5FEF022}" type="slidenum">
              <a:rPr lang="ru-RU" smtClean="0"/>
              <a:pPr>
                <a:defRPr/>
              </a:pPr>
              <a:t>40</a:t>
            </a:fld>
            <a:endParaRPr lang="ru-RU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4F1F69-D94C-4A36-A0E6-F57BC5FEF022}" type="slidenum">
              <a:rPr lang="ru-RU" smtClean="0"/>
              <a:pPr>
                <a:defRPr/>
              </a:pPr>
              <a:t>41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582904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4F1F69-D94C-4A36-A0E6-F57BC5FEF022}" type="slidenum">
              <a:rPr lang="ru-RU" smtClean="0"/>
              <a:pPr>
                <a:defRPr/>
              </a:pPr>
              <a:t>42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582904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4F1F69-D94C-4A36-A0E6-F57BC5FEF022}" type="slidenum">
              <a:rPr lang="ru-RU" smtClean="0"/>
              <a:pPr>
                <a:defRPr/>
              </a:pPr>
              <a:t>43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939261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4F1F69-D94C-4A36-A0E6-F57BC5FEF022}" type="slidenum">
              <a:rPr lang="ru-RU" smtClean="0"/>
              <a:pPr>
                <a:defRPr/>
              </a:pPr>
              <a:t>44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545365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4F1F69-D94C-4A36-A0E6-F57BC5FEF022}" type="slidenum">
              <a:rPr lang="ru-RU" smtClean="0"/>
              <a:pPr>
                <a:defRPr/>
              </a:pPr>
              <a:t>45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976544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4F1F69-D94C-4A36-A0E6-F57BC5FEF022}" type="slidenum">
              <a:rPr lang="ru-RU" smtClean="0"/>
              <a:pPr>
                <a:defRPr/>
              </a:pPr>
              <a:t>46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101615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4F1F69-D94C-4A36-A0E6-F57BC5FEF022}" type="slidenum">
              <a:rPr lang="ru-RU" smtClean="0"/>
              <a:pPr>
                <a:defRPr/>
              </a:pPr>
              <a:t>47</a:t>
            </a:fld>
            <a:endParaRPr lang="ru-RU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7411" name="Номер слайда 1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81063"/>
            <a:fld id="{BA8AFE4C-92BA-4818-B81B-80D679FCCF24}" type="slidenum">
              <a:rPr lang="ru-RU" smtClean="0"/>
              <a:pPr defTabSz="881063"/>
              <a:t>48</a:t>
            </a:fld>
            <a:endParaRPr lang="ru-RU" dirty="0" smtClean="0"/>
          </a:p>
        </p:txBody>
      </p:sp>
      <p:sp>
        <p:nvSpPr>
          <p:cNvPr id="17412" name="Образ слайда 9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  <p:extLst>
      <p:ext uri="{BB962C8B-B14F-4D97-AF65-F5344CB8AC3E}">
        <p14:creationId xmlns:p14="http://schemas.microsoft.com/office/powerpoint/2010/main" val="268096930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7411" name="Номер слайда 1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81063"/>
            <a:fld id="{BA8AFE4C-92BA-4818-B81B-80D679FCCF24}" type="slidenum">
              <a:rPr lang="ru-RU" smtClean="0"/>
              <a:pPr defTabSz="881063"/>
              <a:t>49</a:t>
            </a:fld>
            <a:endParaRPr lang="ru-RU" dirty="0" smtClean="0"/>
          </a:p>
        </p:txBody>
      </p:sp>
      <p:sp>
        <p:nvSpPr>
          <p:cNvPr id="17412" name="Образ слайда 9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  <p:extLst>
      <p:ext uri="{BB962C8B-B14F-4D97-AF65-F5344CB8AC3E}">
        <p14:creationId xmlns:p14="http://schemas.microsoft.com/office/powerpoint/2010/main" val="2680969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7411" name="Номер слайда 1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81063"/>
            <a:fld id="{BA8AFE4C-92BA-4818-B81B-80D679FCCF24}" type="slidenum">
              <a:rPr lang="ru-RU" smtClean="0"/>
              <a:pPr defTabSz="881063"/>
              <a:t>5</a:t>
            </a:fld>
            <a:endParaRPr lang="ru-RU" dirty="0" smtClean="0"/>
          </a:p>
        </p:txBody>
      </p:sp>
      <p:sp>
        <p:nvSpPr>
          <p:cNvPr id="17412" name="Образ слайда 9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  <p:extLst>
      <p:ext uri="{BB962C8B-B14F-4D97-AF65-F5344CB8AC3E}">
        <p14:creationId xmlns:p14="http://schemas.microsoft.com/office/powerpoint/2010/main" val="55177492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7411" name="Номер слайда 1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81063"/>
            <a:fld id="{BA8AFE4C-92BA-4818-B81B-80D679FCCF24}" type="slidenum">
              <a:rPr lang="ru-RU" smtClean="0"/>
              <a:pPr defTabSz="881063"/>
              <a:t>50</a:t>
            </a:fld>
            <a:endParaRPr lang="ru-RU" dirty="0" smtClean="0"/>
          </a:p>
        </p:txBody>
      </p:sp>
      <p:sp>
        <p:nvSpPr>
          <p:cNvPr id="17412" name="Образ слайда 9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  <p:extLst>
      <p:ext uri="{BB962C8B-B14F-4D97-AF65-F5344CB8AC3E}">
        <p14:creationId xmlns:p14="http://schemas.microsoft.com/office/powerpoint/2010/main" val="268096930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7411" name="Номер слайда 1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81063"/>
            <a:fld id="{BA8AFE4C-92BA-4818-B81B-80D679FCCF24}" type="slidenum">
              <a:rPr lang="ru-RU" smtClean="0"/>
              <a:pPr defTabSz="881063"/>
              <a:t>51</a:t>
            </a:fld>
            <a:endParaRPr lang="ru-RU" dirty="0" smtClean="0"/>
          </a:p>
        </p:txBody>
      </p:sp>
      <p:sp>
        <p:nvSpPr>
          <p:cNvPr id="17412" name="Образ слайда 9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  <p:extLst>
      <p:ext uri="{BB962C8B-B14F-4D97-AF65-F5344CB8AC3E}">
        <p14:creationId xmlns:p14="http://schemas.microsoft.com/office/powerpoint/2010/main" val="268096930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7411" name="Номер слайда 1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81063"/>
            <a:fld id="{BA8AFE4C-92BA-4818-B81B-80D679FCCF24}" type="slidenum">
              <a:rPr lang="ru-RU" smtClean="0"/>
              <a:pPr defTabSz="881063"/>
              <a:t>52</a:t>
            </a:fld>
            <a:endParaRPr lang="ru-RU" dirty="0" smtClean="0"/>
          </a:p>
        </p:txBody>
      </p:sp>
      <p:sp>
        <p:nvSpPr>
          <p:cNvPr id="17412" name="Образ слайда 9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  <p:extLst>
      <p:ext uri="{BB962C8B-B14F-4D97-AF65-F5344CB8AC3E}">
        <p14:creationId xmlns:p14="http://schemas.microsoft.com/office/powerpoint/2010/main" val="268096930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7411" name="Номер слайда 1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81063"/>
            <a:fld id="{BA8AFE4C-92BA-4818-B81B-80D679FCCF24}" type="slidenum">
              <a:rPr lang="ru-RU" smtClean="0"/>
              <a:pPr defTabSz="881063"/>
              <a:t>53</a:t>
            </a:fld>
            <a:endParaRPr lang="ru-RU" dirty="0" smtClean="0"/>
          </a:p>
        </p:txBody>
      </p:sp>
      <p:sp>
        <p:nvSpPr>
          <p:cNvPr id="17412" name="Образ слайда 9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  <p:extLst>
      <p:ext uri="{BB962C8B-B14F-4D97-AF65-F5344CB8AC3E}">
        <p14:creationId xmlns:p14="http://schemas.microsoft.com/office/powerpoint/2010/main" val="268096930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7411" name="Номер слайда 1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81063"/>
            <a:fld id="{BA8AFE4C-92BA-4818-B81B-80D679FCCF24}" type="slidenum">
              <a:rPr lang="ru-RU" smtClean="0"/>
              <a:pPr defTabSz="881063"/>
              <a:t>54</a:t>
            </a:fld>
            <a:endParaRPr lang="ru-RU" dirty="0" smtClean="0"/>
          </a:p>
        </p:txBody>
      </p:sp>
      <p:sp>
        <p:nvSpPr>
          <p:cNvPr id="17412" name="Образ слайда 9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  <p:extLst>
      <p:ext uri="{BB962C8B-B14F-4D97-AF65-F5344CB8AC3E}">
        <p14:creationId xmlns:p14="http://schemas.microsoft.com/office/powerpoint/2010/main" val="268096930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7411" name="Номер слайда 1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81063"/>
            <a:fld id="{BA8AFE4C-92BA-4818-B81B-80D679FCCF24}" type="slidenum">
              <a:rPr lang="ru-RU" smtClean="0"/>
              <a:pPr defTabSz="881063"/>
              <a:t>55</a:t>
            </a:fld>
            <a:endParaRPr lang="ru-RU" dirty="0" smtClean="0"/>
          </a:p>
        </p:txBody>
      </p:sp>
      <p:sp>
        <p:nvSpPr>
          <p:cNvPr id="17412" name="Образ слайда 9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  <p:extLst>
      <p:ext uri="{BB962C8B-B14F-4D97-AF65-F5344CB8AC3E}">
        <p14:creationId xmlns:p14="http://schemas.microsoft.com/office/powerpoint/2010/main" val="268096930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7411" name="Номер слайда 1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81063"/>
            <a:fld id="{BA8AFE4C-92BA-4818-B81B-80D679FCCF24}" type="slidenum">
              <a:rPr lang="ru-RU" smtClean="0"/>
              <a:pPr defTabSz="881063"/>
              <a:t>56</a:t>
            </a:fld>
            <a:endParaRPr lang="ru-RU" dirty="0" smtClean="0"/>
          </a:p>
        </p:txBody>
      </p:sp>
      <p:sp>
        <p:nvSpPr>
          <p:cNvPr id="17412" name="Образ слайда 9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  <p:extLst>
      <p:ext uri="{BB962C8B-B14F-4D97-AF65-F5344CB8AC3E}">
        <p14:creationId xmlns:p14="http://schemas.microsoft.com/office/powerpoint/2010/main" val="268096930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7411" name="Номер слайда 1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81063"/>
            <a:fld id="{BA8AFE4C-92BA-4818-B81B-80D679FCCF24}" type="slidenum">
              <a:rPr lang="ru-RU" smtClean="0"/>
              <a:pPr defTabSz="881063"/>
              <a:t>57</a:t>
            </a:fld>
            <a:endParaRPr lang="ru-RU" dirty="0" smtClean="0"/>
          </a:p>
        </p:txBody>
      </p:sp>
      <p:sp>
        <p:nvSpPr>
          <p:cNvPr id="17412" name="Образ слайда 9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  <p:extLst>
      <p:ext uri="{BB962C8B-B14F-4D97-AF65-F5344CB8AC3E}">
        <p14:creationId xmlns:p14="http://schemas.microsoft.com/office/powerpoint/2010/main" val="268096930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7411" name="Номер слайда 1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81063"/>
            <a:fld id="{BA8AFE4C-92BA-4818-B81B-80D679FCCF24}" type="slidenum">
              <a:rPr lang="ru-RU" smtClean="0"/>
              <a:pPr defTabSz="881063"/>
              <a:t>58</a:t>
            </a:fld>
            <a:endParaRPr lang="ru-RU" dirty="0" smtClean="0"/>
          </a:p>
        </p:txBody>
      </p:sp>
      <p:sp>
        <p:nvSpPr>
          <p:cNvPr id="17412" name="Образ слайда 9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  <p:extLst>
      <p:ext uri="{BB962C8B-B14F-4D97-AF65-F5344CB8AC3E}">
        <p14:creationId xmlns:p14="http://schemas.microsoft.com/office/powerpoint/2010/main" val="319087961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7411" name="Номер слайда 1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81063"/>
            <a:fld id="{BA8AFE4C-92BA-4818-B81B-80D679FCCF24}" type="slidenum">
              <a:rPr lang="ru-RU" smtClean="0"/>
              <a:pPr defTabSz="881063"/>
              <a:t>59</a:t>
            </a:fld>
            <a:endParaRPr lang="ru-RU" dirty="0" smtClean="0"/>
          </a:p>
        </p:txBody>
      </p:sp>
      <p:sp>
        <p:nvSpPr>
          <p:cNvPr id="17412" name="Образ слайда 9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  <p:extLst>
      <p:ext uri="{BB962C8B-B14F-4D97-AF65-F5344CB8AC3E}">
        <p14:creationId xmlns:p14="http://schemas.microsoft.com/office/powerpoint/2010/main" val="1814850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7411" name="Номер слайда 1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81063"/>
            <a:fld id="{BA8AFE4C-92BA-4818-B81B-80D679FCCF24}" type="slidenum">
              <a:rPr lang="ru-RU" smtClean="0"/>
              <a:pPr defTabSz="881063"/>
              <a:t>6</a:t>
            </a:fld>
            <a:endParaRPr lang="ru-RU" dirty="0" smtClean="0"/>
          </a:p>
        </p:txBody>
      </p:sp>
      <p:sp>
        <p:nvSpPr>
          <p:cNvPr id="17412" name="Образ слайда 9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  <p:extLst>
      <p:ext uri="{BB962C8B-B14F-4D97-AF65-F5344CB8AC3E}">
        <p14:creationId xmlns:p14="http://schemas.microsoft.com/office/powerpoint/2010/main" val="192779485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7411" name="Номер слайда 1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81063"/>
            <a:fld id="{BA8AFE4C-92BA-4818-B81B-80D679FCCF24}" type="slidenum">
              <a:rPr lang="ru-RU" smtClean="0"/>
              <a:pPr defTabSz="881063"/>
              <a:t>60</a:t>
            </a:fld>
            <a:endParaRPr lang="ru-RU" dirty="0" smtClean="0"/>
          </a:p>
        </p:txBody>
      </p:sp>
      <p:sp>
        <p:nvSpPr>
          <p:cNvPr id="17412" name="Образ слайда 9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  <p:extLst>
      <p:ext uri="{BB962C8B-B14F-4D97-AF65-F5344CB8AC3E}">
        <p14:creationId xmlns:p14="http://schemas.microsoft.com/office/powerpoint/2010/main" val="162131181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7411" name="Номер слайда 1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81063"/>
            <a:fld id="{BA8AFE4C-92BA-4818-B81B-80D679FCCF24}" type="slidenum">
              <a:rPr lang="ru-RU" smtClean="0"/>
              <a:pPr defTabSz="881063"/>
              <a:t>61</a:t>
            </a:fld>
            <a:endParaRPr lang="ru-RU" smtClean="0"/>
          </a:p>
        </p:txBody>
      </p:sp>
      <p:sp>
        <p:nvSpPr>
          <p:cNvPr id="17412" name="Образ слайда 9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  <p:extLst>
      <p:ext uri="{BB962C8B-B14F-4D97-AF65-F5344CB8AC3E}">
        <p14:creationId xmlns:p14="http://schemas.microsoft.com/office/powerpoint/2010/main" val="315491126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7411" name="Номер слайда 1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81063"/>
            <a:fld id="{BA8AFE4C-92BA-4818-B81B-80D679FCCF24}" type="slidenum">
              <a:rPr lang="ru-RU" smtClean="0"/>
              <a:pPr defTabSz="881063"/>
              <a:t>62</a:t>
            </a:fld>
            <a:endParaRPr lang="ru-RU" smtClean="0"/>
          </a:p>
        </p:txBody>
      </p:sp>
      <p:sp>
        <p:nvSpPr>
          <p:cNvPr id="17412" name="Образ слайда 9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  <p:extLst>
      <p:ext uri="{BB962C8B-B14F-4D97-AF65-F5344CB8AC3E}">
        <p14:creationId xmlns:p14="http://schemas.microsoft.com/office/powerpoint/2010/main" val="315491126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7411" name="Номер слайда 1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81063"/>
            <a:fld id="{BA8AFE4C-92BA-4818-B81B-80D679FCCF24}" type="slidenum">
              <a:rPr lang="ru-RU" smtClean="0"/>
              <a:pPr defTabSz="881063"/>
              <a:t>63</a:t>
            </a:fld>
            <a:endParaRPr lang="ru-RU" smtClean="0"/>
          </a:p>
        </p:txBody>
      </p:sp>
      <p:sp>
        <p:nvSpPr>
          <p:cNvPr id="17412" name="Образ слайда 9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  <p:extLst>
      <p:ext uri="{BB962C8B-B14F-4D97-AF65-F5344CB8AC3E}">
        <p14:creationId xmlns:p14="http://schemas.microsoft.com/office/powerpoint/2010/main" val="315491126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7411" name="Номер слайда 1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81063"/>
            <a:fld id="{BA8AFE4C-92BA-4818-B81B-80D679FCCF24}" type="slidenum">
              <a:rPr lang="ru-RU" smtClean="0"/>
              <a:pPr defTabSz="881063"/>
              <a:t>64</a:t>
            </a:fld>
            <a:endParaRPr lang="ru-RU" smtClean="0"/>
          </a:p>
        </p:txBody>
      </p:sp>
      <p:sp>
        <p:nvSpPr>
          <p:cNvPr id="17412" name="Образ слайда 9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  <p:extLst>
      <p:ext uri="{BB962C8B-B14F-4D97-AF65-F5344CB8AC3E}">
        <p14:creationId xmlns:p14="http://schemas.microsoft.com/office/powerpoint/2010/main" val="315491126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7411" name="Номер слайда 1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81063"/>
            <a:fld id="{BA8AFE4C-92BA-4818-B81B-80D679FCCF24}" type="slidenum">
              <a:rPr lang="ru-RU" smtClean="0"/>
              <a:pPr defTabSz="881063"/>
              <a:t>65</a:t>
            </a:fld>
            <a:endParaRPr lang="ru-RU" smtClean="0"/>
          </a:p>
        </p:txBody>
      </p:sp>
      <p:sp>
        <p:nvSpPr>
          <p:cNvPr id="17412" name="Образ слайда 9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  <p:extLst>
      <p:ext uri="{BB962C8B-B14F-4D97-AF65-F5344CB8AC3E}">
        <p14:creationId xmlns:p14="http://schemas.microsoft.com/office/powerpoint/2010/main" val="315491126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7411" name="Номер слайда 1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81063"/>
            <a:fld id="{BA8AFE4C-92BA-4818-B81B-80D679FCCF24}" type="slidenum">
              <a:rPr lang="ru-RU" smtClean="0"/>
              <a:pPr defTabSz="881063"/>
              <a:t>66</a:t>
            </a:fld>
            <a:endParaRPr lang="ru-RU" smtClean="0"/>
          </a:p>
        </p:txBody>
      </p:sp>
      <p:sp>
        <p:nvSpPr>
          <p:cNvPr id="17412" name="Образ слайда 9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  <p:extLst>
      <p:ext uri="{BB962C8B-B14F-4D97-AF65-F5344CB8AC3E}">
        <p14:creationId xmlns:p14="http://schemas.microsoft.com/office/powerpoint/2010/main" val="315491126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7411" name="Номер слайда 1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81063"/>
            <a:fld id="{BA8AFE4C-92BA-4818-B81B-80D679FCCF24}" type="slidenum">
              <a:rPr lang="ru-RU" smtClean="0"/>
              <a:pPr defTabSz="881063"/>
              <a:t>67</a:t>
            </a:fld>
            <a:endParaRPr lang="ru-RU" smtClean="0"/>
          </a:p>
        </p:txBody>
      </p:sp>
      <p:sp>
        <p:nvSpPr>
          <p:cNvPr id="17412" name="Образ слайда 9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  <p:extLst>
      <p:ext uri="{BB962C8B-B14F-4D97-AF65-F5344CB8AC3E}">
        <p14:creationId xmlns:p14="http://schemas.microsoft.com/office/powerpoint/2010/main" val="3154911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7411" name="Номер слайда 1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81063"/>
            <a:fld id="{BA8AFE4C-92BA-4818-B81B-80D679FCCF24}" type="slidenum">
              <a:rPr lang="ru-RU" smtClean="0"/>
              <a:pPr defTabSz="881063"/>
              <a:t>7</a:t>
            </a:fld>
            <a:endParaRPr lang="ru-RU" dirty="0" smtClean="0"/>
          </a:p>
        </p:txBody>
      </p:sp>
      <p:sp>
        <p:nvSpPr>
          <p:cNvPr id="17412" name="Образ слайда 9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  <p:extLst>
      <p:ext uri="{BB962C8B-B14F-4D97-AF65-F5344CB8AC3E}">
        <p14:creationId xmlns:p14="http://schemas.microsoft.com/office/powerpoint/2010/main" val="1946099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Номер слайда 1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81063"/>
            <a:fld id="{3E08F4CA-80C7-4089-B60D-88C5805C7523}" type="slidenum">
              <a:rPr lang="ru-RU" smtClean="0"/>
              <a:pPr defTabSz="881063"/>
              <a:t>8</a:t>
            </a:fld>
            <a:endParaRPr lang="ru-RU" dirty="0" smtClean="0"/>
          </a:p>
        </p:txBody>
      </p:sp>
      <p:sp>
        <p:nvSpPr>
          <p:cNvPr id="15363" name="Образ слайда 15"/>
          <p:cNvSpPr>
            <a:spLocks noGrp="1" noRot="1" noChangeAspect="1" noTextEdit="1"/>
          </p:cNvSpPr>
          <p:nvPr>
            <p:ph type="sldImg"/>
          </p:nvPr>
        </p:nvSpPr>
        <p:spPr>
          <a:noFill/>
        </p:spPr>
      </p:sp>
      <p:sp>
        <p:nvSpPr>
          <p:cNvPr id="15364" name="Заметки 16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1939187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7411" name="Номер слайда 1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81063"/>
            <a:fld id="{BA8AFE4C-92BA-4818-B81B-80D679FCCF24}" type="slidenum">
              <a:rPr lang="ru-RU" smtClean="0"/>
              <a:pPr defTabSz="881063"/>
              <a:t>9</a:t>
            </a:fld>
            <a:endParaRPr lang="ru-RU" dirty="0" smtClean="0"/>
          </a:p>
        </p:txBody>
      </p:sp>
      <p:sp>
        <p:nvSpPr>
          <p:cNvPr id="17412" name="Образ слайда 9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4213" y="42863"/>
            <a:ext cx="8459787" cy="6772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355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55650" y="2130425"/>
            <a:ext cx="7920038" cy="2090738"/>
          </a:xfrm>
        </p:spPr>
        <p:txBody>
          <a:bodyPr/>
          <a:lstStyle>
            <a:lvl1pPr algn="ctr">
              <a:defRPr sz="2400"/>
            </a:lvl1pPr>
          </a:lstStyle>
          <a:p>
            <a:pPr lv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55650" y="5229225"/>
            <a:ext cx="7920038" cy="792163"/>
          </a:xfrm>
          <a:noFill/>
        </p:spPr>
        <p:txBody>
          <a:bodyPr lIns="0" tIns="0" rIns="0" bIns="0" anchor="t" anchorCtr="0"/>
          <a:lstStyle>
            <a:lvl1pPr marL="0" indent="0" algn="l">
              <a:buFont typeface="Webdings" pitchFamily="18" charset="2"/>
              <a:buNone/>
              <a:defRPr sz="1600"/>
            </a:lvl1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6"/>
          <p:cNvSpPr>
            <a:spLocks noChangeArrowheads="1"/>
          </p:cNvSpPr>
          <p:nvPr/>
        </p:nvSpPr>
        <p:spPr bwMode="auto">
          <a:xfrm>
            <a:off x="0" y="0"/>
            <a:ext cx="9144000" cy="3022600"/>
          </a:xfrm>
          <a:prstGeom prst="rect">
            <a:avLst/>
          </a:prstGeom>
          <a:solidFill>
            <a:srgbClr val="FDAF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600">
                <a:solidFill>
                  <a:srgbClr val="696A6C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rgbClr val="696A6C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rgbClr val="696A6C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rgbClr val="696A6C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rgbClr val="696A6C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696A6C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696A6C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696A6C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696A6C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ru-RU" altLang="ru-RU" sz="1800">
              <a:solidFill>
                <a:srgbClr val="FFFFFF"/>
              </a:solidFill>
            </a:endParaRPr>
          </a:p>
        </p:txBody>
      </p:sp>
      <p:pic>
        <p:nvPicPr>
          <p:cNvPr id="5" name="Picture 2" descr="C:\BackUp\Рабочий стол\Буфер\стрижи_стремительные _ОК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441325"/>
            <a:ext cx="3333750" cy="212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\\nvg\nvg\Public\Temp Exchange\!_новый фирменный стиль Энвижн (желтый , стрижи)\логотип ЭВГ_прозрачный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75" y="141288"/>
            <a:ext cx="3648075" cy="288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0" y="3138462"/>
            <a:ext cx="9144000" cy="2090738"/>
          </a:xfrm>
        </p:spPr>
        <p:txBody>
          <a:bodyPr/>
          <a:lstStyle>
            <a:lvl1pPr algn="ctr"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229125"/>
            <a:ext cx="9144000" cy="792163"/>
          </a:xfrm>
          <a:noFill/>
        </p:spPr>
        <p:txBody>
          <a:bodyPr lIns="0" tIns="0" rIns="0" bIns="0" anchorCtr="0"/>
          <a:lstStyle>
            <a:lvl1pPr marL="0" indent="0" algn="ctr">
              <a:buFont typeface="Webdings" pitchFamily="18" charset="2"/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9674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BackUp\Рабочий стол\Буфер\Untitled-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0"/>
            <a:ext cx="9153525" cy="127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789040"/>
            <a:ext cx="7772400" cy="1979935"/>
          </a:xfrm>
        </p:spPr>
        <p:txBody>
          <a:bodyPr tIns="45720" rIns="91440" bIns="45720" rtlCol="0" anchor="t">
            <a:normAutofit/>
          </a:bodyPr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Times New Roman" pitchFamily="18" charset="0"/>
              <a:buNone/>
              <a:tabLst/>
              <a:defRPr lang="en-US" sz="2200" b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48880"/>
            <a:ext cx="7772400" cy="1368152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 anchorCtr="0">
            <a:normAutofit/>
          </a:bodyPr>
          <a:lstStyle>
            <a:lvl1pPr marL="0" indent="0" algn="ctr" defTabSz="914684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defRPr lang="en-US" sz="3200" b="1" kern="120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165826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age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484784"/>
            <a:ext cx="8641655" cy="4896544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Эксплуатация </a:t>
            </a:r>
            <a:r>
              <a:rPr lang="en-US" smtClean="0"/>
              <a:t>Workflow Suite</a:t>
            </a:r>
            <a:endParaRPr lang="ru-RU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BF5BE0-BBEB-4304-BC99-1D12D18DEC4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6299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age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196752"/>
            <a:ext cx="8641655" cy="5184576"/>
          </a:xfrm>
        </p:spPr>
        <p:txBody>
          <a:bodyPr/>
          <a:lstStyle>
            <a:lvl1pPr marL="0" indent="0">
              <a:defRPr/>
            </a:lvl1pPr>
            <a:lvl2pPr marL="742950" indent="-285750">
              <a:buSzPct val="140000"/>
              <a:buFont typeface="Arial" panose="020B0604020202020204" pitchFamily="34" charset="0"/>
              <a:buChar char="•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Эксплуатация </a:t>
            </a:r>
            <a:r>
              <a:rPr lang="en-US" smtClean="0"/>
              <a:t>Workflow Suite</a:t>
            </a:r>
            <a:endParaRPr lang="ru-RU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F8A67A-E6A8-437C-858A-2E3714369A84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26666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Pare_2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412776"/>
            <a:ext cx="4135438" cy="5040560"/>
          </a:xfrm>
        </p:spPr>
        <p:txBody>
          <a:bodyPr anchor="t" anchorCtr="0"/>
          <a:lstStyle>
            <a:lvl1pPr marL="0" indent="0">
              <a:defRPr sz="2800"/>
            </a:lvl1pPr>
            <a:lvl2pPr marL="742950" indent="-285750">
              <a:buSzPct val="140000"/>
              <a:buFont typeface="Arial" panose="020B0604020202020204" pitchFamily="34" charset="0"/>
              <a:buChar char="•"/>
              <a:defRPr sz="2400"/>
            </a:lvl2pPr>
            <a:lvl3pPr marL="1143000" indent="-228600">
              <a:buFont typeface="Wingdings" panose="05000000000000000000" pitchFamily="2" charset="2"/>
              <a:buChar char="ü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6016" y="1412776"/>
            <a:ext cx="4137025" cy="5040560"/>
          </a:xfrm>
        </p:spPr>
        <p:txBody>
          <a:bodyPr anchor="t" anchorCtr="0"/>
          <a:lstStyle>
            <a:lvl1pPr marL="0" indent="0">
              <a:defRPr sz="2800"/>
            </a:lvl1pPr>
            <a:lvl2pPr marL="742950" indent="-285750">
              <a:buSzPct val="140000"/>
              <a:buFont typeface="Arial" panose="020B0604020202020204" pitchFamily="34" charset="0"/>
              <a:buChar char="•"/>
              <a:defRPr sz="2400"/>
            </a:lvl2pPr>
            <a:lvl3pPr marL="1143000" indent="-228600">
              <a:buFont typeface="Wingdings" panose="05000000000000000000" pitchFamily="2" charset="2"/>
              <a:buChar char="ü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Эксплуатация </a:t>
            </a:r>
            <a:r>
              <a:rPr lang="en-US" smtClean="0"/>
              <a:t>Workflow Suite</a:t>
            </a:r>
            <a:endParaRPr lang="ru-RU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041935-C31B-476D-95D3-59270244BEA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38827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age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Эксплуатация </a:t>
            </a:r>
            <a:r>
              <a:rPr lang="en-US" smtClean="0"/>
              <a:t>Workflow Suite</a:t>
            </a:r>
            <a:endParaRPr lang="ru-RU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AAFEFB-9426-4463-AF00-4C119F93E9C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01288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ag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Эксплуатация </a:t>
            </a:r>
            <a:r>
              <a:rPr lang="en-US" smtClean="0"/>
              <a:t>Workflow Suite</a:t>
            </a:r>
            <a:endParaRPr lang="ru-RU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AFD66E-A71B-4A11-8D73-6C6CBE63C623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67724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age_Blank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BackUp\Рабочий стол\Буфер\Untitled-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0"/>
            <a:ext cx="9153525" cy="127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11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Эксплуатация </a:t>
            </a:r>
            <a:r>
              <a:rPr lang="en-US" smtClean="0"/>
              <a:t>Workflow Suite</a:t>
            </a:r>
            <a:endParaRPr lang="ru-RU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E66858-E168-4521-8EC8-1F227A6BF11A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54883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_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67623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79" y="381707"/>
            <a:ext cx="2644009" cy="2219866"/>
          </a:xfrm>
          <a:prstGeom prst="rect">
            <a:avLst/>
          </a:prstGeom>
        </p:spPr>
      </p:pic>
      <p:sp>
        <p:nvSpPr>
          <p:cNvPr id="2355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55650" y="2130425"/>
            <a:ext cx="7920038" cy="2090738"/>
          </a:xfrm>
        </p:spPr>
        <p:txBody>
          <a:bodyPr/>
          <a:lstStyle>
            <a:lvl1pPr algn="ctr">
              <a:defRPr sz="2400"/>
            </a:lvl1pPr>
          </a:lstStyle>
          <a:p>
            <a:pPr lv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55650" y="5229225"/>
            <a:ext cx="7920038" cy="792163"/>
          </a:xfrm>
          <a:noFill/>
        </p:spPr>
        <p:txBody>
          <a:bodyPr lIns="0" tIns="0" rIns="0" bIns="0" anchor="t" anchorCtr="0"/>
          <a:lstStyle>
            <a:lvl1pPr marL="0" indent="0" algn="l">
              <a:buFont typeface="Webdings" pitchFamily="18" charset="2"/>
              <a:buNone/>
              <a:defRPr sz="1600"/>
            </a:lvl1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pic>
        <p:nvPicPr>
          <p:cNvPr id="5" name="Рисунок 4" descr="D:\USERS\svil\Desktop\NVision_MTS_Logo_IT-01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16632"/>
            <a:ext cx="2399030" cy="789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itronovník2B.wmf"/>
          <p:cNvPicPr>
            <a:picLocks noChangeAspect="1"/>
          </p:cNvPicPr>
          <p:nvPr/>
        </p:nvPicPr>
        <p:blipFill>
          <a:blip r:embed="rId2" cstate="print">
            <a:lum bright="8000"/>
          </a:blip>
          <a:srcRect r="36398" b="63895"/>
          <a:stretch>
            <a:fillRect/>
          </a:stretch>
        </p:blipFill>
        <p:spPr bwMode="auto">
          <a:xfrm>
            <a:off x="2514600" y="3886200"/>
            <a:ext cx="66294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6"/>
          <p:cNvSpPr/>
          <p:nvPr/>
        </p:nvSpPr>
        <p:spPr>
          <a:xfrm>
            <a:off x="0" y="3571875"/>
            <a:ext cx="9144000" cy="3286125"/>
          </a:xfrm>
          <a:prstGeom prst="rect">
            <a:avLst/>
          </a:prstGeom>
          <a:gradFill>
            <a:gsLst>
              <a:gs pos="0">
                <a:schemeClr val="bg1">
                  <a:lumMod val="85000"/>
                  <a:alpha val="11000"/>
                </a:schemeClr>
              </a:gs>
              <a:gs pos="100000">
                <a:schemeClr val="bg1">
                  <a:lumMod val="75000"/>
                  <a:alpha val="94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cs-CZ"/>
          </a:p>
        </p:txBody>
      </p:sp>
      <p:pic>
        <p:nvPicPr>
          <p:cNvPr id="6" name="Picture 18" descr="sitronics-TS_logo_e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1513" y="685800"/>
            <a:ext cx="20399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789040"/>
            <a:ext cx="7772400" cy="1979935"/>
          </a:xfrm>
        </p:spPr>
        <p:txBody>
          <a:bodyPr tIns="45720" rIns="91440" bIns="45720" rtlCol="0" anchor="t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Times New Roman" pitchFamily="18" charset="0"/>
              <a:buNone/>
              <a:tabLst/>
              <a:defRPr lang="en-US" sz="2200" b="0" kern="1200" baseline="0" dirty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96952"/>
            <a:ext cx="7772400" cy="648072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>
            <a:normAutofit/>
          </a:bodyPr>
          <a:lstStyle>
            <a:lvl1pPr marL="0" indent="0" algn="l" defTabSz="914684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defRPr lang="en-US" sz="3200" b="1" kern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itronovník2B.wmf"/>
          <p:cNvPicPr>
            <a:picLocks noChangeAspect="1"/>
          </p:cNvPicPr>
          <p:nvPr/>
        </p:nvPicPr>
        <p:blipFill>
          <a:blip r:embed="rId2" cstate="print">
            <a:lum bright="8000"/>
          </a:blip>
          <a:srcRect r="36398" b="63895"/>
          <a:stretch>
            <a:fillRect/>
          </a:stretch>
        </p:blipFill>
        <p:spPr bwMode="auto">
          <a:xfrm>
            <a:off x="2514600" y="3886200"/>
            <a:ext cx="66294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6"/>
          <p:cNvSpPr/>
          <p:nvPr/>
        </p:nvSpPr>
        <p:spPr>
          <a:xfrm>
            <a:off x="0" y="3571875"/>
            <a:ext cx="9144000" cy="3286125"/>
          </a:xfrm>
          <a:prstGeom prst="rect">
            <a:avLst/>
          </a:prstGeom>
          <a:gradFill>
            <a:gsLst>
              <a:gs pos="0">
                <a:schemeClr val="bg1">
                  <a:lumMod val="85000"/>
                  <a:alpha val="11000"/>
                </a:schemeClr>
              </a:gs>
              <a:gs pos="100000">
                <a:schemeClr val="bg1">
                  <a:lumMod val="75000"/>
                  <a:alpha val="94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cs-CZ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789040"/>
            <a:ext cx="7772400" cy="1979935"/>
          </a:xfrm>
        </p:spPr>
        <p:txBody>
          <a:bodyPr tIns="45720" rIns="91440" bIns="45720" rtlCol="0" anchor="t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Times New Roman" pitchFamily="18" charset="0"/>
              <a:buNone/>
              <a:tabLst/>
              <a:defRPr lang="en-US" sz="2200" b="0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96952"/>
            <a:ext cx="7772400" cy="648072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>
            <a:normAutofit/>
          </a:bodyPr>
          <a:lstStyle>
            <a:lvl1pPr marL="0" indent="0" algn="l" defTabSz="914684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defRPr lang="en-US" sz="3200" b="1" kern="120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pic>
        <p:nvPicPr>
          <p:cNvPr id="7" name="Рисунок 6" descr="D:\USERS\svil\Desktop\NVision_MTS_Logo_IT-01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16632"/>
            <a:ext cx="2399030" cy="789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age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196752"/>
            <a:ext cx="8641655" cy="5184576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Эксплуатация </a:t>
            </a:r>
            <a:r>
              <a:rPr lang="en-US" smtClean="0"/>
              <a:t>Workflow Suite</a:t>
            </a:r>
            <a:endParaRPr lang="ru-RU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BF5BE0-BBEB-4304-BC99-1D12D18DEC4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age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196752"/>
            <a:ext cx="8641655" cy="5184576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Эксплуатация </a:t>
            </a:r>
            <a:r>
              <a:rPr lang="en-US" smtClean="0"/>
              <a:t>Workflow Suite</a:t>
            </a:r>
            <a:endParaRPr lang="ru-RU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F8A67A-E6A8-437C-858A-2E3714369A84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Pare_2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196752"/>
            <a:ext cx="4135438" cy="5184576"/>
          </a:xfrm>
        </p:spPr>
        <p:txBody>
          <a:bodyPr anchor="t" anchorCtr="0"/>
          <a:lstStyle>
            <a:lvl1pPr marL="0" indent="0"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6016" y="1196752"/>
            <a:ext cx="4137025" cy="5184576"/>
          </a:xfrm>
        </p:spPr>
        <p:txBody>
          <a:bodyPr anchor="t" anchorCtr="0"/>
          <a:lstStyle>
            <a:lvl1pPr marL="0" indent="0"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Эксплуатация </a:t>
            </a:r>
            <a:r>
              <a:rPr lang="en-US" smtClean="0"/>
              <a:t>Workflow Suite</a:t>
            </a:r>
            <a:endParaRPr lang="ru-RU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041935-C31B-476D-95D3-59270244BEA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age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Эксплуатация </a:t>
            </a:r>
            <a:r>
              <a:rPr lang="en-US" smtClean="0"/>
              <a:t>Workflow Suite</a:t>
            </a:r>
            <a:endParaRPr lang="ru-RU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AAFEFB-9426-4463-AF00-4C119F93E9C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age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196752"/>
            <a:ext cx="8641655" cy="5184576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Эксплуатация </a:t>
            </a:r>
            <a:r>
              <a:rPr lang="en-US" smtClean="0"/>
              <a:t>Workflow Suite</a:t>
            </a:r>
            <a:endParaRPr lang="ru-RU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BF5BE0-BBEB-4304-BC99-1D12D18DEC4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age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196752"/>
            <a:ext cx="8641655" cy="5184576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Эксплуатация </a:t>
            </a:r>
            <a:r>
              <a:rPr lang="en-US" smtClean="0"/>
              <a:t>Workflow Suite</a:t>
            </a:r>
            <a:endParaRPr lang="ru-RU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F8A67A-E6A8-437C-858A-2E3714369A8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Pare_2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196752"/>
            <a:ext cx="4135438" cy="5184576"/>
          </a:xfrm>
        </p:spPr>
        <p:txBody>
          <a:bodyPr anchor="t" anchorCtr="0"/>
          <a:lstStyle>
            <a:lvl1pPr marL="0" indent="0"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6016" y="1196752"/>
            <a:ext cx="4137025" cy="5184576"/>
          </a:xfrm>
        </p:spPr>
        <p:txBody>
          <a:bodyPr anchor="t" anchorCtr="0"/>
          <a:lstStyle>
            <a:lvl1pPr marL="0" indent="0"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Эксплуатация </a:t>
            </a:r>
            <a:r>
              <a:rPr lang="en-US" smtClean="0"/>
              <a:t>Workflow Suite</a:t>
            </a:r>
            <a:endParaRPr lang="ru-RU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041935-C31B-476D-95D3-59270244BEA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age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Эксплуатация </a:t>
            </a:r>
            <a:r>
              <a:rPr lang="en-US" smtClean="0"/>
              <a:t>Workflow Suite</a:t>
            </a:r>
            <a:endParaRPr lang="ru-RU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AAFEFB-9426-4463-AF00-4C119F93E9C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ag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Эксплуатация </a:t>
            </a:r>
            <a:r>
              <a:rPr lang="en-US" smtClean="0"/>
              <a:t>Workflow Suite</a:t>
            </a:r>
            <a:endParaRPr lang="ru-RU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AFD66E-A71B-4A11-8D73-6C6CBE63C62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age_Blank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47025" y="31750"/>
            <a:ext cx="1152525" cy="9128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" name="Rectangle 11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Эксплуатация </a:t>
            </a:r>
            <a:r>
              <a:rPr lang="en-US" smtClean="0"/>
              <a:t>Workflow Suite</a:t>
            </a:r>
            <a:endParaRPr lang="ru-RU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E66858-E168-4521-8EC8-1F227A6BF11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age_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10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slideLayout" Target="../slideLayouts/slideLayout21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947025" y="31750"/>
            <a:ext cx="1152525" cy="9128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117475"/>
            <a:ext cx="770572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ru-RU" smtClean="0"/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196975"/>
            <a:ext cx="8642350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22539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7175" y="6524625"/>
            <a:ext cx="8131175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pPr>
              <a:defRPr/>
            </a:pPr>
            <a:r>
              <a:rPr lang="ru-RU" smtClean="0"/>
              <a:t>Эксплуатация </a:t>
            </a:r>
            <a:r>
              <a:rPr lang="en-US" smtClean="0"/>
              <a:t>Workflow Suite</a:t>
            </a:r>
            <a:endParaRPr lang="ru-RU"/>
          </a:p>
        </p:txBody>
      </p:sp>
      <p:sp>
        <p:nvSpPr>
          <p:cNvPr id="22540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78838" y="6524625"/>
            <a:ext cx="39528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000"/>
            </a:lvl1pPr>
          </a:lstStyle>
          <a:p>
            <a:pPr>
              <a:defRPr/>
            </a:pPr>
            <a:fld id="{7FBE537E-555C-4CD9-AB53-0438310231E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22541" name="Line 13"/>
          <p:cNvSpPr>
            <a:spLocks noChangeShapeType="1"/>
          </p:cNvSpPr>
          <p:nvPr/>
        </p:nvSpPr>
        <p:spPr bwMode="auto">
          <a:xfrm>
            <a:off x="0" y="981075"/>
            <a:ext cx="9144000" cy="0"/>
          </a:xfrm>
          <a:prstGeom prst="line">
            <a:avLst/>
          </a:prstGeom>
          <a:noFill/>
          <a:ln w="38100">
            <a:solidFill>
              <a:srgbClr val="E31B23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6" r:id="rId1"/>
    <p:sldLayoutId id="2147484017" r:id="rId2"/>
    <p:sldLayoutId id="2147484010" r:id="rId3"/>
    <p:sldLayoutId id="2147484011" r:id="rId4"/>
    <p:sldLayoutId id="2147484012" r:id="rId5"/>
    <p:sldLayoutId id="2147484013" r:id="rId6"/>
    <p:sldLayoutId id="2147484014" r:id="rId7"/>
    <p:sldLayoutId id="2147484018" r:id="rId8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696A6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696A6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696A6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696A6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696A6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696A6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696A6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696A6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696A6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rgbClr val="E31B23"/>
        </a:buClr>
        <a:buFont typeface="Webdings" pitchFamily="18" charset="2"/>
        <a:defRPr sz="2000">
          <a:solidFill>
            <a:srgbClr val="696A6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50000"/>
        </a:spcBef>
        <a:spcAft>
          <a:spcPct val="0"/>
        </a:spcAft>
        <a:buClr>
          <a:srgbClr val="E31B23"/>
        </a:buClr>
        <a:buFont typeface="Wingdings" pitchFamily="2" charset="2"/>
        <a:buChar char="§"/>
        <a:defRPr>
          <a:solidFill>
            <a:srgbClr val="696A6C"/>
          </a:solidFill>
          <a:latin typeface="+mn-lt"/>
        </a:defRPr>
      </a:lvl2pPr>
      <a:lvl3pPr marL="1143000" indent="-228600" algn="l" rtl="0" eaLnBrk="0" fontAlgn="base" hangingPunct="0">
        <a:spcBef>
          <a:spcPct val="50000"/>
        </a:spcBef>
        <a:spcAft>
          <a:spcPct val="0"/>
        </a:spcAft>
        <a:buClr>
          <a:srgbClr val="E31B23"/>
        </a:buClr>
        <a:buChar char="•"/>
        <a:defRPr sz="1600">
          <a:solidFill>
            <a:srgbClr val="696A6C"/>
          </a:solidFill>
          <a:latin typeface="+mn-lt"/>
        </a:defRPr>
      </a:lvl3pPr>
      <a:lvl4pPr marL="1600200" indent="-228600" algn="l" rtl="0" eaLnBrk="0" fontAlgn="base" hangingPunct="0">
        <a:spcBef>
          <a:spcPct val="50000"/>
        </a:spcBef>
        <a:spcAft>
          <a:spcPct val="0"/>
        </a:spcAft>
        <a:buClr>
          <a:srgbClr val="E31B23"/>
        </a:buClr>
        <a:buChar char="–"/>
        <a:defRPr sz="1400">
          <a:solidFill>
            <a:srgbClr val="696A6C"/>
          </a:solidFill>
          <a:latin typeface="+mn-lt"/>
        </a:defRPr>
      </a:lvl4pPr>
      <a:lvl5pPr marL="1790700" indent="38100" algn="l" rtl="0" eaLnBrk="0" fontAlgn="base" hangingPunct="0">
        <a:spcBef>
          <a:spcPct val="50000"/>
        </a:spcBef>
        <a:spcAft>
          <a:spcPct val="0"/>
        </a:spcAft>
        <a:buClr>
          <a:srgbClr val="E31B23"/>
        </a:buClr>
        <a:defRPr sz="1400">
          <a:solidFill>
            <a:srgbClr val="696A6C"/>
          </a:solidFill>
          <a:latin typeface="Courier New" pitchFamily="49" charset="0"/>
          <a:cs typeface="Courier New" pitchFamily="49" charset="0"/>
        </a:defRPr>
      </a:lvl5pPr>
      <a:lvl6pPr marL="2514600" indent="-228600" algn="l" rtl="0" eaLnBrk="1" fontAlgn="base" hangingPunct="1">
        <a:spcBef>
          <a:spcPct val="50000"/>
        </a:spcBef>
        <a:spcAft>
          <a:spcPct val="0"/>
        </a:spcAft>
        <a:buClr>
          <a:srgbClr val="E31B23"/>
        </a:buClr>
        <a:buChar char="•"/>
        <a:defRPr sz="1200">
          <a:solidFill>
            <a:srgbClr val="696A6C"/>
          </a:solidFill>
          <a:latin typeface="+mn-lt"/>
        </a:defRPr>
      </a:lvl6pPr>
      <a:lvl7pPr marL="2971800" indent="-228600" algn="l" rtl="0" eaLnBrk="1" fontAlgn="base" hangingPunct="1">
        <a:spcBef>
          <a:spcPct val="50000"/>
        </a:spcBef>
        <a:spcAft>
          <a:spcPct val="0"/>
        </a:spcAft>
        <a:buClr>
          <a:srgbClr val="E31B23"/>
        </a:buClr>
        <a:buChar char="•"/>
        <a:defRPr sz="1200">
          <a:solidFill>
            <a:srgbClr val="696A6C"/>
          </a:solidFill>
          <a:latin typeface="+mn-lt"/>
        </a:defRPr>
      </a:lvl7pPr>
      <a:lvl8pPr marL="3429000" indent="-228600" algn="l" rtl="0" eaLnBrk="1" fontAlgn="base" hangingPunct="1">
        <a:spcBef>
          <a:spcPct val="50000"/>
        </a:spcBef>
        <a:spcAft>
          <a:spcPct val="0"/>
        </a:spcAft>
        <a:buClr>
          <a:srgbClr val="E31B23"/>
        </a:buClr>
        <a:buChar char="•"/>
        <a:defRPr sz="1200">
          <a:solidFill>
            <a:srgbClr val="696A6C"/>
          </a:solidFill>
          <a:latin typeface="+mn-lt"/>
        </a:defRPr>
      </a:lvl8pPr>
      <a:lvl9pPr marL="3886200" indent="-228600" algn="l" rtl="0" eaLnBrk="1" fontAlgn="base" hangingPunct="1">
        <a:spcBef>
          <a:spcPct val="50000"/>
        </a:spcBef>
        <a:spcAft>
          <a:spcPct val="0"/>
        </a:spcAft>
        <a:buClr>
          <a:srgbClr val="E31B23"/>
        </a:buClr>
        <a:buChar char="•"/>
        <a:defRPr sz="1200">
          <a:solidFill>
            <a:srgbClr val="696A6C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692150"/>
            <a:ext cx="8496300" cy="6008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BackUp\Рабочий стол\Буфер\Untitled-3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0"/>
            <a:ext cx="9153525" cy="127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87450" y="22225"/>
            <a:ext cx="770572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ru-RU" altLang="ru-RU" smtClean="0"/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12875"/>
            <a:ext cx="864235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22539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7175" y="6524625"/>
            <a:ext cx="8131175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cs typeface="+mn-cs"/>
              </a:defRPr>
            </a:lvl1pPr>
          </a:lstStyle>
          <a:p>
            <a:pPr>
              <a:defRPr/>
            </a:pPr>
            <a:r>
              <a:rPr lang="ru-RU" smtClean="0"/>
              <a:t>Эксплуатация </a:t>
            </a:r>
            <a:r>
              <a:rPr lang="en-US" smtClean="0"/>
              <a:t>Workflow Suite</a:t>
            </a:r>
            <a:endParaRPr lang="ru-RU"/>
          </a:p>
        </p:txBody>
      </p:sp>
      <p:sp>
        <p:nvSpPr>
          <p:cNvPr id="22540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78838" y="6524625"/>
            <a:ext cx="39528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000">
                <a:cs typeface="+mn-cs"/>
              </a:defRPr>
            </a:lvl1pPr>
          </a:lstStyle>
          <a:p>
            <a:pPr>
              <a:defRPr/>
            </a:pPr>
            <a:fld id="{7FBE537E-555C-4CD9-AB53-0438310231E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  <p:sldLayoutId id="2147484024" r:id="rId5"/>
    <p:sldLayoutId id="2147484025" r:id="rId6"/>
    <p:sldLayoutId id="2147484026" r:id="rId7"/>
    <p:sldLayoutId id="2147484027" r:id="rId8"/>
  </p:sldLayoutIdLst>
  <p:hf hd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696A6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696A6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696A6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696A6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rgbClr val="0061AF"/>
        </a:buClr>
        <a:buFont typeface="Webdings" pitchFamily="18" charset="2"/>
        <a:defRPr sz="2000">
          <a:solidFill>
            <a:srgbClr val="696A6C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50000"/>
        </a:spcBef>
        <a:spcAft>
          <a:spcPct val="0"/>
        </a:spcAft>
        <a:buClr>
          <a:srgbClr val="0061AF"/>
        </a:buClr>
        <a:buSzPct val="140000"/>
        <a:buFont typeface="Arial" charset="0"/>
        <a:buChar char="•"/>
        <a:defRPr>
          <a:solidFill>
            <a:srgbClr val="696A6C"/>
          </a:solidFill>
          <a:latin typeface="+mn-lt"/>
        </a:defRPr>
      </a:lvl2pPr>
      <a:lvl3pPr marL="1143000" indent="-228600" algn="l" rtl="0" eaLnBrk="1" fontAlgn="base" hangingPunct="1">
        <a:spcBef>
          <a:spcPct val="50000"/>
        </a:spcBef>
        <a:spcAft>
          <a:spcPct val="0"/>
        </a:spcAft>
        <a:buClr>
          <a:srgbClr val="0061AF"/>
        </a:buClr>
        <a:buFont typeface="Wingdings" pitchFamily="2" charset="2"/>
        <a:buChar char="ü"/>
        <a:defRPr sz="1600">
          <a:solidFill>
            <a:srgbClr val="696A6C"/>
          </a:solidFill>
          <a:latin typeface="+mn-lt"/>
        </a:defRPr>
      </a:lvl3pPr>
      <a:lvl4pPr marL="1600200" indent="-228600" algn="l" rtl="0" eaLnBrk="1" fontAlgn="base" hangingPunct="1">
        <a:spcBef>
          <a:spcPct val="50000"/>
        </a:spcBef>
        <a:spcAft>
          <a:spcPct val="0"/>
        </a:spcAft>
        <a:buClr>
          <a:srgbClr val="0061AF"/>
        </a:buClr>
        <a:buChar char="–"/>
        <a:defRPr sz="1400">
          <a:solidFill>
            <a:srgbClr val="696A6C"/>
          </a:solidFill>
          <a:latin typeface="+mn-lt"/>
        </a:defRPr>
      </a:lvl4pPr>
      <a:lvl5pPr marL="1790700" indent="38100" algn="l" rtl="0" eaLnBrk="1" fontAlgn="base" hangingPunct="1">
        <a:spcBef>
          <a:spcPct val="50000"/>
        </a:spcBef>
        <a:spcAft>
          <a:spcPct val="0"/>
        </a:spcAft>
        <a:buClr>
          <a:srgbClr val="0061AF"/>
        </a:buClr>
        <a:defRPr sz="1400">
          <a:solidFill>
            <a:srgbClr val="696A6C"/>
          </a:solidFill>
          <a:latin typeface="Courier New" pitchFamily="49" charset="0"/>
          <a:cs typeface="Courier New" pitchFamily="49" charset="0"/>
        </a:defRPr>
      </a:lvl5pPr>
      <a:lvl6pPr marL="2514600" indent="-228600" algn="l" rtl="0" eaLnBrk="1" fontAlgn="base" hangingPunct="1">
        <a:spcBef>
          <a:spcPct val="50000"/>
        </a:spcBef>
        <a:spcAft>
          <a:spcPct val="0"/>
        </a:spcAft>
        <a:buClr>
          <a:srgbClr val="E31B23"/>
        </a:buClr>
        <a:buChar char="•"/>
        <a:defRPr sz="1200">
          <a:solidFill>
            <a:srgbClr val="696A6C"/>
          </a:solidFill>
          <a:latin typeface="+mn-lt"/>
        </a:defRPr>
      </a:lvl6pPr>
      <a:lvl7pPr marL="2971800" indent="-228600" algn="l" rtl="0" eaLnBrk="1" fontAlgn="base" hangingPunct="1">
        <a:spcBef>
          <a:spcPct val="50000"/>
        </a:spcBef>
        <a:spcAft>
          <a:spcPct val="0"/>
        </a:spcAft>
        <a:buClr>
          <a:srgbClr val="E31B23"/>
        </a:buClr>
        <a:buChar char="•"/>
        <a:defRPr sz="1200">
          <a:solidFill>
            <a:srgbClr val="696A6C"/>
          </a:solidFill>
          <a:latin typeface="+mn-lt"/>
        </a:defRPr>
      </a:lvl7pPr>
      <a:lvl8pPr marL="3429000" indent="-228600" algn="l" rtl="0" eaLnBrk="1" fontAlgn="base" hangingPunct="1">
        <a:spcBef>
          <a:spcPct val="50000"/>
        </a:spcBef>
        <a:spcAft>
          <a:spcPct val="0"/>
        </a:spcAft>
        <a:buClr>
          <a:srgbClr val="E31B23"/>
        </a:buClr>
        <a:buChar char="•"/>
        <a:defRPr sz="1200">
          <a:solidFill>
            <a:srgbClr val="696A6C"/>
          </a:solidFill>
          <a:latin typeface="+mn-lt"/>
        </a:defRPr>
      </a:lvl8pPr>
      <a:lvl9pPr marL="3886200" indent="-228600" algn="l" rtl="0" eaLnBrk="1" fontAlgn="base" hangingPunct="1">
        <a:spcBef>
          <a:spcPct val="50000"/>
        </a:spcBef>
        <a:spcAft>
          <a:spcPct val="0"/>
        </a:spcAft>
        <a:buClr>
          <a:srgbClr val="E31B23"/>
        </a:buClr>
        <a:buChar char="•"/>
        <a:defRPr sz="1200">
          <a:solidFill>
            <a:srgbClr val="696A6C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4"/>
          <p:cNvSpPr txBox="1">
            <a:spLocks noChangeArrowheads="1"/>
          </p:cNvSpPr>
          <p:nvPr/>
        </p:nvSpPr>
        <p:spPr bwMode="auto">
          <a:xfrm>
            <a:off x="1538288" y="1481138"/>
            <a:ext cx="6061075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rgbClr val="696A6C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rgbClr val="696A6C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rgbClr val="696A6C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rgbClr val="696A6C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rgbClr val="696A6C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696A6C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696A6C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696A6C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696A6C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ru-RU" altLang="ru-RU" sz="4400">
                <a:solidFill>
                  <a:schemeClr val="tx1"/>
                </a:solidFill>
              </a:rPr>
              <a:t>Спасибо за внимание!</a:t>
            </a:r>
          </a:p>
        </p:txBody>
      </p:sp>
      <p:sp>
        <p:nvSpPr>
          <p:cNvPr id="2051" name="Прямоугольник 6"/>
          <p:cNvSpPr>
            <a:spLocks noChangeArrowheads="1"/>
          </p:cNvSpPr>
          <p:nvPr/>
        </p:nvSpPr>
        <p:spPr bwMode="auto">
          <a:xfrm>
            <a:off x="1588" y="4132263"/>
            <a:ext cx="9144000" cy="2725737"/>
          </a:xfrm>
          <a:prstGeom prst="rect">
            <a:avLst/>
          </a:prstGeom>
          <a:solidFill>
            <a:srgbClr val="FDAF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600">
                <a:solidFill>
                  <a:srgbClr val="696A6C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rgbClr val="696A6C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rgbClr val="696A6C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rgbClr val="696A6C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rgbClr val="696A6C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696A6C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696A6C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696A6C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696A6C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ru-RU" altLang="ru-RU" sz="1800">
              <a:solidFill>
                <a:srgbClr val="FFFFFF"/>
              </a:solidFill>
            </a:endParaRPr>
          </a:p>
        </p:txBody>
      </p:sp>
      <p:pic>
        <p:nvPicPr>
          <p:cNvPr id="2052" name="Picture 2" descr="C:\BackUp\Рабочий стол\Буфер\стрижи_стремительные _ОК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4419600"/>
            <a:ext cx="3289300" cy="209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2" descr="\\nvg\nvg\Public\Temp Exchange\!_новый фирменный стиль Энвижн (желтый , стрижи)\логотип ЭВГ_прозрачный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533900"/>
            <a:ext cx="3025775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117475"/>
            <a:ext cx="770572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ru-RU" smtClean="0"/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196975"/>
            <a:ext cx="8642350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22539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7175" y="6524625"/>
            <a:ext cx="8131175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pPr>
              <a:defRPr/>
            </a:pPr>
            <a:r>
              <a:rPr lang="ru-RU" smtClean="0"/>
              <a:t>Эксплуатация </a:t>
            </a:r>
            <a:r>
              <a:rPr lang="en-US" smtClean="0"/>
              <a:t>Workflow Suite</a:t>
            </a:r>
            <a:endParaRPr lang="ru-RU"/>
          </a:p>
        </p:txBody>
      </p:sp>
      <p:sp>
        <p:nvSpPr>
          <p:cNvPr id="22540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78838" y="6524625"/>
            <a:ext cx="39528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000"/>
            </a:lvl1pPr>
          </a:lstStyle>
          <a:p>
            <a:pPr>
              <a:defRPr/>
            </a:pPr>
            <a:fld id="{7FBE537E-555C-4CD9-AB53-0438310231E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22541" name="Line 13"/>
          <p:cNvSpPr>
            <a:spLocks noChangeShapeType="1"/>
          </p:cNvSpPr>
          <p:nvPr/>
        </p:nvSpPr>
        <p:spPr bwMode="auto">
          <a:xfrm>
            <a:off x="0" y="981075"/>
            <a:ext cx="9144000" cy="0"/>
          </a:xfrm>
          <a:prstGeom prst="line">
            <a:avLst/>
          </a:prstGeom>
          <a:noFill/>
          <a:ln w="38100">
            <a:solidFill>
              <a:srgbClr val="E31B23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pic>
        <p:nvPicPr>
          <p:cNvPr id="8" name="Рисунок 7" descr="D:\USERS\svil\Desktop\NVision_MTS_Logo_IT-01.jpg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16632"/>
            <a:ext cx="2399030" cy="78994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  <p:sldLayoutId id="2147484032" r:id="rId2"/>
    <p:sldLayoutId id="2147484033" r:id="rId3"/>
    <p:sldLayoutId id="2147484034" r:id="rId4"/>
    <p:sldLayoutId id="2147484035" r:id="rId5"/>
    <p:sldLayoutId id="2147484036" r:id="rId6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696A6C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696A6C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696A6C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696A6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696A6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696A6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696A6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696A6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rgbClr val="E31B23"/>
        </a:buClr>
        <a:buFont typeface="Webdings" pitchFamily="18" charset="2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50000"/>
        </a:spcBef>
        <a:spcAft>
          <a:spcPct val="0"/>
        </a:spcAft>
        <a:buClr>
          <a:srgbClr val="E31B23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50000"/>
        </a:spcBef>
        <a:spcAft>
          <a:spcPct val="0"/>
        </a:spcAft>
        <a:buClr>
          <a:srgbClr val="E31B23"/>
        </a:buClr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50000"/>
        </a:spcBef>
        <a:spcAft>
          <a:spcPct val="0"/>
        </a:spcAft>
        <a:buClr>
          <a:srgbClr val="E31B23"/>
        </a:buClr>
        <a:buChar char="–"/>
        <a:defRPr sz="1400">
          <a:solidFill>
            <a:schemeClr val="tx1"/>
          </a:solidFill>
          <a:latin typeface="+mn-lt"/>
        </a:defRPr>
      </a:lvl4pPr>
      <a:lvl5pPr marL="1790700" indent="38100" algn="l" rtl="0" eaLnBrk="1" fontAlgn="base" hangingPunct="1">
        <a:spcBef>
          <a:spcPct val="50000"/>
        </a:spcBef>
        <a:spcAft>
          <a:spcPct val="0"/>
        </a:spcAft>
        <a:buClr>
          <a:srgbClr val="E31B23"/>
        </a:buClr>
        <a:defRPr sz="1400">
          <a:solidFill>
            <a:schemeClr val="tx1"/>
          </a:solidFill>
          <a:latin typeface="Courier New" pitchFamily="49" charset="0"/>
          <a:cs typeface="Courier New" pitchFamily="49" charset="0"/>
        </a:defRPr>
      </a:lvl5pPr>
      <a:lvl6pPr marL="2514600" indent="-228600" algn="l" rtl="0" eaLnBrk="1" fontAlgn="base" hangingPunct="1">
        <a:spcBef>
          <a:spcPct val="50000"/>
        </a:spcBef>
        <a:spcAft>
          <a:spcPct val="0"/>
        </a:spcAft>
        <a:buClr>
          <a:srgbClr val="E31B23"/>
        </a:buClr>
        <a:buChar char="•"/>
        <a:defRPr sz="1200">
          <a:solidFill>
            <a:srgbClr val="696A6C"/>
          </a:solidFill>
          <a:latin typeface="+mn-lt"/>
        </a:defRPr>
      </a:lvl6pPr>
      <a:lvl7pPr marL="2971800" indent="-228600" algn="l" rtl="0" eaLnBrk="1" fontAlgn="base" hangingPunct="1">
        <a:spcBef>
          <a:spcPct val="50000"/>
        </a:spcBef>
        <a:spcAft>
          <a:spcPct val="0"/>
        </a:spcAft>
        <a:buClr>
          <a:srgbClr val="E31B23"/>
        </a:buClr>
        <a:buChar char="•"/>
        <a:defRPr sz="1200">
          <a:solidFill>
            <a:srgbClr val="696A6C"/>
          </a:solidFill>
          <a:latin typeface="+mn-lt"/>
        </a:defRPr>
      </a:lvl7pPr>
      <a:lvl8pPr marL="3429000" indent="-228600" algn="l" rtl="0" eaLnBrk="1" fontAlgn="base" hangingPunct="1">
        <a:spcBef>
          <a:spcPct val="50000"/>
        </a:spcBef>
        <a:spcAft>
          <a:spcPct val="0"/>
        </a:spcAft>
        <a:buClr>
          <a:srgbClr val="E31B23"/>
        </a:buClr>
        <a:buChar char="•"/>
        <a:defRPr sz="1200">
          <a:solidFill>
            <a:srgbClr val="696A6C"/>
          </a:solidFill>
          <a:latin typeface="+mn-lt"/>
        </a:defRPr>
      </a:lvl8pPr>
      <a:lvl9pPr marL="3886200" indent="-228600" algn="l" rtl="0" eaLnBrk="1" fontAlgn="base" hangingPunct="1">
        <a:spcBef>
          <a:spcPct val="50000"/>
        </a:spcBef>
        <a:spcAft>
          <a:spcPct val="0"/>
        </a:spcAft>
        <a:buClr>
          <a:srgbClr val="E31B23"/>
        </a:buClr>
        <a:buChar char="•"/>
        <a:defRPr sz="1200">
          <a:solidFill>
            <a:srgbClr val="696A6C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35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59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Эксплуатация </a:t>
            </a:r>
            <a:r>
              <a:rPr lang="en-US" smtClean="0"/>
              <a:t>Workflow Suite</a:t>
            </a:r>
            <a:endParaRPr lang="ru-RU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Архитектура Workflow</a:t>
            </a:r>
            <a:r>
              <a:rPr lang="en-US" dirty="0" smtClean="0"/>
              <a:t>. C:\FORIS\MARTI\Workflow</a:t>
            </a:r>
            <a:endParaRPr lang="ru-RU" dirty="0" smtClean="0"/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ru-RU" smtClean="0"/>
              <a:t>Эксплуатация </a:t>
            </a:r>
            <a:r>
              <a:rPr lang="en-US" smtClean="0"/>
              <a:t>Workflow Suite</a:t>
            </a:r>
            <a:endParaRPr lang="ru-RU" dirty="0" smtClean="0"/>
          </a:p>
        </p:txBody>
      </p:sp>
      <p:sp>
        <p:nvSpPr>
          <p:cNvPr id="10244" name="Номер слайда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EC1B3FC-D64E-40DB-8387-A912AC98CAC7}" type="slidenum">
              <a:rPr lang="ru-RU" smtClean="0"/>
              <a:pPr/>
              <a:t>10</a:t>
            </a:fld>
            <a:endParaRPr lang="ru-RU" dirty="0" smtClean="0"/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53252" name="AutoShape 4" descr="https://wiki.sitels.ru/_media/workflow/wf-deployment-diagram.png?cache=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53254" name="AutoShape 6" descr="https://wiki.sitels.ru/_media/workflow/wf-deployment-diagram.png?cache=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345654"/>
            <a:ext cx="7458075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Прямоугольник 8"/>
          <p:cNvSpPr/>
          <p:nvPr/>
        </p:nvSpPr>
        <p:spPr>
          <a:xfrm>
            <a:off x="251520" y="6289575"/>
            <a:ext cx="84604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 smtClean="0">
                <a:solidFill>
                  <a:schemeClr val="tx1"/>
                </a:solidFill>
              </a:rPr>
              <a:t>Компоненты </a:t>
            </a:r>
            <a:r>
              <a:rPr lang="en-US" sz="1400" b="1" dirty="0" smtClean="0">
                <a:solidFill>
                  <a:schemeClr val="tx1"/>
                </a:solidFill>
              </a:rPr>
              <a:t>Workflow </a:t>
            </a:r>
            <a:r>
              <a:rPr lang="ru-RU" sz="1400" b="1" dirty="0" smtClean="0">
                <a:solidFill>
                  <a:schemeClr val="tx1"/>
                </a:solidFill>
              </a:rPr>
              <a:t>устанавливаются в директорию </a:t>
            </a:r>
            <a:r>
              <a:rPr lang="en-US" sz="1400" b="1" dirty="0" smtClean="0">
                <a:solidFill>
                  <a:schemeClr val="tx1"/>
                </a:solidFill>
              </a:rPr>
              <a:t>C:\FORIS\MARTI\Workflow</a:t>
            </a:r>
            <a:r>
              <a:rPr lang="ru-RU" sz="1400" b="1" dirty="0" smtClean="0">
                <a:solidFill>
                  <a:schemeClr val="tx1"/>
                </a:solidFill>
              </a:rPr>
              <a:t>. </a:t>
            </a:r>
            <a:endParaRPr lang="ru-RU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33685" y="0"/>
            <a:ext cx="7956550" cy="885825"/>
          </a:xfrm>
        </p:spPr>
        <p:txBody>
          <a:bodyPr/>
          <a:lstStyle/>
          <a:p>
            <a:pPr eaLnBrk="1" hangingPunct="1"/>
            <a:r>
              <a:rPr lang="ru-RU" dirty="0" smtClean="0"/>
              <a:t>Архитектура Workflow. Модульная </a:t>
            </a:r>
            <a:r>
              <a:rPr lang="ru-RU" dirty="0" smtClean="0"/>
              <a:t>архитектура</a:t>
            </a:r>
            <a:br>
              <a:rPr lang="ru-RU" dirty="0" smtClean="0"/>
            </a:br>
            <a:r>
              <a:rPr lang="ru-RU" dirty="0" smtClean="0"/>
              <a:t>системы</a:t>
            </a:r>
            <a:endParaRPr lang="ru-RU" dirty="0" smtClean="0"/>
          </a:p>
        </p:txBody>
      </p:sp>
      <p:sp>
        <p:nvSpPr>
          <p:cNvPr id="7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ru-RU" smtClean="0"/>
              <a:t>Эксплуатация </a:t>
            </a:r>
            <a:r>
              <a:rPr lang="en-US" smtClean="0"/>
              <a:t>Workflow Suite</a:t>
            </a:r>
            <a:endParaRPr lang="ru-RU" dirty="0" smtClean="0"/>
          </a:p>
        </p:txBody>
      </p:sp>
      <p:sp>
        <p:nvSpPr>
          <p:cNvPr id="10244" name="Номер слайда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EC1B3FC-D64E-40DB-8387-A912AC98CAC7}" type="slidenum">
              <a:rPr lang="ru-RU" smtClean="0"/>
              <a:pPr/>
              <a:t>11</a:t>
            </a:fld>
            <a:endParaRPr lang="ru-RU" dirty="0" smtClean="0"/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3059832" y="6217567"/>
            <a:ext cx="3233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 smtClean="0">
                <a:solidFill>
                  <a:schemeClr val="tx1"/>
                </a:solidFill>
              </a:rPr>
              <a:t>Модульная архитектура </a:t>
            </a:r>
            <a:r>
              <a:rPr lang="en-US" sz="1400" b="1" dirty="0" smtClean="0">
                <a:solidFill>
                  <a:schemeClr val="tx1"/>
                </a:solidFill>
              </a:rPr>
              <a:t>Workflow</a:t>
            </a:r>
            <a:r>
              <a:rPr lang="ru-RU" sz="1400" b="1" dirty="0" smtClean="0">
                <a:solidFill>
                  <a:schemeClr val="tx1"/>
                </a:solidFill>
              </a:rPr>
              <a:t> </a:t>
            </a:r>
            <a:endParaRPr lang="ru-RU" sz="1400" b="1" dirty="0">
              <a:solidFill>
                <a:schemeClr val="tx1"/>
              </a:solidFill>
            </a:endParaRPr>
          </a:p>
        </p:txBody>
      </p:sp>
      <p:cxnSp>
        <p:nvCxnSpPr>
          <p:cNvPr id="39" name="Прямая соединительная линия 38"/>
          <p:cNvCxnSpPr/>
          <p:nvPr/>
        </p:nvCxnSpPr>
        <p:spPr bwMode="auto">
          <a:xfrm>
            <a:off x="2267744" y="4437112"/>
            <a:ext cx="0" cy="216024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Прямоугольник 6"/>
          <p:cNvSpPr/>
          <p:nvPr/>
        </p:nvSpPr>
        <p:spPr bwMode="auto">
          <a:xfrm>
            <a:off x="1331640" y="1340768"/>
            <a:ext cx="3240360" cy="4824536"/>
          </a:xfrm>
          <a:prstGeom prst="rect">
            <a:avLst/>
          </a:prstGeom>
          <a:noFill/>
          <a:ln w="25400" cap="flat" cmpd="sng" algn="ctr">
            <a:solidFill>
              <a:srgbClr val="C6973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           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Workflow Suite</a:t>
            </a:r>
            <a:endParaRPr kumimoji="0" lang="ru-RU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Прямоугольник 7"/>
          <p:cNvSpPr/>
          <p:nvPr/>
        </p:nvSpPr>
        <p:spPr bwMode="auto">
          <a:xfrm>
            <a:off x="1547664" y="1772816"/>
            <a:ext cx="1368152" cy="72008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Service Registry</a:t>
            </a:r>
            <a:endParaRPr kumimoji="0" lang="ru-RU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1619672" y="3645024"/>
            <a:ext cx="1296144" cy="792088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Workflow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chemeClr val="tx1"/>
                </a:solidFill>
              </a:rPr>
              <a:t>Enterprise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Manager</a:t>
            </a:r>
            <a:endParaRPr kumimoji="0" lang="ru-RU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1619672" y="5229200"/>
            <a:ext cx="1296144" cy="72008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Resource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chemeClr val="tx1"/>
                </a:solidFill>
              </a:rPr>
              <a:t>Locking</a:t>
            </a:r>
            <a:endParaRPr kumimoji="0" lang="ru-RU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Цилиндр 10"/>
          <p:cNvSpPr/>
          <p:nvPr/>
        </p:nvSpPr>
        <p:spPr bwMode="auto">
          <a:xfrm>
            <a:off x="1619672" y="4653136"/>
            <a:ext cx="1202432" cy="373975"/>
          </a:xfrm>
          <a:prstGeom prst="can">
            <a:avLst>
              <a:gd name="adj" fmla="val 34018"/>
            </a:avLst>
          </a:prstGeom>
          <a:solidFill>
            <a:schemeClr val="bg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</a:t>
            </a: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    </a:t>
            </a:r>
            <a:r>
              <a:rPr lang="en-US" sz="1000" b="1" dirty="0" smtClean="0">
                <a:solidFill>
                  <a:schemeClr val="tx1"/>
                </a:solidFill>
              </a:rPr>
              <a:t>BAR DB</a:t>
            </a:r>
            <a:endParaRPr kumimoji="0" lang="ru-RU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3419872" y="1772816"/>
            <a:ext cx="792088" cy="4176464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2225" cap="flat" cmpd="sng" algn="ctr">
            <a:solidFill>
              <a:schemeClr val="tx1">
                <a:alpha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Workflow 2.0   (Facade, Processor)</a:t>
            </a:r>
            <a:endParaRPr kumimoji="0" lang="ru-RU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Цилиндр 14"/>
          <p:cNvSpPr/>
          <p:nvPr/>
        </p:nvSpPr>
        <p:spPr bwMode="auto">
          <a:xfrm>
            <a:off x="1619672" y="3068960"/>
            <a:ext cx="1202432" cy="373975"/>
          </a:xfrm>
          <a:prstGeom prst="can">
            <a:avLst>
              <a:gd name="adj" fmla="val 34018"/>
            </a:avLst>
          </a:prstGeom>
          <a:solidFill>
            <a:schemeClr val="bg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</a:t>
            </a: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    </a:t>
            </a:r>
            <a:r>
              <a:rPr lang="en-US" sz="1000" b="1" dirty="0" smtClean="0">
                <a:solidFill>
                  <a:schemeClr val="tx1"/>
                </a:solidFill>
              </a:rPr>
              <a:t>Config DB</a:t>
            </a:r>
            <a:endParaRPr kumimoji="0" lang="ru-RU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6" name="Цилиндр 15"/>
          <p:cNvSpPr/>
          <p:nvPr/>
        </p:nvSpPr>
        <p:spPr bwMode="auto">
          <a:xfrm>
            <a:off x="1619672" y="2636912"/>
            <a:ext cx="1202432" cy="373975"/>
          </a:xfrm>
          <a:prstGeom prst="can">
            <a:avLst>
              <a:gd name="adj" fmla="val 34018"/>
            </a:avLst>
          </a:prstGeom>
          <a:solidFill>
            <a:schemeClr val="bg1">
              <a:alpha val="41000"/>
            </a:schemeClr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</a:t>
            </a: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    </a:t>
            </a:r>
            <a:r>
              <a:rPr lang="en-US" sz="1000" b="1" dirty="0" smtClean="0">
                <a:solidFill>
                  <a:schemeClr val="tx1"/>
                </a:solidFill>
              </a:rPr>
              <a:t>Node DB</a:t>
            </a:r>
            <a:endParaRPr kumimoji="0" lang="ru-RU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18" name="Прямая соединительная линия 17"/>
          <p:cNvCxnSpPr/>
          <p:nvPr/>
        </p:nvCxnSpPr>
        <p:spPr bwMode="auto">
          <a:xfrm>
            <a:off x="2915816" y="2132856"/>
            <a:ext cx="50405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Прямая соединительная линия 21"/>
          <p:cNvCxnSpPr/>
          <p:nvPr/>
        </p:nvCxnSpPr>
        <p:spPr bwMode="auto">
          <a:xfrm>
            <a:off x="2843808" y="2780928"/>
            <a:ext cx="576064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Прямая соединительная линия 23"/>
          <p:cNvCxnSpPr/>
          <p:nvPr/>
        </p:nvCxnSpPr>
        <p:spPr bwMode="auto">
          <a:xfrm>
            <a:off x="2843808" y="3284984"/>
            <a:ext cx="576064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Прямая соединительная линия 25"/>
          <p:cNvCxnSpPr/>
          <p:nvPr/>
        </p:nvCxnSpPr>
        <p:spPr bwMode="auto">
          <a:xfrm>
            <a:off x="2843808" y="4797152"/>
            <a:ext cx="576064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Прямая соединительная линия 27"/>
          <p:cNvCxnSpPr/>
          <p:nvPr/>
        </p:nvCxnSpPr>
        <p:spPr bwMode="auto">
          <a:xfrm>
            <a:off x="2915816" y="5589240"/>
            <a:ext cx="50405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Прямая соединительная линия 28"/>
          <p:cNvCxnSpPr/>
          <p:nvPr/>
        </p:nvCxnSpPr>
        <p:spPr bwMode="auto">
          <a:xfrm>
            <a:off x="2267744" y="5039992"/>
            <a:ext cx="0" cy="18000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Прямая соединительная линия 39"/>
          <p:cNvCxnSpPr/>
          <p:nvPr/>
        </p:nvCxnSpPr>
        <p:spPr bwMode="auto">
          <a:xfrm>
            <a:off x="2267744" y="3455992"/>
            <a:ext cx="0" cy="18000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Прямая соединительная линия 40"/>
          <p:cNvCxnSpPr/>
          <p:nvPr/>
        </p:nvCxnSpPr>
        <p:spPr bwMode="auto">
          <a:xfrm>
            <a:off x="2267744" y="2492896"/>
            <a:ext cx="0" cy="144016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Прямоугольник 55"/>
          <p:cNvSpPr/>
          <p:nvPr/>
        </p:nvSpPr>
        <p:spPr bwMode="auto">
          <a:xfrm>
            <a:off x="5508104" y="1916832"/>
            <a:ext cx="2016224" cy="864096"/>
          </a:xfrm>
          <a:prstGeom prst="rect">
            <a:avLst/>
          </a:prstGeom>
          <a:gradFill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22225" cap="flat" cmpd="sng" algn="ctr">
            <a:solidFill>
              <a:schemeClr val="accent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Customer Management</a:t>
            </a:r>
            <a:endParaRPr kumimoji="0" lang="ru-RU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" name="Прямоугольник 56"/>
          <p:cNvSpPr/>
          <p:nvPr/>
        </p:nvSpPr>
        <p:spPr bwMode="auto">
          <a:xfrm>
            <a:off x="5508104" y="3212976"/>
            <a:ext cx="2016224" cy="864096"/>
          </a:xfrm>
          <a:prstGeom prst="rect">
            <a:avLst/>
          </a:prstGeom>
          <a:gradFill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22225" cap="flat" cmpd="sng" algn="ctr">
            <a:solidFill>
              <a:schemeClr val="accent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chemeClr val="tx1"/>
                </a:solidFill>
              </a:rPr>
              <a:t>Service 1</a:t>
            </a:r>
            <a:endParaRPr kumimoji="0" lang="ru-RU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8" name="Прямоугольник 57"/>
          <p:cNvSpPr/>
          <p:nvPr/>
        </p:nvSpPr>
        <p:spPr bwMode="auto">
          <a:xfrm>
            <a:off x="5508104" y="4725144"/>
            <a:ext cx="2016224" cy="864096"/>
          </a:xfrm>
          <a:prstGeom prst="rect">
            <a:avLst/>
          </a:prstGeom>
          <a:gradFill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22225" cap="flat" cmpd="sng" algn="ctr">
            <a:solidFill>
              <a:schemeClr val="accent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chemeClr val="tx1"/>
                </a:solidFill>
              </a:rPr>
              <a:t>Service N</a:t>
            </a:r>
            <a:endParaRPr kumimoji="0" lang="ru-RU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60" name="Прямая соединительная линия 59"/>
          <p:cNvCxnSpPr>
            <a:endCxn id="56" idx="1"/>
          </p:cNvCxnSpPr>
          <p:nvPr/>
        </p:nvCxnSpPr>
        <p:spPr bwMode="auto">
          <a:xfrm>
            <a:off x="4211960" y="2348880"/>
            <a:ext cx="1296144" cy="0"/>
          </a:xfrm>
          <a:prstGeom prst="line">
            <a:avLst/>
          </a:prstGeom>
          <a:noFill/>
          <a:ln w="22225" cap="flat" cmpd="sng" algn="ctr">
            <a:solidFill>
              <a:schemeClr val="accent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Прямая соединительная линия 63"/>
          <p:cNvCxnSpPr/>
          <p:nvPr/>
        </p:nvCxnSpPr>
        <p:spPr bwMode="auto">
          <a:xfrm>
            <a:off x="4211960" y="3645024"/>
            <a:ext cx="1296144" cy="0"/>
          </a:xfrm>
          <a:prstGeom prst="line">
            <a:avLst/>
          </a:prstGeom>
          <a:noFill/>
          <a:ln w="22225" cap="flat" cmpd="sng" algn="ctr">
            <a:solidFill>
              <a:schemeClr val="accent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Прямая соединительная линия 64"/>
          <p:cNvCxnSpPr/>
          <p:nvPr/>
        </p:nvCxnSpPr>
        <p:spPr bwMode="auto">
          <a:xfrm>
            <a:off x="4211960" y="5157192"/>
            <a:ext cx="1296144" cy="0"/>
          </a:xfrm>
          <a:prstGeom prst="line">
            <a:avLst/>
          </a:prstGeom>
          <a:noFill/>
          <a:ln w="22225" cap="flat" cmpd="sng" algn="ctr">
            <a:solidFill>
              <a:schemeClr val="accent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4644008" y="1772816"/>
            <a:ext cx="353943" cy="576064"/>
          </a:xfrm>
          <a:prstGeom prst="rect">
            <a:avLst/>
          </a:prstGeom>
          <a:noFill/>
        </p:spPr>
        <p:txBody>
          <a:bodyPr vert="vert" wrap="square" rtlCol="0" anchor="ctr" anchorCtr="1">
            <a:spAutoFit/>
          </a:bodyPr>
          <a:lstStyle/>
          <a:p>
            <a:r>
              <a:rPr lang="en-US" sz="1100" b="1" dirty="0" smtClean="0">
                <a:solidFill>
                  <a:schemeClr val="tx1"/>
                </a:solidFill>
              </a:rPr>
              <a:t>WCF</a:t>
            </a:r>
            <a:endParaRPr lang="ru-RU" sz="1100" b="1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722913" y="4005064"/>
            <a:ext cx="353943" cy="1008112"/>
          </a:xfrm>
          <a:prstGeom prst="rect">
            <a:avLst/>
          </a:prstGeom>
          <a:noFill/>
        </p:spPr>
        <p:txBody>
          <a:bodyPr vert="vert" wrap="square" rtlCol="0" anchor="ctr" anchorCtr="1">
            <a:spAutoFit/>
          </a:bodyPr>
          <a:lstStyle/>
          <a:p>
            <a:r>
              <a:rPr lang="en-US" sz="1100" b="1" dirty="0" smtClean="0">
                <a:solidFill>
                  <a:schemeClr val="tx1"/>
                </a:solidFill>
              </a:rPr>
              <a:t>SOAP/ WCF</a:t>
            </a:r>
            <a:endParaRPr lang="ru-RU" sz="1100" b="1" dirty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156176" y="4221088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.  .  . </a:t>
            </a:r>
            <a:endParaRPr lang="ru-RU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Службы </a:t>
            </a:r>
            <a:r>
              <a:rPr lang="en-US" dirty="0" smtClean="0"/>
              <a:t>Facade </a:t>
            </a:r>
            <a:r>
              <a:rPr lang="ru-RU" dirty="0" smtClean="0"/>
              <a:t>и </a:t>
            </a:r>
            <a:r>
              <a:rPr lang="en-US" dirty="0" smtClean="0"/>
              <a:t>Processor</a:t>
            </a:r>
            <a:endParaRPr lang="ru-RU" dirty="0" smtClean="0"/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ru-RU" smtClean="0"/>
              <a:t>Эксплуатация </a:t>
            </a:r>
            <a:r>
              <a:rPr lang="en-US" smtClean="0"/>
              <a:t>Workflow Suite</a:t>
            </a:r>
            <a:endParaRPr lang="ru-RU" dirty="0" smtClean="0"/>
          </a:p>
        </p:txBody>
      </p:sp>
      <p:sp>
        <p:nvSpPr>
          <p:cNvPr id="10244" name="Номер слайда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EC1B3FC-D64E-40DB-8387-A912AC98CAC7}" type="slidenum">
              <a:rPr lang="ru-RU" smtClean="0"/>
              <a:pPr/>
              <a:t>12</a:t>
            </a:fld>
            <a:endParaRPr lang="ru-RU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1377320"/>
            <a:ext cx="699135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997881"/>
              </p:ext>
            </p:extLst>
          </p:nvPr>
        </p:nvGraphicFramePr>
        <p:xfrm>
          <a:off x="467544" y="4545672"/>
          <a:ext cx="7992888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0"/>
                <a:gridCol w="5112568"/>
              </a:tblGrid>
              <a:tr h="94690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Marti.Workflow.Facade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Marti.Workflow.Processor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Marti.ServiceRegistry.Server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Marti.ResourceLocking.Server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Marti.HumanTasks.Server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just"/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Windows-</a:t>
                      </a:r>
                      <a:r>
                        <a:rPr lang="ru-RU" sz="1600" b="0" dirty="0" smtClean="0">
                          <a:solidFill>
                            <a:schemeClr val="tx1"/>
                          </a:solidFill>
                        </a:rPr>
                        <a:t>сервисы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ru-RU" sz="1600" b="0" baseline="0" dirty="0" smtClean="0">
                          <a:solidFill>
                            <a:schemeClr val="tx1"/>
                          </a:solidFill>
                        </a:rPr>
                        <a:t> отвечающие за работу соответствующих компонентов 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Workflow Suite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Службы </a:t>
            </a:r>
            <a:r>
              <a:rPr lang="en-US" dirty="0" smtClean="0"/>
              <a:t>Facade </a:t>
            </a:r>
            <a:r>
              <a:rPr lang="ru-RU" dirty="0" smtClean="0"/>
              <a:t>и </a:t>
            </a:r>
            <a:r>
              <a:rPr lang="en-US" dirty="0" smtClean="0"/>
              <a:t>Processor</a:t>
            </a:r>
            <a:endParaRPr lang="ru-RU" dirty="0" smtClean="0"/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ru-RU" smtClean="0"/>
              <a:t>Эксплуатация </a:t>
            </a:r>
            <a:r>
              <a:rPr lang="en-US" smtClean="0"/>
              <a:t>Workflow Suite</a:t>
            </a:r>
            <a:endParaRPr lang="ru-RU" dirty="0" smtClean="0"/>
          </a:p>
        </p:txBody>
      </p:sp>
      <p:sp>
        <p:nvSpPr>
          <p:cNvPr id="10244" name="Номер слайда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EC1B3FC-D64E-40DB-8387-A912AC98CAC7}" type="slidenum">
              <a:rPr lang="ru-RU" smtClean="0"/>
              <a:pPr/>
              <a:t>13</a:t>
            </a:fld>
            <a:endParaRPr lang="ru-RU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340768"/>
            <a:ext cx="3895725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Прямоугольник 5"/>
          <p:cNvSpPr/>
          <p:nvPr/>
        </p:nvSpPr>
        <p:spPr>
          <a:xfrm>
            <a:off x="323528" y="609329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Log-</a:t>
            </a:r>
            <a:r>
              <a:rPr lang="ru-RU" dirty="0" smtClean="0">
                <a:solidFill>
                  <a:schemeClr val="tx1"/>
                </a:solidFill>
              </a:rPr>
              <a:t>файл службы </a:t>
            </a:r>
            <a:r>
              <a:rPr lang="en-US" dirty="0" smtClean="0">
                <a:solidFill>
                  <a:schemeClr val="tx1"/>
                </a:solidFill>
              </a:rPr>
              <a:t>Facade: 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C:\FORISLOG\Workflow\Marti.Workflow.Facade.log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27984" y="2996952"/>
            <a:ext cx="4536504" cy="1126462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solidFill>
                  <a:schemeClr val="tx1"/>
                </a:solidFill>
              </a:rPr>
              <a:t>Marti.Workflow.Facade</a:t>
            </a:r>
            <a:r>
              <a:rPr lang="en-US" dirty="0" smtClean="0">
                <a:solidFill>
                  <a:schemeClr val="tx1"/>
                </a:solidFill>
              </a:rPr>
              <a:t> – </a:t>
            </a:r>
            <a:r>
              <a:rPr lang="ru-RU" dirty="0" smtClean="0">
                <a:solidFill>
                  <a:schemeClr val="tx1"/>
                </a:solidFill>
              </a:rPr>
              <a:t>это фасад </a:t>
            </a:r>
            <a:r>
              <a:rPr lang="en-US" dirty="0" smtClean="0">
                <a:solidFill>
                  <a:schemeClr val="tx1"/>
                </a:solidFill>
              </a:rPr>
              <a:t>Workflow.</a:t>
            </a:r>
          </a:p>
          <a:p>
            <a:pPr algn="just"/>
            <a:r>
              <a:rPr lang="ru-RU" dirty="0" smtClean="0">
                <a:solidFill>
                  <a:schemeClr val="tx1"/>
                </a:solidFill>
              </a:rPr>
              <a:t>Фасадная служба </a:t>
            </a:r>
            <a:r>
              <a:rPr lang="en-US" dirty="0" smtClean="0">
                <a:solidFill>
                  <a:schemeClr val="tx1"/>
                </a:solidFill>
              </a:rPr>
              <a:t>Workflow </a:t>
            </a:r>
            <a:r>
              <a:rPr lang="ru-RU" dirty="0" smtClean="0">
                <a:solidFill>
                  <a:schemeClr val="tx1"/>
                </a:solidFill>
              </a:rPr>
              <a:t>отвечает за создание экземпляров процессов и выполнение стартовой логики. 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Службы </a:t>
            </a:r>
            <a:r>
              <a:rPr lang="en-US" dirty="0" smtClean="0"/>
              <a:t>Facade </a:t>
            </a:r>
            <a:r>
              <a:rPr lang="ru-RU" dirty="0" smtClean="0"/>
              <a:t>и </a:t>
            </a:r>
            <a:r>
              <a:rPr lang="en-US" dirty="0" smtClean="0"/>
              <a:t>Processor</a:t>
            </a:r>
            <a:endParaRPr lang="ru-RU" dirty="0" smtClean="0"/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ru-RU" smtClean="0"/>
              <a:t>Эксплуатация </a:t>
            </a:r>
            <a:r>
              <a:rPr lang="en-US" smtClean="0"/>
              <a:t>Workflow Suite</a:t>
            </a:r>
            <a:endParaRPr lang="ru-RU" dirty="0" smtClean="0"/>
          </a:p>
        </p:txBody>
      </p:sp>
      <p:sp>
        <p:nvSpPr>
          <p:cNvPr id="10244" name="Номер слайда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EC1B3FC-D64E-40DB-8387-A912AC98CAC7}" type="slidenum">
              <a:rPr lang="ru-RU" smtClean="0"/>
              <a:pPr/>
              <a:t>14</a:t>
            </a:fld>
            <a:endParaRPr lang="ru-RU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412776"/>
            <a:ext cx="3895725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Прямоугольник 5"/>
          <p:cNvSpPr/>
          <p:nvPr/>
        </p:nvSpPr>
        <p:spPr>
          <a:xfrm>
            <a:off x="251520" y="6165304"/>
            <a:ext cx="84604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Log-</a:t>
            </a:r>
            <a:r>
              <a:rPr lang="ru-RU" sz="1400" b="1" dirty="0" smtClean="0">
                <a:solidFill>
                  <a:schemeClr val="tx1"/>
                </a:solidFill>
              </a:rPr>
              <a:t>файл службы </a:t>
            </a:r>
            <a:r>
              <a:rPr lang="en-US" sz="1400" b="1" dirty="0" smtClean="0">
                <a:solidFill>
                  <a:schemeClr val="tx1"/>
                </a:solidFill>
              </a:rPr>
              <a:t>Processor: </a:t>
            </a:r>
            <a:r>
              <a:rPr lang="ru-RU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</a:rPr>
              <a:t>C:\FORISLOG\Workflow\Marti.Workflow.Processor.log</a:t>
            </a:r>
            <a:r>
              <a:rPr lang="ru-RU" sz="1400" b="1" dirty="0" smtClean="0">
                <a:solidFill>
                  <a:schemeClr val="tx1"/>
                </a:solidFill>
              </a:rPr>
              <a:t> </a:t>
            </a:r>
            <a:endParaRPr lang="ru-RU" sz="1400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55976" y="2132856"/>
            <a:ext cx="4536504" cy="1815882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solidFill>
                  <a:schemeClr val="tx1"/>
                </a:solidFill>
              </a:rPr>
              <a:t>Marti.Workflow.Processor</a:t>
            </a:r>
            <a:r>
              <a:rPr lang="en-US" dirty="0" smtClean="0">
                <a:solidFill>
                  <a:schemeClr val="tx1"/>
                </a:solidFill>
              </a:rPr>
              <a:t> – </a:t>
            </a:r>
            <a:r>
              <a:rPr lang="ru-RU" dirty="0" smtClean="0">
                <a:solidFill>
                  <a:schemeClr val="tx1"/>
                </a:solidFill>
              </a:rPr>
              <a:t>это узел обработки. Узлы обработки предназначены для выполнения основной логики бизнес-процессов. Они работают в многопоточном режиме, конфигурируются наборами параметров и используют механизм подписки.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Стартовая логика процесса </a:t>
            </a:r>
            <a:r>
              <a:rPr lang="en-US" dirty="0" smtClean="0"/>
              <a:t>Workflow</a:t>
            </a:r>
            <a:r>
              <a:rPr lang="ru-RU" dirty="0" smtClean="0"/>
              <a:t> </a:t>
            </a:r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ru-RU" smtClean="0"/>
              <a:t>Эксплуатация </a:t>
            </a:r>
            <a:r>
              <a:rPr lang="en-US" smtClean="0"/>
              <a:t>Workflow Suite</a:t>
            </a:r>
            <a:endParaRPr lang="ru-RU" dirty="0" smtClean="0"/>
          </a:p>
        </p:txBody>
      </p:sp>
      <p:sp>
        <p:nvSpPr>
          <p:cNvPr id="10244" name="Номер слайда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EC1B3FC-D64E-40DB-8387-A912AC98CAC7}" type="slidenum">
              <a:rPr lang="ru-RU" smtClean="0"/>
              <a:pPr/>
              <a:t>15</a:t>
            </a:fld>
            <a:endParaRPr lang="ru-RU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51520" y="1462132"/>
            <a:ext cx="8640960" cy="3046988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ru-RU" b="1" dirty="0" smtClean="0">
                <a:solidFill>
                  <a:schemeClr val="tx1"/>
                </a:solidFill>
              </a:rPr>
              <a:t>Стартовая логика </a:t>
            </a:r>
            <a:r>
              <a:rPr lang="ru-RU" b="1" dirty="0" smtClean="0">
                <a:solidFill>
                  <a:schemeClr val="tx1"/>
                </a:solidFill>
              </a:rPr>
              <a:t>(</a:t>
            </a:r>
            <a:r>
              <a:rPr lang="ru-RU" b="1" dirty="0" smtClean="0">
                <a:solidFill>
                  <a:schemeClr val="tx1"/>
                </a:solidFill>
              </a:rPr>
              <a:t>стартовый блок</a:t>
            </a:r>
            <a:r>
              <a:rPr lang="ru-RU" b="1" dirty="0" smtClean="0">
                <a:solidFill>
                  <a:schemeClr val="tx1"/>
                </a:solidFill>
              </a:rPr>
              <a:t>) </a:t>
            </a:r>
            <a:r>
              <a:rPr lang="ru-RU" b="1" dirty="0" smtClean="0">
                <a:solidFill>
                  <a:schemeClr val="tx1"/>
                </a:solidFill>
              </a:rPr>
              <a:t>процесса</a:t>
            </a:r>
            <a:r>
              <a:rPr lang="en-US" dirty="0" smtClean="0">
                <a:solidFill>
                  <a:schemeClr val="tx1"/>
                </a:solidFill>
              </a:rPr>
              <a:t> – </a:t>
            </a:r>
            <a:r>
              <a:rPr lang="ru-RU" dirty="0" smtClean="0">
                <a:solidFill>
                  <a:schemeClr val="tx1"/>
                </a:solidFill>
              </a:rPr>
              <a:t>это  активности, которые нужно выполнить синхронно, в методе запуска процесса, до сохранения экземпляра процесса в БД </a:t>
            </a:r>
            <a:r>
              <a:rPr lang="en-US" dirty="0" smtClean="0">
                <a:solidFill>
                  <a:schemeClr val="tx1"/>
                </a:solidFill>
              </a:rPr>
              <a:t>Workflow</a:t>
            </a:r>
            <a:r>
              <a:rPr lang="ru-RU" dirty="0" smtClean="0">
                <a:solidFill>
                  <a:schemeClr val="tx1"/>
                </a:solidFill>
              </a:rPr>
              <a:t>. Поскольку выполнение синхронное, его результаты (изменившееся состояние процесса) доступны клиентскому приложению сразу после завершения метода запуска процесса. Стартовая логика процесса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marL="342900" indent="-342900" algn="just"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Выполняется в процессе фасадной службы </a:t>
            </a:r>
            <a:r>
              <a:rPr lang="en-US" dirty="0" smtClean="0">
                <a:solidFill>
                  <a:schemeClr val="tx1"/>
                </a:solidFill>
              </a:rPr>
              <a:t>Workflow;</a:t>
            </a:r>
          </a:p>
          <a:p>
            <a:pPr marL="342900" indent="-342900" algn="just"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Выполняется в одной распределенной транзакции (и поэтому не может включать длительных действий или асинхронных вызовов внешних систем)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  <a:endParaRPr lang="ru-RU" dirty="0" smtClean="0">
              <a:solidFill>
                <a:schemeClr val="tx1"/>
              </a:solidFill>
            </a:endParaRPr>
          </a:p>
          <a:p>
            <a:pPr marL="342900" indent="-342900" algn="just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PDL </a:t>
            </a:r>
            <a:r>
              <a:rPr lang="en-US" dirty="0" smtClean="0">
                <a:solidFill>
                  <a:schemeClr val="tx1"/>
                </a:solidFill>
              </a:rPr>
              <a:t>2.</a:t>
            </a:r>
            <a:r>
              <a:rPr lang="ru-RU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задается в блоке </a:t>
            </a:r>
            <a:r>
              <a:rPr lang="en-US" dirty="0" smtClean="0">
                <a:solidFill>
                  <a:schemeClr val="tx1"/>
                </a:solidFill>
              </a:rPr>
              <a:t>&lt;instantiation&gt;;</a:t>
            </a:r>
          </a:p>
          <a:p>
            <a:pPr marL="342900" indent="-342900" algn="just"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Не отражается в истории </a:t>
            </a:r>
            <a:r>
              <a:rPr lang="ru-RU" dirty="0" smtClean="0">
                <a:solidFill>
                  <a:schemeClr val="tx1"/>
                </a:solidFill>
              </a:rPr>
              <a:t>процесса</a:t>
            </a:r>
            <a:r>
              <a:rPr lang="ru-RU" dirty="0" smtClean="0">
                <a:solidFill>
                  <a:schemeClr val="tx1"/>
                </a:solidFill>
              </a:rPr>
              <a:t>, если трассировка не включена на </a:t>
            </a:r>
            <a:r>
              <a:rPr lang="en-US" dirty="0" smtClean="0">
                <a:solidFill>
                  <a:schemeClr val="tx1"/>
                </a:solidFill>
              </a:rPr>
              <a:t>FULL. 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Основная логика процесса</a:t>
            </a:r>
            <a:r>
              <a:rPr lang="en-US" dirty="0" smtClean="0"/>
              <a:t> Workflow</a:t>
            </a:r>
            <a:r>
              <a:rPr lang="ru-RU" dirty="0" smtClean="0"/>
              <a:t> </a:t>
            </a:r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ru-RU" smtClean="0"/>
              <a:t>Эксплуатация </a:t>
            </a:r>
            <a:r>
              <a:rPr lang="en-US" smtClean="0"/>
              <a:t>Workflow Suite</a:t>
            </a:r>
            <a:endParaRPr lang="ru-RU" dirty="0" smtClean="0"/>
          </a:p>
        </p:txBody>
      </p:sp>
      <p:sp>
        <p:nvSpPr>
          <p:cNvPr id="10244" name="Номер слайда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EC1B3FC-D64E-40DB-8387-A912AC98CAC7}" type="slidenum">
              <a:rPr lang="ru-RU" smtClean="0"/>
              <a:pPr/>
              <a:t>16</a:t>
            </a:fld>
            <a:endParaRPr lang="ru-RU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51520" y="1340768"/>
            <a:ext cx="8640960" cy="2603790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ru-RU" b="1" dirty="0" smtClean="0">
                <a:solidFill>
                  <a:schemeClr val="tx1"/>
                </a:solidFill>
              </a:rPr>
              <a:t>Основная </a:t>
            </a:r>
            <a:r>
              <a:rPr lang="ru-RU" b="1" dirty="0" smtClean="0">
                <a:solidFill>
                  <a:schemeClr val="tx1"/>
                </a:solidFill>
              </a:rPr>
              <a:t>логика</a:t>
            </a:r>
            <a:r>
              <a:rPr lang="en-US" b="1" dirty="0" smtClean="0">
                <a:solidFill>
                  <a:schemeClr val="tx1"/>
                </a:solidFill>
              </a:rPr>
              <a:t> (</a:t>
            </a:r>
            <a:r>
              <a:rPr lang="ru-RU" b="1" dirty="0" smtClean="0">
                <a:solidFill>
                  <a:schemeClr val="tx1"/>
                </a:solidFill>
              </a:rPr>
              <a:t>асинхронный блок) процесса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– </a:t>
            </a:r>
            <a:r>
              <a:rPr lang="ru-RU" dirty="0" smtClean="0">
                <a:solidFill>
                  <a:schemeClr val="tx1"/>
                </a:solidFill>
              </a:rPr>
              <a:t>это  активности, которые не нужно или невозможно выполнить синхронно</a:t>
            </a:r>
            <a:r>
              <a:rPr lang="en-US" dirty="0" smtClean="0">
                <a:solidFill>
                  <a:schemeClr val="tx1"/>
                </a:solidFill>
              </a:rPr>
              <a:t>; </a:t>
            </a:r>
            <a:r>
              <a:rPr lang="ru-RU" dirty="0" smtClean="0">
                <a:solidFill>
                  <a:schemeClr val="tx1"/>
                </a:solidFill>
              </a:rPr>
              <a:t>результат их выполнения не нужен клиентскому приложению сразу же, но виден в истории процесса. Основная логика процесса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marL="342900" indent="-342900" algn="just"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Выполняется узлами обработки </a:t>
            </a:r>
            <a:r>
              <a:rPr lang="en-US" dirty="0" smtClean="0">
                <a:solidFill>
                  <a:schemeClr val="tx1"/>
                </a:solidFill>
              </a:rPr>
              <a:t>Workflow;</a:t>
            </a:r>
          </a:p>
          <a:p>
            <a:pPr marL="342900" indent="-342900" algn="just"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Может выполняться сколь угодно долго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  <a:endParaRPr lang="ru-RU" dirty="0" smtClean="0">
              <a:solidFill>
                <a:schemeClr val="tx1"/>
              </a:solidFill>
            </a:endParaRPr>
          </a:p>
          <a:p>
            <a:pPr marL="342900" indent="-342900" algn="just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PDL </a:t>
            </a:r>
            <a:r>
              <a:rPr lang="en-US" dirty="0" smtClean="0">
                <a:solidFill>
                  <a:schemeClr val="tx1"/>
                </a:solidFill>
              </a:rPr>
              <a:t>2.</a:t>
            </a:r>
            <a:r>
              <a:rPr lang="ru-RU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задается в блоке </a:t>
            </a:r>
            <a:r>
              <a:rPr lang="en-US" dirty="0" smtClean="0">
                <a:solidFill>
                  <a:schemeClr val="tx1"/>
                </a:solidFill>
              </a:rPr>
              <a:t>&lt;execution&gt;;</a:t>
            </a:r>
          </a:p>
          <a:p>
            <a:pPr marL="342900" indent="-342900" algn="just"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Может осуществлять асинхронные вызовы внешних систем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 marL="342900" indent="-342900" algn="just"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Отражается в истории процесса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Архитектура Workflow. Базы данных</a:t>
            </a:r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ru-RU" smtClean="0"/>
              <a:t>Эксплуатация </a:t>
            </a:r>
            <a:r>
              <a:rPr lang="en-US" smtClean="0"/>
              <a:t>Workflow Suite</a:t>
            </a:r>
            <a:endParaRPr lang="ru-RU" dirty="0" smtClean="0"/>
          </a:p>
        </p:txBody>
      </p:sp>
      <p:sp>
        <p:nvSpPr>
          <p:cNvPr id="10244" name="Номер слайда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EC1B3FC-D64E-40DB-8387-A912AC98CAC7}" type="slidenum">
              <a:rPr lang="ru-RU" smtClean="0"/>
              <a:pPr/>
              <a:t>17</a:t>
            </a:fld>
            <a:endParaRPr lang="ru-RU" dirty="0" smtClean="0"/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323528" y="1484784"/>
          <a:ext cx="8352928" cy="3241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6336704"/>
              </a:tblGrid>
              <a:tr h="1152128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Config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 DB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 smtClean="0">
                          <a:solidFill>
                            <a:schemeClr val="tx1"/>
                          </a:solidFill>
                        </a:rPr>
                        <a:t>в конфигурационной базе данных Workflow хранятся метаданные (определение</a:t>
                      </a:r>
                      <a:r>
                        <a:rPr lang="ru-RU" sz="1600" b="0" baseline="0" dirty="0" smtClean="0">
                          <a:solidFill>
                            <a:schemeClr val="tx1"/>
                          </a:solidFill>
                        </a:rPr>
                        <a:t> данных)</a:t>
                      </a:r>
                      <a:r>
                        <a:rPr lang="ru-RU" sz="1600" b="0" dirty="0" smtClean="0">
                          <a:solidFill>
                            <a:schemeClr val="tx1"/>
                          </a:solidFill>
                        </a:rPr>
                        <a:t>, которые необходимы системе для создания, обработки и предоставления информации о процессах. Конфигурационная база данных всегда одна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86409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Node</a:t>
                      </a:r>
                      <a:r>
                        <a:rPr lang="en-US" sz="1600" baseline="0" dirty="0" smtClean="0"/>
                        <a:t> DB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в узловой базе данных Workflow хранятся экземпляры процессов и история их выполнения</a:t>
                      </a:r>
                      <a:r>
                        <a:rPr lang="en-US" sz="1600" dirty="0" smtClean="0"/>
                        <a:t>.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ru-RU" sz="1600" baseline="0" dirty="0" smtClean="0"/>
                        <a:t>У</a:t>
                      </a:r>
                      <a:r>
                        <a:rPr lang="ru-RU" sz="1600" dirty="0" smtClean="0"/>
                        <a:t>зловых баз данных может быть несколько</a:t>
                      </a:r>
                    </a:p>
                  </a:txBody>
                  <a:tcPr/>
                </a:tc>
              </a:tr>
              <a:tr h="86409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Service Registry  DB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содержит реестр служб с соответствующей конфигурацией, перечнем серверов и портов, на которых они развернуты, и клиентскими предпочтениями по вызову служб</a:t>
                      </a:r>
                    </a:p>
                    <a:p>
                      <a:endParaRPr lang="ru-RU" sz="160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 algn="l" eaLnBrk="1" hangingPunct="1">
              <a:spcBef>
                <a:spcPct val="20000"/>
              </a:spcBef>
              <a:buClr>
                <a:srgbClr val="FF0000"/>
              </a:buClr>
              <a:defRPr/>
            </a:pPr>
            <a:r>
              <a:rPr lang="ru-RU" dirty="0" smtClean="0"/>
              <a:t>Монитор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Конфигуратор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Service Registry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23" name="Текст 2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 algn="l">
              <a:defRPr/>
            </a:pPr>
            <a:r>
              <a:rPr lang="en-US" dirty="0" smtClean="0"/>
              <a:t>Workflow Enterprise Manager</a:t>
            </a:r>
            <a:endParaRPr lang="ru-RU" dirty="0"/>
          </a:p>
          <a:p>
            <a:pPr>
              <a:defRPr/>
            </a:pPr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Монитор</a:t>
            </a:r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ru-RU" smtClean="0"/>
              <a:t>Эксплуатация </a:t>
            </a:r>
            <a:r>
              <a:rPr lang="en-US" smtClean="0"/>
              <a:t>Workflow Suite</a:t>
            </a:r>
            <a:endParaRPr lang="ru-RU" dirty="0" smtClean="0"/>
          </a:p>
        </p:txBody>
      </p:sp>
      <p:sp>
        <p:nvSpPr>
          <p:cNvPr id="10244" name="Номер слайда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EC1B3FC-D64E-40DB-8387-A912AC98CAC7}" type="slidenum">
              <a:rPr lang="ru-RU" smtClean="0"/>
              <a:pPr/>
              <a:t>19</a:t>
            </a:fld>
            <a:endParaRPr lang="ru-RU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1341487"/>
            <a:ext cx="6515100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Содержимое 2"/>
          <p:cNvSpPr txBox="1">
            <a:spLocks/>
          </p:cNvSpPr>
          <p:nvPr/>
        </p:nvSpPr>
        <p:spPr>
          <a:xfrm>
            <a:off x="323528" y="4509120"/>
            <a:ext cx="8606159" cy="1944216"/>
          </a:xfrm>
          <a:prstGeom prst="rect">
            <a:avLst/>
          </a:prstGeom>
        </p:spPr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</a:rPr>
              <a:t>Монитор</a:t>
            </a:r>
            <a:r>
              <a:rPr lang="ru-RU" dirty="0" smtClean="0">
                <a:solidFill>
                  <a:schemeClr val="tx1"/>
                </a:solidFill>
              </a:rPr>
              <a:t> позволяет следить за количеством невыполненных процессов, находить нужные процессы по условиям фильтра и получать по любому процессу подробную информацию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 Подробную информацию о настройках </a:t>
            </a:r>
            <a:r>
              <a:rPr lang="en-US" dirty="0" smtClean="0">
                <a:solidFill>
                  <a:schemeClr val="tx1"/>
                </a:solidFill>
              </a:rPr>
              <a:t>Workflow Enterprise Manager </a:t>
            </a:r>
            <a:r>
              <a:rPr lang="ru-RU" dirty="0" smtClean="0">
                <a:solidFill>
                  <a:schemeClr val="tx1"/>
                </a:solidFill>
              </a:rPr>
              <a:t>и работе с ним можно найти по ссылке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ru-RU" dirty="0" smtClean="0">
              <a:solidFill>
                <a:schemeClr val="tx1"/>
              </a:solidFill>
            </a:endParaRPr>
          </a:p>
          <a:p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https://</a:t>
            </a:r>
            <a:r>
              <a:rPr lang="en-US" sz="1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wiki.bss.nvision-group.com/display/WorkflowSuite/Enterprise+Manager+Monitor</a:t>
            </a: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srgbClr val="696A6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E31B23"/>
              </a:buClr>
              <a:buSzTx/>
              <a:buFont typeface="Webdings" pitchFamily="18" charset="2"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srgbClr val="696A6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2400" dirty="0" smtClean="0"/>
              <a:t>План темы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 anchor="t" anchorCtr="0"/>
          <a:lstStyle/>
          <a:p>
            <a:pPr lvl="1" eaLnBrk="1" hangingPunct="1">
              <a:buNone/>
            </a:pPr>
            <a:endParaRPr lang="ru-RU" sz="2400" b="1" dirty="0" smtClean="0"/>
          </a:p>
          <a:p>
            <a:pPr lvl="1" eaLnBrk="1" hangingPunct="1">
              <a:buNone/>
            </a:pPr>
            <a:endParaRPr lang="en-US" sz="2400" b="1" dirty="0" smtClean="0"/>
          </a:p>
          <a:p>
            <a:pPr lvl="1" eaLnBrk="1" hangingPunct="1"/>
            <a:r>
              <a:rPr lang="ru-RU" sz="2400" dirty="0" smtClean="0">
                <a:solidFill>
                  <a:schemeClr val="tx1"/>
                </a:solidFill>
              </a:rPr>
              <a:t>Основные определения </a:t>
            </a:r>
          </a:p>
          <a:p>
            <a:pPr lvl="1" eaLnBrk="1" hangingPunct="1"/>
            <a:r>
              <a:rPr lang="ru-RU" sz="2400" dirty="0" smtClean="0">
                <a:solidFill>
                  <a:schemeClr val="tx1"/>
                </a:solidFill>
              </a:rPr>
              <a:t>Архитектура </a:t>
            </a:r>
            <a:r>
              <a:rPr lang="en-US" sz="2400" dirty="0" smtClean="0">
                <a:solidFill>
                  <a:schemeClr val="tx1"/>
                </a:solidFill>
              </a:rPr>
              <a:t>Workflow</a:t>
            </a:r>
            <a:endParaRPr lang="ru-RU" sz="2400" dirty="0" smtClean="0">
              <a:solidFill>
                <a:schemeClr val="tx1"/>
              </a:solidFill>
            </a:endParaRPr>
          </a:p>
          <a:p>
            <a:pPr lvl="1" eaLnBrk="1" hangingPunct="1"/>
            <a:r>
              <a:rPr lang="en-US" sz="2400" dirty="0" smtClean="0">
                <a:solidFill>
                  <a:schemeClr val="tx1"/>
                </a:solidFill>
              </a:rPr>
              <a:t>Workflow Enterprise Manager</a:t>
            </a:r>
          </a:p>
          <a:p>
            <a:pPr lvl="1" eaLnBrk="1" hangingPunct="1"/>
            <a:r>
              <a:rPr lang="ru-RU" sz="2400" dirty="0" smtClean="0">
                <a:solidFill>
                  <a:schemeClr val="tx1"/>
                </a:solidFill>
              </a:rPr>
              <a:t>Работа системы в </a:t>
            </a:r>
            <a:r>
              <a:rPr lang="en-US" sz="2400" dirty="0" smtClean="0">
                <a:solidFill>
                  <a:schemeClr val="tx1"/>
                </a:solidFill>
              </a:rPr>
              <a:t>Runtime</a:t>
            </a:r>
          </a:p>
          <a:p>
            <a:pPr lvl="1"/>
            <a:r>
              <a:rPr lang="ru-RU" sz="2400" dirty="0">
                <a:solidFill>
                  <a:schemeClr val="tx1"/>
                </a:solidFill>
              </a:rPr>
              <a:t>Экспорт </a:t>
            </a:r>
            <a:r>
              <a:rPr lang="ru-RU" sz="2400" dirty="0" smtClean="0">
                <a:solidFill>
                  <a:schemeClr val="tx1"/>
                </a:solidFill>
              </a:rPr>
              <a:t>истории выполнения активностей </a:t>
            </a:r>
            <a:r>
              <a:rPr lang="ru-RU" sz="2400" dirty="0">
                <a:solidFill>
                  <a:schemeClr val="tx1"/>
                </a:solidFill>
              </a:rPr>
              <a:t>бизнес-процесса</a:t>
            </a:r>
            <a:r>
              <a:rPr lang="ru-RU" sz="2400" dirty="0" smtClean="0">
                <a:solidFill>
                  <a:schemeClr val="tx1"/>
                </a:solidFill>
              </a:rPr>
              <a:t> и </a:t>
            </a:r>
            <a:r>
              <a:rPr lang="ru-RU" sz="2400" dirty="0">
                <a:solidFill>
                  <a:schemeClr val="tx1"/>
                </a:solidFill>
              </a:rPr>
              <a:t>описания бизнес-процесса на </a:t>
            </a:r>
            <a:r>
              <a:rPr lang="en-US" sz="2400" dirty="0">
                <a:solidFill>
                  <a:schemeClr val="tx1"/>
                </a:solidFill>
              </a:rPr>
              <a:t>pdl</a:t>
            </a:r>
            <a:r>
              <a:rPr lang="ru-RU" sz="2400" dirty="0" smtClean="0">
                <a:solidFill>
                  <a:schemeClr val="tx1"/>
                </a:solidFill>
              </a:rPr>
              <a:t> </a:t>
            </a:r>
          </a:p>
          <a:p>
            <a:pPr lvl="1" eaLnBrk="1" hangingPunct="1"/>
            <a:r>
              <a:rPr lang="ru-RU" sz="2400" dirty="0" smtClean="0">
                <a:solidFill>
                  <a:schemeClr val="tx1"/>
                </a:solidFill>
              </a:rPr>
              <a:t>Список источников информации о </a:t>
            </a:r>
            <a:r>
              <a:rPr lang="en-US" sz="2400" dirty="0" smtClean="0">
                <a:solidFill>
                  <a:schemeClr val="tx1"/>
                </a:solidFill>
              </a:rPr>
              <a:t>Workflow</a:t>
            </a:r>
            <a:r>
              <a:rPr lang="ru-RU" sz="2400" b="1" dirty="0" smtClean="0"/>
              <a:t> </a:t>
            </a:r>
          </a:p>
        </p:txBody>
      </p:sp>
      <p:sp>
        <p:nvSpPr>
          <p:cNvPr id="717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ru-RU" smtClean="0"/>
              <a:t>Эксплуатация </a:t>
            </a:r>
            <a:r>
              <a:rPr lang="en-US" smtClean="0"/>
              <a:t>Workflow Suite</a:t>
            </a:r>
            <a:endParaRPr lang="ru-RU" dirty="0" smtClean="0"/>
          </a:p>
        </p:txBody>
      </p:sp>
      <p:sp>
        <p:nvSpPr>
          <p:cNvPr id="7173" name="Номер слайда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BF9E3AF-BEDD-41F4-84B2-5ADBF2621837}" type="slidenum">
              <a:rPr lang="ru-RU" smtClean="0"/>
              <a:pPr/>
              <a:t>2</a:t>
            </a:fld>
            <a:endParaRPr lang="ru-RU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Конфигуратор</a:t>
            </a:r>
            <a:r>
              <a:rPr lang="en-US" dirty="0" smtClean="0"/>
              <a:t>. </a:t>
            </a:r>
            <a:r>
              <a:rPr lang="ru-RU" dirty="0" smtClean="0"/>
              <a:t>Наборы параметров</a:t>
            </a:r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57175" y="6595888"/>
            <a:ext cx="8131175" cy="217488"/>
          </a:xfrm>
          <a:noFill/>
        </p:spPr>
        <p:txBody>
          <a:bodyPr/>
          <a:lstStyle/>
          <a:p>
            <a:r>
              <a:rPr lang="ru-RU" smtClean="0"/>
              <a:t>Эксплуатация </a:t>
            </a:r>
            <a:r>
              <a:rPr lang="en-US" smtClean="0"/>
              <a:t>Workflow Suite</a:t>
            </a:r>
            <a:endParaRPr lang="ru-RU" dirty="0" smtClean="0"/>
          </a:p>
        </p:txBody>
      </p:sp>
      <p:sp>
        <p:nvSpPr>
          <p:cNvPr id="10244" name="Номер слайда 5"/>
          <p:cNvSpPr>
            <a:spLocks noGrp="1"/>
          </p:cNvSpPr>
          <p:nvPr>
            <p:ph type="sldNum" sz="quarter" idx="11"/>
          </p:nvPr>
        </p:nvSpPr>
        <p:spPr>
          <a:xfrm>
            <a:off x="8478838" y="6595888"/>
            <a:ext cx="395287" cy="215900"/>
          </a:xfrm>
          <a:noFill/>
        </p:spPr>
        <p:txBody>
          <a:bodyPr/>
          <a:lstStyle/>
          <a:p>
            <a:fld id="{8EC1B3FC-D64E-40DB-8387-A912AC98CAC7}" type="slidenum">
              <a:rPr lang="ru-RU" smtClean="0"/>
              <a:pPr/>
              <a:t>20</a:t>
            </a:fld>
            <a:endParaRPr lang="ru-RU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16" y="1017685"/>
            <a:ext cx="5988516" cy="5326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Скругленная прямоугольная выноска 8"/>
          <p:cNvSpPr/>
          <p:nvPr/>
        </p:nvSpPr>
        <p:spPr bwMode="auto">
          <a:xfrm>
            <a:off x="6228184" y="2636912"/>
            <a:ext cx="2592288" cy="720080"/>
          </a:xfrm>
          <a:prstGeom prst="wedgeRoundRectCallout">
            <a:avLst>
              <a:gd name="adj1" fmla="val -86341"/>
              <a:gd name="adj2" fmla="val 174311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Параметры настроек  для работы узлов обработки  </a:t>
            </a:r>
            <a:endParaRPr lang="en-US" sz="1400" dirty="0">
              <a:solidFill>
                <a:schemeClr val="tx1"/>
              </a:solidFill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chemeClr val="tx1"/>
                </a:solidFill>
              </a:rPr>
              <a:t>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Конфигуратор. </a:t>
            </a:r>
            <a:r>
              <a:rPr lang="ru-RU" dirty="0" smtClean="0"/>
              <a:t>Очереди обработки</a:t>
            </a:r>
            <a:endParaRPr lang="ru-RU" dirty="0" smtClean="0"/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ru-RU" smtClean="0"/>
              <a:t>Эксплуатация </a:t>
            </a:r>
            <a:r>
              <a:rPr lang="en-US" smtClean="0"/>
              <a:t>Workflow Suite</a:t>
            </a:r>
            <a:endParaRPr lang="ru-RU" dirty="0" smtClean="0"/>
          </a:p>
        </p:txBody>
      </p:sp>
      <p:sp>
        <p:nvSpPr>
          <p:cNvPr id="10244" name="Номер слайда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EC1B3FC-D64E-40DB-8387-A912AC98CAC7}" type="slidenum">
              <a:rPr lang="ru-RU" smtClean="0"/>
              <a:pPr/>
              <a:t>21</a:t>
            </a:fld>
            <a:endParaRPr lang="ru-RU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24744"/>
            <a:ext cx="7632848" cy="495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Скругленная прямоугольная выноска 7"/>
          <p:cNvSpPr/>
          <p:nvPr/>
        </p:nvSpPr>
        <p:spPr bwMode="auto">
          <a:xfrm>
            <a:off x="4644008" y="4005064"/>
            <a:ext cx="2592288" cy="720080"/>
          </a:xfrm>
          <a:prstGeom prst="wedgeRoundRectCallout">
            <a:avLst>
              <a:gd name="adj1" fmla="val -117408"/>
              <a:gd name="adj2" fmla="val 1890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chemeClr val="tx1"/>
                </a:solidFill>
              </a:rPr>
              <a:t>Список  типов процессов, которые входят в </a:t>
            </a:r>
            <a:r>
              <a:rPr lang="ru-RU" sz="1400" dirty="0" smtClean="0">
                <a:solidFill>
                  <a:schemeClr val="tx1"/>
                </a:solidFill>
              </a:rPr>
              <a:t>очередь обработки </a:t>
            </a:r>
            <a:r>
              <a:rPr lang="en-US" sz="1400" dirty="0" smtClean="0">
                <a:solidFill>
                  <a:schemeClr val="tx1"/>
                </a:solidFill>
              </a:rPr>
              <a:t>Global</a:t>
            </a:r>
            <a:endParaRPr lang="en-US" sz="1400" dirty="0" smtClean="0">
              <a:solidFill>
                <a:schemeClr val="tx1"/>
              </a:solidFill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Конфигуратор. Типы процессов</a:t>
            </a:r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ru-RU" smtClean="0"/>
              <a:t>Эксплуатация </a:t>
            </a:r>
            <a:r>
              <a:rPr lang="en-US" smtClean="0"/>
              <a:t>Workflow Suite</a:t>
            </a:r>
            <a:endParaRPr lang="ru-RU" dirty="0" smtClean="0"/>
          </a:p>
        </p:txBody>
      </p:sp>
      <p:sp>
        <p:nvSpPr>
          <p:cNvPr id="10244" name="Номер слайда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EC1B3FC-D64E-40DB-8387-A912AC98CAC7}" type="slidenum">
              <a:rPr lang="ru-RU" smtClean="0"/>
              <a:pPr/>
              <a:t>22</a:t>
            </a:fld>
            <a:endParaRPr lang="ru-RU" dirty="0" smtClean="0"/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289255" y="5877272"/>
            <a:ext cx="8568952" cy="72008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Типы процессов – бизнес-процессы, зарегистрированные в </a:t>
            </a:r>
            <a:r>
              <a:rPr lang="en-US" dirty="0" smtClean="0">
                <a:solidFill>
                  <a:schemeClr val="tx1"/>
                </a:solidFill>
              </a:rPr>
              <a:t>Workflow. </a:t>
            </a:r>
            <a:r>
              <a:rPr lang="ru-RU" dirty="0" smtClean="0">
                <a:solidFill>
                  <a:schemeClr val="tx1"/>
                </a:solidFill>
              </a:rPr>
              <a:t>Каждый бизнес-процесс  должен быть связан с хранилищем (узловой базой данных).  </a:t>
            </a:r>
            <a:endParaRPr kumimoji="0" lang="ru-RU" sz="18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E31B23"/>
              </a:buClr>
              <a:buSzTx/>
              <a:buFont typeface="Webdings" pitchFamily="18" charset="2"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E31B23"/>
              </a:buClr>
              <a:buSzTx/>
              <a:buFont typeface="Webdings" pitchFamily="18" charset="2"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9" y="1196752"/>
            <a:ext cx="8833305" cy="442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Конфигуратор. Хранилища </a:t>
            </a:r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57175" y="6595888"/>
            <a:ext cx="8131175" cy="217488"/>
          </a:xfrm>
          <a:noFill/>
        </p:spPr>
        <p:txBody>
          <a:bodyPr/>
          <a:lstStyle/>
          <a:p>
            <a:r>
              <a:rPr lang="ru-RU" smtClean="0">
                <a:solidFill>
                  <a:schemeClr val="tx1"/>
                </a:solidFill>
              </a:rPr>
              <a:t>Эксплуатация </a:t>
            </a:r>
            <a:r>
              <a:rPr lang="en-US" smtClean="0">
                <a:solidFill>
                  <a:schemeClr val="tx1"/>
                </a:solidFill>
              </a:rPr>
              <a:t>Workflow Suite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10244" name="Номер слайда 5"/>
          <p:cNvSpPr>
            <a:spLocks noGrp="1"/>
          </p:cNvSpPr>
          <p:nvPr>
            <p:ph type="sldNum" sz="quarter" idx="11"/>
          </p:nvPr>
        </p:nvSpPr>
        <p:spPr>
          <a:xfrm>
            <a:off x="8478838" y="6595888"/>
            <a:ext cx="395287" cy="215900"/>
          </a:xfrm>
          <a:noFill/>
        </p:spPr>
        <p:txBody>
          <a:bodyPr/>
          <a:lstStyle/>
          <a:p>
            <a:fld id="{8EC1B3FC-D64E-40DB-8387-A912AC98CAC7}" type="slidenum">
              <a:rPr lang="ru-RU" smtClean="0">
                <a:solidFill>
                  <a:schemeClr val="tx1"/>
                </a:solidFill>
              </a:rPr>
              <a:pPr/>
              <a:t>23</a:t>
            </a:fld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251520" y="5949280"/>
            <a:ext cx="8785671" cy="648072"/>
          </a:xfrm>
          <a:prstGeom prst="rect">
            <a:avLst/>
          </a:prstGeo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Задается название хранилища, параметры подключения к </a:t>
            </a:r>
            <a:r>
              <a:rPr lang="en-US" dirty="0" smtClean="0">
                <a:solidFill>
                  <a:schemeClr val="tx1"/>
                </a:solidFill>
              </a:rPr>
              <a:t>Node DB. </a:t>
            </a:r>
            <a:endParaRPr lang="ru-RU" sz="1800" dirty="0" smtClean="0">
              <a:solidFill>
                <a:schemeClr val="tx1"/>
              </a:solidFill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E31B23"/>
              </a:buClr>
              <a:buSzTx/>
              <a:buFont typeface="Webdings" pitchFamily="18" charset="2"/>
              <a:buNone/>
              <a:tabLst/>
              <a:defRPr/>
            </a:pPr>
            <a:r>
              <a:rPr lang="ru-RU" sz="1800" b="1" kern="0" noProof="0" dirty="0" smtClean="0">
                <a:solidFill>
                  <a:schemeClr val="tx1"/>
                </a:solidFill>
                <a:latin typeface="+mn-lt"/>
              </a:rPr>
              <a:t>  </a:t>
            </a: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E31B23"/>
              </a:buClr>
              <a:buSzTx/>
              <a:buFont typeface="Webdings" pitchFamily="18" charset="2"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E31B23"/>
              </a:buClr>
              <a:buSzTx/>
              <a:buFont typeface="Webdings" pitchFamily="18" charset="2"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7860"/>
            <a:ext cx="7591425" cy="444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Конфигуратор</a:t>
            </a:r>
            <a:r>
              <a:rPr lang="en-US" dirty="0" smtClean="0"/>
              <a:t>. </a:t>
            </a:r>
            <a:r>
              <a:rPr lang="ru-RU" dirty="0" smtClean="0"/>
              <a:t>Настройки узла обработки</a:t>
            </a:r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ru-RU" smtClean="0"/>
              <a:t>Эксплуатация </a:t>
            </a:r>
            <a:r>
              <a:rPr lang="en-US" smtClean="0"/>
              <a:t>Workflow Suite</a:t>
            </a:r>
            <a:endParaRPr lang="ru-RU" dirty="0" smtClean="0"/>
          </a:p>
        </p:txBody>
      </p:sp>
      <p:sp>
        <p:nvSpPr>
          <p:cNvPr id="10244" name="Номер слайда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EC1B3FC-D64E-40DB-8387-A912AC98CAC7}" type="slidenum">
              <a:rPr lang="ru-RU" smtClean="0"/>
              <a:pPr/>
              <a:t>24</a:t>
            </a:fld>
            <a:endParaRPr lang="ru-RU" dirty="0" smtClean="0"/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6045656" y="1700808"/>
            <a:ext cx="3096344" cy="3456384"/>
          </a:xfrm>
          <a:prstGeom prst="rect">
            <a:avLst/>
          </a:prstGeo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Узел обработки с названием </a:t>
            </a:r>
            <a:r>
              <a:rPr lang="en-US" dirty="0" smtClean="0">
                <a:solidFill>
                  <a:schemeClr val="tx1"/>
                </a:solidFill>
              </a:rPr>
              <a:t>“Marti.Workflow.Processor at MSK-EDUC” </a:t>
            </a:r>
            <a:r>
              <a:rPr lang="ru-RU" dirty="0" smtClean="0">
                <a:solidFill>
                  <a:schemeClr val="tx1"/>
                </a:solidFill>
              </a:rPr>
              <a:t>связан с </a:t>
            </a:r>
            <a:r>
              <a:rPr lang="en-US" dirty="0" smtClean="0">
                <a:solidFill>
                  <a:schemeClr val="tx1"/>
                </a:solidFill>
              </a:rPr>
              <a:t>Windows-</a:t>
            </a:r>
            <a:r>
              <a:rPr lang="ru-RU" dirty="0" smtClean="0">
                <a:solidFill>
                  <a:schemeClr val="tx1"/>
                </a:solidFill>
              </a:rPr>
              <a:t>службой </a:t>
            </a:r>
            <a:r>
              <a:rPr lang="en-US" dirty="0" smtClean="0">
                <a:solidFill>
                  <a:schemeClr val="tx1"/>
                </a:solidFill>
              </a:rPr>
              <a:t>Marti.Workflow.Processor, </a:t>
            </a:r>
            <a:r>
              <a:rPr lang="ru-RU" dirty="0" smtClean="0">
                <a:solidFill>
                  <a:schemeClr val="tx1"/>
                </a:solidFill>
              </a:rPr>
              <a:t>расположенной на сервере </a:t>
            </a:r>
            <a:r>
              <a:rPr lang="en-US" dirty="0" smtClean="0">
                <a:solidFill>
                  <a:schemeClr val="tx1"/>
                </a:solidFill>
              </a:rPr>
              <a:t>MSK-EDUC. </a:t>
            </a:r>
            <a:r>
              <a:rPr lang="ru-RU" dirty="0" smtClean="0">
                <a:solidFill>
                  <a:schemeClr val="tx1"/>
                </a:solidFill>
              </a:rPr>
              <a:t>Данный узел обработки использует параметры настроек по умолчанию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Узел обработки подписан на очередь обработки </a:t>
            </a:r>
            <a:r>
              <a:rPr lang="en-US" dirty="0" smtClean="0">
                <a:solidFill>
                  <a:schemeClr val="tx1"/>
                </a:solidFill>
              </a:rPr>
              <a:t>Global.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endParaRPr kumimoji="0" lang="ru-RU" sz="18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E31B23"/>
              </a:buClr>
              <a:buSzTx/>
              <a:buFont typeface="Webdings" pitchFamily="18" charset="2"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E31B23"/>
              </a:buClr>
              <a:buSzTx/>
              <a:buFont typeface="Webdings" pitchFamily="18" charset="2"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24744"/>
            <a:ext cx="5616624" cy="4996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40569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Service Registry </a:t>
            </a:r>
            <a:endParaRPr lang="ru-RU" dirty="0" smtClean="0"/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ru-RU" smtClean="0"/>
              <a:t>Эксплуатация </a:t>
            </a:r>
            <a:r>
              <a:rPr lang="en-US" smtClean="0"/>
              <a:t>Workflow Suite</a:t>
            </a:r>
            <a:endParaRPr lang="ru-RU" dirty="0" smtClean="0"/>
          </a:p>
        </p:txBody>
      </p:sp>
      <p:sp>
        <p:nvSpPr>
          <p:cNvPr id="10244" name="Номер слайда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EC1B3FC-D64E-40DB-8387-A912AC98CAC7}" type="slidenum">
              <a:rPr lang="ru-RU" smtClean="0"/>
              <a:pPr/>
              <a:t>25</a:t>
            </a:fld>
            <a:endParaRPr lang="ru-RU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407368"/>
            <a:ext cx="363855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Прямоугольник 5"/>
          <p:cNvSpPr/>
          <p:nvPr/>
        </p:nvSpPr>
        <p:spPr>
          <a:xfrm>
            <a:off x="4139952" y="1916832"/>
            <a:ext cx="46805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>
                <a:solidFill>
                  <a:schemeClr val="tx1"/>
                </a:solidFill>
              </a:rPr>
              <a:t>Единица развёртывания </a:t>
            </a:r>
            <a:r>
              <a:rPr lang="ru-RU" dirty="0" smtClean="0">
                <a:solidFill>
                  <a:schemeClr val="tx1"/>
                </a:solidFill>
              </a:rPr>
              <a:t>- это объединение служб, к которым применяются единые настройки (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настройки привязок, поведений, сервера развёртывания, настройки конечных точек и т.д.).</a:t>
            </a:r>
          </a:p>
          <a:p>
            <a:pPr algn="just"/>
            <a:endParaRPr lang="ru-RU" dirty="0" smtClean="0">
              <a:solidFill>
                <a:schemeClr val="tx1"/>
              </a:solidFill>
            </a:endParaRPr>
          </a:p>
          <a:p>
            <a:pPr algn="just"/>
            <a:r>
              <a:rPr lang="ru-RU" dirty="0" smtClean="0">
                <a:solidFill>
                  <a:schemeClr val="tx1"/>
                </a:solidFill>
              </a:rPr>
              <a:t>При внесении изменений в соответствующие настройки они автоматически применятся ко всем службам, входящим в единицу развёртывания.</a:t>
            </a:r>
          </a:p>
          <a:p>
            <a:pPr algn="just"/>
            <a:endParaRPr lang="ru-RU" dirty="0" smtClean="0">
              <a:solidFill>
                <a:schemeClr val="tx1"/>
              </a:solidFill>
            </a:endParaRPr>
          </a:p>
          <a:p>
            <a:pPr algn="just"/>
            <a:r>
              <a:rPr lang="ru-RU" b="1" dirty="0" smtClean="0">
                <a:solidFill>
                  <a:schemeClr val="tx1"/>
                </a:solidFill>
              </a:rPr>
              <a:t>Единица развёртывания </a:t>
            </a:r>
            <a:r>
              <a:rPr lang="ru-RU" dirty="0" smtClean="0">
                <a:solidFill>
                  <a:schemeClr val="tx1"/>
                </a:solidFill>
              </a:rPr>
              <a:t>- это основной элемент конфигурации служб в Service Registry. Для ряда параметров также есть возможность конфигурировать службы индивидуально.</a:t>
            </a:r>
          </a:p>
          <a:p>
            <a:endParaRPr lang="ru-RU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Service </a:t>
            </a:r>
            <a:r>
              <a:rPr lang="en-US" dirty="0" smtClean="0"/>
              <a:t>Registry</a:t>
            </a:r>
            <a:r>
              <a:rPr lang="ru-RU" dirty="0" smtClean="0"/>
              <a:t>. Единица развертывания</a:t>
            </a:r>
            <a:r>
              <a:rPr lang="en-US" dirty="0" smtClean="0"/>
              <a:t> </a:t>
            </a:r>
            <a:endParaRPr lang="ru-RU" dirty="0" smtClean="0"/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ru-RU" smtClean="0"/>
              <a:t>Эксплуатация </a:t>
            </a:r>
            <a:r>
              <a:rPr lang="en-US" smtClean="0"/>
              <a:t>Workflow Suite</a:t>
            </a:r>
            <a:endParaRPr lang="ru-RU" dirty="0" smtClean="0"/>
          </a:p>
        </p:txBody>
      </p:sp>
      <p:sp>
        <p:nvSpPr>
          <p:cNvPr id="10244" name="Номер слайда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EC1B3FC-D64E-40DB-8387-A912AC98CAC7}" type="slidenum">
              <a:rPr lang="ru-RU" smtClean="0"/>
              <a:pPr/>
              <a:t>26</a:t>
            </a:fld>
            <a:endParaRPr lang="ru-RU" dirty="0" smtClean="0"/>
          </a:p>
        </p:txBody>
      </p:sp>
      <p:sp>
        <p:nvSpPr>
          <p:cNvPr id="6" name="Прямоугольник 5"/>
          <p:cNvSpPr/>
          <p:nvPr/>
        </p:nvSpPr>
        <p:spPr>
          <a:xfrm>
            <a:off x="395536" y="1412776"/>
            <a:ext cx="81369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>
                <a:solidFill>
                  <a:schemeClr val="tx1"/>
                </a:solidFill>
              </a:rPr>
              <a:t>Единица развёртывания </a:t>
            </a:r>
            <a:r>
              <a:rPr lang="en-US" dirty="0" smtClean="0">
                <a:solidFill>
                  <a:schemeClr val="tx1"/>
                </a:solidFill>
              </a:rPr>
              <a:t>- </a:t>
            </a:r>
            <a:r>
              <a:rPr lang="ru-RU" dirty="0">
                <a:solidFill>
                  <a:schemeClr val="tx1"/>
                </a:solidFill>
              </a:rPr>
              <a:t>набор служб тиражируемых/разворачиваемых всегда неделимой "пачкой</a:t>
            </a:r>
            <a:r>
              <a:rPr lang="ru-RU" dirty="0" smtClean="0">
                <a:solidFill>
                  <a:schemeClr val="tx1"/>
                </a:solidFill>
              </a:rPr>
              <a:t>".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Например</a:t>
            </a:r>
            <a:r>
              <a:rPr lang="ru-RU" dirty="0">
                <a:solidFill>
                  <a:schemeClr val="tx1"/>
                </a:solidFill>
              </a:rPr>
              <a:t>, типовой сервер Workflow Suite в кластере в себе имеет одинаковый набор служб: фасад, SR-сервер и т.д</a:t>
            </a:r>
            <a:r>
              <a:rPr lang="ru-RU" dirty="0" smtClean="0">
                <a:solidFill>
                  <a:schemeClr val="tx1"/>
                </a:solidFill>
              </a:rPr>
              <a:t>..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На </a:t>
            </a:r>
            <a:r>
              <a:rPr lang="ru-RU" dirty="0">
                <a:solidFill>
                  <a:schemeClr val="tx1"/>
                </a:solidFill>
              </a:rPr>
              <a:t>бою тысячи служб разворачиваются на сотнях </a:t>
            </a:r>
            <a:r>
              <a:rPr lang="ru-RU" dirty="0" smtClean="0">
                <a:solidFill>
                  <a:schemeClr val="tx1"/>
                </a:solidFill>
              </a:rPr>
              <a:t>серверах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r>
              <a:rPr lang="ru-RU" dirty="0" smtClean="0">
                <a:solidFill>
                  <a:schemeClr val="tx1"/>
                </a:solidFill>
              </a:rPr>
              <a:t> Единицы </a:t>
            </a:r>
            <a:r>
              <a:rPr lang="ru-RU" dirty="0">
                <a:solidFill>
                  <a:schemeClr val="tx1"/>
                </a:solidFill>
              </a:rPr>
              <a:t>развертывания </a:t>
            </a:r>
            <a:r>
              <a:rPr lang="ru-RU" dirty="0" smtClean="0">
                <a:solidFill>
                  <a:schemeClr val="tx1"/>
                </a:solidFill>
              </a:rPr>
              <a:t>позволяют </a:t>
            </a:r>
            <a:r>
              <a:rPr lang="ru-RU" dirty="0">
                <a:solidFill>
                  <a:schemeClr val="tx1"/>
                </a:solidFill>
              </a:rPr>
              <a:t>группировать </a:t>
            </a:r>
            <a:r>
              <a:rPr lang="ru-RU" dirty="0" smtClean="0">
                <a:solidFill>
                  <a:schemeClr val="tx1"/>
                </a:solidFill>
              </a:rPr>
              <a:t>службы в </a:t>
            </a:r>
            <a:r>
              <a:rPr lang="ru-RU" dirty="0">
                <a:solidFill>
                  <a:schemeClr val="tx1"/>
                </a:solidFill>
              </a:rPr>
              <a:t>более высокоуровневые сущности, чтобы не заниматься </a:t>
            </a:r>
            <a:r>
              <a:rPr lang="ru-RU" dirty="0" smtClean="0">
                <a:solidFill>
                  <a:schemeClr val="tx1"/>
                </a:solidFill>
              </a:rPr>
              <a:t>микро менеджментом </a:t>
            </a:r>
            <a:r>
              <a:rPr lang="ru-RU" dirty="0">
                <a:solidFill>
                  <a:schemeClr val="tx1"/>
                </a:solidFill>
              </a:rPr>
              <a:t>и настройкой каждой службы отдельно.</a:t>
            </a:r>
            <a:endParaRPr lang="ru-RU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1819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Service Registry </a:t>
            </a:r>
            <a:endParaRPr lang="ru-RU" dirty="0" smtClean="0"/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ru-RU" smtClean="0"/>
              <a:t>Эксплуатация </a:t>
            </a:r>
            <a:r>
              <a:rPr lang="en-US" smtClean="0"/>
              <a:t>Workflow Suite</a:t>
            </a:r>
            <a:endParaRPr lang="ru-RU" dirty="0" smtClean="0"/>
          </a:p>
        </p:txBody>
      </p:sp>
      <p:sp>
        <p:nvSpPr>
          <p:cNvPr id="10244" name="Номер слайда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EC1B3FC-D64E-40DB-8387-A912AC98CAC7}" type="slidenum">
              <a:rPr lang="ru-RU" smtClean="0"/>
              <a:pPr/>
              <a:t>27</a:t>
            </a:fld>
            <a:endParaRPr lang="ru-RU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322412"/>
            <a:ext cx="8277225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Содержимое 2"/>
          <p:cNvSpPr txBox="1">
            <a:spLocks/>
          </p:cNvSpPr>
          <p:nvPr/>
        </p:nvSpPr>
        <p:spPr>
          <a:xfrm>
            <a:off x="251520" y="6165304"/>
            <a:ext cx="8606159" cy="50405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sz="1400" dirty="0" smtClean="0">
                <a:solidFill>
                  <a:schemeClr val="tx1"/>
                </a:solidFill>
              </a:rPr>
              <a:t>Задаются адреса служб. Адрес </a:t>
            </a:r>
            <a:r>
              <a:rPr lang="en-US" sz="1400" dirty="0" smtClean="0">
                <a:solidFill>
                  <a:schemeClr val="tx1"/>
                </a:solidFill>
              </a:rPr>
              <a:t>WCF-</a:t>
            </a:r>
            <a:r>
              <a:rPr lang="ru-RU" sz="1400" dirty="0" smtClean="0">
                <a:solidFill>
                  <a:schemeClr val="tx1"/>
                </a:solidFill>
              </a:rPr>
              <a:t>службы</a:t>
            </a:r>
            <a:r>
              <a:rPr lang="en-US" sz="1400" dirty="0" smtClean="0">
                <a:solidFill>
                  <a:schemeClr val="tx1"/>
                </a:solidFill>
              </a:rPr>
              <a:t> Facade: net.tcp://msk-edu-v09:9118/</a:t>
            </a:r>
            <a:r>
              <a:rPr lang="en-US" sz="1400" dirty="0" err="1" smtClean="0">
                <a:solidFill>
                  <a:schemeClr val="tx1"/>
                </a:solidFill>
              </a:rPr>
              <a:t>marti</a:t>
            </a:r>
            <a:r>
              <a:rPr lang="en-US" sz="1400" dirty="0" smtClean="0">
                <a:solidFill>
                  <a:schemeClr val="tx1"/>
                </a:solidFill>
              </a:rPr>
              <a:t>/workflow</a:t>
            </a:r>
            <a:r>
              <a:rPr lang="ru-RU" sz="1400" dirty="0" smtClean="0">
                <a:solidFill>
                  <a:schemeClr val="tx1"/>
                </a:solidFill>
              </a:rPr>
              <a:t>.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ru-RU" sz="1800" b="1" kern="0" noProof="0" dirty="0" smtClean="0">
                <a:solidFill>
                  <a:schemeClr val="tx1"/>
                </a:solidFill>
                <a:latin typeface="+mn-lt"/>
              </a:rPr>
              <a:t> </a:t>
            </a: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E31B23"/>
              </a:buClr>
              <a:buSzTx/>
              <a:buFont typeface="Webdings" pitchFamily="18" charset="2"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E31B23"/>
              </a:buClr>
              <a:buSzTx/>
              <a:buFont typeface="Webdings" pitchFamily="18" charset="2"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Service Registry </a:t>
            </a:r>
            <a:endParaRPr lang="ru-RU" dirty="0" smtClean="0"/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57175" y="6595888"/>
            <a:ext cx="8131175" cy="217488"/>
          </a:xfrm>
          <a:noFill/>
        </p:spPr>
        <p:txBody>
          <a:bodyPr/>
          <a:lstStyle/>
          <a:p>
            <a:r>
              <a:rPr lang="ru-RU" smtClean="0"/>
              <a:t>Эксплуатация </a:t>
            </a:r>
            <a:r>
              <a:rPr lang="en-US" smtClean="0"/>
              <a:t>Workflow Suite</a:t>
            </a:r>
            <a:endParaRPr lang="ru-RU" dirty="0" smtClean="0"/>
          </a:p>
        </p:txBody>
      </p:sp>
      <p:sp>
        <p:nvSpPr>
          <p:cNvPr id="10244" name="Номер слайда 5"/>
          <p:cNvSpPr>
            <a:spLocks noGrp="1"/>
          </p:cNvSpPr>
          <p:nvPr>
            <p:ph type="sldNum" sz="quarter" idx="11"/>
          </p:nvPr>
        </p:nvSpPr>
        <p:spPr>
          <a:xfrm>
            <a:off x="8478838" y="6595888"/>
            <a:ext cx="395287" cy="215900"/>
          </a:xfrm>
          <a:noFill/>
        </p:spPr>
        <p:txBody>
          <a:bodyPr/>
          <a:lstStyle/>
          <a:p>
            <a:fld id="{8EC1B3FC-D64E-40DB-8387-A912AC98CAC7}" type="slidenum">
              <a:rPr lang="ru-RU" smtClean="0"/>
              <a:pPr/>
              <a:t>28</a:t>
            </a:fld>
            <a:endParaRPr lang="ru-RU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297284"/>
            <a:ext cx="8191500" cy="486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Содержимое 2"/>
          <p:cNvSpPr txBox="1">
            <a:spLocks/>
          </p:cNvSpPr>
          <p:nvPr/>
        </p:nvSpPr>
        <p:spPr>
          <a:xfrm>
            <a:off x="179512" y="6164559"/>
            <a:ext cx="8606159" cy="504056"/>
          </a:xfrm>
          <a:prstGeom prst="rect">
            <a:avLst/>
          </a:prstGeom>
        </p:spPr>
        <p:txBody>
          <a:bodyPr/>
          <a:lstStyle/>
          <a:p>
            <a:r>
              <a:rPr lang="ru-RU" sz="1400" dirty="0" smtClean="0">
                <a:solidFill>
                  <a:schemeClr val="tx1"/>
                </a:solidFill>
              </a:rPr>
              <a:t>Настройки различных вариантов привязок  - транспортный уровень, каналы (однонаправленные, запрос-ответ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ru-RU" sz="1400" dirty="0" smtClean="0">
                <a:solidFill>
                  <a:schemeClr val="tx1"/>
                </a:solidFill>
              </a:rPr>
              <a:t>, дуплексные), механизм кодирования.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E31B23"/>
              </a:buClr>
              <a:buSzTx/>
              <a:buFont typeface="Webdings" pitchFamily="18" charset="2"/>
              <a:buNone/>
              <a:tabLst/>
              <a:defRPr/>
            </a:pPr>
            <a:r>
              <a:rPr lang="ru-RU" sz="1800" b="1" kern="0" noProof="0" dirty="0" smtClean="0">
                <a:solidFill>
                  <a:schemeClr val="tx1"/>
                </a:solidFill>
                <a:latin typeface="+mn-lt"/>
              </a:rPr>
              <a:t>  </a:t>
            </a: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E31B23"/>
              </a:buClr>
              <a:buSzTx/>
              <a:buFont typeface="Webdings" pitchFamily="18" charset="2"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E31B23"/>
              </a:buClr>
              <a:buSzTx/>
              <a:buFont typeface="Webdings" pitchFamily="18" charset="2"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Service Registry </a:t>
            </a:r>
            <a:endParaRPr lang="ru-RU" dirty="0" smtClean="0"/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ru-RU" smtClean="0"/>
              <a:t>Эксплуатация </a:t>
            </a:r>
            <a:r>
              <a:rPr lang="en-US" smtClean="0"/>
              <a:t>Workflow Suite</a:t>
            </a:r>
            <a:endParaRPr lang="ru-RU" dirty="0" smtClean="0"/>
          </a:p>
        </p:txBody>
      </p:sp>
      <p:sp>
        <p:nvSpPr>
          <p:cNvPr id="10244" name="Номер слайда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EC1B3FC-D64E-40DB-8387-A912AC98CAC7}" type="slidenum">
              <a:rPr lang="ru-RU" smtClean="0"/>
              <a:pPr/>
              <a:t>29</a:t>
            </a:fld>
            <a:endParaRPr lang="ru-RU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288504"/>
            <a:ext cx="81915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Содержимое 2"/>
          <p:cNvSpPr txBox="1">
            <a:spLocks/>
          </p:cNvSpPr>
          <p:nvPr/>
        </p:nvSpPr>
        <p:spPr>
          <a:xfrm>
            <a:off x="251520" y="6165304"/>
            <a:ext cx="8606159" cy="432048"/>
          </a:xfrm>
          <a:prstGeom prst="rect">
            <a:avLst/>
          </a:prstGeo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Настройки различных вариантов поведения служб на стороне сервера. </a:t>
            </a:r>
            <a:r>
              <a:rPr lang="en-US" dirty="0" smtClean="0">
                <a:solidFill>
                  <a:schemeClr val="tx1"/>
                </a:solidFill>
              </a:rPr>
              <a:t>   </a:t>
            </a:r>
            <a:endParaRPr lang="ru-RU" sz="1800" dirty="0" smtClean="0">
              <a:solidFill>
                <a:schemeClr val="tx1"/>
              </a:solidFill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E31B23"/>
              </a:buClr>
              <a:buSzTx/>
              <a:buFont typeface="Webdings" pitchFamily="18" charset="2"/>
              <a:buNone/>
              <a:tabLst/>
              <a:defRPr/>
            </a:pPr>
            <a:r>
              <a:rPr lang="ru-RU" sz="1800" b="1" kern="0" noProof="0" dirty="0" smtClean="0">
                <a:solidFill>
                  <a:schemeClr val="tx1"/>
                </a:solidFill>
                <a:latin typeface="+mn-lt"/>
              </a:rPr>
              <a:t>  </a:t>
            </a: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E31B23"/>
              </a:buClr>
              <a:buSzTx/>
              <a:buFont typeface="Webdings" pitchFamily="18" charset="2"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E31B23"/>
              </a:buClr>
              <a:buSzTx/>
              <a:buFont typeface="Webdings" pitchFamily="18" charset="2"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eaLnBrk="1" hangingPunct="1">
              <a:spcBef>
                <a:spcPct val="20000"/>
              </a:spcBef>
              <a:buClr>
                <a:srgbClr val="FF0000"/>
              </a:buClr>
              <a:defRPr/>
            </a:pP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23" name="Текст 2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 smtClean="0"/>
              <a:t>Основные определения</a:t>
            </a:r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83568" y="3645024"/>
            <a:ext cx="8064896" cy="2952328"/>
          </a:xfrm>
        </p:spPr>
        <p:txBody>
          <a:bodyPr>
            <a:normAutofit fontScale="90000"/>
          </a:bodyPr>
          <a:lstStyle/>
          <a:p>
            <a:pPr lvl="1" algn="l" eaLnBrk="1" hangingPunct="1">
              <a:spcBef>
                <a:spcPct val="20000"/>
              </a:spcBef>
              <a:buClr>
                <a:srgbClr val="FF0000"/>
              </a:buClr>
              <a:defRPr/>
            </a:pPr>
            <a:r>
              <a:rPr lang="ru-RU" dirty="0" smtClean="0"/>
              <a:t>Описание учебного примера</a:t>
            </a:r>
            <a:r>
              <a:rPr lang="en-US" dirty="0" smtClean="0"/>
              <a:t>, </a:t>
            </a:r>
            <a:r>
              <a:rPr lang="ru-RU" dirty="0" smtClean="0"/>
              <a:t> </a:t>
            </a:r>
            <a:r>
              <a:rPr lang="en-US" dirty="0" smtClean="0"/>
              <a:t>Workflow.Client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Регистрация типов данных и операций в конфигурационной базе данных </a:t>
            </a:r>
            <a:r>
              <a:rPr lang="en-US" dirty="0" smtClean="0"/>
              <a:t>Workflow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Описание бизнес-процессов на языке </a:t>
            </a:r>
            <a:r>
              <a:rPr lang="en-US" dirty="0" smtClean="0"/>
              <a:t>PDL </a:t>
            </a:r>
            <a:r>
              <a:rPr lang="ru-RU" dirty="0" smtClean="0"/>
              <a:t>и их импорт в </a:t>
            </a:r>
            <a:r>
              <a:rPr lang="en-US" dirty="0" smtClean="0"/>
              <a:t>Workflow </a:t>
            </a:r>
            <a:br>
              <a:rPr lang="en-US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Создание процесса </a:t>
            </a:r>
            <a:r>
              <a:rPr lang="en-US" dirty="0" smtClean="0"/>
              <a:t>Workflow. </a:t>
            </a:r>
            <a:r>
              <a:rPr lang="ru-RU" dirty="0" smtClean="0"/>
              <a:t>Фасадная служба и ее </a:t>
            </a:r>
            <a:r>
              <a:rPr lang="en-US" dirty="0" smtClean="0"/>
              <a:t>log</a:t>
            </a:r>
            <a:r>
              <a:rPr lang="ru-RU" dirty="0" smtClean="0"/>
              <a:t>-файл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Выполнение процесса </a:t>
            </a:r>
            <a:r>
              <a:rPr lang="en-US" dirty="0" smtClean="0"/>
              <a:t>Workflow. </a:t>
            </a:r>
            <a:r>
              <a:rPr lang="ru-RU" dirty="0" smtClean="0"/>
              <a:t>Процессор </a:t>
            </a:r>
            <a:r>
              <a:rPr lang="en-US" dirty="0" smtClean="0"/>
              <a:t>Workflow </a:t>
            </a:r>
            <a:r>
              <a:rPr lang="ru-RU" dirty="0" smtClean="0"/>
              <a:t>и его </a:t>
            </a:r>
            <a:r>
              <a:rPr lang="en-US" dirty="0" smtClean="0"/>
              <a:t>log-</a:t>
            </a:r>
            <a:r>
              <a:rPr lang="ru-RU" dirty="0" smtClean="0"/>
              <a:t>файл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23" name="Текст 22"/>
          <p:cNvSpPr>
            <a:spLocks noGrp="1"/>
          </p:cNvSpPr>
          <p:nvPr>
            <p:ph type="body" idx="1"/>
          </p:nvPr>
        </p:nvSpPr>
        <p:spPr>
          <a:xfrm>
            <a:off x="683568" y="1844824"/>
            <a:ext cx="7772400" cy="1368152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ru-RU" dirty="0" smtClean="0"/>
              <a:t>Работа системы </a:t>
            </a:r>
            <a:r>
              <a:rPr lang="en-US" dirty="0" smtClean="0"/>
              <a:t>Workflow </a:t>
            </a:r>
            <a:r>
              <a:rPr lang="ru-RU" dirty="0" smtClean="0"/>
              <a:t>в </a:t>
            </a:r>
            <a:r>
              <a:rPr lang="en-US" dirty="0" smtClean="0"/>
              <a:t>Runtime </a:t>
            </a:r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 smtClean="0"/>
              <a:t>Учебный пример</a:t>
            </a:r>
            <a:endParaRPr lang="ru-RU" sz="2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b="1" dirty="0" smtClean="0">
                <a:solidFill>
                  <a:srgbClr val="FF0000"/>
                </a:solidFill>
              </a:rPr>
              <a:t>Исходные данные</a:t>
            </a:r>
            <a:r>
              <a:rPr lang="en-US" sz="1800" b="1" dirty="0" smtClean="0">
                <a:solidFill>
                  <a:srgbClr val="FF0000"/>
                </a:solidFill>
              </a:rPr>
              <a:t>:</a:t>
            </a:r>
          </a:p>
          <a:p>
            <a:r>
              <a:rPr lang="ru-RU" sz="1800" b="1" dirty="0" smtClean="0">
                <a:solidFill>
                  <a:schemeClr val="tx1"/>
                </a:solidFill>
              </a:rPr>
              <a:t>Сборки</a:t>
            </a:r>
            <a:r>
              <a:rPr lang="en-US" sz="1800" b="1" dirty="0" smtClean="0">
                <a:solidFill>
                  <a:schemeClr val="tx1"/>
                </a:solidFill>
              </a:rPr>
              <a:t>: </a:t>
            </a:r>
            <a:r>
              <a:rPr lang="en-US" sz="1800" dirty="0" smtClean="0">
                <a:solidFill>
                  <a:schemeClr val="tx1"/>
                </a:solidFill>
              </a:rPr>
              <a:t>Workflow.Training.Contracts.dll, Workflow.Training.Services.dll</a:t>
            </a:r>
          </a:p>
          <a:p>
            <a:r>
              <a:rPr lang="ru-RU" sz="1800" b="1" dirty="0" smtClean="0">
                <a:solidFill>
                  <a:schemeClr val="tx1"/>
                </a:solidFill>
              </a:rPr>
              <a:t>Тестовые процессы</a:t>
            </a:r>
            <a:r>
              <a:rPr lang="en-US" sz="1800" b="1" dirty="0" smtClean="0">
                <a:solidFill>
                  <a:schemeClr val="tx1"/>
                </a:solidFill>
              </a:rPr>
              <a:t>:</a:t>
            </a:r>
            <a:r>
              <a:rPr lang="ru-RU" sz="1800" b="1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TestBP.xml, TestBPChildProcess.xml</a:t>
            </a:r>
            <a:endParaRPr lang="ru-RU" sz="1800" dirty="0" smtClean="0">
              <a:solidFill>
                <a:schemeClr val="tx1"/>
              </a:solidFill>
            </a:endParaRPr>
          </a:p>
          <a:p>
            <a:r>
              <a:rPr lang="ru-RU" sz="1800" b="1" dirty="0" smtClean="0">
                <a:solidFill>
                  <a:schemeClr val="tx1"/>
                </a:solidFill>
              </a:rPr>
              <a:t>Клиент</a:t>
            </a:r>
            <a:r>
              <a:rPr lang="en-US" sz="1800" b="1" dirty="0" smtClean="0">
                <a:solidFill>
                  <a:schemeClr val="tx1"/>
                </a:solidFill>
              </a:rPr>
              <a:t>:</a:t>
            </a:r>
            <a:r>
              <a:rPr lang="ru-RU" sz="1800" b="1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Workflow.Training.Emulator.exe, Workflow.Training.Contracts.dll</a:t>
            </a:r>
            <a:endParaRPr lang="ru-RU" sz="1800" dirty="0" smtClean="0">
              <a:solidFill>
                <a:schemeClr val="tx1"/>
              </a:solidFill>
            </a:endParaRPr>
          </a:p>
          <a:p>
            <a:endParaRPr lang="en-US" sz="1800" dirty="0" smtClean="0"/>
          </a:p>
          <a:p>
            <a:r>
              <a:rPr lang="ru-RU" sz="1800" b="1" dirty="0" smtClean="0">
                <a:solidFill>
                  <a:srgbClr val="FF0000"/>
                </a:solidFill>
              </a:rPr>
              <a:t>Цель</a:t>
            </a:r>
            <a:r>
              <a:rPr lang="en-US" sz="1800" b="1" dirty="0" smtClean="0">
                <a:solidFill>
                  <a:srgbClr val="FF0000"/>
                </a:solidFill>
              </a:rPr>
              <a:t> </a:t>
            </a:r>
            <a:r>
              <a:rPr lang="ru-RU" sz="1800" b="1" dirty="0" smtClean="0">
                <a:solidFill>
                  <a:srgbClr val="FF0000"/>
                </a:solidFill>
              </a:rPr>
              <a:t>учебного примера</a:t>
            </a:r>
            <a:r>
              <a:rPr lang="en-US" sz="1800" b="1" dirty="0" smtClean="0">
                <a:solidFill>
                  <a:srgbClr val="FF0000"/>
                </a:solidFill>
              </a:rPr>
              <a:t>:</a:t>
            </a:r>
            <a:r>
              <a:rPr lang="ru-RU" sz="1800" b="1" dirty="0" smtClean="0">
                <a:solidFill>
                  <a:srgbClr val="FF0000"/>
                </a:solidFill>
              </a:rPr>
              <a:t> </a:t>
            </a:r>
            <a:r>
              <a:rPr lang="ru-RU" sz="1800" dirty="0" smtClean="0">
                <a:solidFill>
                  <a:schemeClr val="tx1"/>
                </a:solidFill>
              </a:rPr>
              <a:t>практическое ознакомление с  описанием бизнес-процессов на языке pdl, импорт тестовых  сборок  и процессов в Workflow,  привязка процессов к узловой базе данных, подписка процессов на обработку, создание/удаление процессов с помощью тестового клиента, поиск и анализ информации о процессе в мониторе Workflow </a:t>
            </a:r>
            <a:endParaRPr lang="en-US" sz="1800" dirty="0" smtClean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Эксплуатация </a:t>
            </a:r>
            <a:r>
              <a:rPr lang="en-US" smtClean="0"/>
              <a:t>Workflow Suite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FBD5C1-FBCE-4954-8490-F2EE05A1C4AE}" type="slidenum">
              <a:rPr lang="ru-RU" smtClean="0"/>
              <a:pPr>
                <a:defRPr/>
              </a:pPr>
              <a:t>31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Учебный пример</a:t>
            </a:r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ru-RU" smtClean="0"/>
              <a:t>Эксплуатация </a:t>
            </a:r>
            <a:r>
              <a:rPr lang="en-US" smtClean="0"/>
              <a:t>Workflow Suite</a:t>
            </a:r>
            <a:endParaRPr lang="ru-RU" dirty="0" smtClean="0"/>
          </a:p>
        </p:txBody>
      </p:sp>
      <p:sp>
        <p:nvSpPr>
          <p:cNvPr id="10244" name="Номер слайда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EC1B3FC-D64E-40DB-8387-A912AC98CAC7}" type="slidenum">
              <a:rPr lang="ru-RU" smtClean="0"/>
              <a:pPr/>
              <a:t>32</a:t>
            </a:fld>
            <a:endParaRPr lang="ru-RU" dirty="0" smtClean="0"/>
          </a:p>
        </p:txBody>
      </p:sp>
      <p:grpSp>
        <p:nvGrpSpPr>
          <p:cNvPr id="94" name="Группа 93"/>
          <p:cNvGrpSpPr/>
          <p:nvPr/>
        </p:nvGrpSpPr>
        <p:grpSpPr>
          <a:xfrm>
            <a:off x="683568" y="1340768"/>
            <a:ext cx="7920880" cy="4608512"/>
            <a:chOff x="683568" y="1412776"/>
            <a:chExt cx="7920880" cy="4608512"/>
          </a:xfrm>
        </p:grpSpPr>
        <p:cxnSp>
          <p:nvCxnSpPr>
            <p:cNvPr id="15" name="Прямая со стрелкой 14"/>
            <p:cNvCxnSpPr/>
            <p:nvPr/>
          </p:nvCxnSpPr>
          <p:spPr bwMode="auto">
            <a:xfrm>
              <a:off x="3491880" y="3212976"/>
              <a:ext cx="1872208" cy="72008"/>
            </a:xfrm>
            <a:prstGeom prst="straightConnector1">
              <a:avLst/>
            </a:prstGeom>
            <a:noFill/>
            <a:ln w="9525" cap="flat" cmpd="sng" algn="ctr">
              <a:noFill/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6" name="Прямоугольник 5"/>
            <p:cNvSpPr/>
            <p:nvPr/>
          </p:nvSpPr>
          <p:spPr bwMode="auto">
            <a:xfrm>
              <a:off x="683568" y="1412776"/>
              <a:ext cx="7920880" cy="4608512"/>
            </a:xfrm>
            <a:prstGeom prst="rect">
              <a:avLst/>
            </a:prstGeom>
            <a:gradFill>
              <a:gsLst>
                <a:gs pos="14000">
                  <a:srgbClr val="92D050"/>
                </a:gs>
                <a:gs pos="51000">
                  <a:srgbClr val="FFF7B0"/>
                </a:gs>
                <a:gs pos="100000">
                  <a:srgbClr val="E2B961"/>
                </a:gs>
              </a:gsLst>
              <a:lin ang="600000" scaled="0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" name="Группа 24"/>
            <p:cNvGrpSpPr/>
            <p:nvPr/>
          </p:nvGrpSpPr>
          <p:grpSpPr>
            <a:xfrm>
              <a:off x="755576" y="1628800"/>
              <a:ext cx="7776864" cy="4248473"/>
              <a:chOff x="755577" y="2284657"/>
              <a:chExt cx="7395646" cy="3789177"/>
            </a:xfrm>
          </p:grpSpPr>
          <p:sp>
            <p:nvSpPr>
              <p:cNvPr id="7" name="Скругленный прямоугольник 6"/>
              <p:cNvSpPr/>
              <p:nvPr/>
            </p:nvSpPr>
            <p:spPr bwMode="auto">
              <a:xfrm>
                <a:off x="755577" y="2284657"/>
                <a:ext cx="3013041" cy="1926700"/>
              </a:xfrm>
              <a:prstGeom prst="roundRect">
                <a:avLst/>
              </a:prstGeom>
              <a:solidFill>
                <a:schemeClr val="bg1">
                  <a:alpha val="49000"/>
                </a:schemeClr>
              </a:solidFill>
              <a:ln w="1905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 </a:t>
                </a: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      </a:t>
                </a:r>
                <a:r>
                  <a:rPr lang="ru-RU" sz="1400" dirty="0" smtClean="0">
                    <a:solidFill>
                      <a:schemeClr val="tx1"/>
                    </a:solidFill>
                  </a:rPr>
                  <a:t>К</a:t>
                </a:r>
                <a:r>
                  <a:rPr kumimoji="0" lang="ru-RU" sz="14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лиентское приложение</a:t>
                </a:r>
                <a:endParaRPr kumimoji="0" lang="en-US" sz="14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  <a:p>
                <a:r>
                  <a:rPr lang="en-US" sz="1400" dirty="0" smtClean="0">
                    <a:solidFill>
                      <a:schemeClr val="tx1"/>
                    </a:solidFill>
                  </a:rPr>
                  <a:t>  (Workflow.Training.Emulator.exe)</a:t>
                </a:r>
              </a:p>
              <a:p>
                <a:r>
                  <a:rPr kumimoji="0" lang="en-US" sz="14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  Workflow.Training.Contracts.dll</a:t>
                </a:r>
                <a:endParaRPr kumimoji="0" lang="ru-RU" sz="14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8" name="Скругленный прямоугольник 7"/>
              <p:cNvSpPr/>
              <p:nvPr/>
            </p:nvSpPr>
            <p:spPr bwMode="auto">
              <a:xfrm>
                <a:off x="4111009" y="2284657"/>
                <a:ext cx="4040214" cy="3789177"/>
              </a:xfrm>
              <a:prstGeom prst="roundRect">
                <a:avLst/>
              </a:prstGeom>
              <a:solidFill>
                <a:schemeClr val="bg1">
                  <a:alpha val="50000"/>
                </a:schemeClr>
              </a:solidFill>
              <a:ln w="1905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                   </a:t>
                </a:r>
                <a:endParaRPr lang="en-US" sz="1400" dirty="0" smtClean="0">
                  <a:solidFill>
                    <a:schemeClr val="tx1"/>
                  </a:solidFill>
                </a:endParaRPr>
              </a:p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                   </a:t>
                </a:r>
              </a:p>
            </p:txBody>
          </p:sp>
          <p:sp>
            <p:nvSpPr>
              <p:cNvPr id="10" name="Скругленный прямоугольник 9"/>
              <p:cNvSpPr/>
              <p:nvPr/>
            </p:nvSpPr>
            <p:spPr bwMode="auto">
              <a:xfrm>
                <a:off x="4316444" y="2926889"/>
                <a:ext cx="2191303" cy="256893"/>
              </a:xfrm>
              <a:prstGeom prst="roundRect">
                <a:avLst/>
              </a:prstGeom>
              <a:solidFill>
                <a:srgbClr val="00AEEF">
                  <a:alpha val="5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smtClean="0">
                    <a:solidFill>
                      <a:schemeClr val="tx1"/>
                    </a:solidFill>
                  </a:rPr>
                  <a:t>     Marti.Workflow.Facade</a:t>
                </a:r>
              </a:p>
            </p:txBody>
          </p:sp>
          <p:sp>
            <p:nvSpPr>
              <p:cNvPr id="11" name="Скругленный прямоугольник 10"/>
              <p:cNvSpPr/>
              <p:nvPr/>
            </p:nvSpPr>
            <p:spPr bwMode="auto">
              <a:xfrm>
                <a:off x="2262097" y="3183784"/>
                <a:ext cx="1008112" cy="360040"/>
              </a:xfrm>
              <a:prstGeom prst="roundRect">
                <a:avLst/>
              </a:prstGeom>
              <a:solidFill>
                <a:srgbClr val="00AEEF">
                  <a:alpha val="5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 </a:t>
                </a:r>
                <a:r>
                  <a:rPr kumimoji="0" lang="ru-RU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  </a:t>
                </a:r>
                <a:r>
                  <a:rPr lang="ru-RU" sz="1400" dirty="0" smtClean="0">
                    <a:solidFill>
                      <a:schemeClr val="tx1"/>
                    </a:solidFill>
                  </a:rPr>
                  <a:t>Прокси</a:t>
                </a:r>
                <a:r>
                  <a:rPr kumimoji="0" lang="ru-RU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 </a:t>
                </a:r>
              </a:p>
            </p:txBody>
          </p:sp>
          <p:sp>
            <p:nvSpPr>
              <p:cNvPr id="13" name="Прямоугольник 12"/>
              <p:cNvSpPr/>
              <p:nvPr/>
            </p:nvSpPr>
            <p:spPr bwMode="auto">
              <a:xfrm>
                <a:off x="824055" y="4468250"/>
                <a:ext cx="2807606" cy="1156020"/>
              </a:xfrm>
              <a:prstGeom prst="rect">
                <a:avLst/>
              </a:prstGeom>
              <a:solidFill>
                <a:schemeClr val="bg1">
                  <a:alpha val="81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kumimoji="0" lang="ru-RU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 </a:t>
                </a: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       </a:t>
                </a:r>
              </a:p>
              <a:p>
                <a:r>
                  <a:rPr lang="en-US" sz="1400" dirty="0" smtClean="0">
                    <a:solidFill>
                      <a:schemeClr val="tx1"/>
                    </a:solidFill>
                  </a:rPr>
                  <a:t>       Marti.ServiceRegistry.Client.dll</a:t>
                </a:r>
              </a:p>
              <a:p>
                <a:pPr lvl="0"/>
                <a:r>
                  <a:rPr lang="en-US" sz="1400" dirty="0" smtClean="0">
                    <a:solidFill>
                      <a:schemeClr val="tx1"/>
                    </a:solidFill>
                  </a:rPr>
                  <a:t>   C:\FORIS\MARTI\Workflow\Config\</a:t>
                </a:r>
              </a:p>
              <a:p>
                <a:pPr lvl="0"/>
                <a:r>
                  <a:rPr lang="en-US" sz="1400" dirty="0" smtClean="0">
                    <a:solidFill>
                      <a:schemeClr val="tx1"/>
                    </a:solidFill>
                  </a:rPr>
                  <a:t>          ServiceRegistryGlobal.config</a:t>
                </a:r>
                <a:endParaRPr lang="ru-RU" sz="1400" dirty="0" smtClean="0">
                  <a:solidFill>
                    <a:schemeClr val="tx1"/>
                  </a:solidFill>
                </a:endParaRPr>
              </a:p>
              <a:p>
                <a:endPara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17" name="Прямая со стрелкой 16"/>
              <p:cNvCxnSpPr>
                <a:stCxn id="11" idx="3"/>
                <a:endCxn id="10" idx="1"/>
              </p:cNvCxnSpPr>
              <p:nvPr/>
            </p:nvCxnSpPr>
            <p:spPr bwMode="auto">
              <a:xfrm flipV="1">
                <a:off x="3270209" y="3055336"/>
                <a:ext cx="1046235" cy="308468"/>
              </a:xfrm>
              <a:prstGeom prst="straightConnector1">
                <a:avLst/>
              </a:prstGeom>
              <a:noFill/>
              <a:ln w="22225" cap="flat" cmpd="sng" algn="ctr">
                <a:solidFill>
                  <a:schemeClr val="tx1"/>
                </a:solidFill>
                <a:prstDash val="solid"/>
                <a:round/>
                <a:headEnd type="arrow"/>
                <a:tailEnd type="arrow"/>
              </a:ln>
              <a:effectLst/>
            </p:spPr>
          </p:cxnSp>
        </p:grpSp>
        <p:sp>
          <p:nvSpPr>
            <p:cNvPr id="19" name="Блок-схема: магнитный диск 18"/>
            <p:cNvSpPr/>
            <p:nvPr/>
          </p:nvSpPr>
          <p:spPr bwMode="auto">
            <a:xfrm>
              <a:off x="5940152" y="3356992"/>
              <a:ext cx="2520280" cy="1944216"/>
            </a:xfrm>
            <a:prstGeom prst="flowChartMagneticDisk">
              <a:avLst/>
            </a:prstGeom>
            <a:solidFill>
              <a:srgbClr val="BBE0E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solidFill>
                    <a:schemeClr val="tx1"/>
                  </a:solidFill>
                </a:rPr>
                <a:t>Workflow.Training.Contracts.dll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 Workflow.Training.Services.dll 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solidFill>
                    <a:schemeClr val="tx1"/>
                  </a:solidFill>
                </a:rPr>
                <a:t>      TestBPChildProcessor.xml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   TestBP.xml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solidFill>
                    <a:schemeClr val="tx1"/>
                  </a:solidFill>
                </a:rPr>
                <a:t>Config Database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</a:t>
              </a:r>
            </a:p>
          </p:txBody>
        </p:sp>
        <p:cxnSp>
          <p:nvCxnSpPr>
            <p:cNvPr id="21" name="Прямая со стрелкой 20"/>
            <p:cNvCxnSpPr/>
            <p:nvPr/>
          </p:nvCxnSpPr>
          <p:spPr bwMode="auto">
            <a:xfrm>
              <a:off x="6804248" y="2636912"/>
              <a:ext cx="504056" cy="108012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26" name="Блок-схема: магнитный диск 25"/>
            <p:cNvSpPr/>
            <p:nvPr/>
          </p:nvSpPr>
          <p:spPr bwMode="auto">
            <a:xfrm>
              <a:off x="4572000" y="3789040"/>
              <a:ext cx="1080120" cy="1440160"/>
            </a:xfrm>
            <a:prstGeom prst="flowChartMagneticDisk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Service Registry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solidFill>
                    <a:schemeClr val="tx1"/>
                  </a:solidFill>
                </a:rPr>
                <a:t>Database</a:t>
              </a:r>
              <a:endPara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4" name="Блок-схема: магнитный диск 33"/>
            <p:cNvSpPr/>
            <p:nvPr/>
          </p:nvSpPr>
          <p:spPr bwMode="auto">
            <a:xfrm>
              <a:off x="7308304" y="1916832"/>
              <a:ext cx="1058416" cy="1080120"/>
            </a:xfrm>
            <a:prstGeom prst="flowChartMagneticDisk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solidFill>
                    <a:schemeClr val="tx1"/>
                  </a:solidFill>
                </a:rPr>
                <a:t>Node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solidFill>
                    <a:schemeClr val="tx1"/>
                  </a:solidFill>
                </a:rPr>
                <a:t>Database</a:t>
              </a:r>
              <a:endPara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37" name="Прямая со стрелкой 36"/>
            <p:cNvCxnSpPr>
              <a:endCxn id="51" idx="1"/>
            </p:cNvCxnSpPr>
            <p:nvPr/>
          </p:nvCxnSpPr>
          <p:spPr bwMode="auto">
            <a:xfrm flipV="1">
              <a:off x="2339752" y="3104964"/>
              <a:ext cx="2088232" cy="1188132"/>
            </a:xfrm>
            <a:prstGeom prst="straightConnector1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44" name="Прямая со стрелкой 43"/>
            <p:cNvCxnSpPr/>
            <p:nvPr/>
          </p:nvCxnSpPr>
          <p:spPr bwMode="auto">
            <a:xfrm>
              <a:off x="1043608" y="3573016"/>
              <a:ext cx="0" cy="72008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47" name="TextBox 46"/>
            <p:cNvSpPr txBox="1"/>
            <p:nvPr/>
          </p:nvSpPr>
          <p:spPr>
            <a:xfrm>
              <a:off x="6300192" y="5445224"/>
              <a:ext cx="1596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/>
                  </a:solidFill>
                </a:rPr>
                <a:t>IP: 172.20.102.59</a:t>
              </a:r>
              <a:endParaRPr lang="ru-RU" sz="1400" dirty="0">
                <a:solidFill>
                  <a:schemeClr val="tx1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619672" y="3429000"/>
              <a:ext cx="1596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/>
                  </a:solidFill>
                </a:rPr>
                <a:t>IP: 172.20.102.58</a:t>
              </a:r>
              <a:endParaRPr lang="ru-RU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475656" y="5085184"/>
              <a:ext cx="1596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/>
                  </a:solidFill>
                </a:rPr>
                <a:t>IP: 172.20.102.58</a:t>
              </a:r>
              <a:endParaRPr lang="ru-RU" sz="1400" dirty="0">
                <a:solidFill>
                  <a:schemeClr val="tx1"/>
                </a:solidFill>
              </a:endParaRPr>
            </a:p>
          </p:txBody>
        </p:sp>
        <p:sp>
          <p:nvSpPr>
            <p:cNvPr id="50" name="Скругленный прямоугольник 49"/>
            <p:cNvSpPr/>
            <p:nvPr/>
          </p:nvSpPr>
          <p:spPr bwMode="auto">
            <a:xfrm>
              <a:off x="4788024" y="1844824"/>
              <a:ext cx="2232248" cy="288032"/>
            </a:xfrm>
            <a:prstGeom prst="roundRect">
              <a:avLst/>
            </a:prstGeom>
            <a:solidFill>
              <a:srgbClr val="00AEEF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 </a:t>
              </a:r>
              <a:r>
                <a:rPr lang="en-US" sz="1400" dirty="0" smtClean="0">
                  <a:solidFill>
                    <a:schemeClr val="tx1"/>
                  </a:solidFill>
                </a:rPr>
                <a:t>Marti.Workflow.Processor</a:t>
              </a:r>
              <a:r>
                <a:rPr kumimoji="0" lang="ru-RU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</a:t>
              </a:r>
            </a:p>
          </p:txBody>
        </p:sp>
        <p:sp>
          <p:nvSpPr>
            <p:cNvPr id="51" name="Скругленный прямоугольник 50"/>
            <p:cNvSpPr/>
            <p:nvPr/>
          </p:nvSpPr>
          <p:spPr bwMode="auto">
            <a:xfrm>
              <a:off x="4427984" y="2924944"/>
              <a:ext cx="2376264" cy="360040"/>
            </a:xfrm>
            <a:prstGeom prst="roundRect">
              <a:avLst/>
            </a:prstGeom>
            <a:solidFill>
              <a:srgbClr val="00AEEF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</a:t>
              </a:r>
              <a:r>
                <a:rPr lang="en-US" sz="1400" dirty="0" smtClean="0">
                  <a:solidFill>
                    <a:schemeClr val="tx1"/>
                  </a:solidFill>
                </a:rPr>
                <a:t>Marti.ServiceRegistry.Server</a:t>
              </a:r>
              <a:r>
                <a:rPr kumimoji="0" lang="ru-RU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</a:t>
              </a:r>
            </a:p>
          </p:txBody>
        </p:sp>
        <p:cxnSp>
          <p:nvCxnSpPr>
            <p:cNvPr id="59" name="Прямая со стрелкой 58"/>
            <p:cNvCxnSpPr>
              <a:stCxn id="50" idx="3"/>
            </p:cNvCxnSpPr>
            <p:nvPr/>
          </p:nvCxnSpPr>
          <p:spPr bwMode="auto">
            <a:xfrm>
              <a:off x="7020272" y="1988840"/>
              <a:ext cx="792088" cy="14401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72" name="Прямая со стрелкой 71"/>
            <p:cNvCxnSpPr/>
            <p:nvPr/>
          </p:nvCxnSpPr>
          <p:spPr bwMode="auto">
            <a:xfrm>
              <a:off x="5076056" y="3284984"/>
              <a:ext cx="0" cy="72008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</p:grpSp>
      <p:sp>
        <p:nvSpPr>
          <p:cNvPr id="93" name="TextBox 92"/>
          <p:cNvSpPr txBox="1"/>
          <p:nvPr/>
        </p:nvSpPr>
        <p:spPr>
          <a:xfrm>
            <a:off x="1475656" y="6114782"/>
            <a:ext cx="619268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Взаимодействие клиентского приложения и </a:t>
            </a:r>
            <a:r>
              <a:rPr lang="en-US" dirty="0" smtClean="0">
                <a:solidFill>
                  <a:schemeClr val="tx1"/>
                </a:solidFill>
              </a:rPr>
              <a:t>Workflow Suite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 smtClean="0"/>
              <a:t>Учебный пример, </a:t>
            </a:r>
            <a:r>
              <a:rPr lang="ru-RU" sz="2400" dirty="0" smtClean="0"/>
              <a:t>установка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Workflow.Client</a:t>
            </a:r>
            <a:endParaRPr lang="ru-RU" sz="2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268760"/>
            <a:ext cx="8641655" cy="5472608"/>
          </a:xfrm>
        </p:spPr>
        <p:txBody>
          <a:bodyPr anchor="t" anchorCtr="0"/>
          <a:lstStyle/>
          <a:p>
            <a:r>
              <a:rPr lang="ru-RU" sz="1600" dirty="0" smtClean="0">
                <a:solidFill>
                  <a:schemeClr val="tx1"/>
                </a:solidFill>
              </a:rPr>
              <a:t>Чтобы клиентское приложение могло взаимодействовать в </a:t>
            </a:r>
            <a:r>
              <a:rPr lang="en-US" sz="1600" dirty="0" smtClean="0">
                <a:solidFill>
                  <a:schemeClr val="tx1"/>
                </a:solidFill>
              </a:rPr>
              <a:t>Workflow Suite </a:t>
            </a:r>
            <a:r>
              <a:rPr lang="ru-RU" sz="1600" dirty="0" smtClean="0">
                <a:solidFill>
                  <a:schemeClr val="tx1"/>
                </a:solidFill>
              </a:rPr>
              <a:t>необходимо установить </a:t>
            </a:r>
            <a:r>
              <a:rPr lang="en-US" sz="1600" dirty="0" smtClean="0">
                <a:solidFill>
                  <a:schemeClr val="tx1"/>
                </a:solidFill>
              </a:rPr>
              <a:t>Workflow.Client</a:t>
            </a:r>
            <a:r>
              <a:rPr lang="ru-RU" sz="1600" dirty="0" smtClean="0">
                <a:solidFill>
                  <a:schemeClr val="tx1"/>
                </a:solidFill>
              </a:rPr>
              <a:t> на компьютер с клиентским приложением</a:t>
            </a:r>
            <a:r>
              <a:rPr lang="en-US" sz="1600" dirty="0" smtClean="0">
                <a:solidFill>
                  <a:schemeClr val="tx1"/>
                </a:solidFill>
              </a:rPr>
              <a:t>. </a:t>
            </a:r>
            <a:r>
              <a:rPr lang="ru-RU" sz="1600" dirty="0" smtClean="0">
                <a:solidFill>
                  <a:schemeClr val="tx1"/>
                </a:solidFill>
              </a:rPr>
              <a:t>Инсталлятор </a:t>
            </a:r>
            <a:r>
              <a:rPr lang="en-US" sz="1600" dirty="0" smtClean="0">
                <a:solidFill>
                  <a:schemeClr val="tx1"/>
                </a:solidFill>
              </a:rPr>
              <a:t>Workflow.Client </a:t>
            </a:r>
            <a:r>
              <a:rPr lang="ru-RU" sz="1600" dirty="0" smtClean="0">
                <a:solidFill>
                  <a:schemeClr val="tx1"/>
                </a:solidFill>
              </a:rPr>
              <a:t>добавляет следующие компоненты в систему</a:t>
            </a:r>
            <a:r>
              <a:rPr lang="en-US" sz="1600" dirty="0" smtClean="0">
                <a:solidFill>
                  <a:schemeClr val="tx1"/>
                </a:solidFill>
              </a:rPr>
              <a:t>: </a:t>
            </a:r>
          </a:p>
          <a:p>
            <a:pPr lvl="0"/>
            <a:r>
              <a:rPr lang="ru-RU" sz="1600" b="1" dirty="0" smtClean="0">
                <a:solidFill>
                  <a:schemeClr val="tx1"/>
                </a:solidFill>
              </a:rPr>
              <a:t>1</a:t>
            </a:r>
            <a:r>
              <a:rPr lang="en-US" sz="1600" b="1" dirty="0" smtClean="0">
                <a:solidFill>
                  <a:schemeClr val="tx1"/>
                </a:solidFill>
              </a:rPr>
              <a:t>)</a:t>
            </a:r>
            <a:r>
              <a:rPr lang="ru-RU" sz="1600" b="1" dirty="0" smtClean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C:\FORIS\MARTI\Workflow\Config\</a:t>
            </a:r>
            <a:r>
              <a:rPr lang="en-US" sz="1600" b="1" dirty="0" smtClean="0">
                <a:solidFill>
                  <a:schemeClr val="tx1"/>
                </a:solidFill>
              </a:rPr>
              <a:t>ServiceRegistryGlobal.config</a:t>
            </a:r>
            <a:endParaRPr lang="ru-RU" sz="1600" b="1" dirty="0" smtClean="0">
              <a:solidFill>
                <a:schemeClr val="tx1"/>
              </a:solidFill>
            </a:endParaRPr>
          </a:p>
          <a:p>
            <a:pPr lvl="0"/>
            <a:r>
              <a:rPr lang="ru-RU" sz="1600" b="1" dirty="0" smtClean="0">
                <a:solidFill>
                  <a:schemeClr val="tx1"/>
                </a:solidFill>
              </a:rPr>
              <a:t>2</a:t>
            </a:r>
            <a:r>
              <a:rPr lang="en-US" sz="1600" b="1" dirty="0" smtClean="0">
                <a:solidFill>
                  <a:schemeClr val="tx1"/>
                </a:solidFill>
              </a:rPr>
              <a:t>)</a:t>
            </a:r>
            <a:r>
              <a:rPr lang="ru-RU" sz="1600" b="1" dirty="0" smtClean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C:\Windows\Microsoft.NET\Framework64\v4.0.30319\Config\</a:t>
            </a:r>
            <a:r>
              <a:rPr lang="en-US" sz="1600" b="1" dirty="0" smtClean="0">
                <a:solidFill>
                  <a:schemeClr val="tx1"/>
                </a:solidFill>
              </a:rPr>
              <a:t>machine.config</a:t>
            </a:r>
            <a:r>
              <a:rPr lang="en-US" sz="1600" dirty="0" smtClean="0">
                <a:solidFill>
                  <a:schemeClr val="tx1"/>
                </a:solidFill>
              </a:rPr>
              <a:t>. В machine.config </a:t>
            </a:r>
            <a:r>
              <a:rPr lang="ru-RU" sz="1600" dirty="0" smtClean="0">
                <a:solidFill>
                  <a:schemeClr val="tx1"/>
                </a:solidFill>
              </a:rPr>
              <a:t>добавляется строка</a:t>
            </a:r>
            <a:r>
              <a:rPr lang="en-US" sz="1600" dirty="0" smtClean="0">
                <a:solidFill>
                  <a:schemeClr val="tx1"/>
                </a:solidFill>
              </a:rPr>
              <a:t>   &lt;serviceRegistry file="C:\FORIS\MARTI\Workflow\Config\ServiceRegistryGlobal.config" /&gt;</a:t>
            </a:r>
            <a:endParaRPr lang="ru-RU" sz="1600" dirty="0" smtClean="0">
              <a:solidFill>
                <a:schemeClr val="tx1"/>
              </a:solidFill>
            </a:endParaRPr>
          </a:p>
          <a:p>
            <a:pPr lvl="0"/>
            <a:r>
              <a:rPr lang="ru-RU" sz="1600" b="1" dirty="0" smtClean="0">
                <a:solidFill>
                  <a:schemeClr val="tx1"/>
                </a:solidFill>
              </a:rPr>
              <a:t>3</a:t>
            </a:r>
            <a:r>
              <a:rPr lang="en-US" sz="1600" b="1" dirty="0" smtClean="0">
                <a:solidFill>
                  <a:schemeClr val="tx1"/>
                </a:solidFill>
              </a:rPr>
              <a:t>)</a:t>
            </a:r>
            <a:r>
              <a:rPr lang="ru-RU" sz="1600" b="1" dirty="0" smtClean="0">
                <a:solidFill>
                  <a:schemeClr val="tx1"/>
                </a:solidFill>
              </a:rPr>
              <a:t> </a:t>
            </a:r>
            <a:r>
              <a:rPr lang="ru-RU" sz="1600" dirty="0" smtClean="0">
                <a:solidFill>
                  <a:schemeClr val="tx1"/>
                </a:solidFill>
              </a:rPr>
              <a:t>В </a:t>
            </a:r>
            <a:r>
              <a:rPr lang="en-US" sz="1600" b="1" dirty="0" smtClean="0">
                <a:solidFill>
                  <a:schemeClr val="tx1"/>
                </a:solidFill>
              </a:rPr>
              <a:t>GAC</a:t>
            </a:r>
            <a:r>
              <a:rPr lang="en-US" sz="1600" dirty="0" smtClean="0">
                <a:solidFill>
                  <a:schemeClr val="tx1"/>
                </a:solidFill>
              </a:rPr>
              <a:t> (Global Assembly Cache)  </a:t>
            </a:r>
            <a:r>
              <a:rPr lang="ru-RU" sz="1600" dirty="0" smtClean="0">
                <a:solidFill>
                  <a:schemeClr val="tx1"/>
                </a:solidFill>
              </a:rPr>
              <a:t>добавляются следующие сборки</a:t>
            </a:r>
            <a:r>
              <a:rPr lang="en-US" sz="1600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C:\Windows\Microsoft.NET\assembly\GAC_MSIL\Marti.ServiceRegistry.Client\v4.0_3.1.0.0__c765999543f12c74\</a:t>
            </a:r>
            <a:r>
              <a:rPr lang="en-US" sz="1600" b="1" dirty="0" smtClean="0">
                <a:solidFill>
                  <a:schemeClr val="tx1"/>
                </a:solidFill>
              </a:rPr>
              <a:t>Marti.ServiceRegistry.Client.dll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C:\Windows\Microsoft.NET\assembly\GAC_MSIL\Marti.ServiceRegistry.Client.resources\v4.0_3.1.0.0_ru-RU_c765999543f12c74\</a:t>
            </a:r>
            <a:r>
              <a:rPr lang="en-US" sz="1600" b="1" dirty="0" smtClean="0">
                <a:solidFill>
                  <a:schemeClr val="tx1"/>
                </a:solidFill>
              </a:rPr>
              <a:t>Marti.ServiceRegistry.Client.resources.dll</a:t>
            </a:r>
            <a:endParaRPr lang="ru-RU" sz="1600" b="1" dirty="0" smtClean="0">
              <a:solidFill>
                <a:schemeClr val="tx1"/>
              </a:solidFill>
            </a:endParaRPr>
          </a:p>
          <a:p>
            <a:r>
              <a:rPr lang="en-US" sz="1600" dirty="0" smtClean="0">
                <a:solidFill>
                  <a:schemeClr val="tx1"/>
                </a:solidFill>
              </a:rPr>
              <a:t>C:\Windows\Microsoft.NET\assembly\GAC_MSIL\Marti.ResourceLocking.Contracts\v4.0_2.1.0.0__c765999543f12c74\</a:t>
            </a:r>
            <a:r>
              <a:rPr lang="en-US" sz="1600" b="1" dirty="0" smtClean="0">
                <a:solidFill>
                  <a:schemeClr val="tx1"/>
                </a:solidFill>
              </a:rPr>
              <a:t>Marti.ResourceLocking.Contracts.dll</a:t>
            </a:r>
            <a:endParaRPr lang="ru-RU" sz="1600" b="1" dirty="0" smtClean="0">
              <a:solidFill>
                <a:schemeClr val="tx1"/>
              </a:solidFill>
            </a:endParaRPr>
          </a:p>
          <a:p>
            <a:r>
              <a:rPr lang="en-US" sz="1600" dirty="0" smtClean="0">
                <a:solidFill>
                  <a:schemeClr val="tx1"/>
                </a:solidFill>
              </a:rPr>
              <a:t>C:\Windows\Microsoft.NET\assembly\GAC_MSIL\Marti.Bar.Client\v4.0_2.1.0.0__c765999543f12c74\</a:t>
            </a:r>
            <a:r>
              <a:rPr lang="en-US" sz="1600" b="1" dirty="0" smtClean="0">
                <a:solidFill>
                  <a:schemeClr val="tx1"/>
                </a:solidFill>
              </a:rPr>
              <a:t>Marti.Bar.Client.dll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C:\Windows\Microsoft.NET\assembly\GAC_MSIL\Marti.HumanTasks.Contracts\v4.0_2.0.0.0__c765999543f12c74\</a:t>
            </a:r>
            <a:r>
              <a:rPr lang="en-US" sz="1600" b="1" dirty="0" smtClean="0">
                <a:solidFill>
                  <a:schemeClr val="tx1"/>
                </a:solidFill>
              </a:rPr>
              <a:t>Marti.HumanTasks.Contracts.dll</a:t>
            </a:r>
            <a:endParaRPr lang="ru-RU" sz="1600" b="1" dirty="0" smtClean="0">
              <a:solidFill>
                <a:schemeClr val="tx1"/>
              </a:solidFill>
            </a:endParaRPr>
          </a:p>
          <a:p>
            <a:endParaRPr lang="ru-RU" sz="1600" b="1" dirty="0" smtClean="0">
              <a:solidFill>
                <a:schemeClr val="tx1"/>
              </a:solidFill>
            </a:endParaRPr>
          </a:p>
          <a:p>
            <a:endParaRPr lang="ru-RU" sz="1600" dirty="0" smtClean="0">
              <a:solidFill>
                <a:schemeClr val="tx1"/>
              </a:solidFill>
            </a:endParaRPr>
          </a:p>
          <a:p>
            <a:pPr lvl="0"/>
            <a:endParaRPr lang="ru-RU" sz="1600" dirty="0" smtClean="0">
              <a:solidFill>
                <a:schemeClr val="tx1"/>
              </a:solidFill>
            </a:endParaRPr>
          </a:p>
          <a:p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>
          <a:xfrm>
            <a:off x="179512" y="6597352"/>
            <a:ext cx="8131175" cy="217488"/>
          </a:xfrm>
        </p:spPr>
        <p:txBody>
          <a:bodyPr/>
          <a:lstStyle/>
          <a:p>
            <a:pPr>
              <a:defRPr/>
            </a:pPr>
            <a:r>
              <a:rPr lang="ru-RU" smtClean="0"/>
              <a:t>Эксплуатация </a:t>
            </a:r>
            <a:r>
              <a:rPr lang="en-US" smtClean="0"/>
              <a:t>Workflow Suite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FBD5C1-FBCE-4954-8490-F2EE05A1C4AE}" type="slidenum">
              <a:rPr lang="ru-RU" smtClean="0"/>
              <a:pPr>
                <a:defRPr/>
              </a:pPr>
              <a:t>33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ServiceRegistryGlobal.config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Marti.ServiceRegistry.Client.dll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4077072"/>
            <a:ext cx="8641655" cy="648072"/>
          </a:xfrm>
        </p:spPr>
        <p:txBody>
          <a:bodyPr anchor="t" anchorCtr="0"/>
          <a:lstStyle/>
          <a:p>
            <a:r>
              <a:rPr lang="ru-RU" sz="1600" dirty="0" smtClean="0">
                <a:solidFill>
                  <a:schemeClr val="tx1"/>
                </a:solidFill>
              </a:rPr>
              <a:t>Конфигурационный файл </a:t>
            </a:r>
            <a:r>
              <a:rPr lang="en-US" sz="1600" dirty="0" smtClean="0">
                <a:solidFill>
                  <a:schemeClr val="tx1"/>
                </a:solidFill>
              </a:rPr>
              <a:t>ServiceRegistryGlobal.config</a:t>
            </a:r>
            <a:r>
              <a:rPr lang="ru-RU" sz="1600" dirty="0" smtClean="0">
                <a:solidFill>
                  <a:schemeClr val="tx1"/>
                </a:solidFill>
              </a:rPr>
              <a:t> содержит информацию об адресе службы </a:t>
            </a:r>
            <a:r>
              <a:rPr lang="en-US" sz="1600" dirty="0" smtClean="0">
                <a:solidFill>
                  <a:schemeClr val="tx1"/>
                </a:solidFill>
              </a:rPr>
              <a:t>WCF Service Registry uri=“net.tcp://msk-edu-v09:9138/</a:t>
            </a:r>
            <a:r>
              <a:rPr lang="en-US" sz="1600" dirty="0" err="1" smtClean="0">
                <a:solidFill>
                  <a:schemeClr val="tx1"/>
                </a:solidFill>
              </a:rPr>
              <a:t>marti</a:t>
            </a:r>
            <a:r>
              <a:rPr lang="en-US" sz="1600" dirty="0" smtClean="0">
                <a:solidFill>
                  <a:schemeClr val="tx1"/>
                </a:solidFill>
              </a:rPr>
              <a:t>/</a:t>
            </a:r>
            <a:r>
              <a:rPr lang="en-US" sz="1600" dirty="0" err="1" smtClean="0">
                <a:solidFill>
                  <a:schemeClr val="tx1"/>
                </a:solidFill>
              </a:rPr>
              <a:t>serviceregistry</a:t>
            </a:r>
            <a:r>
              <a:rPr lang="en-US" sz="1600" dirty="0" smtClean="0">
                <a:solidFill>
                  <a:schemeClr val="tx1"/>
                </a:solidFill>
              </a:rPr>
              <a:t>”</a:t>
            </a:r>
            <a:r>
              <a:rPr lang="ru-RU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endParaRPr lang="ru-RU" sz="1800" dirty="0" smtClean="0">
              <a:solidFill>
                <a:schemeClr val="tx1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Эксплуатация </a:t>
            </a:r>
            <a:r>
              <a:rPr lang="en-US" smtClean="0"/>
              <a:t>Workflow Suite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FBD5C1-FBCE-4954-8490-F2EE05A1C4AE}" type="slidenum">
              <a:rPr lang="ru-RU" smtClean="0"/>
              <a:pPr>
                <a:defRPr/>
              </a:pPr>
              <a:t>34</a:t>
            </a:fld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1257672"/>
            <a:ext cx="620077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4811613"/>
            <a:ext cx="6810375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Содержимое 2"/>
          <p:cNvSpPr txBox="1">
            <a:spLocks/>
          </p:cNvSpPr>
          <p:nvPr/>
        </p:nvSpPr>
        <p:spPr bwMode="auto">
          <a:xfrm>
            <a:off x="251520" y="6021288"/>
            <a:ext cx="8641655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hangingPunct="0">
              <a:spcBef>
                <a:spcPct val="50000"/>
              </a:spcBef>
              <a:buClr>
                <a:srgbClr val="E31B23"/>
              </a:buClr>
            </a:pPr>
            <a:r>
              <a:rPr lang="ru-RU" dirty="0" smtClean="0">
                <a:solidFill>
                  <a:schemeClr val="tx1"/>
                </a:solidFill>
              </a:rPr>
              <a:t>Инсталлятор </a:t>
            </a:r>
            <a:r>
              <a:rPr lang="en-US" dirty="0" smtClean="0">
                <a:solidFill>
                  <a:schemeClr val="tx1"/>
                </a:solidFill>
              </a:rPr>
              <a:t>Workflow.Client  </a:t>
            </a:r>
            <a:r>
              <a:rPr lang="ru-RU" dirty="0" smtClean="0">
                <a:solidFill>
                  <a:schemeClr val="tx1"/>
                </a:solidFill>
              </a:rPr>
              <a:t>добавляет сборку </a:t>
            </a:r>
            <a:r>
              <a:rPr lang="en-US" dirty="0" smtClean="0">
                <a:solidFill>
                  <a:schemeClr val="tx1"/>
                </a:solidFill>
              </a:rPr>
              <a:t>Marti.ServiceRegistry.Client.dll </a:t>
            </a:r>
            <a:r>
              <a:rPr lang="ru-RU" dirty="0" smtClean="0">
                <a:solidFill>
                  <a:schemeClr val="tx1"/>
                </a:solidFill>
              </a:rPr>
              <a:t>в </a:t>
            </a:r>
            <a:r>
              <a:rPr lang="en-US" dirty="0" smtClean="0">
                <a:solidFill>
                  <a:schemeClr val="tx1"/>
                </a:solidFill>
              </a:rPr>
              <a:t>GAC (Global Assembly Cache)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ru-RU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типа переменных и сообщений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для тестового процесса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196752"/>
            <a:ext cx="8641655" cy="4392488"/>
          </a:xfrm>
        </p:spPr>
        <p:txBody>
          <a:bodyPr/>
          <a:lstStyle/>
          <a:p>
            <a:r>
              <a:rPr lang="ru-RU" sz="1800" b="1" dirty="0" smtClean="0">
                <a:solidFill>
                  <a:schemeClr val="tx1"/>
                </a:solidFill>
              </a:rPr>
              <a:t>Тип процесса Workflow</a:t>
            </a:r>
            <a:r>
              <a:rPr lang="ru-RU" sz="1800" dirty="0" smtClean="0">
                <a:solidFill>
                  <a:schemeClr val="tx1"/>
                </a:solidFill>
              </a:rPr>
              <a:t> - это его метаданные: имена и типы его переменных и сообщений; определения корреляционных наборов;  логика выполнения процесса, определенная в его активностях. Кроме того тип процесса имеет осмысленное имя,  хранит привязку к узловой базе данных</a:t>
            </a:r>
          </a:p>
          <a:p>
            <a:endParaRPr lang="ru-RU" sz="1800" dirty="0" smtClean="0">
              <a:solidFill>
                <a:schemeClr val="tx1"/>
              </a:solidFill>
            </a:endParaRPr>
          </a:p>
          <a:p>
            <a:r>
              <a:rPr lang="ru-RU" sz="1800" b="1" dirty="0" smtClean="0">
                <a:solidFill>
                  <a:schemeClr val="tx1"/>
                </a:solidFill>
              </a:rPr>
              <a:t>Для нашего примера</a:t>
            </a:r>
            <a:r>
              <a:rPr lang="en-US" sz="1800" b="1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sz="1800" b="1" dirty="0" smtClean="0">
                <a:solidFill>
                  <a:schemeClr val="tx1"/>
                </a:solidFill>
              </a:rPr>
              <a:t>Workflow.Training.Contracts.dll</a:t>
            </a:r>
            <a:r>
              <a:rPr lang="ru-RU" sz="1800" b="1" dirty="0" smtClean="0">
                <a:solidFill>
                  <a:schemeClr val="tx1"/>
                </a:solidFill>
              </a:rPr>
              <a:t> </a:t>
            </a:r>
            <a:r>
              <a:rPr lang="ru-RU" sz="1800" dirty="0" smtClean="0">
                <a:solidFill>
                  <a:schemeClr val="tx1"/>
                </a:solidFill>
              </a:rPr>
              <a:t>– содержит информацию о типах переменных тестового процесса</a:t>
            </a:r>
          </a:p>
          <a:p>
            <a:r>
              <a:rPr lang="en-US" sz="1800" b="1" dirty="0" smtClean="0">
                <a:solidFill>
                  <a:schemeClr val="tx1"/>
                </a:solidFill>
              </a:rPr>
              <a:t>Workflow.Training.Services.dll – </a:t>
            </a:r>
            <a:r>
              <a:rPr lang="ru-RU" sz="1800" dirty="0" smtClean="0">
                <a:solidFill>
                  <a:schemeClr val="tx1"/>
                </a:solidFill>
              </a:rPr>
              <a:t>содержит информацию о сервисах и их операциях, которые будут вызываться при выполнении тестового процесса </a:t>
            </a:r>
          </a:p>
          <a:p>
            <a:endParaRPr lang="ru-RU" sz="1800" dirty="0" smtClean="0">
              <a:solidFill>
                <a:schemeClr val="tx1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Эксплуатация </a:t>
            </a:r>
            <a:r>
              <a:rPr lang="en-US" smtClean="0"/>
              <a:t>Workflow Suite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FBD5C1-FBCE-4954-8490-F2EE05A1C4AE}" type="slidenum">
              <a:rPr lang="ru-RU" smtClean="0"/>
              <a:pPr>
                <a:defRPr/>
              </a:pPr>
              <a:t>35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логики выполнения тестового процесса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endParaRPr lang="ru-RU" sz="1800" dirty="0" smtClean="0">
              <a:solidFill>
                <a:schemeClr val="tx1"/>
              </a:solidFill>
            </a:endParaRPr>
          </a:p>
          <a:p>
            <a:endParaRPr lang="ru-RU" sz="1800" dirty="0" smtClean="0">
              <a:solidFill>
                <a:schemeClr val="tx1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</a:rPr>
              <a:t>TestBP.xml, TestBPChildProcess.xml</a:t>
            </a:r>
            <a:r>
              <a:rPr lang="ru-RU" sz="1800" b="1" dirty="0" smtClean="0">
                <a:solidFill>
                  <a:schemeClr val="tx1"/>
                </a:solidFill>
              </a:rPr>
              <a:t> </a:t>
            </a:r>
            <a:r>
              <a:rPr lang="ru-RU" sz="1800" dirty="0" smtClean="0">
                <a:solidFill>
                  <a:schemeClr val="tx1"/>
                </a:solidFill>
              </a:rPr>
              <a:t>– определение логики выполнения тестового процесса на языке </a:t>
            </a:r>
            <a:r>
              <a:rPr lang="en-US" sz="1800" dirty="0" smtClean="0">
                <a:solidFill>
                  <a:schemeClr val="tx1"/>
                </a:solidFill>
              </a:rPr>
              <a:t>PDL</a:t>
            </a:r>
            <a:endParaRPr lang="ru-RU" sz="1800" dirty="0" smtClean="0">
              <a:solidFill>
                <a:schemeClr val="tx1"/>
              </a:solidFill>
            </a:endParaRPr>
          </a:p>
          <a:p>
            <a:r>
              <a:rPr lang="ru-RU" sz="1800" dirty="0" smtClean="0">
                <a:solidFill>
                  <a:schemeClr val="tx1"/>
                </a:solidFill>
              </a:rPr>
              <a:t>В среде </a:t>
            </a:r>
            <a:r>
              <a:rPr lang="en-US" sz="1800" dirty="0" smtClean="0">
                <a:solidFill>
                  <a:schemeClr val="tx1"/>
                </a:solidFill>
              </a:rPr>
              <a:t>.NET  </a:t>
            </a:r>
            <a:r>
              <a:rPr lang="ru-RU" sz="1800" dirty="0" smtClean="0">
                <a:solidFill>
                  <a:schemeClr val="tx1"/>
                </a:solidFill>
              </a:rPr>
              <a:t>элементарным хранилищем информации о типах данных, операциях и службах является сборка. Для загрузки этой информации </a:t>
            </a:r>
            <a:r>
              <a:rPr lang="en-US" sz="1800" dirty="0" smtClean="0">
                <a:solidFill>
                  <a:schemeClr val="tx1"/>
                </a:solidFill>
              </a:rPr>
              <a:t>Workflow</a:t>
            </a:r>
            <a:r>
              <a:rPr lang="ru-RU" sz="1800" dirty="0" smtClean="0">
                <a:solidFill>
                  <a:schemeClr val="tx1"/>
                </a:solidFill>
              </a:rPr>
              <a:t> предоставляет инструмент, который называется «</a:t>
            </a:r>
            <a:r>
              <a:rPr lang="en-US" sz="1800" dirty="0" smtClean="0">
                <a:solidFill>
                  <a:schemeClr val="tx1"/>
                </a:solidFill>
              </a:rPr>
              <a:t>Assembly Importer</a:t>
            </a:r>
            <a:r>
              <a:rPr lang="ru-RU" sz="1800" dirty="0" smtClean="0">
                <a:solidFill>
                  <a:schemeClr val="tx1"/>
                </a:solidFill>
              </a:rPr>
              <a:t>»</a:t>
            </a:r>
          </a:p>
          <a:p>
            <a:r>
              <a:rPr lang="ru-RU" sz="1800" dirty="0" smtClean="0">
                <a:solidFill>
                  <a:schemeClr val="tx1"/>
                </a:solidFill>
              </a:rPr>
              <a:t>Выполним импорт сборок </a:t>
            </a:r>
            <a:r>
              <a:rPr lang="en-US" sz="1800" dirty="0" smtClean="0">
                <a:solidFill>
                  <a:schemeClr val="tx1"/>
                </a:solidFill>
              </a:rPr>
              <a:t>Workflow.Training.Contracts.dll</a:t>
            </a:r>
            <a:r>
              <a:rPr lang="ru-RU" sz="1800" dirty="0" smtClean="0">
                <a:solidFill>
                  <a:schemeClr val="tx1"/>
                </a:solidFill>
              </a:rPr>
              <a:t> и </a:t>
            </a:r>
            <a:r>
              <a:rPr lang="en-US" sz="1800" dirty="0" smtClean="0">
                <a:solidFill>
                  <a:schemeClr val="tx1"/>
                </a:solidFill>
              </a:rPr>
              <a:t>Workflow.Training.Services.dll</a:t>
            </a:r>
            <a:r>
              <a:rPr lang="ru-RU" sz="1800" dirty="0" smtClean="0">
                <a:solidFill>
                  <a:schemeClr val="tx1"/>
                </a:solidFill>
              </a:rPr>
              <a:t>  в </a:t>
            </a:r>
            <a:r>
              <a:rPr lang="en-US" sz="1800" dirty="0" smtClean="0">
                <a:solidFill>
                  <a:schemeClr val="tx1"/>
                </a:solidFill>
              </a:rPr>
              <a:t>Workflow</a:t>
            </a:r>
            <a:endParaRPr lang="ru-RU" sz="1800" dirty="0" smtClean="0">
              <a:solidFill>
                <a:schemeClr val="tx1"/>
              </a:solidFill>
            </a:endParaRPr>
          </a:p>
          <a:p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Эксплуатация </a:t>
            </a:r>
            <a:r>
              <a:rPr lang="en-US" smtClean="0"/>
              <a:t>Workflow Suite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FBD5C1-FBCE-4954-8490-F2EE05A1C4AE}" type="slidenum">
              <a:rPr lang="ru-RU" smtClean="0"/>
              <a:pPr>
                <a:defRPr/>
              </a:pPr>
              <a:t>36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Учебный пример </a:t>
            </a:r>
            <a:r>
              <a:rPr lang="en-US" dirty="0" smtClean="0"/>
              <a:t>. </a:t>
            </a:r>
            <a:r>
              <a:rPr lang="ru-RU" dirty="0" smtClean="0"/>
              <a:t>Импорт сборки </a:t>
            </a:r>
            <a:r>
              <a:rPr lang="en-US" dirty="0" smtClean="0"/>
              <a:t>Workflow.Training.Contracts.dll </a:t>
            </a:r>
            <a:r>
              <a:rPr lang="ru-RU" dirty="0" smtClean="0"/>
              <a:t>в </a:t>
            </a:r>
            <a:r>
              <a:rPr lang="en-US" dirty="0" smtClean="0"/>
              <a:t>Workflow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1400894"/>
            <a:ext cx="6724650" cy="51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Эксплуатация </a:t>
            </a:r>
            <a:r>
              <a:rPr lang="en-US" smtClean="0"/>
              <a:t>Workflow Suite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FBD5C1-FBCE-4954-8490-F2EE05A1C4AE}" type="slidenum">
              <a:rPr lang="ru-RU" smtClean="0"/>
              <a:pPr>
                <a:defRPr/>
              </a:pPr>
              <a:t>37</a:t>
            </a:fld>
            <a:endParaRPr lang="ru-RU"/>
          </a:p>
        </p:txBody>
      </p:sp>
      <p:sp>
        <p:nvSpPr>
          <p:cNvPr id="12" name="Прямоугольная выноска 11"/>
          <p:cNvSpPr/>
          <p:nvPr/>
        </p:nvSpPr>
        <p:spPr bwMode="auto">
          <a:xfrm>
            <a:off x="4211960" y="6237312"/>
            <a:ext cx="914400" cy="612648"/>
          </a:xfrm>
          <a:prstGeom prst="wedgeRectCallou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600" b="0" i="0" u="none" strike="noStrike" cap="none" normalizeH="0" baseline="0" smtClean="0">
              <a:ln>
                <a:noFill/>
              </a:ln>
              <a:solidFill>
                <a:srgbClr val="696A6C"/>
              </a:solidFill>
              <a:effectLst/>
              <a:latin typeface="Arial" charset="0"/>
            </a:endParaRPr>
          </a:p>
        </p:txBody>
      </p:sp>
      <p:sp>
        <p:nvSpPr>
          <p:cNvPr id="14" name="Прямоугольная выноска 13"/>
          <p:cNvSpPr/>
          <p:nvPr/>
        </p:nvSpPr>
        <p:spPr bwMode="auto">
          <a:xfrm>
            <a:off x="4572000" y="2852936"/>
            <a:ext cx="914400" cy="612648"/>
          </a:xfrm>
          <a:prstGeom prst="wedgeRectCallou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600" b="0" i="0" u="none" strike="noStrike" cap="none" normalizeH="0" baseline="0" smtClean="0">
              <a:ln>
                <a:noFill/>
              </a:ln>
              <a:solidFill>
                <a:srgbClr val="696A6C"/>
              </a:solidFill>
              <a:effectLst/>
              <a:latin typeface="Arial" charset="0"/>
            </a:endParaRPr>
          </a:p>
        </p:txBody>
      </p:sp>
      <p:sp>
        <p:nvSpPr>
          <p:cNvPr id="15" name="Скругленная прямоугольная выноска 14"/>
          <p:cNvSpPr/>
          <p:nvPr/>
        </p:nvSpPr>
        <p:spPr bwMode="auto">
          <a:xfrm>
            <a:off x="7092280" y="3861048"/>
            <a:ext cx="914400" cy="612648"/>
          </a:xfrm>
          <a:prstGeom prst="wedgeRoundRectCallou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600" b="0" i="0" u="none" strike="noStrike" cap="none" normalizeH="0" baseline="0" smtClean="0">
              <a:ln>
                <a:noFill/>
              </a:ln>
              <a:solidFill>
                <a:srgbClr val="696A6C"/>
              </a:solidFill>
              <a:effectLst/>
              <a:latin typeface="Arial" charset="0"/>
            </a:endParaRPr>
          </a:p>
        </p:txBody>
      </p:sp>
      <p:sp>
        <p:nvSpPr>
          <p:cNvPr id="16" name="Скругленная прямоугольная выноска 15"/>
          <p:cNvSpPr/>
          <p:nvPr/>
        </p:nvSpPr>
        <p:spPr bwMode="auto">
          <a:xfrm>
            <a:off x="6732240" y="2996952"/>
            <a:ext cx="1274440" cy="756664"/>
          </a:xfrm>
          <a:prstGeom prst="wedgeRoundRectCallou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600" b="0" i="0" u="none" strike="noStrike" cap="none" normalizeH="0" baseline="0" smtClean="0">
              <a:ln>
                <a:noFill/>
              </a:ln>
              <a:solidFill>
                <a:srgbClr val="696A6C"/>
              </a:solidFill>
              <a:effectLst/>
              <a:latin typeface="Arial" charset="0"/>
            </a:endParaRPr>
          </a:p>
        </p:txBody>
      </p:sp>
      <p:sp>
        <p:nvSpPr>
          <p:cNvPr id="19" name="Скругленная прямоугольная выноска 18"/>
          <p:cNvSpPr/>
          <p:nvPr/>
        </p:nvSpPr>
        <p:spPr bwMode="auto">
          <a:xfrm>
            <a:off x="3347864" y="3501008"/>
            <a:ext cx="3672408" cy="576064"/>
          </a:xfrm>
          <a:prstGeom prst="wedgeRoundRectCallout">
            <a:avLst>
              <a:gd name="adj1" fmla="val -67259"/>
              <a:gd name="adj2" fmla="val -159000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chemeClr val="tx1"/>
                </a:solidFill>
              </a:rPr>
              <a:t>Сборка </a:t>
            </a:r>
            <a:r>
              <a:rPr lang="en-US" sz="1400" dirty="0" smtClean="0">
                <a:solidFill>
                  <a:schemeClr val="tx1"/>
                </a:solidFill>
              </a:rPr>
              <a:t>Workflow.Training.Contracts.dll </a:t>
            </a:r>
            <a:r>
              <a:rPr lang="ru-RU" sz="1400" dirty="0" smtClean="0">
                <a:solidFill>
                  <a:schemeClr val="tx1"/>
                </a:solidFill>
              </a:rPr>
              <a:t>и ее типы данных в </a:t>
            </a:r>
            <a:r>
              <a:rPr lang="en-US" sz="1400" dirty="0" smtClean="0">
                <a:solidFill>
                  <a:schemeClr val="tx1"/>
                </a:solidFill>
              </a:rPr>
              <a:t>Assembly Importer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Импорт сборки </a:t>
            </a:r>
            <a:r>
              <a:rPr lang="en-US" dirty="0" smtClean="0"/>
              <a:t>Workflow.Training.Services.dll </a:t>
            </a:r>
            <a:r>
              <a:rPr lang="ru-RU" dirty="0" smtClean="0"/>
              <a:t>в </a:t>
            </a:r>
            <a:r>
              <a:rPr lang="en-US" dirty="0" smtClean="0"/>
              <a:t>Workflow</a:t>
            </a:r>
            <a:endParaRPr lang="ru-RU" dirty="0"/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1340569"/>
            <a:ext cx="6420638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Эксплуатация </a:t>
            </a:r>
            <a:r>
              <a:rPr lang="en-US" smtClean="0"/>
              <a:t>Workflow Suite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FBD5C1-FBCE-4954-8490-F2EE05A1C4AE}" type="slidenum">
              <a:rPr lang="ru-RU" smtClean="0"/>
              <a:pPr>
                <a:defRPr/>
              </a:pPr>
              <a:t>38</a:t>
            </a:fld>
            <a:endParaRPr lang="ru-RU" dirty="0"/>
          </a:p>
        </p:txBody>
      </p:sp>
      <p:sp>
        <p:nvSpPr>
          <p:cNvPr id="10" name="Прямоугольная выноска 9"/>
          <p:cNvSpPr/>
          <p:nvPr/>
        </p:nvSpPr>
        <p:spPr bwMode="auto">
          <a:xfrm>
            <a:off x="4860032" y="3140968"/>
            <a:ext cx="914400" cy="612648"/>
          </a:xfrm>
          <a:prstGeom prst="wedgeRectCallou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Прямоугольная выноска 10"/>
          <p:cNvSpPr/>
          <p:nvPr/>
        </p:nvSpPr>
        <p:spPr bwMode="auto">
          <a:xfrm>
            <a:off x="6084168" y="1916832"/>
            <a:ext cx="914400" cy="612648"/>
          </a:xfrm>
          <a:prstGeom prst="wedgeRectCallout">
            <a:avLst>
              <a:gd name="adj1" fmla="val -30357"/>
              <a:gd name="adj2" fmla="val 14305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Прямоугольная выноска 11"/>
          <p:cNvSpPr/>
          <p:nvPr/>
        </p:nvSpPr>
        <p:spPr bwMode="auto">
          <a:xfrm>
            <a:off x="3275856" y="2780928"/>
            <a:ext cx="914400" cy="612648"/>
          </a:xfrm>
          <a:prstGeom prst="wedgeRectCallou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Прямоугольная выноска 12"/>
          <p:cNvSpPr/>
          <p:nvPr/>
        </p:nvSpPr>
        <p:spPr bwMode="auto">
          <a:xfrm>
            <a:off x="3563888" y="3501008"/>
            <a:ext cx="45719" cy="432048"/>
          </a:xfrm>
          <a:prstGeom prst="wedgeRectCallou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Прямоугольная выноска 13"/>
          <p:cNvSpPr/>
          <p:nvPr/>
        </p:nvSpPr>
        <p:spPr bwMode="auto">
          <a:xfrm>
            <a:off x="3635896" y="3501008"/>
            <a:ext cx="914400" cy="612648"/>
          </a:xfrm>
          <a:prstGeom prst="wedgeRectCallou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Прямоугольная выноска 14"/>
          <p:cNvSpPr/>
          <p:nvPr/>
        </p:nvSpPr>
        <p:spPr bwMode="auto">
          <a:xfrm>
            <a:off x="4139952" y="1844824"/>
            <a:ext cx="432048" cy="1296144"/>
          </a:xfrm>
          <a:prstGeom prst="wedgeRectCallou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Прямоугольная выноска 15"/>
          <p:cNvSpPr/>
          <p:nvPr/>
        </p:nvSpPr>
        <p:spPr bwMode="auto">
          <a:xfrm>
            <a:off x="4572000" y="2420888"/>
            <a:ext cx="864096" cy="72008"/>
          </a:xfrm>
          <a:prstGeom prst="wedgeRectCallou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Прямоугольная выноска 16"/>
          <p:cNvSpPr/>
          <p:nvPr/>
        </p:nvSpPr>
        <p:spPr bwMode="auto">
          <a:xfrm>
            <a:off x="4788024" y="2492896"/>
            <a:ext cx="72008" cy="648072"/>
          </a:xfrm>
          <a:prstGeom prst="wedgeRectCallou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Прямоугольная выноска 17"/>
          <p:cNvSpPr/>
          <p:nvPr/>
        </p:nvSpPr>
        <p:spPr bwMode="auto">
          <a:xfrm>
            <a:off x="4067944" y="2852936"/>
            <a:ext cx="792088" cy="288032"/>
          </a:xfrm>
          <a:prstGeom prst="wedgeRectCallou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Прямоугольная выноска 18"/>
          <p:cNvSpPr/>
          <p:nvPr/>
        </p:nvSpPr>
        <p:spPr bwMode="auto">
          <a:xfrm>
            <a:off x="4860032" y="3861048"/>
            <a:ext cx="914400" cy="612648"/>
          </a:xfrm>
          <a:prstGeom prst="wedgeRectCallou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Прямоугольная выноска 19"/>
          <p:cNvSpPr/>
          <p:nvPr/>
        </p:nvSpPr>
        <p:spPr bwMode="auto">
          <a:xfrm>
            <a:off x="5148064" y="3933056"/>
            <a:ext cx="45719" cy="72008"/>
          </a:xfrm>
          <a:prstGeom prst="wedgeRectCallou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Прямоугольная выноска 20"/>
          <p:cNvSpPr/>
          <p:nvPr/>
        </p:nvSpPr>
        <p:spPr bwMode="auto">
          <a:xfrm>
            <a:off x="4716016" y="2132856"/>
            <a:ext cx="72008" cy="360040"/>
          </a:xfrm>
          <a:prstGeom prst="wedgeRectCallou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Прямоугольная выноска 21"/>
          <p:cNvSpPr/>
          <p:nvPr/>
        </p:nvSpPr>
        <p:spPr bwMode="auto">
          <a:xfrm>
            <a:off x="4716016" y="2132856"/>
            <a:ext cx="914400" cy="612648"/>
          </a:xfrm>
          <a:prstGeom prst="wedgeRectCallou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Скругленная прямоугольная выноска 28"/>
          <p:cNvSpPr/>
          <p:nvPr/>
        </p:nvSpPr>
        <p:spPr bwMode="auto">
          <a:xfrm>
            <a:off x="3563888" y="2132856"/>
            <a:ext cx="3384376" cy="576064"/>
          </a:xfrm>
          <a:prstGeom prst="wedgeRoundRectCallout">
            <a:avLst>
              <a:gd name="adj1" fmla="val -67654"/>
              <a:gd name="adj2" fmla="val 130750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chemeClr val="tx1"/>
                </a:solidFill>
              </a:rPr>
              <a:t>Сборка </a:t>
            </a:r>
            <a:r>
              <a:rPr lang="en-US" sz="1400" dirty="0" smtClean="0">
                <a:solidFill>
                  <a:schemeClr val="tx1"/>
                </a:solidFill>
              </a:rPr>
              <a:t>Workflow.Training.Services.dll </a:t>
            </a:r>
            <a:r>
              <a:rPr lang="ru-RU" sz="1400" dirty="0" smtClean="0">
                <a:solidFill>
                  <a:schemeClr val="tx1"/>
                </a:solidFill>
              </a:rPr>
              <a:t>и ее сервисы  в </a:t>
            </a:r>
            <a:r>
              <a:rPr lang="en-US" sz="1400" dirty="0" smtClean="0">
                <a:solidFill>
                  <a:schemeClr val="tx1"/>
                </a:solidFill>
              </a:rPr>
              <a:t>Assembly Importer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0" name="Скругленная прямоугольная выноска 29"/>
          <p:cNvSpPr/>
          <p:nvPr/>
        </p:nvSpPr>
        <p:spPr bwMode="auto">
          <a:xfrm>
            <a:off x="4572000" y="3212976"/>
            <a:ext cx="3384376" cy="720080"/>
          </a:xfrm>
          <a:prstGeom prst="wedgeRoundRectCallout">
            <a:avLst>
              <a:gd name="adj1" fmla="val -56930"/>
              <a:gd name="adj2" fmla="val 116279"/>
              <a:gd name="adj3" fmla="val 16667"/>
            </a:avLst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chemeClr val="tx1"/>
                </a:solidFill>
              </a:rPr>
              <a:t>Успешный импорт сборки</a:t>
            </a:r>
            <a:r>
              <a:rPr lang="en-US" sz="1400" dirty="0" smtClean="0">
                <a:solidFill>
                  <a:schemeClr val="tx1"/>
                </a:solidFill>
              </a:rPr>
              <a:t> Workflow.Training.Services.dll c</a:t>
            </a:r>
            <a:r>
              <a:rPr lang="ru-RU" sz="1400" dirty="0" smtClean="0">
                <a:solidFill>
                  <a:schemeClr val="tx1"/>
                </a:solidFill>
              </a:rPr>
              <a:t> ее сервисами и операциями в </a:t>
            </a:r>
            <a:r>
              <a:rPr lang="en-US" sz="1400" dirty="0" smtClean="0">
                <a:solidFill>
                  <a:schemeClr val="tx1"/>
                </a:solidFill>
              </a:rPr>
              <a:t>Workflow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Конфигурационная база данных </a:t>
            </a:r>
            <a:r>
              <a:rPr lang="en-US" dirty="0" smtClean="0"/>
              <a:t>Workflow. </a:t>
            </a:r>
            <a:r>
              <a:rPr lang="ru-RU" dirty="0" smtClean="0"/>
              <a:t>Таблицы </a:t>
            </a:r>
            <a:r>
              <a:rPr lang="en-US" dirty="0" smtClean="0"/>
              <a:t>WF_ASSEMBLY </a:t>
            </a:r>
            <a:r>
              <a:rPr lang="ru-RU" dirty="0" smtClean="0"/>
              <a:t>и </a:t>
            </a:r>
            <a:r>
              <a:rPr lang="en-US" dirty="0" smtClean="0"/>
              <a:t>WF_DATA_TYPE  </a:t>
            </a:r>
            <a:endParaRPr lang="ru-RU" dirty="0"/>
          </a:p>
        </p:txBody>
      </p:sp>
      <p:pic>
        <p:nvPicPr>
          <p:cNvPr id="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323528" y="3645024"/>
            <a:ext cx="8220075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Эксплуатация </a:t>
            </a:r>
            <a:r>
              <a:rPr lang="en-US" smtClean="0"/>
              <a:t>Workflow Suite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FBD5C1-FBCE-4954-8490-F2EE05A1C4AE}" type="slidenum">
              <a:rPr lang="ru-RU" smtClean="0"/>
              <a:pPr>
                <a:defRPr/>
              </a:pPr>
              <a:t>39</a:t>
            </a:fld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012160" y="1556792"/>
            <a:ext cx="2628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>
                <a:solidFill>
                  <a:schemeClr val="tx1"/>
                </a:solidFill>
              </a:rPr>
              <a:t>Таблица </a:t>
            </a:r>
            <a:r>
              <a:rPr lang="en-US" sz="1400" dirty="0" smtClean="0">
                <a:solidFill>
                  <a:schemeClr val="tx1"/>
                </a:solidFill>
              </a:rPr>
              <a:t>WF_ASSEMBLY </a:t>
            </a:r>
            <a:r>
              <a:rPr lang="ru-RU" sz="1400" dirty="0" smtClean="0">
                <a:solidFill>
                  <a:schemeClr val="tx1"/>
                </a:solidFill>
              </a:rPr>
              <a:t>-  зарегистрированные сборки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9532" y="2996952"/>
            <a:ext cx="7056784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assembly_name=Workflow.Training.Contracts.dll   assembly_id=24864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assembly_name=Workflow.Training.Services.dll     assembly_id=24865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755576" y="5877272"/>
            <a:ext cx="62646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>
                <a:solidFill>
                  <a:schemeClr val="tx1"/>
                </a:solidFill>
              </a:rPr>
              <a:t>Таблица </a:t>
            </a:r>
            <a:r>
              <a:rPr lang="en-US" sz="1400" dirty="0" smtClean="0">
                <a:solidFill>
                  <a:schemeClr val="tx1"/>
                </a:solidFill>
              </a:rPr>
              <a:t>WF_DATA_TYPE </a:t>
            </a:r>
            <a:r>
              <a:rPr lang="ru-RU" sz="1400" dirty="0" smtClean="0">
                <a:solidFill>
                  <a:schemeClr val="tx1"/>
                </a:solidFill>
              </a:rPr>
              <a:t>– словарь доступных типов данных </a:t>
            </a:r>
            <a:endParaRPr lang="ru-RU" sz="14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1412776"/>
            <a:ext cx="525780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Основные определения </a:t>
            </a:r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ru-RU" smtClean="0"/>
              <a:t>Эксплуатация </a:t>
            </a:r>
            <a:r>
              <a:rPr lang="en-US" smtClean="0"/>
              <a:t>Workflow Suite</a:t>
            </a:r>
            <a:endParaRPr lang="ru-RU" dirty="0" smtClean="0"/>
          </a:p>
        </p:txBody>
      </p:sp>
      <p:sp>
        <p:nvSpPr>
          <p:cNvPr id="10244" name="Номер слайда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EC1B3FC-D64E-40DB-8387-A912AC98CAC7}" type="slidenum">
              <a:rPr lang="ru-RU" smtClean="0"/>
              <a:pPr/>
              <a:t>4</a:t>
            </a:fld>
            <a:endParaRPr lang="ru-RU" dirty="0" smtClean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944991"/>
              </p:ext>
            </p:extLst>
          </p:nvPr>
        </p:nvGraphicFramePr>
        <p:xfrm>
          <a:off x="323528" y="1442472"/>
          <a:ext cx="8352928" cy="4938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6336704"/>
              </a:tblGrid>
              <a:tr h="864096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Workflow Suite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в 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FORIS</a:t>
                      </a:r>
                      <a:r>
                        <a:rPr lang="ru-RU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Workflow Suite </a:t>
                      </a:r>
                      <a:r>
                        <a:rPr lang="ru-RU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выступает в роли интеграционной шины, которая позволяет другим приложениям, выступающим в роли сервисов,  избегать прямого взаимодействия друг с другом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Workflow</a:t>
                      </a:r>
                      <a:r>
                        <a:rPr lang="ru-RU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обеспечивает важный аспект архитектуры корпоративных приложений  - слабую связанность</a:t>
                      </a:r>
                      <a:endParaRPr lang="ru-RU" sz="16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11376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/>
                        <a:t>BPE</a:t>
                      </a:r>
                      <a:r>
                        <a:rPr lang="en-US" sz="1600" b="0" baseline="0" dirty="0" smtClean="0"/>
                        <a:t> (</a:t>
                      </a:r>
                      <a:r>
                        <a:rPr lang="ru-RU" sz="1600" b="0" baseline="0" dirty="0" smtClean="0"/>
                        <a:t>часть </a:t>
                      </a:r>
                      <a:r>
                        <a:rPr lang="en-US" sz="1600" b="0" baseline="0" dirty="0" smtClean="0"/>
                        <a:t>Workflow Suite)</a:t>
                      </a:r>
                      <a:endParaRPr lang="ru-RU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движок бизнес-процессов, позволяет определить БП (описать с помощью языка PDL),</a:t>
                      </a:r>
                      <a:r>
                        <a:rPr lang="ru-RU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создавать экземпляры этих БП (через стартовые методы выставляемых в фасаде) и обеспечивает асинхронную обработку основной</a:t>
                      </a:r>
                      <a:r>
                        <a:rPr lang="ru-RU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логики процесса</a:t>
                      </a:r>
                      <a:endParaRPr lang="ru-RU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936104">
                <a:tc>
                  <a:txBody>
                    <a:bodyPr/>
                    <a:lstStyle/>
                    <a:p>
                      <a:r>
                        <a:rPr lang="ru-RU" sz="1600" b="0" dirty="0" smtClean="0"/>
                        <a:t>Бизнес-процесс(БП)</a:t>
                      </a:r>
                      <a:endParaRPr lang="ru-RU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бизнес-процесс представляет собой систему последовательных, целенаправленных и регламентированных видов деятельности, в которой посредством управляющего воздействия и с помощью ресурсов входы процесса преобразуются в выходы, результаты процесса, представляющие ценность для потребителей</a:t>
                      </a:r>
                      <a:endParaRPr lang="ru-RU" sz="1600" dirty="0"/>
                    </a:p>
                  </a:txBody>
                  <a:tcPr/>
                </a:tc>
              </a:tr>
              <a:tr h="936104">
                <a:tc>
                  <a:txBody>
                    <a:bodyPr/>
                    <a:lstStyle/>
                    <a:p>
                      <a:r>
                        <a:rPr lang="ru-RU" sz="1600" b="0" dirty="0" smtClean="0"/>
                        <a:t>Сервис</a:t>
                      </a:r>
                      <a:endParaRPr lang="en-US" sz="16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организованное определенным образом предоставление в сетевой среде информации другим приложениям с помощью описания и публикации соответствующих интерфейсов</a:t>
                      </a:r>
                      <a:endParaRPr lang="ru-RU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Конфигурационная база данных </a:t>
            </a:r>
            <a:r>
              <a:rPr lang="en-US" dirty="0" smtClean="0"/>
              <a:t>Workflow. </a:t>
            </a:r>
            <a:r>
              <a:rPr lang="ru-RU" dirty="0" smtClean="0"/>
              <a:t>Таблицы </a:t>
            </a:r>
            <a:r>
              <a:rPr lang="en-US" dirty="0" smtClean="0"/>
              <a:t>WF_SERVICE </a:t>
            </a:r>
            <a:r>
              <a:rPr lang="ru-RU" dirty="0" smtClean="0"/>
              <a:t>и </a:t>
            </a:r>
            <a:r>
              <a:rPr lang="en-US" dirty="0" smtClean="0"/>
              <a:t>WF_OPERATION</a:t>
            </a:r>
            <a:endParaRPr lang="ru-R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268760"/>
            <a:ext cx="5391150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Эксплуатация </a:t>
            </a:r>
            <a:r>
              <a:rPr lang="en-US" smtClean="0"/>
              <a:t>Workflow Suite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FBD5C1-FBCE-4954-8490-F2EE05A1C4AE}" type="slidenum">
              <a:rPr lang="ru-RU" smtClean="0"/>
              <a:pPr>
                <a:defRPr/>
              </a:pPr>
              <a:t>40</a:t>
            </a:fld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11560" y="3068960"/>
            <a:ext cx="69127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>
                <a:solidFill>
                  <a:schemeClr val="tx1"/>
                </a:solidFill>
              </a:rPr>
              <a:t>Таблица </a:t>
            </a:r>
            <a:r>
              <a:rPr lang="en-US" sz="1400" dirty="0" smtClean="0">
                <a:solidFill>
                  <a:schemeClr val="tx1"/>
                </a:solidFill>
              </a:rPr>
              <a:t>WF_SERVICE </a:t>
            </a:r>
            <a:r>
              <a:rPr lang="ru-RU" sz="1400" dirty="0" smtClean="0">
                <a:solidFill>
                  <a:schemeClr val="tx1"/>
                </a:solidFill>
              </a:rPr>
              <a:t>-  службы</a:t>
            </a:r>
            <a:r>
              <a:rPr lang="en-US" sz="1400" dirty="0" smtClean="0">
                <a:solidFill>
                  <a:schemeClr val="tx1"/>
                </a:solidFill>
              </a:rPr>
              <a:t>, </a:t>
            </a:r>
            <a:r>
              <a:rPr lang="ru-RU" sz="1400" dirty="0" smtClean="0">
                <a:solidFill>
                  <a:schemeClr val="tx1"/>
                </a:solidFill>
              </a:rPr>
              <a:t>которые зарегистрированы в </a:t>
            </a:r>
            <a:r>
              <a:rPr lang="en-US" sz="1400" dirty="0" smtClean="0">
                <a:solidFill>
                  <a:schemeClr val="tx1"/>
                </a:solidFill>
              </a:rPr>
              <a:t>Workflow</a:t>
            </a:r>
            <a:r>
              <a:rPr lang="ru-RU" sz="1400" dirty="0" smtClean="0">
                <a:solidFill>
                  <a:schemeClr val="tx1"/>
                </a:solidFill>
              </a:rPr>
              <a:t> 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11560" y="5949280"/>
            <a:ext cx="78488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>
                <a:solidFill>
                  <a:schemeClr val="tx1"/>
                </a:solidFill>
              </a:rPr>
              <a:t>Таблица </a:t>
            </a:r>
            <a:r>
              <a:rPr lang="en-US" sz="1400" dirty="0" smtClean="0">
                <a:solidFill>
                  <a:schemeClr val="tx1"/>
                </a:solidFill>
              </a:rPr>
              <a:t>WF_OPERATION </a:t>
            </a:r>
            <a:r>
              <a:rPr lang="ru-RU" sz="1400" dirty="0" smtClean="0">
                <a:solidFill>
                  <a:schemeClr val="tx1"/>
                </a:solidFill>
              </a:rPr>
              <a:t>-  словарь операций (методы служб)</a:t>
            </a:r>
            <a:endParaRPr lang="ru-RU" sz="1400" dirty="0">
              <a:solidFill>
                <a:schemeClr val="tx1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3717032"/>
            <a:ext cx="634365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тестового бизнес-процесса </a:t>
            </a:r>
            <a:r>
              <a:rPr lang="en-US" dirty="0" smtClean="0"/>
              <a:t>“TestBP”</a:t>
            </a:r>
            <a:endParaRPr lang="ru-RU" dirty="0"/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>
          <a:xfrm>
            <a:off x="250825" y="1412776"/>
            <a:ext cx="8641655" cy="5184576"/>
          </a:xfrm>
        </p:spPr>
        <p:txBody>
          <a:bodyPr/>
          <a:lstStyle/>
          <a:p>
            <a:r>
              <a:rPr lang="ru-RU" sz="1800" b="1" dirty="0" smtClean="0">
                <a:solidFill>
                  <a:schemeClr val="tx1"/>
                </a:solidFill>
              </a:rPr>
              <a:t>Логика процесс</a:t>
            </a:r>
            <a:r>
              <a:rPr lang="en-US" sz="1800" b="1" dirty="0" smtClean="0">
                <a:solidFill>
                  <a:schemeClr val="tx1"/>
                </a:solidFill>
              </a:rPr>
              <a:t>а “TestBP”</a:t>
            </a:r>
            <a:r>
              <a:rPr lang="ru-RU" sz="1800" b="1" dirty="0" smtClean="0">
                <a:solidFill>
                  <a:schemeClr val="tx1"/>
                </a:solidFill>
              </a:rPr>
              <a:t>:</a:t>
            </a:r>
          </a:p>
          <a:p>
            <a:r>
              <a:rPr lang="ru-RU" sz="1800" b="1" dirty="0" smtClean="0">
                <a:solidFill>
                  <a:schemeClr val="tx1"/>
                </a:solidFill>
              </a:rPr>
              <a:t>Синхронный блок:</a:t>
            </a:r>
            <a:endParaRPr lang="en-US" sz="1800" b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ru-RU" sz="1800" dirty="0" smtClean="0">
                <a:solidFill>
                  <a:schemeClr val="tx1"/>
                </a:solidFill>
              </a:rPr>
              <a:t>Заблокировать ресурс</a:t>
            </a:r>
            <a:r>
              <a:rPr lang="en-US" sz="1800" dirty="0" smtClean="0">
                <a:solidFill>
                  <a:schemeClr val="tx1"/>
                </a:solidFill>
              </a:rPr>
              <a:t> (</a:t>
            </a:r>
            <a:r>
              <a:rPr lang="ru-RU" sz="1800" dirty="0" smtClean="0">
                <a:solidFill>
                  <a:schemeClr val="tx1"/>
                </a:solidFill>
              </a:rPr>
              <a:t>имя ресурса задается при старте процесса через утилиту).</a:t>
            </a:r>
          </a:p>
          <a:p>
            <a:r>
              <a:rPr lang="ru-RU" sz="1800" b="1" dirty="0" smtClean="0">
                <a:solidFill>
                  <a:schemeClr val="tx1"/>
                </a:solidFill>
              </a:rPr>
              <a:t>Асинхронный блок: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ru-RU" sz="1800" dirty="0">
                <a:solidFill>
                  <a:schemeClr val="tx1"/>
                </a:solidFill>
              </a:rPr>
              <a:t>Выполнить несколько вызовов </a:t>
            </a:r>
            <a:r>
              <a:rPr lang="en-US" sz="1800" dirty="0">
                <a:solidFill>
                  <a:schemeClr val="tx1"/>
                </a:solidFill>
              </a:rPr>
              <a:t>Invoke</a:t>
            </a:r>
            <a:r>
              <a:rPr lang="ru-RU" sz="1800" dirty="0">
                <a:solidFill>
                  <a:schemeClr val="tx1"/>
                </a:solidFill>
              </a:rPr>
              <a:t> (изменив переменные)</a:t>
            </a:r>
            <a:r>
              <a:rPr lang="en-US" sz="1800" dirty="0">
                <a:solidFill>
                  <a:schemeClr val="tx1"/>
                </a:solidFill>
              </a:rPr>
              <a:t>;</a:t>
            </a:r>
            <a:endParaRPr lang="ru-RU" sz="1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ru-RU" sz="1800" dirty="0">
                <a:solidFill>
                  <a:schemeClr val="tx1"/>
                </a:solidFill>
              </a:rPr>
              <a:t>Прервать свое выполнение на время указанное в таймауте (таймаут задается при старте процесса через утилиту)</a:t>
            </a:r>
            <a:r>
              <a:rPr lang="en-US" sz="1800" dirty="0">
                <a:solidFill>
                  <a:schemeClr val="tx1"/>
                </a:solidFill>
              </a:rPr>
              <a:t>;</a:t>
            </a:r>
            <a:endParaRPr lang="ru-RU" sz="1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ru-RU" sz="1800" dirty="0">
                <a:solidFill>
                  <a:schemeClr val="tx1"/>
                </a:solidFill>
              </a:rPr>
              <a:t>Создать несколько дочек</a:t>
            </a:r>
            <a:r>
              <a:rPr lang="en-US" sz="1800" dirty="0">
                <a:solidFill>
                  <a:schemeClr val="tx1"/>
                </a:solidFill>
              </a:rPr>
              <a:t> “TestBPChildProcess”</a:t>
            </a:r>
            <a:r>
              <a:rPr lang="ru-RU" sz="1800" dirty="0">
                <a:solidFill>
                  <a:schemeClr val="tx1"/>
                </a:solidFill>
              </a:rPr>
              <a:t> (кол-во дочек также задается при старте процесса)</a:t>
            </a:r>
            <a:r>
              <a:rPr lang="en-US" sz="1800" dirty="0">
                <a:solidFill>
                  <a:schemeClr val="tx1"/>
                </a:solidFill>
              </a:rPr>
              <a:t>;</a:t>
            </a:r>
            <a:endParaRPr lang="ru-RU" sz="1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ru-RU" sz="1800" dirty="0">
                <a:solidFill>
                  <a:schemeClr val="tx1"/>
                </a:solidFill>
              </a:rPr>
              <a:t>Прервать свое выполнение в ожидание асинхронного сообщения.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Эксплуатация </a:t>
            </a:r>
            <a:r>
              <a:rPr lang="en-US" smtClean="0"/>
              <a:t>Workflow Suite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FBD5C1-FBCE-4954-8490-F2EE05A1C4AE}" type="slidenum">
              <a:rPr lang="ru-RU" smtClean="0"/>
              <a:pPr>
                <a:defRPr/>
              </a:pPr>
              <a:t>41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тестового бизнес-процесса </a:t>
            </a:r>
            <a:r>
              <a:rPr lang="en-US" dirty="0" smtClean="0"/>
              <a:t>“TestBP”</a:t>
            </a:r>
            <a:r>
              <a:rPr lang="ru-RU" dirty="0" smtClean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Раздел деклараций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311580"/>
            <a:ext cx="8642350" cy="3053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Эксплуатация </a:t>
            </a:r>
            <a:r>
              <a:rPr lang="en-US" smtClean="0"/>
              <a:t>Workflow Suite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FBD5C1-FBCE-4954-8490-F2EE05A1C4AE}" type="slidenum">
              <a:rPr lang="ru-RU" smtClean="0"/>
              <a:pPr>
                <a:defRPr/>
              </a:pPr>
              <a:t>42</a:t>
            </a:fld>
            <a:endParaRPr lang="ru-RU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323528" y="4293096"/>
          <a:ext cx="8352928" cy="2224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6336704"/>
              </a:tblGrid>
              <a:tr h="216024"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Название</a:t>
                      </a:r>
                      <a:r>
                        <a:rPr lang="ru-RU" sz="1200" baseline="0" dirty="0" smtClean="0">
                          <a:solidFill>
                            <a:schemeClr val="tx1"/>
                          </a:solidFill>
                        </a:rPr>
                        <a:t> раздела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Описание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973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process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Элемент первого уровня,</a:t>
                      </a:r>
                      <a:r>
                        <a:rPr lang="ru-RU" sz="1200" baseline="0" dirty="0" smtClean="0"/>
                        <a:t> содержащий описание бизнес-процесса</a:t>
                      </a:r>
                      <a:endParaRPr lang="ru-RU" sz="1200" dirty="0"/>
                    </a:p>
                  </a:txBody>
                  <a:tcPr/>
                </a:tc>
              </a:tr>
              <a:tr h="24344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declarations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Раздел деклараций служит для описания объектов</a:t>
                      </a:r>
                      <a:endParaRPr lang="ru-RU" sz="1200" dirty="0"/>
                    </a:p>
                  </a:txBody>
                  <a:tcPr/>
                </a:tc>
              </a:tr>
              <a:tr h="40117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types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Перечисляются</a:t>
                      </a:r>
                      <a:r>
                        <a:rPr lang="ru-RU" sz="1200" baseline="0" dirty="0" smtClean="0"/>
                        <a:t> типы данных, используемые в объявлениях остальных объектов процесса </a:t>
                      </a:r>
                      <a:endParaRPr lang="ru-RU" sz="1200" dirty="0"/>
                    </a:p>
                  </a:txBody>
                  <a:tcPr/>
                </a:tc>
              </a:tr>
              <a:tr h="44803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services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Операции, которые будут использоваться </a:t>
                      </a:r>
                      <a:r>
                        <a:rPr lang="ru-RU" sz="1200" baseline="0" dirty="0" smtClean="0"/>
                        <a:t> при реализации процесса . Операции существуют не сами по себе, а в составе компонентов или служб систем </a:t>
                      </a:r>
                      <a:endParaRPr lang="ru-RU" sz="1200" dirty="0"/>
                    </a:p>
                  </a:txBody>
                  <a:tcPr/>
                </a:tc>
              </a:tr>
              <a:tr h="48722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variables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Переменные, которые используются для хранения, преобразования и передачи данных между активностями </a:t>
                      </a:r>
                      <a:endParaRPr lang="ru-RU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тестового бизнес-процесса </a:t>
            </a:r>
            <a:r>
              <a:rPr lang="en-US" dirty="0" smtClean="0"/>
              <a:t>“TestBP”</a:t>
            </a:r>
            <a:r>
              <a:rPr lang="ru-RU" dirty="0" smtClean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Раздел деклараций 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380953"/>
            <a:ext cx="8318822" cy="255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Эксплуатация </a:t>
            </a:r>
            <a:r>
              <a:rPr lang="en-US" smtClean="0"/>
              <a:t>Workflow Suite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FBD5C1-FBCE-4954-8490-F2EE05A1C4AE}" type="slidenum">
              <a:rPr lang="ru-RU" smtClean="0"/>
              <a:pPr>
                <a:defRPr/>
              </a:pPr>
              <a:t>43</a:t>
            </a:fld>
            <a:endParaRPr lang="ru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323528" y="4005064"/>
          <a:ext cx="8352928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6336704"/>
              </a:tblGrid>
              <a:tr h="246884"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Название</a:t>
                      </a:r>
                      <a:r>
                        <a:rPr lang="ru-RU" sz="1200" baseline="0" dirty="0" smtClean="0">
                          <a:solidFill>
                            <a:schemeClr val="tx1"/>
                          </a:solidFill>
                        </a:rPr>
                        <a:t> раздела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Описание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1147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messages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Сообщения, необходимые бизнес-процессу для асинхронного взаимодействия с внешними системами</a:t>
                      </a:r>
                      <a:endParaRPr lang="ru-RU" sz="1200" dirty="0"/>
                    </a:p>
                  </a:txBody>
                  <a:tcPr/>
                </a:tc>
              </a:tr>
              <a:tr h="41147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instantiation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/>
                        <a:t>Задается</a:t>
                      </a:r>
                      <a:r>
                        <a:rPr lang="ru-RU" sz="1200" baseline="0" dirty="0" smtClean="0"/>
                        <a:t> стартовая логика бизнес-процесса. Выполнение этой логики реализуют фасадные службы  </a:t>
                      </a:r>
                      <a:r>
                        <a:rPr lang="en-US" sz="1200" baseline="0" dirty="0" smtClean="0"/>
                        <a:t>Workflow </a:t>
                      </a:r>
                      <a:endParaRPr lang="ru-RU" sz="1200" dirty="0" smtClean="0"/>
                    </a:p>
                  </a:txBody>
                  <a:tcPr/>
                </a:tc>
              </a:tr>
              <a:tr h="41147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interface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Указываются</a:t>
                      </a:r>
                      <a:r>
                        <a:rPr lang="ru-RU" sz="1200" baseline="0" dirty="0" smtClean="0"/>
                        <a:t> параметры, необходимые для выполнения стартовой логики бизнес-процесса</a:t>
                      </a:r>
                      <a:endParaRPr lang="ru-RU" sz="1200" dirty="0"/>
                    </a:p>
                  </a:txBody>
                  <a:tcPr/>
                </a:tc>
              </a:tr>
              <a:tr h="4114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execution</a:t>
                      </a:r>
                      <a:endParaRPr lang="ru-RU" sz="1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Задается логика выполнения бизнес-процесса. Выполнение этой логики реализуют узлы обработки </a:t>
                      </a:r>
                      <a:r>
                        <a:rPr lang="en-US" sz="1200" dirty="0" smtClean="0"/>
                        <a:t>Workflow </a:t>
                      </a:r>
                      <a:endParaRPr lang="ru-RU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тестового бизнес-процесса </a:t>
            </a:r>
            <a:r>
              <a:rPr lang="en-US" dirty="0" smtClean="0"/>
              <a:t>“TestBP”</a:t>
            </a:r>
            <a:r>
              <a:rPr lang="ru-RU" dirty="0" smtClean="0"/>
              <a:t>. </a:t>
            </a:r>
            <a:r>
              <a:rPr lang="en-US" dirty="0"/>
              <a:t/>
            </a:r>
            <a:br>
              <a:rPr lang="en-US" dirty="0"/>
            </a:br>
            <a:r>
              <a:rPr lang="ru-RU" dirty="0" smtClean="0"/>
              <a:t>Простые активности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436185"/>
            <a:ext cx="8642350" cy="2208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Эксплуатация </a:t>
            </a:r>
            <a:r>
              <a:rPr lang="en-US" smtClean="0"/>
              <a:t>Workflow Suite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FBD5C1-FBCE-4954-8490-F2EE05A1C4AE}" type="slidenum">
              <a:rPr lang="ru-RU" smtClean="0"/>
              <a:pPr>
                <a:defRPr/>
              </a:pPr>
              <a:t>44</a:t>
            </a:fld>
            <a:endParaRPr lang="ru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323528" y="3933056"/>
          <a:ext cx="8352928" cy="24931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6336704"/>
              </a:tblGrid>
              <a:tr h="216024"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Название</a:t>
                      </a:r>
                      <a:r>
                        <a:rPr lang="ru-RU" sz="1200" baseline="0" dirty="0" smtClean="0">
                          <a:solidFill>
                            <a:schemeClr val="tx1"/>
                          </a:solidFill>
                        </a:rPr>
                        <a:t> активности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Описание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37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invoke</a:t>
                      </a:r>
                      <a:endParaRPr lang="ru-RU" sz="1200" dirty="0" smtClean="0"/>
                    </a:p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Вызов</a:t>
                      </a:r>
                      <a:r>
                        <a:rPr lang="ru-RU" sz="1200" baseline="0" dirty="0" smtClean="0"/>
                        <a:t> бизнес-операций. Вызывает службу и ее метод. Помимо имени активности требует задание  атрибутов </a:t>
                      </a:r>
                      <a:r>
                        <a:rPr lang="en-US" sz="1200" baseline="0" dirty="0" smtClean="0"/>
                        <a:t>service </a:t>
                      </a:r>
                      <a:r>
                        <a:rPr lang="ru-RU" sz="1200" baseline="0" dirty="0" smtClean="0"/>
                        <a:t>и </a:t>
                      </a:r>
                      <a:r>
                        <a:rPr lang="en-US" sz="1200" baseline="0" dirty="0" smtClean="0"/>
                        <a:t>operation. </a:t>
                      </a:r>
                      <a:endParaRPr lang="ru-RU" sz="1200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assign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Используется для внутренних вычислений и или преобразования данных </a:t>
                      </a:r>
                      <a:endParaRPr lang="ru-RU" sz="1200" dirty="0"/>
                    </a:p>
                  </a:txBody>
                  <a:tcPr/>
                </a:tc>
              </a:tr>
              <a:tr h="40117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acquire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Предназначена</a:t>
                      </a:r>
                      <a:r>
                        <a:rPr lang="ru-RU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для наложения бизнес-процессом разделяемой или исключительной блокировки на один или несколько ресурсов</a:t>
                      </a:r>
                      <a:endParaRPr lang="ru-RU" sz="1200" dirty="0"/>
                    </a:p>
                  </a:txBody>
                  <a:tcPr/>
                </a:tc>
              </a:tr>
              <a:tr h="44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invokeProcess</a:t>
                      </a:r>
                      <a:endParaRPr lang="ru-RU" sz="1200" dirty="0" smtClean="0"/>
                    </a:p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Вызов дочернего бизнес-процесса </a:t>
                      </a:r>
                      <a:endParaRPr lang="ru-RU" sz="1200" dirty="0"/>
                    </a:p>
                  </a:txBody>
                  <a:tcPr/>
                </a:tc>
              </a:tr>
              <a:tr h="48722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wait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Задержка выполнения бизнес-процесса</a:t>
                      </a:r>
                      <a:r>
                        <a:rPr lang="ru-RU" sz="1200" baseline="0" dirty="0" smtClean="0"/>
                        <a:t> в течение некоторого промежутка времени </a:t>
                      </a:r>
                      <a:endParaRPr lang="ru-RU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тестового бизнес-процесса </a:t>
            </a:r>
            <a:r>
              <a:rPr lang="en-US" dirty="0" smtClean="0"/>
              <a:t>“TestBP”</a:t>
            </a:r>
            <a:r>
              <a:rPr lang="ru-RU" dirty="0" smtClean="0"/>
              <a:t>. </a:t>
            </a:r>
            <a:r>
              <a:rPr lang="en-US" dirty="0"/>
              <a:t/>
            </a:r>
            <a:br>
              <a:rPr lang="en-US" dirty="0"/>
            </a:br>
            <a:r>
              <a:rPr lang="ru-RU" dirty="0" smtClean="0"/>
              <a:t>Составные активности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Эксплуатация </a:t>
            </a:r>
            <a:r>
              <a:rPr lang="en-US" smtClean="0"/>
              <a:t>Workflow Suite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FBD5C1-FBCE-4954-8490-F2EE05A1C4AE}" type="slidenum">
              <a:rPr lang="ru-RU" smtClean="0"/>
              <a:pPr>
                <a:defRPr/>
              </a:pPr>
              <a:t>45</a:t>
            </a:fld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590253"/>
            <a:ext cx="8610600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тестового бизнес-процесса </a:t>
            </a:r>
            <a:r>
              <a:rPr lang="en-US" dirty="0" smtClean="0"/>
              <a:t>“TestBP”</a:t>
            </a:r>
            <a:r>
              <a:rPr lang="ru-RU" dirty="0" smtClean="0"/>
              <a:t>. </a:t>
            </a:r>
            <a:r>
              <a:rPr lang="en-US" dirty="0"/>
              <a:t/>
            </a:r>
            <a:br>
              <a:rPr lang="en-US" dirty="0"/>
            </a:br>
            <a:r>
              <a:rPr lang="ru-RU" dirty="0" smtClean="0"/>
              <a:t>Составные активности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0825" y="1412776"/>
            <a:ext cx="8641655" cy="5184576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Эксплуатация </a:t>
            </a:r>
            <a:r>
              <a:rPr lang="en-US" smtClean="0"/>
              <a:t>Workflow Suite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FBD5C1-FBCE-4954-8490-F2EE05A1C4AE}" type="slidenum">
              <a:rPr lang="ru-RU" smtClean="0"/>
              <a:pPr>
                <a:defRPr/>
              </a:pPr>
              <a:t>46</a:t>
            </a:fld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395536" y="3284984"/>
          <a:ext cx="8352928" cy="2041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6336704"/>
              </a:tblGrid>
              <a:tr h="216024"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Название</a:t>
                      </a:r>
                      <a:r>
                        <a:rPr lang="ru-RU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200" baseline="0" dirty="0" smtClean="0">
                          <a:solidFill>
                            <a:schemeClr val="tx1"/>
                          </a:solidFill>
                        </a:rPr>
                        <a:t>составной активности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Описание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37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switch</a:t>
                      </a:r>
                      <a:endParaRPr lang="ru-RU" sz="1200" dirty="0" smtClean="0"/>
                    </a:p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Конструкция</a:t>
                      </a:r>
                      <a:r>
                        <a:rPr lang="ru-RU" sz="1200" baseline="0" dirty="0" smtClean="0"/>
                        <a:t> </a:t>
                      </a:r>
                      <a:r>
                        <a:rPr lang="en-US" sz="1200" baseline="0" dirty="0" smtClean="0"/>
                        <a:t>&lt;switch&gt; </a:t>
                      </a:r>
                      <a:r>
                        <a:rPr lang="ru-RU" sz="1200" baseline="0" dirty="0" smtClean="0"/>
                        <a:t>позволяет реализовать условное поведение. </a:t>
                      </a:r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Конструкция состоит из упорядоченного набора условных веток, определяемых одним или несколькими элементами &lt;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case</a:t>
                      </a:r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 и одним необязательным элементом &lt;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otherwise</a:t>
                      </a:r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&gt;. </a:t>
                      </a:r>
                      <a:endParaRPr lang="ru-RU" sz="1200" dirty="0"/>
                    </a:p>
                  </a:txBody>
                  <a:tcPr/>
                </a:tc>
              </a:tr>
              <a:tr h="48689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while</a:t>
                      </a:r>
                      <a:endParaRPr lang="ru-RU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Конструкция &lt;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while</a:t>
                      </a:r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 позволяет организовать повторное выполнение набора активностей (цикл по условию). </a:t>
                      </a:r>
                    </a:p>
                  </a:txBody>
                  <a:tcPr/>
                </a:tc>
              </a:tr>
              <a:tr h="44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scope</a:t>
                      </a:r>
                      <a:endParaRPr lang="ru-RU" sz="1200" dirty="0" smtClean="0"/>
                    </a:p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Конструкция &lt;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scope</a:t>
                      </a:r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 включает активности, для которых можно определить обработчик сбоев, а так же ограничить видимость контекстных переменных</a:t>
                      </a:r>
                      <a:endParaRPr lang="ru-RU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95536" y="1340768"/>
            <a:ext cx="8136904" cy="166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PDL-процесс состоит из шагов, называемых активностями. Каждая из активностей может быть либо простой, либо составной.</a:t>
            </a:r>
          </a:p>
          <a:p>
            <a:endParaRPr lang="ru-RU" dirty="0" smtClean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Составные активности — это такие управляющие конструкции языка, как «цикл» или «условие». Они содержат внутри себя другие активности. К составным активностям относится также «блок» и «транзакция». 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Таблица </a:t>
            </a:r>
            <a:r>
              <a:rPr lang="en-US" dirty="0" smtClean="0"/>
              <a:t>WF_PROCESS_TYPE_VER,</a:t>
            </a:r>
            <a:br>
              <a:rPr lang="en-US" dirty="0" smtClean="0"/>
            </a:br>
            <a:r>
              <a:rPr lang="ru-RU" dirty="0" smtClean="0"/>
              <a:t>описание процесса на </a:t>
            </a:r>
            <a:r>
              <a:rPr lang="en-US" dirty="0" smtClean="0"/>
              <a:t>PDL</a:t>
            </a:r>
            <a:endParaRPr lang="ru-RU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327373"/>
            <a:ext cx="7315200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Эксплуатация </a:t>
            </a:r>
            <a:r>
              <a:rPr lang="en-US" smtClean="0"/>
              <a:t>Workflow Suite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FBD5C1-FBCE-4954-8490-F2EE05A1C4AE}" type="slidenum">
              <a:rPr lang="ru-RU" smtClean="0"/>
              <a:pPr>
                <a:defRPr/>
              </a:pPr>
              <a:t>47</a:t>
            </a:fld>
            <a:endParaRPr lang="ru-RU" dirty="0"/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179512" y="5805264"/>
            <a:ext cx="8785671" cy="64807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Для импорта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в </a:t>
            </a:r>
            <a:r>
              <a:rPr lang="en-US" dirty="0" smtClean="0">
                <a:solidFill>
                  <a:schemeClr val="tx1"/>
                </a:solidFill>
              </a:rPr>
              <a:t>Workflow </a:t>
            </a:r>
            <a:r>
              <a:rPr lang="ru-RU" dirty="0" smtClean="0">
                <a:solidFill>
                  <a:schemeClr val="tx1"/>
                </a:solidFill>
              </a:rPr>
              <a:t>описания бизнес-процесса на </a:t>
            </a:r>
            <a:r>
              <a:rPr lang="en-US" dirty="0" smtClean="0">
                <a:solidFill>
                  <a:schemeClr val="tx1"/>
                </a:solidFill>
              </a:rPr>
              <a:t>PDL </a:t>
            </a:r>
            <a:r>
              <a:rPr lang="ru-RU" dirty="0" smtClean="0">
                <a:solidFill>
                  <a:schemeClr val="tx1"/>
                </a:solidFill>
              </a:rPr>
              <a:t>используется утилита </a:t>
            </a:r>
            <a:r>
              <a:rPr lang="en-US" dirty="0" smtClean="0">
                <a:solidFill>
                  <a:schemeClr val="tx1"/>
                </a:solidFill>
              </a:rPr>
              <a:t>pdl.exe.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Описание процесса на </a:t>
            </a:r>
            <a:r>
              <a:rPr lang="en-US" dirty="0" smtClean="0">
                <a:solidFill>
                  <a:schemeClr val="tx1"/>
                </a:solidFill>
              </a:rPr>
              <a:t>PDL </a:t>
            </a:r>
            <a:r>
              <a:rPr lang="ru-RU" dirty="0" smtClean="0">
                <a:solidFill>
                  <a:schemeClr val="tx1"/>
                </a:solidFill>
              </a:rPr>
              <a:t>находится в поле </a:t>
            </a:r>
            <a:r>
              <a:rPr lang="en-US" dirty="0" smtClean="0">
                <a:solidFill>
                  <a:schemeClr val="tx1"/>
                </a:solidFill>
              </a:rPr>
              <a:t>BODY </a:t>
            </a:r>
            <a:r>
              <a:rPr lang="ru-RU" dirty="0" smtClean="0">
                <a:solidFill>
                  <a:schemeClr val="tx1"/>
                </a:solidFill>
              </a:rPr>
              <a:t>таблицы </a:t>
            </a:r>
            <a:r>
              <a:rPr lang="en-US" dirty="0" smtClean="0">
                <a:solidFill>
                  <a:schemeClr val="tx1"/>
                </a:solidFill>
              </a:rPr>
              <a:t>WF_PROCESS_TYPE_VER.</a:t>
            </a:r>
            <a:endParaRPr lang="ru-RU" sz="1800" dirty="0" smtClean="0">
              <a:solidFill>
                <a:schemeClr val="tx1"/>
              </a:solidFill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E31B23"/>
              </a:buClr>
              <a:buSzTx/>
              <a:buFont typeface="Webdings" pitchFamily="18" charset="2"/>
              <a:buNone/>
              <a:tabLst/>
              <a:defRPr/>
            </a:pPr>
            <a:r>
              <a:rPr lang="ru-RU" sz="1800" b="1" kern="0" noProof="0" dirty="0" smtClean="0">
                <a:solidFill>
                  <a:schemeClr val="tx1"/>
                </a:solidFill>
                <a:latin typeface="+mn-lt"/>
              </a:rPr>
              <a:t>  </a:t>
            </a: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E31B23"/>
              </a:buClr>
              <a:buSzTx/>
              <a:buFont typeface="Webdings" pitchFamily="18" charset="2"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E31B23"/>
              </a:buClr>
              <a:buSzTx/>
              <a:buFont typeface="Webdings" pitchFamily="18" charset="2"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Создание процесса </a:t>
            </a:r>
            <a:r>
              <a:rPr lang="en-US" dirty="0" smtClean="0"/>
              <a:t>Workflow</a:t>
            </a:r>
            <a:r>
              <a:rPr lang="ru-RU" dirty="0" smtClean="0"/>
              <a:t>. Клиентское приложение </a:t>
            </a:r>
            <a:r>
              <a:rPr lang="en-US" dirty="0" smtClean="0"/>
              <a:t>Workflow.Training.Emulator.exe</a:t>
            </a:r>
            <a:endParaRPr lang="ru-RU" dirty="0" smtClean="0"/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79512" y="6667896"/>
            <a:ext cx="8131175" cy="217488"/>
          </a:xfrm>
          <a:noFill/>
        </p:spPr>
        <p:txBody>
          <a:bodyPr/>
          <a:lstStyle/>
          <a:p>
            <a:r>
              <a:rPr lang="ru-RU" smtClean="0"/>
              <a:t>Эксплуатация </a:t>
            </a:r>
            <a:r>
              <a:rPr lang="en-US" smtClean="0"/>
              <a:t>Workflow Suite</a:t>
            </a:r>
            <a:endParaRPr lang="ru-RU" dirty="0" smtClean="0"/>
          </a:p>
        </p:txBody>
      </p:sp>
      <p:sp>
        <p:nvSpPr>
          <p:cNvPr id="10244" name="Номер слайда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EC1B3FC-D64E-40DB-8387-A912AC98CAC7}" type="slidenum">
              <a:rPr lang="ru-RU" smtClean="0"/>
              <a:pPr/>
              <a:t>48</a:t>
            </a:fld>
            <a:endParaRPr lang="ru-RU" dirty="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1480" y="1340371"/>
            <a:ext cx="6353175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1480" y="2708523"/>
            <a:ext cx="6400800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1480" y="5012779"/>
            <a:ext cx="635317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Содержимое 2"/>
          <p:cNvSpPr txBox="1">
            <a:spLocks/>
          </p:cNvSpPr>
          <p:nvPr/>
        </p:nvSpPr>
        <p:spPr>
          <a:xfrm>
            <a:off x="323528" y="6165304"/>
            <a:ext cx="8641655" cy="648072"/>
          </a:xfrm>
          <a:prstGeom prst="rect">
            <a:avLst/>
          </a:prstGeo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Утилита  </a:t>
            </a:r>
            <a:r>
              <a:rPr lang="en-US" dirty="0" smtClean="0">
                <a:solidFill>
                  <a:schemeClr val="tx1"/>
                </a:solidFill>
              </a:rPr>
              <a:t>Workflow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  <a:r>
              <a:rPr lang="en-US" dirty="0" smtClean="0">
                <a:solidFill>
                  <a:schemeClr val="tx1"/>
                </a:solidFill>
              </a:rPr>
              <a:t>Training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  <a:r>
              <a:rPr lang="en-US" dirty="0" smtClean="0">
                <a:solidFill>
                  <a:schemeClr val="tx1"/>
                </a:solidFill>
              </a:rPr>
              <a:t>Emulator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  <a:r>
              <a:rPr lang="en-US" dirty="0" smtClean="0">
                <a:solidFill>
                  <a:schemeClr val="tx1"/>
                </a:solidFill>
              </a:rPr>
              <a:t>exe</a:t>
            </a:r>
            <a:r>
              <a:rPr lang="ru-RU" dirty="0" smtClean="0">
                <a:solidFill>
                  <a:schemeClr val="tx1"/>
                </a:solidFill>
              </a:rPr>
              <a:t> умеет создавать экземпляры процесса </a:t>
            </a:r>
            <a:r>
              <a:rPr lang="en-US" dirty="0" smtClean="0">
                <a:solidFill>
                  <a:schemeClr val="tx1"/>
                </a:solidFill>
              </a:rPr>
              <a:t>“TestBP”</a:t>
            </a:r>
            <a:r>
              <a:rPr lang="ru-RU" dirty="0" smtClean="0">
                <a:solidFill>
                  <a:schemeClr val="tx1"/>
                </a:solidFill>
              </a:rPr>
              <a:t> и отправлять им сообщения.</a:t>
            </a:r>
          </a:p>
          <a:p>
            <a:endParaRPr lang="ru-RU" sz="1800" dirty="0" smtClean="0">
              <a:solidFill>
                <a:schemeClr val="tx1"/>
              </a:solidFill>
            </a:endParaRPr>
          </a:p>
          <a:p>
            <a:endParaRPr lang="ru-RU" sz="1800" dirty="0" smtClean="0">
              <a:solidFill>
                <a:schemeClr val="tx1"/>
              </a:solidFill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E31B23"/>
              </a:buClr>
              <a:buSzTx/>
              <a:buFont typeface="Webdings" pitchFamily="18" charset="2"/>
              <a:buNone/>
              <a:tabLst/>
              <a:defRPr/>
            </a:pPr>
            <a:r>
              <a:rPr lang="ru-RU" sz="1800" b="1" kern="0" noProof="0" dirty="0" smtClean="0">
                <a:solidFill>
                  <a:schemeClr val="tx1"/>
                </a:solidFill>
                <a:latin typeface="+mn-lt"/>
              </a:rPr>
              <a:t>  </a:t>
            </a: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E31B23"/>
              </a:buClr>
              <a:buSzTx/>
              <a:buFont typeface="Webdings" pitchFamily="18" charset="2"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E31B23"/>
              </a:buClr>
              <a:buSzTx/>
              <a:buFont typeface="Webdings" pitchFamily="18" charset="2"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Переменные процесса </a:t>
            </a:r>
            <a:r>
              <a:rPr lang="en-US" dirty="0" smtClean="0"/>
              <a:t>TestBP</a:t>
            </a:r>
            <a:r>
              <a:rPr lang="ru-RU" dirty="0" smtClean="0"/>
              <a:t> </a:t>
            </a:r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57175" y="6595888"/>
            <a:ext cx="8131175" cy="217488"/>
          </a:xfrm>
          <a:noFill/>
        </p:spPr>
        <p:txBody>
          <a:bodyPr/>
          <a:lstStyle/>
          <a:p>
            <a:r>
              <a:rPr lang="ru-RU" smtClean="0"/>
              <a:t>Эксплуатация </a:t>
            </a:r>
            <a:r>
              <a:rPr lang="en-US" smtClean="0"/>
              <a:t>Workflow Suite</a:t>
            </a:r>
            <a:endParaRPr lang="ru-RU" dirty="0" smtClean="0"/>
          </a:p>
        </p:txBody>
      </p:sp>
      <p:sp>
        <p:nvSpPr>
          <p:cNvPr id="10244" name="Номер слайда 5"/>
          <p:cNvSpPr>
            <a:spLocks noGrp="1"/>
          </p:cNvSpPr>
          <p:nvPr>
            <p:ph type="sldNum" sz="quarter" idx="11"/>
          </p:nvPr>
        </p:nvSpPr>
        <p:spPr>
          <a:xfrm>
            <a:off x="8478838" y="6595888"/>
            <a:ext cx="395287" cy="215900"/>
          </a:xfrm>
          <a:noFill/>
        </p:spPr>
        <p:txBody>
          <a:bodyPr/>
          <a:lstStyle/>
          <a:p>
            <a:fld id="{8EC1B3FC-D64E-40DB-8387-A912AC98CAC7}" type="slidenum">
              <a:rPr lang="ru-RU" smtClean="0"/>
              <a:pPr/>
              <a:t>49</a:t>
            </a:fld>
            <a:endParaRPr lang="ru-RU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308595"/>
            <a:ext cx="7077075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5053011"/>
            <a:ext cx="39624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Прямоугольник 8"/>
          <p:cNvSpPr/>
          <p:nvPr/>
        </p:nvSpPr>
        <p:spPr>
          <a:xfrm>
            <a:off x="4932040" y="5485059"/>
            <a:ext cx="4032448" cy="1040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PID (process identifier) = 5882.11235005 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5882 – </a:t>
            </a:r>
            <a:r>
              <a:rPr lang="ru-RU" sz="1400" dirty="0" smtClean="0">
                <a:solidFill>
                  <a:schemeClr val="tx1"/>
                </a:solidFill>
              </a:rPr>
              <a:t>идентификатор типа процесса</a:t>
            </a:r>
          </a:p>
          <a:p>
            <a:r>
              <a:rPr lang="ru-RU" sz="1400" dirty="0" smtClean="0">
                <a:solidFill>
                  <a:schemeClr val="tx1"/>
                </a:solidFill>
              </a:rPr>
              <a:t>11235005 – идентификатор экземпляра процесса 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1" name="Скругленная прямоугольная выноска 10"/>
          <p:cNvSpPr/>
          <p:nvPr/>
        </p:nvSpPr>
        <p:spPr bwMode="auto">
          <a:xfrm>
            <a:off x="2843808" y="4476947"/>
            <a:ext cx="4176464" cy="360040"/>
          </a:xfrm>
          <a:prstGeom prst="wedgeRoundRectCallout">
            <a:avLst>
              <a:gd name="adj1" fmla="val -67047"/>
              <a:gd name="adj2" fmla="val -218965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chemeClr val="tx1"/>
                </a:solidFill>
              </a:rPr>
              <a:t>Переменные процесса </a:t>
            </a:r>
            <a:r>
              <a:rPr lang="en-US" sz="1400" dirty="0" smtClean="0">
                <a:solidFill>
                  <a:schemeClr val="tx1"/>
                </a:solidFill>
              </a:rPr>
              <a:t>TestBP </a:t>
            </a:r>
            <a:r>
              <a:rPr lang="ru-RU" sz="1400" dirty="0" smtClean="0">
                <a:solidFill>
                  <a:schemeClr val="tx1"/>
                </a:solidFill>
              </a:rPr>
              <a:t>и их значения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Основные определения </a:t>
            </a:r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ru-RU" smtClean="0"/>
              <a:t>Эксплуатация </a:t>
            </a:r>
            <a:r>
              <a:rPr lang="en-US" smtClean="0"/>
              <a:t>Workflow Suite</a:t>
            </a:r>
            <a:endParaRPr lang="ru-RU" dirty="0" smtClean="0"/>
          </a:p>
        </p:txBody>
      </p:sp>
      <p:sp>
        <p:nvSpPr>
          <p:cNvPr id="10244" name="Номер слайда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EC1B3FC-D64E-40DB-8387-A912AC98CAC7}" type="slidenum">
              <a:rPr lang="ru-RU" smtClean="0"/>
              <a:pPr/>
              <a:t>5</a:t>
            </a:fld>
            <a:endParaRPr lang="ru-RU" dirty="0" smtClean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669739"/>
              </p:ext>
            </p:extLst>
          </p:nvPr>
        </p:nvGraphicFramePr>
        <p:xfrm>
          <a:off x="323528" y="1412775"/>
          <a:ext cx="8352928" cy="5040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6336704"/>
              </a:tblGrid>
              <a:tr h="1424551">
                <a:tc>
                  <a:txBody>
                    <a:bodyPr/>
                    <a:lstStyle/>
                    <a:p>
                      <a:pPr algn="l"/>
                      <a:r>
                        <a:rPr lang="ru-RU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Тип процесса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ru-RU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БП) Workflow </a:t>
                      </a:r>
                      <a:endParaRPr lang="ru-RU" sz="16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это его метаданные: имена и типы его переменных и сообщений; определения корреляционных наборов;  логика выполнения процесса, определенная в его активностях. Кроме того тип процесса имеет осмысленное имя,  хранит привязку к узловой базе данных</a:t>
                      </a:r>
                      <a:endParaRPr lang="ru-RU" sz="16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766908">
                <a:tc>
                  <a:txBody>
                    <a:bodyPr/>
                    <a:lstStyle/>
                    <a:p>
                      <a:r>
                        <a:rPr lang="ru-RU" sz="1600" b="0" dirty="0" smtClean="0"/>
                        <a:t>Атрибуты</a:t>
                      </a:r>
                      <a:r>
                        <a:rPr lang="ru-RU" sz="1600" b="0" baseline="0" dirty="0" smtClean="0"/>
                        <a:t> процесса (БП) </a:t>
                      </a:r>
                      <a:endParaRPr lang="ru-RU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это свойства, присущие всем процессам без исключения, такие как тип, дата создания или текущая активность</a:t>
                      </a:r>
                    </a:p>
                  </a:txBody>
                  <a:tcPr/>
                </a:tc>
              </a:tr>
              <a:tr h="1424551">
                <a:tc>
                  <a:txBody>
                    <a:bodyPr/>
                    <a:lstStyle/>
                    <a:p>
                      <a:r>
                        <a:rPr lang="ru-RU" sz="1600" b="0" dirty="0" smtClean="0"/>
                        <a:t>Переменные</a:t>
                      </a:r>
                      <a:r>
                        <a:rPr lang="ru-RU" sz="1600" b="0" baseline="0" dirty="0" smtClean="0"/>
                        <a:t> </a:t>
                      </a:r>
                      <a:r>
                        <a:rPr lang="ru-RU" sz="1600" b="0" dirty="0" smtClean="0"/>
                        <a:t>процесса(БП)</a:t>
                      </a:r>
                      <a:endParaRPr lang="ru-RU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это свойства, присущие конкретным </a:t>
                      </a:r>
                      <a:r>
                        <a:rPr lang="ru-RU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версиям типа процесса</a:t>
                      </a: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такие как «Номер лицевого счета», «Абонент» или «Приложение обслуживания». Этим они отличаются от </a:t>
                      </a:r>
                      <a:r>
                        <a:rPr lang="ru-RU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атрибутов</a:t>
                      </a: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процесса, которые присущи всем процессам без исключения</a:t>
                      </a:r>
                      <a:endParaRPr lang="ru-RU" sz="1600" dirty="0"/>
                    </a:p>
                  </a:txBody>
                  <a:tcPr/>
                </a:tc>
              </a:tr>
              <a:tr h="1424551">
                <a:tc>
                  <a:txBody>
                    <a:bodyPr/>
                    <a:lstStyle/>
                    <a:p>
                      <a:r>
                        <a:rPr lang="ru-RU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Переменная БП </a:t>
                      </a:r>
                      <a:endParaRPr lang="en-US" sz="16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простая или структурная переменная, обязательно сериализуемого типа, которая хранит информацию, изначально переданную в БП или полученную в результате выполнения его операций, и необходимую для выполнения других операций или принятия решения о том, какую операцию выполнять</a:t>
                      </a:r>
                      <a:endParaRPr lang="ru-RU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Дочерний процесс </a:t>
            </a:r>
            <a:r>
              <a:rPr lang="en-US" dirty="0" smtClean="0"/>
              <a:t>TestBPChildProcess</a:t>
            </a:r>
            <a:r>
              <a:rPr lang="ru-RU" dirty="0" smtClean="0"/>
              <a:t> </a:t>
            </a:r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ru-RU" smtClean="0"/>
              <a:t>Эксплуатация </a:t>
            </a:r>
            <a:r>
              <a:rPr lang="en-US" smtClean="0"/>
              <a:t>Workflow Suite</a:t>
            </a:r>
            <a:endParaRPr lang="ru-RU" dirty="0" smtClean="0"/>
          </a:p>
        </p:txBody>
      </p:sp>
      <p:sp>
        <p:nvSpPr>
          <p:cNvPr id="10244" name="Номер слайда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EC1B3FC-D64E-40DB-8387-A912AC98CAC7}" type="slidenum">
              <a:rPr lang="ru-RU" smtClean="0"/>
              <a:pPr/>
              <a:t>50</a:t>
            </a:fld>
            <a:endParaRPr lang="ru-RU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556792"/>
            <a:ext cx="708660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Содержимое 2"/>
          <p:cNvSpPr txBox="1">
            <a:spLocks/>
          </p:cNvSpPr>
          <p:nvPr/>
        </p:nvSpPr>
        <p:spPr>
          <a:xfrm>
            <a:off x="251520" y="4869160"/>
            <a:ext cx="8640960" cy="648072"/>
          </a:xfrm>
          <a:prstGeom prst="rect">
            <a:avLst/>
          </a:prstGeo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Процесс </a:t>
            </a:r>
            <a:r>
              <a:rPr lang="en-US" dirty="0" smtClean="0">
                <a:solidFill>
                  <a:schemeClr val="tx1"/>
                </a:solidFill>
              </a:rPr>
              <a:t>TestBP </a:t>
            </a:r>
            <a:r>
              <a:rPr lang="ru-RU" dirty="0" smtClean="0">
                <a:solidFill>
                  <a:schemeClr val="tx1"/>
                </a:solidFill>
              </a:rPr>
              <a:t>порождает дочерний процесс </a:t>
            </a:r>
            <a:r>
              <a:rPr lang="en-US" dirty="0" smtClean="0">
                <a:solidFill>
                  <a:schemeClr val="tx1"/>
                </a:solidFill>
              </a:rPr>
              <a:t>TestBPChildProcess c PID=5881.11235009.</a:t>
            </a:r>
            <a:endParaRPr lang="ru-RU" sz="1800" dirty="0" smtClean="0">
              <a:solidFill>
                <a:schemeClr val="tx1"/>
              </a:solidFill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E31B23"/>
              </a:buClr>
              <a:buSzTx/>
              <a:buFont typeface="Webdings" pitchFamily="18" charset="2"/>
              <a:buNone/>
              <a:tabLst/>
              <a:defRPr/>
            </a:pPr>
            <a:r>
              <a:rPr lang="ru-RU" sz="1800" b="1" kern="0" noProof="0" dirty="0" smtClean="0">
                <a:solidFill>
                  <a:schemeClr val="tx1"/>
                </a:solidFill>
                <a:latin typeface="+mn-lt"/>
              </a:rPr>
              <a:t>  </a:t>
            </a: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E31B23"/>
              </a:buClr>
              <a:buSzTx/>
              <a:buFont typeface="Webdings" pitchFamily="18" charset="2"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E31B23"/>
              </a:buClr>
              <a:buSzTx/>
              <a:buFont typeface="Webdings" pitchFamily="18" charset="2"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История изменений процесса </a:t>
            </a:r>
            <a:r>
              <a:rPr lang="en-US" dirty="0" smtClean="0"/>
              <a:t>TestBP</a:t>
            </a:r>
            <a:r>
              <a:rPr lang="ru-RU" dirty="0" smtClean="0"/>
              <a:t> </a:t>
            </a:r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57175" y="6595888"/>
            <a:ext cx="8131175" cy="217488"/>
          </a:xfrm>
          <a:noFill/>
        </p:spPr>
        <p:txBody>
          <a:bodyPr/>
          <a:lstStyle/>
          <a:p>
            <a:r>
              <a:rPr lang="ru-RU" smtClean="0"/>
              <a:t>Эксплуатация </a:t>
            </a:r>
            <a:r>
              <a:rPr lang="en-US" smtClean="0"/>
              <a:t>Workflow Suite</a:t>
            </a:r>
            <a:endParaRPr lang="ru-RU" dirty="0" smtClean="0"/>
          </a:p>
        </p:txBody>
      </p:sp>
      <p:sp>
        <p:nvSpPr>
          <p:cNvPr id="10244" name="Номер слайда 5"/>
          <p:cNvSpPr>
            <a:spLocks noGrp="1"/>
          </p:cNvSpPr>
          <p:nvPr>
            <p:ph type="sldNum" sz="quarter" idx="11"/>
          </p:nvPr>
        </p:nvSpPr>
        <p:spPr>
          <a:xfrm>
            <a:off x="8478838" y="6595888"/>
            <a:ext cx="395287" cy="215900"/>
          </a:xfrm>
          <a:noFill/>
        </p:spPr>
        <p:txBody>
          <a:bodyPr/>
          <a:lstStyle/>
          <a:p>
            <a:fld id="{8EC1B3FC-D64E-40DB-8387-A912AC98CAC7}" type="slidenum">
              <a:rPr lang="ru-RU" smtClean="0"/>
              <a:pPr/>
              <a:t>51</a:t>
            </a:fld>
            <a:endParaRPr lang="ru-RU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123999"/>
            <a:ext cx="5991225" cy="553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6732240" y="4292351"/>
            <a:ext cx="216024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>
                <a:solidFill>
                  <a:schemeClr val="tx1"/>
                </a:solidFill>
              </a:rPr>
              <a:t>Активность процесса – шаг процесса, на котором принимается решение или выполняется действие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8" name="Скругленная прямоугольная выноска 7"/>
          <p:cNvSpPr/>
          <p:nvPr/>
        </p:nvSpPr>
        <p:spPr bwMode="auto">
          <a:xfrm>
            <a:off x="6911752" y="2708175"/>
            <a:ext cx="2232248" cy="1008112"/>
          </a:xfrm>
          <a:prstGeom prst="wedgeRoundRectCallout">
            <a:avLst>
              <a:gd name="adj1" fmla="val -111845"/>
              <a:gd name="adj2" fmla="val 81365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chemeClr val="tx1"/>
                </a:solidFill>
              </a:rPr>
              <a:t>История изменений активностей процесса</a:t>
            </a:r>
            <a:r>
              <a:rPr lang="en-US" sz="1400" dirty="0" smtClean="0">
                <a:solidFill>
                  <a:schemeClr val="tx1"/>
                </a:solidFill>
              </a:rPr>
              <a:t> TestBP c PID=5882.11235005</a:t>
            </a:r>
            <a:r>
              <a:rPr lang="ru-RU" sz="1400" dirty="0" smtClean="0">
                <a:solidFill>
                  <a:schemeClr val="tx1"/>
                </a:solidFill>
              </a:rPr>
              <a:t> </a:t>
            </a:r>
            <a:endParaRPr lang="en-US" sz="1400" dirty="0" smtClean="0">
              <a:solidFill>
                <a:schemeClr val="tx1"/>
              </a:solidFill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История изменений процесса </a:t>
            </a:r>
            <a:r>
              <a:rPr lang="en-US" dirty="0" smtClean="0"/>
              <a:t>TestBP</a:t>
            </a:r>
            <a:r>
              <a:rPr lang="ru-RU" dirty="0" smtClean="0"/>
              <a:t> </a:t>
            </a:r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ru-RU" smtClean="0"/>
              <a:t>Эксплуатация </a:t>
            </a:r>
            <a:r>
              <a:rPr lang="en-US" smtClean="0"/>
              <a:t>Workflow Suite</a:t>
            </a:r>
            <a:endParaRPr lang="ru-RU" dirty="0" smtClean="0"/>
          </a:p>
        </p:txBody>
      </p:sp>
      <p:sp>
        <p:nvSpPr>
          <p:cNvPr id="10244" name="Номер слайда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EC1B3FC-D64E-40DB-8387-A912AC98CAC7}" type="slidenum">
              <a:rPr lang="ru-RU" smtClean="0"/>
              <a:pPr/>
              <a:t>52</a:t>
            </a:fld>
            <a:endParaRPr lang="ru-RU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40768" y="1268760"/>
            <a:ext cx="5943600" cy="555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Переменные дочернего процесса </a:t>
            </a:r>
            <a:r>
              <a:rPr lang="en-US" dirty="0" smtClean="0"/>
              <a:t>TestBPChildProcess</a:t>
            </a:r>
            <a:r>
              <a:rPr lang="ru-RU" dirty="0" smtClean="0"/>
              <a:t> </a:t>
            </a:r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ru-RU" smtClean="0"/>
              <a:t>Эксплуатация </a:t>
            </a:r>
            <a:r>
              <a:rPr lang="en-US" smtClean="0"/>
              <a:t>Workflow Suite</a:t>
            </a:r>
            <a:endParaRPr lang="ru-RU" dirty="0" smtClean="0"/>
          </a:p>
        </p:txBody>
      </p:sp>
      <p:sp>
        <p:nvSpPr>
          <p:cNvPr id="10244" name="Номер слайда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EC1B3FC-D64E-40DB-8387-A912AC98CAC7}" type="slidenum">
              <a:rPr lang="ru-RU" smtClean="0"/>
              <a:pPr/>
              <a:t>53</a:t>
            </a:fld>
            <a:endParaRPr lang="ru-RU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35571" y="1628800"/>
            <a:ext cx="5800725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Скругленная прямоугольная выноска 5"/>
          <p:cNvSpPr/>
          <p:nvPr/>
        </p:nvSpPr>
        <p:spPr bwMode="auto">
          <a:xfrm>
            <a:off x="2731715" y="4941168"/>
            <a:ext cx="4320480" cy="576064"/>
          </a:xfrm>
          <a:prstGeom prst="wedgeRoundRectCallout">
            <a:avLst>
              <a:gd name="adj1" fmla="val -69132"/>
              <a:gd name="adj2" fmla="val -210902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chemeClr val="tx1"/>
                </a:solidFill>
              </a:rPr>
              <a:t>Переменные процесса </a:t>
            </a:r>
            <a:r>
              <a:rPr lang="en-US" sz="1400" dirty="0" smtClean="0">
                <a:solidFill>
                  <a:schemeClr val="tx1"/>
                </a:solidFill>
              </a:rPr>
              <a:t>TestBPChildProcess </a:t>
            </a:r>
            <a:r>
              <a:rPr lang="ru-RU" sz="1400" dirty="0" smtClean="0">
                <a:solidFill>
                  <a:schemeClr val="tx1"/>
                </a:solidFill>
              </a:rPr>
              <a:t>и их значения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Стартовая логика процесса</a:t>
            </a:r>
            <a:r>
              <a:rPr lang="en-US" dirty="0" smtClean="0"/>
              <a:t>. Marti.Workflow.Facade</a:t>
            </a:r>
            <a:r>
              <a:rPr lang="ru-RU" dirty="0" smtClean="0"/>
              <a:t>.</a:t>
            </a:r>
            <a:r>
              <a:rPr lang="en-US" dirty="0" smtClean="0"/>
              <a:t>log</a:t>
            </a:r>
            <a:r>
              <a:rPr lang="ru-RU" dirty="0" smtClean="0"/>
              <a:t> </a:t>
            </a:r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ru-RU" smtClean="0"/>
              <a:t>Эксплуатация </a:t>
            </a:r>
            <a:r>
              <a:rPr lang="en-US" smtClean="0"/>
              <a:t>Workflow Suite</a:t>
            </a:r>
            <a:endParaRPr lang="ru-RU" dirty="0" smtClean="0"/>
          </a:p>
        </p:txBody>
      </p:sp>
      <p:sp>
        <p:nvSpPr>
          <p:cNvPr id="10244" name="Номер слайда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EC1B3FC-D64E-40DB-8387-A912AC98CAC7}" type="slidenum">
              <a:rPr lang="ru-RU" smtClean="0"/>
              <a:pPr/>
              <a:t>54</a:t>
            </a:fld>
            <a:endParaRPr lang="ru-RU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38449" y="1700808"/>
            <a:ext cx="57912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Содержимое 2"/>
          <p:cNvSpPr txBox="1">
            <a:spLocks/>
          </p:cNvSpPr>
          <p:nvPr/>
        </p:nvSpPr>
        <p:spPr>
          <a:xfrm>
            <a:off x="430337" y="5085184"/>
            <a:ext cx="8534151" cy="648072"/>
          </a:xfrm>
          <a:prstGeom prst="rect">
            <a:avLst/>
          </a:prstGeo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Процесс </a:t>
            </a:r>
            <a:r>
              <a:rPr lang="en-US" dirty="0" smtClean="0">
                <a:solidFill>
                  <a:schemeClr val="tx1"/>
                </a:solidFill>
              </a:rPr>
              <a:t>TestBPChildProcess </a:t>
            </a:r>
            <a:r>
              <a:rPr lang="ru-RU" dirty="0" smtClean="0">
                <a:solidFill>
                  <a:schemeClr val="tx1"/>
                </a:solidFill>
              </a:rPr>
              <a:t>был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порожден родительским процессом </a:t>
            </a:r>
            <a:r>
              <a:rPr lang="en-US" dirty="0" smtClean="0">
                <a:solidFill>
                  <a:schemeClr val="tx1"/>
                </a:solidFill>
              </a:rPr>
              <a:t>TestBP c PID=588</a:t>
            </a:r>
            <a:r>
              <a:rPr lang="ru-RU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.1123500</a:t>
            </a:r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sz="1800" dirty="0" smtClean="0">
              <a:solidFill>
                <a:schemeClr val="tx1"/>
              </a:solidFill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E31B23"/>
              </a:buClr>
              <a:buSzTx/>
              <a:buFont typeface="Webdings" pitchFamily="18" charset="2"/>
              <a:buNone/>
              <a:tabLst/>
              <a:defRPr/>
            </a:pPr>
            <a:r>
              <a:rPr lang="ru-RU" sz="1800" b="1" kern="0" noProof="0" dirty="0" smtClean="0">
                <a:solidFill>
                  <a:schemeClr val="tx1"/>
                </a:solidFill>
                <a:latin typeface="+mn-lt"/>
              </a:rPr>
              <a:t>  </a:t>
            </a: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E31B23"/>
              </a:buClr>
              <a:buSzTx/>
              <a:buFont typeface="Webdings" pitchFamily="18" charset="2"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E31B23"/>
              </a:buClr>
              <a:buSzTx/>
              <a:buFont typeface="Webdings" pitchFamily="18" charset="2"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История изменений процесса </a:t>
            </a:r>
            <a:r>
              <a:rPr lang="en-US" dirty="0" smtClean="0"/>
              <a:t>TestBPChildProcess</a:t>
            </a:r>
            <a:r>
              <a:rPr lang="ru-RU" dirty="0" smtClean="0"/>
              <a:t> </a:t>
            </a:r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ru-RU" smtClean="0"/>
              <a:t>Эксплуатация </a:t>
            </a:r>
            <a:r>
              <a:rPr lang="en-US" smtClean="0"/>
              <a:t>Workflow Suite</a:t>
            </a:r>
            <a:endParaRPr lang="ru-RU" dirty="0" smtClean="0"/>
          </a:p>
        </p:txBody>
      </p:sp>
      <p:sp>
        <p:nvSpPr>
          <p:cNvPr id="10244" name="Номер слайда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EC1B3FC-D64E-40DB-8387-A912AC98CAC7}" type="slidenum">
              <a:rPr lang="ru-RU" smtClean="0"/>
              <a:pPr/>
              <a:t>55</a:t>
            </a:fld>
            <a:endParaRPr lang="ru-RU" dirty="0" smtClean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241251"/>
            <a:ext cx="5391150" cy="557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Скругленная прямоугольная выноска 6"/>
          <p:cNvSpPr/>
          <p:nvPr/>
        </p:nvSpPr>
        <p:spPr bwMode="auto">
          <a:xfrm>
            <a:off x="6516216" y="3257475"/>
            <a:ext cx="2232248" cy="1008112"/>
          </a:xfrm>
          <a:prstGeom prst="wedgeRoundRectCallout">
            <a:avLst>
              <a:gd name="adj1" fmla="val -111845"/>
              <a:gd name="adj2" fmla="val 81365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chemeClr val="tx1"/>
                </a:solidFill>
              </a:rPr>
              <a:t>История изменений активностей процесса</a:t>
            </a:r>
            <a:r>
              <a:rPr lang="en-US" sz="1400" dirty="0" smtClean="0">
                <a:solidFill>
                  <a:schemeClr val="tx1"/>
                </a:solidFill>
              </a:rPr>
              <a:t> TestBPChildProcess c PID=5881.11235009</a:t>
            </a:r>
            <a:r>
              <a:rPr lang="ru-RU" sz="1400" dirty="0" smtClean="0">
                <a:solidFill>
                  <a:schemeClr val="tx1"/>
                </a:solidFill>
              </a:rPr>
              <a:t> </a:t>
            </a:r>
            <a:endParaRPr lang="en-US" sz="1400" dirty="0" smtClean="0">
              <a:solidFill>
                <a:schemeClr val="tx1"/>
              </a:solidFill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Стартовая логика процесса</a:t>
            </a:r>
            <a:r>
              <a:rPr lang="en-US" dirty="0" smtClean="0"/>
              <a:t>. Marti.Workflow.Facade</a:t>
            </a:r>
            <a:r>
              <a:rPr lang="ru-RU" dirty="0" smtClean="0"/>
              <a:t>.</a:t>
            </a:r>
            <a:r>
              <a:rPr lang="en-US" dirty="0" smtClean="0"/>
              <a:t>log</a:t>
            </a:r>
            <a:r>
              <a:rPr lang="ru-RU" dirty="0" smtClean="0"/>
              <a:t> </a:t>
            </a:r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ru-RU" smtClean="0"/>
              <a:t>Эксплуатация </a:t>
            </a:r>
            <a:r>
              <a:rPr lang="en-US" smtClean="0"/>
              <a:t>Workflow Suite</a:t>
            </a:r>
            <a:endParaRPr lang="ru-RU" dirty="0" smtClean="0"/>
          </a:p>
        </p:txBody>
      </p:sp>
      <p:sp>
        <p:nvSpPr>
          <p:cNvPr id="10244" name="Номер слайда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EC1B3FC-D64E-40DB-8387-A912AC98CAC7}" type="slidenum">
              <a:rPr lang="ru-RU" smtClean="0"/>
              <a:pPr/>
              <a:t>56</a:t>
            </a:fld>
            <a:endParaRPr lang="ru-RU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302221"/>
            <a:ext cx="8362950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Содержимое 2"/>
          <p:cNvSpPr txBox="1">
            <a:spLocks/>
          </p:cNvSpPr>
          <p:nvPr/>
        </p:nvSpPr>
        <p:spPr>
          <a:xfrm>
            <a:off x="251520" y="6093296"/>
            <a:ext cx="8606159" cy="648072"/>
          </a:xfrm>
          <a:prstGeom prst="rect">
            <a:avLst/>
          </a:prstGeo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Стартовая логика бизнес-процесса задается в разделе </a:t>
            </a:r>
            <a:r>
              <a:rPr lang="en-US" dirty="0" smtClean="0">
                <a:solidFill>
                  <a:schemeClr val="tx1"/>
                </a:solidFill>
              </a:rPr>
              <a:t>&lt;instantiation&gt; </a:t>
            </a:r>
            <a:r>
              <a:rPr lang="ru-RU" dirty="0" smtClean="0">
                <a:solidFill>
                  <a:schemeClr val="tx1"/>
                </a:solidFill>
              </a:rPr>
              <a:t>описания бизнес-процесса на </a:t>
            </a:r>
            <a:r>
              <a:rPr lang="en-US" dirty="0" smtClean="0">
                <a:solidFill>
                  <a:schemeClr val="tx1"/>
                </a:solidFill>
              </a:rPr>
              <a:t>PDL. </a:t>
            </a:r>
            <a:endParaRPr lang="ru-RU" sz="1800" dirty="0" smtClean="0">
              <a:solidFill>
                <a:schemeClr val="tx1"/>
              </a:solidFill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E31B23"/>
              </a:buClr>
              <a:buSzTx/>
              <a:buFont typeface="Webdings" pitchFamily="18" charset="2"/>
              <a:buNone/>
              <a:tabLst/>
              <a:defRPr/>
            </a:pPr>
            <a:r>
              <a:rPr lang="ru-RU" sz="1800" b="1" kern="0" noProof="0" dirty="0" smtClean="0">
                <a:solidFill>
                  <a:schemeClr val="tx1"/>
                </a:solidFill>
                <a:latin typeface="+mn-lt"/>
              </a:rPr>
              <a:t>  </a:t>
            </a: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E31B23"/>
              </a:buClr>
              <a:buSzTx/>
              <a:buFont typeface="Webdings" pitchFamily="18" charset="2"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E31B23"/>
              </a:buClr>
              <a:buSzTx/>
              <a:buFont typeface="Webdings" pitchFamily="18" charset="2"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Стартовая логика процесса</a:t>
            </a:r>
            <a:r>
              <a:rPr lang="en-US" dirty="0" smtClean="0"/>
              <a:t>. Marti.Workflow.Facade</a:t>
            </a:r>
            <a:r>
              <a:rPr lang="ru-RU" dirty="0" smtClean="0"/>
              <a:t>.</a:t>
            </a:r>
            <a:r>
              <a:rPr lang="en-US" dirty="0" smtClean="0"/>
              <a:t>log</a:t>
            </a:r>
            <a:r>
              <a:rPr lang="ru-RU" dirty="0" smtClean="0"/>
              <a:t> </a:t>
            </a:r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ru-RU" smtClean="0"/>
              <a:t>Эксплуатация </a:t>
            </a:r>
            <a:r>
              <a:rPr lang="en-US" smtClean="0"/>
              <a:t>Workflow Suite</a:t>
            </a:r>
            <a:endParaRPr lang="ru-RU" dirty="0" smtClean="0"/>
          </a:p>
        </p:txBody>
      </p:sp>
      <p:sp>
        <p:nvSpPr>
          <p:cNvPr id="10244" name="Номер слайда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EC1B3FC-D64E-40DB-8387-A912AC98CAC7}" type="slidenum">
              <a:rPr lang="ru-RU" smtClean="0"/>
              <a:pPr/>
              <a:t>57</a:t>
            </a:fld>
            <a:endParaRPr lang="ru-RU" dirty="0" smtClean="0"/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323528" y="4005064"/>
            <a:ext cx="8606159" cy="2376264"/>
          </a:xfrm>
          <a:prstGeom prst="rect">
            <a:avLst/>
          </a:prstGeo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v_startMessage</a:t>
            </a:r>
            <a:r>
              <a:rPr lang="en-US" sz="1400" dirty="0" smtClean="0">
                <a:solidFill>
                  <a:schemeClr val="tx1"/>
                </a:solidFill>
              </a:rPr>
              <a:t> = &lt;StartRequest&gt;&lt;ResourceName&gt;MSISDN_79162001450&lt;/ResourceName&gt;&lt;TimeOut&gt;100&lt;/TimeOut&gt;&lt;ChildProcessCount&gt;1&lt;/ChildProcessCount&gt;&lt;TerminalDeviceNumber&gt;0&lt;/TerminalDeviceNumber&gt;&lt;/StartRequest&gt;</a:t>
            </a:r>
            <a:endParaRPr lang="ru-RU" sz="1400" dirty="0" smtClean="0">
              <a:solidFill>
                <a:schemeClr val="tx1"/>
              </a:solidFill>
            </a:endParaRPr>
          </a:p>
          <a:p>
            <a:endParaRPr lang="ru-RU" sz="1400" dirty="0" smtClean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&lt;RequiredLocks&gt;&lt;ResourceLock&gt;&lt;LockMode&gt;Exclusive&lt;/LockMode</a:t>
            </a:r>
            <a:r>
              <a:rPr lang="en-US" sz="1400" b="1" dirty="0" smtClean="0">
                <a:solidFill>
                  <a:schemeClr val="tx1"/>
                </a:solidFill>
              </a:rPr>
              <a:t>&gt;&lt;Resource&gt;MSISDN_79162001450&lt;/Resource&gt;</a:t>
            </a:r>
            <a:r>
              <a:rPr lang="en-US" sz="1400" dirty="0" smtClean="0">
                <a:solidFill>
                  <a:schemeClr val="tx1"/>
                </a:solidFill>
              </a:rPr>
              <a:t>&lt;/ResourceLock&gt;&lt;/RequiredLocks&gt;</a:t>
            </a:r>
            <a:endParaRPr lang="ru-RU" sz="1400" dirty="0" smtClean="0">
              <a:solidFill>
                <a:schemeClr val="tx1"/>
              </a:solidFill>
            </a:endParaRPr>
          </a:p>
          <a:p>
            <a:endParaRPr lang="ru-RU" sz="1400" dirty="0" smtClean="0">
              <a:solidFill>
                <a:schemeClr val="tx1"/>
              </a:solidFill>
            </a:endParaRPr>
          </a:p>
          <a:p>
            <a:r>
              <a:rPr lang="ru-RU" sz="1400" dirty="0" smtClean="0">
                <a:solidFill>
                  <a:schemeClr val="tx1"/>
                </a:solidFill>
              </a:rPr>
              <a:t>Блокируется ресурс </a:t>
            </a:r>
            <a:r>
              <a:rPr lang="en-US" sz="1400" dirty="0" smtClean="0">
                <a:solidFill>
                  <a:schemeClr val="tx1"/>
                </a:solidFill>
              </a:rPr>
              <a:t>  MSISDN_79162001450.</a:t>
            </a:r>
            <a:endParaRPr lang="ru-RU" sz="1400" dirty="0" smtClean="0">
              <a:solidFill>
                <a:schemeClr val="tx1"/>
              </a:solidFill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E31B23"/>
              </a:buClr>
              <a:buSzTx/>
              <a:buFont typeface="Webdings" pitchFamily="18" charset="2"/>
              <a:buNone/>
              <a:tabLst/>
              <a:defRPr/>
            </a:pPr>
            <a:r>
              <a:rPr lang="ru-RU" sz="1800" b="1" kern="0" noProof="0" dirty="0" smtClean="0">
                <a:solidFill>
                  <a:schemeClr val="tx1"/>
                </a:solidFill>
                <a:latin typeface="+mn-lt"/>
              </a:rPr>
              <a:t>  </a:t>
            </a: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E31B23"/>
              </a:buClr>
              <a:buSzTx/>
              <a:buFont typeface="Webdings" pitchFamily="18" charset="2"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E31B23"/>
              </a:buClr>
              <a:buSzTx/>
              <a:buFont typeface="Webdings" pitchFamily="18" charset="2"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380953"/>
            <a:ext cx="8318822" cy="255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44624"/>
            <a:ext cx="7308303" cy="863600"/>
          </a:xfrm>
        </p:spPr>
        <p:txBody>
          <a:bodyPr/>
          <a:lstStyle/>
          <a:p>
            <a:pPr eaLnBrk="1" hangingPunct="1"/>
            <a:r>
              <a:rPr lang="ru-RU" dirty="0" smtClean="0"/>
              <a:t>Основная логика процесса</a:t>
            </a:r>
            <a:r>
              <a:rPr lang="en-US" dirty="0" smtClean="0"/>
              <a:t>. Marti.Workflow.Processor.log</a:t>
            </a:r>
            <a:r>
              <a:rPr lang="ru-RU" dirty="0" smtClean="0"/>
              <a:t> </a:t>
            </a:r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ru-RU" smtClean="0"/>
              <a:t>Эксплуатация </a:t>
            </a:r>
            <a:r>
              <a:rPr lang="en-US" smtClean="0"/>
              <a:t>Workflow Suite</a:t>
            </a:r>
            <a:endParaRPr lang="ru-RU" dirty="0" smtClean="0"/>
          </a:p>
        </p:txBody>
      </p:sp>
      <p:sp>
        <p:nvSpPr>
          <p:cNvPr id="10244" name="Номер слайда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EC1B3FC-D64E-40DB-8387-A912AC98CAC7}" type="slidenum">
              <a:rPr lang="ru-RU" smtClean="0"/>
              <a:pPr/>
              <a:t>58</a:t>
            </a:fld>
            <a:endParaRPr lang="ru-RU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484784"/>
            <a:ext cx="7372350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Содержимое 2"/>
          <p:cNvSpPr txBox="1">
            <a:spLocks/>
          </p:cNvSpPr>
          <p:nvPr/>
        </p:nvSpPr>
        <p:spPr>
          <a:xfrm>
            <a:off x="323528" y="5013176"/>
            <a:ext cx="8606159" cy="648072"/>
          </a:xfrm>
          <a:prstGeom prst="rect">
            <a:avLst/>
          </a:prstGeo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Выполнение основной  логики бизнес-процесса, которая задается в   разделе </a:t>
            </a:r>
            <a:r>
              <a:rPr lang="en-US" dirty="0" smtClean="0">
                <a:solidFill>
                  <a:schemeClr val="tx1"/>
                </a:solidFill>
              </a:rPr>
              <a:t>&lt;execution&gt; </a:t>
            </a:r>
            <a:r>
              <a:rPr lang="ru-RU" dirty="0" smtClean="0">
                <a:solidFill>
                  <a:schemeClr val="tx1"/>
                </a:solidFill>
              </a:rPr>
              <a:t>описания бизнес-процесса на </a:t>
            </a:r>
            <a:r>
              <a:rPr lang="en-US" dirty="0" smtClean="0">
                <a:solidFill>
                  <a:schemeClr val="tx1"/>
                </a:solidFill>
              </a:rPr>
              <a:t>PDL. </a:t>
            </a:r>
            <a:endParaRPr lang="ru-RU" sz="1800" dirty="0" smtClean="0">
              <a:solidFill>
                <a:schemeClr val="tx1"/>
              </a:solidFill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E31B23"/>
              </a:buClr>
              <a:buSzTx/>
              <a:buFont typeface="Webdings" pitchFamily="18" charset="2"/>
              <a:buNone/>
              <a:tabLst/>
              <a:defRPr/>
            </a:pPr>
            <a:r>
              <a:rPr lang="ru-RU" sz="1800" b="1" kern="0" noProof="0" dirty="0" smtClean="0">
                <a:solidFill>
                  <a:schemeClr val="tx1"/>
                </a:solidFill>
                <a:latin typeface="+mn-lt"/>
              </a:rPr>
              <a:t>  </a:t>
            </a: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E31B23"/>
              </a:buClr>
              <a:buSzTx/>
              <a:buFont typeface="Webdings" pitchFamily="18" charset="2"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E31B23"/>
              </a:buClr>
              <a:buSzTx/>
              <a:buFont typeface="Webdings" pitchFamily="18" charset="2"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88640"/>
            <a:ext cx="8892480" cy="863600"/>
          </a:xfrm>
        </p:spPr>
        <p:txBody>
          <a:bodyPr/>
          <a:lstStyle/>
          <a:p>
            <a:pPr eaLnBrk="1" hangingPunct="1"/>
            <a:r>
              <a:rPr lang="ru-RU" dirty="0" smtClean="0"/>
              <a:t>Основная логика процесса. </a:t>
            </a:r>
            <a:r>
              <a:rPr lang="en-US" dirty="0" smtClean="0"/>
              <a:t>Marti.Workflow.Processor.log</a:t>
            </a:r>
            <a:endParaRPr lang="ru-RU" dirty="0" smtClean="0"/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ru-RU" smtClean="0"/>
              <a:t>Эксплуатация </a:t>
            </a:r>
            <a:r>
              <a:rPr lang="en-US" smtClean="0"/>
              <a:t>Workflow Suite</a:t>
            </a:r>
            <a:endParaRPr lang="ru-RU" dirty="0" smtClean="0"/>
          </a:p>
        </p:txBody>
      </p:sp>
      <p:sp>
        <p:nvSpPr>
          <p:cNvPr id="10244" name="Номер слайда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EC1B3FC-D64E-40DB-8387-A912AC98CAC7}" type="slidenum">
              <a:rPr lang="ru-RU" smtClean="0"/>
              <a:pPr/>
              <a:t>59</a:t>
            </a:fld>
            <a:endParaRPr lang="ru-RU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412776"/>
            <a:ext cx="8048625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Содержимое 2"/>
          <p:cNvSpPr txBox="1">
            <a:spLocks/>
          </p:cNvSpPr>
          <p:nvPr/>
        </p:nvSpPr>
        <p:spPr>
          <a:xfrm>
            <a:off x="251520" y="4581128"/>
            <a:ext cx="8606159" cy="648072"/>
          </a:xfrm>
          <a:prstGeom prst="rect">
            <a:avLst/>
          </a:prstGeo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Создание дочернего бизнес-процесса с </a:t>
            </a:r>
            <a:r>
              <a:rPr lang="en-US" dirty="0" smtClean="0">
                <a:solidFill>
                  <a:schemeClr val="tx1"/>
                </a:solidFill>
              </a:rPr>
              <a:t>PID=5881.11235009.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endParaRPr lang="ru-RU" sz="1800" dirty="0" smtClean="0">
              <a:solidFill>
                <a:schemeClr val="tx1"/>
              </a:solidFill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E31B23"/>
              </a:buClr>
              <a:buSzTx/>
              <a:buFont typeface="Webdings" pitchFamily="18" charset="2"/>
              <a:buNone/>
              <a:tabLst/>
              <a:defRPr/>
            </a:pPr>
            <a:r>
              <a:rPr lang="ru-RU" sz="1800" b="1" kern="0" noProof="0" dirty="0" smtClean="0">
                <a:solidFill>
                  <a:schemeClr val="tx1"/>
                </a:solidFill>
                <a:latin typeface="+mn-lt"/>
              </a:rPr>
              <a:t>  </a:t>
            </a: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E31B23"/>
              </a:buClr>
              <a:buSzTx/>
              <a:buFont typeface="Webdings" pitchFamily="18" charset="2"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E31B23"/>
              </a:buClr>
              <a:buSzTx/>
              <a:buFont typeface="Webdings" pitchFamily="18" charset="2"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Основные определения </a:t>
            </a:r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ru-RU" smtClean="0"/>
              <a:t>Эксплуатация </a:t>
            </a:r>
            <a:r>
              <a:rPr lang="en-US" smtClean="0"/>
              <a:t>Workflow Suite</a:t>
            </a:r>
            <a:endParaRPr lang="ru-RU" dirty="0" smtClean="0"/>
          </a:p>
        </p:txBody>
      </p:sp>
      <p:sp>
        <p:nvSpPr>
          <p:cNvPr id="10244" name="Номер слайда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EC1B3FC-D64E-40DB-8387-A912AC98CAC7}" type="slidenum">
              <a:rPr lang="ru-RU" smtClean="0"/>
              <a:pPr/>
              <a:t>6</a:t>
            </a:fld>
            <a:endParaRPr lang="ru-RU" dirty="0" smtClean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305884"/>
              </p:ext>
            </p:extLst>
          </p:nvPr>
        </p:nvGraphicFramePr>
        <p:xfrm>
          <a:off x="323528" y="1508760"/>
          <a:ext cx="8352928" cy="480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6336704"/>
              </a:tblGrid>
              <a:tr h="864096">
                <a:tc>
                  <a:txBody>
                    <a:bodyPr/>
                    <a:lstStyle/>
                    <a:p>
                      <a:pPr algn="l"/>
                      <a:r>
                        <a:rPr lang="ru-RU" sz="1600" b="0" dirty="0" smtClean="0">
                          <a:solidFill>
                            <a:schemeClr val="tx1"/>
                          </a:solidFill>
                        </a:rPr>
                        <a:t>Операция</a:t>
                      </a:r>
                      <a:r>
                        <a:rPr lang="ru-RU" sz="1600" b="0" baseline="0" dirty="0" smtClean="0">
                          <a:solidFill>
                            <a:schemeClr val="tx1"/>
                          </a:solidFill>
                        </a:rPr>
                        <a:t> БП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ссылка на метод, определенный во внешнем компоненте, который может быть вызван в ходе выполнения БП. Ссылка полностью описывает сигнатуру метода, а также класс и сборку, где он определен</a:t>
                      </a:r>
                      <a:endParaRPr lang="ru-RU" sz="16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877416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Конфигурационная</a:t>
                      </a:r>
                      <a:r>
                        <a:rPr lang="ru-RU" sz="1600" baseline="0" dirty="0" smtClean="0"/>
                        <a:t> база данных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хранит метаданные, которые необходимы системе для создания, обработки и предоставления информации о процессах</a:t>
                      </a:r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Узловая база данных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хранит экземпляры процессов и историю их выполнения.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Узлы обработки получают задание на выполнение именно через узловые базы данных	</a:t>
                      </a:r>
                      <a:endParaRPr lang="ru-RU" sz="1600" dirty="0"/>
                    </a:p>
                  </a:txBody>
                  <a:tcPr/>
                </a:tc>
              </a:tr>
              <a:tr h="936104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Фасад,</a:t>
                      </a:r>
                      <a:r>
                        <a:rPr lang="ru-RU" sz="1600" baseline="0" dirty="0" smtClean="0"/>
                        <a:t> фасадная служба 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это сервер для работы фасадных служб. Сервис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WCF</a:t>
                      </a: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отвечающий за создание экземпляров процессов и выполнение стартовой логики</a:t>
                      </a:r>
                      <a:endParaRPr lang="ru-RU" sz="1600" dirty="0"/>
                    </a:p>
                  </a:txBody>
                  <a:tcPr/>
                </a:tc>
              </a:tr>
              <a:tr h="936104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Узел обработки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узлы обработки предназначены для выполнения </a:t>
                      </a:r>
                      <a:r>
                        <a:rPr lang="ru-RU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основной логики</a:t>
                      </a: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(активностей) БП в асинхронном режиме. Работают в многопоточном режиме, конфигурируются </a:t>
                      </a:r>
                      <a:r>
                        <a:rPr lang="ru-RU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наборами параметров</a:t>
                      </a: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используют </a:t>
                      </a:r>
                      <a:r>
                        <a:rPr lang="ru-RU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механизм подписки</a:t>
                      </a:r>
                      <a:endParaRPr lang="ru-RU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74596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Основная логика процесса. </a:t>
            </a:r>
            <a:r>
              <a:rPr lang="en-US" dirty="0" smtClean="0"/>
              <a:t>Marti.Workflow.Processor.log</a:t>
            </a:r>
            <a:r>
              <a:rPr lang="ru-RU" dirty="0" smtClean="0"/>
              <a:t>  </a:t>
            </a:r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ru-RU" smtClean="0"/>
              <a:t>Эксплуатация </a:t>
            </a:r>
            <a:r>
              <a:rPr lang="en-US" smtClean="0"/>
              <a:t>Workflow Suite</a:t>
            </a:r>
            <a:endParaRPr lang="ru-RU" dirty="0" smtClean="0"/>
          </a:p>
        </p:txBody>
      </p:sp>
      <p:sp>
        <p:nvSpPr>
          <p:cNvPr id="10244" name="Номер слайда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EC1B3FC-D64E-40DB-8387-A912AC98CAC7}" type="slidenum">
              <a:rPr lang="ru-RU" smtClean="0"/>
              <a:pPr/>
              <a:t>60</a:t>
            </a:fld>
            <a:endParaRPr lang="ru-RU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412776"/>
            <a:ext cx="812482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Содержимое 2"/>
          <p:cNvSpPr txBox="1">
            <a:spLocks/>
          </p:cNvSpPr>
          <p:nvPr/>
        </p:nvSpPr>
        <p:spPr>
          <a:xfrm>
            <a:off x="251520" y="4581128"/>
            <a:ext cx="8606159" cy="648072"/>
          </a:xfrm>
          <a:prstGeom prst="rect">
            <a:avLst/>
          </a:prstGeo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Дочерней бизнес-процесс с </a:t>
            </a:r>
            <a:r>
              <a:rPr lang="en-US" dirty="0" smtClean="0">
                <a:solidFill>
                  <a:schemeClr val="tx1"/>
                </a:solidFill>
              </a:rPr>
              <a:t>PID=5881.11235009 </a:t>
            </a:r>
            <a:r>
              <a:rPr lang="ru-RU" dirty="0" smtClean="0">
                <a:solidFill>
                  <a:schemeClr val="tx1"/>
                </a:solidFill>
              </a:rPr>
              <a:t>завершен, ожидание основным процессом асинхронного сообщения.  </a:t>
            </a:r>
            <a:endParaRPr lang="ru-RU" sz="1800" dirty="0" smtClean="0">
              <a:solidFill>
                <a:schemeClr val="tx1"/>
              </a:solidFill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E31B23"/>
              </a:buClr>
              <a:buSzTx/>
              <a:buFont typeface="Webdings" pitchFamily="18" charset="2"/>
              <a:buNone/>
              <a:tabLst/>
              <a:defRPr/>
            </a:pPr>
            <a:r>
              <a:rPr lang="ru-RU" sz="1800" b="1" kern="0" noProof="0" dirty="0" smtClean="0">
                <a:solidFill>
                  <a:schemeClr val="tx1"/>
                </a:solidFill>
                <a:latin typeface="+mn-lt"/>
              </a:rPr>
              <a:t>  </a:t>
            </a: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E31B23"/>
              </a:buClr>
              <a:buSzTx/>
              <a:buFont typeface="Webdings" pitchFamily="18" charset="2"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E31B23"/>
              </a:buClr>
              <a:buSzTx/>
              <a:buFont typeface="Webdings" pitchFamily="18" charset="2"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44624"/>
            <a:ext cx="7344816" cy="885825"/>
          </a:xfrm>
        </p:spPr>
        <p:txBody>
          <a:bodyPr/>
          <a:lstStyle/>
          <a:p>
            <a:pPr eaLnBrk="1" hangingPunct="1"/>
            <a:r>
              <a:rPr lang="ru-RU" dirty="0" smtClean="0"/>
              <a:t>Основная логика процесса.</a:t>
            </a:r>
            <a:r>
              <a:rPr lang="en-US" dirty="0"/>
              <a:t> </a:t>
            </a:r>
            <a:r>
              <a:rPr lang="en-US" dirty="0" smtClean="0"/>
              <a:t>Marti.Workflow Processor</a:t>
            </a:r>
            <a:r>
              <a:rPr lang="ru-RU" dirty="0" smtClean="0"/>
              <a:t> </a:t>
            </a:r>
            <a:r>
              <a:rPr lang="en-US" dirty="0" smtClean="0"/>
              <a:t>.log </a:t>
            </a:r>
            <a:br>
              <a:rPr lang="en-US" dirty="0" smtClean="0"/>
            </a:br>
            <a:r>
              <a:rPr lang="en-US" dirty="0" smtClean="0"/>
              <a:t>AsyncMessage</a:t>
            </a:r>
            <a:r>
              <a:rPr lang="ru-RU" dirty="0" smtClean="0"/>
              <a:t> </a:t>
            </a:r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ru-RU" smtClean="0"/>
              <a:t>Эксплуатация </a:t>
            </a:r>
            <a:r>
              <a:rPr lang="en-US" smtClean="0"/>
              <a:t>Workflow Suite</a:t>
            </a:r>
            <a:endParaRPr lang="ru-RU" smtClean="0"/>
          </a:p>
        </p:txBody>
      </p:sp>
      <p:sp>
        <p:nvSpPr>
          <p:cNvPr id="10244" name="Номер слайда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EC1B3FC-D64E-40DB-8387-A912AC98CAC7}" type="slidenum">
              <a:rPr lang="ru-RU" smtClean="0"/>
              <a:pPr/>
              <a:t>61</a:t>
            </a:fld>
            <a:endParaRPr lang="ru-RU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628800"/>
            <a:ext cx="79629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Содержимое 2"/>
          <p:cNvSpPr txBox="1">
            <a:spLocks/>
          </p:cNvSpPr>
          <p:nvPr/>
        </p:nvSpPr>
        <p:spPr>
          <a:xfrm>
            <a:off x="179512" y="4581128"/>
            <a:ext cx="8784976" cy="648072"/>
          </a:xfrm>
          <a:prstGeom prst="rect">
            <a:avLst/>
          </a:prstGeo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Получение сообщения с </a:t>
            </a:r>
            <a:r>
              <a:rPr lang="en-US" dirty="0" smtClean="0">
                <a:solidFill>
                  <a:schemeClr val="tx1"/>
                </a:solidFill>
              </a:rPr>
              <a:t>ID=1210119, </a:t>
            </a:r>
            <a:r>
              <a:rPr lang="ru-RU" dirty="0" smtClean="0">
                <a:solidFill>
                  <a:schemeClr val="tx1"/>
                </a:solidFill>
              </a:rPr>
              <a:t>завершение основного процесса с </a:t>
            </a:r>
            <a:r>
              <a:rPr lang="en-US" dirty="0" smtClean="0">
                <a:solidFill>
                  <a:schemeClr val="tx1"/>
                </a:solidFill>
              </a:rPr>
              <a:t>PID=5882.11235005</a:t>
            </a:r>
            <a:r>
              <a:rPr lang="ru-RU" dirty="0" smtClean="0">
                <a:solidFill>
                  <a:schemeClr val="tx1"/>
                </a:solidFill>
              </a:rPr>
              <a:t>  </a:t>
            </a:r>
            <a:endParaRPr lang="ru-RU" sz="1800" dirty="0" smtClean="0">
              <a:solidFill>
                <a:schemeClr val="tx1"/>
              </a:solidFill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E31B23"/>
              </a:buClr>
              <a:buSzTx/>
              <a:buFont typeface="Webdings" pitchFamily="18" charset="2"/>
              <a:buNone/>
              <a:tabLst/>
              <a:defRPr/>
            </a:pPr>
            <a:r>
              <a:rPr lang="ru-RU" sz="1800" b="1" kern="0" noProof="0" dirty="0" smtClean="0">
                <a:solidFill>
                  <a:schemeClr val="tx1"/>
                </a:solidFill>
                <a:latin typeface="+mn-lt"/>
              </a:rPr>
              <a:t>  </a:t>
            </a: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E31B23"/>
              </a:buClr>
              <a:buSzTx/>
              <a:buFont typeface="Webdings" pitchFamily="18" charset="2"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E31B23"/>
              </a:buClr>
              <a:buSzTx/>
              <a:buFont typeface="Webdings" pitchFamily="18" charset="2"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44624"/>
            <a:ext cx="7632848" cy="885825"/>
          </a:xfrm>
        </p:spPr>
        <p:txBody>
          <a:bodyPr/>
          <a:lstStyle/>
          <a:p>
            <a:pPr lvl="1"/>
            <a:r>
              <a:rPr lang="ru-RU" dirty="0"/>
              <a:t>Экспорт </a:t>
            </a:r>
            <a:r>
              <a:rPr lang="ru-RU" dirty="0" smtClean="0"/>
              <a:t>истории </a:t>
            </a:r>
            <a:r>
              <a:rPr lang="ru-RU" dirty="0"/>
              <a:t>выполнения активностей бизнес-процесса и описания бизнес-процесса на </a:t>
            </a:r>
            <a:r>
              <a:rPr lang="en-US" dirty="0"/>
              <a:t>pdl</a:t>
            </a:r>
            <a:r>
              <a:rPr lang="ru-RU" dirty="0"/>
              <a:t> </a:t>
            </a:r>
            <a:r>
              <a:rPr lang="ru-RU" dirty="0" smtClean="0"/>
              <a:t> </a:t>
            </a:r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ru-RU" smtClean="0"/>
              <a:t>Эксплуатация </a:t>
            </a:r>
            <a:r>
              <a:rPr lang="en-US" smtClean="0"/>
              <a:t>Workflow Suite</a:t>
            </a:r>
            <a:endParaRPr lang="ru-RU" smtClean="0"/>
          </a:p>
        </p:txBody>
      </p:sp>
      <p:sp>
        <p:nvSpPr>
          <p:cNvPr id="10244" name="Номер слайда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EC1B3FC-D64E-40DB-8387-A912AC98CAC7}" type="slidenum">
              <a:rPr lang="ru-RU" smtClean="0"/>
              <a:pPr/>
              <a:t>62</a:t>
            </a:fld>
            <a:endParaRPr lang="ru-RU" smtClean="0"/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4860032" y="1556792"/>
            <a:ext cx="4042180" cy="396044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Для примера рассмотрим карточку бизнес-процесса </a:t>
            </a:r>
            <a:r>
              <a:rPr lang="en-US" dirty="0" smtClean="0">
                <a:solidFill>
                  <a:schemeClr val="tx1"/>
                </a:solidFill>
              </a:rPr>
              <a:t>“OCF_ChangeProduct”. </a:t>
            </a:r>
            <a:r>
              <a:rPr lang="ru-RU" dirty="0" smtClean="0">
                <a:solidFill>
                  <a:schemeClr val="tx1"/>
                </a:solidFill>
              </a:rPr>
              <a:t>Данный бизнес-процесс вызывается при добавлении услуг абоненту.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Если в карточке бизнес-процесса нажать на ссылку </a:t>
            </a:r>
            <a:r>
              <a:rPr lang="en-US" dirty="0" smtClean="0">
                <a:solidFill>
                  <a:schemeClr val="tx1"/>
                </a:solidFill>
              </a:rPr>
              <a:t>“</a:t>
            </a:r>
            <a:r>
              <a:rPr lang="ru-RU" dirty="0" smtClean="0">
                <a:solidFill>
                  <a:schemeClr val="tx1"/>
                </a:solidFill>
              </a:rPr>
              <a:t>Экспорт в файл</a:t>
            </a:r>
            <a:r>
              <a:rPr lang="en-US" dirty="0" smtClean="0">
                <a:solidFill>
                  <a:schemeClr val="tx1"/>
                </a:solidFill>
              </a:rPr>
              <a:t>”</a:t>
            </a:r>
            <a:r>
              <a:rPr lang="ru-RU" dirty="0" smtClean="0">
                <a:solidFill>
                  <a:schemeClr val="tx1"/>
                </a:solidFill>
              </a:rPr>
              <a:t>, то система создаст </a:t>
            </a:r>
            <a:r>
              <a:rPr lang="en-US" dirty="0" smtClean="0">
                <a:solidFill>
                  <a:schemeClr val="tx1"/>
                </a:solidFill>
              </a:rPr>
              <a:t>zip-</a:t>
            </a:r>
            <a:r>
              <a:rPr lang="ru-RU" dirty="0" smtClean="0">
                <a:solidFill>
                  <a:schemeClr val="tx1"/>
                </a:solidFill>
              </a:rPr>
              <a:t>архив с историей выполнения активностей бизнес-процесса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и описание</a:t>
            </a:r>
            <a:r>
              <a:rPr lang="ru-RU" dirty="0">
                <a:solidFill>
                  <a:schemeClr val="tx1"/>
                </a:solidFill>
              </a:rPr>
              <a:t>м</a:t>
            </a:r>
            <a:r>
              <a:rPr lang="ru-RU" dirty="0" smtClean="0">
                <a:solidFill>
                  <a:schemeClr val="tx1"/>
                </a:solidFill>
              </a:rPr>
              <a:t> бизнес-процесса на языке </a:t>
            </a:r>
            <a:r>
              <a:rPr lang="en-US" dirty="0" smtClean="0">
                <a:solidFill>
                  <a:schemeClr val="tx1"/>
                </a:solidFill>
              </a:rPr>
              <a:t>pdl. </a:t>
            </a:r>
            <a:r>
              <a:rPr lang="ru-RU" dirty="0" smtClean="0">
                <a:solidFill>
                  <a:schemeClr val="tx1"/>
                </a:solidFill>
              </a:rPr>
              <a:t>  </a:t>
            </a:r>
            <a:endParaRPr lang="ru-RU" sz="1800" dirty="0" smtClean="0">
              <a:solidFill>
                <a:schemeClr val="tx1"/>
              </a:solidFill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E31B23"/>
              </a:buClr>
              <a:buSzTx/>
              <a:buFont typeface="Webdings" pitchFamily="18" charset="2"/>
              <a:buNone/>
              <a:tabLst/>
              <a:defRPr/>
            </a:pPr>
            <a:r>
              <a:rPr lang="ru-RU" sz="1800" b="1" kern="0" noProof="0" dirty="0" smtClean="0">
                <a:solidFill>
                  <a:schemeClr val="tx1"/>
                </a:solidFill>
                <a:latin typeface="+mn-lt"/>
              </a:rPr>
              <a:t>  </a:t>
            </a: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E31B23"/>
              </a:buClr>
              <a:buSzTx/>
              <a:buFont typeface="Webdings" pitchFamily="18" charset="2"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E31B23"/>
              </a:buClr>
              <a:buSzTx/>
              <a:buFont typeface="Webdings" pitchFamily="18" charset="2"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5"/>
            <a:ext cx="4104456" cy="5058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Скругленный прямоугольник 1"/>
          <p:cNvSpPr/>
          <p:nvPr/>
        </p:nvSpPr>
        <p:spPr bwMode="auto">
          <a:xfrm>
            <a:off x="3131840" y="2852936"/>
            <a:ext cx="648072" cy="216024"/>
          </a:xfrm>
          <a:prstGeom prst="roundRect">
            <a:avLst/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600" b="0" i="0" u="none" strike="noStrike" cap="none" normalizeH="0" baseline="0" smtClean="0">
              <a:ln>
                <a:noFill/>
              </a:ln>
              <a:solidFill>
                <a:srgbClr val="696A6C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9524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89274" y="44624"/>
            <a:ext cx="7344816" cy="885825"/>
          </a:xfrm>
        </p:spPr>
        <p:txBody>
          <a:bodyPr/>
          <a:lstStyle/>
          <a:p>
            <a:pPr lvl="1"/>
            <a:r>
              <a:rPr lang="ru-RU" dirty="0" smtClean="0"/>
              <a:t>Экспорт истории </a:t>
            </a:r>
            <a:r>
              <a:rPr lang="ru-RU" dirty="0"/>
              <a:t>выполнения активностей бизнес-процесса и описания бизнес-процесса на </a:t>
            </a:r>
            <a:r>
              <a:rPr lang="en-US" dirty="0"/>
              <a:t>pdl</a:t>
            </a:r>
            <a:r>
              <a:rPr lang="ru-RU" dirty="0" smtClean="0"/>
              <a:t> </a:t>
            </a:r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ru-RU" smtClean="0"/>
              <a:t>Эксплуатация </a:t>
            </a:r>
            <a:r>
              <a:rPr lang="en-US" smtClean="0"/>
              <a:t>Workflow Suite</a:t>
            </a:r>
            <a:endParaRPr lang="ru-RU" smtClean="0"/>
          </a:p>
        </p:txBody>
      </p:sp>
      <p:sp>
        <p:nvSpPr>
          <p:cNvPr id="10244" name="Номер слайда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EC1B3FC-D64E-40DB-8387-A912AC98CAC7}" type="slidenum">
              <a:rPr lang="ru-RU" smtClean="0"/>
              <a:pPr/>
              <a:t>63</a:t>
            </a:fld>
            <a:endParaRPr lang="ru-RU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56792"/>
            <a:ext cx="65246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87" y="4149080"/>
            <a:ext cx="557212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Содержимое 2"/>
          <p:cNvSpPr txBox="1">
            <a:spLocks/>
          </p:cNvSpPr>
          <p:nvPr/>
        </p:nvSpPr>
        <p:spPr>
          <a:xfrm>
            <a:off x="179512" y="3382923"/>
            <a:ext cx="8784976" cy="478125"/>
          </a:xfrm>
          <a:prstGeom prst="rect">
            <a:avLst/>
          </a:prstGeo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Файлы с историей выполнения активностей родительского и дочерних бизнес-процессов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r>
              <a:rPr lang="ru-RU" dirty="0" smtClean="0">
                <a:solidFill>
                  <a:schemeClr val="tx1"/>
                </a:solidFill>
              </a:rPr>
              <a:t>  </a:t>
            </a: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E31B23"/>
              </a:buClr>
              <a:buSzTx/>
              <a:buFont typeface="Webdings" pitchFamily="18" charset="2"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E31B23"/>
              </a:buClr>
              <a:buSzTx/>
              <a:buFont typeface="Webdings" pitchFamily="18" charset="2"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Содержимое 2"/>
          <p:cNvSpPr txBox="1">
            <a:spLocks/>
          </p:cNvSpPr>
          <p:nvPr/>
        </p:nvSpPr>
        <p:spPr>
          <a:xfrm>
            <a:off x="171123" y="5805264"/>
            <a:ext cx="8784976" cy="478125"/>
          </a:xfrm>
          <a:prstGeom prst="rect">
            <a:avLst/>
          </a:prstGeo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Файлы </a:t>
            </a:r>
            <a:r>
              <a:rPr lang="en-US" dirty="0" smtClean="0">
                <a:solidFill>
                  <a:schemeClr val="tx1"/>
                </a:solidFill>
              </a:rPr>
              <a:t>c </a:t>
            </a:r>
            <a:r>
              <a:rPr lang="ru-RU" dirty="0" smtClean="0">
                <a:solidFill>
                  <a:schemeClr val="tx1"/>
                </a:solidFill>
              </a:rPr>
              <a:t>описанием родительского и дочерних бизнес-процессов на языке </a:t>
            </a:r>
            <a:r>
              <a:rPr lang="en-US" dirty="0" smtClean="0">
                <a:solidFill>
                  <a:schemeClr val="tx1"/>
                </a:solidFill>
              </a:rPr>
              <a:t>pdl.</a:t>
            </a:r>
            <a:r>
              <a:rPr lang="ru-RU" dirty="0" smtClean="0">
                <a:solidFill>
                  <a:schemeClr val="tx1"/>
                </a:solidFill>
              </a:rPr>
              <a:t>  </a:t>
            </a: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E31B23"/>
              </a:buClr>
              <a:buSzTx/>
              <a:buFont typeface="Webdings" pitchFamily="18" charset="2"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E31B23"/>
              </a:buClr>
              <a:buSzTx/>
              <a:buFont typeface="Webdings" pitchFamily="18" charset="2"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61709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04946" y="44624"/>
            <a:ext cx="7524328" cy="885825"/>
          </a:xfrm>
        </p:spPr>
        <p:txBody>
          <a:bodyPr/>
          <a:lstStyle/>
          <a:p>
            <a:pPr lvl="1"/>
            <a:r>
              <a:rPr lang="ru-RU" dirty="0" smtClean="0"/>
              <a:t>Экспорт истории </a:t>
            </a:r>
            <a:r>
              <a:rPr lang="ru-RU" dirty="0"/>
              <a:t>выполнения активностей бизнес-процесса и описания бизнес-процесса на </a:t>
            </a:r>
            <a:r>
              <a:rPr lang="en-US" dirty="0"/>
              <a:t>pdl</a:t>
            </a:r>
            <a:r>
              <a:rPr lang="ru-RU" dirty="0" smtClean="0"/>
              <a:t> </a:t>
            </a:r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ru-RU" smtClean="0"/>
              <a:t>Эксплуатация </a:t>
            </a:r>
            <a:r>
              <a:rPr lang="en-US" smtClean="0"/>
              <a:t>Workflow Suite</a:t>
            </a:r>
            <a:endParaRPr lang="ru-RU" smtClean="0"/>
          </a:p>
        </p:txBody>
      </p:sp>
      <p:sp>
        <p:nvSpPr>
          <p:cNvPr id="10244" name="Номер слайда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EC1B3FC-D64E-40DB-8387-A912AC98CAC7}" type="slidenum">
              <a:rPr lang="ru-RU" smtClean="0"/>
              <a:pPr/>
              <a:t>64</a:t>
            </a:fld>
            <a:endParaRPr lang="ru-RU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46" y="1340768"/>
            <a:ext cx="8269318" cy="4685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Содержимое 2"/>
          <p:cNvSpPr txBox="1">
            <a:spLocks/>
          </p:cNvSpPr>
          <p:nvPr/>
        </p:nvSpPr>
        <p:spPr>
          <a:xfrm>
            <a:off x="121476" y="5949280"/>
            <a:ext cx="8784976" cy="581106"/>
          </a:xfrm>
          <a:prstGeom prst="rect">
            <a:avLst/>
          </a:prstGeo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Файл </a:t>
            </a:r>
            <a:r>
              <a:rPr lang="en-US" dirty="0" smtClean="0">
                <a:solidFill>
                  <a:schemeClr val="tx1"/>
                </a:solidFill>
              </a:rPr>
              <a:t>“00 </a:t>
            </a:r>
            <a:r>
              <a:rPr lang="en-US" dirty="0">
                <a:solidFill>
                  <a:schemeClr val="tx1"/>
                </a:solidFill>
              </a:rPr>
              <a:t>- 616.148173 </a:t>
            </a:r>
            <a:r>
              <a:rPr lang="en-US" dirty="0" smtClean="0">
                <a:solidFill>
                  <a:schemeClr val="tx1"/>
                </a:solidFill>
              </a:rPr>
              <a:t>OCF_ChangeProduct.xml” </a:t>
            </a:r>
            <a:r>
              <a:rPr lang="ru-RU" dirty="0" smtClean="0">
                <a:solidFill>
                  <a:schemeClr val="tx1"/>
                </a:solidFill>
              </a:rPr>
              <a:t>с историей выполнения активностей родительского бизнес-процесса </a:t>
            </a:r>
            <a:r>
              <a:rPr lang="en-US" dirty="0" smtClean="0">
                <a:solidFill>
                  <a:schemeClr val="tx1"/>
                </a:solidFill>
              </a:rPr>
              <a:t>“OCF_ChangeProduct”.</a:t>
            </a:r>
            <a:r>
              <a:rPr lang="ru-RU" dirty="0" smtClean="0">
                <a:solidFill>
                  <a:schemeClr val="tx1"/>
                </a:solidFill>
              </a:rPr>
              <a:t>  </a:t>
            </a: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E31B23"/>
              </a:buClr>
              <a:buSzTx/>
              <a:buFont typeface="Webdings" pitchFamily="18" charset="2"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E31B23"/>
              </a:buClr>
              <a:buSzTx/>
              <a:buFont typeface="Webdings" pitchFamily="18" charset="2"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85379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98399" y="116632"/>
            <a:ext cx="7524328" cy="885825"/>
          </a:xfrm>
        </p:spPr>
        <p:txBody>
          <a:bodyPr/>
          <a:lstStyle/>
          <a:p>
            <a:pPr lvl="1"/>
            <a:r>
              <a:rPr lang="ru-RU" dirty="0" smtClean="0"/>
              <a:t>Экспорт истории </a:t>
            </a:r>
            <a:r>
              <a:rPr lang="ru-RU" dirty="0"/>
              <a:t>выполнения активностей бизнес-процесса и описания бизнес-процесса на </a:t>
            </a:r>
            <a:r>
              <a:rPr lang="en-US" dirty="0"/>
              <a:t>pdl</a:t>
            </a:r>
            <a:r>
              <a:rPr lang="ru-RU" dirty="0" smtClean="0"/>
              <a:t> </a:t>
            </a:r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ru-RU" smtClean="0"/>
              <a:t>Эксплуатация </a:t>
            </a:r>
            <a:r>
              <a:rPr lang="en-US" smtClean="0"/>
              <a:t>Workflow Suite</a:t>
            </a:r>
            <a:endParaRPr lang="ru-RU" smtClean="0"/>
          </a:p>
        </p:txBody>
      </p:sp>
      <p:sp>
        <p:nvSpPr>
          <p:cNvPr id="10244" name="Номер слайда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EC1B3FC-D64E-40DB-8387-A912AC98CAC7}" type="slidenum">
              <a:rPr lang="ru-RU" smtClean="0"/>
              <a:pPr/>
              <a:t>65</a:t>
            </a:fld>
            <a:endParaRPr lang="ru-RU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9" y="1315747"/>
            <a:ext cx="8967410" cy="428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Скругленный прямоугольник 7"/>
          <p:cNvSpPr/>
          <p:nvPr/>
        </p:nvSpPr>
        <p:spPr bwMode="auto">
          <a:xfrm>
            <a:off x="3773254" y="2492896"/>
            <a:ext cx="648072" cy="360040"/>
          </a:xfrm>
          <a:prstGeom prst="roundRect">
            <a:avLst/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600" b="0" i="0" u="none" strike="noStrike" cap="none" normalizeH="0" baseline="0" smtClean="0">
              <a:ln>
                <a:noFill/>
              </a:ln>
              <a:solidFill>
                <a:srgbClr val="696A6C"/>
              </a:solidFill>
              <a:effectLst/>
              <a:latin typeface="Arial" charset="0"/>
            </a:endParaRPr>
          </a:p>
        </p:txBody>
      </p:sp>
      <p:sp>
        <p:nvSpPr>
          <p:cNvPr id="9" name="Содержимое 2"/>
          <p:cNvSpPr txBox="1">
            <a:spLocks/>
          </p:cNvSpPr>
          <p:nvPr/>
        </p:nvSpPr>
        <p:spPr>
          <a:xfrm>
            <a:off x="179512" y="5805264"/>
            <a:ext cx="8785671" cy="648072"/>
          </a:xfrm>
          <a:prstGeom prst="rect">
            <a:avLst/>
          </a:prstGeo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 Описание бизнес-процесса на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языке </a:t>
            </a:r>
            <a:r>
              <a:rPr lang="en-US" dirty="0" smtClean="0">
                <a:solidFill>
                  <a:schemeClr val="tx1"/>
                </a:solidFill>
              </a:rPr>
              <a:t>PDL </a:t>
            </a:r>
            <a:r>
              <a:rPr lang="ru-RU" dirty="0" smtClean="0">
                <a:solidFill>
                  <a:schemeClr val="tx1"/>
                </a:solidFill>
              </a:rPr>
              <a:t>находится в поле </a:t>
            </a:r>
            <a:r>
              <a:rPr lang="en-US" dirty="0" smtClean="0">
                <a:solidFill>
                  <a:schemeClr val="tx1"/>
                </a:solidFill>
              </a:rPr>
              <a:t>BODY </a:t>
            </a:r>
            <a:r>
              <a:rPr lang="ru-RU" dirty="0" smtClean="0">
                <a:solidFill>
                  <a:schemeClr val="tx1"/>
                </a:solidFill>
              </a:rPr>
              <a:t>таблицы </a:t>
            </a:r>
            <a:r>
              <a:rPr lang="en-US" dirty="0" smtClean="0">
                <a:solidFill>
                  <a:schemeClr val="tx1"/>
                </a:solidFill>
              </a:rPr>
              <a:t>WF_PROCESS_TYPE_VER</a:t>
            </a:r>
            <a:r>
              <a:rPr lang="ru-RU" dirty="0" smtClean="0">
                <a:solidFill>
                  <a:schemeClr val="tx1"/>
                </a:solidFill>
              </a:rPr>
              <a:t> конфигурационной базы данных </a:t>
            </a:r>
            <a:r>
              <a:rPr lang="en-US" dirty="0" smtClean="0">
                <a:solidFill>
                  <a:schemeClr val="tx1"/>
                </a:solidFill>
              </a:rPr>
              <a:t>Workflow 2.0. </a:t>
            </a:r>
            <a:endParaRPr lang="ru-RU" sz="1800" dirty="0" smtClean="0">
              <a:solidFill>
                <a:schemeClr val="tx1"/>
              </a:solidFill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E31B23"/>
              </a:buClr>
              <a:buSzTx/>
              <a:buFont typeface="Webdings" pitchFamily="18" charset="2"/>
              <a:buNone/>
              <a:tabLst/>
              <a:defRPr/>
            </a:pPr>
            <a:r>
              <a:rPr lang="ru-RU" sz="1800" b="1" kern="0" noProof="0" dirty="0" smtClean="0">
                <a:solidFill>
                  <a:schemeClr val="tx1"/>
                </a:solidFill>
                <a:latin typeface="+mn-lt"/>
              </a:rPr>
              <a:t>  </a:t>
            </a: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E31B23"/>
              </a:buClr>
              <a:buSzTx/>
              <a:buFont typeface="Webdings" pitchFamily="18" charset="2"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E31B23"/>
              </a:buClr>
              <a:buSzTx/>
              <a:buFont typeface="Webdings" pitchFamily="18" charset="2"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" name="Прямая со стрелкой 2"/>
          <p:cNvCxnSpPr/>
          <p:nvPr/>
        </p:nvCxnSpPr>
        <p:spPr bwMode="auto">
          <a:xfrm flipH="1">
            <a:off x="2987824" y="2924944"/>
            <a:ext cx="1008112" cy="1440160"/>
          </a:xfrm>
          <a:prstGeom prst="straightConnector1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76199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Список источников информации о </a:t>
            </a:r>
            <a:r>
              <a:rPr lang="en-US" dirty="0" smtClean="0"/>
              <a:t>Workflow </a:t>
            </a:r>
            <a:endParaRPr lang="ru-RU" dirty="0" smtClean="0"/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ru-RU" smtClean="0"/>
              <a:t>Эксплуатация </a:t>
            </a:r>
            <a:r>
              <a:rPr lang="en-US" smtClean="0"/>
              <a:t>Workflow Suite</a:t>
            </a:r>
            <a:endParaRPr lang="ru-RU" smtClean="0"/>
          </a:p>
        </p:txBody>
      </p:sp>
      <p:sp>
        <p:nvSpPr>
          <p:cNvPr id="10244" name="Номер слайда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EC1B3FC-D64E-40DB-8387-A912AC98CAC7}" type="slidenum">
              <a:rPr lang="ru-RU" smtClean="0"/>
              <a:pPr/>
              <a:t>66</a:t>
            </a:fld>
            <a:endParaRPr lang="ru-RU" smtClean="0"/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179512" y="1556792"/>
            <a:ext cx="8784976" cy="4104456"/>
          </a:xfrm>
          <a:prstGeom prst="rect">
            <a:avLst/>
          </a:prstGeom>
        </p:spPr>
        <p:txBody>
          <a:bodyPr/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https://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wiki.bss.nvision-group.com/display/WorkflowSuite/Start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r>
              <a:rPr lang="ru-RU" dirty="0" smtClean="0">
                <a:solidFill>
                  <a:schemeClr val="tx1"/>
                </a:solidFill>
              </a:rPr>
              <a:t> Подробное описание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всех подсистем </a:t>
            </a:r>
            <a:r>
              <a:rPr lang="en-US" dirty="0" smtClean="0">
                <a:solidFill>
                  <a:schemeClr val="tx1"/>
                </a:solidFill>
              </a:rPr>
              <a:t>Workflow Suite.</a:t>
            </a:r>
            <a:endParaRPr lang="ru-RU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Руководство администратора </a:t>
            </a:r>
            <a:r>
              <a:rPr lang="en-US" dirty="0" smtClean="0">
                <a:solidFill>
                  <a:schemeClr val="tx1"/>
                </a:solidFill>
              </a:rPr>
              <a:t>Workflow.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Workflow Enterprise Manager. </a:t>
            </a:r>
            <a:r>
              <a:rPr lang="ru-RU" dirty="0" smtClean="0">
                <a:solidFill>
                  <a:schemeClr val="tx1"/>
                </a:solidFill>
              </a:rPr>
              <a:t>Руководство пользователя. </a:t>
            </a:r>
          </a:p>
          <a:p>
            <a:pPr marL="342900" indent="-342900"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Использование </a:t>
            </a:r>
            <a:r>
              <a:rPr lang="en-US" dirty="0" smtClean="0">
                <a:solidFill>
                  <a:schemeClr val="tx1"/>
                </a:solidFill>
              </a:rPr>
              <a:t>Service Registry. </a:t>
            </a:r>
            <a:r>
              <a:rPr lang="ru-RU" dirty="0" smtClean="0">
                <a:solidFill>
                  <a:schemeClr val="tx1"/>
                </a:solidFill>
              </a:rPr>
              <a:t>Руководство администратора. </a:t>
            </a:r>
          </a:p>
          <a:p>
            <a:pPr marL="342900" indent="-342900"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Каталог базы данных </a:t>
            </a:r>
            <a:r>
              <a:rPr lang="en-US" dirty="0" smtClean="0">
                <a:solidFill>
                  <a:schemeClr val="tx1"/>
                </a:solidFill>
              </a:rPr>
              <a:t>Workflow.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Выпуски </a:t>
            </a:r>
            <a:r>
              <a:rPr lang="en-US" dirty="0" smtClean="0">
                <a:solidFill>
                  <a:schemeClr val="tx1"/>
                </a:solidFill>
              </a:rPr>
              <a:t>Workflow Observer</a:t>
            </a:r>
            <a:endParaRPr lang="ru-RU" dirty="0" smtClean="0">
              <a:solidFill>
                <a:schemeClr val="tx1"/>
              </a:solidFill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E31B23"/>
              </a:buClr>
              <a:buSzTx/>
              <a:buFont typeface="Webdings" pitchFamily="18" charset="2"/>
              <a:buNone/>
              <a:tabLst/>
              <a:defRPr/>
            </a:pPr>
            <a:r>
              <a:rPr lang="ru-RU" sz="1800" b="1" kern="0" noProof="0" dirty="0" smtClean="0">
                <a:solidFill>
                  <a:schemeClr val="tx1"/>
                </a:solidFill>
                <a:latin typeface="+mn-lt"/>
              </a:rPr>
              <a:t>  </a:t>
            </a: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E31B23"/>
              </a:buClr>
              <a:buSzTx/>
              <a:buFont typeface="Webdings" pitchFamily="18" charset="2"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E31B23"/>
              </a:buClr>
              <a:buSzTx/>
              <a:buFont typeface="Webdings" pitchFamily="18" charset="2"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 </a:t>
            </a:r>
            <a:endParaRPr lang="ru-RU" dirty="0" smtClean="0"/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ru-RU" smtClean="0"/>
              <a:t>Эксплуатация </a:t>
            </a:r>
            <a:r>
              <a:rPr lang="en-US" smtClean="0"/>
              <a:t>Workflow Suite</a:t>
            </a:r>
            <a:endParaRPr lang="ru-RU" smtClean="0"/>
          </a:p>
        </p:txBody>
      </p:sp>
      <p:sp>
        <p:nvSpPr>
          <p:cNvPr id="10244" name="Номер слайда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EC1B3FC-D64E-40DB-8387-A912AC98CAC7}" type="slidenum">
              <a:rPr lang="ru-RU" smtClean="0"/>
              <a:pPr/>
              <a:t>67</a:t>
            </a:fld>
            <a:endParaRPr lang="ru-RU" smtClean="0"/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179512" y="1556792"/>
            <a:ext cx="8784976" cy="4104456"/>
          </a:xfrm>
          <a:prstGeom prst="rect">
            <a:avLst/>
          </a:prstGeom>
        </p:spPr>
        <p:txBody>
          <a:bodyPr/>
          <a:lstStyle/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E31B23"/>
              </a:buClr>
              <a:buSzTx/>
              <a:buFont typeface="Webdings" pitchFamily="18" charset="2"/>
              <a:buNone/>
              <a:tabLst/>
              <a:defRPr/>
            </a:pPr>
            <a:endParaRPr lang="ru-RU" sz="1800" b="1" kern="0" dirty="0" smtClean="0">
              <a:solidFill>
                <a:schemeClr val="tx1"/>
              </a:solidFill>
              <a:latin typeface="+mn-lt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E31B23"/>
              </a:buClr>
              <a:buSzTx/>
              <a:buFont typeface="Webdings" pitchFamily="18" charset="2"/>
              <a:buNone/>
              <a:tabLst/>
              <a:defRPr/>
            </a:pPr>
            <a:endParaRPr lang="ru-RU" sz="1800" b="1" kern="0" dirty="0">
              <a:solidFill>
                <a:schemeClr val="tx1"/>
              </a:solidFill>
              <a:latin typeface="+mn-lt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E31B23"/>
              </a:buClr>
              <a:buSzTx/>
              <a:buFont typeface="Webdings" pitchFamily="18" charset="2"/>
              <a:buNone/>
              <a:tabLst/>
              <a:defRPr/>
            </a:pPr>
            <a:endParaRPr lang="ru-RU" sz="1800" b="1" kern="0" dirty="0" smtClean="0">
              <a:solidFill>
                <a:schemeClr val="tx1"/>
              </a:solidFill>
              <a:latin typeface="+mn-lt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E31B23"/>
              </a:buClr>
              <a:buSzTx/>
              <a:buFont typeface="Webdings" pitchFamily="18" charset="2"/>
              <a:buNone/>
              <a:tabLst/>
              <a:defRPr/>
            </a:pPr>
            <a:r>
              <a:rPr lang="ru-RU" sz="1800" b="1" kern="0" dirty="0">
                <a:solidFill>
                  <a:schemeClr val="tx1"/>
                </a:solidFill>
                <a:latin typeface="+mn-lt"/>
              </a:rPr>
              <a:t> </a:t>
            </a:r>
            <a:r>
              <a:rPr lang="ru-RU" sz="1800" b="1" kern="0" dirty="0" smtClean="0">
                <a:solidFill>
                  <a:schemeClr val="tx1"/>
                </a:solidFill>
                <a:latin typeface="+mn-lt"/>
              </a:rPr>
              <a:t>                   </a:t>
            </a:r>
            <a:r>
              <a:rPr lang="ru-RU" sz="4800" kern="0" dirty="0" smtClean="0">
                <a:solidFill>
                  <a:schemeClr val="tx1"/>
                </a:solidFill>
                <a:latin typeface="+mn-lt"/>
              </a:rPr>
              <a:t>Спасибо за внимание! </a:t>
            </a:r>
            <a:r>
              <a:rPr lang="ru-RU" sz="4800" kern="0" noProof="0" dirty="0" smtClean="0">
                <a:solidFill>
                  <a:schemeClr val="tx1"/>
                </a:solidFill>
                <a:latin typeface="+mn-lt"/>
              </a:rPr>
              <a:t>  </a:t>
            </a:r>
            <a:endParaRPr kumimoji="0" lang="ru-RU" sz="48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E31B23"/>
              </a:buClr>
              <a:buSzTx/>
              <a:buFont typeface="Webdings" pitchFamily="18" charset="2"/>
              <a:buNone/>
              <a:tabLst/>
              <a:defRPr/>
            </a:pPr>
            <a:endParaRPr kumimoji="0" lang="ru-RU" sz="4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E31B23"/>
              </a:buClr>
              <a:buSzTx/>
              <a:buFont typeface="Webdings" pitchFamily="18" charset="2"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031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Основные определения </a:t>
            </a:r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ru-RU" smtClean="0"/>
              <a:t>Эксплуатация </a:t>
            </a:r>
            <a:r>
              <a:rPr lang="en-US" smtClean="0"/>
              <a:t>Workflow Suite</a:t>
            </a:r>
            <a:endParaRPr lang="ru-RU" dirty="0" smtClean="0"/>
          </a:p>
        </p:txBody>
      </p:sp>
      <p:sp>
        <p:nvSpPr>
          <p:cNvPr id="10244" name="Номер слайда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EC1B3FC-D64E-40DB-8387-A912AC98CAC7}" type="slidenum">
              <a:rPr lang="ru-RU" smtClean="0"/>
              <a:pPr/>
              <a:t>7</a:t>
            </a:fld>
            <a:endParaRPr lang="ru-RU" dirty="0" smtClean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561648"/>
              </p:ext>
            </p:extLst>
          </p:nvPr>
        </p:nvGraphicFramePr>
        <p:xfrm>
          <a:off x="323528" y="1542296"/>
          <a:ext cx="8352928" cy="1700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6336704"/>
              </a:tblGrid>
              <a:tr h="877416">
                <a:tc>
                  <a:txBody>
                    <a:bodyPr/>
                    <a:lstStyle/>
                    <a:p>
                      <a:r>
                        <a:rPr lang="ru-RU" sz="1600" b="0" dirty="0" smtClean="0">
                          <a:solidFill>
                            <a:schemeClr val="tx1"/>
                          </a:solidFill>
                        </a:rPr>
                        <a:t>База данных 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Service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 Registry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содержит реестр служб с соответствующей конфигурацией, перечнем серверов и портов, на которых они развернуты, и клиентскими предпочтениями по вызову служб</a:t>
                      </a:r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Активность процесса </a:t>
                      </a:r>
                      <a:r>
                        <a:rPr lang="en-US" sz="1600" dirty="0" smtClean="0"/>
                        <a:t>Workflow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шаг процесса, на котором выполняется действие или принимается решение</a:t>
                      </a:r>
                    </a:p>
                    <a:p>
                      <a:pPr algn="just"/>
                      <a:endParaRPr lang="ru-RU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722312" y="3789362"/>
            <a:ext cx="8098159" cy="2807989"/>
          </a:xfrm>
        </p:spPr>
        <p:txBody>
          <a:bodyPr>
            <a:normAutofit/>
          </a:bodyPr>
          <a:lstStyle/>
          <a:p>
            <a:pPr lvl="1" algn="l" eaLnBrk="1" hangingPunct="1">
              <a:spcBef>
                <a:spcPct val="20000"/>
              </a:spcBef>
              <a:buClr>
                <a:srgbClr val="FF0000"/>
              </a:buClr>
              <a:defRPr/>
            </a:pPr>
            <a:r>
              <a:rPr lang="ru-RU" sz="1800" dirty="0" smtClean="0"/>
              <a:t>Схема развертывания </a:t>
            </a:r>
            <a:r>
              <a:rPr lang="en-US" sz="1800" dirty="0" smtClean="0"/>
              <a:t>Workflow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ru-RU" sz="1800" dirty="0" smtClean="0"/>
              <a:t>Службы </a:t>
            </a:r>
            <a:r>
              <a:rPr lang="en-US" sz="1800" dirty="0" smtClean="0"/>
              <a:t>Facade </a:t>
            </a:r>
            <a:r>
              <a:rPr lang="ru-RU" sz="1800" dirty="0" smtClean="0"/>
              <a:t>и </a:t>
            </a:r>
            <a:r>
              <a:rPr lang="en-US" sz="1800" dirty="0" smtClean="0"/>
              <a:t>Processor 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Основная и стартовая логика процесса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en-US" sz="1800" dirty="0" smtClean="0"/>
              <a:t>Service Registry</a:t>
            </a:r>
            <a:br>
              <a:rPr lang="en-US" sz="1800" dirty="0" smtClean="0"/>
            </a:b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Базы данных</a:t>
            </a:r>
            <a:r>
              <a:rPr lang="en-US" sz="1800" dirty="0" smtClean="0"/>
              <a:t>: Config, Node, Service Registry</a:t>
            </a:r>
            <a:endParaRPr lang="ru-RU" sz="1800" dirty="0"/>
          </a:p>
        </p:txBody>
      </p:sp>
      <p:sp>
        <p:nvSpPr>
          <p:cNvPr id="23" name="Текст 22"/>
          <p:cNvSpPr>
            <a:spLocks noGrp="1"/>
          </p:cNvSpPr>
          <p:nvPr>
            <p:ph type="body" idx="1"/>
          </p:nvPr>
        </p:nvSpPr>
        <p:spPr>
          <a:xfrm>
            <a:off x="611560" y="1700808"/>
            <a:ext cx="7772400" cy="1368152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ru-RU" dirty="0" smtClean="0"/>
              <a:t>Архитектура </a:t>
            </a:r>
            <a:r>
              <a:rPr lang="en-US" dirty="0" smtClean="0"/>
              <a:t>Workflow</a:t>
            </a:r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Архитектура Workflow</a:t>
            </a:r>
            <a:r>
              <a:rPr lang="en-US" dirty="0" smtClean="0"/>
              <a:t>. </a:t>
            </a:r>
            <a:r>
              <a:rPr lang="ru-RU" dirty="0" smtClean="0"/>
              <a:t>Схема развертывания</a:t>
            </a:r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ru-RU" smtClean="0"/>
              <a:t>Эксплуатация </a:t>
            </a:r>
            <a:r>
              <a:rPr lang="en-US" smtClean="0"/>
              <a:t>Workflow Suite</a:t>
            </a:r>
            <a:endParaRPr lang="ru-RU" dirty="0" smtClean="0"/>
          </a:p>
        </p:txBody>
      </p:sp>
      <p:sp>
        <p:nvSpPr>
          <p:cNvPr id="10244" name="Номер слайда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EC1B3FC-D64E-40DB-8387-A912AC98CAC7}" type="slidenum">
              <a:rPr lang="ru-RU" smtClean="0"/>
              <a:pPr/>
              <a:t>9</a:t>
            </a:fld>
            <a:endParaRPr lang="ru-RU" dirty="0" smtClean="0"/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53252" name="AutoShape 4" descr="https://wiki.sitels.ru/_media/workflow/wf-deployment-diagram.png?cache=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53254" name="AutoShape 6" descr="https://wiki.sitels.ru/_media/workflow/wf-deployment-diagram.png?cache=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pic>
        <p:nvPicPr>
          <p:cNvPr id="9" name="Рисунок 8" descr="wf-deployment-diagra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528" y="1338767"/>
            <a:ext cx="8280920" cy="547460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iningMan">
  <a:themeElements>
    <a:clrScheme name="SITRONICS_MS_present_RU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ITRONICS_MS_present_RU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ru-RU" sz="1600" b="0" i="0" u="none" strike="noStrike" cap="none" normalizeH="0" baseline="0" smtClean="0">
            <a:ln>
              <a:noFill/>
            </a:ln>
            <a:solidFill>
              <a:srgbClr val="696A6C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ru-RU" sz="1600" b="0" i="0" u="none" strike="noStrike" cap="none" normalizeH="0" baseline="0" smtClean="0">
            <a:ln>
              <a:noFill/>
            </a:ln>
            <a:solidFill>
              <a:srgbClr val="696A6C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ITRONICS_MS_present_RU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TRONICS_MS_present_RU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TRONICS_MS_present_RU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TRONICS_MS_present_RU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TRONICS_MS_present_RU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TRONICS_MS_present_RU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TRONICS_MS_present_RU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TRONICS_MS_present_RU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TRONICS_MS_present_RU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TRONICS_MS_present_RU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TRONICS_MS_present_RU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TRONICS_MS_present_RU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rainingMan_LastPage">
  <a:themeElements>
    <a:clrScheme name="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пециальное оформление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ru-RU" sz="1600" b="0" i="0" u="none" strike="noStrike" cap="none" normalizeH="0" baseline="0" smtClean="0">
            <a:ln>
              <a:noFill/>
            </a:ln>
            <a:solidFill>
              <a:srgbClr val="696A6C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ru-RU" sz="1600" b="0" i="0" u="none" strike="noStrike" cap="none" normalizeH="0" baseline="0" smtClean="0">
            <a:ln>
              <a:noFill/>
            </a:ln>
            <a:solidFill>
              <a:srgbClr val="696A6C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rainingMan_Марк_Согл">
  <a:themeElements>
    <a:clrScheme name="SITRONICS_MS_present_RU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ITRONICS_MS_present_RU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ru-RU" sz="1600" b="0" i="0" u="none" strike="noStrike" cap="none" normalizeH="0" baseline="0" smtClean="0">
            <a:ln>
              <a:noFill/>
            </a:ln>
            <a:solidFill>
              <a:srgbClr val="696A6C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ru-RU" sz="1600" b="0" i="0" u="none" strike="noStrike" cap="none" normalizeH="0" baseline="0" smtClean="0">
            <a:ln>
              <a:noFill/>
            </a:ln>
            <a:solidFill>
              <a:srgbClr val="696A6C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ITRONICS_MS_present_RU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TRONICS_MS_present_RU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TRONICS_MS_present_RU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TRONICS_MS_present_RU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TRONICS_MS_present_RU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TRONICS_MS_present_RU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TRONICS_MS_present_RU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TRONICS_MS_present_RU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TRONICS_MS_present_RU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TRONICS_MS_present_RU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TRONICS_MS_present_RU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TRONICS_MS_present_RU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TrainingMan_LastPage">
  <a:themeElements>
    <a:clrScheme name="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пециальное оформление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ru-RU" sz="1600" b="0" i="0" u="none" strike="noStrike" cap="none" normalizeH="0" baseline="0" smtClean="0">
            <a:ln>
              <a:noFill/>
            </a:ln>
            <a:solidFill>
              <a:srgbClr val="696A6C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ru-RU" sz="1600" b="0" i="0" u="none" strike="noStrike" cap="none" normalizeH="0" baseline="0" smtClean="0">
            <a:ln>
              <a:noFill/>
            </a:ln>
            <a:solidFill>
              <a:srgbClr val="696A6C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TrainingMan">
  <a:themeElements>
    <a:clrScheme name="SITRONICS_MS_present_RU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ITRONICS_MS_present_RU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ru-RU" sz="1600" b="0" i="0" u="none" strike="noStrike" cap="none" normalizeH="0" baseline="0" smtClean="0">
            <a:ln>
              <a:noFill/>
            </a:ln>
            <a:solidFill>
              <a:srgbClr val="696A6C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ru-RU" sz="1600" b="0" i="0" u="none" strike="noStrike" cap="none" normalizeH="0" baseline="0" smtClean="0">
            <a:ln>
              <a:noFill/>
            </a:ln>
            <a:solidFill>
              <a:srgbClr val="696A6C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ITRONICS_MS_present_RU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TRONICS_MS_present_RU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TRONICS_MS_present_RU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TRONICS_MS_present_RU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TRONICS_MS_present_RU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TRONICS_MS_present_RU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TRONICS_MS_present_RU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TRONICS_MS_present_RU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TRONICS_MS_present_RU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TRONICS_MS_present_RU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TRONICS_MS_present_RU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TRONICS_MS_present_RU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5A45290C9EDF478D4EA0D5C4B13C84" ma:contentTypeVersion="0" ma:contentTypeDescription="Create a new document." ma:contentTypeScope="" ma:versionID="63cc91cb387c082d4f01d83dff37394a">
  <xsd:schema xmlns:xsd="http://www.w3.org/2001/XMLSchema" xmlns:xs="http://www.w3.org/2001/XMLSchema" xmlns:p="http://schemas.microsoft.com/office/2006/metadata/properties" xmlns:ns2="b44ccd1a-ceff-48ae-ab14-791617b96cdc" targetNamespace="http://schemas.microsoft.com/office/2006/metadata/properties" ma:root="true" ma:fieldsID="712036c06a0b8260dc5808ac3075b31f" ns2:_="">
    <xsd:import namespace="b44ccd1a-ceff-48ae-ab14-791617b96cdc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4ccd1a-ceff-48ae-ab14-791617b96cdc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_dlc_DocId xmlns="b44ccd1a-ceff-48ae-ab14-791617b96cdc">THPAC7KF56X5-201-20</_dlc_DocId>
    <_dlc_DocIdUrl xmlns="b44ccd1a-ceff-48ae-ab14-791617b96cdc">
      <Url>https://tfsdoc.bss.nvision-group.com/sites/FORIS_Mobile/Education/Workflow/_layouts/DocIdRedir.aspx?ID=THPAC7KF56X5-201-20</Url>
      <Description>THPAC7KF56X5-201-20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LongProperties xmlns="http://schemas.microsoft.com/office/2006/metadata/longProperties"/>
</file>

<file path=customXml/item5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046CFD50-6DDA-473F-8E2C-F6BCB7B969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4ccd1a-ceff-48ae-ab14-791617b96c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38048E1-FE7A-4C91-9354-45C3E76CBC62}">
  <ds:schemaRefs>
    <ds:schemaRef ds:uri="http://www.w3.org/XML/1998/namespace"/>
    <ds:schemaRef ds:uri="b44ccd1a-ceff-48ae-ab14-791617b96cdc"/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FDB8FC8A-BEA2-4DE2-8A9A-2D3E580B57A2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3476D197-CD16-479B-BC21-E608C85CC730}">
  <ds:schemaRefs>
    <ds:schemaRef ds:uri="http://schemas.microsoft.com/office/2006/metadata/longProperties"/>
  </ds:schemaRefs>
</ds:datastoreItem>
</file>

<file path=customXml/itemProps5.xml><?xml version="1.0" encoding="utf-8"?>
<ds:datastoreItem xmlns:ds="http://schemas.openxmlformats.org/officeDocument/2006/customXml" ds:itemID="{4A29EFE8-8E58-4679-B2F7-711796716460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6854</TotalTime>
  <Words>2991</Words>
  <Application>Microsoft Office PowerPoint</Application>
  <PresentationFormat>Экран (4:3)</PresentationFormat>
  <Paragraphs>549</Paragraphs>
  <Slides>67</Slides>
  <Notes>67</Notes>
  <HiddenSlides>0</HiddenSlides>
  <MMClips>0</MMClips>
  <ScaleCrop>false</ScaleCrop>
  <HeadingPairs>
    <vt:vector size="4" baseType="variant">
      <vt:variant>
        <vt:lpstr>Тема</vt:lpstr>
      </vt:variant>
      <vt:variant>
        <vt:i4>5</vt:i4>
      </vt:variant>
      <vt:variant>
        <vt:lpstr>Заголовки слайдов</vt:lpstr>
      </vt:variant>
      <vt:variant>
        <vt:i4>67</vt:i4>
      </vt:variant>
    </vt:vector>
  </HeadingPairs>
  <TitlesOfParts>
    <vt:vector size="72" baseType="lpstr">
      <vt:lpstr>TrainingMan</vt:lpstr>
      <vt:lpstr>TrainingMan_LastPage</vt:lpstr>
      <vt:lpstr>TrainingMan_Марк_Согл</vt:lpstr>
      <vt:lpstr>1_TrainingMan_LastPage</vt:lpstr>
      <vt:lpstr>1_TrainingMan</vt:lpstr>
      <vt:lpstr>Эксплуатация Workflow Suite</vt:lpstr>
      <vt:lpstr>План темы</vt:lpstr>
      <vt:lpstr>    </vt:lpstr>
      <vt:lpstr>Основные определения </vt:lpstr>
      <vt:lpstr>Основные определения </vt:lpstr>
      <vt:lpstr>Основные определения </vt:lpstr>
      <vt:lpstr>Основные определения </vt:lpstr>
      <vt:lpstr>Схема развертывания Workflow  Службы Facade и Processor   Основная и стартовая логика процесса   Service Registry  Базы данных: Config, Node, Service Registry</vt:lpstr>
      <vt:lpstr>Архитектура Workflow. Схема развертывания</vt:lpstr>
      <vt:lpstr>Архитектура Workflow. C:\FORIS\MARTI\Workflow</vt:lpstr>
      <vt:lpstr>Архитектура Workflow. Модульная архитектура системы</vt:lpstr>
      <vt:lpstr>Службы Facade и Processor</vt:lpstr>
      <vt:lpstr>Службы Facade и Processor</vt:lpstr>
      <vt:lpstr>Службы Facade и Processor</vt:lpstr>
      <vt:lpstr>Стартовая логика процесса Workflow </vt:lpstr>
      <vt:lpstr>Основная логика процесса Workflow </vt:lpstr>
      <vt:lpstr>Архитектура Workflow. Базы данных</vt:lpstr>
      <vt:lpstr>Монитор  Конфигуратор  Service Registry   </vt:lpstr>
      <vt:lpstr>Монитор</vt:lpstr>
      <vt:lpstr>Конфигуратор. Наборы параметров</vt:lpstr>
      <vt:lpstr>Конфигуратор. Очереди обработки</vt:lpstr>
      <vt:lpstr>Конфигуратор. Типы процессов</vt:lpstr>
      <vt:lpstr>Конфигуратор. Хранилища </vt:lpstr>
      <vt:lpstr>Конфигуратор. Настройки узла обработки</vt:lpstr>
      <vt:lpstr>Service Registry </vt:lpstr>
      <vt:lpstr>Service Registry. Единица развертывания </vt:lpstr>
      <vt:lpstr>Service Registry </vt:lpstr>
      <vt:lpstr>Service Registry </vt:lpstr>
      <vt:lpstr>Service Registry </vt:lpstr>
      <vt:lpstr>Описание учебного примера,  Workflow.Client  Регистрация типов данных и операций в конфигурационной базе данных Workflow  Описание бизнес-процессов на языке PDL и их импорт в Workflow   Создание процесса Workflow. Фасадная служба и ее log-файл  Выполнение процесса Workflow. Процессор Workflow и его log-файл   </vt:lpstr>
      <vt:lpstr>Учебный пример</vt:lpstr>
      <vt:lpstr>Учебный пример</vt:lpstr>
      <vt:lpstr>Учебный пример, установка Workflow.Client</vt:lpstr>
      <vt:lpstr>ServiceRegistryGlobal.config, Marti.ServiceRegistry.Client.dll</vt:lpstr>
      <vt:lpstr>Определение типа переменных и сообщений для тестового процесса </vt:lpstr>
      <vt:lpstr>Определение логики выполнения тестового процесса</vt:lpstr>
      <vt:lpstr>Учебный пример . Импорт сборки Workflow.Training.Contracts.dll в Workflow </vt:lpstr>
      <vt:lpstr>Импорт сборки Workflow.Training.Services.dll в Workflow</vt:lpstr>
      <vt:lpstr>Конфигурационная база данных Workflow. Таблицы WF_ASSEMBLY и WF_DATA_TYPE  </vt:lpstr>
      <vt:lpstr>Конфигурационная база данных Workflow. Таблицы WF_SERVICE и WF_OPERATION</vt:lpstr>
      <vt:lpstr>Описание тестового бизнес-процесса “TestBP”</vt:lpstr>
      <vt:lpstr>Описание тестового бизнес-процесса “TestBP”. Раздел деклараций</vt:lpstr>
      <vt:lpstr>Описание тестового бизнес-процесса “TestBP”. Раздел деклараций </vt:lpstr>
      <vt:lpstr>Описание тестового бизнес-процесса “TestBP”.  Простые активности</vt:lpstr>
      <vt:lpstr>Описание тестового бизнес-процесса “TestBP”.  Составные активности</vt:lpstr>
      <vt:lpstr>Описание тестового бизнес-процесса “TestBP”.  Составные активности</vt:lpstr>
      <vt:lpstr>Таблица WF_PROCESS_TYPE_VER, описание процесса на PDL</vt:lpstr>
      <vt:lpstr>Создание процесса Workflow. Клиентское приложение Workflow.Training.Emulator.exe</vt:lpstr>
      <vt:lpstr>Переменные процесса TestBP </vt:lpstr>
      <vt:lpstr>Дочерний процесс TestBPChildProcess </vt:lpstr>
      <vt:lpstr>История изменений процесса TestBP </vt:lpstr>
      <vt:lpstr>История изменений процесса TestBP </vt:lpstr>
      <vt:lpstr>Переменные дочернего процесса TestBPChildProcess </vt:lpstr>
      <vt:lpstr>Стартовая логика процесса. Marti.Workflow.Facade.log </vt:lpstr>
      <vt:lpstr>История изменений процесса TestBPChildProcess </vt:lpstr>
      <vt:lpstr>Стартовая логика процесса. Marti.Workflow.Facade.log </vt:lpstr>
      <vt:lpstr>Стартовая логика процесса. Marti.Workflow.Facade.log </vt:lpstr>
      <vt:lpstr>Основная логика процесса. Marti.Workflow.Processor.log </vt:lpstr>
      <vt:lpstr>Основная логика процесса. Marti.Workflow.Processor.log</vt:lpstr>
      <vt:lpstr>Основная логика процесса. Marti.Workflow.Processor.log  </vt:lpstr>
      <vt:lpstr>Основная логика процесса. Marti.Workflow Processor .log  AsyncMessage </vt:lpstr>
      <vt:lpstr>Экспорт истории выполнения активностей бизнес-процесса и описания бизнес-процесса на pdl  </vt:lpstr>
      <vt:lpstr>Экспорт истории выполнения активностей бизнес-процесса и описания бизнес-процесса на pdl </vt:lpstr>
      <vt:lpstr>Экспорт истории выполнения активностей бизнес-процесса и описания бизнес-процесса на pdl </vt:lpstr>
      <vt:lpstr>Экспорт истории выполнения активностей бизнес-процесса и описания бизнес-процесса на pdl </vt:lpstr>
      <vt:lpstr>Список источников информации о Workflow </vt:lpstr>
      <vt:lpstr> </vt:lpstr>
    </vt:vector>
  </TitlesOfParts>
  <Company>Sitronics Telecom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title</dc:title>
  <dc:creator>Danis Gayazov</dc:creator>
  <cp:lastModifiedBy>Гаязов Данис Анварович</cp:lastModifiedBy>
  <cp:revision>763</cp:revision>
  <dcterms:created xsi:type="dcterms:W3CDTF">2010-10-28T09:44:56Z</dcterms:created>
  <dcterms:modified xsi:type="dcterms:W3CDTF">2017-06-05T12:32:06Z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ingExpirationDate">
    <vt:lpwstr/>
  </property>
  <property fmtid="{D5CDD505-2E9C-101B-9397-08002B2CF9AE}" pid="3" name="PublishingStartDate">
    <vt:lpwstr/>
  </property>
  <property fmtid="{D5CDD505-2E9C-101B-9397-08002B2CF9AE}" pid="4" name="_dlc_DocId">
    <vt:lpwstr>THPAC7KF56X5-50-146</vt:lpwstr>
  </property>
  <property fmtid="{D5CDD505-2E9C-101B-9397-08002B2CF9AE}" pid="5" name="_dlc_DocIdItemGuid">
    <vt:lpwstr>9f4eb5fe-f105-40b0-bea4-15fafec0ea43</vt:lpwstr>
  </property>
  <property fmtid="{D5CDD505-2E9C-101B-9397-08002B2CF9AE}" pid="6" name="_dlc_DocIdUrl">
    <vt:lpwstr>https://tfsdoc.sts.sitronics.com/sites/FORIS_Mobile/Education/_layouts/DocIdRedir.aspx?ID=THPAC7KF56X5-50-146, THPAC7KF56X5-50-146</vt:lpwstr>
  </property>
  <property fmtid="{D5CDD505-2E9C-101B-9397-08002B2CF9AE}" pid="7" name="ContentTypeId">
    <vt:lpwstr>0x010100A55A45290C9EDF478D4EA0D5C4B13C84</vt:lpwstr>
  </property>
</Properties>
</file>