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864" r:id="rId1"/>
  </p:sldMasterIdLst>
  <p:notesMasterIdLst>
    <p:notesMasterId r:id="rId40"/>
  </p:notesMasterIdLst>
  <p:sldIdLst>
    <p:sldId id="315" r:id="rId2"/>
    <p:sldId id="335" r:id="rId3"/>
    <p:sldId id="381" r:id="rId4"/>
    <p:sldId id="379" r:id="rId5"/>
    <p:sldId id="380" r:id="rId6"/>
    <p:sldId id="378" r:id="rId7"/>
    <p:sldId id="383" r:id="rId8"/>
    <p:sldId id="384" r:id="rId9"/>
    <p:sldId id="385" r:id="rId10"/>
    <p:sldId id="403" r:id="rId11"/>
    <p:sldId id="402" r:id="rId12"/>
    <p:sldId id="356" r:id="rId13"/>
    <p:sldId id="357" r:id="rId14"/>
    <p:sldId id="358" r:id="rId15"/>
    <p:sldId id="386" r:id="rId16"/>
    <p:sldId id="387" r:id="rId17"/>
    <p:sldId id="388" r:id="rId18"/>
    <p:sldId id="389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70" r:id="rId28"/>
    <p:sldId id="399" r:id="rId29"/>
    <p:sldId id="371" r:id="rId30"/>
    <p:sldId id="372" r:id="rId31"/>
    <p:sldId id="373" r:id="rId32"/>
    <p:sldId id="374" r:id="rId33"/>
    <p:sldId id="375" r:id="rId34"/>
    <p:sldId id="400" r:id="rId35"/>
    <p:sldId id="376" r:id="rId36"/>
    <p:sldId id="377" r:id="rId37"/>
    <p:sldId id="337" r:id="rId38"/>
    <p:sldId id="352" r:id="rId3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ony" initials="S" lastIdx="1" clrIdx="0"/>
  <p:cmAuthor id="1" name="Danis JIOGUE" initials="DJ" lastIdx="1" clrIdx="1">
    <p:extLst>
      <p:ext uri="{19B8F6BF-5375-455C-9EA6-DF929625EA0E}">
        <p15:presenceInfo xmlns:p15="http://schemas.microsoft.com/office/powerpoint/2012/main" userId="698d7a383c3c3b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7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37" autoAdjust="0"/>
    <p:restoredTop sz="95374" autoAdjust="0"/>
  </p:normalViewPr>
  <p:slideViewPr>
    <p:cSldViewPr>
      <p:cViewPr varScale="1">
        <p:scale>
          <a:sx n="74" d="100"/>
          <a:sy n="74" d="100"/>
        </p:scale>
        <p:origin x="9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ABB69-3FBE-477A-B27F-7B55F9A1AD3C}" type="datetimeFigureOut">
              <a:rPr lang="fr-FR" smtClean="0"/>
              <a:pPr/>
              <a:t>31/01/2020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6A39-6BF6-483B-80A3-910086C7FA6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3337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6A39-6BF6-483B-80A3-910086C7FA65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1331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6A39-6BF6-483B-80A3-910086C7FA65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533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6A39-6BF6-483B-80A3-910086C7FA65}" type="slidenum">
              <a:rPr lang="fr-FR" smtClean="0"/>
              <a:pPr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104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6A39-6BF6-483B-80A3-910086C7FA65}" type="slidenum">
              <a:rPr lang="fr-FR" smtClean="0"/>
              <a:pPr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4221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6A39-6BF6-483B-80A3-910086C7FA65}" type="slidenum">
              <a:rPr lang="fr-FR" smtClean="0"/>
              <a:pPr/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4329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6A39-6BF6-483B-80A3-910086C7FA65}" type="slidenum">
              <a:rPr lang="fr-FR" smtClean="0"/>
              <a:pPr/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1355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6A39-6BF6-483B-80A3-910086C7FA65}" type="slidenum">
              <a:rPr lang="fr-FR" smtClean="0"/>
              <a:pPr/>
              <a:t>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236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6A39-6BF6-483B-80A3-910086C7FA65}" type="slidenum">
              <a:rPr lang="fr-FR" smtClean="0"/>
              <a:pPr/>
              <a:t>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0237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6A39-6BF6-483B-80A3-910086C7FA65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8578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6A39-6BF6-483B-80A3-910086C7FA65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4880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6A39-6BF6-483B-80A3-910086C7FA65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5591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6A39-6BF6-483B-80A3-910086C7FA65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9476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6A39-6BF6-483B-80A3-910086C7FA65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4201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6A39-6BF6-483B-80A3-910086C7FA65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920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6A39-6BF6-483B-80A3-910086C7FA65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9193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6A39-6BF6-483B-80A3-910086C7FA65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539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09D4B-FBE4-4BCC-8D6F-A744323761B9}" type="datetime1">
              <a:rPr lang="fr-FR" smtClean="0"/>
              <a:t>31/01/2020</a:t>
            </a:fld>
            <a:endParaRPr lang="fr-FR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5CC1-1A45-4EA4-8423-C64E8FDCC79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/>
    <p:sndAc>
      <p:endSnd/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C955-6B72-4359-83F6-7A2E3F5C3BCF}" type="datetime1">
              <a:rPr lang="fr-FR" smtClean="0"/>
              <a:t>31/01/2020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5CC1-1A45-4EA4-8423-C64E8FDCC79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wipe/>
    <p:sndAc>
      <p:endSnd/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8399-C2F7-4F65-8C89-7D9BDD940AB0}" type="datetime1">
              <a:rPr lang="fr-FR" smtClean="0"/>
              <a:t>31/01/2020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5CC1-1A45-4EA4-8423-C64E8FDCC79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wipe/>
    <p:sndAc>
      <p:endSnd/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844A-C3F3-43BA-8FFB-CF21396C062B}" type="datetime1">
              <a:rPr lang="fr-FR" smtClean="0"/>
              <a:t>31/01/2020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5CC1-1A45-4EA4-8423-C64E8FDCC79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wipe/>
    <p:sndAc>
      <p:endSnd/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574E-31F5-4E89-B5D1-F587E8AE630A}" type="datetime1">
              <a:rPr lang="fr-FR" smtClean="0"/>
              <a:t>31/01/2020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5CC1-1A45-4EA4-8423-C64E8FDCC79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/>
    <p:sndAc>
      <p:endSnd/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51C6-6D2A-4FD5-8EE0-274C0F5E1352}" type="datetime1">
              <a:rPr lang="fr-FR" smtClean="0"/>
              <a:t>31/01/2020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5CC1-1A45-4EA4-8423-C64E8FDCC79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wipe/>
    <p:sndAc>
      <p:endSnd/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29D5-4B09-463A-8066-8F632FB30207}" type="datetime1">
              <a:rPr lang="fr-FR" smtClean="0"/>
              <a:t>31/01/2020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5CC1-1A45-4EA4-8423-C64E8FDCC79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wipe/>
    <p:sndAc>
      <p:endSnd/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B7FF-8D02-4EF6-BA81-A8E8DA8EC06D}" type="datetime1">
              <a:rPr lang="fr-FR" smtClean="0"/>
              <a:t>31/01/2020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5CC1-1A45-4EA4-8423-C64E8FDCC79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wipe/>
    <p:sndAc>
      <p:endSnd/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F261-11B4-4070-B3A3-9B7F870AA2A1}" type="datetime1">
              <a:rPr lang="fr-FR" smtClean="0"/>
              <a:t>31/01/2020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5CC1-1A45-4EA4-8423-C64E8FDCC79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wipe/>
    <p:sndAc>
      <p:endSnd/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8114-6529-4AB9-BBED-AFD06F44BDDF}" type="datetime1">
              <a:rPr lang="fr-FR" smtClean="0"/>
              <a:t>31/01/2020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5CC1-1A45-4EA4-8423-C64E8FDCC79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wipe/>
    <p:sndAc>
      <p:endSnd/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399C-5BA5-43CB-8D3A-6EAF9745355E}" type="datetime1">
              <a:rPr lang="fr-FR" smtClean="0"/>
              <a:t>31/01/2020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8EB5CC1-1A45-4EA4-8423-C64E8FDCC7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/>
    <p:sndAc>
      <p:endSnd/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113B948-D9D9-45AE-A8FB-E0F842527D7C}" type="datetime1">
              <a:rPr lang="fr-FR" smtClean="0"/>
              <a:t>31/01/2020</a:t>
            </a:fld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8EB5CC1-1A45-4EA4-8423-C64E8FDCC795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>
    <p:wipe/>
    <p:sndAc>
      <p:endSnd/>
    </p:sndAc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962809" y="1291151"/>
            <a:ext cx="7002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Bell MT" panose="02020503060305020303" pitchFamily="18" charset="0"/>
              </a:rPr>
              <a:t>Ecole Nationale de la Statistique et de l’Analyse Economique</a:t>
            </a:r>
          </a:p>
        </p:txBody>
      </p:sp>
      <p:sp>
        <p:nvSpPr>
          <p:cNvPr id="11" name="Organigramme : Alternative 10"/>
          <p:cNvSpPr/>
          <p:nvPr/>
        </p:nvSpPr>
        <p:spPr>
          <a:xfrm>
            <a:off x="729158" y="1897024"/>
            <a:ext cx="8091313" cy="1892016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latin typeface="Bell MT" panose="02020503060305020303" pitchFamily="18" charset="0"/>
                <a:cs typeface="Helvetica" panose="020B0604020202020204" pitchFamily="34" charset="0"/>
              </a:rPr>
              <a:t>LES MODELES PROBITS MULTIVARIES ORDONNES OU NON ORDONNES</a:t>
            </a:r>
            <a:endParaRPr lang="fr-FR" sz="4000" dirty="0">
              <a:latin typeface="Bell MT" panose="02020503060305020303" pitchFamily="18" charset="0"/>
              <a:cs typeface="Helvetica" panose="020B06040202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23528" y="4426093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 smtClean="0">
                <a:latin typeface="Bell MT" panose="02020503060305020303" pitchFamily="18" charset="0"/>
              </a:rPr>
              <a:t>Présenté par :</a:t>
            </a:r>
          </a:p>
          <a:p>
            <a:pPr>
              <a:lnSpc>
                <a:spcPct val="150000"/>
              </a:lnSpc>
            </a:pPr>
            <a:r>
              <a:rPr lang="fr-FR" dirty="0" err="1" smtClean="0">
                <a:latin typeface="Bell MT" panose="02020503060305020303" pitchFamily="18" charset="0"/>
              </a:rPr>
              <a:t>Khariratou</a:t>
            </a:r>
            <a:r>
              <a:rPr lang="fr-FR" dirty="0" smtClean="0">
                <a:latin typeface="Bell MT" panose="02020503060305020303" pitchFamily="18" charset="0"/>
              </a:rPr>
              <a:t> </a:t>
            </a:r>
            <a:r>
              <a:rPr lang="fr-FR" dirty="0" smtClean="0">
                <a:latin typeface="Bell MT" panose="02020503060305020303" pitchFamily="18" charset="0"/>
              </a:rPr>
              <a:t>DIALLO</a:t>
            </a:r>
          </a:p>
          <a:p>
            <a:pPr>
              <a:lnSpc>
                <a:spcPct val="150000"/>
              </a:lnSpc>
            </a:pPr>
            <a:r>
              <a:rPr lang="fr-FR" dirty="0" err="1" smtClean="0">
                <a:latin typeface="Bell MT" panose="02020503060305020303" pitchFamily="18" charset="0"/>
              </a:rPr>
              <a:t>Wârissath</a:t>
            </a:r>
            <a:r>
              <a:rPr lang="fr-FR" dirty="0" smtClean="0">
                <a:latin typeface="Bell MT" panose="02020503060305020303" pitchFamily="18" charset="0"/>
              </a:rPr>
              <a:t> GERALDO</a:t>
            </a:r>
            <a:endParaRPr lang="fr-FR" dirty="0" smtClean="0">
              <a:latin typeface="Bell MT" panose="02020503060305020303" pitchFamily="18" charset="0"/>
            </a:endParaRPr>
          </a:p>
          <a:p>
            <a:pPr>
              <a:lnSpc>
                <a:spcPct val="150000"/>
              </a:lnSpc>
            </a:pPr>
            <a:r>
              <a:rPr lang="fr-FR" dirty="0" err="1" smtClean="0">
                <a:latin typeface="Bell MT" panose="02020503060305020303" pitchFamily="18" charset="0"/>
              </a:rPr>
              <a:t>Rikel</a:t>
            </a:r>
            <a:r>
              <a:rPr lang="fr-FR" dirty="0" smtClean="0">
                <a:latin typeface="Bell MT" panose="02020503060305020303" pitchFamily="18" charset="0"/>
              </a:rPr>
              <a:t> Danis JIOGUE TAMATIO</a:t>
            </a:r>
            <a:endParaRPr lang="fr-FR" dirty="0">
              <a:latin typeface="Bell MT" panose="02020503060305020303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868144" y="4426112"/>
            <a:ext cx="403244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 smtClean="0">
                <a:latin typeface="Bell MT" panose="02020503060305020303" pitchFamily="18" charset="0"/>
              </a:rPr>
              <a:t>Supervisé par </a:t>
            </a:r>
            <a:r>
              <a:rPr lang="fr-FR" b="1" dirty="0">
                <a:latin typeface="Bell MT" panose="02020503060305020303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Bell MT" panose="02020503060305020303" pitchFamily="18" charset="0"/>
              </a:rPr>
              <a:t>Dr. </a:t>
            </a:r>
            <a:r>
              <a:rPr lang="fr-FR" dirty="0" smtClean="0">
                <a:latin typeface="Bell MT" panose="02020503060305020303" pitchFamily="18" charset="0"/>
              </a:rPr>
              <a:t>Souleymane DIAKITE</a:t>
            </a:r>
            <a:endParaRPr lang="fr-FR" dirty="0">
              <a:latin typeface="Bell MT" panose="02020503060305020303" pitchFamily="18" charset="0"/>
            </a:endParaRPr>
          </a:p>
          <a:p>
            <a:pPr>
              <a:lnSpc>
                <a:spcPct val="150000"/>
              </a:lnSpc>
            </a:pPr>
            <a:r>
              <a:rPr lang="fr-FR" dirty="0" smtClean="0">
                <a:latin typeface="Bell MT" panose="02020503060305020303" pitchFamily="18" charset="0"/>
              </a:rPr>
              <a:t>Enseignant chercheur ENSAE</a:t>
            </a:r>
            <a:endParaRPr lang="fr-FR" dirty="0">
              <a:latin typeface="Bell MT" panose="02020503060305020303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843808" y="638226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Janvier 2020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908" y="-27384"/>
            <a:ext cx="1340634" cy="134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61399"/>
      </p:ext>
    </p:extLst>
  </p:cSld>
  <p:clrMapOvr>
    <a:masterClrMapping/>
  </p:clrMapOvr>
  <p:transition>
    <p:sndAc>
      <p:endSnd/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88412" y="239324"/>
            <a:ext cx="885558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000" dirty="0"/>
          </a:p>
          <a:p>
            <a:pPr algn="ctr"/>
            <a:r>
              <a:rPr lang="fr-CA" sz="3200" dirty="0" err="1"/>
              <a:t>Probit</a:t>
            </a:r>
            <a:r>
              <a:rPr lang="fr-CA" sz="3200" dirty="0"/>
              <a:t> </a:t>
            </a:r>
            <a:r>
              <a:rPr lang="fr-CA" sz="3200" dirty="0" smtClean="0"/>
              <a:t>Multivarié</a:t>
            </a:r>
            <a:endParaRPr lang="fr-FR" sz="3000" dirty="0"/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0" y="1124744"/>
            <a:ext cx="918051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0" y="1196752"/>
            <a:ext cx="0" cy="64479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9926" y="1334484"/>
            <a:ext cx="16897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/>
              <a:t>Spécification:</a:t>
            </a:r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624" y="2420888"/>
            <a:ext cx="698477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42073657"/>
      </p:ext>
    </p:extLst>
  </p:cSld>
  <p:clrMapOvr>
    <a:masterClrMapping/>
  </p:clrMapOvr>
  <p:transition>
    <p:sndAc>
      <p:endSnd/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88412" y="239324"/>
            <a:ext cx="885558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000" dirty="0"/>
          </a:p>
          <a:p>
            <a:pPr algn="ctr"/>
            <a:r>
              <a:rPr lang="fr-CA" sz="3200" dirty="0" err="1"/>
              <a:t>Probit</a:t>
            </a:r>
            <a:r>
              <a:rPr lang="fr-CA" sz="3200" dirty="0"/>
              <a:t> </a:t>
            </a:r>
            <a:r>
              <a:rPr lang="fr-CA" sz="3200" dirty="0" smtClean="0"/>
              <a:t>Multivarié</a:t>
            </a:r>
            <a:endParaRPr lang="fr-FR" sz="3000" dirty="0"/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0" y="1124744"/>
            <a:ext cx="918051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0" y="1196752"/>
            <a:ext cx="0" cy="64479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6971" y="731290"/>
            <a:ext cx="896657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28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b="1" dirty="0"/>
              <a:t>Les catégories : </a:t>
            </a:r>
            <a:r>
              <a:rPr lang="fr-FR" sz="2400" dirty="0" smtClean="0"/>
              <a:t>non-ordonnée; </a:t>
            </a:r>
            <a:r>
              <a:rPr lang="fr-FR" sz="2400" dirty="0"/>
              <a:t>ordonnée ;semi-ordonnée </a:t>
            </a:r>
            <a:r>
              <a:rPr lang="fr-FR" sz="2400" dirty="0" smtClean="0"/>
              <a:t>.</a:t>
            </a:r>
          </a:p>
          <a:p>
            <a:pPr lvl="0"/>
            <a:endParaRPr lang="fr-FR" sz="2400" dirty="0"/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fr-FR" sz="2400" b="1" dirty="0"/>
              <a:t>Estimation </a:t>
            </a:r>
            <a:r>
              <a:rPr lang="fr-FR" sz="2400" b="1" dirty="0" smtClean="0"/>
              <a:t>:</a:t>
            </a:r>
          </a:p>
          <a:p>
            <a:pPr lvl="0"/>
            <a:endParaRPr lang="fr-FR" sz="2400" dirty="0"/>
          </a:p>
          <a:p>
            <a:r>
              <a:rPr lang="fr-FR" sz="2400" dirty="0" smtClean="0"/>
              <a:t>-</a:t>
            </a:r>
            <a:r>
              <a:rPr lang="fr-FR" sz="2400" dirty="0"/>
              <a:t>L'estimation du modèle </a:t>
            </a:r>
            <a:r>
              <a:rPr lang="fr-FR" sz="2400" dirty="0" err="1"/>
              <a:t>probit</a:t>
            </a:r>
            <a:r>
              <a:rPr lang="fr-FR" sz="2400" dirty="0"/>
              <a:t> multivarié nécessite l'évaluation des intégrales d'ordre </a:t>
            </a:r>
            <a:r>
              <a:rPr lang="fr-FR" sz="2400" dirty="0" smtClean="0"/>
              <a:t>M</a:t>
            </a:r>
          </a:p>
          <a:p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 smtClean="0"/>
              <a:t> - </a:t>
            </a:r>
            <a:r>
              <a:rPr lang="fr-FR" sz="2400" dirty="0"/>
              <a:t>On utilise le simulateur GHK (</a:t>
            </a:r>
            <a:r>
              <a:rPr lang="fr-FR" sz="2400" dirty="0" err="1"/>
              <a:t>Geweke</a:t>
            </a:r>
            <a:r>
              <a:rPr lang="fr-FR" sz="2400" dirty="0"/>
              <a:t>, </a:t>
            </a:r>
            <a:r>
              <a:rPr lang="fr-FR" sz="2400" dirty="0" err="1"/>
              <a:t>Hajivassiliou</a:t>
            </a:r>
            <a:r>
              <a:rPr lang="fr-FR" sz="2400" dirty="0"/>
              <a:t> and Keane</a:t>
            </a:r>
            <a:r>
              <a:rPr lang="fr-FR" sz="2400" dirty="0" smtClean="0"/>
              <a:t>).</a:t>
            </a:r>
          </a:p>
          <a:p>
            <a:r>
              <a:rPr lang="fr-FR" sz="2400" dirty="0" smtClean="0"/>
              <a:t> </a:t>
            </a:r>
            <a:endParaRPr lang="fr-FR" sz="2400" dirty="0"/>
          </a:p>
          <a:p>
            <a:r>
              <a:rPr lang="fr-FR" sz="2400" dirty="0"/>
              <a:t>-De nombreuses recherches actuelles se concentrent sur les gains d'efficacité (vitesse) dans ce calcul</a:t>
            </a:r>
            <a:r>
              <a:rPr lang="fr-FR" sz="2400" dirty="0" smtClean="0"/>
              <a:t>.</a:t>
            </a:r>
          </a:p>
          <a:p>
            <a:endParaRPr lang="fr-FR" sz="2400" dirty="0"/>
          </a:p>
          <a:p>
            <a:r>
              <a:rPr lang="fr-FR" sz="2400" dirty="0"/>
              <a:t>-Le « Modèle </a:t>
            </a:r>
            <a:r>
              <a:rPr lang="fr-FR" sz="2400" dirty="0" err="1"/>
              <a:t>probit</a:t>
            </a:r>
            <a:r>
              <a:rPr lang="fr-FR" sz="2400" dirty="0"/>
              <a:t> de panel » est un cas particulier</a:t>
            </a:r>
            <a:r>
              <a:rPr lang="fr-FR" sz="2400" dirty="0" smtClean="0"/>
              <a:t>.</a:t>
            </a:r>
          </a:p>
          <a:p>
            <a:endParaRPr lang="fr-FR" sz="2400" dirty="0"/>
          </a:p>
          <a:p>
            <a:r>
              <a:rPr lang="fr-FR" sz="2400" dirty="0"/>
              <a:t>- Les erreurs standard sont estimées avec le </a:t>
            </a:r>
            <a:r>
              <a:rPr lang="fr-FR" sz="2400" dirty="0" err="1"/>
              <a:t>Bootstrap</a:t>
            </a:r>
            <a:endParaRPr lang="fr-FR" sz="2400" dirty="0"/>
          </a:p>
          <a:p>
            <a:endParaRPr lang="fr-FR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20164"/>
      </p:ext>
    </p:extLst>
  </p:cSld>
  <p:clrMapOvr>
    <a:masterClrMapping/>
  </p:clrMapOvr>
  <p:transition>
    <p:sndAc>
      <p:endSnd/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2442" y="3091903"/>
            <a:ext cx="7059116" cy="985169"/>
          </a:xfrm>
        </p:spPr>
        <p:txBody>
          <a:bodyPr>
            <a:normAutofit/>
          </a:bodyPr>
          <a:lstStyle/>
          <a:p>
            <a:r>
              <a:rPr lang="fr-CA" sz="4950" dirty="0" err="1"/>
              <a:t>Probit</a:t>
            </a:r>
            <a:r>
              <a:rPr lang="fr-CA" sz="4950" dirty="0"/>
              <a:t> </a:t>
            </a:r>
            <a:r>
              <a:rPr lang="fr-CA" sz="4950" dirty="0" err="1"/>
              <a:t>Bivarié</a:t>
            </a:r>
            <a:r>
              <a:rPr lang="fr-CA" sz="4950" dirty="0"/>
              <a:t> Non Ordonné</a:t>
            </a:r>
          </a:p>
        </p:txBody>
      </p:sp>
    </p:spTree>
    <p:extLst>
      <p:ext uri="{BB962C8B-B14F-4D97-AF65-F5344CB8AC3E}">
        <p14:creationId xmlns:p14="http://schemas.microsoft.com/office/powerpoint/2010/main" val="616818457"/>
      </p:ext>
    </p:extLst>
  </p:cSld>
  <p:clrMapOvr>
    <a:masterClrMapping/>
  </p:clrMapOvr>
  <p:transition>
    <p:wipe/>
    <p:sndAc>
      <p:endSnd/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171184"/>
            <a:ext cx="9144000" cy="4426168"/>
          </a:xfrm>
        </p:spPr>
        <p:txBody>
          <a:bodyPr>
            <a:noAutofit/>
          </a:bodyPr>
          <a:lstStyle/>
          <a:p>
            <a: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  <a:t>Ce modèle consiste à estimer deux modèles </a:t>
            </a:r>
            <a:r>
              <a:rPr lang="fr-CA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probit</a:t>
            </a:r>
            <a: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  <a:t> simultanément avec un coefficient de corrélation entre les deux modèles.</a:t>
            </a:r>
          </a:p>
          <a:p>
            <a:pPr marL="0" indent="0">
              <a:buNone/>
            </a:pPr>
            <a:endParaRPr lang="fr-CA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fr-CA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  <a:t>Soit </a:t>
            </a:r>
            <a:r>
              <a:rPr lang="fr-CA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yi </a:t>
            </a:r>
            <a: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  <a:t>= (</a:t>
            </a:r>
            <a:r>
              <a:rPr lang="fr-CA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yi</a:t>
            </a:r>
            <a: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fr-CA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;yi</a:t>
            </a:r>
            <a: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  <a:t>2) le vecteur des réponses discrètes observées d’un individu </a:t>
            </a:r>
            <a:r>
              <a:rPr lang="fr-CA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i; i </a:t>
            </a:r>
            <a: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  <a:t>= 1</a:t>
            </a:r>
            <a:r>
              <a:rPr lang="fr-CA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…n</a:t>
            </a:r>
            <a:br>
              <a:rPr lang="fr-CA" sz="2000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fr-CA" sz="20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fr-CA" sz="20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wi</a:t>
            </a:r>
            <a:r>
              <a:rPr lang="fr-CA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  <a:t>= (</a:t>
            </a:r>
            <a:r>
              <a:rPr lang="fr-CA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wi</a:t>
            </a:r>
            <a: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fr-CA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;wi</a:t>
            </a:r>
            <a: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  <a:t>2) le vecteur des variables latentes non observées d’un individu </a:t>
            </a:r>
            <a:r>
              <a:rPr lang="fr-CA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i; i </a:t>
            </a:r>
            <a: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  <a:t>= </a:t>
            </a:r>
            <a:r>
              <a:rPr lang="fr-CA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fr-CA" sz="20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…n ;</a:t>
            </a:r>
          </a:p>
          <a:p>
            <a:pPr marL="0" indent="0">
              <a:buNone/>
            </a:pPr>
            <a:endParaRPr lang="fr-CA" sz="20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fr-CA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Xi </a:t>
            </a:r>
            <a: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  <a:t>la matrice 2∗ </a:t>
            </a:r>
            <a:r>
              <a:rPr lang="fr-CA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k </a:t>
            </a:r>
            <a: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  <a:t>des variables explicatives </a:t>
            </a:r>
            <a:r>
              <a:rPr lang="fr-CA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et  </a:t>
            </a:r>
            <a:r>
              <a:rPr lang="fr-CA" sz="20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β </a:t>
            </a:r>
            <a: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  <a:t>la matrice du coefficient des régressions </a:t>
            </a:r>
          </a:p>
        </p:txBody>
      </p:sp>
      <p:cxnSp>
        <p:nvCxnSpPr>
          <p:cNvPr id="4" name="Connecteur droit 3"/>
          <p:cNvCxnSpPr/>
          <p:nvPr/>
        </p:nvCxnSpPr>
        <p:spPr>
          <a:xfrm>
            <a:off x="0" y="1196752"/>
            <a:ext cx="0" cy="64479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9926" y="1334484"/>
            <a:ext cx="32141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Présentation du </a:t>
            </a:r>
            <a:r>
              <a:rPr lang="fr-CA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modèle </a:t>
            </a: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88412" y="239324"/>
            <a:ext cx="885558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fr-CA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Probit</a:t>
            </a:r>
            <a:r>
              <a:rPr lang="fr-CA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CA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Bivarié</a:t>
            </a:r>
            <a:r>
              <a:rPr lang="fr-CA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CA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non-ordonné</a:t>
            </a:r>
            <a:endParaRPr lang="fr-FR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0" y="1124744"/>
            <a:ext cx="918051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796900"/>
      </p:ext>
    </p:extLst>
  </p:cSld>
  <p:clrMapOvr>
    <a:masterClrMapping/>
  </p:clrMapOvr>
  <p:transition>
    <p:wipe/>
    <p:sndAc>
      <p:endSnd/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5656" y="2789153"/>
            <a:ext cx="6916574" cy="3852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Connecteur droit 4"/>
          <p:cNvCxnSpPr/>
          <p:nvPr/>
        </p:nvCxnSpPr>
        <p:spPr>
          <a:xfrm>
            <a:off x="0" y="1196752"/>
            <a:ext cx="0" cy="64479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9926" y="1334484"/>
            <a:ext cx="32141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Présentation du </a:t>
            </a:r>
            <a:r>
              <a:rPr lang="fr-CA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modèle </a:t>
            </a: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88412" y="239324"/>
            <a:ext cx="885558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fr-CA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Probit</a:t>
            </a:r>
            <a:r>
              <a:rPr lang="fr-CA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CA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Bivarié</a:t>
            </a:r>
            <a:r>
              <a:rPr lang="fr-CA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non-ordonné</a:t>
            </a:r>
            <a:endParaRPr lang="fr-FR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0" y="1124744"/>
            <a:ext cx="918051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88412" y="2082172"/>
            <a:ext cx="5363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Le modèle se présente comme suit :</a:t>
            </a:r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889103"/>
      </p:ext>
    </p:extLst>
  </p:cSld>
  <p:clrMapOvr>
    <a:masterClrMapping/>
  </p:clrMapOvr>
  <p:transition>
    <p:wipe/>
    <p:sndAc>
      <p:endSnd/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1196752"/>
            <a:ext cx="0" cy="64479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9926" y="1334484"/>
            <a:ext cx="49680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Estimation des paramètres du </a:t>
            </a:r>
            <a:r>
              <a:rPr lang="fr-CA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modèle :</a:t>
            </a:r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88412" y="239324"/>
            <a:ext cx="885558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fr-CA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Probit</a:t>
            </a:r>
            <a:r>
              <a:rPr lang="fr-CA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CA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Bivarié</a:t>
            </a:r>
            <a:r>
              <a:rPr lang="fr-CA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non-ordonné</a:t>
            </a:r>
            <a:endParaRPr lang="fr-FR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0" y="1124744"/>
            <a:ext cx="918051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305477" y="2082172"/>
            <a:ext cx="8424146" cy="3802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  <a:t>La méthodologie d’estimation la plus utilisée est le maximum de vraisemblance.</a:t>
            </a:r>
          </a:p>
          <a:p>
            <a:pPr marL="0" indent="0">
              <a:buNone/>
            </a:pPr>
            <a:endParaRPr lang="fr-CA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  <a:t>Les probabilités qui entrent dans cette fonction sont : </a:t>
            </a:r>
          </a:p>
          <a:p>
            <a:pPr marL="0" indent="0">
              <a:buNone/>
            </a:pPr>
            <a: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fr-CA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  <a:t>La log vraisemblance est donnée par : </a:t>
            </a:r>
            <a:b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fr-CA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fr-CA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761399"/>
            <a:ext cx="4304486" cy="35780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485" y="5013176"/>
            <a:ext cx="2249762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19374"/>
      </p:ext>
    </p:extLst>
  </p:cSld>
  <p:clrMapOvr>
    <a:masterClrMapping/>
  </p:clrMapOvr>
  <p:transition>
    <p:wipe/>
    <p:sndAc>
      <p:endSnd/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1196752"/>
            <a:ext cx="0" cy="64479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9926" y="1334484"/>
            <a:ext cx="49680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Estimation des paramètres du </a:t>
            </a:r>
            <a:r>
              <a:rPr lang="fr-CA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modèle :</a:t>
            </a:r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88412" y="239324"/>
            <a:ext cx="885558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fr-CA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Probit</a:t>
            </a:r>
            <a:r>
              <a:rPr lang="fr-CA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CA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Bivarié</a:t>
            </a:r>
            <a:r>
              <a:rPr lang="fr-CA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non-ordonné</a:t>
            </a:r>
            <a:endParaRPr lang="fr-FR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0" y="1124744"/>
            <a:ext cx="918051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199001"/>
            <a:ext cx="8532060" cy="421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10620"/>
      </p:ext>
    </p:extLst>
  </p:cSld>
  <p:clrMapOvr>
    <a:masterClrMapping/>
  </p:clrMapOvr>
  <p:transition>
    <p:wipe/>
    <p:sndAc>
      <p:endSnd/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1196752"/>
            <a:ext cx="0" cy="64479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9926" y="1334484"/>
            <a:ext cx="49680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Estimation des paramètres du </a:t>
            </a:r>
            <a:r>
              <a:rPr lang="fr-CA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modèle :</a:t>
            </a:r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88412" y="239324"/>
            <a:ext cx="885558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fr-CA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Probit</a:t>
            </a:r>
            <a:r>
              <a:rPr lang="fr-CA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CA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Bivarié</a:t>
            </a:r>
            <a:r>
              <a:rPr lang="fr-CA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non-ordonné</a:t>
            </a:r>
            <a:endParaRPr lang="fr-FR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0" y="1124744"/>
            <a:ext cx="918051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1" y="2082172"/>
            <a:ext cx="9113769" cy="422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63560"/>
      </p:ext>
    </p:extLst>
  </p:cSld>
  <p:clrMapOvr>
    <a:masterClrMapping/>
  </p:clrMapOvr>
  <p:transition>
    <p:wipe/>
    <p:sndAc>
      <p:endSnd/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1196752"/>
            <a:ext cx="0" cy="64479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9926" y="1334484"/>
            <a:ext cx="49680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Estimation des paramètres du </a:t>
            </a:r>
            <a:r>
              <a:rPr lang="fr-CA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modèle :</a:t>
            </a:r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88412" y="239324"/>
            <a:ext cx="885558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fr-CA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Probit</a:t>
            </a:r>
            <a:r>
              <a:rPr lang="fr-CA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CA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Bivarié</a:t>
            </a:r>
            <a:r>
              <a:rPr lang="fr-CA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non-ordonné</a:t>
            </a:r>
            <a:endParaRPr lang="fr-FR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0" y="1124744"/>
            <a:ext cx="918051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6" y="1989596"/>
            <a:ext cx="8678538" cy="386923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6131370"/>
            <a:ext cx="5024720" cy="44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43476"/>
      </p:ext>
    </p:extLst>
  </p:cSld>
  <p:clrMapOvr>
    <a:masterClrMapping/>
  </p:clrMapOvr>
  <p:transition>
    <p:wipe/>
    <p:sndAc>
      <p:endSnd/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1196752"/>
            <a:ext cx="0" cy="64479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9926" y="1334484"/>
            <a:ext cx="25530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000" b="1" dirty="0"/>
              <a:t>Test de </a:t>
            </a:r>
            <a:r>
              <a:rPr lang="fr-CA" sz="2000" b="1" dirty="0" smtClean="0"/>
              <a:t>corrélation :</a:t>
            </a:r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88412" y="239324"/>
            <a:ext cx="885558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fr-CA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Probit</a:t>
            </a:r>
            <a:r>
              <a:rPr lang="fr-CA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CA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Bivarié</a:t>
            </a:r>
            <a:r>
              <a:rPr lang="fr-CA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non-ordonné</a:t>
            </a:r>
            <a:endParaRPr lang="fr-FR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0" y="1124744"/>
            <a:ext cx="918051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-35428" y="1841548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  <a:t>Ce test consiste à voir s’il y a absence de corrélation dans le modèle. La statistique du multiplicateur de Lagrange est un outil pratique pour tester l’absence de corrélation dans le modèle</a:t>
            </a:r>
            <a:r>
              <a:rPr lang="fr-CA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fr-CA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  <a:t>Sous l’hypothèse nulle </a:t>
            </a:r>
            <a:r>
              <a:rPr lang="fr-CA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c-a-d</a:t>
            </a:r>
            <a: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  <a:t> absence de corrélation, Le modèle consiste à estimer des modèles </a:t>
            </a:r>
            <a:r>
              <a:rPr lang="fr-CA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probit</a:t>
            </a:r>
            <a: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  <a:t> séparément </a:t>
            </a:r>
            <a:r>
              <a:rPr lang="fr-CA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  <a:endParaRPr lang="fr-CA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199643"/>
      </p:ext>
    </p:extLst>
  </p:cSld>
  <p:clrMapOvr>
    <a:masterClrMapping/>
  </p:clrMapOvr>
  <p:transition>
    <p:wipe/>
    <p:sndAc>
      <p:endSnd/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88412" y="239324"/>
            <a:ext cx="6408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000" dirty="0"/>
          </a:p>
          <a:p>
            <a:r>
              <a:rPr lang="fr-FR" sz="3000" dirty="0" smtClean="0"/>
              <a:t>Introduction :</a:t>
            </a:r>
            <a:endParaRPr lang="fr-FR" sz="3000" dirty="0"/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0" y="1124744"/>
            <a:ext cx="918051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97768" y="1231665"/>
            <a:ext cx="8784976" cy="5536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la défaillance des méthodes traditionnelles de régression telle que « les moindres carrées ordinaires » a conduit à l’utilisation des méthodes nouvelles pour estimer un modèle à variable dépendante qualitative </a:t>
            </a: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Ainsi les modèles plus </a:t>
            </a:r>
            <a:r>
              <a:rPr lang="fr-FR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apppropriés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 ont été développés dont les plus célèbres sont entre autre : </a:t>
            </a:r>
            <a:r>
              <a:rPr lang="fr-FR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Logit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fr-FR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Probit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fr-FR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tobit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, etc... avec plusieurs </a:t>
            </a: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variantes 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Au cas ou l’on veuille modéliser plusieurs phénomènes qui sont interdépendants, on fait appelle à une variante appelé modèle </a:t>
            </a:r>
            <a:r>
              <a:rPr lang="fr-FR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probit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multivarié ;</a:t>
            </a:r>
          </a:p>
        </p:txBody>
      </p:sp>
    </p:spTree>
    <p:extLst>
      <p:ext uri="{BB962C8B-B14F-4D97-AF65-F5344CB8AC3E}">
        <p14:creationId xmlns:p14="http://schemas.microsoft.com/office/powerpoint/2010/main" val="3291946961"/>
      </p:ext>
    </p:extLst>
  </p:cSld>
  <p:clrMapOvr>
    <a:masterClrMapping/>
  </p:clrMapOvr>
  <p:transition>
    <p:sndAc>
      <p:endSnd/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1196752"/>
            <a:ext cx="0" cy="64479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9926" y="1334484"/>
            <a:ext cx="25530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000" b="1" dirty="0"/>
              <a:t>Test de </a:t>
            </a:r>
            <a:r>
              <a:rPr lang="fr-CA" sz="2000" b="1" dirty="0" smtClean="0"/>
              <a:t>corrélation :</a:t>
            </a:r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88412" y="239324"/>
            <a:ext cx="885558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fr-CA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Probit</a:t>
            </a:r>
            <a:r>
              <a:rPr lang="fr-CA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CA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Bivarié</a:t>
            </a:r>
            <a:r>
              <a:rPr lang="fr-CA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non-ordonné</a:t>
            </a:r>
            <a:endParaRPr lang="fr-FR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0" y="1124744"/>
            <a:ext cx="918051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-35428" y="1841548"/>
            <a:ext cx="9144000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  <a:t>La statistique du multiplicateur de Lagrange pour tester </a:t>
            </a:r>
            <a:r>
              <a:rPr lang="fr-CA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H</a:t>
            </a:r>
            <a: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  <a:t>0 : </a:t>
            </a:r>
            <a:r>
              <a:rPr lang="fr-CA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ρ </a:t>
            </a:r>
            <a: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  <a:t>= 0 dans un modèle </a:t>
            </a:r>
            <a:r>
              <a:rPr lang="fr-CA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probit</a:t>
            </a:r>
            <a: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CA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bivarié</a:t>
            </a:r>
            <a: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  <a:t>est : 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261873"/>
            <a:ext cx="6926581" cy="217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8807"/>
      </p:ext>
    </p:extLst>
  </p:cSld>
  <p:clrMapOvr>
    <a:masterClrMapping/>
  </p:clrMapOvr>
  <p:transition>
    <p:wipe/>
    <p:sndAc>
      <p:endSnd/>
    </p:sndAc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1196752"/>
            <a:ext cx="0" cy="64479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9926" y="1334484"/>
            <a:ext cx="26139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000" b="1" dirty="0"/>
              <a:t>Test de </a:t>
            </a:r>
            <a:r>
              <a:rPr lang="fr-CA" sz="2000" b="1" dirty="0" smtClean="0"/>
              <a:t>corrélation : </a:t>
            </a:r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88412" y="239324"/>
            <a:ext cx="885558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fr-CA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Probit</a:t>
            </a:r>
            <a:r>
              <a:rPr lang="fr-CA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CA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Bivarié</a:t>
            </a:r>
            <a:r>
              <a:rPr lang="fr-CA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non-ordonné</a:t>
            </a:r>
            <a:endParaRPr lang="fr-FR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0" y="1124744"/>
            <a:ext cx="918051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-35428" y="1841548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2000" dirty="0"/>
              <a:t>L’avantage de la statistique LM est qu’il évite le calcul du modèle </a:t>
            </a:r>
            <a:r>
              <a:rPr lang="fr-CA" sz="2000" dirty="0" err="1"/>
              <a:t>probit</a:t>
            </a:r>
            <a:r>
              <a:rPr lang="fr-CA" sz="2000" dirty="0"/>
              <a:t> </a:t>
            </a:r>
            <a:r>
              <a:rPr lang="fr-CA" sz="2000" dirty="0" err="1"/>
              <a:t>bivarié</a:t>
            </a:r>
            <a:r>
              <a:rPr lang="fr-CA" sz="2000" dirty="0"/>
              <a:t>. Mais, le </a:t>
            </a:r>
            <a:r>
              <a:rPr lang="fr-CA" sz="2000" dirty="0" smtClean="0"/>
              <a:t>modèle sans </a:t>
            </a:r>
            <a:r>
              <a:rPr lang="fr-CA" sz="2000" dirty="0"/>
              <a:t>restriction complète est maintenant assez commun dans les logiciels commerciaux, de </a:t>
            </a:r>
            <a:r>
              <a:rPr lang="fr-CA" sz="2000" dirty="0" smtClean="0"/>
              <a:t>sorte que </a:t>
            </a:r>
            <a:r>
              <a:rPr lang="fr-CA" sz="2000" dirty="0"/>
              <a:t>l’avantage est minime. Le rapport de vraisemblance ou test de Wald peuvent souvent </a:t>
            </a:r>
            <a:r>
              <a:rPr lang="fr-CA" sz="2000" dirty="0" smtClean="0"/>
              <a:t>être utilisées </a:t>
            </a:r>
            <a:r>
              <a:rPr lang="fr-CA" sz="2000" dirty="0"/>
              <a:t>avec la même facilité. 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2000" dirty="0"/>
              <a:t>Le test du rapport de vraisemblance peut également être</a:t>
            </a:r>
            <a:br>
              <a:rPr lang="fr-CA" sz="2000" dirty="0"/>
            </a:br>
            <a:r>
              <a:rPr lang="fr-CA" sz="2000" dirty="0"/>
              <a:t>utilisé : </a:t>
            </a:r>
            <a:br>
              <a:rPr lang="fr-CA" sz="2000" dirty="0"/>
            </a:br>
            <a:endParaRPr lang="fr-CA" sz="2000" dirty="0" smtClean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CA" sz="2000" dirty="0" smtClean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2000" dirty="0" smtClean="0"/>
              <a:t>La statistique </a:t>
            </a:r>
            <a:r>
              <a:rPr lang="fr-CA" sz="2000" dirty="0"/>
              <a:t>converge vers une Khi-deux à un degré de liberté. </a:t>
            </a:r>
            <a:br>
              <a:rPr lang="fr-CA" sz="2000" dirty="0"/>
            </a:br>
            <a:endParaRPr lang="fr-CA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022" y="4869160"/>
            <a:ext cx="6647725" cy="79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52231"/>
      </p:ext>
    </p:extLst>
  </p:cSld>
  <p:clrMapOvr>
    <a:masterClrMapping/>
  </p:clrMapOvr>
  <p:transition>
    <p:wipe/>
    <p:sndAc>
      <p:endSnd/>
    </p:sndAc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1196752"/>
            <a:ext cx="0" cy="64479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9926" y="1334484"/>
            <a:ext cx="23664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000" b="1" dirty="0"/>
              <a:t>Effets </a:t>
            </a:r>
            <a:r>
              <a:rPr lang="fr-CA" sz="2000" b="1" dirty="0" smtClean="0"/>
              <a:t>marginaux :</a:t>
            </a:r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88412" y="239324"/>
            <a:ext cx="885558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fr-CA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Probit</a:t>
            </a:r>
            <a:r>
              <a:rPr lang="fr-CA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CA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Bivarié</a:t>
            </a:r>
            <a:r>
              <a:rPr lang="fr-CA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non-ordonné</a:t>
            </a:r>
            <a:endParaRPr lang="fr-FR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0" y="1124744"/>
            <a:ext cx="918051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46589" y="2082172"/>
            <a:ext cx="91392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  <a:t>Il existe plusieurs «effets marginaux» qu’on pourrait évaluer dans un modèle </a:t>
            </a:r>
            <a:r>
              <a:rPr lang="fr-CA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probit</a:t>
            </a:r>
            <a: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CA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bivarié</a:t>
            </a:r>
            <a: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CA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  <a:t>Pour rendre plus simple leur évaluation, nous allons définir un vecteur </a:t>
            </a:r>
            <a:r>
              <a:rPr lang="fr-CA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X </a:t>
            </a:r>
            <a: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  <a:t>= </a:t>
            </a:r>
            <a:r>
              <a:rPr lang="fr-CA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X</a:t>
            </a:r>
            <a: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  <a:t>1 </a:t>
            </a:r>
            <a:r>
              <a:rPr lang="fr-CA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∪ X</a:t>
            </a:r>
            <a: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  <a:t>2 et on suppose que</a:t>
            </a:r>
            <a:r>
              <a:rPr lang="fr-CA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CA" sz="20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endParaRPr lang="fr-CA" sz="20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fr-CA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  <a:t>Ainsi </a:t>
            </a:r>
            <a:r>
              <a:rPr lang="fr-CA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γ</a:t>
            </a:r>
            <a: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  <a:t>1 contient tous les éléments non nuls de </a:t>
            </a:r>
            <a:r>
              <a:rPr lang="fr-CA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β</a:t>
            </a:r>
            <a: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  <a:t>1 et peut être quelques zéros dans les positions des variables X. 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CA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  <a:t>La probabilité à deux variables </a:t>
            </a:r>
            <a:r>
              <a:rPr lang="fr-CA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est :</a:t>
            </a:r>
            <a:endParaRPr lang="fr-CA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256" y="6237312"/>
            <a:ext cx="4029862" cy="44980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3933056"/>
            <a:ext cx="2520280" cy="63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69954"/>
      </p:ext>
    </p:extLst>
  </p:cSld>
  <p:clrMapOvr>
    <a:masterClrMapping/>
  </p:clrMapOvr>
  <p:transition>
    <p:wipe/>
    <p:sndAc>
      <p:endSnd/>
    </p:sndAc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1196752"/>
            <a:ext cx="0" cy="64479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9926" y="1334484"/>
            <a:ext cx="23664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000" b="1" dirty="0"/>
              <a:t>Effets </a:t>
            </a:r>
            <a:r>
              <a:rPr lang="fr-CA" sz="2000" b="1" dirty="0" smtClean="0"/>
              <a:t>marginaux :</a:t>
            </a:r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88412" y="239324"/>
            <a:ext cx="885558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fr-CA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Probit</a:t>
            </a:r>
            <a:r>
              <a:rPr lang="fr-CA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CA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Bivarié</a:t>
            </a:r>
            <a:r>
              <a:rPr lang="fr-CA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non-ordonné</a:t>
            </a:r>
            <a:endParaRPr lang="fr-FR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0" y="1124744"/>
            <a:ext cx="918051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46589" y="2082172"/>
            <a:ext cx="91392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fr-CA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fr-CA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  <a:t>Les effets marginaux des variations des </a:t>
            </a:r>
            <a:r>
              <a:rPr lang="fr-CA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X </a:t>
            </a:r>
            <a: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  <a:t>sur cette probabilité sont donnés </a:t>
            </a:r>
            <a:r>
              <a:rPr lang="fr-CA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par</a:t>
            </a:r>
            <a: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fr-CA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627684"/>
            <a:ext cx="4808938" cy="176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42133"/>
      </p:ext>
    </p:extLst>
  </p:cSld>
  <p:clrMapOvr>
    <a:masterClrMapping/>
  </p:clrMapOvr>
  <p:transition>
    <p:wipe/>
    <p:sndAc>
      <p:endSnd/>
    </p:sndAc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1196752"/>
            <a:ext cx="0" cy="64479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9926" y="1334484"/>
            <a:ext cx="23664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000" b="1" dirty="0"/>
              <a:t>Effets </a:t>
            </a:r>
            <a:r>
              <a:rPr lang="fr-CA" sz="2000" b="1" dirty="0" smtClean="0"/>
              <a:t>marginaux :</a:t>
            </a:r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88412" y="239324"/>
            <a:ext cx="885558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fr-CA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Probit</a:t>
            </a:r>
            <a:r>
              <a:rPr lang="fr-CA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CA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Bivarié</a:t>
            </a:r>
            <a:r>
              <a:rPr lang="fr-CA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non-ordonné</a:t>
            </a:r>
            <a:endParaRPr lang="fr-FR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0" y="1124744"/>
            <a:ext cx="918051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066048"/>
            <a:ext cx="8186735" cy="424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08044"/>
      </p:ext>
    </p:extLst>
  </p:cSld>
  <p:clrMapOvr>
    <a:masterClrMapping/>
  </p:clrMapOvr>
  <p:transition>
    <p:wipe/>
    <p:sndAc>
      <p:endSnd/>
    </p:sndAc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1196752"/>
            <a:ext cx="0" cy="64479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9926" y="1334484"/>
            <a:ext cx="23664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000" b="1" dirty="0"/>
              <a:t>Effets </a:t>
            </a:r>
            <a:r>
              <a:rPr lang="fr-CA" sz="2000" b="1" dirty="0" smtClean="0"/>
              <a:t>marginaux :</a:t>
            </a:r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88412" y="239324"/>
            <a:ext cx="885558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fr-CA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Probit</a:t>
            </a:r>
            <a:r>
              <a:rPr lang="fr-CA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CA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Bivarié</a:t>
            </a:r>
            <a:r>
              <a:rPr lang="fr-CA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non-ordonné</a:t>
            </a:r>
            <a:endParaRPr lang="fr-FR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0" y="1124744"/>
            <a:ext cx="918051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76872"/>
            <a:ext cx="880443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75210"/>
      </p:ext>
    </p:extLst>
  </p:cSld>
  <p:clrMapOvr>
    <a:masterClrMapping/>
  </p:clrMapOvr>
  <p:transition>
    <p:wipe/>
    <p:sndAc>
      <p:endSnd/>
    </p:sndAc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1196752"/>
            <a:ext cx="0" cy="64479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9926" y="1334484"/>
            <a:ext cx="12223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000" b="1" dirty="0" smtClean="0"/>
              <a:t>Limites :</a:t>
            </a:r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88412" y="239324"/>
            <a:ext cx="885558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fr-CA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Probit</a:t>
            </a:r>
            <a:r>
              <a:rPr lang="fr-CA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CA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Bivarié</a:t>
            </a:r>
            <a:r>
              <a:rPr lang="fr-CA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non-ordonné</a:t>
            </a:r>
            <a:endParaRPr lang="fr-FR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0" y="1124744"/>
            <a:ext cx="918051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0" y="2020810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La 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contrainte majeure liée aux modèles </a:t>
            </a:r>
            <a:r>
              <a:rPr lang="fr-FR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probit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 multivariés réside dans la difficulté d’évaluer, en pratique, les intégrales de la loi normale multivariées et ses dérivées 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fr-CA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fr-CA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Des progrès ont été faits, mais les résultats ne permettent toujours pas d’estimer avec exactitude au-delà de deux variables 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fr-CA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fr-CA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 Cependant, étant donné la puissance de nouveaux outils informatiques performant en calcul, l’intégration basée sur des simulations en utilisant le GHK-simulator (</a:t>
            </a:r>
            <a:r>
              <a:rPr lang="fr-FR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Geweke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-</a:t>
            </a:r>
            <a:r>
              <a:rPr lang="fr-FR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Hajivassiliou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-Keane) ou les méthodes de vraisemblance simulées permet de faire des estimations acceptables</a:t>
            </a: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fr-CA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fr-CA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885802"/>
      </p:ext>
    </p:extLst>
  </p:cSld>
  <p:clrMapOvr>
    <a:masterClrMapping/>
  </p:clrMapOvr>
  <p:transition>
    <p:wipe/>
    <p:sndAc>
      <p:endSnd/>
    </p:sndAc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5CC1-1A45-4EA4-8423-C64E8FDCC795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580355" y="3091903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fr-CA" sz="4950" dirty="0" err="1"/>
              <a:t>Probit</a:t>
            </a:r>
            <a:r>
              <a:rPr lang="fr-CA" sz="4950" dirty="0"/>
              <a:t> </a:t>
            </a:r>
            <a:r>
              <a:rPr lang="fr-CA" sz="4950" dirty="0" err="1"/>
              <a:t>Bivarié</a:t>
            </a:r>
            <a:r>
              <a:rPr lang="fr-CA" sz="4950" dirty="0"/>
              <a:t> </a:t>
            </a:r>
            <a:r>
              <a:rPr lang="fr-CA" sz="4950" dirty="0" smtClean="0"/>
              <a:t>Ordonné</a:t>
            </a:r>
            <a:endParaRPr lang="fr-CA" sz="4950" dirty="0"/>
          </a:p>
        </p:txBody>
      </p:sp>
    </p:spTree>
    <p:extLst>
      <p:ext uri="{BB962C8B-B14F-4D97-AF65-F5344CB8AC3E}">
        <p14:creationId xmlns:p14="http://schemas.microsoft.com/office/powerpoint/2010/main" val="851385319"/>
      </p:ext>
    </p:extLst>
  </p:cSld>
  <p:clrMapOvr>
    <a:masterClrMapping/>
  </p:clrMapOvr>
  <p:transition>
    <p:wipe/>
    <p:sndAc>
      <p:endSnd/>
    </p:sndAc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1196752"/>
            <a:ext cx="0" cy="64479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9926" y="1334484"/>
            <a:ext cx="17636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Spécificités :</a:t>
            </a:r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88412" y="196192"/>
            <a:ext cx="885558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fr-CA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Probit</a:t>
            </a:r>
            <a:r>
              <a:rPr lang="fr-CA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CA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Bivarié</a:t>
            </a:r>
            <a:r>
              <a:rPr lang="fr-CA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ordonné</a:t>
            </a:r>
            <a:endParaRPr lang="fr-FR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0" y="1124744"/>
            <a:ext cx="918051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9926" y="2171184"/>
            <a:ext cx="8574040" cy="142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Le modèle permet de prendre en compte l'interdépendance entre les variables dépendantes.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fr-FR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838" y="3276665"/>
            <a:ext cx="8894029" cy="95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Il permet également de résoudre le biais d'</a:t>
            </a:r>
            <a:r>
              <a:rPr lang="fr-FR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endogéneite</a:t>
            </a: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et de déterminer l'effet causale de la variable endogène.</a:t>
            </a:r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0" y="4473143"/>
            <a:ext cx="0" cy="64479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9926" y="4610875"/>
            <a:ext cx="3288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Spécification du modèle :</a:t>
            </a:r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800" y="5175471"/>
            <a:ext cx="3582160" cy="120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11306034"/>
      </p:ext>
    </p:extLst>
  </p:cSld>
  <p:clrMapOvr>
    <a:masterClrMapping/>
  </p:clrMapOvr>
  <p:transition>
    <p:wipe/>
    <p:sndAc>
      <p:endSnd/>
    </p:sndAc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5CC1-1A45-4EA4-8423-C64E8FDCC795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580355" y="3091903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fr-CA" sz="4950" dirty="0" smtClean="0"/>
              <a:t>APPLICATION &amp; EXEMPLES</a:t>
            </a:r>
            <a:endParaRPr lang="fr-CA" sz="4950" dirty="0"/>
          </a:p>
        </p:txBody>
      </p:sp>
    </p:spTree>
    <p:extLst>
      <p:ext uri="{BB962C8B-B14F-4D97-AF65-F5344CB8AC3E}">
        <p14:creationId xmlns:p14="http://schemas.microsoft.com/office/powerpoint/2010/main" val="473794114"/>
      </p:ext>
    </p:extLst>
  </p:cSld>
  <p:clrMapOvr>
    <a:masterClrMapping/>
  </p:clrMapOvr>
  <p:transition>
    <p:wipe/>
    <p:sndAc>
      <p:endSnd/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88412" y="239324"/>
            <a:ext cx="6408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000" dirty="0"/>
          </a:p>
          <a:p>
            <a:r>
              <a:rPr lang="fr-FR" sz="3000" dirty="0" smtClean="0"/>
              <a:t>Introduction :</a:t>
            </a:r>
            <a:endParaRPr lang="fr-FR" sz="3000" dirty="0"/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0" y="1124744"/>
            <a:ext cx="918051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820721" y="1407376"/>
            <a:ext cx="7326370" cy="2459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fr-FR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Problématique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comment 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se présente avoir le modèle </a:t>
            </a:r>
            <a:r>
              <a:rPr lang="fr-FR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probit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FR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mutivarié</a:t>
            </a: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?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quelle 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méthode d’estimation utilise </a:t>
            </a: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t-on ?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quelle 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interprétation pour les résultats qui en sont </a:t>
            </a: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issus ?</a:t>
            </a:r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8302" y="4221088"/>
            <a:ext cx="7163908" cy="1843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fr-FR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Objectif</a:t>
            </a:r>
          </a:p>
          <a:p>
            <a:pPr algn="ctr">
              <a:lnSpc>
                <a:spcPct val="200000"/>
              </a:lnSpc>
            </a:pP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Fournir les bases nécessaires pour bien comprendre les modèles cette famille.</a:t>
            </a:r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772477"/>
      </p:ext>
    </p:extLst>
  </p:cSld>
  <p:clrMapOvr>
    <a:masterClrMapping/>
  </p:clrMapOvr>
  <p:transition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88412" y="239324"/>
            <a:ext cx="9108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fr-FR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Exemple 1 : Application d’un </a:t>
            </a:r>
            <a:r>
              <a:rPr lang="fr-FR" sz="3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probit</a:t>
            </a:r>
            <a:r>
              <a:rPr lang="fr-FR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semi-ordonné</a:t>
            </a:r>
            <a:endParaRPr lang="fr-FR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0" y="1124744"/>
            <a:ext cx="918051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0" y="1196752"/>
            <a:ext cx="0" cy="64479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41726" y="1684882"/>
            <a:ext cx="9046340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Performance du modèle </a:t>
            </a:r>
            <a:r>
              <a:rPr lang="fr-FR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probit</a:t>
            </a:r>
            <a:r>
              <a:rPr lang="fr-FR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FR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bivarié</a:t>
            </a:r>
            <a:r>
              <a:rPr lang="fr-FR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appliqué au </a:t>
            </a:r>
            <a:r>
              <a:rPr lang="fr-FR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scoring</a:t>
            </a:r>
            <a:r>
              <a:rPr lang="fr-FR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bancaire.</a:t>
            </a:r>
          </a:p>
          <a:p>
            <a:pPr>
              <a:lnSpc>
                <a:spcPct val="150000"/>
              </a:lnSpc>
            </a:pPr>
            <a:r>
              <a:rPr lang="fr-FR" b="1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Objectif </a:t>
            </a:r>
            <a:r>
              <a:rPr lang="fr-FR" b="1" i="1" dirty="0">
                <a:latin typeface="Helvetica" panose="020B0604020202020204" pitchFamily="34" charset="0"/>
                <a:cs typeface="Helvetica" panose="020B0604020202020204" pitchFamily="34" charset="0"/>
              </a:rPr>
              <a:t>de l’étude :  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«  Comparer les performances de l'Analyse discriminante multiple à celles du </a:t>
            </a:r>
            <a:r>
              <a:rPr lang="fr-FR" dirty="0" err="1">
                <a:latin typeface="Helvetica" panose="020B0604020202020204" pitchFamily="34" charset="0"/>
                <a:cs typeface="Helvetica" panose="020B0604020202020204" pitchFamily="34" charset="0"/>
              </a:rPr>
              <a:t>probit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FR" dirty="0" err="1">
                <a:latin typeface="Helvetica" panose="020B0604020202020204" pitchFamily="34" charset="0"/>
                <a:cs typeface="Helvetica" panose="020B0604020202020204" pitchFamily="34" charset="0"/>
              </a:rPr>
              <a:t>bivarié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F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ordonné », 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Mai 1999 </a:t>
            </a:r>
            <a:endParaRPr lang="fr-FR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L'université 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de Montréal en </a:t>
            </a:r>
            <a:r>
              <a:rPr lang="fr-FR" dirty="0" err="1">
                <a:latin typeface="Helvetica" panose="020B0604020202020204" pitchFamily="34" charset="0"/>
                <a:cs typeface="Helvetica" panose="020B0604020202020204" pitchFamily="34" charset="0"/>
              </a:rPr>
              <a:t>partenanriat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 avec l'école des hautes études </a:t>
            </a:r>
            <a:r>
              <a:rPr lang="fr-F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commerciale</a:t>
            </a:r>
            <a:endParaRPr lang="fr-FR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04" y="1334484"/>
            <a:ext cx="2300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Contexte de l’étude :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16474" y="3365809"/>
            <a:ext cx="0" cy="64479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3978" y="3503540"/>
            <a:ext cx="8950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Technique utilisées : Analyse discriminante Multiple et le Modèle </a:t>
            </a:r>
            <a:r>
              <a:rPr lang="fr-FR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Probit</a:t>
            </a:r>
            <a:r>
              <a:rPr lang="fr-FR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semi-ordonné</a:t>
            </a:r>
            <a:endParaRPr lang="fr-FR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1375" y="4010605"/>
            <a:ext cx="9062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On 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dispose N individus (n = 1,...,N), I classes (i = 1,...,I), J variables explicatives (j = 1,...,J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pt-BR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	Hypothèse fondamentale du modèle : 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Normalité des variables explicatives</a:t>
            </a:r>
            <a:r>
              <a:rPr lang="fr-F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fr-FR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But du modèle : 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calculer la probabilité à postériori d'appartenance d'un individu n à un groupe n</a:t>
            </a:r>
            <a:r>
              <a:rPr lang="fr-F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L'individu </a:t>
            </a:r>
            <a:r>
              <a:rPr lang="fr-F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 appartient au groupe 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dans lequel sa </a:t>
            </a:r>
            <a:r>
              <a:rPr lang="fr-FR" dirty="0" err="1">
                <a:latin typeface="Helvetica" panose="020B0604020202020204" pitchFamily="34" charset="0"/>
                <a:cs typeface="Helvetica" panose="020B0604020202020204" pitchFamily="34" charset="0"/>
              </a:rPr>
              <a:t>probas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 à postériori est plus grande.</a:t>
            </a:r>
          </a:p>
        </p:txBody>
      </p:sp>
      <p:cxnSp>
        <p:nvCxnSpPr>
          <p:cNvPr id="16" name="Connecteur droit 15"/>
          <p:cNvCxnSpPr/>
          <p:nvPr/>
        </p:nvCxnSpPr>
        <p:spPr>
          <a:xfrm flipH="1">
            <a:off x="509136" y="5517232"/>
            <a:ext cx="323148" cy="16098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509136" y="5085184"/>
            <a:ext cx="323148" cy="16098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237809"/>
      </p:ext>
    </p:extLst>
  </p:cSld>
  <p:clrMapOvr>
    <a:masterClrMapping/>
  </p:clrMapOvr>
  <p:transition>
    <p:sndAc>
      <p:endSnd/>
    </p:sndAc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88412" y="239324"/>
            <a:ext cx="9108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fr-FR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Exemple 1 : Application d’un </a:t>
            </a:r>
            <a:r>
              <a:rPr lang="fr-FR" sz="3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probit</a:t>
            </a:r>
            <a:r>
              <a:rPr lang="fr-FR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semi-ordonné</a:t>
            </a:r>
            <a:endParaRPr lang="fr-FR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0" y="1124744"/>
            <a:ext cx="918051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0" y="1196752"/>
            <a:ext cx="0" cy="64479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107504" y="1841548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	L'utopie de l'hypothèse de normalités des variables indépendantes </a:t>
            </a:r>
            <a:r>
              <a:rPr lang="fr-F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endParaRPr lang="fr-FR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	Le fait que le modèle ne possède pas de paramètres à estimer.</a:t>
            </a:r>
          </a:p>
          <a:p>
            <a:endParaRPr lang="fr-FR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04" y="1334484"/>
            <a:ext cx="321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Modèle d’AD multiple : limites</a:t>
            </a:r>
            <a:endParaRPr lang="fr-FR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16474" y="3365809"/>
            <a:ext cx="0" cy="64479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3978" y="3503541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Modèle </a:t>
            </a:r>
            <a:r>
              <a:rPr lang="fr-F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Probit</a:t>
            </a:r>
            <a:r>
              <a:rPr lang="fr-F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semi-ordonnée</a:t>
            </a:r>
            <a:endParaRPr lang="fr-FR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26318" y="4195270"/>
                <a:ext cx="903649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On </a:t>
                </a:r>
                <a:r>
                  <a:rPr lang="pt-BR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dispose N individus (n = 1,...,N), I classes (i = 1,...,I), J variables explicatives (j = 1,...,J</a:t>
                </a:r>
                <a:r>
                  <a:rPr lang="pt-BR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).</a:t>
                </a:r>
              </a:p>
              <a:p>
                <a:r>
                  <a:rPr lang="pt-BR" b="1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	Equation de selection :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b="1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pt-BR" b="1" dirty="0" smtClean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r>
                  <a:rPr lang="fr-FR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	</a:t>
                </a:r>
                <a:r>
                  <a:rPr lang="fr-FR" b="1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Equation de classement :</a:t>
                </a:r>
              </a:p>
              <a:p>
                <a:r>
                  <a:rPr lang="fr-FR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	</a:t>
                </a:r>
                <a:r>
                  <a:rPr lang="fr-FR" b="1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	</a:t>
                </a:r>
                <a:endParaRPr lang="fr-FR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8" y="4195270"/>
                <a:ext cx="9036496" cy="1754326"/>
              </a:xfrm>
              <a:prstGeom prst="rect">
                <a:avLst/>
              </a:prstGeom>
              <a:blipFill>
                <a:blip r:embed="rId3"/>
                <a:stretch>
                  <a:fillRect l="-539" t="-17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11"/>
          <p:cNvCxnSpPr/>
          <p:nvPr/>
        </p:nvCxnSpPr>
        <p:spPr>
          <a:xfrm flipH="1">
            <a:off x="314397" y="4918432"/>
            <a:ext cx="323148" cy="16098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11249" y="5517233"/>
            <a:ext cx="323148" cy="16098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288412" y="1985601"/>
            <a:ext cx="323148" cy="16098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311249" y="2580211"/>
            <a:ext cx="323148" cy="16098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319958"/>
      </p:ext>
    </p:extLst>
  </p:cSld>
  <p:clrMapOvr>
    <a:masterClrMapping/>
  </p:clrMapOvr>
  <p:transition>
    <p:sndAc>
      <p:endSnd/>
    </p:sndAc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88412" y="239324"/>
            <a:ext cx="9108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fr-FR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Exemple 1 : Application d’un </a:t>
            </a:r>
            <a:r>
              <a:rPr lang="fr-FR" sz="3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probit</a:t>
            </a:r>
            <a:r>
              <a:rPr lang="fr-FR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semi-ordonné</a:t>
            </a:r>
            <a:endParaRPr lang="fr-FR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0" y="1124744"/>
            <a:ext cx="918051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0" y="1196752"/>
            <a:ext cx="0" cy="64479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107504" y="1841548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l'Equation 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de classement ne concerne qu'une partie de l'échantillon </a:t>
            </a:r>
            <a:r>
              <a:rPr lang="fr-F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fr-FR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Biais de sélection</a:t>
            </a:r>
            <a:endParaRPr lang="fr-FR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04" y="1334484"/>
            <a:ext cx="4480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Modèle </a:t>
            </a:r>
            <a:r>
              <a:rPr lang="fr-FR" dirty="0" err="1">
                <a:latin typeface="Helvetica" panose="020B0604020202020204" pitchFamily="34" charset="0"/>
                <a:cs typeface="Helvetica" panose="020B0604020202020204" pitchFamily="34" charset="0"/>
              </a:rPr>
              <a:t>Probit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F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semi-ordonnée : Estimation</a:t>
            </a:r>
            <a:endParaRPr lang="fr-FR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16474" y="2748258"/>
            <a:ext cx="0" cy="64479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7504" y="2885989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Correction du biais de sélection :</a:t>
            </a:r>
            <a:endParaRPr lang="fr-FR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0" y="3475589"/>
            <a:ext cx="9036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	Maximum de vraisemblance : </a:t>
            </a:r>
            <a:r>
              <a:rPr lang="fr-F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Estimer 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les deux modèles en un modèle calcul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endParaRPr lang="pt-BR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pt-BR" b="1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pt-BR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	Avantages </a:t>
            </a:r>
            <a:r>
              <a:rPr lang="pt-BR" b="1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pt-BR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stimateur efficace, sans biais;</a:t>
            </a:r>
          </a:p>
          <a:p>
            <a:r>
              <a:rPr lang="fr-F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		</a:t>
            </a:r>
            <a:r>
              <a:rPr lang="fr-FR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Inconvenient</a:t>
            </a:r>
            <a:r>
              <a:rPr lang="fr-FR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FR" b="1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La convergence n'est pas </a:t>
            </a:r>
            <a:r>
              <a:rPr lang="fr-F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assurée</a:t>
            </a:r>
            <a:endParaRPr lang="fr-FR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fr-FR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fr-FR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	Méthode proposée par </a:t>
            </a:r>
            <a:r>
              <a:rPr lang="fr-FR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Heckman</a:t>
            </a:r>
            <a:r>
              <a:rPr lang="fr-FR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(</a:t>
            </a:r>
            <a:r>
              <a:rPr lang="fr-FR" b="1" dirty="0">
                <a:latin typeface="Helvetica" panose="020B0604020202020204" pitchFamily="34" charset="0"/>
                <a:cs typeface="Helvetica" panose="020B0604020202020204" pitchFamily="34" charset="0"/>
              </a:rPr>
              <a:t>1979) : 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qui propose deux étapes de correction.		</a:t>
            </a:r>
            <a:endParaRPr lang="fr-FR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		</a:t>
            </a:r>
            <a:r>
              <a:rPr lang="pt-BR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Avantages </a:t>
            </a:r>
            <a:r>
              <a:rPr lang="pt-BR" b="1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Convergence de la variable est assurée;	</a:t>
            </a:r>
            <a:r>
              <a:rPr lang="fr-F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			</a:t>
            </a:r>
            <a:r>
              <a:rPr lang="fr-FR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Inconvenient</a:t>
            </a:r>
            <a:r>
              <a:rPr lang="fr-FR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FR" b="1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L'estimateur obtenu n'est pas efficace et son biais n'est pas maitrisé.</a:t>
            </a:r>
            <a:endParaRPr lang="fr-FR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fr-F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endParaRPr lang="fr-FR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288412" y="3653431"/>
            <a:ext cx="323148" cy="16098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288412" y="5345305"/>
            <a:ext cx="323148" cy="16098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74161"/>
      </p:ext>
    </p:extLst>
  </p:cSld>
  <p:clrMapOvr>
    <a:masterClrMapping/>
  </p:clrMapOvr>
  <p:transition>
    <p:sndAc>
      <p:endSnd/>
    </p:sndAc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09042"/>
            <a:ext cx="9396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fr-FR" sz="3000" dirty="0">
                <a:latin typeface="Helvetica" panose="020B0604020202020204" pitchFamily="34" charset="0"/>
                <a:cs typeface="Helvetica" panose="020B0604020202020204" pitchFamily="34" charset="0"/>
              </a:rPr>
              <a:t>Exemple 2 : Utilisation du type d'un </a:t>
            </a:r>
            <a:r>
              <a:rPr lang="fr-FR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probit</a:t>
            </a:r>
            <a:r>
              <a:rPr lang="fr-FR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FR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multivarié</a:t>
            </a:r>
            <a:endParaRPr lang="fr-FR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0" y="1124744"/>
            <a:ext cx="918051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0" y="1196752"/>
            <a:ext cx="0" cy="64479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175768" y="1841548"/>
            <a:ext cx="87129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« Détermination 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du choix d'alimentation des poissons par les pisciculteurs de la vallée de l'OUEME au sud du </a:t>
            </a: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Benin », 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Juin 2019, publié par : </a:t>
            </a:r>
            <a:r>
              <a:rPr lang="fr-FR" sz="20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International </a:t>
            </a:r>
            <a:r>
              <a:rPr lang="fr-FR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Journal of Progressive Sciences and </a:t>
            </a:r>
            <a:r>
              <a:rPr lang="fr-FR" sz="20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Technologies</a:t>
            </a: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r>
              <a:rPr lang="fr-FR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Objectif :  «  Identifier les facteurs explicatifs du choix du type d'alimentation des poissons par le pisciculteur</a:t>
            </a:r>
            <a:r>
              <a:rPr lang="fr-FR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»</a:t>
            </a:r>
            <a:endParaRPr lang="fr-FR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04" y="1334484"/>
            <a:ext cx="27045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Contexte de l’étude :</a:t>
            </a:r>
            <a:endParaRPr lang="fr-FR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16474" y="3429000"/>
            <a:ext cx="0" cy="64479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7504" y="3632456"/>
            <a:ext cx="27320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Variables de l’étude :</a:t>
            </a:r>
            <a:endParaRPr lang="fr-FR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10652" y="3992160"/>
            <a:ext cx="90364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             type d'alimentation des </a:t>
            </a: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poisson (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4 modalités) </a:t>
            </a:r>
            <a:r>
              <a:rPr lang="fr-FR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(non conventionnel, importé, sous produit, </a:t>
            </a:r>
            <a:r>
              <a:rPr lang="fr-FR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auot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-produit</a:t>
            </a: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             </a:t>
            </a: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Nombre 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d'année d'expérience en </a:t>
            </a: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pisciculture 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</a:t>
            </a: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Formation 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reçue pour la production de la </a:t>
            </a: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provende ;</a:t>
            </a:r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niveau d'instruction du </a:t>
            </a: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pisciculteur.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775215490"/>
      </p:ext>
    </p:extLst>
  </p:cSld>
  <p:clrMapOvr>
    <a:masterClrMapping/>
  </p:clrMapOvr>
  <p:transition>
    <p:sndAc>
      <p:endSnd/>
    </p:sndAc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09042"/>
            <a:ext cx="9396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fr-FR" sz="3000" dirty="0">
                <a:latin typeface="Helvetica" panose="020B0604020202020204" pitchFamily="34" charset="0"/>
                <a:cs typeface="Helvetica" panose="020B0604020202020204" pitchFamily="34" charset="0"/>
              </a:rPr>
              <a:t>Exemple 2 : Utilisation du type d'un </a:t>
            </a:r>
            <a:r>
              <a:rPr lang="fr-FR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probit</a:t>
            </a:r>
            <a:r>
              <a:rPr lang="fr-FR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FR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multivarié</a:t>
            </a:r>
            <a:endParaRPr lang="fr-FR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0" y="1124744"/>
            <a:ext cx="918051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0" y="1196752"/>
            <a:ext cx="0" cy="64479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175768" y="1841548"/>
            <a:ext cx="87129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« Détermination 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du choix d'alimentation des poissons par les pisciculteurs de la vallée de l'OUEME au sud du </a:t>
            </a: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Benin », 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Juin 2019, publié par : </a:t>
            </a:r>
            <a:r>
              <a:rPr lang="fr-FR" sz="20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International </a:t>
            </a:r>
            <a:r>
              <a:rPr lang="fr-FR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Journal of Progressive Sciences and </a:t>
            </a:r>
            <a:r>
              <a:rPr lang="fr-FR" sz="20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Technologies</a:t>
            </a: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r>
              <a:rPr lang="fr-FR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Objectif :  «  Identifier les facteurs explicatifs du choix du type d'alimentation des poissons par le pisciculteur</a:t>
            </a:r>
            <a:r>
              <a:rPr lang="fr-FR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»</a:t>
            </a:r>
            <a:endParaRPr lang="fr-FR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04" y="1334484"/>
            <a:ext cx="27045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Contexte de l’étude :</a:t>
            </a:r>
            <a:endParaRPr lang="fr-FR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16474" y="3429000"/>
            <a:ext cx="0" cy="64479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7504" y="3632456"/>
            <a:ext cx="33201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Hypothèse de recherche :</a:t>
            </a:r>
            <a:endParaRPr lang="fr-FR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10652" y="3992160"/>
            <a:ext cx="90364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L'hypothèse nulle de cette recherche est qu'il n'y a pas </a:t>
            </a: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 différence 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significative entre les caractéristiques </a:t>
            </a: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socioéconomiques des 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pisciculteurs et leur accès aux </a:t>
            </a: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différents aliments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fr-FR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86194"/>
      </p:ext>
    </p:extLst>
  </p:cSld>
  <p:clrMapOvr>
    <a:masterClrMapping/>
  </p:clrMapOvr>
  <p:transition>
    <p:sndAc>
      <p:endSnd/>
    </p:sndAc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09042"/>
            <a:ext cx="9396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fr-FR" sz="3000" dirty="0">
                <a:latin typeface="Helvetica" panose="020B0604020202020204" pitchFamily="34" charset="0"/>
                <a:cs typeface="Helvetica" panose="020B0604020202020204" pitchFamily="34" charset="0"/>
              </a:rPr>
              <a:t>Exemple 2 : Utilisation du type d'un </a:t>
            </a:r>
            <a:r>
              <a:rPr lang="fr-FR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probit</a:t>
            </a:r>
            <a:r>
              <a:rPr lang="fr-FR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FR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multivarié</a:t>
            </a:r>
            <a:endParaRPr lang="fr-FR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0" y="1124744"/>
            <a:ext cx="918051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0" y="1268760"/>
            <a:ext cx="0" cy="64479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107504" y="2875508"/>
            <a:ext cx="871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Inconvenient</a:t>
            </a:r>
            <a:r>
              <a:rPr lang="fr-FR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 : </a:t>
            </a: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les 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erreurs des différents modèles seront indépendant</a:t>
            </a:r>
            <a:endParaRPr lang="fr-FR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04" y="1406492"/>
            <a:ext cx="46091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Différents modèles var </a:t>
            </a:r>
            <a:r>
              <a:rPr lang="fr-FR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qual</a:t>
            </a: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potentiels :</a:t>
            </a:r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68252" y="2124413"/>
            <a:ext cx="5836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Régression simple</a:t>
            </a:r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7" name="Connecteur droit 16"/>
          <p:cNvCxnSpPr/>
          <p:nvPr/>
        </p:nvCxnSpPr>
        <p:spPr>
          <a:xfrm>
            <a:off x="2771800" y="2060848"/>
            <a:ext cx="0" cy="576064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07504" y="4287715"/>
            <a:ext cx="871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Inconvenient</a:t>
            </a:r>
            <a:r>
              <a:rPr lang="fr-FR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 : 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Non respect de l'IIA</a:t>
            </a:r>
            <a:endParaRPr lang="fr-FR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768252" y="3543597"/>
            <a:ext cx="5836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Régression polynomiale</a:t>
            </a:r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1" name="Connecteur droit 20"/>
          <p:cNvCxnSpPr/>
          <p:nvPr/>
        </p:nvCxnSpPr>
        <p:spPr>
          <a:xfrm>
            <a:off x="2771800" y="3411338"/>
            <a:ext cx="0" cy="576064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19022" y="5783079"/>
            <a:ext cx="871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Avantage </a:t>
            </a:r>
            <a:r>
              <a:rPr lang="fr-FR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estime le modèle en prenant en compte les différentes interrelations entre les différents modèles.</a:t>
            </a:r>
            <a:endParaRPr lang="fr-FR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768252" y="5073111"/>
            <a:ext cx="5836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Régression multivarié</a:t>
            </a:r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6" name="Connecteur droit 25"/>
          <p:cNvCxnSpPr/>
          <p:nvPr/>
        </p:nvCxnSpPr>
        <p:spPr>
          <a:xfrm>
            <a:off x="2771800" y="4940852"/>
            <a:ext cx="0" cy="576064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407651"/>
      </p:ext>
    </p:extLst>
  </p:cSld>
  <p:clrMapOvr>
    <a:masterClrMapping/>
  </p:clrMapOvr>
  <p:transition>
    <p:sndAc>
      <p:endSnd/>
    </p:sndAc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5CC1-1A45-4EA4-8423-C64E8FDCC795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580355" y="3091903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fr-CA" sz="4950" dirty="0" smtClean="0"/>
              <a:t>APPLICATION</a:t>
            </a:r>
            <a:endParaRPr lang="fr-CA" sz="4950" dirty="0"/>
          </a:p>
        </p:txBody>
      </p:sp>
    </p:spTree>
    <p:extLst>
      <p:ext uri="{BB962C8B-B14F-4D97-AF65-F5344CB8AC3E}">
        <p14:creationId xmlns:p14="http://schemas.microsoft.com/office/powerpoint/2010/main" val="4266292774"/>
      </p:ext>
    </p:extLst>
  </p:cSld>
  <p:clrMapOvr>
    <a:masterClrMapping/>
  </p:clrMapOvr>
  <p:transition>
    <p:wipe/>
    <p:sndAc>
      <p:endSnd/>
    </p:sndAc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6E5BCBE-2DDE-4953-A0CC-B9C9EA66E329}"/>
              </a:ext>
            </a:extLst>
          </p:cNvPr>
          <p:cNvSpPr txBox="1"/>
          <p:nvPr/>
        </p:nvSpPr>
        <p:spPr>
          <a:xfrm>
            <a:off x="584082" y="692697"/>
            <a:ext cx="7975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Bell MT" panose="02020503060305020303" pitchFamily="18" charset="0"/>
              </a:rPr>
              <a:t>Conclusion</a:t>
            </a:r>
            <a:endParaRPr lang="fr-FR" sz="3000" dirty="0">
              <a:latin typeface="Bell MT" panose="02020503060305020303" pitchFamily="18" charset="0"/>
            </a:endParaRP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00597D4D-5A5F-40D6-85F6-B29A4629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5CC1-1A45-4EA4-8423-C64E8FDCC795}" type="slidenum">
              <a:rPr lang="fr-FR" smtClean="0"/>
              <a:pPr/>
              <a:t>37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7509102"/>
      </p:ext>
    </p:extLst>
  </p:cSld>
  <p:clrMapOvr>
    <a:masterClrMapping/>
  </p:clrMapOvr>
  <p:transition>
    <p:wipe/>
    <p:sndAc>
      <p:endSnd/>
    </p:sndAc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6E5BCBE-2DDE-4953-A0CC-B9C9EA66E329}"/>
              </a:ext>
            </a:extLst>
          </p:cNvPr>
          <p:cNvSpPr txBox="1"/>
          <p:nvPr/>
        </p:nvSpPr>
        <p:spPr>
          <a:xfrm>
            <a:off x="755576" y="2708920"/>
            <a:ext cx="79758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latin typeface="Bell MT" panose="02020503060305020303" pitchFamily="18" charset="0"/>
              </a:rPr>
              <a:t>MERCI DE VOTRE AIMABLE ATTENTION</a:t>
            </a:r>
            <a:endParaRPr lang="fr-FR" sz="5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336937"/>
      </p:ext>
    </p:extLst>
  </p:cSld>
  <p:clrMapOvr>
    <a:masterClrMapping/>
  </p:clrMapOvr>
  <p:transition>
    <p:wipe/>
    <p:sndAc>
      <p:endSnd/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88412" y="239324"/>
            <a:ext cx="6408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000" dirty="0"/>
          </a:p>
          <a:p>
            <a:r>
              <a:rPr lang="fr-FR" sz="3000" dirty="0" smtClean="0"/>
              <a:t>Plan :</a:t>
            </a:r>
            <a:endParaRPr lang="fr-FR" sz="3000" dirty="0"/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0" y="1124744"/>
            <a:ext cx="918051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339752" y="1340768"/>
            <a:ext cx="5169721" cy="2993095"/>
          </a:xfrm>
          <a:prstGeom prst="rect">
            <a:avLst/>
          </a:prstGeom>
        </p:spPr>
        <p:txBody>
          <a:bodyPr/>
          <a:lstStyle/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FR" sz="25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FR" sz="25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Probit</a:t>
            </a:r>
            <a:r>
              <a:rPr lang="fr-FR" sz="25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FR" sz="25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Multi-varié</a:t>
            </a:r>
            <a:endParaRPr lang="fr-FR" sz="25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FR" sz="25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Probit</a:t>
            </a:r>
            <a:r>
              <a:rPr lang="fr-FR" sz="25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bi-varié</a:t>
            </a:r>
            <a:endParaRPr lang="fr-FR" sz="25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FR" sz="25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Application et exemples</a:t>
            </a:r>
            <a:endParaRPr lang="fr-FR" sz="25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FR" sz="25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Conclusion</a:t>
            </a:r>
            <a:endParaRPr lang="fr-FR" sz="25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033313"/>
      </p:ext>
    </p:extLst>
  </p:cSld>
  <p:clrMapOvr>
    <a:masterClrMapping/>
  </p:clrMapOvr>
  <p:transition>
    <p:sndAc>
      <p:endSnd/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27784" y="2132856"/>
            <a:ext cx="4824536" cy="1440160"/>
          </a:xfrm>
        </p:spPr>
        <p:txBody>
          <a:bodyPr>
            <a:normAutofit/>
          </a:bodyPr>
          <a:lstStyle/>
          <a:p>
            <a:r>
              <a:rPr lang="fr-CA" sz="4950" dirty="0" err="1"/>
              <a:t>Probit</a:t>
            </a:r>
            <a:r>
              <a:rPr lang="fr-CA" sz="4950" dirty="0"/>
              <a:t> </a:t>
            </a:r>
            <a:r>
              <a:rPr lang="fr-CA" sz="4950" dirty="0" smtClean="0"/>
              <a:t>Multivarié</a:t>
            </a:r>
            <a:endParaRPr lang="fr-CA" sz="4950" dirty="0"/>
          </a:p>
        </p:txBody>
      </p:sp>
    </p:spTree>
    <p:extLst>
      <p:ext uri="{BB962C8B-B14F-4D97-AF65-F5344CB8AC3E}">
        <p14:creationId xmlns:p14="http://schemas.microsoft.com/office/powerpoint/2010/main" val="1153634123"/>
      </p:ext>
    </p:extLst>
  </p:cSld>
  <p:clrMapOvr>
    <a:masterClrMapping/>
  </p:clrMapOvr>
  <p:transition>
    <p:wipe/>
    <p:sndAc>
      <p:endSnd/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88412" y="239324"/>
            <a:ext cx="640871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000" dirty="0"/>
          </a:p>
          <a:p>
            <a:r>
              <a:rPr lang="fr-CA" sz="3200" dirty="0" err="1"/>
              <a:t>Probit</a:t>
            </a:r>
            <a:r>
              <a:rPr lang="fr-CA" sz="3200" dirty="0"/>
              <a:t> </a:t>
            </a:r>
            <a:r>
              <a:rPr lang="fr-CA" sz="3200" dirty="0" smtClean="0"/>
              <a:t>Multivarié </a:t>
            </a:r>
            <a:r>
              <a:rPr lang="fr-FR" sz="3000" dirty="0" smtClean="0"/>
              <a:t>:</a:t>
            </a:r>
            <a:endParaRPr lang="fr-FR" sz="3000" dirty="0"/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0" y="1124744"/>
            <a:ext cx="918051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97768" y="1872326"/>
            <a:ext cx="87849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Le 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modèle </a:t>
            </a:r>
            <a:r>
              <a:rPr lang="fr-FR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probit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 multivarié est une extension du modèle </a:t>
            </a:r>
            <a:r>
              <a:rPr lang="fr-FR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probit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 simple </a:t>
            </a: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Dans ce modèle, il s’agit d’estimer simultanément plusieurs modèles </a:t>
            </a:r>
            <a:r>
              <a:rPr lang="fr-FR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probit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 avec des     erreurs corrélées et estimer les coefficients de corrélations entre ces </a:t>
            </a: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modèles 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Le modèle </a:t>
            </a:r>
            <a:r>
              <a:rPr lang="fr-FR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probit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 multivariée permet d'estimer conjointement la relation entre plusieurs variables dépendantes binaires et certaines variables </a:t>
            </a: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indépendantes 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Il est utilisé lorsque qu'il existe une certaine </a:t>
            </a: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dépendance entre 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des variables </a:t>
            </a: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dépendantes 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-20325" y="1196752"/>
            <a:ext cx="0" cy="64479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9926" y="1334484"/>
            <a:ext cx="28921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Présentation du modèle</a:t>
            </a:r>
          </a:p>
        </p:txBody>
      </p:sp>
    </p:spTree>
    <p:extLst>
      <p:ext uri="{BB962C8B-B14F-4D97-AF65-F5344CB8AC3E}">
        <p14:creationId xmlns:p14="http://schemas.microsoft.com/office/powerpoint/2010/main" val="2284717367"/>
      </p:ext>
    </p:extLst>
  </p:cSld>
  <p:clrMapOvr>
    <a:masterClrMapping/>
  </p:clrMapOvr>
  <p:transition>
    <p:sndAc>
      <p:endSnd/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88412" y="239324"/>
            <a:ext cx="640871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000" dirty="0"/>
          </a:p>
          <a:p>
            <a:r>
              <a:rPr lang="fr-CA" sz="3200" dirty="0" err="1"/>
              <a:t>Probit</a:t>
            </a:r>
            <a:r>
              <a:rPr lang="fr-CA" sz="3200" dirty="0"/>
              <a:t> </a:t>
            </a:r>
            <a:r>
              <a:rPr lang="fr-CA" sz="3200" dirty="0" smtClean="0"/>
              <a:t>Multivarié </a:t>
            </a:r>
            <a:r>
              <a:rPr lang="fr-FR" sz="3000" dirty="0" smtClean="0"/>
              <a:t>:</a:t>
            </a:r>
            <a:endParaRPr lang="fr-FR" sz="3000" dirty="0"/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0" y="1124744"/>
            <a:ext cx="918051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9926" y="1923173"/>
            <a:ext cx="878497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Aussi notons que ces variables à expliquer peuvent ne pas avoir les mêmes variables </a:t>
            </a: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explicatives.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fr-FR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		Objectif </a:t>
            </a:r>
            <a:r>
              <a:rPr lang="fr-FR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principal</a:t>
            </a:r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prendre 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en compte la simultanéité et évité les risques l'</a:t>
            </a:r>
            <a:r>
              <a:rPr lang="fr-FR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endogéneité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Les deux variables sont causales l’une à l’autre 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X(y) et Y(x)</a:t>
            </a:r>
            <a:endParaRPr lang="fr-FR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-37578" y="1196752"/>
            <a:ext cx="0" cy="64479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9926" y="1334484"/>
            <a:ext cx="28228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Présentation du modèle</a:t>
            </a:r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331924"/>
      </p:ext>
    </p:extLst>
  </p:cSld>
  <p:clrMapOvr>
    <a:masterClrMapping/>
  </p:clrMapOvr>
  <p:transition>
    <p:sndAc>
      <p:endSnd/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88412" y="239324"/>
            <a:ext cx="885558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000" dirty="0"/>
          </a:p>
          <a:p>
            <a:pPr algn="ctr"/>
            <a:r>
              <a:rPr lang="fr-CA" sz="3200" dirty="0" err="1"/>
              <a:t>Probit</a:t>
            </a:r>
            <a:r>
              <a:rPr lang="fr-CA" sz="3200" dirty="0"/>
              <a:t> </a:t>
            </a:r>
            <a:r>
              <a:rPr lang="fr-CA" sz="3200" dirty="0" smtClean="0"/>
              <a:t>Multivarié</a:t>
            </a:r>
            <a:endParaRPr lang="fr-FR" sz="3000" dirty="0"/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0" y="1124744"/>
            <a:ext cx="918051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9926" y="1923173"/>
            <a:ext cx="878497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modéliser la décision de se marier ou d'avoir un enfant pour une </a:t>
            </a: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femme 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pour une entreprise la décision de faire une </a:t>
            </a: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innovation 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en produit ou une innovation en </a:t>
            </a: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procédé 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la décision des parents d'inscrits leurs enfants soit au atelier d'activités agricoles, économiques et au travail </a:t>
            </a:r>
            <a:r>
              <a:rPr lang="fr-F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domestique 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modéliser simultanément  les  comportements  à  risque  des  conducteurs soit: l’utilisation des places de parking réservées aux </a:t>
            </a:r>
            <a:r>
              <a:rPr lang="fr-FR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handicapés,la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 conduite sous l’emprise de l’alcool,  l’utilisation du téléphone portable au volant</a:t>
            </a:r>
            <a:endParaRPr lang="fr-FR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		</a:t>
            </a:r>
            <a:endParaRPr lang="fr-FR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-37578" y="1196752"/>
            <a:ext cx="0" cy="64479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9926" y="1334484"/>
            <a:ext cx="33530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/>
              <a:t>Exemple de cas d’utilisation :</a:t>
            </a:r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049449"/>
      </p:ext>
    </p:extLst>
  </p:cSld>
  <p:clrMapOvr>
    <a:masterClrMapping/>
  </p:clrMapOvr>
  <p:transition>
    <p:sndAc>
      <p:endSnd/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88412" y="239324"/>
            <a:ext cx="885558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000" dirty="0"/>
          </a:p>
          <a:p>
            <a:pPr algn="ctr"/>
            <a:r>
              <a:rPr lang="fr-CA" sz="3200" dirty="0" err="1"/>
              <a:t>Probit</a:t>
            </a:r>
            <a:r>
              <a:rPr lang="fr-CA" sz="3200" dirty="0"/>
              <a:t> </a:t>
            </a:r>
            <a:r>
              <a:rPr lang="fr-CA" sz="3200" dirty="0" smtClean="0"/>
              <a:t>Multivarié</a:t>
            </a:r>
            <a:endParaRPr lang="fr-FR" sz="3000" dirty="0"/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0" y="1124744"/>
            <a:ext cx="918051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0" y="1196752"/>
            <a:ext cx="0" cy="64479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9926" y="1334484"/>
            <a:ext cx="16897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/>
              <a:t>Spécification:</a:t>
            </a:r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412" y="2019751"/>
            <a:ext cx="8582861" cy="4838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25225312"/>
      </p:ext>
    </p:extLst>
  </p:cSld>
  <p:clrMapOvr>
    <a:masterClrMapping/>
  </p:clrMapOvr>
  <p:transition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372075</TotalTime>
  <Words>1736</Words>
  <Application>Microsoft Office PowerPoint</Application>
  <PresentationFormat>Affichage à l'écran (4:3)</PresentationFormat>
  <Paragraphs>252</Paragraphs>
  <Slides>38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7" baseType="lpstr">
      <vt:lpstr>Arial</vt:lpstr>
      <vt:lpstr>Bell MT</vt:lpstr>
      <vt:lpstr>Calibri</vt:lpstr>
      <vt:lpstr>Cambria Math</vt:lpstr>
      <vt:lpstr>Constantia</vt:lpstr>
      <vt:lpstr>Helvetica</vt:lpstr>
      <vt:lpstr>Wingdings</vt:lpstr>
      <vt:lpstr>Wingdings 2</vt:lpstr>
      <vt:lpstr>Débit</vt:lpstr>
      <vt:lpstr>Présentation PowerPoint</vt:lpstr>
      <vt:lpstr>Présentation PowerPoint</vt:lpstr>
      <vt:lpstr>Présentation PowerPoint</vt:lpstr>
      <vt:lpstr>Présentation PowerPoint</vt:lpstr>
      <vt:lpstr>Probit Multivarié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Probit Bivarié Non Ordonné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Probit Bivarié Ordonné</vt:lpstr>
      <vt:lpstr>Présentation PowerPoint</vt:lpstr>
      <vt:lpstr>APPLICATION &amp; EXEMPLES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APPLICATION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Danis JIOGUE</dc:creator>
  <cp:lastModifiedBy>pc</cp:lastModifiedBy>
  <cp:revision>691</cp:revision>
  <dcterms:created xsi:type="dcterms:W3CDTF">2016-12-01T21:00:56Z</dcterms:created>
  <dcterms:modified xsi:type="dcterms:W3CDTF">2020-01-31T09:06:48Z</dcterms:modified>
</cp:coreProperties>
</file>