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75" r:id="rId4"/>
    <p:sldId id="258" r:id="rId5"/>
    <p:sldId id="268" r:id="rId6"/>
    <p:sldId id="271" r:id="rId7"/>
    <p:sldId id="265" r:id="rId8"/>
    <p:sldId id="266" r:id="rId9"/>
    <p:sldId id="269" r:id="rId10"/>
    <p:sldId id="277" r:id="rId11"/>
    <p:sldId id="279" r:id="rId12"/>
    <p:sldId id="261" r:id="rId13"/>
    <p:sldId id="274" r:id="rId14"/>
    <p:sldId id="278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714"/>
  </p:normalViewPr>
  <p:slideViewPr>
    <p:cSldViewPr snapToGrid="0" snapToObjects="1">
      <p:cViewPr varScale="1">
        <p:scale>
          <a:sx n="112" d="100"/>
          <a:sy n="112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7E1FC-F032-0F4F-9211-A8902DCD4D0D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4A38F-A7F3-574B-9DBC-6859A89E0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2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EDAC-3D40-3D46-B863-6E6028E886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53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EDAC-3D40-3D46-B863-6E6028E886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21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EDAC-3D40-3D46-B863-6E6028E886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7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EDAC-3D40-3D46-B863-6E6028E886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83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EDAC-3D40-3D46-B863-6E6028E886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7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27AD-AED2-324F-AA24-7EF11072E054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1581-5716-AD4F-A53F-C1A10DD36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27AD-AED2-324F-AA24-7EF11072E054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1581-5716-AD4F-A53F-C1A10DD36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4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27AD-AED2-324F-AA24-7EF11072E054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1581-5716-AD4F-A53F-C1A10DD36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1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27AD-AED2-324F-AA24-7EF11072E054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1581-5716-AD4F-A53F-C1A10DD36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0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27AD-AED2-324F-AA24-7EF11072E054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1581-5716-AD4F-A53F-C1A10DD36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7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27AD-AED2-324F-AA24-7EF11072E054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1581-5716-AD4F-A53F-C1A10DD36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1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27AD-AED2-324F-AA24-7EF11072E054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1581-5716-AD4F-A53F-C1A10DD36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4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27AD-AED2-324F-AA24-7EF11072E054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1581-5716-AD4F-A53F-C1A10DD36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0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27AD-AED2-324F-AA24-7EF11072E054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1581-5716-AD4F-A53F-C1A10DD36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5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27AD-AED2-324F-AA24-7EF11072E054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1581-5716-AD4F-A53F-C1A10DD36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27AD-AED2-324F-AA24-7EF11072E054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E1581-5716-AD4F-A53F-C1A10DD36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08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127AD-AED2-324F-AA24-7EF11072E054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E1581-5716-AD4F-A53F-C1A10DD36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1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F265-F668-C74A-BE49-3035F96D6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8824"/>
            <a:ext cx="9309904" cy="3021374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Is there a relationship between</a:t>
            </a:r>
            <a:br>
              <a:rPr lang="en-US" sz="5400" dirty="0">
                <a:solidFill>
                  <a:schemeClr val="accent1"/>
                </a:solidFill>
              </a:rPr>
            </a:br>
            <a:r>
              <a:rPr lang="en-US" sz="5400" dirty="0">
                <a:solidFill>
                  <a:schemeClr val="accent1"/>
                </a:solidFill>
              </a:rPr>
              <a:t>Education and Violence?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2940CC0-05D7-3C40-BFBB-A79E772F3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6519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/>
              <a:t>Daniela Schloeter</a:t>
            </a:r>
          </a:p>
          <a:p>
            <a:r>
              <a:rPr lang="en-US" sz="2000" dirty="0"/>
              <a:t>Individual project 2</a:t>
            </a:r>
          </a:p>
          <a:p>
            <a:r>
              <a:rPr lang="en-US" sz="2000" dirty="0"/>
              <a:t>Prof. </a:t>
            </a:r>
            <a:r>
              <a:rPr lang="en-US" sz="2000" dirty="0" err="1"/>
              <a:t>Nima</a:t>
            </a:r>
            <a:r>
              <a:rPr lang="en-US" sz="2000" dirty="0"/>
              <a:t> </a:t>
            </a:r>
            <a:r>
              <a:rPr lang="en-US" sz="2000" dirty="0" err="1"/>
              <a:t>Zahadat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6801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7ED789BF-F1C0-D245-A13D-E6AF860C3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025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 Code -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A49425-E14A-B849-BE9B-BBB7B588294A}"/>
              </a:ext>
            </a:extLst>
          </p:cNvPr>
          <p:cNvSpPr txBox="1"/>
          <p:nvPr/>
        </p:nvSpPr>
        <p:spPr>
          <a:xfrm>
            <a:off x="1832329" y="6453438"/>
            <a:ext cx="1070999" cy="369332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C798C3-226E-234E-BCB8-DFD58121DB98}"/>
              </a:ext>
            </a:extLst>
          </p:cNvPr>
          <p:cNvSpPr txBox="1"/>
          <p:nvPr/>
        </p:nvSpPr>
        <p:spPr>
          <a:xfrm>
            <a:off x="3184329" y="6453438"/>
            <a:ext cx="2556662" cy="369332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Homicides vs. Enrollment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BB4323-F225-DA40-8B3F-9F16C55B5940}"/>
              </a:ext>
            </a:extLst>
          </p:cNvPr>
          <p:cNvSpPr txBox="1"/>
          <p:nvPr/>
        </p:nvSpPr>
        <p:spPr>
          <a:xfrm>
            <a:off x="6019940" y="6453438"/>
            <a:ext cx="2578335" cy="369332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Homicides vs. PISA scores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06C6CC-D2FF-F84B-A2C9-25BD63FB983B}"/>
              </a:ext>
            </a:extLst>
          </p:cNvPr>
          <p:cNvSpPr txBox="1"/>
          <p:nvPr/>
        </p:nvSpPr>
        <p:spPr>
          <a:xfrm>
            <a:off x="8877224" y="6458107"/>
            <a:ext cx="1300356" cy="369332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Conclusions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E102E0-981C-D54C-A58D-864A21A99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910" y="229247"/>
            <a:ext cx="7648062" cy="611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3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8EB636-1799-FC49-B9C9-F41E60156D56}"/>
              </a:ext>
            </a:extLst>
          </p:cNvPr>
          <p:cNvSpPr txBox="1"/>
          <p:nvPr/>
        </p:nvSpPr>
        <p:spPr>
          <a:xfrm>
            <a:off x="1832329" y="6453438"/>
            <a:ext cx="1070999" cy="369332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2F980E-3D38-7444-A02D-817672427251}"/>
              </a:ext>
            </a:extLst>
          </p:cNvPr>
          <p:cNvSpPr txBox="1"/>
          <p:nvPr/>
        </p:nvSpPr>
        <p:spPr>
          <a:xfrm>
            <a:off x="3184329" y="6453438"/>
            <a:ext cx="2556662" cy="369332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Homicides vs. Enrollment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2F26AA-32B6-3E48-BBE1-1E8B87BC40F7}"/>
              </a:ext>
            </a:extLst>
          </p:cNvPr>
          <p:cNvSpPr txBox="1"/>
          <p:nvPr/>
        </p:nvSpPr>
        <p:spPr>
          <a:xfrm>
            <a:off x="6019940" y="6453438"/>
            <a:ext cx="2578335" cy="369332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Homicides vs. PISA scores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988A90-E854-904F-BDBF-664BEFE74D2B}"/>
              </a:ext>
            </a:extLst>
          </p:cNvPr>
          <p:cNvSpPr txBox="1"/>
          <p:nvPr/>
        </p:nvSpPr>
        <p:spPr>
          <a:xfrm>
            <a:off x="8877224" y="6458107"/>
            <a:ext cx="1300356" cy="369332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Conclusions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FEEE1E08-17CD-AD44-AE6A-5B607404BE3D}"/>
              </a:ext>
            </a:extLst>
          </p:cNvPr>
          <p:cNvSpPr txBox="1">
            <a:spLocks/>
          </p:cNvSpPr>
          <p:nvPr/>
        </p:nvSpPr>
        <p:spPr>
          <a:xfrm>
            <a:off x="191386" y="-628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Intentional Homicides vs. PISA scores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8C9EA-BAE7-B441-9996-17AAE99463E7}"/>
              </a:ext>
            </a:extLst>
          </p:cNvPr>
          <p:cNvSpPr txBox="1"/>
          <p:nvPr/>
        </p:nvSpPr>
        <p:spPr>
          <a:xfrm>
            <a:off x="1158240" y="1879949"/>
            <a:ext cx="10515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Reduced countries (Uruguay, Chile, Brazil, Colombia, Mexico, Costa Rica, Canada, United States) 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Less years (2006-2009-2012-2015)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Variations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Meaningful relationships: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1CA14-925C-884D-AC8C-B7DA76088F03}"/>
              </a:ext>
            </a:extLst>
          </p:cNvPr>
          <p:cNvSpPr txBox="1"/>
          <p:nvPr/>
        </p:nvSpPr>
        <p:spPr>
          <a:xfrm>
            <a:off x="4716054" y="4473202"/>
            <a:ext cx="1570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Science 50%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851B98-6538-CD4E-9A1A-E3F291460578}"/>
              </a:ext>
            </a:extLst>
          </p:cNvPr>
          <p:cNvSpPr txBox="1"/>
          <p:nvPr/>
        </p:nvSpPr>
        <p:spPr>
          <a:xfrm>
            <a:off x="6618857" y="4473202"/>
            <a:ext cx="131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Math 59%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B18690-8DD7-8D42-9812-1E6D8D62E7AF}"/>
              </a:ext>
            </a:extLst>
          </p:cNvPr>
          <p:cNvSpPr txBox="1"/>
          <p:nvPr/>
        </p:nvSpPr>
        <p:spPr>
          <a:xfrm>
            <a:off x="8224747" y="4488704"/>
            <a:ext cx="1570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Reading 63%</a:t>
            </a:r>
          </a:p>
        </p:txBody>
      </p:sp>
    </p:spTree>
    <p:extLst>
      <p:ext uri="{BB962C8B-B14F-4D97-AF65-F5344CB8AC3E}">
        <p14:creationId xmlns:p14="http://schemas.microsoft.com/office/powerpoint/2010/main" val="2986142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D7B528-5CFC-3541-865C-658F4B52B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674" y="996538"/>
            <a:ext cx="3109109" cy="1769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2AB705-B158-3245-B15B-D32DD64D4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979" y="1001681"/>
            <a:ext cx="3260209" cy="1766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1987BB-1670-B045-9C96-ACFC655B1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089" y="988410"/>
            <a:ext cx="3260209" cy="17664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035CE1-EA68-604A-BCBC-69B1F35CCD12}"/>
              </a:ext>
            </a:extLst>
          </p:cNvPr>
          <p:cNvSpPr txBox="1"/>
          <p:nvPr/>
        </p:nvSpPr>
        <p:spPr>
          <a:xfrm>
            <a:off x="1832329" y="6453438"/>
            <a:ext cx="1070999" cy="369332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028728-2AFF-484D-8051-76B46FA997E3}"/>
              </a:ext>
            </a:extLst>
          </p:cNvPr>
          <p:cNvSpPr txBox="1"/>
          <p:nvPr/>
        </p:nvSpPr>
        <p:spPr>
          <a:xfrm>
            <a:off x="3184329" y="6453438"/>
            <a:ext cx="2556662" cy="369332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Homicides vs. Enrollment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26322-92D2-8443-9DCE-D4122C252F90}"/>
              </a:ext>
            </a:extLst>
          </p:cNvPr>
          <p:cNvSpPr txBox="1"/>
          <p:nvPr/>
        </p:nvSpPr>
        <p:spPr>
          <a:xfrm>
            <a:off x="6019940" y="6453438"/>
            <a:ext cx="2578335" cy="369332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Homicides vs. PISA scores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E44B3A-3F32-2543-B4B0-A90F704F6BA2}"/>
              </a:ext>
            </a:extLst>
          </p:cNvPr>
          <p:cNvSpPr txBox="1"/>
          <p:nvPr/>
        </p:nvSpPr>
        <p:spPr>
          <a:xfrm>
            <a:off x="8877224" y="6458107"/>
            <a:ext cx="1300356" cy="369332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Conclusions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DEBE5653-C689-554D-817C-E1F512CB700C}"/>
              </a:ext>
            </a:extLst>
          </p:cNvPr>
          <p:cNvSpPr txBox="1">
            <a:spLocks/>
          </p:cNvSpPr>
          <p:nvPr/>
        </p:nvSpPr>
        <p:spPr>
          <a:xfrm>
            <a:off x="136044" y="-202686"/>
            <a:ext cx="119199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Variations Intentional homicides vs. PISA scores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267F0D-EDA7-CE41-AFFC-B7F1B9E9574A}"/>
              </a:ext>
            </a:extLst>
          </p:cNvPr>
          <p:cNvSpPr/>
          <p:nvPr/>
        </p:nvSpPr>
        <p:spPr>
          <a:xfrm>
            <a:off x="104775" y="1872734"/>
            <a:ext cx="1281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Science</a:t>
            </a:r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4A0FAD-1E75-7D41-8D24-BB9D5D9A77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2329" y="2797820"/>
            <a:ext cx="3109109" cy="17551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FDD7E7-96F8-E94F-BC78-F650266944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3678" y="2771278"/>
            <a:ext cx="3242510" cy="17445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C3DB25F-E4E0-C642-A356-4BBC81D554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48428" y="2796124"/>
            <a:ext cx="3262870" cy="17445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3618C2-AB61-C04B-B0A4-A480EB2149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49758" y="4581938"/>
            <a:ext cx="3261540" cy="18293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74B85F9-6B0A-EE43-9249-8BCD73BD6B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32412" y="4584723"/>
            <a:ext cx="3283776" cy="17664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11BA1A-1DCF-BF43-B405-65F336B948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32330" y="4584722"/>
            <a:ext cx="3100454" cy="175514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CAF6868-A3A7-BB42-8C74-828673AC3CF0}"/>
              </a:ext>
            </a:extLst>
          </p:cNvPr>
          <p:cNvSpPr/>
          <p:nvPr/>
        </p:nvSpPr>
        <p:spPr>
          <a:xfrm>
            <a:off x="191386" y="3285902"/>
            <a:ext cx="9700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Math</a:t>
            </a:r>
            <a:endParaRPr lang="en-US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2E3969-2167-6E44-9C59-6757EFE8D775}"/>
              </a:ext>
            </a:extLst>
          </p:cNvPr>
          <p:cNvSpPr/>
          <p:nvPr/>
        </p:nvSpPr>
        <p:spPr>
          <a:xfrm>
            <a:off x="217640" y="4942347"/>
            <a:ext cx="1351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Reading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3692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E1645D-B48D-354B-9677-318ECF22ABD7}"/>
              </a:ext>
            </a:extLst>
          </p:cNvPr>
          <p:cNvSpPr txBox="1"/>
          <p:nvPr/>
        </p:nvSpPr>
        <p:spPr>
          <a:xfrm>
            <a:off x="1832329" y="6453438"/>
            <a:ext cx="1070999" cy="369332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4D8C92-882C-8D4C-B165-33FBBE59AC41}"/>
              </a:ext>
            </a:extLst>
          </p:cNvPr>
          <p:cNvSpPr txBox="1"/>
          <p:nvPr/>
        </p:nvSpPr>
        <p:spPr>
          <a:xfrm>
            <a:off x="3184329" y="6453438"/>
            <a:ext cx="2556662" cy="369332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Homicides vs. Enrollment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8A7CD-0671-7E4A-986D-4C2C9674FDEB}"/>
              </a:ext>
            </a:extLst>
          </p:cNvPr>
          <p:cNvSpPr txBox="1"/>
          <p:nvPr/>
        </p:nvSpPr>
        <p:spPr>
          <a:xfrm>
            <a:off x="6019940" y="6453438"/>
            <a:ext cx="2578335" cy="369332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Homicides vs. PISA scores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D5F045-43E0-374B-9FEA-5FFAE70C1E34}"/>
              </a:ext>
            </a:extLst>
          </p:cNvPr>
          <p:cNvSpPr txBox="1"/>
          <p:nvPr/>
        </p:nvSpPr>
        <p:spPr>
          <a:xfrm>
            <a:off x="8877224" y="6458107"/>
            <a:ext cx="1300356" cy="369332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Conclusions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001B0D04-517C-F944-AF40-C424059E855C}"/>
              </a:ext>
            </a:extLst>
          </p:cNvPr>
          <p:cNvSpPr txBox="1">
            <a:spLocks/>
          </p:cNvSpPr>
          <p:nvPr/>
        </p:nvSpPr>
        <p:spPr>
          <a:xfrm>
            <a:off x="191386" y="-62834"/>
            <a:ext cx="11610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Intentional homicides vs. PISA scores - Colombia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FBB43-E4CC-494A-A899-73CC8DADF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85" y="1491985"/>
            <a:ext cx="4635903" cy="23942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A3B39A-F11F-7142-AA03-8494CBCA0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048" y="3829815"/>
            <a:ext cx="4635903" cy="24062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950F44-29E6-6049-A85A-63959B2E9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1479" y="1461536"/>
            <a:ext cx="4640521" cy="239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29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E1645D-B48D-354B-9677-318ECF22ABD7}"/>
              </a:ext>
            </a:extLst>
          </p:cNvPr>
          <p:cNvSpPr txBox="1"/>
          <p:nvPr/>
        </p:nvSpPr>
        <p:spPr>
          <a:xfrm>
            <a:off x="1832329" y="6453438"/>
            <a:ext cx="1070999" cy="369332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4D8C92-882C-8D4C-B165-33FBBE59AC41}"/>
              </a:ext>
            </a:extLst>
          </p:cNvPr>
          <p:cNvSpPr txBox="1"/>
          <p:nvPr/>
        </p:nvSpPr>
        <p:spPr>
          <a:xfrm>
            <a:off x="3184329" y="6453438"/>
            <a:ext cx="2556662" cy="369332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Homicides vs. Enrollment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8A7CD-0671-7E4A-986D-4C2C9674FDEB}"/>
              </a:ext>
            </a:extLst>
          </p:cNvPr>
          <p:cNvSpPr txBox="1"/>
          <p:nvPr/>
        </p:nvSpPr>
        <p:spPr>
          <a:xfrm>
            <a:off x="6019940" y="6453438"/>
            <a:ext cx="2578335" cy="369332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Homicides vs. PISA scores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D5F045-43E0-374B-9FEA-5FFAE70C1E34}"/>
              </a:ext>
            </a:extLst>
          </p:cNvPr>
          <p:cNvSpPr txBox="1"/>
          <p:nvPr/>
        </p:nvSpPr>
        <p:spPr>
          <a:xfrm>
            <a:off x="8877224" y="6458107"/>
            <a:ext cx="1300356" cy="369332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Conclusions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001B0D04-517C-F944-AF40-C424059E855C}"/>
              </a:ext>
            </a:extLst>
          </p:cNvPr>
          <p:cNvSpPr txBox="1">
            <a:spLocks/>
          </p:cNvSpPr>
          <p:nvPr/>
        </p:nvSpPr>
        <p:spPr>
          <a:xfrm>
            <a:off x="191387" y="2363794"/>
            <a:ext cx="116107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Code - Overview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2E9B65-3419-704B-85E0-B4E414646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670" y="45330"/>
            <a:ext cx="7830943" cy="43869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891040-D2E0-1A4B-877C-4E75A68A5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671" y="4432299"/>
            <a:ext cx="7830943" cy="186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48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7CB6D6-83A4-974D-B42E-1D9782851099}"/>
              </a:ext>
            </a:extLst>
          </p:cNvPr>
          <p:cNvSpPr txBox="1"/>
          <p:nvPr/>
        </p:nvSpPr>
        <p:spPr>
          <a:xfrm>
            <a:off x="1832329" y="6453438"/>
            <a:ext cx="1070999" cy="369332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BD714-2D8D-3C48-8863-2216E08382D1}"/>
              </a:ext>
            </a:extLst>
          </p:cNvPr>
          <p:cNvSpPr txBox="1"/>
          <p:nvPr/>
        </p:nvSpPr>
        <p:spPr>
          <a:xfrm>
            <a:off x="3184329" y="6453438"/>
            <a:ext cx="2556662" cy="369332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Homicides vs. Enrollment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A9A6AA-2F50-E14E-9D43-038C87D99821}"/>
              </a:ext>
            </a:extLst>
          </p:cNvPr>
          <p:cNvSpPr txBox="1"/>
          <p:nvPr/>
        </p:nvSpPr>
        <p:spPr>
          <a:xfrm>
            <a:off x="6019940" y="6453438"/>
            <a:ext cx="2578335" cy="369332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Homicides vs. PISA scores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314F70-B9AA-154C-B075-4EAB20E0908C}"/>
              </a:ext>
            </a:extLst>
          </p:cNvPr>
          <p:cNvSpPr txBox="1"/>
          <p:nvPr/>
        </p:nvSpPr>
        <p:spPr>
          <a:xfrm>
            <a:off x="8877224" y="6458107"/>
            <a:ext cx="1300356" cy="369332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044BEB14-9F2A-8A49-8F5B-B9E743546769}"/>
              </a:ext>
            </a:extLst>
          </p:cNvPr>
          <p:cNvSpPr txBox="1">
            <a:spLocks/>
          </p:cNvSpPr>
          <p:nvPr/>
        </p:nvSpPr>
        <p:spPr>
          <a:xfrm>
            <a:off x="191386" y="-628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Conclusions and 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87F893-1CE8-D447-B7BE-7EC36633CA94}"/>
              </a:ext>
            </a:extLst>
          </p:cNvPr>
          <p:cNvSpPr txBox="1"/>
          <p:nvPr/>
        </p:nvSpPr>
        <p:spPr>
          <a:xfrm>
            <a:off x="1008498" y="1579134"/>
            <a:ext cx="10892990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Cleaning data frames takes time and is better to make a draft of what you need and how to get it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48%</a:t>
            </a:r>
            <a:r>
              <a:rPr lang="en-US" dirty="0"/>
              <a:t> meaningful relationships Intentional homicides and primary enrollment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North America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50%</a:t>
            </a:r>
            <a:r>
              <a:rPr lang="en-US" dirty="0"/>
              <a:t>, Central America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42%</a:t>
            </a:r>
            <a:r>
              <a:rPr lang="en-US" dirty="0"/>
              <a:t>, South America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55%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Canada, Chile, Colombia, Panama, El Salvador 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Science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50%</a:t>
            </a:r>
            <a:r>
              <a:rPr lang="en-US" dirty="0"/>
              <a:t>, Math </a:t>
            </a:r>
            <a:r>
              <a:rPr lang="en-US" dirty="0">
                <a:solidFill>
                  <a:schemeClr val="accent6"/>
                </a:solidFill>
              </a:rPr>
              <a:t>58%</a:t>
            </a:r>
            <a:r>
              <a:rPr lang="en-US" dirty="0"/>
              <a:t>, Reading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63%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Inspect other regions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Inspect with more data/ indicators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9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9CC8D73-9989-884C-B493-D1A98D9D7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899" y="842962"/>
            <a:ext cx="6343651" cy="5172075"/>
          </a:xfrm>
        </p:spPr>
        <p:txBody>
          <a:bodyPr numCol="1">
            <a:normAutofit/>
          </a:bodyPr>
          <a:lstStyle/>
          <a:p>
            <a:pPr marL="457200" indent="-4572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200" dirty="0"/>
              <a:t>Datasets: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World Bank= Intentional homicides by 100 000 people, Primary Gross enrollment, Continent and Country codes.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OECD= PISA scores Reading, Math and Science.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2200" dirty="0"/>
              <a:t>Problems with dataset:</a:t>
            </a:r>
            <a:endParaRPr lang="en-US" sz="13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Selection of countries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Selection of years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Missing values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Type of variables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200" dirty="0"/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200" dirty="0"/>
              <a:t>Worldwide     -&gt;   America  </a:t>
            </a: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2200" dirty="0"/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200" dirty="0"/>
              <a:t>2001-2015   (Less missing values)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7AC6CB-DE8B-794D-95C3-85FB1862EEB9}"/>
              </a:ext>
            </a:extLst>
          </p:cNvPr>
          <p:cNvSpPr/>
          <p:nvPr/>
        </p:nvSpPr>
        <p:spPr>
          <a:xfrm>
            <a:off x="171450" y="2416672"/>
            <a:ext cx="51865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4400" dirty="0">
                <a:solidFill>
                  <a:schemeClr val="accent1"/>
                </a:solidFill>
              </a:rPr>
              <a:t>Deciding &amp; Preparing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7064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7AC6CB-DE8B-794D-95C3-85FB1862EEB9}"/>
              </a:ext>
            </a:extLst>
          </p:cNvPr>
          <p:cNvSpPr/>
          <p:nvPr/>
        </p:nvSpPr>
        <p:spPr>
          <a:xfrm>
            <a:off x="168687" y="2659559"/>
            <a:ext cx="39631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4400" dirty="0">
                <a:solidFill>
                  <a:schemeClr val="accent1"/>
                </a:solidFill>
              </a:rPr>
              <a:t>Code - Overview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41E3B5-BD07-7643-975E-0D0A8C283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367" y="1229556"/>
            <a:ext cx="7686946" cy="439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0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AD0333C-614C-BB40-ACDF-EA063582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2863649-786F-CD49-A970-78EC22DF9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Exploratory plots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Intentional homicides vs. Primary enrollment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Intentional homicides vs. PISA scores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 Conclusions and recommendations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53EED-29B2-A243-AEB1-E248B683624A}"/>
              </a:ext>
            </a:extLst>
          </p:cNvPr>
          <p:cNvSpPr txBox="1"/>
          <p:nvPr/>
        </p:nvSpPr>
        <p:spPr>
          <a:xfrm>
            <a:off x="1832329" y="6255143"/>
            <a:ext cx="1073051" cy="369332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446F8-897A-034A-86A5-1DF621AB44E5}"/>
              </a:ext>
            </a:extLst>
          </p:cNvPr>
          <p:cNvSpPr txBox="1"/>
          <p:nvPr/>
        </p:nvSpPr>
        <p:spPr>
          <a:xfrm>
            <a:off x="3184329" y="6255143"/>
            <a:ext cx="2556662" cy="369332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Homicides vs. Enrollment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CC2A9E-A37C-9843-8B21-B2CDEE10DE11}"/>
              </a:ext>
            </a:extLst>
          </p:cNvPr>
          <p:cNvSpPr txBox="1"/>
          <p:nvPr/>
        </p:nvSpPr>
        <p:spPr>
          <a:xfrm>
            <a:off x="6019940" y="6255143"/>
            <a:ext cx="2578335" cy="369332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Homicides vs. PISA scores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50DC0-5770-C047-8F84-C3CD885B42E6}"/>
              </a:ext>
            </a:extLst>
          </p:cNvPr>
          <p:cNvSpPr txBox="1"/>
          <p:nvPr/>
        </p:nvSpPr>
        <p:spPr>
          <a:xfrm>
            <a:off x="8877224" y="6259812"/>
            <a:ext cx="1300356" cy="369332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02488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6AC4-D006-AF48-87E2-0AA4FF2E8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421"/>
            <a:ext cx="10705214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   North America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242EF-58B8-2942-8061-D5B274C06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861" y="114058"/>
            <a:ext cx="3633505" cy="21315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EACEE3-D80E-BE40-B74C-44B476E7E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927" y="96760"/>
            <a:ext cx="3633506" cy="2146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0AFF73-EBFF-5040-80F2-DD81B0371706}"/>
              </a:ext>
            </a:extLst>
          </p:cNvPr>
          <p:cNvSpPr txBox="1"/>
          <p:nvPr/>
        </p:nvSpPr>
        <p:spPr>
          <a:xfrm>
            <a:off x="1832329" y="6453438"/>
            <a:ext cx="1057149" cy="369332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4E8300-F5F6-BA45-B85B-D78EA625E024}"/>
              </a:ext>
            </a:extLst>
          </p:cNvPr>
          <p:cNvSpPr txBox="1"/>
          <p:nvPr/>
        </p:nvSpPr>
        <p:spPr>
          <a:xfrm>
            <a:off x="3184329" y="6453438"/>
            <a:ext cx="2556662" cy="369332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Homicides vs. Enrollment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02545C-A97D-A34D-9670-AD0A60FDB464}"/>
              </a:ext>
            </a:extLst>
          </p:cNvPr>
          <p:cNvSpPr txBox="1"/>
          <p:nvPr/>
        </p:nvSpPr>
        <p:spPr>
          <a:xfrm>
            <a:off x="6019940" y="6453438"/>
            <a:ext cx="2578335" cy="369332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Homicides vs. PISA scores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F49DDA-95DF-8749-B3C1-87FAE26DD499}"/>
              </a:ext>
            </a:extLst>
          </p:cNvPr>
          <p:cNvSpPr txBox="1"/>
          <p:nvPr/>
        </p:nvSpPr>
        <p:spPr>
          <a:xfrm>
            <a:off x="8877224" y="6458107"/>
            <a:ext cx="1300356" cy="369332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Conclusions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18D7B8E-43DA-5149-ABD7-B16501C64F7F}"/>
              </a:ext>
            </a:extLst>
          </p:cNvPr>
          <p:cNvSpPr txBox="1">
            <a:spLocks/>
          </p:cNvSpPr>
          <p:nvPr/>
        </p:nvSpPr>
        <p:spPr>
          <a:xfrm>
            <a:off x="0" y="2542673"/>
            <a:ext cx="107052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/>
                </a:solidFill>
              </a:rPr>
              <a:t>   Central America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B3087E-CFD8-2342-B427-FD7757823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372" y="2227447"/>
            <a:ext cx="3633505" cy="21733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EA1F5F-8677-4440-B2E3-2CB7EEF53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0927" y="2242890"/>
            <a:ext cx="3633506" cy="217339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9A1D847-93A5-A849-A7FA-C7A093923C3C}"/>
              </a:ext>
            </a:extLst>
          </p:cNvPr>
          <p:cNvSpPr txBox="1">
            <a:spLocks/>
          </p:cNvSpPr>
          <p:nvPr/>
        </p:nvSpPr>
        <p:spPr>
          <a:xfrm>
            <a:off x="0" y="4468116"/>
            <a:ext cx="107052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/>
                </a:solidFill>
              </a:rPr>
              <a:t>   South America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95A613-73B9-B74B-A877-6AA5E4696B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751" y="4439245"/>
            <a:ext cx="3633505" cy="21147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080EBC-B4D7-B94A-9E55-C7A13195B2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4534" y="4430863"/>
            <a:ext cx="3633506" cy="213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6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EE43AF9-B71D-3341-9633-3C0CCB3528C7}"/>
              </a:ext>
            </a:extLst>
          </p:cNvPr>
          <p:cNvSpPr txBox="1">
            <a:spLocks/>
          </p:cNvSpPr>
          <p:nvPr/>
        </p:nvSpPr>
        <p:spPr>
          <a:xfrm>
            <a:off x="208422" y="1497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Variations and Meaningful relationships</a:t>
            </a:r>
          </a:p>
          <a:p>
            <a:r>
              <a:rPr lang="en-US" dirty="0">
                <a:solidFill>
                  <a:schemeClr val="accent1"/>
                </a:solidFill>
              </a:rPr>
              <a:t>Primary enrollment &amp; Intentional homicides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FA30F9-EA5B-804E-AA37-26ABAF69468A}"/>
              </a:ext>
            </a:extLst>
          </p:cNvPr>
          <p:cNvSpPr txBox="1"/>
          <p:nvPr/>
        </p:nvSpPr>
        <p:spPr>
          <a:xfrm>
            <a:off x="1179972" y="2825070"/>
            <a:ext cx="954405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Complete relationships: 196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Complete meaningful relationships: 95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400" b="1" dirty="0"/>
              <a:t>23%</a:t>
            </a:r>
            <a:r>
              <a:rPr lang="en-US" sz="2400" dirty="0"/>
              <a:t>  of missing relationships</a:t>
            </a:r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8DD3D6-36AC-8644-AEE5-FBD6D07F0CF0}"/>
              </a:ext>
            </a:extLst>
          </p:cNvPr>
          <p:cNvSpPr txBox="1"/>
          <p:nvPr/>
        </p:nvSpPr>
        <p:spPr>
          <a:xfrm>
            <a:off x="7040654" y="3124562"/>
            <a:ext cx="4973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48%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2800" dirty="0"/>
              <a:t>meaningful relationships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3E27A5A-CCAD-1D4E-80DE-9B63C89B8BBB}"/>
              </a:ext>
            </a:extLst>
          </p:cNvPr>
          <p:cNvSpPr/>
          <p:nvPr/>
        </p:nvSpPr>
        <p:spPr>
          <a:xfrm>
            <a:off x="5740991" y="2882222"/>
            <a:ext cx="729205" cy="10079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BA7B66-4554-8649-B33D-4B6A41F46BEA}"/>
              </a:ext>
            </a:extLst>
          </p:cNvPr>
          <p:cNvSpPr txBox="1"/>
          <p:nvPr/>
        </p:nvSpPr>
        <p:spPr>
          <a:xfrm>
            <a:off x="1832329" y="6453438"/>
            <a:ext cx="1070999" cy="369332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714837-4947-E943-83BE-CE3054DC8EFD}"/>
              </a:ext>
            </a:extLst>
          </p:cNvPr>
          <p:cNvSpPr txBox="1"/>
          <p:nvPr/>
        </p:nvSpPr>
        <p:spPr>
          <a:xfrm>
            <a:off x="3184329" y="6453438"/>
            <a:ext cx="2556662" cy="369332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Homicides vs. Enrollment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1CEFD1-331E-FB4E-B7CF-DDED9EE158AB}"/>
              </a:ext>
            </a:extLst>
          </p:cNvPr>
          <p:cNvSpPr txBox="1"/>
          <p:nvPr/>
        </p:nvSpPr>
        <p:spPr>
          <a:xfrm>
            <a:off x="6019940" y="6453438"/>
            <a:ext cx="2578335" cy="369332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Homicides vs. PISA scores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F2CADE-CC55-8248-AAC9-1D99864D9CCA}"/>
              </a:ext>
            </a:extLst>
          </p:cNvPr>
          <p:cNvSpPr txBox="1"/>
          <p:nvPr/>
        </p:nvSpPr>
        <p:spPr>
          <a:xfrm>
            <a:off x="8877224" y="6458107"/>
            <a:ext cx="1300356" cy="369332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88035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A7826E-95D3-F243-B838-02B611AEE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004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Relationships-North America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17213B-26C5-004B-8A34-1E1A9114E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66" y="1757362"/>
            <a:ext cx="6976988" cy="33432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8A796CA-4025-B545-8C6E-CDDCABB7C900}"/>
              </a:ext>
            </a:extLst>
          </p:cNvPr>
          <p:cNvSpPr txBox="1"/>
          <p:nvPr/>
        </p:nvSpPr>
        <p:spPr>
          <a:xfrm>
            <a:off x="8160754" y="558450"/>
            <a:ext cx="4031246" cy="1018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50%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/>
              <a:t>meaningful relationships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Missing relationships 7%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2A2A9D-9F8C-6D4A-B584-B8D1E0485A80}"/>
              </a:ext>
            </a:extLst>
          </p:cNvPr>
          <p:cNvSpPr txBox="1"/>
          <p:nvPr/>
        </p:nvSpPr>
        <p:spPr>
          <a:xfrm>
            <a:off x="1832329" y="6453438"/>
            <a:ext cx="1070999" cy="369332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1FE69E-1F7E-D247-9214-53513362ECD3}"/>
              </a:ext>
            </a:extLst>
          </p:cNvPr>
          <p:cNvSpPr txBox="1"/>
          <p:nvPr/>
        </p:nvSpPr>
        <p:spPr>
          <a:xfrm>
            <a:off x="3184329" y="6453438"/>
            <a:ext cx="2556662" cy="369332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Homicides vs. Enrollment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BE2439-4A2D-8E45-AE3D-255B6211ECB0}"/>
              </a:ext>
            </a:extLst>
          </p:cNvPr>
          <p:cNvSpPr txBox="1"/>
          <p:nvPr/>
        </p:nvSpPr>
        <p:spPr>
          <a:xfrm>
            <a:off x="6019940" y="6453438"/>
            <a:ext cx="2578335" cy="369332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Homicides vs. PISA scores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7A4AE9-A9E5-F34A-8211-99417A051FC7}"/>
              </a:ext>
            </a:extLst>
          </p:cNvPr>
          <p:cNvSpPr txBox="1"/>
          <p:nvPr/>
        </p:nvSpPr>
        <p:spPr>
          <a:xfrm>
            <a:off x="8877224" y="6458107"/>
            <a:ext cx="1300356" cy="369332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Conclusions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A037BA-8F37-A64C-B22F-359B00B4D74A}"/>
              </a:ext>
            </a:extLst>
          </p:cNvPr>
          <p:cNvSpPr txBox="1"/>
          <p:nvPr/>
        </p:nvSpPr>
        <p:spPr>
          <a:xfrm>
            <a:off x="6875559" y="3971735"/>
            <a:ext cx="3640041" cy="1203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Meaningful relationships</a:t>
            </a:r>
            <a:r>
              <a:rPr lang="en-US" sz="1600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Canada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75%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USA 40% - Mexico 40%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19DE81-283C-B546-8097-1606E6B3D39B}"/>
              </a:ext>
            </a:extLst>
          </p:cNvPr>
          <p:cNvSpPr txBox="1"/>
          <p:nvPr/>
        </p:nvSpPr>
        <p:spPr>
          <a:xfrm>
            <a:off x="9527402" y="3987528"/>
            <a:ext cx="3251242" cy="1203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b="1"/>
            </a:lvl1pPr>
          </a:lstStyle>
          <a:p>
            <a:r>
              <a:rPr lang="en-US" sz="1600" dirty="0"/>
              <a:t>Missing relationships: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Canada 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USA 0% - Mexico 0%</a:t>
            </a:r>
          </a:p>
        </p:txBody>
      </p:sp>
    </p:spTree>
    <p:extLst>
      <p:ext uri="{BB962C8B-B14F-4D97-AF65-F5344CB8AC3E}">
        <p14:creationId xmlns:p14="http://schemas.microsoft.com/office/powerpoint/2010/main" val="344362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B386E8-58CE-4E43-A189-9832B26FF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49" y="1164568"/>
            <a:ext cx="5276442" cy="2521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CBB010-CCE9-994E-A613-D75F12EFB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49" y="3734289"/>
            <a:ext cx="5336182" cy="25128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11E638-5D18-1E4D-89A1-256FCEA24D47}"/>
              </a:ext>
            </a:extLst>
          </p:cNvPr>
          <p:cNvSpPr txBox="1"/>
          <p:nvPr/>
        </p:nvSpPr>
        <p:spPr>
          <a:xfrm>
            <a:off x="7835968" y="409507"/>
            <a:ext cx="9491241" cy="1018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42%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meaningful relationships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Missing relationships 14%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7D63B3-F210-7843-843B-7AF3F19EECB4}"/>
              </a:ext>
            </a:extLst>
          </p:cNvPr>
          <p:cNvSpPr txBox="1"/>
          <p:nvPr/>
        </p:nvSpPr>
        <p:spPr>
          <a:xfrm>
            <a:off x="1832329" y="6453438"/>
            <a:ext cx="1070999" cy="369332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2806D-4878-3A4F-847C-E7282125A139}"/>
              </a:ext>
            </a:extLst>
          </p:cNvPr>
          <p:cNvSpPr txBox="1"/>
          <p:nvPr/>
        </p:nvSpPr>
        <p:spPr>
          <a:xfrm>
            <a:off x="3184329" y="6453438"/>
            <a:ext cx="2556662" cy="369332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Homicides vs. Enrollment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D217CB-3691-CE45-9198-6CE9F139D575}"/>
              </a:ext>
            </a:extLst>
          </p:cNvPr>
          <p:cNvSpPr txBox="1"/>
          <p:nvPr/>
        </p:nvSpPr>
        <p:spPr>
          <a:xfrm>
            <a:off x="6019940" y="6453438"/>
            <a:ext cx="2578335" cy="369332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Homicides vs. PISA scores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9C193A-24E7-3E41-9240-08CBAE2BA3F9}"/>
              </a:ext>
            </a:extLst>
          </p:cNvPr>
          <p:cNvSpPr txBox="1"/>
          <p:nvPr/>
        </p:nvSpPr>
        <p:spPr>
          <a:xfrm>
            <a:off x="8877224" y="6458107"/>
            <a:ext cx="1300356" cy="369332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Conclusions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018C59DF-7D39-434C-BB33-678AAFFB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004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Relationships- Central America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E628DD-4D05-C544-A9EB-8B9BD87B2418}"/>
              </a:ext>
            </a:extLst>
          </p:cNvPr>
          <p:cNvSpPr txBox="1"/>
          <p:nvPr/>
        </p:nvSpPr>
        <p:spPr>
          <a:xfrm>
            <a:off x="6355878" y="3327918"/>
            <a:ext cx="3640041" cy="231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Meaningful relationships</a:t>
            </a:r>
            <a:r>
              <a:rPr lang="en-US" sz="1600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El Salvador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60%</a:t>
            </a:r>
            <a:r>
              <a:rPr lang="en-US" sz="1600" dirty="0"/>
              <a:t> - Panama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60%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Honduras 46%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Costa Rica 39%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Nicaragua 25%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Guatemala 8%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70F284-D17B-D743-A5DC-63B24E7FEA80}"/>
              </a:ext>
            </a:extLst>
          </p:cNvPr>
          <p:cNvSpPr txBox="1"/>
          <p:nvPr/>
        </p:nvSpPr>
        <p:spPr>
          <a:xfrm>
            <a:off x="9519533" y="3327918"/>
            <a:ext cx="3251242" cy="231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b="1"/>
            </a:lvl1pPr>
          </a:lstStyle>
          <a:p>
            <a:r>
              <a:rPr lang="en-US" sz="1600" dirty="0"/>
              <a:t>Missing relationships: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El Salvador 0% - Panama 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Honduras 13%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Costa Rica 13%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Nicaragua 47%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Guatemala 13%</a:t>
            </a:r>
          </a:p>
        </p:txBody>
      </p:sp>
    </p:spTree>
    <p:extLst>
      <p:ext uri="{BB962C8B-B14F-4D97-AF65-F5344CB8AC3E}">
        <p14:creationId xmlns:p14="http://schemas.microsoft.com/office/powerpoint/2010/main" val="3862297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ED184DF-406B-F14A-9FD9-240F35A64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48" y="3817286"/>
            <a:ext cx="5372674" cy="25532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6848CD-92E4-3F47-8150-C7643BF49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48" y="1059993"/>
            <a:ext cx="5274092" cy="25532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6217D5-941B-0A40-9267-AB4ECD8B87EC}"/>
              </a:ext>
            </a:extLst>
          </p:cNvPr>
          <p:cNvSpPr txBox="1"/>
          <p:nvPr/>
        </p:nvSpPr>
        <p:spPr>
          <a:xfrm>
            <a:off x="8154802" y="247650"/>
            <a:ext cx="3618238" cy="1018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/>
                </a:solidFill>
              </a:rPr>
              <a:t>55%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dirty="0"/>
              <a:t>meaningful relationships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Missing relationships 7%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7ED789BF-F1C0-D245-A13D-E6AF860C3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" y="-9004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Relationships- South America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A49425-E14A-B849-BE9B-BBB7B588294A}"/>
              </a:ext>
            </a:extLst>
          </p:cNvPr>
          <p:cNvSpPr txBox="1"/>
          <p:nvPr/>
        </p:nvSpPr>
        <p:spPr>
          <a:xfrm>
            <a:off x="1832329" y="6453438"/>
            <a:ext cx="1070999" cy="369332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C798C3-226E-234E-BCB8-DFD58121DB98}"/>
              </a:ext>
            </a:extLst>
          </p:cNvPr>
          <p:cNvSpPr txBox="1"/>
          <p:nvPr/>
        </p:nvSpPr>
        <p:spPr>
          <a:xfrm>
            <a:off x="3184329" y="6453438"/>
            <a:ext cx="2556662" cy="369332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Homicides vs. Enrollment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BB4323-F225-DA40-8B3F-9F16C55B5940}"/>
              </a:ext>
            </a:extLst>
          </p:cNvPr>
          <p:cNvSpPr txBox="1"/>
          <p:nvPr/>
        </p:nvSpPr>
        <p:spPr>
          <a:xfrm>
            <a:off x="6019940" y="6453438"/>
            <a:ext cx="2578335" cy="369332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Homicides vs. PISA scores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06C6CC-D2FF-F84B-A2C9-25BD63FB983B}"/>
              </a:ext>
            </a:extLst>
          </p:cNvPr>
          <p:cNvSpPr txBox="1"/>
          <p:nvPr/>
        </p:nvSpPr>
        <p:spPr>
          <a:xfrm>
            <a:off x="8877224" y="6458107"/>
            <a:ext cx="1300356" cy="369332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Conclusions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C13E4E-F7DB-D343-A12E-262BF65FD4E3}"/>
              </a:ext>
            </a:extLst>
          </p:cNvPr>
          <p:cNvSpPr txBox="1"/>
          <p:nvPr/>
        </p:nvSpPr>
        <p:spPr>
          <a:xfrm>
            <a:off x="6354325" y="2719861"/>
            <a:ext cx="3640041" cy="3008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Meaningful relationships</a:t>
            </a:r>
            <a:r>
              <a:rPr lang="en-US" sz="1600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Chile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64%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Colombia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62%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Peru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60%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Uruguay 58% - Venezuela 58%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Argentina 50%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Brazil 46%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Bolivia 36%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D6C3D2-D262-F841-8B6A-752CC8B03A03}"/>
              </a:ext>
            </a:extLst>
          </p:cNvPr>
          <p:cNvSpPr txBox="1"/>
          <p:nvPr/>
        </p:nvSpPr>
        <p:spPr>
          <a:xfrm>
            <a:off x="9216047" y="2698405"/>
            <a:ext cx="3251242" cy="3378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b="1"/>
            </a:lvl1pPr>
          </a:lstStyle>
          <a:p>
            <a:r>
              <a:rPr lang="en-US" sz="1600" dirty="0"/>
              <a:t>Missing relationships: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Chile 27%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Colombia 13%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Peru 67%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Uruguay 20% - Venezuela 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Argentina 87%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Brazil 27%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Bolivia 27%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2646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3993</TotalTime>
  <Words>572</Words>
  <Application>Microsoft Macintosh PowerPoint</Application>
  <PresentationFormat>Widescreen</PresentationFormat>
  <Paragraphs>167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Is there a relationship between Education and Violence?</vt:lpstr>
      <vt:lpstr>PowerPoint Presentation</vt:lpstr>
      <vt:lpstr>PowerPoint Presentation</vt:lpstr>
      <vt:lpstr>Introduction</vt:lpstr>
      <vt:lpstr>   North America</vt:lpstr>
      <vt:lpstr>PowerPoint Presentation</vt:lpstr>
      <vt:lpstr>Relationships-North America</vt:lpstr>
      <vt:lpstr>Relationships- Central America</vt:lpstr>
      <vt:lpstr>Relationships- South America</vt:lpstr>
      <vt:lpstr> Code -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and Violence</dc:title>
  <dc:creator>Schloeter Chumaceiro, Daniela Margarita</dc:creator>
  <cp:lastModifiedBy>Schloeter Chumaceiro, Daniela Margarita</cp:lastModifiedBy>
  <cp:revision>38</cp:revision>
  <dcterms:created xsi:type="dcterms:W3CDTF">2018-11-20T21:43:29Z</dcterms:created>
  <dcterms:modified xsi:type="dcterms:W3CDTF">2018-11-25T15:17:52Z</dcterms:modified>
</cp:coreProperties>
</file>