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A6B1-1863-4C69-8328-0EC5154563C6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0E88-45A9-4E5B-9E62-78DD3656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9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A6B1-1863-4C69-8328-0EC5154563C6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0E88-45A9-4E5B-9E62-78DD3656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14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A6B1-1863-4C69-8328-0EC5154563C6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0E88-45A9-4E5B-9E62-78DD3656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37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A6B1-1863-4C69-8328-0EC5154563C6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0E88-45A9-4E5B-9E62-78DD3656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04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A6B1-1863-4C69-8328-0EC5154563C6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0E88-45A9-4E5B-9E62-78DD3656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50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A6B1-1863-4C69-8328-0EC5154563C6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0E88-45A9-4E5B-9E62-78DD3656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0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A6B1-1863-4C69-8328-0EC5154563C6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0E88-45A9-4E5B-9E62-78DD3656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6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A6B1-1863-4C69-8328-0EC5154563C6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0E88-45A9-4E5B-9E62-78DD3656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6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A6B1-1863-4C69-8328-0EC5154563C6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0E88-45A9-4E5B-9E62-78DD3656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78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A6B1-1863-4C69-8328-0EC5154563C6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0E88-45A9-4E5B-9E62-78DD3656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51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A6B1-1863-4C69-8328-0EC5154563C6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0E88-45A9-4E5B-9E62-78DD3656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17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CA6B1-1863-4C69-8328-0EC5154563C6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0E88-45A9-4E5B-9E62-78DD3656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82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3672" y="415636"/>
            <a:ext cx="7684655" cy="434254"/>
          </a:xfrm>
        </p:spPr>
        <p:txBody>
          <a:bodyPr>
            <a:normAutofit fontScale="90000"/>
          </a:bodyPr>
          <a:lstStyle/>
          <a:p>
            <a:r>
              <a:rPr lang="en-IN" sz="4400" b="1" dirty="0" smtClean="0"/>
              <a:t>Generate Blocks</a:t>
            </a:r>
            <a:endParaRPr lang="en-IN" sz="4400" b="1" dirty="0"/>
          </a:p>
        </p:txBody>
      </p:sp>
      <p:sp>
        <p:nvSpPr>
          <p:cNvPr id="4" name="object 6"/>
          <p:cNvSpPr txBox="1">
            <a:spLocks noGrp="1"/>
          </p:cNvSpPr>
          <p:nvPr>
            <p:ph type="subTitle" idx="1"/>
          </p:nvPr>
        </p:nvSpPr>
        <p:spPr>
          <a:xfrm>
            <a:off x="1524000" y="1209674"/>
            <a:ext cx="10206182" cy="4209101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233679" marR="5080" indent="-220979" algn="l">
              <a:lnSpc>
                <a:spcPts val="1550"/>
              </a:lnSpc>
              <a:spcBef>
                <a:spcPts val="150"/>
              </a:spcBef>
              <a:buFont typeface="Arial"/>
              <a:buChar char="•"/>
              <a:tabLst>
                <a:tab pos="233679" algn="l"/>
                <a:tab pos="234315" algn="l"/>
              </a:tabLst>
            </a:pPr>
            <a:r>
              <a:rPr sz="2000" spc="-15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sz="2000" spc="-150" dirty="0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</a:t>
            </a:r>
            <a:r>
              <a:rPr sz="2000" spc="-150" dirty="0">
                <a:latin typeface="Calibri" panose="020F0502020204030204" pitchFamily="34" charset="0"/>
                <a:cs typeface="Calibri" panose="020F0502020204030204" pitchFamily="34" charset="0"/>
              </a:rPr>
              <a:t>” statements </a:t>
            </a:r>
            <a:r>
              <a:rPr sz="2000" spc="-114" dirty="0">
                <a:latin typeface="Calibri" panose="020F0502020204030204" pitchFamily="34" charset="0"/>
                <a:cs typeface="Calibri" panose="020F0502020204030204" pitchFamily="34" charset="0"/>
              </a:rPr>
              <a:t>allow </a:t>
            </a:r>
            <a:r>
              <a:rPr sz="2000" spc="-125" dirty="0">
                <a:latin typeface="Calibri" panose="020F0502020204030204" pitchFamily="34" charset="0"/>
                <a:cs typeface="Calibri" panose="020F0502020204030204" pitchFamily="34" charset="0"/>
              </a:rPr>
              <a:t>Verilog </a:t>
            </a:r>
            <a:r>
              <a:rPr sz="2000" spc="-150" dirty="0">
                <a:latin typeface="Calibri" panose="020F0502020204030204" pitchFamily="34" charset="0"/>
                <a:cs typeface="Calibri" panose="020F0502020204030204" pitchFamily="34" charset="0"/>
              </a:rPr>
              <a:t>code </a:t>
            </a:r>
            <a:r>
              <a:rPr sz="2000" spc="-1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000" spc="-155" dirty="0">
                <a:latin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sz="2000" spc="-150" dirty="0">
                <a:latin typeface="Calibri" panose="020F0502020204030204" pitchFamily="34" charset="0"/>
                <a:cs typeface="Calibri" panose="020F0502020204030204" pitchFamily="34" charset="0"/>
              </a:rPr>
              <a:t>generated dynamically </a:t>
            </a:r>
            <a:r>
              <a:rPr sz="2000" spc="-125" dirty="0">
                <a:latin typeface="Calibri" panose="020F0502020204030204" pitchFamily="34" charset="0"/>
                <a:cs typeface="Calibri" panose="020F0502020204030204" pitchFamily="34" charset="0"/>
              </a:rPr>
              <a:t>before  </a:t>
            </a:r>
            <a:r>
              <a:rPr sz="2000" spc="-130" dirty="0">
                <a:latin typeface="Calibri" panose="020F0502020204030204" pitchFamily="34" charset="0"/>
                <a:cs typeface="Calibri" panose="020F0502020204030204" pitchFamily="34" charset="0"/>
              </a:rPr>
              <a:t>the simulation </a:t>
            </a:r>
            <a:r>
              <a:rPr sz="2000" spc="-105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sz="2000" spc="-145" dirty="0">
                <a:latin typeface="Calibri" panose="020F0502020204030204" pitchFamily="34" charset="0"/>
                <a:cs typeface="Calibri" panose="020F0502020204030204" pitchFamily="34" charset="0"/>
              </a:rPr>
              <a:t>synthesis</a:t>
            </a:r>
            <a:r>
              <a:rPr sz="2000" spc="-1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45" dirty="0">
                <a:latin typeface="Calibri" panose="020F0502020204030204" pitchFamily="34" charset="0"/>
                <a:cs typeface="Calibri" panose="020F0502020204030204" pitchFamily="34" charset="0"/>
              </a:rPr>
              <a:t>begins</a:t>
            </a:r>
            <a:r>
              <a:rPr sz="2000" spc="-145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000" spc="-145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3679" marR="5080" indent="-220979" algn="l">
              <a:lnSpc>
                <a:spcPts val="1550"/>
              </a:lnSpc>
              <a:spcBef>
                <a:spcPts val="150"/>
              </a:spcBef>
              <a:buFont typeface="Arial"/>
              <a:buChar char="•"/>
              <a:tabLst>
                <a:tab pos="233679" algn="l"/>
                <a:tab pos="234315" algn="l"/>
              </a:tabLst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2125" lvl="1" indent="-184785" algn="l">
              <a:lnSpc>
                <a:spcPct val="100000"/>
              </a:lnSpc>
              <a:spcBef>
                <a:spcPts val="235"/>
              </a:spcBef>
              <a:buFont typeface="Arial"/>
              <a:buChar char="–"/>
              <a:tabLst>
                <a:tab pos="492759" algn="l"/>
              </a:tabLst>
            </a:pPr>
            <a:r>
              <a:rPr spc="-120" dirty="0">
                <a:latin typeface="Calibri" panose="020F0502020204030204" pitchFamily="34" charset="0"/>
                <a:cs typeface="Calibri" panose="020F0502020204030204" pitchFamily="34" charset="0"/>
              </a:rPr>
              <a:t>Very </a:t>
            </a:r>
            <a:r>
              <a:rPr spc="-114" dirty="0">
                <a:latin typeface="Calibri" panose="020F0502020204030204" pitchFamily="34" charset="0"/>
                <a:cs typeface="Calibri" panose="020F0502020204030204" pitchFamily="34" charset="0"/>
              </a:rPr>
              <a:t>convenient </a:t>
            </a:r>
            <a:r>
              <a:rPr spc="-8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pc="-114" dirty="0"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spc="-120" dirty="0">
                <a:latin typeface="Calibri" panose="020F0502020204030204" pitchFamily="34" charset="0"/>
                <a:cs typeface="Calibri" panose="020F0502020204030204" pitchFamily="34" charset="0"/>
              </a:rPr>
              <a:t>parameterized module</a:t>
            </a:r>
            <a:r>
              <a:rPr spc="-8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05" dirty="0">
                <a:latin typeface="Calibri" panose="020F0502020204030204" pitchFamily="34" charset="0"/>
                <a:cs typeface="Calibri" panose="020F0502020204030204" pitchFamily="34" charset="0"/>
              </a:rPr>
              <a:t>descriptions</a:t>
            </a:r>
            <a:r>
              <a:rPr spc="-105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pc="-105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2125" lvl="1" indent="-184785" algn="l">
              <a:lnSpc>
                <a:spcPct val="100000"/>
              </a:lnSpc>
              <a:spcBef>
                <a:spcPts val="235"/>
              </a:spcBef>
              <a:buFont typeface="Arial"/>
              <a:buChar char="–"/>
              <a:tabLst>
                <a:tab pos="492759" algn="l"/>
              </a:tabLst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2125" lvl="1" indent="-184785" algn="l">
              <a:lnSpc>
                <a:spcPct val="100000"/>
              </a:lnSpc>
              <a:spcBef>
                <a:spcPts val="235"/>
              </a:spcBef>
              <a:buFont typeface="Arial"/>
              <a:buChar char="–"/>
              <a:tabLst>
                <a:tab pos="492759" algn="l"/>
              </a:tabLst>
            </a:pPr>
            <a:r>
              <a:rPr spc="-135" dirty="0">
                <a:latin typeface="Calibri" panose="020F0502020204030204" pitchFamily="34" charset="0"/>
                <a:cs typeface="Calibri" panose="020F0502020204030204" pitchFamily="34" charset="0"/>
              </a:rPr>
              <a:t>Example: </a:t>
            </a:r>
            <a:r>
              <a:rPr spc="-85" dirty="0">
                <a:latin typeface="Calibri" panose="020F0502020204030204" pitchFamily="34" charset="0"/>
                <a:cs typeface="Calibri" panose="020F0502020204030204" pitchFamily="34" charset="0"/>
              </a:rPr>
              <a:t>N-bit </a:t>
            </a:r>
            <a:r>
              <a:rPr spc="-95" dirty="0">
                <a:latin typeface="Calibri" panose="020F0502020204030204" pitchFamily="34" charset="0"/>
                <a:cs typeface="Calibri" panose="020F0502020204030204" pitchFamily="34" charset="0"/>
              </a:rPr>
              <a:t>ripple </a:t>
            </a:r>
            <a:r>
              <a:rPr spc="-120" dirty="0">
                <a:latin typeface="Calibri" panose="020F0502020204030204" pitchFamily="34" charset="0"/>
                <a:cs typeface="Calibri" panose="020F0502020204030204" pitchFamily="34" charset="0"/>
              </a:rPr>
              <a:t>carry adder </a:t>
            </a:r>
            <a:r>
              <a:rPr spc="-75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spc="-105" dirty="0">
                <a:latin typeface="Calibri" panose="020F0502020204030204" pitchFamily="34" charset="0"/>
                <a:cs typeface="Calibri" panose="020F0502020204030204" pitchFamily="34" charset="0"/>
              </a:rPr>
              <a:t>arbitrary </a:t>
            </a:r>
            <a:r>
              <a:rPr spc="-125" dirty="0">
                <a:latin typeface="Calibri" panose="020F0502020204030204" pitchFamily="34" charset="0"/>
                <a:cs typeface="Calibri" panose="020F0502020204030204" pitchFamily="34" charset="0"/>
              </a:rPr>
              <a:t>value </a:t>
            </a:r>
            <a:r>
              <a:rPr spc="-75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pc="-95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pc="-95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pc="-95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2125" lvl="1" indent="-184785" algn="l">
              <a:lnSpc>
                <a:spcPct val="100000"/>
              </a:lnSpc>
              <a:spcBef>
                <a:spcPts val="235"/>
              </a:spcBef>
              <a:buFont typeface="Arial"/>
              <a:buChar char="–"/>
              <a:tabLst>
                <a:tab pos="492759" algn="l"/>
              </a:tabLst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3679" indent="-220979" algn="l">
              <a:lnSpc>
                <a:spcPct val="100000"/>
              </a:lnSpc>
              <a:spcBef>
                <a:spcPts val="309"/>
              </a:spcBef>
              <a:buFont typeface="Arial"/>
              <a:buChar char="•"/>
              <a:tabLst>
                <a:tab pos="233679" algn="l"/>
                <a:tab pos="234315" algn="l"/>
              </a:tabLst>
            </a:pPr>
            <a:r>
              <a:rPr sz="2000" spc="-145" dirty="0">
                <a:latin typeface="Calibri" panose="020F0502020204030204" pitchFamily="34" charset="0"/>
                <a:cs typeface="Calibri" panose="020F0502020204030204" pitchFamily="34" charset="0"/>
              </a:rPr>
              <a:t>Requires </a:t>
            </a:r>
            <a:r>
              <a:rPr sz="2000" spc="-13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000" spc="-150" dirty="0">
                <a:latin typeface="Calibri" panose="020F0502020204030204" pitchFamily="34" charset="0"/>
                <a:cs typeface="Calibri" panose="020F0502020204030204" pitchFamily="34" charset="0"/>
              </a:rPr>
              <a:t>keywords “</a:t>
            </a:r>
            <a:r>
              <a:rPr sz="2000" spc="-150" dirty="0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</a:t>
            </a:r>
            <a:r>
              <a:rPr sz="2000" spc="-150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sz="2000" spc="-16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0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5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sz="2000" spc="-150" dirty="0" err="1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endgenerate</a:t>
            </a:r>
            <a:r>
              <a:rPr sz="2000" spc="-150" dirty="0" smtClean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  <a:endParaRPr lang="en-IN" sz="2000" spc="-15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3679" indent="-220979" algn="l">
              <a:lnSpc>
                <a:spcPct val="100000"/>
              </a:lnSpc>
              <a:spcBef>
                <a:spcPts val="309"/>
              </a:spcBef>
              <a:buFont typeface="Arial"/>
              <a:buChar char="•"/>
              <a:tabLst>
                <a:tab pos="233679" algn="l"/>
                <a:tab pos="234315" algn="l"/>
              </a:tabLst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3679" indent="-220979" algn="l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233679" algn="l"/>
                <a:tab pos="234315" algn="l"/>
              </a:tabLst>
            </a:pPr>
            <a:r>
              <a:rPr sz="2000" spc="-145" dirty="0">
                <a:latin typeface="Calibri" panose="020F0502020204030204" pitchFamily="34" charset="0"/>
                <a:cs typeface="Calibri" panose="020F0502020204030204" pitchFamily="34" charset="0"/>
              </a:rPr>
              <a:t>Generate </a:t>
            </a:r>
            <a:r>
              <a:rPr sz="2000" spc="-125" dirty="0">
                <a:latin typeface="Calibri" panose="020F0502020204030204" pitchFamily="34" charset="0"/>
                <a:cs typeface="Calibri" panose="020F0502020204030204" pitchFamily="34" charset="0"/>
              </a:rPr>
              <a:t>instantiations </a:t>
            </a:r>
            <a:r>
              <a:rPr sz="2000" spc="-165" dirty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sz="2000" spc="-155" dirty="0">
                <a:latin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sz="2000" spc="-130" dirty="0">
                <a:latin typeface="Calibri" panose="020F0502020204030204" pitchFamily="34" charset="0"/>
                <a:cs typeface="Calibri" panose="020F0502020204030204" pitchFamily="34" charset="0"/>
              </a:rPr>
              <a:t>carried </a:t>
            </a:r>
            <a:r>
              <a:rPr sz="2000" spc="-114" dirty="0">
                <a:latin typeface="Calibri" panose="020F0502020204030204" pitchFamily="34" charset="0"/>
                <a:cs typeface="Calibri" panose="020F0502020204030204" pitchFamily="34" charset="0"/>
              </a:rPr>
              <a:t>out </a:t>
            </a:r>
            <a:r>
              <a:rPr sz="2000" spc="-9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sz="2000" spc="-140" dirty="0">
                <a:latin typeface="Calibri" panose="020F0502020204030204" pitchFamily="34" charset="0"/>
                <a:cs typeface="Calibri" panose="020F0502020204030204" pitchFamily="34" charset="0"/>
              </a:rPr>
              <a:t>various </a:t>
            </a:r>
            <a:r>
              <a:rPr sz="2000" spc="-125" dirty="0">
                <a:latin typeface="Calibri" panose="020F0502020204030204" pitchFamily="34" charset="0"/>
                <a:cs typeface="Calibri" panose="020F0502020204030204" pitchFamily="34" charset="0"/>
              </a:rPr>
              <a:t>Verilog</a:t>
            </a:r>
            <a:r>
              <a:rPr sz="20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35" dirty="0">
                <a:latin typeface="Calibri" panose="020F0502020204030204" pitchFamily="34" charset="0"/>
                <a:cs typeface="Calibri" panose="020F0502020204030204" pitchFamily="34" charset="0"/>
              </a:rPr>
              <a:t>blocks</a:t>
            </a:r>
            <a:r>
              <a:rPr sz="2000" spc="-135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sz="2000" spc="-135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3679" indent="-220979" algn="l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233679" algn="l"/>
                <a:tab pos="234315" algn="l"/>
              </a:tabLst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7680" marR="272415" lvl="1" indent="-180340" algn="l">
              <a:lnSpc>
                <a:spcPct val="101400"/>
              </a:lnSpc>
              <a:spcBef>
                <a:spcPts val="280"/>
              </a:spcBef>
              <a:buFont typeface="Arial"/>
              <a:buChar char="–"/>
              <a:tabLst>
                <a:tab pos="492759" algn="l"/>
              </a:tabLst>
            </a:pPr>
            <a:r>
              <a:rPr spc="-95" dirty="0">
                <a:latin typeface="Calibri" panose="020F0502020204030204" pitchFamily="34" charset="0"/>
                <a:cs typeface="Calibri" panose="020F0502020204030204" pitchFamily="34" charset="0"/>
              </a:rPr>
              <a:t>Modules, </a:t>
            </a:r>
            <a:r>
              <a:rPr spc="-114" dirty="0">
                <a:latin typeface="Calibri" panose="020F0502020204030204" pitchFamily="34" charset="0"/>
                <a:cs typeface="Calibri" panose="020F0502020204030204" pitchFamily="34" charset="0"/>
              </a:rPr>
              <a:t>user-deﬁned </a:t>
            </a:r>
            <a:r>
              <a:rPr spc="-105" dirty="0">
                <a:latin typeface="Calibri" panose="020F0502020204030204" pitchFamily="34" charset="0"/>
                <a:cs typeface="Calibri" panose="020F0502020204030204" pitchFamily="34" charset="0"/>
              </a:rPr>
              <a:t>primitives, </a:t>
            </a:r>
            <a:r>
              <a:rPr spc="-125" dirty="0">
                <a:latin typeface="Calibri" panose="020F0502020204030204" pitchFamily="34" charset="0"/>
                <a:cs typeface="Calibri" panose="020F0502020204030204" pitchFamily="34" charset="0"/>
              </a:rPr>
              <a:t>gates, </a:t>
            </a:r>
            <a:r>
              <a:rPr spc="-110" dirty="0">
                <a:latin typeface="Calibri" panose="020F0502020204030204" pitchFamily="34" charset="0"/>
                <a:cs typeface="Calibri" panose="020F0502020204030204" pitchFamily="34" charset="0"/>
              </a:rPr>
              <a:t>continuous </a:t>
            </a:r>
            <a:r>
              <a:rPr spc="-130" dirty="0">
                <a:latin typeface="Calibri" panose="020F0502020204030204" pitchFamily="34" charset="0"/>
                <a:cs typeface="Calibri" panose="020F0502020204030204" pitchFamily="34" charset="0"/>
              </a:rPr>
              <a:t>assignments, </a:t>
            </a:r>
            <a:r>
              <a:rPr spc="-90" dirty="0">
                <a:latin typeface="Calibri" panose="020F0502020204030204" pitchFamily="34" charset="0"/>
                <a:cs typeface="Calibri" panose="020F0502020204030204" pitchFamily="34" charset="0"/>
              </a:rPr>
              <a:t>“initial” </a:t>
            </a:r>
            <a:r>
              <a:rPr spc="-130" dirty="0">
                <a:latin typeface="Calibri" panose="020F0502020204030204" pitchFamily="34" charset="0"/>
                <a:cs typeface="Calibri" panose="020F0502020204030204" pitchFamily="34" charset="0"/>
              </a:rPr>
              <a:t>and  </a:t>
            </a:r>
            <a:r>
              <a:rPr spc="-125" dirty="0">
                <a:latin typeface="Calibri" panose="020F0502020204030204" pitchFamily="34" charset="0"/>
                <a:cs typeface="Calibri" panose="020F0502020204030204" pitchFamily="34" charset="0"/>
              </a:rPr>
              <a:t>“always” </a:t>
            </a:r>
            <a:r>
              <a:rPr spc="-110" dirty="0">
                <a:latin typeface="Calibri" panose="020F0502020204030204" pitchFamily="34" charset="0"/>
                <a:cs typeface="Calibri" panose="020F0502020204030204" pitchFamily="34" charset="0"/>
              </a:rPr>
              <a:t>blocks,</a:t>
            </a:r>
            <a:r>
              <a:rPr spc="-9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05" dirty="0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spc="-105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pc="-105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7680" marR="272415" lvl="1" indent="-180340" algn="l">
              <a:lnSpc>
                <a:spcPct val="101400"/>
              </a:lnSpc>
              <a:spcBef>
                <a:spcPts val="280"/>
              </a:spcBef>
              <a:buFont typeface="Arial"/>
              <a:buChar char="–"/>
              <a:tabLst>
                <a:tab pos="492759" algn="l"/>
              </a:tabLst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7680" marR="550545" lvl="1" indent="-180340" algn="l">
              <a:lnSpc>
                <a:spcPct val="101400"/>
              </a:lnSpc>
              <a:spcBef>
                <a:spcPts val="235"/>
              </a:spcBef>
              <a:buFont typeface="Arial"/>
              <a:buChar char="–"/>
              <a:tabLst>
                <a:tab pos="492759" algn="l"/>
              </a:tabLst>
            </a:pPr>
            <a:r>
              <a:rPr spc="-120" dirty="0">
                <a:latin typeface="Calibri" panose="020F0502020204030204" pitchFamily="34" charset="0"/>
                <a:cs typeface="Calibri" panose="020F0502020204030204" pitchFamily="34" charset="0"/>
              </a:rPr>
              <a:t>Generated instances </a:t>
            </a:r>
            <a:r>
              <a:rPr spc="-140" dirty="0">
                <a:latin typeface="Calibri" panose="020F0502020204030204" pitchFamily="34" charset="0"/>
                <a:cs typeface="Calibri" panose="020F0502020204030204" pitchFamily="34" charset="0"/>
              </a:rPr>
              <a:t>have </a:t>
            </a:r>
            <a:r>
              <a:rPr spc="-110" dirty="0">
                <a:latin typeface="Calibri" panose="020F0502020204030204" pitchFamily="34" charset="0"/>
                <a:cs typeface="Calibri" panose="020F0502020204030204" pitchFamily="34" charset="0"/>
              </a:rPr>
              <a:t>unique </a:t>
            </a:r>
            <a:r>
              <a:rPr spc="-95" dirty="0">
                <a:latin typeface="Calibri" panose="020F0502020204030204" pitchFamily="34" charset="0"/>
                <a:cs typeface="Calibri" panose="020F0502020204030204" pitchFamily="34" charset="0"/>
              </a:rPr>
              <a:t>identiﬁer </a:t>
            </a:r>
            <a:r>
              <a:rPr spc="-150" dirty="0">
                <a:latin typeface="Calibri" panose="020F0502020204030204" pitchFamily="34" charset="0"/>
                <a:cs typeface="Calibri" panose="020F0502020204030204" pitchFamily="34" charset="0"/>
              </a:rPr>
              <a:t>names </a:t>
            </a:r>
            <a:r>
              <a:rPr spc="-13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pc="-140" dirty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spc="-125" dirty="0">
                <a:latin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spc="-110" dirty="0">
                <a:latin typeface="Calibri" panose="020F0502020204030204" pitchFamily="34" charset="0"/>
                <a:cs typeface="Calibri" panose="020F0502020204030204" pitchFamily="34" charset="0"/>
              </a:rPr>
              <a:t>referenced  </a:t>
            </a:r>
            <a:r>
              <a:rPr spc="-105" dirty="0">
                <a:latin typeface="Calibri" panose="020F0502020204030204" pitchFamily="34" charset="0"/>
                <a:cs typeface="Calibri" panose="020F0502020204030204" pitchFamily="34" charset="0"/>
              </a:rPr>
              <a:t>hierarchically.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54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328" y="1280679"/>
            <a:ext cx="10494817" cy="4351338"/>
          </a:xfrm>
        </p:spPr>
        <p:txBody>
          <a:bodyPr>
            <a:normAutofit/>
          </a:bodyPr>
          <a:lstStyle/>
          <a:p>
            <a:pPr marL="233679" indent="-220979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33679" algn="l"/>
                <a:tab pos="234315" algn="l"/>
              </a:tabLst>
            </a:pPr>
            <a:r>
              <a:rPr lang="en-US" sz="2000" spc="-120" dirty="0" smtClean="0">
                <a:latin typeface="Calibri" panose="020F0502020204030204" pitchFamily="34" charset="0"/>
                <a:cs typeface="Calibri" panose="020F0502020204030204" pitchFamily="34" charset="0"/>
              </a:rPr>
              <a:t>Special </a:t>
            </a:r>
            <a:r>
              <a:rPr lang="en-US" sz="2000" spc="-125" dirty="0" smtClean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spc="-125" dirty="0" err="1" smtClean="0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genvar</a:t>
            </a:r>
            <a:r>
              <a:rPr lang="en-US" sz="2000" spc="-125" dirty="0" smtClean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sz="2000" spc="-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110" dirty="0" smtClean="0">
                <a:latin typeface="Calibri" panose="020F0502020204030204" pitchFamily="34" charset="0"/>
                <a:cs typeface="Calibri" panose="020F0502020204030204" pitchFamily="34" charset="0"/>
              </a:rPr>
              <a:t>variables:</a:t>
            </a:r>
          </a:p>
          <a:p>
            <a:pPr marL="233679" indent="-220979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33679" algn="l"/>
                <a:tab pos="234315" algn="l"/>
              </a:tabLst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7680" marR="78740" lvl="1" indent="-180340">
              <a:lnSpc>
                <a:spcPts val="1330"/>
              </a:lnSpc>
              <a:spcBef>
                <a:spcPts val="385"/>
              </a:spcBef>
              <a:buFont typeface="Arial"/>
              <a:buChar char="–"/>
              <a:tabLst>
                <a:tab pos="492759" algn="l"/>
              </a:tabLst>
            </a:pPr>
            <a:r>
              <a:rPr lang="en-US" sz="2000" spc="-13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spc="-120" dirty="0" smtClean="0">
                <a:latin typeface="Calibri" panose="020F0502020204030204" pitchFamily="34" charset="0"/>
                <a:cs typeface="Calibri" panose="020F0502020204030204" pitchFamily="34" charset="0"/>
              </a:rPr>
              <a:t>keyword </a:t>
            </a:r>
            <a:r>
              <a:rPr lang="en-US" sz="2000" spc="-125" dirty="0" smtClean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spc="-125" dirty="0" err="1" smtClean="0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genvar</a:t>
            </a:r>
            <a:r>
              <a:rPr lang="en-US" sz="2000" spc="-125" dirty="0" smtClean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2000" spc="-14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en-US" sz="2000" spc="-125" dirty="0" smtClean="0">
                <a:latin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lang="en-US" sz="2000" spc="-130" dirty="0" smtClean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sz="2000" spc="-80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000" spc="-114" dirty="0" smtClean="0">
                <a:latin typeface="Calibri" panose="020F0502020204030204" pitchFamily="34" charset="0"/>
                <a:cs typeface="Calibri" panose="020F0502020204030204" pitchFamily="34" charset="0"/>
              </a:rPr>
              <a:t>declare variables </a:t>
            </a:r>
            <a:r>
              <a:rPr lang="en-US" sz="2000" spc="-1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US" sz="2000" spc="-12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sz="2000" spc="-130" dirty="0" smtClean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sz="2000" spc="-110" dirty="0" smtClean="0">
                <a:latin typeface="Calibri" panose="020F0502020204030204" pitchFamily="34" charset="0"/>
                <a:cs typeface="Calibri" panose="020F0502020204030204" pitchFamily="34" charset="0"/>
              </a:rPr>
              <a:t>only </a:t>
            </a:r>
            <a:r>
              <a:rPr lang="en-US" sz="2000" spc="-9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000" spc="-105" dirty="0" smtClean="0">
                <a:latin typeface="Calibri" panose="020F0502020204030204" pitchFamily="34" charset="0"/>
                <a:cs typeface="Calibri" panose="020F0502020204030204" pitchFamily="34" charset="0"/>
              </a:rPr>
              <a:t>the  </a:t>
            </a:r>
            <a:r>
              <a:rPr lang="en-US" sz="2000" spc="-110" dirty="0" smtClean="0">
                <a:latin typeface="Calibri" panose="020F0502020204030204" pitchFamily="34" charset="0"/>
                <a:cs typeface="Calibri" panose="020F0502020204030204" pitchFamily="34" charset="0"/>
              </a:rPr>
              <a:t>evaluation </a:t>
            </a:r>
            <a:r>
              <a:rPr lang="en-US" sz="2000" spc="-75" dirty="0" smtClean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000" spc="-125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generate</a:t>
            </a:r>
            <a:r>
              <a:rPr lang="en-US" sz="2000" spc="-135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105" dirty="0" smtClean="0">
                <a:latin typeface="Calibri" panose="020F0502020204030204" pitchFamily="34" charset="0"/>
                <a:cs typeface="Calibri" panose="020F0502020204030204" pitchFamily="34" charset="0"/>
              </a:rPr>
              <a:t>block.</a:t>
            </a:r>
          </a:p>
          <a:p>
            <a:pPr marL="487680" marR="78740" lvl="1" indent="-180340">
              <a:lnSpc>
                <a:spcPts val="1330"/>
              </a:lnSpc>
              <a:spcBef>
                <a:spcPts val="385"/>
              </a:spcBef>
              <a:buFont typeface="Arial"/>
              <a:buChar char="–"/>
              <a:tabLst>
                <a:tab pos="492759" algn="l"/>
              </a:tabLst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7680" lvl="1" indent="-180340">
              <a:lnSpc>
                <a:spcPct val="100000"/>
              </a:lnSpc>
              <a:spcBef>
                <a:spcPts val="284"/>
              </a:spcBef>
              <a:buFont typeface="Arial"/>
              <a:buChar char="–"/>
              <a:tabLst>
                <a:tab pos="492759" algn="l"/>
              </a:tabLst>
            </a:pPr>
            <a:r>
              <a:rPr lang="en-US" sz="2000" spc="-135" dirty="0" smtClean="0">
                <a:latin typeface="Calibri" panose="020F0502020204030204" pitchFamily="34" charset="0"/>
                <a:cs typeface="Calibri" panose="020F0502020204030204" pitchFamily="34" charset="0"/>
              </a:rPr>
              <a:t>These </a:t>
            </a:r>
            <a:r>
              <a:rPr lang="en-US" sz="2000" spc="-114" dirty="0" smtClean="0">
                <a:latin typeface="Calibri" panose="020F0502020204030204" pitchFamily="34" charset="0"/>
                <a:cs typeface="Calibri" panose="020F0502020204030204" pitchFamily="34" charset="0"/>
              </a:rPr>
              <a:t>variables </a:t>
            </a:r>
            <a:r>
              <a:rPr lang="en-US" sz="2000" spc="-110" dirty="0" smtClean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2000" spc="-95" dirty="0" smtClean="0">
                <a:latin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lang="en-US" sz="2000" spc="-114" dirty="0" smtClean="0">
                <a:latin typeface="Calibri" panose="020F0502020204030204" pitchFamily="34" charset="0"/>
                <a:cs typeface="Calibri" panose="020F0502020204030204" pitchFamily="34" charset="0"/>
              </a:rPr>
              <a:t>exist </a:t>
            </a:r>
            <a:r>
              <a:rPr lang="en-US" sz="2000" spc="-110" dirty="0" smtClean="0">
                <a:latin typeface="Calibri" panose="020F0502020204030204" pitchFamily="34" charset="0"/>
                <a:cs typeface="Calibri" panose="020F0502020204030204" pitchFamily="34" charset="0"/>
              </a:rPr>
              <a:t>during </a:t>
            </a:r>
            <a:r>
              <a:rPr lang="en-US" sz="2000" spc="-105" dirty="0" smtClean="0">
                <a:latin typeface="Calibri" panose="020F0502020204030204" pitchFamily="34" charset="0"/>
                <a:cs typeface="Calibri" panose="020F0502020204030204" pitchFamily="34" charset="0"/>
              </a:rPr>
              <a:t>simulation </a:t>
            </a:r>
            <a:r>
              <a:rPr lang="en-US" sz="2000" spc="-85" dirty="0" smtClean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2000" spc="-6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114" dirty="0" smtClean="0">
                <a:latin typeface="Calibri" panose="020F0502020204030204" pitchFamily="34" charset="0"/>
                <a:cs typeface="Calibri" panose="020F0502020204030204" pitchFamily="34" charset="0"/>
              </a:rPr>
              <a:t>synthesis.</a:t>
            </a:r>
          </a:p>
          <a:p>
            <a:pPr marL="487680" lvl="1" indent="-180340">
              <a:lnSpc>
                <a:spcPct val="100000"/>
              </a:lnSpc>
              <a:spcBef>
                <a:spcPts val="284"/>
              </a:spcBef>
              <a:buFont typeface="Arial"/>
              <a:buChar char="–"/>
              <a:tabLst>
                <a:tab pos="492759" algn="l"/>
              </a:tabLst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7680" lvl="1" indent="-180340">
              <a:lnSpc>
                <a:spcPct val="100000"/>
              </a:lnSpc>
              <a:spcBef>
                <a:spcPts val="295"/>
              </a:spcBef>
              <a:buFont typeface="Arial"/>
              <a:buChar char="–"/>
              <a:tabLst>
                <a:tab pos="492759" algn="l"/>
              </a:tabLst>
            </a:pPr>
            <a:r>
              <a:rPr lang="en-US" sz="2000" spc="-13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spc="-125" dirty="0" smtClean="0">
                <a:latin typeface="Calibri" panose="020F0502020204030204" pitchFamily="34" charset="0"/>
                <a:cs typeface="Calibri" panose="020F0502020204030204" pitchFamily="34" charset="0"/>
              </a:rPr>
              <a:t>value </a:t>
            </a:r>
            <a:r>
              <a:rPr lang="en-US" sz="2000" spc="-75" dirty="0" smtClean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000" spc="-15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spc="-125" dirty="0" smtClean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spc="-125" dirty="0" err="1" smtClean="0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genvar</a:t>
            </a:r>
            <a:r>
              <a:rPr lang="en-US" sz="2000" spc="-125" dirty="0" smtClean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2000" spc="-14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en-US" sz="2000" spc="-125" dirty="0" smtClean="0">
                <a:latin typeface="Calibri" panose="020F0502020204030204" pitchFamily="34" charset="0"/>
                <a:cs typeface="Calibri" panose="020F0502020204030204" pitchFamily="34" charset="0"/>
              </a:rPr>
              <a:t>be deﬁned </a:t>
            </a:r>
            <a:r>
              <a:rPr lang="en-US" sz="2000" spc="-110" dirty="0" smtClean="0">
                <a:latin typeface="Calibri" panose="020F0502020204030204" pitchFamily="34" charset="0"/>
                <a:cs typeface="Calibri" panose="020F0502020204030204" pitchFamily="34" charset="0"/>
              </a:rPr>
              <a:t>only </a:t>
            </a:r>
            <a:r>
              <a:rPr lang="en-US" sz="2000" spc="-9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000" spc="-15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spc="-125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generate</a:t>
            </a:r>
            <a:r>
              <a:rPr lang="en-US" sz="2000" spc="95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90" dirty="0" smtClean="0">
                <a:latin typeface="Calibri" panose="020F0502020204030204" pitchFamily="34" charset="0"/>
                <a:cs typeface="Calibri" panose="020F0502020204030204" pitchFamily="34" charset="0"/>
              </a:rPr>
              <a:t>loop.</a:t>
            </a:r>
          </a:p>
          <a:p>
            <a:pPr marL="487680" lvl="1" indent="-180340">
              <a:lnSpc>
                <a:spcPct val="100000"/>
              </a:lnSpc>
              <a:spcBef>
                <a:spcPts val="295"/>
              </a:spcBef>
              <a:buFont typeface="Arial"/>
              <a:buChar char="–"/>
              <a:tabLst>
                <a:tab pos="492759" algn="l"/>
              </a:tabLst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7680" marR="5080" lvl="1" indent="-180340">
              <a:lnSpc>
                <a:spcPct val="101299"/>
              </a:lnSpc>
              <a:spcBef>
                <a:spcPts val="275"/>
              </a:spcBef>
              <a:buFont typeface="Arial"/>
              <a:buChar char="–"/>
              <a:tabLst>
                <a:tab pos="492759" algn="l"/>
              </a:tabLst>
            </a:pPr>
            <a:r>
              <a:rPr lang="en-US" sz="2000" spc="-135" dirty="0" smtClean="0">
                <a:latin typeface="Calibri" panose="020F0502020204030204" pitchFamily="34" charset="0"/>
                <a:cs typeface="Calibri" panose="020F0502020204030204" pitchFamily="34" charset="0"/>
              </a:rPr>
              <a:t>Every </a:t>
            </a:r>
            <a:r>
              <a:rPr lang="en-US" sz="2000" spc="-125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generate </a:t>
            </a:r>
            <a:r>
              <a:rPr lang="en-US" sz="2000" spc="-95" dirty="0" smtClean="0">
                <a:latin typeface="Calibri" panose="020F0502020204030204" pitchFamily="34" charset="0"/>
                <a:cs typeface="Calibri" panose="020F0502020204030204" pitchFamily="34" charset="0"/>
              </a:rPr>
              <a:t>loop </a:t>
            </a:r>
            <a:r>
              <a:rPr lang="en-US" sz="2000" spc="-1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000" spc="-135" dirty="0" smtClean="0">
                <a:latin typeface="Calibri" panose="020F0502020204030204" pitchFamily="34" charset="0"/>
                <a:cs typeface="Calibri" panose="020F0502020204030204" pitchFamily="34" charset="0"/>
              </a:rPr>
              <a:t>assigned </a:t>
            </a:r>
            <a:r>
              <a:rPr lang="en-US" sz="2000" spc="-15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spc="-135" dirty="0" smtClean="0">
                <a:latin typeface="Calibri" panose="020F0502020204030204" pitchFamily="34" charset="0"/>
                <a:cs typeface="Calibri" panose="020F0502020204030204" pitchFamily="34" charset="0"/>
              </a:rPr>
              <a:t>name, </a:t>
            </a:r>
            <a:r>
              <a:rPr lang="en-US" sz="2000" spc="-120" dirty="0" smtClean="0">
                <a:latin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lang="en-US" sz="2000" spc="-1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US" sz="2000" spc="-114" dirty="0" smtClean="0">
                <a:latin typeface="Calibri" panose="020F0502020204030204" pitchFamily="34" charset="0"/>
                <a:cs typeface="Calibri" panose="020F0502020204030204" pitchFamily="34" charset="0"/>
              </a:rPr>
              <a:t>variables </a:t>
            </a:r>
            <a:r>
              <a:rPr lang="en-US" sz="2000" spc="-105" dirty="0" smtClean="0">
                <a:latin typeface="Calibri" panose="020F0502020204030204" pitchFamily="34" charset="0"/>
                <a:cs typeface="Calibri" panose="020F0502020204030204" pitchFamily="34" charset="0"/>
              </a:rPr>
              <a:t>inside the </a:t>
            </a:r>
            <a:r>
              <a:rPr lang="en-US" sz="2000" spc="-125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generate </a:t>
            </a:r>
            <a:r>
              <a:rPr lang="en-US" sz="2000" spc="-95" dirty="0" smtClean="0">
                <a:latin typeface="Calibri" panose="020F0502020204030204" pitchFamily="34" charset="0"/>
                <a:cs typeface="Calibri" panose="020F0502020204030204" pitchFamily="34" charset="0"/>
              </a:rPr>
              <a:t>loop  </a:t>
            </a:r>
            <a:r>
              <a:rPr lang="en-US" sz="2000" spc="-14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en-US" sz="2000" spc="-125" dirty="0" smtClean="0">
                <a:latin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lang="en-US" sz="2000" spc="-110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referenced</a:t>
            </a:r>
            <a:r>
              <a:rPr lang="en-US" sz="2000" spc="-55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105" dirty="0" smtClean="0">
                <a:latin typeface="Calibri" panose="020F0502020204030204" pitchFamily="34" charset="0"/>
                <a:cs typeface="Calibri" panose="020F0502020204030204" pitchFamily="34" charset="0"/>
              </a:rPr>
              <a:t>hierarchically.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54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228"/>
            <a:ext cx="10515600" cy="296356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 </a:t>
            </a:r>
            <a:r>
              <a:rPr lang="en-US" spc="-75" dirty="0">
                <a:cs typeface="Trebuchet MS"/>
              </a:rPr>
              <a:t>Design of </a:t>
            </a:r>
            <a:r>
              <a:rPr lang="en-US" spc="-80" dirty="0">
                <a:cs typeface="Trebuchet MS"/>
              </a:rPr>
              <a:t>N-bit </a:t>
            </a:r>
            <a:r>
              <a:rPr lang="en-US" spc="-95" dirty="0">
                <a:cs typeface="Trebuchet MS"/>
              </a:rPr>
              <a:t>Ripple </a:t>
            </a:r>
            <a:r>
              <a:rPr lang="en-US" spc="-114" dirty="0">
                <a:cs typeface="Trebuchet MS"/>
              </a:rPr>
              <a:t>Carry</a:t>
            </a:r>
            <a:r>
              <a:rPr lang="en-US" spc="-320" dirty="0">
                <a:cs typeface="Trebuchet MS"/>
              </a:rPr>
              <a:t> </a:t>
            </a:r>
            <a:r>
              <a:rPr lang="en-US" spc="-95" dirty="0">
                <a:cs typeface="Trebuchet MS"/>
              </a:rPr>
              <a:t>Adder</a:t>
            </a:r>
            <a:r>
              <a:rPr lang="en-US" dirty="0">
                <a:cs typeface="Trebuchet MS"/>
              </a:rPr>
              <a:t/>
            </a:r>
            <a:br>
              <a:rPr lang="en-US" dirty="0">
                <a:cs typeface="Trebuchet MS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3584"/>
            <a:ext cx="9074285" cy="56257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55000" lnSpcReduction="20000"/>
          </a:bodyPr>
          <a:lstStyle/>
          <a:p>
            <a:pPr marL="58420" marR="1142365" indent="0">
              <a:lnSpc>
                <a:spcPct val="102099"/>
              </a:lnSpc>
              <a:spcBef>
                <a:spcPts val="235"/>
              </a:spcBef>
              <a:buNone/>
            </a:pPr>
            <a:r>
              <a:rPr lang="en-IN" b="1" spc="15" dirty="0">
                <a:latin typeface="Courier New"/>
                <a:cs typeface="Courier New"/>
              </a:rPr>
              <a:t>module RCA (</a:t>
            </a:r>
            <a:r>
              <a:rPr lang="en-IN" b="1" spc="15" dirty="0" err="1">
                <a:latin typeface="Courier New"/>
                <a:cs typeface="Courier New"/>
              </a:rPr>
              <a:t>carry_out</a:t>
            </a:r>
            <a:r>
              <a:rPr lang="en-IN" b="1" spc="15" dirty="0">
                <a:latin typeface="Courier New"/>
                <a:cs typeface="Courier New"/>
              </a:rPr>
              <a:t>, sum, a, b, </a:t>
            </a:r>
            <a:r>
              <a:rPr lang="en-IN" b="1" spc="15" dirty="0" err="1">
                <a:latin typeface="Courier New"/>
                <a:cs typeface="Courier New"/>
              </a:rPr>
              <a:t>carry_in</a:t>
            </a:r>
            <a:r>
              <a:rPr lang="en-IN" b="1" spc="15" dirty="0" smtClean="0">
                <a:latin typeface="Courier New"/>
                <a:cs typeface="Courier New"/>
              </a:rPr>
              <a:t>);</a:t>
            </a:r>
          </a:p>
          <a:p>
            <a:pPr marL="58420" marR="1142365" indent="0">
              <a:lnSpc>
                <a:spcPct val="102099"/>
              </a:lnSpc>
              <a:spcBef>
                <a:spcPts val="235"/>
              </a:spcBef>
              <a:buNone/>
            </a:pPr>
            <a:r>
              <a:rPr lang="en-IN" b="1" spc="15" dirty="0" smtClean="0">
                <a:solidFill>
                  <a:srgbClr val="FF0000"/>
                </a:solidFill>
                <a:latin typeface="Courier New"/>
                <a:cs typeface="Courier New"/>
              </a:rPr>
              <a:t>parameter </a:t>
            </a:r>
            <a:r>
              <a:rPr lang="en-IN" b="1" spc="15" dirty="0">
                <a:solidFill>
                  <a:srgbClr val="FF0000"/>
                </a:solidFill>
                <a:latin typeface="Courier New"/>
                <a:cs typeface="Courier New"/>
              </a:rPr>
              <a:t>N =</a:t>
            </a:r>
            <a:r>
              <a:rPr lang="en-IN" b="1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IN" b="1" spc="10" dirty="0">
                <a:solidFill>
                  <a:srgbClr val="FF0000"/>
                </a:solidFill>
                <a:latin typeface="Courier New"/>
                <a:cs typeface="Courier New"/>
              </a:rPr>
              <a:t>8;</a:t>
            </a:r>
            <a:endParaRPr lang="en-IN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marR="1064260" indent="0">
              <a:lnSpc>
                <a:spcPct val="102099"/>
              </a:lnSpc>
              <a:buNone/>
              <a:tabLst>
                <a:tab pos="1711325" algn="l"/>
                <a:tab pos="1947545" algn="l"/>
              </a:tabLst>
            </a:pPr>
            <a:r>
              <a:rPr lang="en-IN" b="1" spc="15" dirty="0">
                <a:latin typeface="Courier New"/>
                <a:cs typeface="Courier New"/>
              </a:rPr>
              <a:t>input [N-1:0]</a:t>
            </a:r>
            <a:r>
              <a:rPr lang="en-IN" b="1" spc="20" dirty="0">
                <a:latin typeface="Courier New"/>
                <a:cs typeface="Courier New"/>
              </a:rPr>
              <a:t> </a:t>
            </a:r>
            <a:r>
              <a:rPr lang="en-IN" b="1" spc="15" dirty="0">
                <a:latin typeface="Courier New"/>
                <a:cs typeface="Courier New"/>
              </a:rPr>
              <a:t>a,</a:t>
            </a:r>
            <a:r>
              <a:rPr lang="en-IN" b="1" spc="20" dirty="0">
                <a:latin typeface="Courier New"/>
                <a:cs typeface="Courier New"/>
              </a:rPr>
              <a:t> </a:t>
            </a:r>
            <a:r>
              <a:rPr lang="en-IN" b="1" spc="15" dirty="0">
                <a:latin typeface="Courier New"/>
                <a:cs typeface="Courier New"/>
              </a:rPr>
              <a:t>b</a:t>
            </a:r>
            <a:r>
              <a:rPr lang="en-IN" b="1" spc="15" dirty="0" smtClean="0">
                <a:latin typeface="Courier New"/>
                <a:cs typeface="Courier New"/>
              </a:rPr>
              <a:t>;</a:t>
            </a:r>
          </a:p>
          <a:p>
            <a:pPr marL="0" marR="1064260" indent="0">
              <a:lnSpc>
                <a:spcPct val="102099"/>
              </a:lnSpc>
              <a:buNone/>
              <a:tabLst>
                <a:tab pos="1711325" algn="l"/>
                <a:tab pos="1947545" algn="l"/>
              </a:tabLst>
            </a:pPr>
            <a:r>
              <a:rPr lang="en-IN" b="1" spc="15" dirty="0" smtClean="0">
                <a:latin typeface="Courier New"/>
                <a:cs typeface="Courier New"/>
              </a:rPr>
              <a:t>input </a:t>
            </a:r>
            <a:r>
              <a:rPr lang="en-IN" b="1" spc="15" dirty="0" err="1">
                <a:latin typeface="Courier New"/>
                <a:cs typeface="Courier New"/>
              </a:rPr>
              <a:t>carry_in</a:t>
            </a:r>
            <a:r>
              <a:rPr lang="en-IN" b="1" spc="15" dirty="0" smtClean="0">
                <a:latin typeface="Courier New"/>
                <a:cs typeface="Courier New"/>
              </a:rPr>
              <a:t>;</a:t>
            </a:r>
          </a:p>
          <a:p>
            <a:pPr marL="0" marR="1064260" indent="0">
              <a:lnSpc>
                <a:spcPct val="102099"/>
              </a:lnSpc>
              <a:buNone/>
              <a:tabLst>
                <a:tab pos="1711325" algn="l"/>
                <a:tab pos="1947545" algn="l"/>
              </a:tabLst>
            </a:pPr>
            <a:r>
              <a:rPr lang="en-IN" b="1" spc="15" dirty="0" smtClean="0">
                <a:latin typeface="Courier New"/>
                <a:cs typeface="Courier New"/>
              </a:rPr>
              <a:t>output </a:t>
            </a:r>
            <a:r>
              <a:rPr lang="en-IN" b="1" spc="15" dirty="0">
                <a:latin typeface="Courier New"/>
                <a:cs typeface="Courier New"/>
              </a:rPr>
              <a:t>[N-1:0]</a:t>
            </a:r>
            <a:r>
              <a:rPr lang="en-IN" b="1" spc="20" dirty="0">
                <a:latin typeface="Courier New"/>
                <a:cs typeface="Courier New"/>
              </a:rPr>
              <a:t> </a:t>
            </a:r>
            <a:r>
              <a:rPr lang="en-IN" b="1" spc="15" dirty="0" smtClean="0">
                <a:latin typeface="Courier New"/>
                <a:cs typeface="Courier New"/>
              </a:rPr>
              <a:t>sum;</a:t>
            </a:r>
          </a:p>
          <a:p>
            <a:pPr marL="0" marR="1064260" indent="0">
              <a:lnSpc>
                <a:spcPct val="102099"/>
              </a:lnSpc>
              <a:buNone/>
              <a:tabLst>
                <a:tab pos="1711325" algn="l"/>
                <a:tab pos="1947545" algn="l"/>
              </a:tabLst>
            </a:pPr>
            <a:r>
              <a:rPr lang="en-IN" b="1" spc="15" dirty="0" smtClean="0">
                <a:latin typeface="Courier New"/>
                <a:cs typeface="Courier New"/>
              </a:rPr>
              <a:t>output </a:t>
            </a:r>
            <a:r>
              <a:rPr lang="en-IN" b="1" spc="15" dirty="0" err="1">
                <a:latin typeface="Courier New"/>
                <a:cs typeface="Courier New"/>
              </a:rPr>
              <a:t>carry_out</a:t>
            </a:r>
            <a:r>
              <a:rPr lang="en-IN" b="1" spc="15" dirty="0" smtClean="0">
                <a:latin typeface="Courier New"/>
                <a:cs typeface="Courier New"/>
              </a:rPr>
              <a:t>;</a:t>
            </a:r>
          </a:p>
          <a:p>
            <a:pPr marL="0" marR="1064260" indent="0">
              <a:lnSpc>
                <a:spcPct val="102099"/>
              </a:lnSpc>
              <a:buNone/>
              <a:tabLst>
                <a:tab pos="1711325" algn="l"/>
                <a:tab pos="1947545" algn="l"/>
              </a:tabLst>
            </a:pPr>
            <a:r>
              <a:rPr lang="en-IN" b="1" spc="15" dirty="0" smtClean="0">
                <a:latin typeface="Courier New"/>
                <a:cs typeface="Courier New"/>
              </a:rPr>
              <a:t>wire </a:t>
            </a:r>
            <a:r>
              <a:rPr lang="en-IN" b="1" spc="15" dirty="0">
                <a:latin typeface="Courier New"/>
                <a:cs typeface="Courier New"/>
              </a:rPr>
              <a:t>[N:0]</a:t>
            </a:r>
            <a:r>
              <a:rPr lang="en-IN" b="1" spc="20" dirty="0">
                <a:latin typeface="Courier New"/>
                <a:cs typeface="Courier New"/>
              </a:rPr>
              <a:t> </a:t>
            </a:r>
            <a:r>
              <a:rPr lang="en-IN" b="1" spc="15" dirty="0">
                <a:latin typeface="Courier New"/>
                <a:cs typeface="Courier New"/>
              </a:rPr>
              <a:t>carry</a:t>
            </a:r>
            <a:r>
              <a:rPr lang="en-IN" b="1" spc="15" dirty="0" smtClean="0">
                <a:latin typeface="Courier New"/>
                <a:cs typeface="Courier New"/>
              </a:rPr>
              <a:t>;  // </a:t>
            </a:r>
            <a:r>
              <a:rPr lang="en-IN" b="1" spc="15" dirty="0">
                <a:latin typeface="Courier New"/>
                <a:cs typeface="Courier New"/>
              </a:rPr>
              <a:t>carry[N] is carry</a:t>
            </a:r>
            <a:r>
              <a:rPr lang="en-IN" b="1" spc="-55" dirty="0">
                <a:latin typeface="Courier New"/>
                <a:cs typeface="Courier New"/>
              </a:rPr>
              <a:t> </a:t>
            </a:r>
            <a:r>
              <a:rPr lang="en-IN" b="1" spc="10" dirty="0">
                <a:latin typeface="Courier New"/>
                <a:cs typeface="Courier New"/>
              </a:rPr>
              <a:t>out</a:t>
            </a:r>
            <a:endParaRPr lang="en-IN" dirty="0">
              <a:latin typeface="Courier New"/>
              <a:cs typeface="Courier New"/>
            </a:endParaRPr>
          </a:p>
          <a:p>
            <a:pPr marL="0" marR="2244090" indent="0">
              <a:lnSpc>
                <a:spcPct val="112799"/>
              </a:lnSpc>
              <a:spcBef>
                <a:spcPts val="325"/>
              </a:spcBef>
              <a:buNone/>
              <a:tabLst>
                <a:tab pos="1553845" algn="l"/>
              </a:tabLst>
            </a:pPr>
            <a:r>
              <a:rPr lang="en-IN" b="1" spc="15" dirty="0">
                <a:latin typeface="Courier New"/>
                <a:cs typeface="Courier New"/>
              </a:rPr>
              <a:t>assign carry[0]	=</a:t>
            </a:r>
            <a:r>
              <a:rPr lang="en-IN" b="1" spc="-30" dirty="0">
                <a:latin typeface="Courier New"/>
                <a:cs typeface="Courier New"/>
              </a:rPr>
              <a:t> </a:t>
            </a:r>
            <a:r>
              <a:rPr lang="en-IN" b="1" spc="15" dirty="0" err="1">
                <a:latin typeface="Courier New"/>
                <a:cs typeface="Courier New"/>
              </a:rPr>
              <a:t>carry_in</a:t>
            </a:r>
            <a:r>
              <a:rPr lang="en-IN" b="1" spc="15" dirty="0" smtClean="0">
                <a:latin typeface="Courier New"/>
                <a:cs typeface="Courier New"/>
              </a:rPr>
              <a:t>;</a:t>
            </a:r>
          </a:p>
          <a:p>
            <a:pPr marL="0" marR="2244090" indent="0">
              <a:lnSpc>
                <a:spcPct val="112799"/>
              </a:lnSpc>
              <a:spcBef>
                <a:spcPts val="325"/>
              </a:spcBef>
              <a:buNone/>
              <a:tabLst>
                <a:tab pos="1553845" algn="l"/>
              </a:tabLst>
            </a:pPr>
            <a:r>
              <a:rPr lang="en-IN" b="1" spc="15" dirty="0" smtClean="0">
                <a:latin typeface="Courier New"/>
                <a:cs typeface="Courier New"/>
              </a:rPr>
              <a:t>assign </a:t>
            </a:r>
            <a:r>
              <a:rPr lang="en-IN" b="1" spc="15" dirty="0" err="1">
                <a:latin typeface="Courier New"/>
                <a:cs typeface="Courier New"/>
              </a:rPr>
              <a:t>carry_out</a:t>
            </a:r>
            <a:r>
              <a:rPr lang="en-IN" b="1" spc="15" dirty="0">
                <a:latin typeface="Courier New"/>
                <a:cs typeface="Courier New"/>
              </a:rPr>
              <a:t> =</a:t>
            </a:r>
            <a:r>
              <a:rPr lang="en-IN" b="1" spc="10" dirty="0">
                <a:latin typeface="Courier New"/>
                <a:cs typeface="Courier New"/>
              </a:rPr>
              <a:t> carry[N];</a:t>
            </a:r>
            <a:endParaRPr lang="en-IN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409"/>
              </a:spcBef>
              <a:buNone/>
            </a:pPr>
            <a:r>
              <a:rPr lang="en-IN" b="1" spc="15" dirty="0" err="1">
                <a:solidFill>
                  <a:srgbClr val="FF0000"/>
                </a:solidFill>
                <a:latin typeface="Courier New"/>
                <a:cs typeface="Courier New"/>
              </a:rPr>
              <a:t>genvar</a:t>
            </a:r>
            <a:r>
              <a:rPr lang="en-IN" b="1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IN" b="1" spc="15" dirty="0" err="1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lang="en-IN" b="1" spc="1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lang="en-IN" dirty="0">
              <a:latin typeface="Courier New"/>
              <a:cs typeface="Courier New"/>
            </a:endParaRPr>
          </a:p>
          <a:p>
            <a:pPr marL="215900" marR="2244090" indent="0">
              <a:lnSpc>
                <a:spcPct val="102099"/>
              </a:lnSpc>
              <a:buNone/>
              <a:tabLst>
                <a:tab pos="924560" algn="l"/>
              </a:tabLst>
            </a:pPr>
            <a:r>
              <a:rPr lang="en-IN" b="1" spc="15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lang="en-IN" b="1" spc="15" dirty="0" smtClean="0">
                <a:solidFill>
                  <a:srgbClr val="FF0000"/>
                </a:solidFill>
                <a:latin typeface="Courier New"/>
                <a:cs typeface="Courier New"/>
              </a:rPr>
              <a:t>enerate</a:t>
            </a:r>
          </a:p>
          <a:p>
            <a:pPr marL="215900" marR="2244090" indent="0">
              <a:lnSpc>
                <a:spcPct val="102099"/>
              </a:lnSpc>
              <a:buNone/>
              <a:tabLst>
                <a:tab pos="924560" algn="l"/>
              </a:tabLst>
            </a:pPr>
            <a:r>
              <a:rPr lang="en-IN" b="1" spc="15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IN" b="1" spc="15" dirty="0">
                <a:latin typeface="Courier New"/>
                <a:cs typeface="Courier New"/>
              </a:rPr>
              <a:t>for (</a:t>
            </a:r>
            <a:r>
              <a:rPr lang="en-IN" b="1" spc="15" dirty="0" err="1">
                <a:latin typeface="Courier New"/>
                <a:cs typeface="Courier New"/>
              </a:rPr>
              <a:t>i</a:t>
            </a:r>
            <a:r>
              <a:rPr lang="en-IN" b="1" spc="15" dirty="0">
                <a:latin typeface="Courier New"/>
                <a:cs typeface="Courier New"/>
              </a:rPr>
              <a:t>=0; </a:t>
            </a:r>
            <a:r>
              <a:rPr lang="en-IN" b="1" spc="15" dirty="0" err="1">
                <a:latin typeface="Courier New"/>
                <a:cs typeface="Courier New"/>
              </a:rPr>
              <a:t>i</a:t>
            </a:r>
            <a:r>
              <a:rPr lang="en-IN" b="1" spc="15" dirty="0">
                <a:latin typeface="Courier New"/>
                <a:cs typeface="Courier New"/>
              </a:rPr>
              <a:t>&lt;N; </a:t>
            </a:r>
            <a:r>
              <a:rPr lang="en-IN" b="1" spc="15" dirty="0" err="1">
                <a:latin typeface="Courier New"/>
                <a:cs typeface="Courier New"/>
              </a:rPr>
              <a:t>i</a:t>
            </a:r>
            <a:r>
              <a:rPr lang="en-IN" b="1" spc="15" dirty="0" smtClean="0">
                <a:latin typeface="Courier New"/>
                <a:cs typeface="Courier New"/>
              </a:rPr>
              <a:t>++)</a:t>
            </a:r>
          </a:p>
          <a:p>
            <a:pPr marL="215900" marR="2244090" indent="0">
              <a:lnSpc>
                <a:spcPct val="102099"/>
              </a:lnSpc>
              <a:buNone/>
              <a:tabLst>
                <a:tab pos="924560" algn="l"/>
              </a:tabLst>
            </a:pPr>
            <a:r>
              <a:rPr lang="en-IN" b="1" spc="15" dirty="0" smtClean="0">
                <a:latin typeface="Courier New"/>
                <a:cs typeface="Courier New"/>
              </a:rPr>
              <a:t> </a:t>
            </a:r>
            <a:r>
              <a:rPr lang="en-IN" b="1" spc="15" dirty="0" err="1" smtClean="0">
                <a:latin typeface="Courier New"/>
                <a:cs typeface="Courier New"/>
              </a:rPr>
              <a:t>begin:fa_loop</a:t>
            </a:r>
            <a:endParaRPr lang="en-IN" dirty="0">
              <a:latin typeface="Courier New"/>
              <a:cs typeface="Courier New"/>
            </a:endParaRPr>
          </a:p>
          <a:p>
            <a:pPr marL="302260" indent="0">
              <a:lnSpc>
                <a:spcPct val="100000"/>
              </a:lnSpc>
              <a:spcBef>
                <a:spcPts val="25"/>
              </a:spcBef>
              <a:buNone/>
            </a:pPr>
            <a:r>
              <a:rPr lang="en-IN" b="1" spc="15" dirty="0">
                <a:latin typeface="Courier New"/>
                <a:cs typeface="Courier New"/>
              </a:rPr>
              <a:t>wire t1, t2,</a:t>
            </a:r>
            <a:r>
              <a:rPr lang="en-IN" b="1" spc="5" dirty="0">
                <a:latin typeface="Courier New"/>
                <a:cs typeface="Courier New"/>
              </a:rPr>
              <a:t> </a:t>
            </a:r>
            <a:r>
              <a:rPr lang="en-IN" b="1" spc="10" dirty="0">
                <a:latin typeface="Courier New"/>
                <a:cs typeface="Courier New"/>
              </a:rPr>
              <a:t>t3;</a:t>
            </a:r>
            <a:endParaRPr lang="en-IN" dirty="0">
              <a:latin typeface="Courier New"/>
              <a:cs typeface="Courier New"/>
            </a:endParaRPr>
          </a:p>
          <a:p>
            <a:pPr marL="302260" indent="0">
              <a:lnSpc>
                <a:spcPct val="100000"/>
              </a:lnSpc>
              <a:spcBef>
                <a:spcPts val="90"/>
              </a:spcBef>
              <a:buNone/>
            </a:pPr>
            <a:r>
              <a:rPr lang="en-IN" b="1" spc="15" dirty="0" err="1">
                <a:latin typeface="Courier New"/>
                <a:cs typeface="Courier New"/>
              </a:rPr>
              <a:t>xor</a:t>
            </a:r>
            <a:r>
              <a:rPr lang="en-IN" b="1" spc="15" dirty="0">
                <a:latin typeface="Courier New"/>
                <a:cs typeface="Courier New"/>
              </a:rPr>
              <a:t> G1 (t1, a[</a:t>
            </a:r>
            <a:r>
              <a:rPr lang="en-IN" b="1" spc="15" dirty="0" err="1">
                <a:latin typeface="Courier New"/>
                <a:cs typeface="Courier New"/>
              </a:rPr>
              <a:t>i</a:t>
            </a:r>
            <a:r>
              <a:rPr lang="en-IN" b="1" spc="15" dirty="0">
                <a:latin typeface="Courier New"/>
                <a:cs typeface="Courier New"/>
              </a:rPr>
              <a:t>], b[</a:t>
            </a:r>
            <a:r>
              <a:rPr lang="en-IN" b="1" spc="15" dirty="0" err="1">
                <a:latin typeface="Courier New"/>
                <a:cs typeface="Courier New"/>
              </a:rPr>
              <a:t>i</a:t>
            </a:r>
            <a:r>
              <a:rPr lang="en-IN" b="1" spc="15" dirty="0">
                <a:latin typeface="Courier New"/>
                <a:cs typeface="Courier New"/>
              </a:rPr>
              <a:t>]), G2 (sum[</a:t>
            </a:r>
            <a:r>
              <a:rPr lang="en-IN" b="1" spc="15" dirty="0" err="1">
                <a:latin typeface="Courier New"/>
                <a:cs typeface="Courier New"/>
              </a:rPr>
              <a:t>i</a:t>
            </a:r>
            <a:r>
              <a:rPr lang="en-IN" b="1" spc="15" dirty="0">
                <a:latin typeface="Courier New"/>
                <a:cs typeface="Courier New"/>
              </a:rPr>
              <a:t>], t1,</a:t>
            </a:r>
            <a:r>
              <a:rPr lang="en-IN" b="1" spc="35" dirty="0">
                <a:latin typeface="Courier New"/>
                <a:cs typeface="Courier New"/>
              </a:rPr>
              <a:t> </a:t>
            </a:r>
            <a:r>
              <a:rPr lang="en-IN" b="1" spc="15" dirty="0">
                <a:latin typeface="Courier New"/>
                <a:cs typeface="Courier New"/>
              </a:rPr>
              <a:t>carry[</a:t>
            </a:r>
            <a:r>
              <a:rPr lang="en-IN" b="1" spc="15" dirty="0" err="1">
                <a:latin typeface="Courier New"/>
                <a:cs typeface="Courier New"/>
              </a:rPr>
              <a:t>i</a:t>
            </a:r>
            <a:r>
              <a:rPr lang="en-IN" b="1" spc="15" dirty="0">
                <a:latin typeface="Courier New"/>
                <a:cs typeface="Courier New"/>
              </a:rPr>
              <a:t>]);</a:t>
            </a:r>
            <a:endParaRPr lang="en-IN" dirty="0">
              <a:latin typeface="Courier New"/>
              <a:cs typeface="Courier New"/>
            </a:endParaRPr>
          </a:p>
          <a:p>
            <a:pPr marL="302260" marR="434340" indent="0">
              <a:lnSpc>
                <a:spcPct val="102099"/>
              </a:lnSpc>
              <a:buNone/>
            </a:pPr>
            <a:r>
              <a:rPr lang="en-IN" b="1" spc="15" dirty="0">
                <a:latin typeface="Courier New"/>
                <a:cs typeface="Courier New"/>
              </a:rPr>
              <a:t>and G3 (t2, a[</a:t>
            </a:r>
            <a:r>
              <a:rPr lang="en-IN" b="1" spc="15" dirty="0" err="1">
                <a:latin typeface="Courier New"/>
                <a:cs typeface="Courier New"/>
              </a:rPr>
              <a:t>i</a:t>
            </a:r>
            <a:r>
              <a:rPr lang="en-IN" b="1" spc="15" dirty="0">
                <a:latin typeface="Courier New"/>
                <a:cs typeface="Courier New"/>
              </a:rPr>
              <a:t>], b[</a:t>
            </a:r>
            <a:r>
              <a:rPr lang="en-IN" b="1" spc="15" dirty="0" err="1">
                <a:latin typeface="Courier New"/>
                <a:cs typeface="Courier New"/>
              </a:rPr>
              <a:t>i</a:t>
            </a:r>
            <a:r>
              <a:rPr lang="en-IN" b="1" spc="15" dirty="0">
                <a:latin typeface="Courier New"/>
                <a:cs typeface="Courier New"/>
              </a:rPr>
              <a:t>]), G4 (t3, t1, carry[</a:t>
            </a:r>
            <a:r>
              <a:rPr lang="en-IN" b="1" spc="15" dirty="0" err="1">
                <a:latin typeface="Courier New"/>
                <a:cs typeface="Courier New"/>
              </a:rPr>
              <a:t>i</a:t>
            </a:r>
            <a:r>
              <a:rPr lang="en-IN" b="1" spc="15" dirty="0" smtClean="0">
                <a:latin typeface="Courier New"/>
                <a:cs typeface="Courier New"/>
              </a:rPr>
              <a:t>]);</a:t>
            </a:r>
          </a:p>
          <a:p>
            <a:pPr marL="302260" marR="434340" indent="0">
              <a:lnSpc>
                <a:spcPct val="102099"/>
              </a:lnSpc>
              <a:buNone/>
            </a:pPr>
            <a:r>
              <a:rPr lang="en-IN" b="1" spc="15" dirty="0" smtClean="0">
                <a:latin typeface="Courier New"/>
                <a:cs typeface="Courier New"/>
              </a:rPr>
              <a:t>or </a:t>
            </a:r>
            <a:r>
              <a:rPr lang="en-IN" b="1" spc="15" dirty="0">
                <a:latin typeface="Courier New"/>
                <a:cs typeface="Courier New"/>
              </a:rPr>
              <a:t>G5 (carry[i+1], t2,</a:t>
            </a:r>
            <a:r>
              <a:rPr lang="en-IN" b="1" dirty="0">
                <a:latin typeface="Courier New"/>
                <a:cs typeface="Courier New"/>
              </a:rPr>
              <a:t> </a:t>
            </a:r>
            <a:r>
              <a:rPr lang="en-IN" b="1" spc="10" dirty="0">
                <a:latin typeface="Courier New"/>
                <a:cs typeface="Courier New"/>
              </a:rPr>
              <a:t>t3);</a:t>
            </a:r>
            <a:endParaRPr lang="en-IN" dirty="0">
              <a:latin typeface="Courier New"/>
              <a:cs typeface="Courier New"/>
            </a:endParaRPr>
          </a:p>
          <a:p>
            <a:pPr marL="144780" indent="0">
              <a:lnSpc>
                <a:spcPct val="100000"/>
              </a:lnSpc>
              <a:spcBef>
                <a:spcPts val="25"/>
              </a:spcBef>
              <a:buNone/>
            </a:pPr>
            <a:r>
              <a:rPr lang="en-IN" b="1" spc="10" dirty="0" smtClean="0">
                <a:latin typeface="Courier New"/>
                <a:cs typeface="Courier New"/>
              </a:rPr>
              <a:t> end</a:t>
            </a:r>
            <a:endParaRPr lang="en-IN" dirty="0">
              <a:latin typeface="Courier New"/>
              <a:cs typeface="Courier New"/>
            </a:endParaRPr>
          </a:p>
          <a:p>
            <a:pPr marL="58419" marR="3582035" indent="0">
              <a:lnSpc>
                <a:spcPct val="102099"/>
              </a:lnSpc>
              <a:spcBef>
                <a:spcPts val="60"/>
              </a:spcBef>
              <a:buNone/>
            </a:pPr>
            <a:r>
              <a:rPr lang="en-IN" b="1" spc="15" dirty="0" err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lang="en-IN" b="1" spc="15" dirty="0" err="1" smtClean="0">
                <a:solidFill>
                  <a:srgbClr val="FF0000"/>
                </a:solidFill>
                <a:latin typeface="Courier New"/>
                <a:cs typeface="Courier New"/>
              </a:rPr>
              <a:t>ndgenerate</a:t>
            </a:r>
            <a:endParaRPr lang="en-IN" b="1" spc="15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58419" marR="3582035" indent="0">
              <a:lnSpc>
                <a:spcPct val="102099"/>
              </a:lnSpc>
              <a:spcBef>
                <a:spcPts val="60"/>
              </a:spcBef>
              <a:buNone/>
            </a:pPr>
            <a:r>
              <a:rPr lang="en-IN" b="1" spc="15" dirty="0" err="1" smtClean="0">
                <a:latin typeface="Courier New"/>
                <a:cs typeface="Courier New"/>
              </a:rPr>
              <a:t>endmodule</a:t>
            </a:r>
            <a:endParaRPr lang="en-IN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7459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106" y="74585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 smtClean="0"/>
              <a:t> Implement m*n unsigned array multiplier using parameter and       generate statements.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8727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241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Trebuchet MS</vt:lpstr>
      <vt:lpstr>Wingdings</vt:lpstr>
      <vt:lpstr>Office Theme</vt:lpstr>
      <vt:lpstr>Generate Blocks</vt:lpstr>
      <vt:lpstr>PowerPoint Presentation</vt:lpstr>
      <vt:lpstr>EXAMPLE: Design of N-bit Ripple Carry Adder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 Blocks</dc:title>
  <dc:creator>yaswanth</dc:creator>
  <cp:lastModifiedBy>yaswanth</cp:lastModifiedBy>
  <cp:revision>7</cp:revision>
  <dcterms:created xsi:type="dcterms:W3CDTF">2019-01-23T05:15:08Z</dcterms:created>
  <dcterms:modified xsi:type="dcterms:W3CDTF">2019-01-23T05:36:38Z</dcterms:modified>
</cp:coreProperties>
</file>