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8" r:id="rId3"/>
    <p:sldId id="285" r:id="rId4"/>
    <p:sldId id="286" r:id="rId5"/>
    <p:sldId id="287" r:id="rId6"/>
    <p:sldId id="274" r:id="rId7"/>
    <p:sldId id="275" r:id="rId8"/>
    <p:sldId id="276" r:id="rId9"/>
    <p:sldId id="277" r:id="rId10"/>
    <p:sldId id="257" r:id="rId11"/>
    <p:sldId id="265" r:id="rId12"/>
    <p:sldId id="266" r:id="rId13"/>
    <p:sldId id="267" r:id="rId14"/>
    <p:sldId id="264" r:id="rId15"/>
    <p:sldId id="258" r:id="rId16"/>
    <p:sldId id="260" r:id="rId17"/>
    <p:sldId id="279" r:id="rId18"/>
    <p:sldId id="280" r:id="rId19"/>
    <p:sldId id="282" r:id="rId20"/>
    <p:sldId id="283" r:id="rId21"/>
    <p:sldId id="261" r:id="rId22"/>
    <p:sldId id="262" r:id="rId23"/>
    <p:sldId id="268" r:id="rId24"/>
    <p:sldId id="270" r:id="rId25"/>
    <p:sldId id="269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A6F9-739B-41A6-A5A3-EFC11627BE6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1FFD-BEAF-4B83-980E-4BF483F9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A6F9-739B-41A6-A5A3-EFC11627BE6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1FFD-BEAF-4B83-980E-4BF483F9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9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A6F9-739B-41A6-A5A3-EFC11627BE6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1FFD-BEAF-4B83-980E-4BF483F9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3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A6F9-739B-41A6-A5A3-EFC11627BE6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1FFD-BEAF-4B83-980E-4BF483F9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9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A6F9-739B-41A6-A5A3-EFC11627BE6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1FFD-BEAF-4B83-980E-4BF483F9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2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A6F9-739B-41A6-A5A3-EFC11627BE6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1FFD-BEAF-4B83-980E-4BF483F9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6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A6F9-739B-41A6-A5A3-EFC11627BE6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1FFD-BEAF-4B83-980E-4BF483F9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9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A6F9-739B-41A6-A5A3-EFC11627BE6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1FFD-BEAF-4B83-980E-4BF483F9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6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A6F9-739B-41A6-A5A3-EFC11627BE6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1FFD-BEAF-4B83-980E-4BF483F9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A6F9-739B-41A6-A5A3-EFC11627BE6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1FFD-BEAF-4B83-980E-4BF483F9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9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A6F9-739B-41A6-A5A3-EFC11627BE6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1FFD-BEAF-4B83-980E-4BF483F9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5A6F9-739B-41A6-A5A3-EFC11627BE6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51FFD-BEAF-4B83-980E-4BF483F9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2754" y="613955"/>
            <a:ext cx="74458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parameter </a:t>
            </a:r>
            <a:r>
              <a:rPr lang="en-US" sz="2800" b="1" dirty="0"/>
              <a:t>and </a:t>
            </a:r>
            <a:r>
              <a:rPr lang="en-US" sz="2800" b="1" dirty="0" err="1"/>
              <a:t>localparam</a:t>
            </a:r>
            <a:r>
              <a:rPr lang="en-US" sz="2800" b="1" dirty="0"/>
              <a:t> in Verilog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011680"/>
            <a:ext cx="138466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2010" y="1637883"/>
            <a:ext cx="1031389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Parameter : </a:t>
            </a:r>
            <a:r>
              <a:rPr lang="en-US" sz="2400" dirty="0" smtClean="0"/>
              <a:t>Parameters </a:t>
            </a:r>
            <a:r>
              <a:rPr lang="en-US" sz="2400" dirty="0"/>
              <a:t>are constant values</a:t>
            </a:r>
            <a:r>
              <a:rPr lang="en-US" i="1" dirty="0" smtClean="0"/>
              <a:t>.</a:t>
            </a:r>
          </a:p>
          <a:p>
            <a:r>
              <a:rPr lang="en-US" sz="2400" b="1" dirty="0"/>
              <a:t>Syntax</a:t>
            </a:r>
            <a:r>
              <a:rPr lang="en-US" sz="2400" b="1" dirty="0" smtClean="0"/>
              <a:t>: parameter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parameter_name</a:t>
            </a:r>
            <a:r>
              <a:rPr lang="en-US" sz="2400" dirty="0" smtClean="0"/>
              <a:t>=</a:t>
            </a:r>
            <a:r>
              <a:rPr lang="en-US" sz="2400" dirty="0" err="1" smtClean="0"/>
              <a:t>constant_expression</a:t>
            </a:r>
            <a:r>
              <a:rPr lang="en-US" sz="2400" dirty="0" smtClean="0"/>
              <a:t>;</a:t>
            </a:r>
            <a:endParaRPr lang="en-US" sz="2400" b="1" dirty="0"/>
          </a:p>
          <a:p>
            <a:endParaRPr lang="en-US" dirty="0"/>
          </a:p>
          <a:p>
            <a:r>
              <a:rPr lang="en-US" sz="2400" dirty="0"/>
              <a:t>Parameters are constants. It is not allowed to modify parameter values at runtime. A parameter value can be changed at compile time using </a:t>
            </a:r>
            <a:r>
              <a:rPr lang="en-US" sz="2400" b="1" dirty="0" err="1"/>
              <a:t>defparam</a:t>
            </a:r>
            <a:r>
              <a:rPr lang="en-US" sz="2400" dirty="0"/>
              <a:t>, or when a module containing parameters is </a:t>
            </a:r>
            <a:r>
              <a:rPr lang="en-US" sz="2400" dirty="0" smtClean="0"/>
              <a:t>instanced.</a:t>
            </a:r>
          </a:p>
          <a:p>
            <a:endParaRPr lang="en-US" sz="2400" dirty="0"/>
          </a:p>
          <a:p>
            <a:r>
              <a:rPr lang="en-US" sz="2400" dirty="0"/>
              <a:t>The constant expression can contain previously declared parameters. When changes are detected on the previously declared parameters, all parameters that depend on this value are automatically updated.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31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Finite state Machine(FSM)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Combinational </a:t>
            </a:r>
            <a:r>
              <a:rPr lang="en-US" dirty="0"/>
              <a:t>and </a:t>
            </a:r>
            <a:r>
              <a:rPr lang="en-US" dirty="0" smtClean="0"/>
              <a:t>Sequential </a:t>
            </a:r>
            <a:r>
              <a:rPr lang="en-US" dirty="0"/>
              <a:t>Circuits</a:t>
            </a:r>
          </a:p>
          <a:p>
            <a:r>
              <a:rPr lang="en-US" dirty="0" smtClean="0"/>
              <a:t> </a:t>
            </a:r>
            <a:r>
              <a:rPr lang="en-US" dirty="0"/>
              <a:t>In a </a:t>
            </a:r>
            <a:r>
              <a:rPr lang="en-US" dirty="0" smtClean="0"/>
              <a:t>combinational </a:t>
            </a:r>
            <a:r>
              <a:rPr lang="en-US" dirty="0"/>
              <a:t>circuit, the outputs depend only on the applied input</a:t>
            </a:r>
          </a:p>
          <a:p>
            <a:pPr marL="0" indent="0">
              <a:buNone/>
            </a:pPr>
            <a:r>
              <a:rPr lang="en-US" dirty="0" smtClean="0"/>
              <a:t>    values </a:t>
            </a:r>
            <a:r>
              <a:rPr lang="en-US" dirty="0"/>
              <a:t>and not on the past history.</a:t>
            </a:r>
          </a:p>
          <a:p>
            <a:r>
              <a:rPr lang="en-US" dirty="0" smtClean="0"/>
              <a:t> </a:t>
            </a:r>
            <a:r>
              <a:rPr lang="en-US" dirty="0"/>
              <a:t>In a </a:t>
            </a:r>
            <a:r>
              <a:rPr lang="en-US" dirty="0" smtClean="0"/>
              <a:t>sequential </a:t>
            </a:r>
            <a:r>
              <a:rPr lang="en-US" dirty="0"/>
              <a:t>circuit, the outputs depend not only on the applied input</a:t>
            </a:r>
          </a:p>
          <a:p>
            <a:pPr marL="0" indent="0">
              <a:buNone/>
            </a:pPr>
            <a:r>
              <a:rPr lang="en-US" dirty="0" smtClean="0"/>
              <a:t>    values </a:t>
            </a:r>
            <a:r>
              <a:rPr lang="en-US" dirty="0"/>
              <a:t>but also on the internal state.</a:t>
            </a:r>
          </a:p>
          <a:p>
            <a:pPr marL="0" indent="0">
              <a:buNone/>
            </a:pPr>
            <a:r>
              <a:rPr lang="en-US" dirty="0" smtClean="0"/>
              <a:t>      -The </a:t>
            </a:r>
            <a:r>
              <a:rPr lang="en-US" dirty="0"/>
              <a:t>internal states also change with </a:t>
            </a:r>
            <a:r>
              <a:rPr lang="en-US" dirty="0" smtClean="0"/>
              <a:t>time.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-The </a:t>
            </a:r>
            <a:r>
              <a:rPr lang="en-US" dirty="0"/>
              <a:t>number of states is finite, and hence a </a:t>
            </a:r>
            <a:r>
              <a:rPr lang="en-US" dirty="0" smtClean="0"/>
              <a:t>sequential </a:t>
            </a:r>
            <a:r>
              <a:rPr lang="en-US" dirty="0"/>
              <a:t>circuit is </a:t>
            </a:r>
            <a:r>
              <a:rPr lang="en-US" dirty="0" smtClean="0"/>
              <a:t>also          referred to as </a:t>
            </a:r>
            <a:r>
              <a:rPr lang="en-US" dirty="0"/>
              <a:t>a </a:t>
            </a:r>
            <a:r>
              <a:rPr lang="en-US" i="1" dirty="0"/>
              <a:t>Finite State Machine (FSM).</a:t>
            </a:r>
          </a:p>
          <a:p>
            <a:r>
              <a:rPr lang="en-US" dirty="0" smtClean="0"/>
              <a:t>Most </a:t>
            </a:r>
            <a:r>
              <a:rPr lang="en-US" dirty="0"/>
              <a:t>of the </a:t>
            </a:r>
            <a:r>
              <a:rPr lang="en-US" dirty="0" smtClean="0"/>
              <a:t>practical </a:t>
            </a:r>
            <a:r>
              <a:rPr lang="en-US" dirty="0"/>
              <a:t>circuits are </a:t>
            </a:r>
            <a:r>
              <a:rPr lang="en-US" dirty="0" smtClean="0"/>
              <a:t>sequential </a:t>
            </a:r>
            <a:r>
              <a:rPr lang="en-US" dirty="0"/>
              <a:t>in nature.</a:t>
            </a:r>
          </a:p>
        </p:txBody>
      </p:sp>
    </p:spTree>
    <p:extLst>
      <p:ext uri="{BB962C8B-B14F-4D97-AF65-F5344CB8AC3E}">
        <p14:creationId xmlns:p14="http://schemas.microsoft.com/office/powerpoint/2010/main" val="293312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Mealy and Moore FSM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Finite State Machines (FSM) are sequential circuit used in many digital systems to control the behavior of systems and dataflow paths. </a:t>
            </a:r>
            <a:endParaRPr lang="en-US" dirty="0" smtClean="0"/>
          </a:p>
          <a:p>
            <a:pPr algn="just"/>
            <a:r>
              <a:rPr lang="en-US" dirty="0"/>
              <a:t>A common classification used to describe the type of an FSM is Mealy and Moore state machines.</a:t>
            </a:r>
          </a:p>
          <a:p>
            <a:pPr algn="just"/>
            <a:r>
              <a:rPr lang="en-IN" dirty="0"/>
              <a:t>A </a:t>
            </a:r>
            <a:r>
              <a:rPr lang="en-IN" b="1" dirty="0"/>
              <a:t>Moore FSM</a:t>
            </a:r>
            <a:r>
              <a:rPr lang="en-IN" dirty="0"/>
              <a:t> is a state machine where the outputs are only a function of the present state.</a:t>
            </a:r>
          </a:p>
          <a:p>
            <a:pPr algn="just"/>
            <a:r>
              <a:rPr lang="en-IN" dirty="0"/>
              <a:t>A </a:t>
            </a:r>
            <a:r>
              <a:rPr lang="en-IN" b="1" dirty="0"/>
              <a:t>Mealy FSM</a:t>
            </a:r>
            <a:r>
              <a:rPr lang="en-IN" dirty="0"/>
              <a:t> is a state machine where one or more of the outputs is a function of the present state and one or more of the inputs.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1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FSM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A FSM can be represented either in the form of a </a:t>
            </a:r>
            <a:r>
              <a:rPr lang="en-US" i="1" dirty="0"/>
              <a:t>state table </a:t>
            </a:r>
            <a:r>
              <a:rPr lang="en-US" dirty="0"/>
              <a:t>or in the form of </a:t>
            </a:r>
            <a:r>
              <a:rPr lang="en-US" dirty="0" smtClean="0"/>
              <a:t>a </a:t>
            </a:r>
            <a:r>
              <a:rPr lang="en-US" i="1" dirty="0" smtClean="0"/>
              <a:t>state transition </a:t>
            </a:r>
            <a:r>
              <a:rPr lang="en-US" i="1" dirty="0"/>
              <a:t>diagram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Variations </a:t>
            </a:r>
            <a:r>
              <a:rPr lang="en-US" dirty="0"/>
              <a:t>exist, e.g. </a:t>
            </a:r>
            <a:r>
              <a:rPr lang="en-US" i="1" dirty="0"/>
              <a:t>Algorithmic State Machine (ASM) chart</a:t>
            </a:r>
            <a:r>
              <a:rPr lang="en-US" dirty="0"/>
              <a:t>.</a:t>
            </a: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– A circuit to detect 3 or more 1’s in a serial bit stream.</a:t>
            </a:r>
          </a:p>
          <a:p>
            <a:pPr marL="0" indent="0">
              <a:buNone/>
            </a:pPr>
            <a:r>
              <a:rPr lang="en-US" dirty="0"/>
              <a:t>– The bits are applied serially in synchronism with a clock.</a:t>
            </a:r>
          </a:p>
          <a:p>
            <a:pPr marL="0" indent="0">
              <a:buNone/>
            </a:pPr>
            <a:r>
              <a:rPr lang="en-US" dirty="0"/>
              <a:t>– The output will become 1 whenever it detects 3 or more </a:t>
            </a:r>
            <a:r>
              <a:rPr lang="en-US" dirty="0" smtClean="0"/>
              <a:t>consecutive    1’s </a:t>
            </a:r>
            <a:r>
              <a:rPr lang="en-US" dirty="0"/>
              <a:t>in </a:t>
            </a:r>
            <a:r>
              <a:rPr lang="en-US" dirty="0" smtClean="0"/>
              <a:t>the stream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6578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3" y="636104"/>
            <a:ext cx="11500086" cy="58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Pictorial depiction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057" y="2007705"/>
            <a:ext cx="10955885" cy="46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dirty="0" smtClean="0"/>
              <a:t>Moore FSM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04" y="1232453"/>
            <a:ext cx="10972800" cy="5625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odule Moore(</a:t>
            </a:r>
            <a:r>
              <a:rPr lang="en-US" dirty="0" err="1" smtClean="0"/>
              <a:t>clk,reset,PI,PO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nput </a:t>
            </a:r>
            <a:r>
              <a:rPr lang="en-US" dirty="0" err="1" smtClean="0"/>
              <a:t>clk,reset,PI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output </a:t>
            </a:r>
            <a:r>
              <a:rPr lang="en-US" dirty="0" err="1" smtClean="0"/>
              <a:t>reg</a:t>
            </a:r>
            <a:r>
              <a:rPr lang="en-US" dirty="0" smtClean="0"/>
              <a:t> PO;</a:t>
            </a:r>
          </a:p>
          <a:p>
            <a:pPr marL="0" indent="0">
              <a:buNone/>
            </a:pPr>
            <a:r>
              <a:rPr lang="en-US" dirty="0" err="1"/>
              <a:t>r</a:t>
            </a:r>
            <a:r>
              <a:rPr lang="en-US" dirty="0" err="1" smtClean="0"/>
              <a:t>eg</a:t>
            </a:r>
            <a:r>
              <a:rPr lang="en-US" dirty="0" smtClean="0"/>
              <a:t> [1:0]PS,NS;</a:t>
            </a:r>
          </a:p>
          <a:p>
            <a:pPr marL="0" indent="0">
              <a:buNone/>
            </a:pPr>
            <a:r>
              <a:rPr lang="en-US" dirty="0" err="1"/>
              <a:t>l</a:t>
            </a:r>
            <a:r>
              <a:rPr lang="en-US" dirty="0" err="1" smtClean="0"/>
              <a:t>ocalparam</a:t>
            </a:r>
            <a:r>
              <a:rPr lang="en-US" dirty="0" smtClean="0"/>
              <a:t> </a:t>
            </a:r>
            <a:r>
              <a:rPr lang="en-US" dirty="0" smtClean="0"/>
              <a:t>A=2’d0,B=2’d1,C=2’d2,D=2’d3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always@(PS,PI)</a:t>
            </a:r>
            <a:r>
              <a:rPr lang="en-US" dirty="0" smtClean="0">
                <a:solidFill>
                  <a:schemeClr val="accent1"/>
                </a:solidFill>
              </a:rPr>
              <a:t>         //Define next state combinational logic                           </a:t>
            </a:r>
          </a:p>
          <a:p>
            <a:pPr marL="0" indent="0">
              <a:buNone/>
            </a:pPr>
            <a:r>
              <a:rPr lang="en-US" dirty="0" smtClean="0"/>
              <a:t>case(PS)                                                              </a:t>
            </a:r>
          </a:p>
          <a:p>
            <a:pPr marL="0" indent="0">
              <a:buNone/>
            </a:pPr>
            <a:r>
              <a:rPr lang="en-US" dirty="0" smtClean="0"/>
              <a:t>A:if(PI) NS=B; else NS=A;</a:t>
            </a:r>
          </a:p>
          <a:p>
            <a:pPr marL="0" indent="0">
              <a:buNone/>
            </a:pPr>
            <a:r>
              <a:rPr lang="en-US" dirty="0" smtClean="0"/>
              <a:t>B:if(PI) NS=C; else NS=A;</a:t>
            </a:r>
          </a:p>
          <a:p>
            <a:pPr marL="0" indent="0">
              <a:buNone/>
            </a:pPr>
            <a:r>
              <a:rPr lang="en-US" dirty="0" smtClean="0"/>
              <a:t>C:if(PI) NS=D; else NS=A;</a:t>
            </a:r>
          </a:p>
          <a:p>
            <a:pPr marL="0" indent="0">
              <a:buNone/>
            </a:pPr>
            <a:r>
              <a:rPr lang="en-US" dirty="0" smtClean="0"/>
              <a:t>D:if(PI) NS=D; else NS=A;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96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4" y="482254"/>
            <a:ext cx="11554949" cy="6157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default:NS</a:t>
            </a:r>
            <a:r>
              <a:rPr lang="en-US" dirty="0" smtClean="0"/>
              <a:t>=2’bxx;</a:t>
            </a:r>
          </a:p>
          <a:p>
            <a:pPr marL="0" indent="0">
              <a:buNone/>
            </a:pPr>
            <a:r>
              <a:rPr lang="en-US" dirty="0" err="1"/>
              <a:t>e</a:t>
            </a:r>
            <a:r>
              <a:rPr lang="en-US" dirty="0" err="1" smtClean="0"/>
              <a:t>ndcase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always@(</a:t>
            </a:r>
            <a:r>
              <a:rPr lang="en-US" dirty="0" err="1" smtClean="0"/>
              <a:t>negedge</a:t>
            </a:r>
            <a:r>
              <a:rPr lang="en-US" dirty="0" smtClean="0"/>
              <a:t> reset or </a:t>
            </a:r>
            <a:r>
              <a:rPr lang="en-US" dirty="0" err="1" smtClean="0"/>
              <a:t>posedge</a:t>
            </a:r>
            <a:r>
              <a:rPr lang="en-US" dirty="0" smtClean="0"/>
              <a:t> </a:t>
            </a:r>
            <a:r>
              <a:rPr lang="en-US" dirty="0" err="1" smtClean="0"/>
              <a:t>clk</a:t>
            </a:r>
            <a:r>
              <a:rPr lang="en-US" dirty="0" smtClean="0"/>
              <a:t>)  </a:t>
            </a:r>
            <a:r>
              <a:rPr lang="en-US" dirty="0" smtClean="0">
                <a:solidFill>
                  <a:schemeClr val="accent1"/>
                </a:solidFill>
              </a:rPr>
              <a:t>//Define state update sequential logic</a:t>
            </a:r>
          </a:p>
          <a:p>
            <a:pPr marL="0" indent="0">
              <a:buNone/>
            </a:pPr>
            <a:r>
              <a:rPr lang="en-US" dirty="0" smtClean="0"/>
              <a:t>If(!reset)  PS&lt;=A;</a:t>
            </a:r>
          </a:p>
          <a:p>
            <a:pPr marL="0" indent="0">
              <a:buNone/>
            </a:pPr>
            <a:r>
              <a:rPr lang="en-US" dirty="0" smtClean="0"/>
              <a:t>Else      PS&lt;=NS;</a:t>
            </a:r>
          </a:p>
          <a:p>
            <a:pPr marL="0" indent="0">
              <a:buNone/>
            </a:pPr>
            <a:r>
              <a:rPr lang="en-US" dirty="0" smtClean="0"/>
              <a:t>always@(PS)                        </a:t>
            </a:r>
            <a:r>
              <a:rPr lang="en-US" dirty="0" smtClean="0">
                <a:solidFill>
                  <a:schemeClr val="accent1"/>
                </a:solidFill>
              </a:rPr>
              <a:t>//Define o/p combinational circuit</a:t>
            </a:r>
          </a:p>
          <a:p>
            <a:pPr marL="0" indent="0">
              <a:buNone/>
            </a:pPr>
            <a:r>
              <a:rPr lang="en-US" dirty="0" smtClean="0"/>
              <a:t>if(PS==</a:t>
            </a:r>
            <a:r>
              <a:rPr lang="en-US" dirty="0" smtClean="0"/>
              <a:t>D)  </a:t>
            </a:r>
            <a:r>
              <a:rPr lang="en-US" dirty="0" smtClean="0"/>
              <a:t>PO=1;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else PO=0;</a:t>
            </a:r>
          </a:p>
          <a:p>
            <a:pPr marL="0" indent="0">
              <a:buNone/>
            </a:pPr>
            <a:r>
              <a:rPr lang="en-US" dirty="0" err="1" smtClean="0"/>
              <a:t>endmodule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47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dirty="0" smtClean="0"/>
              <a:t>Moore FSM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04" y="1232453"/>
            <a:ext cx="11555896" cy="56255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odule Moore(</a:t>
            </a:r>
            <a:r>
              <a:rPr lang="en-US" dirty="0" err="1" smtClean="0"/>
              <a:t>clk,reset,PI,PO</a:t>
            </a:r>
            <a:r>
              <a:rPr lang="en-US" dirty="0" smtClean="0"/>
              <a:t>); </a:t>
            </a:r>
            <a:r>
              <a:rPr lang="en-US" dirty="0" smtClean="0">
                <a:solidFill>
                  <a:schemeClr val="accent1"/>
                </a:solidFill>
              </a:rPr>
              <a:t>//defining next state and o/p in same always block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nput </a:t>
            </a:r>
            <a:r>
              <a:rPr lang="en-US" dirty="0" err="1" smtClean="0"/>
              <a:t>clk,reset,PI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output </a:t>
            </a:r>
            <a:r>
              <a:rPr lang="en-US" dirty="0" err="1" smtClean="0"/>
              <a:t>reg</a:t>
            </a:r>
            <a:r>
              <a:rPr lang="en-US" dirty="0" smtClean="0"/>
              <a:t> PO;</a:t>
            </a:r>
          </a:p>
          <a:p>
            <a:pPr marL="0" indent="0">
              <a:buNone/>
            </a:pPr>
            <a:r>
              <a:rPr lang="en-US" dirty="0" err="1"/>
              <a:t>r</a:t>
            </a:r>
            <a:r>
              <a:rPr lang="en-US" dirty="0" err="1" smtClean="0"/>
              <a:t>eg</a:t>
            </a:r>
            <a:r>
              <a:rPr lang="en-US" dirty="0" smtClean="0"/>
              <a:t> [1:0]PS,NS;</a:t>
            </a:r>
          </a:p>
          <a:p>
            <a:pPr marL="0" indent="0">
              <a:buNone/>
            </a:pPr>
            <a:r>
              <a:rPr lang="en-US" dirty="0" err="1"/>
              <a:t>l</a:t>
            </a:r>
            <a:r>
              <a:rPr lang="en-US" dirty="0" err="1" smtClean="0"/>
              <a:t>ocalparam</a:t>
            </a:r>
            <a:r>
              <a:rPr lang="en-US" dirty="0" smtClean="0"/>
              <a:t> </a:t>
            </a:r>
            <a:r>
              <a:rPr lang="en-US" dirty="0" smtClean="0"/>
              <a:t>A=2’d0,B=2’d1,C=2’d2,D=2’d3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always@(PS,PI)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begin </a:t>
            </a:r>
            <a:r>
              <a:rPr lang="en-US" dirty="0" smtClean="0">
                <a:solidFill>
                  <a:schemeClr val="accent1"/>
                </a:solidFill>
              </a:rPr>
              <a:t>                     //Define next state combinational logic                           </a:t>
            </a:r>
          </a:p>
          <a:p>
            <a:pPr marL="0" indent="0">
              <a:buNone/>
            </a:pPr>
            <a:r>
              <a:rPr lang="en-US" dirty="0" smtClean="0"/>
              <a:t>case(PS)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A:if(PI) NS=B; else NS=A;</a:t>
            </a:r>
          </a:p>
          <a:p>
            <a:pPr marL="0" indent="0">
              <a:buNone/>
            </a:pPr>
            <a:r>
              <a:rPr lang="en-US" dirty="0"/>
              <a:t>B:if(PI) NS=C; else NS=A;</a:t>
            </a:r>
          </a:p>
          <a:p>
            <a:pPr marL="0" indent="0">
              <a:buNone/>
            </a:pPr>
            <a:r>
              <a:rPr lang="en-US" dirty="0"/>
              <a:t>C:if(PI) NS=D; else NS=A;</a:t>
            </a:r>
          </a:p>
          <a:p>
            <a:pPr marL="0" indent="0">
              <a:buNone/>
            </a:pPr>
            <a:r>
              <a:rPr lang="en-US" dirty="0"/>
              <a:t>D:if(PI) NS=D; else NS=A;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12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482254"/>
            <a:ext cx="11594138" cy="6157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default:NS</a:t>
            </a:r>
            <a:r>
              <a:rPr lang="en-US" dirty="0" smtClean="0"/>
              <a:t>=2’bxx;</a:t>
            </a:r>
          </a:p>
          <a:p>
            <a:pPr marL="0" indent="0">
              <a:buNone/>
            </a:pPr>
            <a:r>
              <a:rPr lang="en-US" dirty="0" err="1" smtClean="0"/>
              <a:t>endcase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if(PS==</a:t>
            </a:r>
            <a:r>
              <a:rPr lang="en-US" dirty="0" smtClean="0"/>
              <a:t>D)  </a:t>
            </a:r>
            <a:r>
              <a:rPr lang="en-US" dirty="0" smtClean="0"/>
              <a:t>PO=1;           </a:t>
            </a:r>
            <a:r>
              <a:rPr lang="en-US" dirty="0" smtClean="0">
                <a:solidFill>
                  <a:schemeClr val="accent1"/>
                </a:solidFill>
              </a:rPr>
              <a:t>//</a:t>
            </a:r>
            <a:r>
              <a:rPr lang="en-US" dirty="0">
                <a:solidFill>
                  <a:schemeClr val="accent1"/>
                </a:solidFill>
              </a:rPr>
              <a:t>Define o/p combinational circuit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else PO=0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</a:p>
          <a:p>
            <a:pPr marL="0" indent="0">
              <a:buNone/>
            </a:pPr>
            <a:r>
              <a:rPr lang="en-US" dirty="0" smtClean="0"/>
              <a:t>always@(</a:t>
            </a:r>
            <a:r>
              <a:rPr lang="en-US" dirty="0" err="1" smtClean="0"/>
              <a:t>negedge</a:t>
            </a:r>
            <a:r>
              <a:rPr lang="en-US" dirty="0" smtClean="0"/>
              <a:t> reset or </a:t>
            </a:r>
            <a:r>
              <a:rPr lang="en-US" dirty="0" err="1" smtClean="0"/>
              <a:t>posedge</a:t>
            </a:r>
            <a:r>
              <a:rPr lang="en-US" dirty="0" smtClean="0"/>
              <a:t> </a:t>
            </a:r>
            <a:r>
              <a:rPr lang="en-US" dirty="0" err="1" smtClean="0"/>
              <a:t>clk</a:t>
            </a:r>
            <a:r>
              <a:rPr lang="en-US" dirty="0" smtClean="0"/>
              <a:t>)  </a:t>
            </a:r>
            <a:r>
              <a:rPr lang="en-US" dirty="0" smtClean="0">
                <a:solidFill>
                  <a:schemeClr val="accent1"/>
                </a:solidFill>
              </a:rPr>
              <a:t>//Define state update sequential logic</a:t>
            </a:r>
          </a:p>
          <a:p>
            <a:pPr marL="0" indent="0">
              <a:buNone/>
            </a:pPr>
            <a:r>
              <a:rPr lang="en-US" dirty="0" smtClean="0"/>
              <a:t>If(!reset)  PS&lt;=A;</a:t>
            </a:r>
          </a:p>
          <a:p>
            <a:pPr marL="0" indent="0">
              <a:buNone/>
            </a:pPr>
            <a:r>
              <a:rPr lang="en-US" dirty="0" smtClean="0"/>
              <a:t>Else      PS&lt;=NS;</a:t>
            </a:r>
          </a:p>
          <a:p>
            <a:pPr marL="0" indent="0">
              <a:buNone/>
            </a:pPr>
            <a:r>
              <a:rPr lang="en-US" dirty="0" err="1" smtClean="0"/>
              <a:t>endmodule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4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dirty="0" smtClean="0"/>
              <a:t>Moore FSM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04" y="1232453"/>
            <a:ext cx="10972800" cy="56255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odule Moore(</a:t>
            </a:r>
            <a:r>
              <a:rPr lang="en-US" dirty="0" err="1" smtClean="0"/>
              <a:t>clk,reset,PI,PO</a:t>
            </a:r>
            <a:r>
              <a:rPr lang="en-US" dirty="0" smtClean="0"/>
              <a:t>); </a:t>
            </a:r>
            <a:r>
              <a:rPr lang="en-US" dirty="0" smtClean="0">
                <a:solidFill>
                  <a:schemeClr val="accent1"/>
                </a:solidFill>
              </a:rPr>
              <a:t>//defining next state and state update in same </a:t>
            </a:r>
            <a:r>
              <a:rPr lang="en-US" dirty="0" smtClean="0"/>
              <a:t>input </a:t>
            </a:r>
            <a:r>
              <a:rPr lang="en-US" dirty="0" err="1" smtClean="0"/>
              <a:t>clk,reset,PI</a:t>
            </a:r>
            <a:r>
              <a:rPr lang="en-US" dirty="0" smtClean="0"/>
              <a:t>;                              </a:t>
            </a:r>
            <a:r>
              <a:rPr lang="en-US" dirty="0" smtClean="0">
                <a:solidFill>
                  <a:schemeClr val="accent1"/>
                </a:solidFill>
              </a:rPr>
              <a:t>always </a:t>
            </a:r>
            <a:r>
              <a:rPr lang="en-US" dirty="0">
                <a:solidFill>
                  <a:schemeClr val="accent1"/>
                </a:solidFill>
              </a:rPr>
              <a:t>block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 </a:t>
            </a:r>
            <a:r>
              <a:rPr lang="en-US" dirty="0" err="1" smtClean="0"/>
              <a:t>reg</a:t>
            </a:r>
            <a:r>
              <a:rPr lang="en-US" dirty="0" smtClean="0"/>
              <a:t> PO;</a:t>
            </a:r>
          </a:p>
          <a:p>
            <a:pPr marL="0" indent="0">
              <a:buNone/>
            </a:pPr>
            <a:r>
              <a:rPr lang="en-US" dirty="0" err="1"/>
              <a:t>r</a:t>
            </a:r>
            <a:r>
              <a:rPr lang="en-US" dirty="0" err="1" smtClean="0"/>
              <a:t>eg</a:t>
            </a:r>
            <a:r>
              <a:rPr lang="en-US" dirty="0" smtClean="0"/>
              <a:t> [1:0]PS,NS;</a:t>
            </a:r>
          </a:p>
          <a:p>
            <a:pPr marL="0" indent="0">
              <a:buNone/>
            </a:pPr>
            <a:r>
              <a:rPr lang="en-US" dirty="0" err="1"/>
              <a:t>l</a:t>
            </a:r>
            <a:r>
              <a:rPr lang="en-US" dirty="0" err="1" smtClean="0"/>
              <a:t>ocalparam</a:t>
            </a:r>
            <a:r>
              <a:rPr lang="en-US" dirty="0" smtClean="0"/>
              <a:t> </a:t>
            </a:r>
            <a:r>
              <a:rPr lang="en-US" dirty="0" smtClean="0"/>
              <a:t>A=2’d0,B=2’d1,C=2’d2,D=2’d3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always</a:t>
            </a:r>
            <a:r>
              <a:rPr lang="en-US" dirty="0"/>
              <a:t>@(</a:t>
            </a:r>
            <a:r>
              <a:rPr lang="en-US" dirty="0" err="1"/>
              <a:t>negedge</a:t>
            </a:r>
            <a:r>
              <a:rPr lang="en-US" dirty="0"/>
              <a:t> </a:t>
            </a:r>
            <a:r>
              <a:rPr lang="en-US" dirty="0" smtClean="0"/>
              <a:t>reset </a:t>
            </a:r>
            <a:r>
              <a:rPr lang="en-US" dirty="0"/>
              <a:t>or 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 </a:t>
            </a:r>
            <a:r>
              <a:rPr lang="en-US" dirty="0" smtClean="0">
                <a:solidFill>
                  <a:schemeClr val="accent1"/>
                </a:solidFill>
              </a:rPr>
              <a:t>//</a:t>
            </a:r>
            <a:r>
              <a:rPr lang="en-US" dirty="0">
                <a:solidFill>
                  <a:schemeClr val="accent1"/>
                </a:solidFill>
              </a:rPr>
              <a:t>Define state update sequential </a:t>
            </a:r>
            <a:r>
              <a:rPr lang="en-US" dirty="0" smtClean="0">
                <a:solidFill>
                  <a:schemeClr val="accent1"/>
                </a:solidFill>
              </a:rPr>
              <a:t>logic                                                                          </a:t>
            </a:r>
            <a:r>
              <a:rPr lang="en-US" dirty="0" smtClean="0"/>
              <a:t>if(!reset)  PS&lt;=</a:t>
            </a:r>
            <a:r>
              <a:rPr lang="en-US" dirty="0"/>
              <a:t>A</a:t>
            </a:r>
            <a:r>
              <a:rPr lang="en-US" dirty="0" smtClean="0"/>
              <a:t>;                                                  </a:t>
            </a:r>
            <a:r>
              <a:rPr lang="en-US" dirty="0" smtClean="0">
                <a:solidFill>
                  <a:schemeClr val="accent1"/>
                </a:solidFill>
              </a:rPr>
              <a:t>and </a:t>
            </a:r>
            <a:r>
              <a:rPr lang="en-US" dirty="0">
                <a:solidFill>
                  <a:schemeClr val="accent1"/>
                </a:solidFill>
              </a:rPr>
              <a:t>next state combinational </a:t>
            </a:r>
            <a:r>
              <a:rPr lang="en-US" dirty="0" smtClean="0">
                <a:solidFill>
                  <a:schemeClr val="accent1"/>
                </a:solidFill>
              </a:rPr>
              <a:t>logic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/>
              <a:t>case(PS)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A:if(PI) NS=B; else NS=A;</a:t>
            </a:r>
          </a:p>
          <a:p>
            <a:pPr marL="0" indent="0">
              <a:buNone/>
            </a:pPr>
            <a:r>
              <a:rPr lang="en-US" dirty="0"/>
              <a:t>B:if(PI) NS=C; else NS=A;</a:t>
            </a:r>
          </a:p>
          <a:p>
            <a:pPr marL="0" indent="0">
              <a:buNone/>
            </a:pPr>
            <a:r>
              <a:rPr lang="en-US" dirty="0"/>
              <a:t>C:if(PI) NS=D; else NS=A;</a:t>
            </a:r>
          </a:p>
          <a:p>
            <a:pPr marL="0" indent="0">
              <a:buNone/>
            </a:pPr>
            <a:r>
              <a:rPr lang="en-US" dirty="0"/>
              <a:t>D:if(PI) NS=D; else NS=A;</a:t>
            </a:r>
          </a:p>
        </p:txBody>
      </p:sp>
    </p:spTree>
    <p:extLst>
      <p:ext uri="{BB962C8B-B14F-4D97-AF65-F5344CB8AC3E}">
        <p14:creationId xmlns:p14="http://schemas.microsoft.com/office/powerpoint/2010/main" val="189143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5394" y="640080"/>
            <a:ext cx="109597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err="1"/>
              <a:t>Localparam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dirty="0" err="1"/>
              <a:t>localparam</a:t>
            </a:r>
            <a:r>
              <a:rPr lang="en-US" sz="2400" dirty="0"/>
              <a:t> is a constant similar to a parameter.</a:t>
            </a:r>
          </a:p>
          <a:p>
            <a:endParaRPr lang="en-US" sz="2400" dirty="0"/>
          </a:p>
          <a:p>
            <a:r>
              <a:rPr lang="en-US" sz="2400" dirty="0"/>
              <a:t>Syntax:</a:t>
            </a:r>
          </a:p>
          <a:p>
            <a:r>
              <a:rPr lang="en-US" sz="2400" dirty="0" err="1"/>
              <a:t>localparam</a:t>
            </a:r>
            <a:r>
              <a:rPr lang="en-US" sz="2400" dirty="0"/>
              <a:t> name = value;</a:t>
            </a:r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dirty="0" err="1"/>
              <a:t>localparam</a:t>
            </a:r>
            <a:r>
              <a:rPr lang="en-US" sz="2400" dirty="0"/>
              <a:t> is a constant that is similar to a parameter, but which cannot be modified with a </a:t>
            </a:r>
            <a:r>
              <a:rPr lang="en-US" sz="2400" dirty="0" err="1"/>
              <a:t>defparam</a:t>
            </a:r>
            <a:r>
              <a:rPr lang="en-US" sz="2400" dirty="0"/>
              <a:t>, or by the ordered or named parameter value assignment in a module instance statement.</a:t>
            </a:r>
          </a:p>
          <a:p>
            <a:endParaRPr lang="en-US" sz="2400" dirty="0"/>
          </a:p>
          <a:p>
            <a:r>
              <a:rPr lang="en-US" sz="2400" dirty="0"/>
              <a:t>Local parameters can be assigned to a constant expression containing a parameter that can be modified with the </a:t>
            </a:r>
            <a:r>
              <a:rPr lang="en-US" sz="2400" dirty="0" err="1"/>
              <a:t>defparam</a:t>
            </a:r>
            <a:r>
              <a:rPr lang="en-US" sz="2400" dirty="0"/>
              <a:t>, or by the ordered or named parameter value assignment.</a:t>
            </a:r>
          </a:p>
        </p:txBody>
      </p:sp>
    </p:spTree>
    <p:extLst>
      <p:ext uri="{BB962C8B-B14F-4D97-AF65-F5344CB8AC3E}">
        <p14:creationId xmlns:p14="http://schemas.microsoft.com/office/powerpoint/2010/main" val="4066016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482254"/>
            <a:ext cx="11251096" cy="6157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default:NS</a:t>
            </a:r>
            <a:r>
              <a:rPr lang="en-US" dirty="0" smtClean="0"/>
              <a:t>=2’bxx;</a:t>
            </a:r>
          </a:p>
          <a:p>
            <a:pPr marL="0" indent="0">
              <a:buNone/>
            </a:pPr>
            <a:r>
              <a:rPr lang="en-US" dirty="0" err="1"/>
              <a:t>e</a:t>
            </a:r>
            <a:r>
              <a:rPr lang="en-US" dirty="0" err="1" smtClean="0"/>
              <a:t>ndcase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always</a:t>
            </a:r>
            <a:r>
              <a:rPr lang="en-US" dirty="0" smtClean="0"/>
              <a:t>@(PS)                        </a:t>
            </a:r>
            <a:r>
              <a:rPr lang="en-US" dirty="0">
                <a:solidFill>
                  <a:schemeClr val="accent1"/>
                </a:solidFill>
              </a:rPr>
              <a:t>//Define o/p combinational circuit</a:t>
            </a:r>
          </a:p>
          <a:p>
            <a:pPr marL="0" indent="0">
              <a:buNone/>
            </a:pPr>
            <a:r>
              <a:rPr lang="en-US" dirty="0" smtClean="0"/>
              <a:t>if(PS==</a:t>
            </a:r>
            <a:r>
              <a:rPr lang="en-US" dirty="0" smtClean="0"/>
              <a:t>D)  </a:t>
            </a:r>
            <a:r>
              <a:rPr lang="en-US" dirty="0" smtClean="0"/>
              <a:t>PO=1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else </a:t>
            </a:r>
            <a:r>
              <a:rPr lang="en-US" dirty="0" smtClean="0"/>
              <a:t>PO=0;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endmodule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2798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906"/>
            <a:ext cx="10515600" cy="974034"/>
          </a:xfrm>
        </p:spPr>
        <p:txBody>
          <a:bodyPr/>
          <a:lstStyle/>
          <a:p>
            <a:r>
              <a:rPr lang="en-US" dirty="0" smtClean="0"/>
              <a:t>Mealy FSM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939"/>
            <a:ext cx="10515600" cy="54863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module Mealy(</a:t>
            </a:r>
            <a:r>
              <a:rPr lang="en-US" dirty="0" err="1" smtClean="0"/>
              <a:t>clk,reset,PI,PO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input </a:t>
            </a:r>
            <a:r>
              <a:rPr lang="en-US" dirty="0" err="1" smtClean="0"/>
              <a:t>clk,reset,PI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output </a:t>
            </a:r>
            <a:r>
              <a:rPr lang="en-US" dirty="0" err="1" smtClean="0"/>
              <a:t>reg</a:t>
            </a:r>
            <a:r>
              <a:rPr lang="en-US" dirty="0" smtClean="0"/>
              <a:t> PO;</a:t>
            </a:r>
          </a:p>
          <a:p>
            <a:pPr marL="0" indent="0">
              <a:buNone/>
            </a:pPr>
            <a:r>
              <a:rPr lang="en-US" dirty="0" err="1" smtClean="0"/>
              <a:t>reg</a:t>
            </a:r>
            <a:r>
              <a:rPr lang="en-US" dirty="0" smtClean="0"/>
              <a:t> [1:0]PS,NS;</a:t>
            </a:r>
          </a:p>
          <a:p>
            <a:pPr marL="0" indent="0">
              <a:buNone/>
            </a:pPr>
            <a:r>
              <a:rPr lang="en-US" dirty="0" err="1" smtClean="0"/>
              <a:t>localparam</a:t>
            </a:r>
            <a:r>
              <a:rPr lang="en-US" dirty="0" smtClean="0"/>
              <a:t> </a:t>
            </a:r>
            <a:r>
              <a:rPr lang="en-US" dirty="0" smtClean="0"/>
              <a:t>A=2’d0,B=2’d1,C=2’d2,D=2’d3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always@(PS,PI)         </a:t>
            </a:r>
            <a:r>
              <a:rPr lang="en-US" dirty="0" smtClean="0">
                <a:solidFill>
                  <a:schemeClr val="accent1"/>
                </a:solidFill>
              </a:rPr>
              <a:t>//Define next state combinational logic and output</a:t>
            </a:r>
          </a:p>
          <a:p>
            <a:pPr marL="0" indent="0">
              <a:buNone/>
            </a:pPr>
            <a:r>
              <a:rPr lang="en-US" dirty="0" smtClean="0"/>
              <a:t>case(PS)                         </a:t>
            </a:r>
            <a:r>
              <a:rPr lang="en-US" dirty="0" smtClean="0">
                <a:solidFill>
                  <a:schemeClr val="accent1"/>
                </a:solidFill>
              </a:rPr>
              <a:t>specifications     </a:t>
            </a:r>
            <a:r>
              <a:rPr lang="en-US" dirty="0" smtClean="0"/>
              <a:t>                                                        </a:t>
            </a:r>
          </a:p>
          <a:p>
            <a:pPr marL="0" indent="0">
              <a:buNone/>
            </a:pPr>
            <a:r>
              <a:rPr lang="en-US" dirty="0" smtClean="0"/>
              <a:t>A:if(PI) NS=B; PO=0;  else NS=A; PO=0;</a:t>
            </a:r>
          </a:p>
          <a:p>
            <a:pPr marL="0" indent="0">
              <a:buNone/>
            </a:pPr>
            <a:r>
              <a:rPr lang="en-US" dirty="0" smtClean="0"/>
              <a:t>B:if(PI) NS=C; PO=0;  else NS=A; PO=0;</a:t>
            </a:r>
          </a:p>
          <a:p>
            <a:pPr marL="0" indent="0">
              <a:buNone/>
            </a:pPr>
            <a:r>
              <a:rPr lang="en-US" dirty="0" smtClean="0"/>
              <a:t>C:if(PI) NS=D; PO=1;  else NS=A; PO=0; </a:t>
            </a:r>
          </a:p>
          <a:p>
            <a:pPr marL="0" indent="0">
              <a:buNone/>
            </a:pPr>
            <a:r>
              <a:rPr lang="en-US" dirty="0" smtClean="0"/>
              <a:t>D:if(PI) NS=D; PO=1; else NS=A; PO=0;</a:t>
            </a:r>
          </a:p>
          <a:p>
            <a:pPr marL="0" indent="0">
              <a:buNone/>
            </a:pPr>
            <a:r>
              <a:rPr lang="en-US" dirty="0" err="1"/>
              <a:t>default:NS</a:t>
            </a:r>
            <a:r>
              <a:rPr lang="en-US" dirty="0"/>
              <a:t>=2’bxx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 err="1" smtClean="0"/>
              <a:t>endcase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50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always@(</a:t>
            </a:r>
            <a:r>
              <a:rPr lang="en-US" dirty="0" err="1" smtClean="0"/>
              <a:t>negedge</a:t>
            </a:r>
            <a:r>
              <a:rPr lang="en-US" dirty="0" smtClean="0"/>
              <a:t> reset or </a:t>
            </a:r>
            <a:r>
              <a:rPr lang="en-US" dirty="0" err="1" smtClean="0"/>
              <a:t>posedge</a:t>
            </a:r>
            <a:r>
              <a:rPr lang="en-US" dirty="0" smtClean="0"/>
              <a:t> </a:t>
            </a:r>
            <a:r>
              <a:rPr lang="en-US" dirty="0" err="1" smtClean="0"/>
              <a:t>clk</a:t>
            </a:r>
            <a:r>
              <a:rPr lang="en-US" dirty="0" smtClean="0"/>
              <a:t>)  </a:t>
            </a:r>
            <a:r>
              <a:rPr lang="en-US" dirty="0" smtClean="0">
                <a:solidFill>
                  <a:schemeClr val="accent1"/>
                </a:solidFill>
              </a:rPr>
              <a:t>//Define state update sequential            </a:t>
            </a:r>
            <a:r>
              <a:rPr lang="en-US" dirty="0" smtClean="0"/>
              <a:t>if(!reset)  PS&lt;=A;                                               </a:t>
            </a:r>
            <a:r>
              <a:rPr lang="en-US" dirty="0" smtClean="0">
                <a:solidFill>
                  <a:schemeClr val="accent1"/>
                </a:solidFill>
              </a:rPr>
              <a:t> logic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else      PS&lt;=NS;</a:t>
            </a:r>
          </a:p>
          <a:p>
            <a:pPr marL="0" indent="0">
              <a:buNone/>
            </a:pPr>
            <a:r>
              <a:rPr lang="en-US" dirty="0" err="1" smtClean="0"/>
              <a:t>endmodule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16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983" y="1411357"/>
            <a:ext cx="10995991" cy="5203964"/>
          </a:xfrm>
        </p:spPr>
        <p:txBody>
          <a:bodyPr/>
          <a:lstStyle/>
          <a:p>
            <a:pPr marL="233679" indent="-220979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33679" algn="l"/>
                <a:tab pos="234315" algn="l"/>
              </a:tabLst>
            </a:pPr>
            <a:r>
              <a:rPr lang="en-US" spc="15" dirty="0">
                <a:cs typeface="Calibri"/>
              </a:rPr>
              <a:t>Design </a:t>
            </a:r>
            <a:r>
              <a:rPr lang="en-US" spc="10" dirty="0">
                <a:cs typeface="Calibri"/>
              </a:rPr>
              <a:t>of </a:t>
            </a:r>
            <a:r>
              <a:rPr lang="en-US" spc="15" dirty="0">
                <a:cs typeface="Calibri"/>
              </a:rPr>
              <a:t>a </a:t>
            </a:r>
            <a:r>
              <a:rPr lang="en-US" spc="10" dirty="0">
                <a:cs typeface="Calibri"/>
              </a:rPr>
              <a:t>serial </a:t>
            </a:r>
            <a:r>
              <a:rPr lang="en-US" spc="15" dirty="0">
                <a:cs typeface="Calibri"/>
              </a:rPr>
              <a:t>parity</a:t>
            </a:r>
            <a:r>
              <a:rPr lang="en-US" spc="-30" dirty="0">
                <a:cs typeface="Calibri"/>
              </a:rPr>
              <a:t> </a:t>
            </a:r>
            <a:r>
              <a:rPr lang="en-US" spc="15" dirty="0">
                <a:cs typeface="Calibri"/>
              </a:rPr>
              <a:t>detector.</a:t>
            </a:r>
            <a:endParaRPr lang="en-US" dirty="0">
              <a:cs typeface="Calibri"/>
            </a:endParaRPr>
          </a:p>
          <a:p>
            <a:pPr marL="487680" marR="207645" lvl="1" indent="-180340">
              <a:lnSpc>
                <a:spcPct val="99700"/>
              </a:lnSpc>
              <a:spcBef>
                <a:spcPts val="300"/>
              </a:spcBef>
              <a:buFont typeface="Arial"/>
              <a:buChar char="–"/>
              <a:tabLst>
                <a:tab pos="492759" algn="l"/>
              </a:tabLst>
            </a:pPr>
            <a:r>
              <a:rPr lang="en-US" sz="2800" spc="5" dirty="0">
                <a:cs typeface="Calibri"/>
              </a:rPr>
              <a:t>A </a:t>
            </a:r>
            <a:r>
              <a:rPr lang="en-US" sz="2800" dirty="0">
                <a:cs typeface="Calibri"/>
              </a:rPr>
              <a:t>continuous stream of bits is </a:t>
            </a:r>
            <a:r>
              <a:rPr lang="en-US" sz="2800" spc="5" dirty="0">
                <a:cs typeface="Calibri"/>
              </a:rPr>
              <a:t>fed to a </a:t>
            </a:r>
            <a:r>
              <a:rPr lang="en-US" sz="2800" dirty="0">
                <a:cs typeface="Calibri"/>
              </a:rPr>
              <a:t>circuit in </a:t>
            </a:r>
            <a:r>
              <a:rPr lang="en-US" sz="2800" spc="5" dirty="0">
                <a:cs typeface="Calibri"/>
              </a:rPr>
              <a:t>synchronism </a:t>
            </a:r>
            <a:r>
              <a:rPr lang="en-US" sz="2800" dirty="0">
                <a:cs typeface="Calibri"/>
              </a:rPr>
              <a:t>with </a:t>
            </a:r>
            <a:r>
              <a:rPr lang="en-US" sz="2800" spc="5" dirty="0">
                <a:cs typeface="Calibri"/>
              </a:rPr>
              <a:t>a </a:t>
            </a:r>
            <a:r>
              <a:rPr lang="en-US" sz="2800" dirty="0">
                <a:cs typeface="Calibri"/>
              </a:rPr>
              <a:t>clock. </a:t>
            </a:r>
            <a:r>
              <a:rPr lang="en-US" sz="2800" spc="5" dirty="0">
                <a:cs typeface="Calibri"/>
              </a:rPr>
              <a:t>The  </a:t>
            </a:r>
            <a:r>
              <a:rPr lang="en-US" sz="2800" dirty="0">
                <a:cs typeface="Calibri"/>
              </a:rPr>
              <a:t>circuit will </a:t>
            </a:r>
            <a:r>
              <a:rPr lang="en-US" sz="2800" spc="5" dirty="0">
                <a:cs typeface="Calibri"/>
              </a:rPr>
              <a:t>be </a:t>
            </a:r>
            <a:r>
              <a:rPr lang="en-US" sz="2800" dirty="0">
                <a:cs typeface="Calibri"/>
              </a:rPr>
              <a:t>generating </a:t>
            </a:r>
            <a:r>
              <a:rPr lang="en-US" sz="2800" spc="5" dirty="0">
                <a:cs typeface="Calibri"/>
              </a:rPr>
              <a:t>a </a:t>
            </a:r>
            <a:r>
              <a:rPr lang="en-US" sz="2800" dirty="0">
                <a:cs typeface="Calibri"/>
              </a:rPr>
              <a:t>bit stream </a:t>
            </a:r>
            <a:r>
              <a:rPr lang="en-US" sz="2800" spc="5" dirty="0">
                <a:cs typeface="Calibri"/>
              </a:rPr>
              <a:t>as </a:t>
            </a:r>
            <a:r>
              <a:rPr lang="en-US" sz="2800" dirty="0">
                <a:cs typeface="Calibri"/>
              </a:rPr>
              <a:t>output, </a:t>
            </a:r>
            <a:r>
              <a:rPr lang="en-US" sz="2800" spc="5" dirty="0">
                <a:cs typeface="Calibri"/>
              </a:rPr>
              <a:t>where a 0 </a:t>
            </a:r>
            <a:r>
              <a:rPr lang="en-US" sz="2800" dirty="0">
                <a:cs typeface="Calibri"/>
              </a:rPr>
              <a:t>will indicate “</a:t>
            </a:r>
            <a:r>
              <a:rPr lang="en-US" sz="2800" i="1" dirty="0">
                <a:solidFill>
                  <a:srgbClr val="800000"/>
                </a:solidFill>
                <a:cs typeface="Calibri"/>
              </a:rPr>
              <a:t>even  </a:t>
            </a:r>
            <a:r>
              <a:rPr lang="en-US" sz="2800" i="1" spc="5" dirty="0">
                <a:solidFill>
                  <a:srgbClr val="800000"/>
                </a:solidFill>
                <a:cs typeface="Calibri"/>
              </a:rPr>
              <a:t>number </a:t>
            </a:r>
            <a:r>
              <a:rPr lang="en-US" sz="2800" i="1" dirty="0">
                <a:solidFill>
                  <a:srgbClr val="800000"/>
                </a:solidFill>
                <a:cs typeface="Calibri"/>
              </a:rPr>
              <a:t>of 1’s </a:t>
            </a:r>
            <a:r>
              <a:rPr lang="en-US" sz="2800" i="1" spc="5" dirty="0">
                <a:solidFill>
                  <a:srgbClr val="800000"/>
                </a:solidFill>
                <a:cs typeface="Calibri"/>
              </a:rPr>
              <a:t>seen so </a:t>
            </a:r>
            <a:r>
              <a:rPr lang="en-US" sz="2800" i="1" dirty="0">
                <a:solidFill>
                  <a:srgbClr val="800000"/>
                </a:solidFill>
                <a:cs typeface="Calibri"/>
              </a:rPr>
              <a:t>far</a:t>
            </a:r>
            <a:r>
              <a:rPr lang="en-US" sz="2800" dirty="0">
                <a:cs typeface="Calibri"/>
              </a:rPr>
              <a:t>” </a:t>
            </a:r>
            <a:r>
              <a:rPr lang="en-US" sz="2800" spc="5" dirty="0">
                <a:cs typeface="Calibri"/>
              </a:rPr>
              <a:t>and a 1 </a:t>
            </a:r>
            <a:r>
              <a:rPr lang="en-US" sz="2800" dirty="0">
                <a:cs typeface="Calibri"/>
              </a:rPr>
              <a:t>will indicate “</a:t>
            </a:r>
            <a:r>
              <a:rPr lang="en-US" sz="2800" i="1" dirty="0">
                <a:solidFill>
                  <a:srgbClr val="800000"/>
                </a:solidFill>
                <a:cs typeface="Calibri"/>
              </a:rPr>
              <a:t>odd </a:t>
            </a:r>
            <a:r>
              <a:rPr lang="en-US" sz="2800" i="1" spc="5" dirty="0">
                <a:solidFill>
                  <a:srgbClr val="800000"/>
                </a:solidFill>
                <a:cs typeface="Calibri"/>
              </a:rPr>
              <a:t>number </a:t>
            </a:r>
            <a:r>
              <a:rPr lang="en-US" sz="2800" i="1" dirty="0">
                <a:solidFill>
                  <a:srgbClr val="800000"/>
                </a:solidFill>
                <a:cs typeface="Calibri"/>
              </a:rPr>
              <a:t>of 1’s </a:t>
            </a:r>
            <a:r>
              <a:rPr lang="en-US" sz="2800" i="1" spc="5" dirty="0">
                <a:solidFill>
                  <a:srgbClr val="800000"/>
                </a:solidFill>
                <a:cs typeface="Calibri"/>
              </a:rPr>
              <a:t>seen so</a:t>
            </a:r>
            <a:r>
              <a:rPr lang="en-US" sz="2800" i="1" spc="15" dirty="0">
                <a:solidFill>
                  <a:srgbClr val="800000"/>
                </a:solidFill>
                <a:cs typeface="Calibri"/>
              </a:rPr>
              <a:t> </a:t>
            </a:r>
            <a:r>
              <a:rPr lang="en-US" sz="2800" i="1" dirty="0">
                <a:solidFill>
                  <a:srgbClr val="800000"/>
                </a:solidFill>
                <a:cs typeface="Calibri"/>
              </a:rPr>
              <a:t>far</a:t>
            </a:r>
            <a:r>
              <a:rPr lang="en-US" sz="2800" dirty="0" smtClean="0">
                <a:cs typeface="Calibri"/>
              </a:rPr>
              <a:t>”.</a:t>
            </a:r>
            <a:endParaRPr lang="en-US" sz="2800" dirty="0">
              <a:cs typeface="Calibri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69" y="4167784"/>
            <a:ext cx="8937349" cy="228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40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89" y="748803"/>
            <a:ext cx="7555740" cy="58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6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874644"/>
            <a:ext cx="8878940" cy="533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65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both Mealy and </a:t>
            </a:r>
            <a:r>
              <a:rPr lang="en-US" dirty="0"/>
              <a:t>M</a:t>
            </a:r>
            <a:r>
              <a:rPr lang="en-US" dirty="0" smtClean="0"/>
              <a:t>oore type FSM’s(having reset </a:t>
            </a:r>
            <a:r>
              <a:rPr lang="en-US" smtClean="0"/>
              <a:t>also input) </a:t>
            </a:r>
            <a:r>
              <a:rPr lang="en-US" dirty="0" smtClean="0"/>
              <a:t>of a sequence generator (overlapping and </a:t>
            </a:r>
            <a:r>
              <a:rPr lang="en-US" smtClean="0"/>
              <a:t>non overlapping)with </a:t>
            </a:r>
            <a:r>
              <a:rPr lang="en-US" dirty="0" smtClean="0"/>
              <a:t>last four binary digits of your group number(using D </a:t>
            </a:r>
            <a:r>
              <a:rPr lang="en-US" dirty="0" err="1" smtClean="0"/>
              <a:t>flipflops</a:t>
            </a:r>
            <a:r>
              <a:rPr lang="en-US" dirty="0" smtClean="0"/>
              <a:t> and logic gates.)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8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0917" y="1035424"/>
            <a:ext cx="3630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module adder(</a:t>
            </a:r>
            <a:r>
              <a:rPr lang="en-US" sz="2400" dirty="0" err="1"/>
              <a:t>a,b,sum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parameter width = 8;</a:t>
            </a:r>
          </a:p>
          <a:p>
            <a:r>
              <a:rPr lang="en-US" sz="2400" dirty="0"/>
              <a:t>        input [width-1:0] a;</a:t>
            </a:r>
          </a:p>
          <a:p>
            <a:r>
              <a:rPr lang="en-US" sz="2400" dirty="0"/>
              <a:t>        input [width-1:0] b;</a:t>
            </a:r>
          </a:p>
          <a:p>
            <a:r>
              <a:rPr lang="en-US" sz="2400" dirty="0"/>
              <a:t>        output [width-1:0] sum;</a:t>
            </a:r>
          </a:p>
          <a:p>
            <a:endParaRPr lang="en-US" sz="2400" dirty="0"/>
          </a:p>
          <a:p>
            <a:r>
              <a:rPr lang="en-US" sz="2400" dirty="0"/>
              <a:t>        assign sum = a + b;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endmodule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777317" y="887506"/>
            <a:ext cx="47871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module </a:t>
            </a:r>
            <a:r>
              <a:rPr lang="en-US" sz="2400" dirty="0"/>
              <a:t>top;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reg</a:t>
            </a:r>
            <a:r>
              <a:rPr lang="en-US" sz="2400" dirty="0"/>
              <a:t> [15:0] a;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reg</a:t>
            </a:r>
            <a:r>
              <a:rPr lang="en-US" sz="2400" dirty="0"/>
              <a:t> [15:0] b;</a:t>
            </a:r>
          </a:p>
          <a:p>
            <a:r>
              <a:rPr lang="en-US" sz="2400" dirty="0"/>
              <a:t>    wire [15:0] sum1;</a:t>
            </a:r>
          </a:p>
          <a:p>
            <a:r>
              <a:rPr lang="en-US" sz="2400" dirty="0"/>
              <a:t>    wire [15:0] sum2;</a:t>
            </a:r>
          </a:p>
          <a:p>
            <a:r>
              <a:rPr lang="en-US" sz="2400" dirty="0"/>
              <a:t>    ...</a:t>
            </a:r>
          </a:p>
          <a:p>
            <a:r>
              <a:rPr lang="en-US" sz="2400" dirty="0"/>
              <a:t>    adder add1(a,b,sum1);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defparam</a:t>
            </a:r>
            <a:r>
              <a:rPr lang="en-US" sz="2400" dirty="0"/>
              <a:t> add1.width = 16;</a:t>
            </a:r>
          </a:p>
          <a:p>
            <a:r>
              <a:rPr lang="en-US" sz="2400" dirty="0"/>
              <a:t>    ...</a:t>
            </a:r>
          </a:p>
          <a:p>
            <a:r>
              <a:rPr lang="en-US" sz="2400" dirty="0"/>
              <a:t>    adder #(16) add2(a,b,sum2);</a:t>
            </a:r>
          </a:p>
          <a:p>
            <a:r>
              <a:rPr lang="en-US" sz="2400" dirty="0"/>
              <a:t>    ...</a:t>
            </a:r>
          </a:p>
          <a:p>
            <a:r>
              <a:rPr lang="en-US" sz="2400" dirty="0" err="1"/>
              <a:t>endmodule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862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9208" y="887506"/>
            <a:ext cx="49081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module adder #(parameter width = 8)</a:t>
            </a:r>
          </a:p>
          <a:p>
            <a:r>
              <a:rPr lang="en-US" sz="2400" dirty="0"/>
              <a:t>                     (</a:t>
            </a:r>
          </a:p>
          <a:p>
            <a:r>
              <a:rPr lang="en-US" sz="2400" dirty="0"/>
              <a:t>                      input [width-1:0] a,</a:t>
            </a:r>
          </a:p>
          <a:p>
            <a:r>
              <a:rPr lang="en-US" sz="2400" dirty="0"/>
              <a:t>                      input [width-1:0] b,</a:t>
            </a:r>
          </a:p>
          <a:p>
            <a:r>
              <a:rPr lang="en-US" sz="2400" dirty="0"/>
              <a:t>                      output [width-1:0] sum</a:t>
            </a:r>
          </a:p>
          <a:p>
            <a:r>
              <a:rPr lang="en-US" sz="2400" dirty="0"/>
              <a:t>                     );</a:t>
            </a:r>
          </a:p>
          <a:p>
            <a:r>
              <a:rPr lang="en-US" sz="2400" dirty="0"/>
              <a:t>         assign sum = a + b;</a:t>
            </a:r>
          </a:p>
          <a:p>
            <a:r>
              <a:rPr lang="en-US" sz="2400" dirty="0" err="1"/>
              <a:t>endmodule</a:t>
            </a:r>
            <a:r>
              <a:rPr lang="en-US" sz="24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1788" y="995082"/>
            <a:ext cx="49888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module top;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reg</a:t>
            </a:r>
            <a:r>
              <a:rPr lang="en-US" sz="2400" dirty="0"/>
              <a:t> [15:0] a;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reg</a:t>
            </a:r>
            <a:r>
              <a:rPr lang="en-US" sz="2400" dirty="0"/>
              <a:t> [15:0] b;</a:t>
            </a:r>
          </a:p>
          <a:p>
            <a:r>
              <a:rPr lang="en-US" sz="2400" dirty="0"/>
              <a:t>    wire [15:0] sum1;</a:t>
            </a:r>
          </a:p>
          <a:p>
            <a:r>
              <a:rPr lang="en-US" sz="2400" dirty="0"/>
              <a:t>    wire [15:0] sum2;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adder #(.SIZE(16)) add_0 (a,b,sum2);</a:t>
            </a:r>
          </a:p>
          <a:p>
            <a:r>
              <a:rPr lang="en-US" sz="2400" dirty="0"/>
              <a:t>    ...</a:t>
            </a:r>
          </a:p>
          <a:p>
            <a:r>
              <a:rPr lang="en-US" sz="2400" dirty="0" err="1"/>
              <a:t>endmodule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543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282" y="954741"/>
            <a:ext cx="4262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module adder(</a:t>
            </a:r>
            <a:r>
              <a:rPr lang="en-US" sz="2400" dirty="0" err="1"/>
              <a:t>a,b,sum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parameter height = 8;</a:t>
            </a:r>
          </a:p>
          <a:p>
            <a:r>
              <a:rPr lang="en-US" sz="2400" dirty="0"/>
              <a:t>        parameter width = 10;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localparam</a:t>
            </a:r>
            <a:r>
              <a:rPr lang="en-US" sz="2400" dirty="0"/>
              <a:t> length = 4;</a:t>
            </a:r>
          </a:p>
          <a:p>
            <a:endParaRPr lang="en-US" sz="2400" dirty="0"/>
          </a:p>
          <a:p>
            <a:r>
              <a:rPr lang="en-US" sz="2400" dirty="0"/>
              <a:t>        input [width-1:0] a;</a:t>
            </a:r>
          </a:p>
          <a:p>
            <a:r>
              <a:rPr lang="en-US" sz="2400" dirty="0"/>
              <a:t>        input [height-1:0] b;</a:t>
            </a:r>
          </a:p>
          <a:p>
            <a:r>
              <a:rPr lang="en-US" sz="2400" dirty="0"/>
              <a:t>        input [length-1:0] c;</a:t>
            </a:r>
          </a:p>
          <a:p>
            <a:r>
              <a:rPr lang="en-US" sz="2400" dirty="0"/>
              <a:t>        output [width-1:0] sum;</a:t>
            </a:r>
          </a:p>
          <a:p>
            <a:endParaRPr lang="en-US" sz="2400" dirty="0"/>
          </a:p>
          <a:p>
            <a:r>
              <a:rPr lang="en-US" sz="2400" dirty="0"/>
              <a:t>     assign sum = a + b + c;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endmodule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356847" y="954741"/>
            <a:ext cx="78351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module top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reg</a:t>
            </a:r>
            <a:r>
              <a:rPr lang="en-US" sz="2400" dirty="0"/>
              <a:t> [15:0] a;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reg</a:t>
            </a:r>
            <a:r>
              <a:rPr lang="en-US" sz="2400" dirty="0"/>
              <a:t> [15:0] b;</a:t>
            </a:r>
          </a:p>
          <a:p>
            <a:r>
              <a:rPr lang="en-US" sz="2400" dirty="0"/>
              <a:t>   wire [15:0] sum1;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adder #(.width(16), .height(4), .length(5)) add_0 (a,b,sum2); </a:t>
            </a:r>
          </a:p>
          <a:p>
            <a:r>
              <a:rPr lang="en-US" sz="2400" dirty="0" err="1"/>
              <a:t>e</a:t>
            </a:r>
            <a:r>
              <a:rPr lang="en-US" sz="2400" dirty="0" err="1" smtClean="0"/>
              <a:t>ndmodule</a:t>
            </a:r>
            <a:endParaRPr lang="en-US" sz="2400" dirty="0" smtClean="0"/>
          </a:p>
          <a:p>
            <a:r>
              <a:rPr lang="en-US" sz="2400" dirty="0"/>
              <a:t>//error as length is not accessible outside the module adder</a:t>
            </a:r>
          </a:p>
        </p:txBody>
      </p:sp>
    </p:spTree>
    <p:extLst>
      <p:ext uri="{BB962C8B-B14F-4D97-AF65-F5344CB8AC3E}">
        <p14:creationId xmlns:p14="http://schemas.microsoft.com/office/powerpoint/2010/main" val="229924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29" y="2137823"/>
            <a:ext cx="4904340" cy="21560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894" y="2544418"/>
            <a:ext cx="5959211" cy="34989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9465" y="516833"/>
            <a:ext cx="735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Synthesis of sequential statements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07395" y="1327328"/>
            <a:ext cx="245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</a:t>
            </a:r>
            <a:r>
              <a:rPr lang="en-US" sz="3600" dirty="0" smtClean="0"/>
              <a:t> </a:t>
            </a:r>
            <a:r>
              <a:rPr lang="en-US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51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65" y="1886793"/>
            <a:ext cx="10779195" cy="46086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6787" y="874641"/>
            <a:ext cx="245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</a:t>
            </a:r>
            <a:r>
              <a:rPr lang="en-US" sz="3600" dirty="0" smtClean="0"/>
              <a:t> </a:t>
            </a:r>
            <a:r>
              <a:rPr lang="en-US" sz="3200" dirty="0" smtClean="0"/>
              <a:t>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577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23" y="2116985"/>
            <a:ext cx="11623804" cy="47410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8979" y="1093302"/>
            <a:ext cx="245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</a:t>
            </a:r>
            <a:r>
              <a:rPr lang="en-US" sz="3600" dirty="0" smtClean="0"/>
              <a:t> </a:t>
            </a:r>
            <a:r>
              <a:rPr lang="en-US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4908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79" y="2113307"/>
            <a:ext cx="11236474" cy="44465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6787" y="934275"/>
            <a:ext cx="245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</a:t>
            </a:r>
            <a:r>
              <a:rPr lang="en-US" sz="3600" dirty="0" smtClean="0"/>
              <a:t> </a:t>
            </a:r>
            <a:r>
              <a:rPr lang="en-US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5616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</TotalTime>
  <Words>1238</Words>
  <Application>Microsoft Office PowerPoint</Application>
  <PresentationFormat>Widescreen</PresentationFormat>
  <Paragraphs>186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Finite state Machine(FSM)</vt:lpstr>
      <vt:lpstr>Mealy and Moore FSM</vt:lpstr>
      <vt:lpstr>Representation of FSM</vt:lpstr>
      <vt:lpstr>PowerPoint Presentation</vt:lpstr>
      <vt:lpstr>Pictorial depiction</vt:lpstr>
      <vt:lpstr>Moore FSM 1</vt:lpstr>
      <vt:lpstr>PowerPoint Presentation</vt:lpstr>
      <vt:lpstr>Moore FSM 2</vt:lpstr>
      <vt:lpstr>PowerPoint Presentation</vt:lpstr>
      <vt:lpstr>Moore FSM 3</vt:lpstr>
      <vt:lpstr>PowerPoint Presentation</vt:lpstr>
      <vt:lpstr>Mealy FSM</vt:lpstr>
      <vt:lpstr>PowerPoint Presentation</vt:lpstr>
      <vt:lpstr>Example</vt:lpstr>
      <vt:lpstr>PowerPoint Presentation</vt:lpstr>
      <vt:lpstr>PowerPoint Presentation</vt:lpstr>
      <vt:lpstr>Assignment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Mamillapalli</dc:creator>
  <cp:lastModifiedBy>ramesh</cp:lastModifiedBy>
  <cp:revision>48</cp:revision>
  <dcterms:created xsi:type="dcterms:W3CDTF">2019-02-03T06:43:51Z</dcterms:created>
  <dcterms:modified xsi:type="dcterms:W3CDTF">2019-02-12T05:12:01Z</dcterms:modified>
</cp:coreProperties>
</file>