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6EA9-73D5-40DD-B4CE-91ACFDB4E755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A299-9257-4776-802A-74782D6D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6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6EA9-73D5-40DD-B4CE-91ACFDB4E755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A299-9257-4776-802A-74782D6D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8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6EA9-73D5-40DD-B4CE-91ACFDB4E755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A299-9257-4776-802A-74782D6D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9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6EA9-73D5-40DD-B4CE-91ACFDB4E755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A299-9257-4776-802A-74782D6D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4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6EA9-73D5-40DD-B4CE-91ACFDB4E755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A299-9257-4776-802A-74782D6D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0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6EA9-73D5-40DD-B4CE-91ACFDB4E755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A299-9257-4776-802A-74782D6D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5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6EA9-73D5-40DD-B4CE-91ACFDB4E755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A299-9257-4776-802A-74782D6D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4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6EA9-73D5-40DD-B4CE-91ACFDB4E755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A299-9257-4776-802A-74782D6D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8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6EA9-73D5-40DD-B4CE-91ACFDB4E755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A299-9257-4776-802A-74782D6D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8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6EA9-73D5-40DD-B4CE-91ACFDB4E755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A299-9257-4776-802A-74782D6D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9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6EA9-73D5-40DD-B4CE-91ACFDB4E755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A299-9257-4776-802A-74782D6D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3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6EA9-73D5-40DD-B4CE-91ACFDB4E755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AA299-9257-4776-802A-74782D6D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9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313" y="162858"/>
            <a:ext cx="11593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Mini Project Title: </a:t>
            </a:r>
            <a:r>
              <a:rPr lang="en-US" sz="2400" b="1" dirty="0"/>
              <a:t>Hardware implementation of </a:t>
            </a:r>
            <a:r>
              <a:rPr lang="en-US" sz="2400" b="1" dirty="0" smtClean="0"/>
              <a:t>square</a:t>
            </a:r>
            <a:r>
              <a:rPr lang="en-US" sz="2400" b="1" dirty="0" smtClean="0"/>
              <a:t> </a:t>
            </a:r>
            <a:r>
              <a:rPr lang="en-US" sz="2400" b="1" dirty="0"/>
              <a:t>Root based on </a:t>
            </a:r>
            <a:r>
              <a:rPr lang="en-US" sz="2400" b="1" dirty="0" smtClean="0"/>
              <a:t>Pipelined</a:t>
            </a:r>
            <a:r>
              <a:rPr lang="en-US" sz="2400" b="1" dirty="0" smtClean="0"/>
              <a:t> Coordinate </a:t>
            </a:r>
            <a:r>
              <a:rPr lang="en-US" sz="2400" b="1" dirty="0"/>
              <a:t>Rotation Digital Computer (CORDIC</a:t>
            </a:r>
            <a:r>
              <a:rPr lang="en-US" sz="2400" b="1" dirty="0" smtClean="0"/>
              <a:t>) </a:t>
            </a:r>
            <a:r>
              <a:rPr lang="en-US" sz="2400" b="1" dirty="0" smtClean="0"/>
              <a:t>Hyperbolic vectoring mode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05" y="1818085"/>
            <a:ext cx="2970790" cy="12253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549" y="1707501"/>
            <a:ext cx="5070783" cy="1305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05" y="3123700"/>
            <a:ext cx="3638637" cy="26067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9405" y="1368504"/>
            <a:ext cx="297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iterative formulas of HV: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100549" y="3332413"/>
                <a:ext cx="5773003" cy="3003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the Hyperbolic CORDIC, when the iterative sequence number </a:t>
                </a:r>
                <a:r>
                  <a:rPr lang="en-US" dirty="0" err="1"/>
                  <a:t>i</a:t>
                </a:r>
                <a:r>
                  <a:rPr lang="en-US" dirty="0"/>
                  <a:t> equals (3n+1), i.e., when </a:t>
                </a:r>
                <a:r>
                  <a:rPr lang="en-US" dirty="0" err="1"/>
                  <a:t>i</a:t>
                </a:r>
                <a:r>
                  <a:rPr lang="en-US" dirty="0"/>
                  <a:t> = 4, 7, 10, 13 ..., one more iteration is needed, otherwise, the CORDIC will not converge 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Value of </a:t>
                </a:r>
                <a:r>
                  <a:rPr lang="en-US" dirty="0" err="1" smtClean="0"/>
                  <a:t>K</a:t>
                </a:r>
                <a:r>
                  <a:rPr lang="en-US" baseline="-25000" dirty="0" err="1" smtClean="0"/>
                  <a:t>h</a:t>
                </a:r>
                <a:r>
                  <a:rPr lang="en-US" dirty="0" smtClean="0"/>
                  <a:t> =1.205 ;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inputs of the HV should be initialized as </a:t>
                </a:r>
                <a:r>
                  <a:rPr lang="en-US" dirty="0" smtClean="0"/>
                  <a:t>follows:</a:t>
                </a:r>
              </a:p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=R+1;</a:t>
                </a:r>
                <a:r>
                  <a:rPr lang="en-US" dirty="0"/>
                  <a:t> Y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</a:t>
                </a:r>
                <a:r>
                  <a:rPr lang="en-US" dirty="0"/>
                  <a:t>=</a:t>
                </a:r>
                <a:r>
                  <a:rPr lang="en-US" dirty="0" smtClean="0"/>
                  <a:t>R-1;</a:t>
                </a:r>
                <a:r>
                  <a:rPr lang="en-US" dirty="0"/>
                  <a:t> </a:t>
                </a:r>
                <a:r>
                  <a:rPr lang="en-US" dirty="0" smtClean="0"/>
                  <a:t>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=</a:t>
                </a:r>
                <a:r>
                  <a:rPr lang="en-US" dirty="0"/>
                  <a:t>0</a:t>
                </a:r>
                <a:r>
                  <a:rPr lang="en-US" dirty="0" smtClean="0"/>
                  <a:t>;</a:t>
                </a:r>
                <a:endParaRPr lang="en-US" dirty="0"/>
              </a:p>
              <a:p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 =2</a:t>
                </a:r>
                <a:r>
                  <a:rPr lang="en-US" dirty="0"/>
                  <a:t> </a:t>
                </a:r>
                <a:r>
                  <a:rPr lang="en-US" dirty="0" err="1"/>
                  <a:t>K</a:t>
                </a:r>
                <a:r>
                  <a:rPr lang="en-US" baseline="-25000" dirty="0" err="1"/>
                  <a:t>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rad>
                  </m:oMath>
                </a14:m>
                <a:endParaRPr lang="en-US" dirty="0" smtClean="0"/>
              </a:p>
              <a:p>
                <a:r>
                  <a:rPr lang="en-US" dirty="0"/>
                  <a:t>the range of </a:t>
                </a:r>
                <a:r>
                  <a:rPr lang="en-US" dirty="0" smtClean="0"/>
                  <a:t>R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𝟑𝟔</m:t>
                        </m:r>
                      </m:den>
                    </m:f>
                  </m:oMath>
                </a14:m>
                <a:r>
                  <a:rPr lang="en-US" dirty="0" smtClean="0"/>
                  <a:t>,</a:t>
                </a:r>
                <a:r>
                  <a:rPr lang="en-US" sz="1400" b="1" dirty="0" smtClean="0"/>
                  <a:t>9.36</a:t>
                </a:r>
                <a:r>
                  <a:rPr lang="en-US" dirty="0" smtClean="0"/>
                  <a:t>];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549" y="3332413"/>
                <a:ext cx="5773003" cy="3003899"/>
              </a:xfrm>
              <a:prstGeom prst="rect">
                <a:avLst/>
              </a:prstGeom>
              <a:blipFill rotWithShape="0">
                <a:blip r:embed="rId5"/>
                <a:stretch>
                  <a:fillRect l="-950" t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49405" y="6168788"/>
            <a:ext cx="269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(R) bit size:20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6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7922" y="300251"/>
            <a:ext cx="1045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Mini Project Title: Hardware implementation </a:t>
            </a:r>
            <a:r>
              <a:rPr lang="en-US" sz="2400" b="1" dirty="0" smtClean="0"/>
              <a:t>of  </a:t>
            </a:r>
            <a:r>
              <a:rPr lang="en-US" sz="2400" b="1" dirty="0"/>
              <a:t>Goldschmidt </a:t>
            </a:r>
            <a:r>
              <a:rPr lang="en-US" sz="2400" b="1" dirty="0" smtClean="0"/>
              <a:t>Fixed-Point </a:t>
            </a:r>
            <a:r>
              <a:rPr lang="en-US" sz="2400" b="1" dirty="0"/>
              <a:t>Divider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22" y="1986816"/>
            <a:ext cx="5886450" cy="2266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792" y="1058769"/>
            <a:ext cx="4462818" cy="4686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387" y="4987346"/>
            <a:ext cx="2114906" cy="758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589" y="4862347"/>
            <a:ext cx="1352550" cy="10083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83387" y="924636"/>
            <a:ext cx="4298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N,D is in 8.8 fixed point format</a:t>
            </a:r>
          </a:p>
          <a:p>
            <a:r>
              <a:rPr lang="en-US" dirty="0" smtClean="0"/>
              <a:t>Store output values in s ram of size 20*16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0542" y="5808205"/>
            <a:ext cx="234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 up table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0502" y="6156119"/>
            <a:ext cx="1159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Reference:Improved</a:t>
            </a:r>
            <a:r>
              <a:rPr lang="en-US" sz="1200" dirty="0"/>
              <a:t> Goldschmidt Algorithm for Fast and Energy-Efficient Fixed-Point Divider </a:t>
            </a:r>
            <a:r>
              <a:rPr lang="en-US" sz="1200" dirty="0" err="1"/>
              <a:t>Guilherme</a:t>
            </a:r>
            <a:r>
              <a:rPr lang="en-US" sz="1200" dirty="0"/>
              <a:t> Paim1 , Pedro Marques2 , Eduardo Costa2 , Sergio Almeida2 , Sergio Bampi¹ 1 Graduate Program in Microelectronics (</a:t>
            </a:r>
            <a:r>
              <a:rPr lang="en-US" sz="1200" dirty="0" err="1"/>
              <a:t>PGMicro</a:t>
            </a:r>
            <a:r>
              <a:rPr lang="en-US" sz="1200" dirty="0"/>
              <a:t>) - Federal University of Rio Grande do </a:t>
            </a:r>
            <a:r>
              <a:rPr lang="en-US" sz="1200" dirty="0" err="1"/>
              <a:t>Sul</a:t>
            </a:r>
            <a:r>
              <a:rPr lang="en-US" sz="1200" dirty="0"/>
              <a:t> (UFRGS), Porto Alegre, Brazil 2 Graduate Program on Electronic Engineering and Computing, Catholic University of Pelotas (</a:t>
            </a:r>
            <a:r>
              <a:rPr lang="en-US" sz="1200" dirty="0" err="1"/>
              <a:t>UCPel</a:t>
            </a:r>
            <a:r>
              <a:rPr lang="en-US" sz="1200" dirty="0"/>
              <a:t>), Pelotas, Brazil {</a:t>
            </a:r>
            <a:r>
              <a:rPr lang="en-US" sz="1200" dirty="0" err="1"/>
              <a:t>gppaim</a:t>
            </a:r>
            <a:r>
              <a:rPr lang="en-US" sz="1200" dirty="0"/>
              <a:t>, </a:t>
            </a:r>
            <a:r>
              <a:rPr lang="en-US" sz="1200" dirty="0" err="1"/>
              <a:t>bampi</a:t>
            </a:r>
            <a:r>
              <a:rPr lang="en-US" sz="1200" dirty="0"/>
              <a:t>}@inf.ufrgs.br,{</a:t>
            </a:r>
            <a:r>
              <a:rPr lang="en-US" sz="1200" dirty="0" err="1"/>
              <a:t>pedro</a:t>
            </a:r>
            <a:r>
              <a:rPr lang="en-US" sz="1200" dirty="0"/>
              <a:t>, </a:t>
            </a:r>
            <a:r>
              <a:rPr lang="en-US" sz="1200" dirty="0" err="1"/>
              <a:t>eduardo.costa</a:t>
            </a:r>
            <a:r>
              <a:rPr lang="en-US" sz="1200" dirty="0"/>
              <a:t>, </a:t>
            </a:r>
            <a:r>
              <a:rPr lang="en-US" sz="1200" dirty="0" err="1"/>
              <a:t>sergio.almeida</a:t>
            </a:r>
            <a:r>
              <a:rPr lang="en-US" sz="1200" dirty="0"/>
              <a:t>}@ucpel.edu.br</a:t>
            </a:r>
          </a:p>
        </p:txBody>
      </p:sp>
    </p:spTree>
    <p:extLst>
      <p:ext uri="{BB962C8B-B14F-4D97-AF65-F5344CB8AC3E}">
        <p14:creationId xmlns:p14="http://schemas.microsoft.com/office/powerpoint/2010/main" val="419476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1</cp:revision>
  <dcterms:created xsi:type="dcterms:W3CDTF">2019-03-10T16:38:59Z</dcterms:created>
  <dcterms:modified xsi:type="dcterms:W3CDTF">2019-03-10T16:39:14Z</dcterms:modified>
</cp:coreProperties>
</file>