
<file path=[Content_Types].xml><?xml version="1.0" encoding="utf-8"?>
<Types xmlns="http://schemas.openxmlformats.org/package/2006/content-types">
  <Default Extension="jpeg" ContentType="image/jpeg"/>
  <Default Extension="jpg" ContentType="image/unknown"/>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8" r:id="rId2"/>
    <p:sldId id="259" r:id="rId3"/>
    <p:sldId id="260" r:id="rId4"/>
    <p:sldId id="261" r:id="rId5"/>
    <p:sldId id="265" r:id="rId6"/>
    <p:sldId id="262" r:id="rId7"/>
    <p:sldId id="263" r:id="rId8"/>
    <p:sldId id="264" r:id="rId9"/>
    <p:sldId id="266" r:id="rId10"/>
    <p:sldId id="267" r:id="rId11"/>
    <p:sldId id="275" r:id="rId12"/>
    <p:sldId id="268" r:id="rId13"/>
    <p:sldId id="272" r:id="rId14"/>
    <p:sldId id="269" r:id="rId15"/>
    <p:sldId id="270" r:id="rId16"/>
    <p:sldId id="277" r:id="rId17"/>
    <p:sldId id="274" r:id="rId18"/>
    <p:sldId id="280" r:id="rId19"/>
    <p:sldId id="278" r:id="rId20"/>
    <p:sldId id="279" r:id="rId21"/>
    <p:sldId id="281" r:id="rId22"/>
    <p:sldId id="27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223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66" d="100"/>
          <a:sy n="66" d="100"/>
        </p:scale>
        <p:origin x="668"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A43AFB-6743-4E2D-9E85-E368921BFA18}" type="datetimeFigureOut">
              <a:rPr lang="en-US" smtClean="0"/>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7C30E-236A-44A3-8813-C1AEB8693455}" type="slidenum">
              <a:rPr lang="en-US" smtClean="0"/>
              <a:t>‹#›</a:t>
            </a:fld>
            <a:endParaRPr lang="en-US"/>
          </a:p>
        </p:txBody>
      </p:sp>
    </p:spTree>
    <p:extLst>
      <p:ext uri="{BB962C8B-B14F-4D97-AF65-F5344CB8AC3E}">
        <p14:creationId xmlns:p14="http://schemas.microsoft.com/office/powerpoint/2010/main" val="207149298"/>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A43AFB-6743-4E2D-9E85-E368921BFA18}" type="datetimeFigureOut">
              <a:rPr lang="en-US" smtClean="0"/>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7C30E-236A-44A3-8813-C1AEB8693455}" type="slidenum">
              <a:rPr lang="en-US" smtClean="0"/>
              <a:t>‹#›</a:t>
            </a:fld>
            <a:endParaRPr lang="en-US"/>
          </a:p>
        </p:txBody>
      </p:sp>
    </p:spTree>
    <p:extLst>
      <p:ext uri="{BB962C8B-B14F-4D97-AF65-F5344CB8AC3E}">
        <p14:creationId xmlns:p14="http://schemas.microsoft.com/office/powerpoint/2010/main" val="1807837756"/>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A43AFB-6743-4E2D-9E85-E368921BFA18}" type="datetimeFigureOut">
              <a:rPr lang="en-US" smtClean="0"/>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7C30E-236A-44A3-8813-C1AEB869345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10258196"/>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A43AFB-6743-4E2D-9E85-E368921BFA18}" type="datetimeFigureOut">
              <a:rPr lang="en-US" smtClean="0"/>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7C30E-236A-44A3-8813-C1AEB8693455}" type="slidenum">
              <a:rPr lang="en-US" smtClean="0"/>
              <a:t>‹#›</a:t>
            </a:fld>
            <a:endParaRPr lang="en-US"/>
          </a:p>
        </p:txBody>
      </p:sp>
    </p:spTree>
    <p:extLst>
      <p:ext uri="{BB962C8B-B14F-4D97-AF65-F5344CB8AC3E}">
        <p14:creationId xmlns:p14="http://schemas.microsoft.com/office/powerpoint/2010/main" val="35513145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A43AFB-6743-4E2D-9E85-E368921BFA18}" type="datetimeFigureOut">
              <a:rPr lang="en-US" smtClean="0"/>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7C30E-236A-44A3-8813-C1AEB869345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26451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A43AFB-6743-4E2D-9E85-E368921BFA18}" type="datetimeFigureOut">
              <a:rPr lang="en-US" smtClean="0"/>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7C30E-236A-44A3-8813-C1AEB8693455}" type="slidenum">
              <a:rPr lang="en-US" smtClean="0"/>
              <a:t>‹#›</a:t>
            </a:fld>
            <a:endParaRPr lang="en-US"/>
          </a:p>
        </p:txBody>
      </p:sp>
    </p:spTree>
    <p:extLst>
      <p:ext uri="{BB962C8B-B14F-4D97-AF65-F5344CB8AC3E}">
        <p14:creationId xmlns:p14="http://schemas.microsoft.com/office/powerpoint/2010/main" val="538448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A43AFB-6743-4E2D-9E85-E368921BFA18}" type="datetimeFigureOut">
              <a:rPr lang="en-US" smtClean="0"/>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7C30E-236A-44A3-8813-C1AEB8693455}" type="slidenum">
              <a:rPr lang="en-US" smtClean="0"/>
              <a:t>‹#›</a:t>
            </a:fld>
            <a:endParaRPr lang="en-US"/>
          </a:p>
        </p:txBody>
      </p:sp>
    </p:spTree>
    <p:extLst>
      <p:ext uri="{BB962C8B-B14F-4D97-AF65-F5344CB8AC3E}">
        <p14:creationId xmlns:p14="http://schemas.microsoft.com/office/powerpoint/2010/main" val="1903147326"/>
      </p:ext>
    </p:extLst>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A43AFB-6743-4E2D-9E85-E368921BFA18}" type="datetimeFigureOut">
              <a:rPr lang="en-US" smtClean="0"/>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7C30E-236A-44A3-8813-C1AEB8693455}" type="slidenum">
              <a:rPr lang="en-US" smtClean="0"/>
              <a:t>‹#›</a:t>
            </a:fld>
            <a:endParaRPr lang="en-US"/>
          </a:p>
        </p:txBody>
      </p:sp>
    </p:spTree>
    <p:extLst>
      <p:ext uri="{BB962C8B-B14F-4D97-AF65-F5344CB8AC3E}">
        <p14:creationId xmlns:p14="http://schemas.microsoft.com/office/powerpoint/2010/main" val="1514753698"/>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A43AFB-6743-4E2D-9E85-E368921BFA18}" type="datetimeFigureOut">
              <a:rPr lang="en-US" smtClean="0"/>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7C30E-236A-44A3-8813-C1AEB8693455}" type="slidenum">
              <a:rPr lang="en-US" smtClean="0"/>
              <a:t>‹#›</a:t>
            </a:fld>
            <a:endParaRPr lang="en-US"/>
          </a:p>
        </p:txBody>
      </p:sp>
    </p:spTree>
    <p:extLst>
      <p:ext uri="{BB962C8B-B14F-4D97-AF65-F5344CB8AC3E}">
        <p14:creationId xmlns:p14="http://schemas.microsoft.com/office/powerpoint/2010/main" val="2493099828"/>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A43AFB-6743-4E2D-9E85-E368921BFA18}" type="datetimeFigureOut">
              <a:rPr lang="en-US" smtClean="0"/>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7C30E-236A-44A3-8813-C1AEB8693455}" type="slidenum">
              <a:rPr lang="en-US" smtClean="0"/>
              <a:t>‹#›</a:t>
            </a:fld>
            <a:endParaRPr lang="en-US"/>
          </a:p>
        </p:txBody>
      </p:sp>
    </p:spTree>
    <p:extLst>
      <p:ext uri="{BB962C8B-B14F-4D97-AF65-F5344CB8AC3E}">
        <p14:creationId xmlns:p14="http://schemas.microsoft.com/office/powerpoint/2010/main" val="1447440900"/>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A43AFB-6743-4E2D-9E85-E368921BFA18}" type="datetimeFigureOut">
              <a:rPr lang="en-US" smtClean="0"/>
              <a:t>4/21/2023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87C30E-236A-44A3-8813-C1AEB8693455}" type="slidenum">
              <a:rPr lang="en-US" smtClean="0"/>
              <a:t>‹#›</a:t>
            </a:fld>
            <a:endParaRPr lang="en-US"/>
          </a:p>
        </p:txBody>
      </p:sp>
    </p:spTree>
    <p:extLst>
      <p:ext uri="{BB962C8B-B14F-4D97-AF65-F5344CB8AC3E}">
        <p14:creationId xmlns:p14="http://schemas.microsoft.com/office/powerpoint/2010/main" val="153087814"/>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A43AFB-6743-4E2D-9E85-E368921BFA18}" type="datetimeFigureOut">
              <a:rPr lang="en-US" smtClean="0"/>
              <a:t>4/21/2023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87C30E-236A-44A3-8813-C1AEB8693455}" type="slidenum">
              <a:rPr lang="en-US" smtClean="0"/>
              <a:t>‹#›</a:t>
            </a:fld>
            <a:endParaRPr lang="en-US"/>
          </a:p>
        </p:txBody>
      </p:sp>
    </p:spTree>
    <p:extLst>
      <p:ext uri="{BB962C8B-B14F-4D97-AF65-F5344CB8AC3E}">
        <p14:creationId xmlns:p14="http://schemas.microsoft.com/office/powerpoint/2010/main" val="2651885692"/>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A43AFB-6743-4E2D-9E85-E368921BFA18}" type="datetimeFigureOut">
              <a:rPr lang="en-US" smtClean="0"/>
              <a:t>4/21/2023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87C30E-236A-44A3-8813-C1AEB8693455}" type="slidenum">
              <a:rPr lang="en-US" smtClean="0"/>
              <a:t>‹#›</a:t>
            </a:fld>
            <a:endParaRPr lang="en-US"/>
          </a:p>
        </p:txBody>
      </p:sp>
    </p:spTree>
    <p:extLst>
      <p:ext uri="{BB962C8B-B14F-4D97-AF65-F5344CB8AC3E}">
        <p14:creationId xmlns:p14="http://schemas.microsoft.com/office/powerpoint/2010/main" val="3570494976"/>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A43AFB-6743-4E2D-9E85-E368921BFA18}" type="datetimeFigureOut">
              <a:rPr lang="en-US" smtClean="0"/>
              <a:t>4/21/2023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87C30E-236A-44A3-8813-C1AEB8693455}" type="slidenum">
              <a:rPr lang="en-US" smtClean="0"/>
              <a:t>‹#›</a:t>
            </a:fld>
            <a:endParaRPr lang="en-US"/>
          </a:p>
        </p:txBody>
      </p:sp>
    </p:spTree>
    <p:extLst>
      <p:ext uri="{BB962C8B-B14F-4D97-AF65-F5344CB8AC3E}">
        <p14:creationId xmlns:p14="http://schemas.microsoft.com/office/powerpoint/2010/main" val="1235775204"/>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A43AFB-6743-4E2D-9E85-E368921BFA18}" type="datetimeFigureOut">
              <a:rPr lang="en-US" smtClean="0"/>
              <a:t>4/21/2023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87C30E-236A-44A3-8813-C1AEB8693455}" type="slidenum">
              <a:rPr lang="en-US" smtClean="0"/>
              <a:t>‹#›</a:t>
            </a:fld>
            <a:endParaRPr lang="en-US"/>
          </a:p>
        </p:txBody>
      </p:sp>
    </p:spTree>
    <p:extLst>
      <p:ext uri="{BB962C8B-B14F-4D97-AF65-F5344CB8AC3E}">
        <p14:creationId xmlns:p14="http://schemas.microsoft.com/office/powerpoint/2010/main" val="501254877"/>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A43AFB-6743-4E2D-9E85-E368921BFA18}" type="datetimeFigureOut">
              <a:rPr lang="en-US" smtClean="0"/>
              <a:t>4/21/2023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87C30E-236A-44A3-8813-C1AEB8693455}" type="slidenum">
              <a:rPr lang="en-US" smtClean="0"/>
              <a:t>‹#›</a:t>
            </a:fld>
            <a:endParaRPr lang="en-US"/>
          </a:p>
        </p:txBody>
      </p:sp>
    </p:spTree>
    <p:extLst>
      <p:ext uri="{BB962C8B-B14F-4D97-AF65-F5344CB8AC3E}">
        <p14:creationId xmlns:p14="http://schemas.microsoft.com/office/powerpoint/2010/main" val="4024834304"/>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5A43AFB-6743-4E2D-9E85-E368921BFA18}" type="datetimeFigureOut">
              <a:rPr lang="en-US" smtClean="0"/>
              <a:t>4/21/2023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A87C30E-236A-44A3-8813-C1AEB8693455}" type="slidenum">
              <a:rPr lang="en-US" smtClean="0"/>
              <a:t>‹#›</a:t>
            </a:fld>
            <a:endParaRPr lang="en-US"/>
          </a:p>
        </p:txBody>
      </p:sp>
    </p:spTree>
    <p:extLst>
      <p:ext uri="{BB962C8B-B14F-4D97-AF65-F5344CB8AC3E}">
        <p14:creationId xmlns:p14="http://schemas.microsoft.com/office/powerpoint/2010/main" val="2502415369"/>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ransition spd="slow">
    <p:wipe/>
  </p:transition>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www.kaggle.com/competitions/fake-news/data" TargetMode="External"/><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www.youtube.com/watch?v=ATK6fm3cYfI&amp;t=1821s" TargetMode="External"/><Relationship Id="rId2" Type="http://schemas.openxmlformats.org/officeDocument/2006/relationships/hyperlink" Target="https://www.w3schools.com/python/python_regex.asp" TargetMode="External"/><Relationship Id="rId1" Type="http://schemas.openxmlformats.org/officeDocument/2006/relationships/slideLayout" Target="../slideLayouts/slideLayout7.xml"/><Relationship Id="rId5" Type="http://schemas.openxmlformats.org/officeDocument/2006/relationships/hyperlink" Target="https://www.geeksforgeeks.org/removing-stop-words-nltk-python/" TargetMode="External"/><Relationship Id="rId4" Type="http://schemas.openxmlformats.org/officeDocument/2006/relationships/hyperlink" Target="https://www.geeksforgeeks.org/confusion-matrix-machine-learnin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cacm.acm.org/magazines/2022/11/265829-fake-news-in-india/fulltext" TargetMode="External"/><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6125A1-DCFE-0B9B-B89B-16D4003D0179}"/>
              </a:ext>
            </a:extLst>
          </p:cNvPr>
          <p:cNvSpPr txBox="1"/>
          <p:nvPr/>
        </p:nvSpPr>
        <p:spPr>
          <a:xfrm>
            <a:off x="1889099" y="118055"/>
            <a:ext cx="8982635" cy="1354217"/>
          </a:xfrm>
          <a:prstGeom prst="rect">
            <a:avLst/>
          </a:prstGeom>
          <a:noFill/>
        </p:spPr>
        <p:txBody>
          <a:bodyPr wrap="square" rtlCol="0">
            <a:spAutoFit/>
          </a:bodyPr>
          <a:lstStyle/>
          <a:p>
            <a:r>
              <a:rPr lang="en-US" sz="2400" dirty="0"/>
              <a:t>                                  </a:t>
            </a:r>
            <a:r>
              <a:rPr lang="en-US" sz="2800" u="sng" dirty="0"/>
              <a:t>Minor Project</a:t>
            </a:r>
            <a:endParaRPr lang="en-US" sz="2400" u="sng" dirty="0"/>
          </a:p>
          <a:p>
            <a:r>
              <a:rPr lang="en-US" sz="5400" dirty="0"/>
              <a:t>    </a:t>
            </a:r>
            <a:r>
              <a:rPr lang="en-US" sz="5400" b="1" dirty="0">
                <a:solidFill>
                  <a:srgbClr val="00B0F0"/>
                </a:solidFill>
              </a:rPr>
              <a:t>FAKE NEWS DETECTION</a:t>
            </a:r>
          </a:p>
        </p:txBody>
      </p:sp>
      <p:sp>
        <p:nvSpPr>
          <p:cNvPr id="3" name="TextBox 2">
            <a:extLst>
              <a:ext uri="{FF2B5EF4-FFF2-40B4-BE49-F238E27FC236}">
                <a16:creationId xmlns:a16="http://schemas.microsoft.com/office/drawing/2014/main" id="{CCB656DC-20B7-BF42-D392-5952884DA447}"/>
              </a:ext>
            </a:extLst>
          </p:cNvPr>
          <p:cNvSpPr txBox="1"/>
          <p:nvPr/>
        </p:nvSpPr>
        <p:spPr>
          <a:xfrm flipH="1">
            <a:off x="7043992" y="4103800"/>
            <a:ext cx="5351932" cy="1692771"/>
          </a:xfrm>
          <a:prstGeom prst="rect">
            <a:avLst/>
          </a:prstGeom>
          <a:noFill/>
        </p:spPr>
        <p:txBody>
          <a:bodyPr wrap="square" rtlCol="0">
            <a:spAutoFit/>
          </a:bodyPr>
          <a:lstStyle/>
          <a:p>
            <a:r>
              <a:rPr lang="en-US" sz="3200" dirty="0"/>
              <a:t>          Team Members:</a:t>
            </a:r>
          </a:p>
          <a:p>
            <a:r>
              <a:rPr lang="en-US" sz="2400" dirty="0"/>
              <a:t>        SAFDAR NAZIR   (2006136)    </a:t>
            </a:r>
          </a:p>
          <a:p>
            <a:r>
              <a:rPr lang="en-US" sz="2400" dirty="0"/>
              <a:t>        DANISH ALI        (2006128)     </a:t>
            </a:r>
          </a:p>
          <a:p>
            <a:r>
              <a:rPr lang="en-US" sz="2400" dirty="0"/>
              <a:t>        MERAJ AHMAD   (2006114)</a:t>
            </a:r>
          </a:p>
        </p:txBody>
      </p:sp>
      <p:pic>
        <p:nvPicPr>
          <p:cNvPr id="4" name="Google Shape;90;p1">
            <a:extLst>
              <a:ext uri="{FF2B5EF4-FFF2-40B4-BE49-F238E27FC236}">
                <a16:creationId xmlns:a16="http://schemas.microsoft.com/office/drawing/2014/main" id="{EE8EDAD5-53BE-B726-9BF3-18A6B86C69FE}"/>
              </a:ext>
            </a:extLst>
          </p:cNvPr>
          <p:cNvPicPr preferRelativeResize="0"/>
          <p:nvPr/>
        </p:nvPicPr>
        <p:blipFill rotWithShape="1">
          <a:blip r:embed="rId2">
            <a:alphaModFix/>
          </a:blip>
          <a:srcRect/>
          <a:stretch/>
        </p:blipFill>
        <p:spPr>
          <a:xfrm>
            <a:off x="5223006" y="1782892"/>
            <a:ext cx="2005567" cy="1942085"/>
          </a:xfrm>
          <a:prstGeom prst="rect">
            <a:avLst/>
          </a:prstGeom>
          <a:noFill/>
          <a:ln>
            <a:noFill/>
          </a:ln>
        </p:spPr>
      </p:pic>
      <p:sp>
        <p:nvSpPr>
          <p:cNvPr id="5" name="TextBox 4">
            <a:extLst>
              <a:ext uri="{FF2B5EF4-FFF2-40B4-BE49-F238E27FC236}">
                <a16:creationId xmlns:a16="http://schemas.microsoft.com/office/drawing/2014/main" id="{AEBCFB92-D616-3271-3241-151FDE32B1D1}"/>
              </a:ext>
            </a:extLst>
          </p:cNvPr>
          <p:cNvSpPr txBox="1"/>
          <p:nvPr/>
        </p:nvSpPr>
        <p:spPr>
          <a:xfrm>
            <a:off x="531936" y="4534687"/>
            <a:ext cx="4521327" cy="1077218"/>
          </a:xfrm>
          <a:prstGeom prst="rect">
            <a:avLst/>
          </a:prstGeom>
          <a:noFill/>
        </p:spPr>
        <p:txBody>
          <a:bodyPr wrap="square" rtlCol="0">
            <a:spAutoFit/>
          </a:bodyPr>
          <a:lstStyle/>
          <a:p>
            <a:pPr marL="0" marR="0" lvl="0" indent="0" algn="ctr" rtl="0">
              <a:lnSpc>
                <a:spcPct val="100000"/>
              </a:lnSpc>
              <a:spcBef>
                <a:spcPts val="0"/>
              </a:spcBef>
              <a:spcAft>
                <a:spcPts val="0"/>
              </a:spcAft>
              <a:buClr>
                <a:srgbClr val="000000"/>
              </a:buClr>
              <a:buSzPts val="1200"/>
              <a:buFont typeface="Arial"/>
              <a:buNone/>
            </a:pPr>
            <a:r>
              <a:rPr lang="en-US" sz="1800" b="1" i="0" u="none" strike="noStrike" cap="none" dirty="0">
                <a:solidFill>
                  <a:schemeClr val="lt1"/>
                </a:solidFill>
                <a:latin typeface="Roboto"/>
                <a:ea typeface="Roboto"/>
                <a:cs typeface="Roboto"/>
                <a:sym typeface="Roboto"/>
              </a:rPr>
              <a:t>    </a:t>
            </a:r>
            <a:r>
              <a:rPr lang="en-US" sz="1800" b="1" i="0" u="none" strike="noStrike" cap="none" dirty="0">
                <a:latin typeface="Roboto"/>
                <a:ea typeface="Roboto"/>
                <a:cs typeface="Roboto"/>
                <a:sym typeface="Roboto"/>
              </a:rPr>
              <a:t>Under the Guidance of:</a:t>
            </a:r>
          </a:p>
          <a:p>
            <a:r>
              <a:rPr lang="en-IN" b="1" i="0" dirty="0">
                <a:solidFill>
                  <a:srgbClr val="121212"/>
                </a:solidFill>
                <a:effectLst/>
                <a:latin typeface="Source Sans Pro" panose="020B0503030403020204" pitchFamily="34" charset="0"/>
              </a:rPr>
              <a:t> </a:t>
            </a:r>
            <a:r>
              <a:rPr kumimoji="0" lang="en-IN" sz="2800" b="1" i="0" u="none" strike="noStrike" kern="1200" cap="none" spc="0" normalizeH="0" baseline="0" noProof="0" dirty="0">
                <a:ln>
                  <a:noFill/>
                </a:ln>
                <a:solidFill>
                  <a:prstClr val="black"/>
                </a:solidFill>
                <a:effectLst/>
                <a:uLnTx/>
                <a:uFillTx/>
                <a:latin typeface="Source Sans Pro" panose="020B0503030403020204" pitchFamily="34" charset="0"/>
                <a:ea typeface="+mn-ea"/>
                <a:cs typeface="+mn-cs"/>
              </a:rPr>
              <a:t>Prof. </a:t>
            </a:r>
            <a:r>
              <a:rPr lang="en-IN" sz="2800" b="1" i="0" dirty="0">
                <a:effectLst/>
                <a:latin typeface="Source Sans Pro" panose="020B0503030403020204" pitchFamily="34" charset="0"/>
              </a:rPr>
              <a:t>Anil Kumar </a:t>
            </a:r>
            <a:r>
              <a:rPr lang="en-IN" sz="2800" b="1" i="0" dirty="0" err="1">
                <a:effectLst/>
                <a:latin typeface="Source Sans Pro" panose="020B0503030403020204" pitchFamily="34" charset="0"/>
              </a:rPr>
              <a:t>Dudyala</a:t>
            </a:r>
            <a:endParaRPr lang="en-IN" sz="2800" b="1" i="0" dirty="0">
              <a:effectLst/>
              <a:latin typeface="Source Sans Pro" panose="020B0503030403020204" pitchFamily="34" charset="0"/>
            </a:endParaRPr>
          </a:p>
          <a:p>
            <a:r>
              <a:rPr lang="en-IN" dirty="0"/>
              <a:t>  </a:t>
            </a:r>
          </a:p>
        </p:txBody>
      </p:sp>
    </p:spTree>
    <p:extLst>
      <p:ext uri="{BB962C8B-B14F-4D97-AF65-F5344CB8AC3E}">
        <p14:creationId xmlns:p14="http://schemas.microsoft.com/office/powerpoint/2010/main" val="694138332"/>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EE1A94-657F-1F00-6109-102BB95F97CE}"/>
              </a:ext>
            </a:extLst>
          </p:cNvPr>
          <p:cNvSpPr txBox="1"/>
          <p:nvPr/>
        </p:nvSpPr>
        <p:spPr>
          <a:xfrm>
            <a:off x="947333" y="334903"/>
            <a:ext cx="2402541" cy="646331"/>
          </a:xfrm>
          <a:prstGeom prst="rect">
            <a:avLst/>
          </a:prstGeom>
          <a:noFill/>
        </p:spPr>
        <p:txBody>
          <a:bodyPr wrap="square" rtlCol="0">
            <a:spAutoFit/>
          </a:bodyPr>
          <a:lstStyle/>
          <a:p>
            <a:r>
              <a:rPr lang="en-US" sz="3600" dirty="0">
                <a:solidFill>
                  <a:srgbClr val="00B0F0"/>
                </a:solidFill>
              </a:rPr>
              <a:t>DATA SET</a:t>
            </a:r>
          </a:p>
        </p:txBody>
      </p:sp>
      <p:pic>
        <p:nvPicPr>
          <p:cNvPr id="4" name="Picture 3">
            <a:extLst>
              <a:ext uri="{FF2B5EF4-FFF2-40B4-BE49-F238E27FC236}">
                <a16:creationId xmlns:a16="http://schemas.microsoft.com/office/drawing/2014/main" id="{5881B547-7EFA-EA59-1773-B40881FAEB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075" y="1015846"/>
            <a:ext cx="4610562" cy="4826308"/>
          </a:xfrm>
          <a:prstGeom prst="rect">
            <a:avLst/>
          </a:prstGeom>
        </p:spPr>
      </p:pic>
      <p:sp>
        <p:nvSpPr>
          <p:cNvPr id="6" name="Rectangle 5">
            <a:extLst>
              <a:ext uri="{FF2B5EF4-FFF2-40B4-BE49-F238E27FC236}">
                <a16:creationId xmlns:a16="http://schemas.microsoft.com/office/drawing/2014/main" id="{C54D2415-BD69-99F1-853E-3E9B25F50A0F}"/>
              </a:ext>
            </a:extLst>
          </p:cNvPr>
          <p:cNvSpPr/>
          <p:nvPr/>
        </p:nvSpPr>
        <p:spPr>
          <a:xfrm>
            <a:off x="6891688" y="1241659"/>
            <a:ext cx="3455470" cy="87589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7" name="TextBox 6">
            <a:extLst>
              <a:ext uri="{FF2B5EF4-FFF2-40B4-BE49-F238E27FC236}">
                <a16:creationId xmlns:a16="http://schemas.microsoft.com/office/drawing/2014/main" id="{CF5C20FD-D93C-0BC3-E4AA-B4E0467A517D}"/>
              </a:ext>
            </a:extLst>
          </p:cNvPr>
          <p:cNvSpPr txBox="1"/>
          <p:nvPr/>
        </p:nvSpPr>
        <p:spPr>
          <a:xfrm>
            <a:off x="6944627" y="1356442"/>
            <a:ext cx="3349592" cy="646331"/>
          </a:xfrm>
          <a:prstGeom prst="rect">
            <a:avLst/>
          </a:prstGeom>
          <a:noFill/>
        </p:spPr>
        <p:txBody>
          <a:bodyPr wrap="square" rtlCol="0">
            <a:spAutoFit/>
          </a:bodyPr>
          <a:lstStyle/>
          <a:p>
            <a:r>
              <a:rPr lang="en-IN" dirty="0"/>
              <a:t>80% of the data is used to train The model.</a:t>
            </a:r>
          </a:p>
        </p:txBody>
      </p:sp>
      <p:sp>
        <p:nvSpPr>
          <p:cNvPr id="8" name="Rectangle 7">
            <a:extLst>
              <a:ext uri="{FF2B5EF4-FFF2-40B4-BE49-F238E27FC236}">
                <a16:creationId xmlns:a16="http://schemas.microsoft.com/office/drawing/2014/main" id="{702E6C64-1371-A284-A1CD-70B90E8A44E7}"/>
              </a:ext>
            </a:extLst>
          </p:cNvPr>
          <p:cNvSpPr/>
          <p:nvPr/>
        </p:nvSpPr>
        <p:spPr>
          <a:xfrm>
            <a:off x="6891688" y="2887579"/>
            <a:ext cx="3508409" cy="87589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9" name="TextBox 8">
            <a:extLst>
              <a:ext uri="{FF2B5EF4-FFF2-40B4-BE49-F238E27FC236}">
                <a16:creationId xmlns:a16="http://schemas.microsoft.com/office/drawing/2014/main" id="{EEAC024E-260F-C724-4BB1-F43753DC94F5}"/>
              </a:ext>
            </a:extLst>
          </p:cNvPr>
          <p:cNvSpPr txBox="1"/>
          <p:nvPr/>
        </p:nvSpPr>
        <p:spPr>
          <a:xfrm>
            <a:off x="6987941" y="3002362"/>
            <a:ext cx="3262964" cy="646331"/>
          </a:xfrm>
          <a:prstGeom prst="rect">
            <a:avLst/>
          </a:prstGeom>
          <a:noFill/>
        </p:spPr>
        <p:txBody>
          <a:bodyPr wrap="square" rtlCol="0">
            <a:spAutoFit/>
          </a:bodyPr>
          <a:lstStyle/>
          <a:p>
            <a:r>
              <a:rPr lang="en-IN" dirty="0"/>
              <a:t>This Data set Contains 20,800 rows and 5 Columns</a:t>
            </a:r>
          </a:p>
        </p:txBody>
      </p:sp>
      <p:sp>
        <p:nvSpPr>
          <p:cNvPr id="10" name="Rectangle 9">
            <a:extLst>
              <a:ext uri="{FF2B5EF4-FFF2-40B4-BE49-F238E27FC236}">
                <a16:creationId xmlns:a16="http://schemas.microsoft.com/office/drawing/2014/main" id="{E71B53BC-E56A-0FAD-69C2-2E6764BE18F8}"/>
              </a:ext>
            </a:extLst>
          </p:cNvPr>
          <p:cNvSpPr/>
          <p:nvPr/>
        </p:nvSpPr>
        <p:spPr>
          <a:xfrm>
            <a:off x="6891688" y="4610499"/>
            <a:ext cx="3508409" cy="87589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1" name="TextBox 10">
            <a:extLst>
              <a:ext uri="{FF2B5EF4-FFF2-40B4-BE49-F238E27FC236}">
                <a16:creationId xmlns:a16="http://schemas.microsoft.com/office/drawing/2014/main" id="{66FCCA67-95F9-4E04-D2FE-D82AAC6BEB50}"/>
              </a:ext>
            </a:extLst>
          </p:cNvPr>
          <p:cNvSpPr txBox="1"/>
          <p:nvPr/>
        </p:nvSpPr>
        <p:spPr>
          <a:xfrm>
            <a:off x="7040880" y="4725282"/>
            <a:ext cx="3253339" cy="646331"/>
          </a:xfrm>
          <a:prstGeom prst="rect">
            <a:avLst/>
          </a:prstGeom>
          <a:noFill/>
        </p:spPr>
        <p:txBody>
          <a:bodyPr wrap="square" rtlCol="0">
            <a:spAutoFit/>
          </a:bodyPr>
          <a:lstStyle/>
          <a:p>
            <a:r>
              <a:rPr lang="en-IN" dirty="0"/>
              <a:t>This Data Set is taken from Kaggle Website </a:t>
            </a:r>
            <a:r>
              <a:rPr lang="en-IN" dirty="0">
                <a:solidFill>
                  <a:srgbClr val="00B0F0"/>
                </a:solidFill>
                <a:hlinkClick r:id="rId3"/>
              </a:rPr>
              <a:t>Link</a:t>
            </a:r>
            <a:endParaRPr lang="en-IN" dirty="0"/>
          </a:p>
        </p:txBody>
      </p:sp>
    </p:spTree>
    <p:extLst>
      <p:ext uri="{BB962C8B-B14F-4D97-AF65-F5344CB8AC3E}">
        <p14:creationId xmlns:p14="http://schemas.microsoft.com/office/powerpoint/2010/main" val="339079833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543842-30C4-4B79-F0C9-8B7F41229632}"/>
              </a:ext>
            </a:extLst>
          </p:cNvPr>
          <p:cNvSpPr txBox="1"/>
          <p:nvPr/>
        </p:nvSpPr>
        <p:spPr>
          <a:xfrm>
            <a:off x="4079507" y="337467"/>
            <a:ext cx="4032986" cy="584775"/>
          </a:xfrm>
          <a:prstGeom prst="rect">
            <a:avLst/>
          </a:prstGeom>
          <a:noFill/>
        </p:spPr>
        <p:txBody>
          <a:bodyPr wrap="square" rtlCol="0">
            <a:spAutoFit/>
          </a:bodyPr>
          <a:lstStyle/>
          <a:p>
            <a:r>
              <a:rPr lang="en-IN" sz="3200" dirty="0">
                <a:solidFill>
                  <a:srgbClr val="00B0F0"/>
                </a:solidFill>
              </a:rPr>
              <a:t>Pre-processing Steps</a:t>
            </a:r>
          </a:p>
        </p:txBody>
      </p:sp>
      <p:sp>
        <p:nvSpPr>
          <p:cNvPr id="5" name="TextBox 4">
            <a:extLst>
              <a:ext uri="{FF2B5EF4-FFF2-40B4-BE49-F238E27FC236}">
                <a16:creationId xmlns:a16="http://schemas.microsoft.com/office/drawing/2014/main" id="{4AB39542-1885-CFF6-AE89-A53CC642665C}"/>
              </a:ext>
            </a:extLst>
          </p:cNvPr>
          <p:cNvSpPr txBox="1"/>
          <p:nvPr/>
        </p:nvSpPr>
        <p:spPr>
          <a:xfrm>
            <a:off x="1001026" y="1388851"/>
            <a:ext cx="6169795" cy="1015663"/>
          </a:xfrm>
          <a:prstGeom prst="rect">
            <a:avLst/>
          </a:prstGeom>
          <a:noFill/>
        </p:spPr>
        <p:txBody>
          <a:bodyPr wrap="square" rtlCol="0">
            <a:spAutoFit/>
          </a:bodyPr>
          <a:lstStyle/>
          <a:p>
            <a:pPr marL="285750" indent="-285750">
              <a:buFont typeface="Wingdings" panose="05000000000000000000" pitchFamily="2" charset="2"/>
              <a:buChar char="Ø"/>
            </a:pPr>
            <a:r>
              <a:rPr lang="en-US" sz="2000" b="0" i="0" dirty="0">
                <a:effectLst/>
                <a:latin typeface="Söhne"/>
              </a:rPr>
              <a:t>Remove unnecessary columns from the dataset: like </a:t>
            </a:r>
            <a:r>
              <a:rPr lang="en-IN" sz="2000" b="0" i="0" dirty="0">
                <a:effectLst/>
                <a:latin typeface="Söhne Mono"/>
              </a:rPr>
              <a:t>'id', 'title', 'author’ as they are not relevant to analysis.</a:t>
            </a:r>
            <a:endParaRPr lang="en-US" sz="2000" b="0" i="0" dirty="0">
              <a:effectLst/>
              <a:latin typeface="Söhne"/>
            </a:endParaRPr>
          </a:p>
          <a:p>
            <a:endParaRPr lang="en-IN" sz="2000" dirty="0"/>
          </a:p>
        </p:txBody>
      </p:sp>
      <p:sp>
        <p:nvSpPr>
          <p:cNvPr id="6" name="TextBox 5">
            <a:extLst>
              <a:ext uri="{FF2B5EF4-FFF2-40B4-BE49-F238E27FC236}">
                <a16:creationId xmlns:a16="http://schemas.microsoft.com/office/drawing/2014/main" id="{B77A4FDD-7667-E324-DCE6-FEE9853786DE}"/>
              </a:ext>
            </a:extLst>
          </p:cNvPr>
          <p:cNvSpPr txBox="1"/>
          <p:nvPr/>
        </p:nvSpPr>
        <p:spPr>
          <a:xfrm>
            <a:off x="962524" y="2459989"/>
            <a:ext cx="9978192" cy="1938992"/>
          </a:xfrm>
          <a:prstGeom prst="rect">
            <a:avLst/>
          </a:prstGeom>
          <a:noFill/>
        </p:spPr>
        <p:txBody>
          <a:bodyPr wrap="square" rtlCol="0">
            <a:spAutoFit/>
          </a:bodyPr>
          <a:lstStyle/>
          <a:p>
            <a:pPr marL="285750" indent="-285750">
              <a:buFont typeface="Wingdings" panose="05000000000000000000" pitchFamily="2" charset="2"/>
              <a:buChar char="Ø"/>
            </a:pPr>
            <a:r>
              <a:rPr lang="en-US" sz="2000" b="0" i="0" dirty="0">
                <a:effectLst/>
                <a:latin typeface="Söhne"/>
              </a:rPr>
              <a:t>Define a function to perform stemming and remove stop words:</a:t>
            </a:r>
          </a:p>
          <a:p>
            <a:r>
              <a:rPr lang="en-US" sz="2000" b="0" i="0" dirty="0">
                <a:effectLst/>
                <a:latin typeface="Söhne"/>
              </a:rPr>
              <a:t>A stemming and stop word removal function takes a text input and returns the same text with its words reduced to their root form using a stemming algorithm, and with stop words removed. Stop words are common words such as "a", "the", "and", and "in" that do not add much meaning to the text and can be safely removed to improve text analysis results.</a:t>
            </a:r>
          </a:p>
          <a:p>
            <a:endParaRPr lang="en-IN" sz="2000" dirty="0"/>
          </a:p>
        </p:txBody>
      </p:sp>
      <p:sp>
        <p:nvSpPr>
          <p:cNvPr id="7" name="TextBox 6">
            <a:extLst>
              <a:ext uri="{FF2B5EF4-FFF2-40B4-BE49-F238E27FC236}">
                <a16:creationId xmlns:a16="http://schemas.microsoft.com/office/drawing/2014/main" id="{D8FFEF38-D70D-9559-FDE0-5599F40C3E46}"/>
              </a:ext>
            </a:extLst>
          </p:cNvPr>
          <p:cNvSpPr txBox="1"/>
          <p:nvPr/>
        </p:nvSpPr>
        <p:spPr>
          <a:xfrm>
            <a:off x="962524" y="4454456"/>
            <a:ext cx="5823284" cy="707886"/>
          </a:xfrm>
          <a:prstGeom prst="rect">
            <a:avLst/>
          </a:prstGeom>
          <a:noFill/>
        </p:spPr>
        <p:txBody>
          <a:bodyPr wrap="square" rtlCol="0">
            <a:spAutoFit/>
          </a:bodyPr>
          <a:lstStyle/>
          <a:p>
            <a:pPr marL="285750" indent="-285750">
              <a:buFont typeface="Wingdings" panose="05000000000000000000" pitchFamily="2" charset="2"/>
              <a:buChar char="Ø"/>
            </a:pPr>
            <a:r>
              <a:rPr lang="en-US" sz="2000" b="0" i="0" dirty="0">
                <a:effectLst/>
                <a:latin typeface="Söhne"/>
              </a:rPr>
              <a:t>Split the data into training and testing sets:</a:t>
            </a:r>
          </a:p>
          <a:p>
            <a:endParaRPr lang="en-IN" sz="2000" dirty="0"/>
          </a:p>
        </p:txBody>
      </p:sp>
      <p:sp>
        <p:nvSpPr>
          <p:cNvPr id="8" name="TextBox 7">
            <a:extLst>
              <a:ext uri="{FF2B5EF4-FFF2-40B4-BE49-F238E27FC236}">
                <a16:creationId xmlns:a16="http://schemas.microsoft.com/office/drawing/2014/main" id="{26DE21BD-548E-3523-F54F-9FBB42D9F15B}"/>
              </a:ext>
            </a:extLst>
          </p:cNvPr>
          <p:cNvSpPr txBox="1"/>
          <p:nvPr/>
        </p:nvSpPr>
        <p:spPr>
          <a:xfrm>
            <a:off x="962524" y="5332199"/>
            <a:ext cx="6660682" cy="1015663"/>
          </a:xfrm>
          <a:prstGeom prst="rect">
            <a:avLst/>
          </a:prstGeom>
          <a:noFill/>
        </p:spPr>
        <p:txBody>
          <a:bodyPr wrap="square" rtlCol="0">
            <a:spAutoFit/>
          </a:bodyPr>
          <a:lstStyle/>
          <a:p>
            <a:pPr marL="285750" indent="-285750">
              <a:buFont typeface="Wingdings" panose="05000000000000000000" pitchFamily="2" charset="2"/>
              <a:buChar char="Ø"/>
            </a:pPr>
            <a:r>
              <a:rPr lang="en-US" sz="2000" b="0" i="0" dirty="0">
                <a:effectLst/>
                <a:latin typeface="Söhne"/>
              </a:rPr>
              <a:t>Convert the text data to numerical data using TF-IDF vectorization:</a:t>
            </a:r>
          </a:p>
          <a:p>
            <a:endParaRPr lang="en-IN" sz="2000" dirty="0"/>
          </a:p>
        </p:txBody>
      </p:sp>
    </p:spTree>
    <p:extLst>
      <p:ext uri="{BB962C8B-B14F-4D97-AF65-F5344CB8AC3E}">
        <p14:creationId xmlns:p14="http://schemas.microsoft.com/office/powerpoint/2010/main" val="40130821"/>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60F570-67D1-F4A2-0B93-E3179D88C3F9}"/>
              </a:ext>
            </a:extLst>
          </p:cNvPr>
          <p:cNvSpPr txBox="1"/>
          <p:nvPr/>
        </p:nvSpPr>
        <p:spPr>
          <a:xfrm>
            <a:off x="971962" y="687702"/>
            <a:ext cx="4365812" cy="646331"/>
          </a:xfrm>
          <a:prstGeom prst="rect">
            <a:avLst/>
          </a:prstGeom>
          <a:noFill/>
        </p:spPr>
        <p:txBody>
          <a:bodyPr wrap="square" rtlCol="0">
            <a:spAutoFit/>
          </a:bodyPr>
          <a:lstStyle/>
          <a:p>
            <a:r>
              <a:rPr lang="en-US" sz="3600" dirty="0">
                <a:solidFill>
                  <a:srgbClr val="00B0F0"/>
                </a:solidFill>
              </a:rPr>
              <a:t>WORKFLOW</a:t>
            </a:r>
          </a:p>
        </p:txBody>
      </p:sp>
      <p:sp>
        <p:nvSpPr>
          <p:cNvPr id="3" name="Rectangle: Rounded Corners 2">
            <a:extLst>
              <a:ext uri="{FF2B5EF4-FFF2-40B4-BE49-F238E27FC236}">
                <a16:creationId xmlns:a16="http://schemas.microsoft.com/office/drawing/2014/main" id="{700E89B6-A412-ED77-4665-2B5C4D45AD0E}"/>
              </a:ext>
            </a:extLst>
          </p:cNvPr>
          <p:cNvSpPr/>
          <p:nvPr/>
        </p:nvSpPr>
        <p:spPr>
          <a:xfrm>
            <a:off x="705429" y="1620443"/>
            <a:ext cx="5011978" cy="8337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The steps in this procedure are as follows :</a:t>
            </a:r>
          </a:p>
        </p:txBody>
      </p:sp>
      <p:sp>
        <p:nvSpPr>
          <p:cNvPr id="4" name="TextBox 3">
            <a:extLst>
              <a:ext uri="{FF2B5EF4-FFF2-40B4-BE49-F238E27FC236}">
                <a16:creationId xmlns:a16="http://schemas.microsoft.com/office/drawing/2014/main" id="{A017A0F1-61CB-C17E-6AB2-43B3D8683BE7}"/>
              </a:ext>
            </a:extLst>
          </p:cNvPr>
          <p:cNvSpPr txBox="1"/>
          <p:nvPr/>
        </p:nvSpPr>
        <p:spPr>
          <a:xfrm>
            <a:off x="986466" y="2740571"/>
            <a:ext cx="4258235" cy="4093428"/>
          </a:xfrm>
          <a:prstGeom prst="rect">
            <a:avLst/>
          </a:prstGeom>
          <a:noFill/>
        </p:spPr>
        <p:txBody>
          <a:bodyPr wrap="square" rtlCol="0">
            <a:spAutoFit/>
          </a:bodyPr>
          <a:lstStyle/>
          <a:p>
            <a:pPr marL="285750" indent="-285750">
              <a:buFont typeface="Arial" panose="020B0604020202020204" pitchFamily="34" charset="0"/>
              <a:buChar char="•"/>
            </a:pPr>
            <a:r>
              <a:rPr lang="en-US" sz="2000" dirty="0"/>
              <a:t>Data Set loading.</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Data Pre-Processing (remove Stop words, Stemming, Drop duplicate and remove meaningless char from the text).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Feature Selection.</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Applying Classification and model Construction.</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Classifying the new data.</a:t>
            </a:r>
          </a:p>
        </p:txBody>
      </p:sp>
      <p:sp>
        <p:nvSpPr>
          <p:cNvPr id="5" name="Rectangle: Rounded Corners 4">
            <a:extLst>
              <a:ext uri="{FF2B5EF4-FFF2-40B4-BE49-F238E27FC236}">
                <a16:creationId xmlns:a16="http://schemas.microsoft.com/office/drawing/2014/main" id="{B44FDB6F-0408-12E4-5A3D-111CC0DE2052}"/>
              </a:ext>
            </a:extLst>
          </p:cNvPr>
          <p:cNvSpPr/>
          <p:nvPr/>
        </p:nvSpPr>
        <p:spPr>
          <a:xfrm>
            <a:off x="8057947" y="819926"/>
            <a:ext cx="1443789" cy="49476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TextBox 5">
            <a:extLst>
              <a:ext uri="{FF2B5EF4-FFF2-40B4-BE49-F238E27FC236}">
                <a16:creationId xmlns:a16="http://schemas.microsoft.com/office/drawing/2014/main" id="{2B777B06-7414-13BF-5164-724FE7F59BD3}"/>
              </a:ext>
            </a:extLst>
          </p:cNvPr>
          <p:cNvSpPr txBox="1"/>
          <p:nvPr/>
        </p:nvSpPr>
        <p:spPr>
          <a:xfrm>
            <a:off x="8263288" y="914881"/>
            <a:ext cx="1203158" cy="369332"/>
          </a:xfrm>
          <a:prstGeom prst="rect">
            <a:avLst/>
          </a:prstGeom>
          <a:noFill/>
        </p:spPr>
        <p:txBody>
          <a:bodyPr wrap="square" rtlCol="0">
            <a:spAutoFit/>
          </a:bodyPr>
          <a:lstStyle/>
          <a:p>
            <a:r>
              <a:rPr lang="en-IN" dirty="0"/>
              <a:t>DATA SET</a:t>
            </a:r>
          </a:p>
        </p:txBody>
      </p:sp>
      <p:sp>
        <p:nvSpPr>
          <p:cNvPr id="7" name="Arrow: Down 6">
            <a:extLst>
              <a:ext uri="{FF2B5EF4-FFF2-40B4-BE49-F238E27FC236}">
                <a16:creationId xmlns:a16="http://schemas.microsoft.com/office/drawing/2014/main" id="{880B8004-DAF9-68F0-3AD9-C8321B92089A}"/>
              </a:ext>
            </a:extLst>
          </p:cNvPr>
          <p:cNvSpPr/>
          <p:nvPr/>
        </p:nvSpPr>
        <p:spPr>
          <a:xfrm>
            <a:off x="8590537" y="1325056"/>
            <a:ext cx="359347" cy="590773"/>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EDBEA43D-736C-7A3F-7D29-D9F43D13A562}"/>
              </a:ext>
            </a:extLst>
          </p:cNvPr>
          <p:cNvSpPr/>
          <p:nvPr/>
        </p:nvSpPr>
        <p:spPr>
          <a:xfrm>
            <a:off x="7602352" y="1924882"/>
            <a:ext cx="2525027" cy="86293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9" name="TextBox 8">
            <a:extLst>
              <a:ext uri="{FF2B5EF4-FFF2-40B4-BE49-F238E27FC236}">
                <a16:creationId xmlns:a16="http://schemas.microsoft.com/office/drawing/2014/main" id="{49CA8F56-5033-D72B-1925-9FB1302251DD}"/>
              </a:ext>
            </a:extLst>
          </p:cNvPr>
          <p:cNvSpPr txBox="1"/>
          <p:nvPr/>
        </p:nvSpPr>
        <p:spPr>
          <a:xfrm>
            <a:off x="7687372" y="1926045"/>
            <a:ext cx="2525027" cy="861774"/>
          </a:xfrm>
          <a:prstGeom prst="rect">
            <a:avLst/>
          </a:prstGeom>
          <a:noFill/>
        </p:spPr>
        <p:txBody>
          <a:bodyPr wrap="square" rtlCol="0">
            <a:spAutoFit/>
          </a:bodyPr>
          <a:lstStyle/>
          <a:p>
            <a:r>
              <a:rPr lang="en-IN" dirty="0"/>
              <a:t>     Pre-Processing</a:t>
            </a:r>
            <a:r>
              <a:rPr lang="en-IN" sz="1600" dirty="0"/>
              <a:t>    (Tokenization, Stemming,</a:t>
            </a:r>
          </a:p>
          <a:p>
            <a:r>
              <a:rPr lang="en-IN" sz="1600" dirty="0"/>
              <a:t>Stop Word Removal )</a:t>
            </a:r>
          </a:p>
        </p:txBody>
      </p:sp>
      <p:sp>
        <p:nvSpPr>
          <p:cNvPr id="10" name="Rectangle: Rounded Corners 9">
            <a:extLst>
              <a:ext uri="{FF2B5EF4-FFF2-40B4-BE49-F238E27FC236}">
                <a16:creationId xmlns:a16="http://schemas.microsoft.com/office/drawing/2014/main" id="{A5FF0870-A6CD-C2F4-7A99-7A95A42707ED}"/>
              </a:ext>
            </a:extLst>
          </p:cNvPr>
          <p:cNvSpPr/>
          <p:nvPr/>
        </p:nvSpPr>
        <p:spPr>
          <a:xfrm>
            <a:off x="7602351" y="3248045"/>
            <a:ext cx="2525027" cy="64489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1" name="TextBox 10">
            <a:extLst>
              <a:ext uri="{FF2B5EF4-FFF2-40B4-BE49-F238E27FC236}">
                <a16:creationId xmlns:a16="http://schemas.microsoft.com/office/drawing/2014/main" id="{B704DFFB-4FEE-31D7-6962-6BF6E4CDDF6B}"/>
              </a:ext>
            </a:extLst>
          </p:cNvPr>
          <p:cNvSpPr txBox="1"/>
          <p:nvPr/>
        </p:nvSpPr>
        <p:spPr>
          <a:xfrm>
            <a:off x="7804483" y="3385825"/>
            <a:ext cx="2178519" cy="369332"/>
          </a:xfrm>
          <a:prstGeom prst="rect">
            <a:avLst/>
          </a:prstGeom>
          <a:noFill/>
        </p:spPr>
        <p:txBody>
          <a:bodyPr wrap="square" rtlCol="0">
            <a:spAutoFit/>
          </a:bodyPr>
          <a:lstStyle/>
          <a:p>
            <a:r>
              <a:rPr lang="en-IN" dirty="0"/>
              <a:t>Feature Extraction</a:t>
            </a:r>
          </a:p>
        </p:txBody>
      </p:sp>
      <p:sp>
        <p:nvSpPr>
          <p:cNvPr id="12" name="Rectangle: Rounded Corners 11">
            <a:extLst>
              <a:ext uri="{FF2B5EF4-FFF2-40B4-BE49-F238E27FC236}">
                <a16:creationId xmlns:a16="http://schemas.microsoft.com/office/drawing/2014/main" id="{5C191560-530C-9664-CFC5-D666107132E9}"/>
              </a:ext>
            </a:extLst>
          </p:cNvPr>
          <p:cNvSpPr/>
          <p:nvPr/>
        </p:nvSpPr>
        <p:spPr>
          <a:xfrm>
            <a:off x="7616783" y="4252756"/>
            <a:ext cx="2510595" cy="64489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3" name="TextBox 12">
            <a:extLst>
              <a:ext uri="{FF2B5EF4-FFF2-40B4-BE49-F238E27FC236}">
                <a16:creationId xmlns:a16="http://schemas.microsoft.com/office/drawing/2014/main" id="{E7B26379-14D0-78CB-9BE9-761CD8DEA99B}"/>
              </a:ext>
            </a:extLst>
          </p:cNvPr>
          <p:cNvSpPr txBox="1"/>
          <p:nvPr/>
        </p:nvSpPr>
        <p:spPr>
          <a:xfrm>
            <a:off x="8131737" y="4217194"/>
            <a:ext cx="1636294" cy="646331"/>
          </a:xfrm>
          <a:prstGeom prst="rect">
            <a:avLst/>
          </a:prstGeom>
          <a:noFill/>
        </p:spPr>
        <p:txBody>
          <a:bodyPr wrap="square" rtlCol="0">
            <a:spAutoFit/>
          </a:bodyPr>
          <a:lstStyle/>
          <a:p>
            <a:r>
              <a:rPr lang="en-IN" dirty="0"/>
              <a:t>Training the</a:t>
            </a:r>
          </a:p>
          <a:p>
            <a:r>
              <a:rPr lang="en-IN" dirty="0"/>
              <a:t>  classifier</a:t>
            </a:r>
          </a:p>
        </p:txBody>
      </p:sp>
      <p:sp>
        <p:nvSpPr>
          <p:cNvPr id="14" name="Rectangle: Rounded Corners 13">
            <a:extLst>
              <a:ext uri="{FF2B5EF4-FFF2-40B4-BE49-F238E27FC236}">
                <a16:creationId xmlns:a16="http://schemas.microsoft.com/office/drawing/2014/main" id="{70B95F30-F19E-5568-3626-BEE71ABDB64B}"/>
              </a:ext>
            </a:extLst>
          </p:cNvPr>
          <p:cNvSpPr/>
          <p:nvPr/>
        </p:nvSpPr>
        <p:spPr>
          <a:xfrm>
            <a:off x="7599139" y="5169447"/>
            <a:ext cx="2525027" cy="64489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5" name="TextBox 14">
            <a:extLst>
              <a:ext uri="{FF2B5EF4-FFF2-40B4-BE49-F238E27FC236}">
                <a16:creationId xmlns:a16="http://schemas.microsoft.com/office/drawing/2014/main" id="{08B14966-3914-5275-7546-C905B16A6089}"/>
              </a:ext>
            </a:extLst>
          </p:cNvPr>
          <p:cNvSpPr txBox="1"/>
          <p:nvPr/>
        </p:nvSpPr>
        <p:spPr>
          <a:xfrm>
            <a:off x="8128846" y="5128991"/>
            <a:ext cx="2178519" cy="646331"/>
          </a:xfrm>
          <a:prstGeom prst="rect">
            <a:avLst/>
          </a:prstGeom>
          <a:noFill/>
        </p:spPr>
        <p:txBody>
          <a:bodyPr wrap="square" rtlCol="0">
            <a:spAutoFit/>
          </a:bodyPr>
          <a:lstStyle/>
          <a:p>
            <a:r>
              <a:rPr lang="en-IN" dirty="0"/>
              <a:t>     News Classification</a:t>
            </a:r>
          </a:p>
        </p:txBody>
      </p:sp>
      <p:sp>
        <p:nvSpPr>
          <p:cNvPr id="16" name="Rectangle: Rounded Corners 15">
            <a:extLst>
              <a:ext uri="{FF2B5EF4-FFF2-40B4-BE49-F238E27FC236}">
                <a16:creationId xmlns:a16="http://schemas.microsoft.com/office/drawing/2014/main" id="{8C7F537D-8754-13AE-9B24-4B3A2983B5DE}"/>
              </a:ext>
            </a:extLst>
          </p:cNvPr>
          <p:cNvSpPr/>
          <p:nvPr/>
        </p:nvSpPr>
        <p:spPr>
          <a:xfrm>
            <a:off x="6129685" y="6170298"/>
            <a:ext cx="1730940" cy="51495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8C7312BD-5EB3-8C6B-F949-6829575AAA69}"/>
              </a:ext>
            </a:extLst>
          </p:cNvPr>
          <p:cNvSpPr/>
          <p:nvPr/>
        </p:nvSpPr>
        <p:spPr>
          <a:xfrm>
            <a:off x="9451064" y="6170298"/>
            <a:ext cx="1730940" cy="51495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9" name="TextBox 18">
            <a:extLst>
              <a:ext uri="{FF2B5EF4-FFF2-40B4-BE49-F238E27FC236}">
                <a16:creationId xmlns:a16="http://schemas.microsoft.com/office/drawing/2014/main" id="{E81B2FB0-8028-284D-A81B-A17CF2C0F6E6}"/>
              </a:ext>
            </a:extLst>
          </p:cNvPr>
          <p:cNvSpPr txBox="1"/>
          <p:nvPr/>
        </p:nvSpPr>
        <p:spPr>
          <a:xfrm>
            <a:off x="6304547" y="6243108"/>
            <a:ext cx="1688431" cy="369332"/>
          </a:xfrm>
          <a:prstGeom prst="rect">
            <a:avLst/>
          </a:prstGeom>
          <a:noFill/>
        </p:spPr>
        <p:txBody>
          <a:bodyPr wrap="square" rtlCol="0">
            <a:spAutoFit/>
          </a:bodyPr>
          <a:lstStyle/>
          <a:p>
            <a:r>
              <a:rPr lang="en-IN" dirty="0"/>
              <a:t>Fake News</a:t>
            </a:r>
          </a:p>
        </p:txBody>
      </p:sp>
      <p:sp>
        <p:nvSpPr>
          <p:cNvPr id="20" name="TextBox 19">
            <a:extLst>
              <a:ext uri="{FF2B5EF4-FFF2-40B4-BE49-F238E27FC236}">
                <a16:creationId xmlns:a16="http://schemas.microsoft.com/office/drawing/2014/main" id="{F44604F0-FBA4-6D3E-3CC3-1136EF56D6A6}"/>
              </a:ext>
            </a:extLst>
          </p:cNvPr>
          <p:cNvSpPr txBox="1"/>
          <p:nvPr/>
        </p:nvSpPr>
        <p:spPr>
          <a:xfrm>
            <a:off x="9678189" y="6235834"/>
            <a:ext cx="1404346" cy="369332"/>
          </a:xfrm>
          <a:prstGeom prst="rect">
            <a:avLst/>
          </a:prstGeom>
          <a:noFill/>
        </p:spPr>
        <p:txBody>
          <a:bodyPr wrap="square" rtlCol="0">
            <a:spAutoFit/>
          </a:bodyPr>
          <a:lstStyle/>
          <a:p>
            <a:r>
              <a:rPr lang="en-IN" dirty="0"/>
              <a:t>True News </a:t>
            </a:r>
          </a:p>
        </p:txBody>
      </p:sp>
      <p:sp>
        <p:nvSpPr>
          <p:cNvPr id="21" name="Arrow: Down 20">
            <a:extLst>
              <a:ext uri="{FF2B5EF4-FFF2-40B4-BE49-F238E27FC236}">
                <a16:creationId xmlns:a16="http://schemas.microsoft.com/office/drawing/2014/main" id="{CF6EADB7-1A75-EFF9-2150-B646DEA6E19A}"/>
              </a:ext>
            </a:extLst>
          </p:cNvPr>
          <p:cNvSpPr/>
          <p:nvPr/>
        </p:nvSpPr>
        <p:spPr>
          <a:xfrm>
            <a:off x="8631451" y="2819276"/>
            <a:ext cx="318433" cy="428769"/>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2" name="Arrow: Down 21">
            <a:extLst>
              <a:ext uri="{FF2B5EF4-FFF2-40B4-BE49-F238E27FC236}">
                <a16:creationId xmlns:a16="http://schemas.microsoft.com/office/drawing/2014/main" id="{E9425282-CE4E-CCE2-8D5E-192DABCA29B8}"/>
              </a:ext>
            </a:extLst>
          </p:cNvPr>
          <p:cNvSpPr/>
          <p:nvPr/>
        </p:nvSpPr>
        <p:spPr>
          <a:xfrm>
            <a:off x="8620624" y="3900591"/>
            <a:ext cx="329260" cy="352165"/>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3" name="Arrow: Down 22">
            <a:extLst>
              <a:ext uri="{FF2B5EF4-FFF2-40B4-BE49-F238E27FC236}">
                <a16:creationId xmlns:a16="http://schemas.microsoft.com/office/drawing/2014/main" id="{2F820FEA-8A2A-8D20-B976-8FB52506EB3B}"/>
              </a:ext>
            </a:extLst>
          </p:cNvPr>
          <p:cNvSpPr/>
          <p:nvPr/>
        </p:nvSpPr>
        <p:spPr>
          <a:xfrm>
            <a:off x="8636366" y="4892330"/>
            <a:ext cx="329260" cy="352165"/>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6" name="Arrow: Down 25">
            <a:extLst>
              <a:ext uri="{FF2B5EF4-FFF2-40B4-BE49-F238E27FC236}">
                <a16:creationId xmlns:a16="http://schemas.microsoft.com/office/drawing/2014/main" id="{B6B2DE5A-89E3-E8DC-453F-5462809E65E0}"/>
              </a:ext>
            </a:extLst>
          </p:cNvPr>
          <p:cNvSpPr/>
          <p:nvPr/>
        </p:nvSpPr>
        <p:spPr>
          <a:xfrm rot="2140271">
            <a:off x="7966158" y="5755811"/>
            <a:ext cx="223467" cy="619815"/>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7" name="Arrow: Down 26">
            <a:extLst>
              <a:ext uri="{FF2B5EF4-FFF2-40B4-BE49-F238E27FC236}">
                <a16:creationId xmlns:a16="http://schemas.microsoft.com/office/drawing/2014/main" id="{BD5C0E09-8E38-B98D-3299-55BEE2693D1E}"/>
              </a:ext>
            </a:extLst>
          </p:cNvPr>
          <p:cNvSpPr/>
          <p:nvPr/>
        </p:nvSpPr>
        <p:spPr>
          <a:xfrm rot="18520880">
            <a:off x="9029469" y="5666973"/>
            <a:ext cx="280441" cy="746100"/>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81706436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BCB1E0-4711-47CA-D3F9-F29D0A9F8B6B}"/>
              </a:ext>
            </a:extLst>
          </p:cNvPr>
          <p:cNvSpPr txBox="1"/>
          <p:nvPr/>
        </p:nvSpPr>
        <p:spPr>
          <a:xfrm>
            <a:off x="5074020" y="299987"/>
            <a:ext cx="2456330" cy="646331"/>
          </a:xfrm>
          <a:prstGeom prst="rect">
            <a:avLst/>
          </a:prstGeom>
          <a:noFill/>
        </p:spPr>
        <p:txBody>
          <a:bodyPr wrap="square" rtlCol="0">
            <a:spAutoFit/>
          </a:bodyPr>
          <a:lstStyle/>
          <a:p>
            <a:r>
              <a:rPr lang="en-US" sz="3600" dirty="0">
                <a:solidFill>
                  <a:srgbClr val="00B0F0"/>
                </a:solidFill>
              </a:rPr>
              <a:t>TF-IDF</a:t>
            </a:r>
          </a:p>
        </p:txBody>
      </p:sp>
      <p:sp>
        <p:nvSpPr>
          <p:cNvPr id="3" name="TextBox 2">
            <a:extLst>
              <a:ext uri="{FF2B5EF4-FFF2-40B4-BE49-F238E27FC236}">
                <a16:creationId xmlns:a16="http://schemas.microsoft.com/office/drawing/2014/main" id="{7E903AC7-5B66-A3F0-9C06-89D00C122CA4}"/>
              </a:ext>
            </a:extLst>
          </p:cNvPr>
          <p:cNvSpPr txBox="1"/>
          <p:nvPr/>
        </p:nvSpPr>
        <p:spPr>
          <a:xfrm>
            <a:off x="1147478" y="1248785"/>
            <a:ext cx="7153835" cy="1015663"/>
          </a:xfrm>
          <a:prstGeom prst="rect">
            <a:avLst/>
          </a:prstGeom>
          <a:noFill/>
        </p:spPr>
        <p:txBody>
          <a:bodyPr wrap="square" rtlCol="0">
            <a:spAutoFit/>
          </a:bodyPr>
          <a:lstStyle/>
          <a:p>
            <a:pPr marL="285750" indent="-285750">
              <a:buFont typeface="Arial" panose="020B0604020202020204" pitchFamily="34" charset="0"/>
              <a:buChar char="•"/>
            </a:pPr>
            <a:r>
              <a:rPr lang="en-US" sz="2000" b="0" i="0" dirty="0">
                <a:effectLst/>
                <a:latin typeface="Söhne"/>
              </a:rPr>
              <a:t>It is a statistical measure used to evaluate the importance of a word in a document.</a:t>
            </a:r>
          </a:p>
          <a:p>
            <a:pPr marL="285750" indent="-285750">
              <a:buFont typeface="Arial" panose="020B0604020202020204" pitchFamily="34" charset="0"/>
              <a:buChar char="•"/>
            </a:pPr>
            <a:endParaRPr lang="en-US" sz="2000" dirty="0"/>
          </a:p>
        </p:txBody>
      </p:sp>
      <p:sp>
        <p:nvSpPr>
          <p:cNvPr id="7" name="TextBox 6">
            <a:extLst>
              <a:ext uri="{FF2B5EF4-FFF2-40B4-BE49-F238E27FC236}">
                <a16:creationId xmlns:a16="http://schemas.microsoft.com/office/drawing/2014/main" id="{30050F2C-C960-B48B-BF36-2F35F6E0C01C}"/>
              </a:ext>
            </a:extLst>
          </p:cNvPr>
          <p:cNvSpPr txBox="1"/>
          <p:nvPr/>
        </p:nvSpPr>
        <p:spPr>
          <a:xfrm>
            <a:off x="1147478" y="2938138"/>
            <a:ext cx="7853084" cy="1323439"/>
          </a:xfrm>
          <a:prstGeom prst="rect">
            <a:avLst/>
          </a:prstGeom>
          <a:noFill/>
        </p:spPr>
        <p:txBody>
          <a:bodyPr wrap="square" rtlCol="0">
            <a:spAutoFit/>
          </a:bodyPr>
          <a:lstStyle/>
          <a:p>
            <a:pPr marL="342900" indent="-342900">
              <a:buFont typeface="Arial" panose="020B0604020202020204" pitchFamily="34" charset="0"/>
              <a:buChar char="•"/>
            </a:pPr>
            <a:r>
              <a:rPr lang="en-US" sz="2000" b="0" i="0" dirty="0">
                <a:effectLst/>
                <a:latin typeface="Söhne"/>
              </a:rPr>
              <a:t>Words that are frequent in a particular document but rare in the entire corpus are considered to be more important for that document, and therefore are given a higher weight.</a:t>
            </a:r>
          </a:p>
          <a:p>
            <a:endParaRPr lang="en-US" sz="2000" dirty="0"/>
          </a:p>
        </p:txBody>
      </p:sp>
      <p:sp>
        <p:nvSpPr>
          <p:cNvPr id="9" name="TextBox 8">
            <a:extLst>
              <a:ext uri="{FF2B5EF4-FFF2-40B4-BE49-F238E27FC236}">
                <a16:creationId xmlns:a16="http://schemas.microsoft.com/office/drawing/2014/main" id="{18BD3B70-540D-6EF4-FA59-2702FFA9AC43}"/>
              </a:ext>
            </a:extLst>
          </p:cNvPr>
          <p:cNvSpPr txBox="1"/>
          <p:nvPr/>
        </p:nvSpPr>
        <p:spPr>
          <a:xfrm>
            <a:off x="1147478" y="2077387"/>
            <a:ext cx="7691719" cy="707886"/>
          </a:xfrm>
          <a:prstGeom prst="rect">
            <a:avLst/>
          </a:prstGeom>
          <a:noFill/>
        </p:spPr>
        <p:txBody>
          <a:bodyPr wrap="square" rtlCol="0">
            <a:spAutoFit/>
          </a:bodyPr>
          <a:lstStyle/>
          <a:p>
            <a:pPr marL="285750" indent="-285750">
              <a:buFont typeface="Arial" panose="020B0604020202020204" pitchFamily="34" charset="0"/>
              <a:buChar char="•"/>
            </a:pPr>
            <a:r>
              <a:rPr lang="en-US" sz="2000" b="0" i="0" dirty="0">
                <a:effectLst/>
                <a:latin typeface="Söhne"/>
              </a:rPr>
              <a:t>TF-IDF assigns a weight to each word based on its frequency in the document and its frequency across all documents.</a:t>
            </a:r>
          </a:p>
        </p:txBody>
      </p:sp>
      <p:sp>
        <p:nvSpPr>
          <p:cNvPr id="11" name="TextBox 10">
            <a:extLst>
              <a:ext uri="{FF2B5EF4-FFF2-40B4-BE49-F238E27FC236}">
                <a16:creationId xmlns:a16="http://schemas.microsoft.com/office/drawing/2014/main" id="{BCFD67DC-184F-F3E1-D7FE-BCA4EC3FC4CC}"/>
              </a:ext>
            </a:extLst>
          </p:cNvPr>
          <p:cNvSpPr txBox="1"/>
          <p:nvPr/>
        </p:nvSpPr>
        <p:spPr>
          <a:xfrm>
            <a:off x="1147478" y="4269414"/>
            <a:ext cx="8113060"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t>TF (x) = (Number of times word x appears in a document) / (Total number of words in the document).</a:t>
            </a:r>
          </a:p>
        </p:txBody>
      </p:sp>
      <p:sp>
        <p:nvSpPr>
          <p:cNvPr id="12" name="TextBox 11">
            <a:extLst>
              <a:ext uri="{FF2B5EF4-FFF2-40B4-BE49-F238E27FC236}">
                <a16:creationId xmlns:a16="http://schemas.microsoft.com/office/drawing/2014/main" id="{17415FA6-DD9D-CE48-B293-C75375A8F602}"/>
              </a:ext>
            </a:extLst>
          </p:cNvPr>
          <p:cNvSpPr txBox="1"/>
          <p:nvPr/>
        </p:nvSpPr>
        <p:spPr>
          <a:xfrm>
            <a:off x="1147478" y="5292106"/>
            <a:ext cx="9475696"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IDF (x) = </a:t>
            </a:r>
            <a:r>
              <a:rPr lang="en-US" sz="2000" dirty="0" err="1"/>
              <a:t>log_e</a:t>
            </a:r>
            <a:r>
              <a:rPr lang="en-US" sz="2000" dirty="0"/>
              <a:t> (Total number of documents / Number of documents with word x in it).</a:t>
            </a:r>
          </a:p>
        </p:txBody>
      </p:sp>
    </p:spTree>
    <p:extLst>
      <p:ext uri="{BB962C8B-B14F-4D97-AF65-F5344CB8AC3E}">
        <p14:creationId xmlns:p14="http://schemas.microsoft.com/office/powerpoint/2010/main" val="935209114"/>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A41AE6-D255-8268-8087-C10C17F1351F}"/>
              </a:ext>
            </a:extLst>
          </p:cNvPr>
          <p:cNvSpPr txBox="1"/>
          <p:nvPr/>
        </p:nvSpPr>
        <p:spPr>
          <a:xfrm>
            <a:off x="3684494" y="833718"/>
            <a:ext cx="3370824" cy="646331"/>
          </a:xfrm>
          <a:prstGeom prst="rect">
            <a:avLst/>
          </a:prstGeom>
          <a:noFill/>
        </p:spPr>
        <p:txBody>
          <a:bodyPr wrap="square" rtlCol="0">
            <a:spAutoFit/>
          </a:bodyPr>
          <a:lstStyle/>
          <a:p>
            <a:r>
              <a:rPr lang="en-US" sz="3600" dirty="0">
                <a:solidFill>
                  <a:srgbClr val="00B0F0"/>
                </a:solidFill>
              </a:rPr>
              <a:t>ARCHITECTURE</a:t>
            </a:r>
          </a:p>
        </p:txBody>
      </p:sp>
      <p:sp>
        <p:nvSpPr>
          <p:cNvPr id="3" name="TextBox 2">
            <a:extLst>
              <a:ext uri="{FF2B5EF4-FFF2-40B4-BE49-F238E27FC236}">
                <a16:creationId xmlns:a16="http://schemas.microsoft.com/office/drawing/2014/main" id="{2AE250E9-675A-3909-D9F3-D25C4576BE70}"/>
              </a:ext>
            </a:extLst>
          </p:cNvPr>
          <p:cNvSpPr txBox="1"/>
          <p:nvPr/>
        </p:nvSpPr>
        <p:spPr>
          <a:xfrm>
            <a:off x="349625" y="1775011"/>
            <a:ext cx="5208493" cy="5016758"/>
          </a:xfrm>
          <a:prstGeom prst="rect">
            <a:avLst/>
          </a:prstGeom>
          <a:noFill/>
        </p:spPr>
        <p:txBody>
          <a:bodyPr wrap="square" rtlCol="0">
            <a:spAutoFit/>
          </a:bodyPr>
          <a:lstStyle/>
          <a:p>
            <a:pPr marL="285750" indent="-285750">
              <a:buFont typeface="Arial" panose="020B0604020202020204" pitchFamily="34" charset="0"/>
              <a:buChar char="•"/>
            </a:pPr>
            <a:r>
              <a:rPr lang="en-US" sz="2000" dirty="0"/>
              <a:t>Extract the features from the pre-processed data using TF-IDF Vectorization.</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Split the dataset to training data and testing data.</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Using classification algorithm train the model with feature extracted training data.</a:t>
            </a:r>
          </a:p>
          <a:p>
            <a:pPr marL="285750" indent="-285750">
              <a:buFont typeface="Arial" panose="020B0604020202020204" pitchFamily="34" charset="0"/>
              <a:buChar char="•"/>
            </a:pPr>
            <a:r>
              <a:rPr lang="en-US" sz="2000" dirty="0"/>
              <a:t>Test and validate the model with the test data.</a:t>
            </a:r>
          </a:p>
          <a:p>
            <a:pPr marL="285750" indent="-285750">
              <a:buFont typeface="Arial" panose="020B0604020202020204" pitchFamily="34" charset="0"/>
              <a:buChar char="•"/>
            </a:pPr>
            <a:r>
              <a:rPr lang="en-US" sz="2000" dirty="0"/>
              <a:t>We used three classification algorithms Random Forest, Decision Tree, Logistic Regression to model and validate the data loaded.</a:t>
            </a:r>
          </a:p>
        </p:txBody>
      </p:sp>
      <p:sp>
        <p:nvSpPr>
          <p:cNvPr id="4" name="TextBox 3">
            <a:extLst>
              <a:ext uri="{FF2B5EF4-FFF2-40B4-BE49-F238E27FC236}">
                <a16:creationId xmlns:a16="http://schemas.microsoft.com/office/drawing/2014/main" id="{4E804EBF-3B3E-7C94-80DF-A72017ACD56C}"/>
              </a:ext>
            </a:extLst>
          </p:cNvPr>
          <p:cNvSpPr txBox="1"/>
          <p:nvPr/>
        </p:nvSpPr>
        <p:spPr>
          <a:xfrm>
            <a:off x="7655859" y="1891554"/>
            <a:ext cx="3783106" cy="830997"/>
          </a:xfrm>
          <a:prstGeom prst="rect">
            <a:avLst/>
          </a:prstGeom>
          <a:noFill/>
        </p:spPr>
        <p:txBody>
          <a:bodyPr wrap="square" rtlCol="0">
            <a:spAutoFit/>
          </a:bodyPr>
          <a:lstStyle/>
          <a:p>
            <a:r>
              <a:rPr lang="en-US" sz="2400" dirty="0"/>
              <a:t>       ML MODEL </a:t>
            </a:r>
          </a:p>
          <a:p>
            <a:r>
              <a:rPr lang="en-US" sz="2400" dirty="0"/>
              <a:t>    ARCHITECTURE</a:t>
            </a:r>
          </a:p>
        </p:txBody>
      </p:sp>
      <p:pic>
        <p:nvPicPr>
          <p:cNvPr id="6" name="Picture 5">
            <a:extLst>
              <a:ext uri="{FF2B5EF4-FFF2-40B4-BE49-F238E27FC236}">
                <a16:creationId xmlns:a16="http://schemas.microsoft.com/office/drawing/2014/main" id="{14C24ACD-8F42-1E3D-52A3-42A525FAE0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9373" y="2722551"/>
            <a:ext cx="6096000" cy="34290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702602245"/>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5CFC98-EE76-1995-E075-B9BE739D7CF7}"/>
              </a:ext>
            </a:extLst>
          </p:cNvPr>
          <p:cNvSpPr txBox="1"/>
          <p:nvPr/>
        </p:nvSpPr>
        <p:spPr>
          <a:xfrm>
            <a:off x="4114800" y="627529"/>
            <a:ext cx="4482353" cy="646331"/>
          </a:xfrm>
          <a:prstGeom prst="rect">
            <a:avLst/>
          </a:prstGeom>
          <a:noFill/>
        </p:spPr>
        <p:txBody>
          <a:bodyPr wrap="square" rtlCol="0">
            <a:spAutoFit/>
          </a:bodyPr>
          <a:lstStyle/>
          <a:p>
            <a:r>
              <a:rPr lang="en-US" sz="3600" dirty="0">
                <a:solidFill>
                  <a:srgbClr val="00B0F0"/>
                </a:solidFill>
              </a:rPr>
              <a:t>TECHNIQUES</a:t>
            </a:r>
          </a:p>
        </p:txBody>
      </p:sp>
      <p:sp>
        <p:nvSpPr>
          <p:cNvPr id="3" name="TextBox 2">
            <a:extLst>
              <a:ext uri="{FF2B5EF4-FFF2-40B4-BE49-F238E27FC236}">
                <a16:creationId xmlns:a16="http://schemas.microsoft.com/office/drawing/2014/main" id="{EF52EEB7-A6D7-D454-37F6-BB2009687D6F}"/>
              </a:ext>
            </a:extLst>
          </p:cNvPr>
          <p:cNvSpPr txBox="1"/>
          <p:nvPr/>
        </p:nvSpPr>
        <p:spPr>
          <a:xfrm>
            <a:off x="1497105" y="2040653"/>
            <a:ext cx="5351929"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We used TF-IDF for feature extraction.</a:t>
            </a:r>
          </a:p>
        </p:txBody>
      </p:sp>
      <p:sp>
        <p:nvSpPr>
          <p:cNvPr id="6" name="TextBox 5">
            <a:extLst>
              <a:ext uri="{FF2B5EF4-FFF2-40B4-BE49-F238E27FC236}">
                <a16:creationId xmlns:a16="http://schemas.microsoft.com/office/drawing/2014/main" id="{DD17D4BD-402C-1237-C1F6-826CF2F15461}"/>
              </a:ext>
            </a:extLst>
          </p:cNvPr>
          <p:cNvSpPr txBox="1"/>
          <p:nvPr/>
        </p:nvSpPr>
        <p:spPr>
          <a:xfrm>
            <a:off x="1497105" y="2895601"/>
            <a:ext cx="6060141"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t>We trained our data by using Decision Tree, Random Forest, Logistic Regression algorithms.</a:t>
            </a:r>
          </a:p>
        </p:txBody>
      </p:sp>
      <p:sp>
        <p:nvSpPr>
          <p:cNvPr id="8" name="TextBox 7">
            <a:extLst>
              <a:ext uri="{FF2B5EF4-FFF2-40B4-BE49-F238E27FC236}">
                <a16:creationId xmlns:a16="http://schemas.microsoft.com/office/drawing/2014/main" id="{5195EDE9-F093-5D3D-33EB-0C8B54015F70}"/>
              </a:ext>
            </a:extLst>
          </p:cNvPr>
          <p:cNvSpPr txBox="1"/>
          <p:nvPr/>
        </p:nvSpPr>
        <p:spPr>
          <a:xfrm>
            <a:off x="1497105" y="3998260"/>
            <a:ext cx="7194508"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t>We tested the efficiency of the classifier using accuracy,</a:t>
            </a:r>
          </a:p>
          <a:p>
            <a:r>
              <a:rPr lang="en-US" sz="2000" dirty="0"/>
              <a:t>    Precision ,Recall,F1-Score</a:t>
            </a:r>
          </a:p>
        </p:txBody>
      </p:sp>
      <p:pic>
        <p:nvPicPr>
          <p:cNvPr id="4" name="Content Placeholder 5">
            <a:extLst>
              <a:ext uri="{FF2B5EF4-FFF2-40B4-BE49-F238E27FC236}">
                <a16:creationId xmlns:a16="http://schemas.microsoft.com/office/drawing/2014/main" id="{048FD302-7D5D-0E3C-8F69-79DF08CF78DE}"/>
              </a:ext>
            </a:extLst>
          </p:cNvPr>
          <p:cNvPicPr>
            <a:picLocks noChangeAspect="1"/>
          </p:cNvPicPr>
          <p:nvPr/>
        </p:nvPicPr>
        <p:blipFill>
          <a:blip r:embed="rId2"/>
          <a:stretch>
            <a:fillRect/>
          </a:stretch>
        </p:blipFill>
        <p:spPr>
          <a:xfrm>
            <a:off x="8521591" y="2316953"/>
            <a:ext cx="4561755" cy="313094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01349037"/>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E65E0F-C423-50BB-220D-636EDFF8BBB8}"/>
              </a:ext>
            </a:extLst>
          </p:cNvPr>
          <p:cNvSpPr txBox="1"/>
          <p:nvPr/>
        </p:nvSpPr>
        <p:spPr>
          <a:xfrm>
            <a:off x="587141" y="279133"/>
            <a:ext cx="5977290" cy="523220"/>
          </a:xfrm>
          <a:prstGeom prst="rect">
            <a:avLst/>
          </a:prstGeom>
          <a:noFill/>
        </p:spPr>
        <p:txBody>
          <a:bodyPr wrap="square" rtlCol="0">
            <a:spAutoFit/>
          </a:bodyPr>
          <a:lstStyle/>
          <a:p>
            <a:r>
              <a:rPr lang="en-IN" sz="2800" dirty="0">
                <a:solidFill>
                  <a:srgbClr val="00B0F0"/>
                </a:solidFill>
              </a:rPr>
              <a:t>Machine Learning Classifier</a:t>
            </a:r>
          </a:p>
        </p:txBody>
      </p:sp>
      <p:sp>
        <p:nvSpPr>
          <p:cNvPr id="3" name="TextBox 2">
            <a:extLst>
              <a:ext uri="{FF2B5EF4-FFF2-40B4-BE49-F238E27FC236}">
                <a16:creationId xmlns:a16="http://schemas.microsoft.com/office/drawing/2014/main" id="{F9D8328B-7CBC-2475-0491-699541D1E596}"/>
              </a:ext>
            </a:extLst>
          </p:cNvPr>
          <p:cNvSpPr txBox="1"/>
          <p:nvPr/>
        </p:nvSpPr>
        <p:spPr>
          <a:xfrm>
            <a:off x="221381" y="1443790"/>
            <a:ext cx="8316228" cy="1200329"/>
          </a:xfrm>
          <a:prstGeom prst="rect">
            <a:avLst/>
          </a:prstGeom>
          <a:noFill/>
        </p:spPr>
        <p:txBody>
          <a:bodyPr wrap="square" rtlCol="0">
            <a:spAutoFit/>
          </a:bodyPr>
          <a:lstStyle/>
          <a:p>
            <a:r>
              <a:rPr lang="en-IN" dirty="0">
                <a:solidFill>
                  <a:srgbClr val="00B0F0"/>
                </a:solidFill>
              </a:rPr>
              <a:t>Decision Tree: </a:t>
            </a:r>
            <a:r>
              <a:rPr lang="en-US" b="0" i="0" dirty="0">
                <a:effectLst/>
              </a:rPr>
              <a:t>A decision tree is a flowchart-like model that helps to make decisions based on a set of conditions. It is a tree-like model where the internal nodes represent the conditions while the branches represent the outcomes. It is a popular algorithm for classification and regression tasks.</a:t>
            </a:r>
            <a:endParaRPr lang="en-IN" dirty="0"/>
          </a:p>
        </p:txBody>
      </p:sp>
      <p:sp>
        <p:nvSpPr>
          <p:cNvPr id="4" name="TextBox 3">
            <a:extLst>
              <a:ext uri="{FF2B5EF4-FFF2-40B4-BE49-F238E27FC236}">
                <a16:creationId xmlns:a16="http://schemas.microsoft.com/office/drawing/2014/main" id="{CBD8AE5C-0B96-34C2-88A0-3B2C4EF4C545}"/>
              </a:ext>
            </a:extLst>
          </p:cNvPr>
          <p:cNvSpPr txBox="1"/>
          <p:nvPr/>
        </p:nvSpPr>
        <p:spPr>
          <a:xfrm>
            <a:off x="385011" y="3099335"/>
            <a:ext cx="7680960" cy="1754326"/>
          </a:xfrm>
          <a:prstGeom prst="rect">
            <a:avLst/>
          </a:prstGeom>
          <a:noFill/>
        </p:spPr>
        <p:txBody>
          <a:bodyPr wrap="square" rtlCol="0">
            <a:spAutoFit/>
          </a:bodyPr>
          <a:lstStyle/>
          <a:p>
            <a:r>
              <a:rPr lang="en-US" b="0" i="0" dirty="0">
                <a:solidFill>
                  <a:srgbClr val="00B0F0"/>
                </a:solidFill>
                <a:effectLst/>
                <a:latin typeface="+mj-lt"/>
              </a:rPr>
              <a:t>Random Forest: </a:t>
            </a:r>
            <a:r>
              <a:rPr lang="en-US" b="0" i="0" dirty="0">
                <a:effectLst/>
              </a:rPr>
              <a:t>Random forest is an ensemble learning method that combines multiple decision trees to make a more accurate prediction.</a:t>
            </a:r>
          </a:p>
          <a:p>
            <a:r>
              <a:rPr lang="en-US" b="0" i="0" dirty="0">
                <a:effectLst/>
              </a:rPr>
              <a:t> It randomly selects a subset of features and data samples and creates multiple decision trees using them. The final prediction is made by aggregating the predictions of all the decision trees</a:t>
            </a:r>
            <a:r>
              <a:rPr lang="en-US" b="0" i="0" dirty="0">
                <a:effectLst/>
                <a:latin typeface="Söhne"/>
              </a:rPr>
              <a:t>.</a:t>
            </a:r>
          </a:p>
          <a:p>
            <a:endParaRPr lang="en-IN" dirty="0"/>
          </a:p>
        </p:txBody>
      </p:sp>
      <p:sp>
        <p:nvSpPr>
          <p:cNvPr id="5" name="TextBox 4">
            <a:extLst>
              <a:ext uri="{FF2B5EF4-FFF2-40B4-BE49-F238E27FC236}">
                <a16:creationId xmlns:a16="http://schemas.microsoft.com/office/drawing/2014/main" id="{18CCA5D6-E3B0-DDC8-4F4F-E9BC5F5DE0E1}"/>
              </a:ext>
            </a:extLst>
          </p:cNvPr>
          <p:cNvSpPr txBox="1"/>
          <p:nvPr/>
        </p:nvSpPr>
        <p:spPr>
          <a:xfrm>
            <a:off x="587140" y="4985886"/>
            <a:ext cx="6968691" cy="923330"/>
          </a:xfrm>
          <a:prstGeom prst="rect">
            <a:avLst/>
          </a:prstGeom>
          <a:noFill/>
        </p:spPr>
        <p:txBody>
          <a:bodyPr wrap="square" rtlCol="0">
            <a:spAutoFit/>
          </a:bodyPr>
          <a:lstStyle/>
          <a:p>
            <a:r>
              <a:rPr lang="en-IN" dirty="0">
                <a:solidFill>
                  <a:srgbClr val="00B0F0"/>
                </a:solidFill>
              </a:rPr>
              <a:t>Logistic Regression:</a:t>
            </a:r>
            <a:r>
              <a:rPr lang="en-US" dirty="0"/>
              <a:t> This classification occurs on the basis of a sigmoid function, </a:t>
            </a:r>
            <a:r>
              <a:rPr lang="en-US" b="0" i="0" dirty="0">
                <a:effectLst/>
              </a:rPr>
              <a:t>It is used to predict a binary outcome (1 / 0, Yes / No, True / False) given a set of independent variables. </a:t>
            </a:r>
            <a:endParaRPr lang="en-IN" dirty="0"/>
          </a:p>
        </p:txBody>
      </p:sp>
      <p:pic>
        <p:nvPicPr>
          <p:cNvPr id="6" name="Picture 5">
            <a:extLst>
              <a:ext uri="{FF2B5EF4-FFF2-40B4-BE49-F238E27FC236}">
                <a16:creationId xmlns:a16="http://schemas.microsoft.com/office/drawing/2014/main" id="{3A3FDD61-68EB-3466-ED84-944A7D3639AF}"/>
              </a:ext>
            </a:extLst>
          </p:cNvPr>
          <p:cNvPicPr>
            <a:picLocks noChangeAspect="1"/>
          </p:cNvPicPr>
          <p:nvPr/>
        </p:nvPicPr>
        <p:blipFill rotWithShape="1">
          <a:blip r:embed="rId2"/>
          <a:srcRect b="33607"/>
          <a:stretch/>
        </p:blipFill>
        <p:spPr>
          <a:xfrm>
            <a:off x="7940843" y="2665898"/>
            <a:ext cx="4126029" cy="348332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186723274"/>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5D3986-1343-3560-B6D4-2D572D4AF357}"/>
              </a:ext>
            </a:extLst>
          </p:cNvPr>
          <p:cNvSpPr txBox="1"/>
          <p:nvPr/>
        </p:nvSpPr>
        <p:spPr>
          <a:xfrm>
            <a:off x="1120587" y="791179"/>
            <a:ext cx="4554070" cy="646331"/>
          </a:xfrm>
          <a:prstGeom prst="rect">
            <a:avLst/>
          </a:prstGeom>
          <a:noFill/>
        </p:spPr>
        <p:txBody>
          <a:bodyPr wrap="square" rtlCol="0">
            <a:spAutoFit/>
          </a:bodyPr>
          <a:lstStyle/>
          <a:p>
            <a:r>
              <a:rPr lang="en-US" sz="3600" dirty="0">
                <a:solidFill>
                  <a:srgbClr val="00B0F0"/>
                </a:solidFill>
              </a:rPr>
              <a:t>RESULT</a:t>
            </a:r>
          </a:p>
        </p:txBody>
      </p:sp>
      <p:sp>
        <p:nvSpPr>
          <p:cNvPr id="3" name="TextBox 2">
            <a:extLst>
              <a:ext uri="{FF2B5EF4-FFF2-40B4-BE49-F238E27FC236}">
                <a16:creationId xmlns:a16="http://schemas.microsoft.com/office/drawing/2014/main" id="{7F4F38DF-29DD-BA2E-C307-CE38A62688FE}"/>
              </a:ext>
            </a:extLst>
          </p:cNvPr>
          <p:cNvSpPr txBox="1"/>
          <p:nvPr/>
        </p:nvSpPr>
        <p:spPr>
          <a:xfrm>
            <a:off x="1332343" y="2166722"/>
            <a:ext cx="6355977" cy="400110"/>
          </a:xfrm>
          <a:prstGeom prst="rect">
            <a:avLst/>
          </a:prstGeom>
          <a:noFill/>
        </p:spPr>
        <p:txBody>
          <a:bodyPr wrap="square" rtlCol="0">
            <a:spAutoFit/>
          </a:bodyPr>
          <a:lstStyle/>
          <a:p>
            <a:r>
              <a:rPr lang="en-US" sz="2000" dirty="0"/>
              <a:t>Performance Analysis</a:t>
            </a:r>
          </a:p>
        </p:txBody>
      </p:sp>
      <p:graphicFrame>
        <p:nvGraphicFramePr>
          <p:cNvPr id="4" name="Table 4">
            <a:extLst>
              <a:ext uri="{FF2B5EF4-FFF2-40B4-BE49-F238E27FC236}">
                <a16:creationId xmlns:a16="http://schemas.microsoft.com/office/drawing/2014/main" id="{A63C77A7-2ED6-DB08-D495-28DAFE8DFAAF}"/>
              </a:ext>
            </a:extLst>
          </p:cNvPr>
          <p:cNvGraphicFramePr>
            <a:graphicFrameLocks noGrp="1"/>
          </p:cNvGraphicFramePr>
          <p:nvPr>
            <p:extLst>
              <p:ext uri="{D42A27DB-BD31-4B8C-83A1-F6EECF244321}">
                <p14:modId xmlns:p14="http://schemas.microsoft.com/office/powerpoint/2010/main" val="320767913"/>
              </p:ext>
            </p:extLst>
          </p:nvPr>
        </p:nvGraphicFramePr>
        <p:xfrm>
          <a:off x="1406358" y="2952726"/>
          <a:ext cx="8151530" cy="2408544"/>
        </p:xfrm>
        <a:graphic>
          <a:graphicData uri="http://schemas.openxmlformats.org/drawingml/2006/table">
            <a:tbl>
              <a:tblPr firstRow="1" bandRow="1">
                <a:tableStyleId>{5C22544A-7EE6-4342-B048-85BDC9FD1C3A}</a:tableStyleId>
              </a:tblPr>
              <a:tblGrid>
                <a:gridCol w="1630306">
                  <a:extLst>
                    <a:ext uri="{9D8B030D-6E8A-4147-A177-3AD203B41FA5}">
                      <a16:colId xmlns:a16="http://schemas.microsoft.com/office/drawing/2014/main" val="2572835713"/>
                    </a:ext>
                  </a:extLst>
                </a:gridCol>
                <a:gridCol w="1630306">
                  <a:extLst>
                    <a:ext uri="{9D8B030D-6E8A-4147-A177-3AD203B41FA5}">
                      <a16:colId xmlns:a16="http://schemas.microsoft.com/office/drawing/2014/main" val="1327678636"/>
                    </a:ext>
                  </a:extLst>
                </a:gridCol>
                <a:gridCol w="1630306">
                  <a:extLst>
                    <a:ext uri="{9D8B030D-6E8A-4147-A177-3AD203B41FA5}">
                      <a16:colId xmlns:a16="http://schemas.microsoft.com/office/drawing/2014/main" val="1614554714"/>
                    </a:ext>
                  </a:extLst>
                </a:gridCol>
                <a:gridCol w="1630306">
                  <a:extLst>
                    <a:ext uri="{9D8B030D-6E8A-4147-A177-3AD203B41FA5}">
                      <a16:colId xmlns:a16="http://schemas.microsoft.com/office/drawing/2014/main" val="436944201"/>
                    </a:ext>
                  </a:extLst>
                </a:gridCol>
                <a:gridCol w="1630306">
                  <a:extLst>
                    <a:ext uri="{9D8B030D-6E8A-4147-A177-3AD203B41FA5}">
                      <a16:colId xmlns:a16="http://schemas.microsoft.com/office/drawing/2014/main" val="1829145396"/>
                    </a:ext>
                  </a:extLst>
                </a:gridCol>
              </a:tblGrid>
              <a:tr h="441768">
                <a:tc>
                  <a:txBody>
                    <a:bodyPr/>
                    <a:lstStyle/>
                    <a:p>
                      <a:r>
                        <a:rPr lang="en-IN" dirty="0"/>
                        <a:t>ML Classifier </a:t>
                      </a:r>
                    </a:p>
                  </a:txBody>
                  <a:tcPr/>
                </a:tc>
                <a:tc>
                  <a:txBody>
                    <a:bodyPr/>
                    <a:lstStyle/>
                    <a:p>
                      <a:r>
                        <a:rPr lang="en-IN" dirty="0"/>
                        <a:t>Accuracy(%)</a:t>
                      </a:r>
                    </a:p>
                  </a:txBody>
                  <a:tcPr/>
                </a:tc>
                <a:tc>
                  <a:txBody>
                    <a:bodyPr/>
                    <a:lstStyle/>
                    <a:p>
                      <a:r>
                        <a:rPr lang="en-IN" dirty="0"/>
                        <a:t>Precision(%)</a:t>
                      </a:r>
                    </a:p>
                  </a:txBody>
                  <a:tcPr/>
                </a:tc>
                <a:tc>
                  <a:txBody>
                    <a:bodyPr/>
                    <a:lstStyle/>
                    <a:p>
                      <a:r>
                        <a:rPr lang="en-IN" dirty="0"/>
                        <a:t>Recall(%)</a:t>
                      </a:r>
                    </a:p>
                  </a:txBody>
                  <a:tcPr/>
                </a:tc>
                <a:tc>
                  <a:txBody>
                    <a:bodyPr/>
                    <a:lstStyle/>
                    <a:p>
                      <a:r>
                        <a:rPr lang="en-IN" dirty="0"/>
                        <a:t>F1 Score(%)</a:t>
                      </a:r>
                    </a:p>
                  </a:txBody>
                  <a:tcPr/>
                </a:tc>
                <a:extLst>
                  <a:ext uri="{0D108BD9-81ED-4DB2-BD59-A6C34878D82A}">
                    <a16:rowId xmlns:a16="http://schemas.microsoft.com/office/drawing/2014/main" val="4117251874"/>
                  </a:ext>
                </a:extLst>
              </a:tr>
              <a:tr h="441768">
                <a:tc>
                  <a:txBody>
                    <a:bodyPr/>
                    <a:lstStyle/>
                    <a:p>
                      <a:r>
                        <a:rPr lang="en-IN" dirty="0"/>
                        <a:t>Decision Tree</a:t>
                      </a:r>
                    </a:p>
                  </a:txBody>
                  <a:tcPr/>
                </a:tc>
                <a:tc>
                  <a:txBody>
                    <a:bodyPr/>
                    <a:lstStyle/>
                    <a:p>
                      <a:r>
                        <a:rPr lang="en-IN" dirty="0"/>
                        <a:t>88</a:t>
                      </a:r>
                    </a:p>
                  </a:txBody>
                  <a:tcPr/>
                </a:tc>
                <a:tc>
                  <a:txBody>
                    <a:bodyPr/>
                    <a:lstStyle/>
                    <a:p>
                      <a:r>
                        <a:rPr lang="en-IN" dirty="0"/>
                        <a:t>88</a:t>
                      </a:r>
                    </a:p>
                  </a:txBody>
                  <a:tcPr/>
                </a:tc>
                <a:tc>
                  <a:txBody>
                    <a:bodyPr/>
                    <a:lstStyle/>
                    <a:p>
                      <a:r>
                        <a:rPr lang="en-IN" dirty="0"/>
                        <a:t>89</a:t>
                      </a:r>
                    </a:p>
                  </a:txBody>
                  <a:tcPr/>
                </a:tc>
                <a:tc>
                  <a:txBody>
                    <a:bodyPr/>
                    <a:lstStyle/>
                    <a:p>
                      <a:r>
                        <a:rPr lang="en-IN" dirty="0"/>
                        <a:t>89</a:t>
                      </a:r>
                    </a:p>
                  </a:txBody>
                  <a:tcPr/>
                </a:tc>
                <a:extLst>
                  <a:ext uri="{0D108BD9-81ED-4DB2-BD59-A6C34878D82A}">
                    <a16:rowId xmlns:a16="http://schemas.microsoft.com/office/drawing/2014/main" val="3045618574"/>
                  </a:ext>
                </a:extLst>
              </a:tr>
              <a:tr h="76250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Logistic Regression</a:t>
                      </a:r>
                    </a:p>
                  </a:txBody>
                  <a:tcPr/>
                </a:tc>
                <a:tc>
                  <a:txBody>
                    <a:bodyPr/>
                    <a:lstStyle/>
                    <a:p>
                      <a:r>
                        <a:rPr lang="en-IN" dirty="0"/>
                        <a:t>94</a:t>
                      </a:r>
                    </a:p>
                  </a:txBody>
                  <a:tcPr/>
                </a:tc>
                <a:tc>
                  <a:txBody>
                    <a:bodyPr/>
                    <a:lstStyle/>
                    <a:p>
                      <a:r>
                        <a:rPr lang="en-IN" dirty="0"/>
                        <a:t>93</a:t>
                      </a:r>
                    </a:p>
                  </a:txBody>
                  <a:tcPr/>
                </a:tc>
                <a:tc>
                  <a:txBody>
                    <a:bodyPr/>
                    <a:lstStyle/>
                    <a:p>
                      <a:r>
                        <a:rPr lang="en-IN" dirty="0"/>
                        <a:t>94</a:t>
                      </a:r>
                    </a:p>
                  </a:txBody>
                  <a:tcPr/>
                </a:tc>
                <a:tc>
                  <a:txBody>
                    <a:bodyPr/>
                    <a:lstStyle/>
                    <a:p>
                      <a:r>
                        <a:rPr lang="en-IN" dirty="0"/>
                        <a:t>94</a:t>
                      </a:r>
                    </a:p>
                  </a:txBody>
                  <a:tcPr/>
                </a:tc>
                <a:extLst>
                  <a:ext uri="{0D108BD9-81ED-4DB2-BD59-A6C34878D82A}">
                    <a16:rowId xmlns:a16="http://schemas.microsoft.com/office/drawing/2014/main" val="3549453185"/>
                  </a:ext>
                </a:extLst>
              </a:tr>
              <a:tr h="762504">
                <a:tc>
                  <a:txBody>
                    <a:bodyPr/>
                    <a:lstStyle/>
                    <a:p>
                      <a:r>
                        <a:rPr lang="en-IN" dirty="0"/>
                        <a:t>Random Forest</a:t>
                      </a:r>
                    </a:p>
                  </a:txBody>
                  <a:tcPr/>
                </a:tc>
                <a:tc>
                  <a:txBody>
                    <a:bodyPr/>
                    <a:lstStyle/>
                    <a:p>
                      <a:r>
                        <a:rPr lang="en-IN" dirty="0"/>
                        <a:t>91</a:t>
                      </a:r>
                    </a:p>
                  </a:txBody>
                  <a:tcPr/>
                </a:tc>
                <a:tc>
                  <a:txBody>
                    <a:bodyPr/>
                    <a:lstStyle/>
                    <a:p>
                      <a:r>
                        <a:rPr lang="en-IN" dirty="0"/>
                        <a:t>94</a:t>
                      </a:r>
                    </a:p>
                  </a:txBody>
                  <a:tcPr/>
                </a:tc>
                <a:tc>
                  <a:txBody>
                    <a:bodyPr/>
                    <a:lstStyle/>
                    <a:p>
                      <a:r>
                        <a:rPr lang="en-IN" dirty="0"/>
                        <a:t>87</a:t>
                      </a:r>
                    </a:p>
                  </a:txBody>
                  <a:tcPr/>
                </a:tc>
                <a:tc>
                  <a:txBody>
                    <a:bodyPr/>
                    <a:lstStyle/>
                    <a:p>
                      <a:r>
                        <a:rPr lang="en-IN" dirty="0"/>
                        <a:t>90</a:t>
                      </a:r>
                    </a:p>
                  </a:txBody>
                  <a:tcPr/>
                </a:tc>
                <a:extLst>
                  <a:ext uri="{0D108BD9-81ED-4DB2-BD59-A6C34878D82A}">
                    <a16:rowId xmlns:a16="http://schemas.microsoft.com/office/drawing/2014/main" val="3436784444"/>
                  </a:ext>
                </a:extLst>
              </a:tr>
            </a:tbl>
          </a:graphicData>
        </a:graphic>
      </p:graphicFrame>
    </p:spTree>
    <p:extLst>
      <p:ext uri="{BB962C8B-B14F-4D97-AF65-F5344CB8AC3E}">
        <p14:creationId xmlns:p14="http://schemas.microsoft.com/office/powerpoint/2010/main" val="4060156470"/>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3AE73A-4C62-728D-391B-C98377D24E38}"/>
              </a:ext>
            </a:extLst>
          </p:cNvPr>
          <p:cNvSpPr txBox="1"/>
          <p:nvPr/>
        </p:nvSpPr>
        <p:spPr>
          <a:xfrm>
            <a:off x="779646" y="173255"/>
            <a:ext cx="3811605" cy="461665"/>
          </a:xfrm>
          <a:prstGeom prst="rect">
            <a:avLst/>
          </a:prstGeom>
          <a:noFill/>
        </p:spPr>
        <p:txBody>
          <a:bodyPr wrap="square" rtlCol="0">
            <a:spAutoFit/>
          </a:bodyPr>
          <a:lstStyle/>
          <a:p>
            <a:r>
              <a:rPr lang="en-IN" sz="2400" dirty="0">
                <a:solidFill>
                  <a:srgbClr val="00B0F0"/>
                </a:solidFill>
              </a:rPr>
              <a:t>Confusion Matrix</a:t>
            </a:r>
          </a:p>
        </p:txBody>
      </p:sp>
      <p:graphicFrame>
        <p:nvGraphicFramePr>
          <p:cNvPr id="3" name="Table 3">
            <a:extLst>
              <a:ext uri="{FF2B5EF4-FFF2-40B4-BE49-F238E27FC236}">
                <a16:creationId xmlns:a16="http://schemas.microsoft.com/office/drawing/2014/main" id="{06972C81-F8D9-D09B-6268-CB3E866DC902}"/>
              </a:ext>
            </a:extLst>
          </p:cNvPr>
          <p:cNvGraphicFramePr>
            <a:graphicFrameLocks noGrp="1"/>
          </p:cNvGraphicFramePr>
          <p:nvPr>
            <p:extLst>
              <p:ext uri="{D42A27DB-BD31-4B8C-83A1-F6EECF244321}">
                <p14:modId xmlns:p14="http://schemas.microsoft.com/office/powerpoint/2010/main" val="3706735754"/>
              </p:ext>
            </p:extLst>
          </p:nvPr>
        </p:nvGraphicFramePr>
        <p:xfrm>
          <a:off x="1222410" y="1277931"/>
          <a:ext cx="2772076" cy="2514422"/>
        </p:xfrm>
        <a:graphic>
          <a:graphicData uri="http://schemas.openxmlformats.org/drawingml/2006/table">
            <a:tbl>
              <a:tblPr firstRow="1" bandRow="1">
                <a:tableStyleId>{5C22544A-7EE6-4342-B048-85BDC9FD1C3A}</a:tableStyleId>
              </a:tblPr>
              <a:tblGrid>
                <a:gridCol w="1398797">
                  <a:extLst>
                    <a:ext uri="{9D8B030D-6E8A-4147-A177-3AD203B41FA5}">
                      <a16:colId xmlns:a16="http://schemas.microsoft.com/office/drawing/2014/main" val="2442489877"/>
                    </a:ext>
                  </a:extLst>
                </a:gridCol>
                <a:gridCol w="1373279">
                  <a:extLst>
                    <a:ext uri="{9D8B030D-6E8A-4147-A177-3AD203B41FA5}">
                      <a16:colId xmlns:a16="http://schemas.microsoft.com/office/drawing/2014/main" val="2952792698"/>
                    </a:ext>
                  </a:extLst>
                </a:gridCol>
              </a:tblGrid>
              <a:tr h="1257211">
                <a:tc>
                  <a:txBody>
                    <a:bodyPr/>
                    <a:lstStyle/>
                    <a:p>
                      <a:endParaRPr lang="en-IN" dirty="0"/>
                    </a:p>
                    <a:p>
                      <a:endParaRPr lang="en-IN" dirty="0"/>
                    </a:p>
                    <a:p>
                      <a:r>
                        <a:rPr lang="en-IN" dirty="0"/>
                        <a:t>     1817</a:t>
                      </a:r>
                    </a:p>
                  </a:txBody>
                  <a:tcPr/>
                </a:tc>
                <a:tc>
                  <a:txBody>
                    <a:bodyPr/>
                    <a:lstStyle/>
                    <a:p>
                      <a:endParaRPr lang="en-IN" dirty="0"/>
                    </a:p>
                    <a:p>
                      <a:endParaRPr lang="en-IN" dirty="0"/>
                    </a:p>
                    <a:p>
                      <a:r>
                        <a:rPr lang="en-IN" dirty="0"/>
                        <a:t>    252</a:t>
                      </a:r>
                    </a:p>
                  </a:txBody>
                  <a:tcPr/>
                </a:tc>
                <a:extLst>
                  <a:ext uri="{0D108BD9-81ED-4DB2-BD59-A6C34878D82A}">
                    <a16:rowId xmlns:a16="http://schemas.microsoft.com/office/drawing/2014/main" val="1225710807"/>
                  </a:ext>
                </a:extLst>
              </a:tr>
              <a:tr h="1257211">
                <a:tc>
                  <a:txBody>
                    <a:bodyPr/>
                    <a:lstStyle/>
                    <a:p>
                      <a:endParaRPr lang="en-IN" dirty="0"/>
                    </a:p>
                    <a:p>
                      <a:endParaRPr lang="en-IN" dirty="0"/>
                    </a:p>
                    <a:p>
                      <a:r>
                        <a:rPr lang="en-IN" dirty="0"/>
                        <a:t>     218</a:t>
                      </a:r>
                    </a:p>
                  </a:txBody>
                  <a:tcPr/>
                </a:tc>
                <a:tc>
                  <a:txBody>
                    <a:bodyPr/>
                    <a:lstStyle/>
                    <a:p>
                      <a:endParaRPr lang="en-IN" dirty="0"/>
                    </a:p>
                    <a:p>
                      <a:endParaRPr lang="en-IN" dirty="0"/>
                    </a:p>
                    <a:p>
                      <a:r>
                        <a:rPr lang="en-IN" dirty="0"/>
                        <a:t>    1873</a:t>
                      </a:r>
                    </a:p>
                  </a:txBody>
                  <a:tcPr/>
                </a:tc>
                <a:extLst>
                  <a:ext uri="{0D108BD9-81ED-4DB2-BD59-A6C34878D82A}">
                    <a16:rowId xmlns:a16="http://schemas.microsoft.com/office/drawing/2014/main" val="1413413000"/>
                  </a:ext>
                </a:extLst>
              </a:tr>
            </a:tbl>
          </a:graphicData>
        </a:graphic>
      </p:graphicFrame>
      <p:sp>
        <p:nvSpPr>
          <p:cNvPr id="4" name="TextBox 3">
            <a:extLst>
              <a:ext uri="{FF2B5EF4-FFF2-40B4-BE49-F238E27FC236}">
                <a16:creationId xmlns:a16="http://schemas.microsoft.com/office/drawing/2014/main" id="{292EB6BD-64AB-674A-F0C3-6045AB5B3856}"/>
              </a:ext>
            </a:extLst>
          </p:cNvPr>
          <p:cNvSpPr txBox="1"/>
          <p:nvPr/>
        </p:nvSpPr>
        <p:spPr>
          <a:xfrm>
            <a:off x="1809549" y="904775"/>
            <a:ext cx="1713297" cy="369332"/>
          </a:xfrm>
          <a:prstGeom prst="rect">
            <a:avLst/>
          </a:prstGeom>
          <a:noFill/>
        </p:spPr>
        <p:txBody>
          <a:bodyPr wrap="square" rtlCol="0">
            <a:spAutoFit/>
          </a:bodyPr>
          <a:lstStyle/>
          <a:p>
            <a:r>
              <a:rPr lang="en-IN" dirty="0"/>
              <a:t>Decision Tree</a:t>
            </a:r>
          </a:p>
        </p:txBody>
      </p:sp>
      <p:sp>
        <p:nvSpPr>
          <p:cNvPr id="5" name="TextBox 4">
            <a:extLst>
              <a:ext uri="{FF2B5EF4-FFF2-40B4-BE49-F238E27FC236}">
                <a16:creationId xmlns:a16="http://schemas.microsoft.com/office/drawing/2014/main" id="{6B043D98-86D6-765C-73AE-290EAACAED19}"/>
              </a:ext>
            </a:extLst>
          </p:cNvPr>
          <p:cNvSpPr txBox="1"/>
          <p:nvPr/>
        </p:nvSpPr>
        <p:spPr>
          <a:xfrm>
            <a:off x="779646" y="1732547"/>
            <a:ext cx="356135" cy="369332"/>
          </a:xfrm>
          <a:prstGeom prst="rect">
            <a:avLst/>
          </a:prstGeom>
          <a:noFill/>
        </p:spPr>
        <p:txBody>
          <a:bodyPr wrap="square" rtlCol="0">
            <a:spAutoFit/>
          </a:bodyPr>
          <a:lstStyle/>
          <a:p>
            <a:r>
              <a:rPr lang="en-IN" dirty="0"/>
              <a:t>0</a:t>
            </a:r>
          </a:p>
        </p:txBody>
      </p:sp>
      <p:sp>
        <p:nvSpPr>
          <p:cNvPr id="6" name="TextBox 5">
            <a:extLst>
              <a:ext uri="{FF2B5EF4-FFF2-40B4-BE49-F238E27FC236}">
                <a16:creationId xmlns:a16="http://schemas.microsoft.com/office/drawing/2014/main" id="{4592D969-CBBE-A7B7-A24A-4E88559D175B}"/>
              </a:ext>
            </a:extLst>
          </p:cNvPr>
          <p:cNvSpPr txBox="1"/>
          <p:nvPr/>
        </p:nvSpPr>
        <p:spPr>
          <a:xfrm>
            <a:off x="2146434" y="4213983"/>
            <a:ext cx="1684421" cy="369332"/>
          </a:xfrm>
          <a:prstGeom prst="rect">
            <a:avLst/>
          </a:prstGeom>
          <a:noFill/>
        </p:spPr>
        <p:txBody>
          <a:bodyPr wrap="square" rtlCol="0">
            <a:spAutoFit/>
          </a:bodyPr>
          <a:lstStyle/>
          <a:p>
            <a:r>
              <a:rPr lang="en-IN" dirty="0"/>
              <a:t>Predict</a:t>
            </a:r>
          </a:p>
        </p:txBody>
      </p:sp>
      <p:sp>
        <p:nvSpPr>
          <p:cNvPr id="7" name="TextBox 6">
            <a:extLst>
              <a:ext uri="{FF2B5EF4-FFF2-40B4-BE49-F238E27FC236}">
                <a16:creationId xmlns:a16="http://schemas.microsoft.com/office/drawing/2014/main" id="{0D15F6BD-ED3E-A949-E135-F0D90924FABD}"/>
              </a:ext>
            </a:extLst>
          </p:cNvPr>
          <p:cNvSpPr txBox="1"/>
          <p:nvPr/>
        </p:nvSpPr>
        <p:spPr>
          <a:xfrm rot="16200000">
            <a:off x="-356133" y="1931651"/>
            <a:ext cx="1684421" cy="369332"/>
          </a:xfrm>
          <a:prstGeom prst="rect">
            <a:avLst/>
          </a:prstGeom>
          <a:noFill/>
        </p:spPr>
        <p:txBody>
          <a:bodyPr wrap="square" rtlCol="0">
            <a:spAutoFit/>
          </a:bodyPr>
          <a:lstStyle/>
          <a:p>
            <a:r>
              <a:rPr lang="en-IN" dirty="0"/>
              <a:t>Actual</a:t>
            </a:r>
          </a:p>
        </p:txBody>
      </p:sp>
      <p:sp>
        <p:nvSpPr>
          <p:cNvPr id="8" name="TextBox 7">
            <a:extLst>
              <a:ext uri="{FF2B5EF4-FFF2-40B4-BE49-F238E27FC236}">
                <a16:creationId xmlns:a16="http://schemas.microsoft.com/office/drawing/2014/main" id="{4E17654A-53ED-99EA-9674-1A9D91F6340C}"/>
              </a:ext>
            </a:extLst>
          </p:cNvPr>
          <p:cNvSpPr txBox="1"/>
          <p:nvPr/>
        </p:nvSpPr>
        <p:spPr>
          <a:xfrm>
            <a:off x="782050" y="2958528"/>
            <a:ext cx="178068" cy="369332"/>
          </a:xfrm>
          <a:prstGeom prst="rect">
            <a:avLst/>
          </a:prstGeom>
          <a:noFill/>
        </p:spPr>
        <p:txBody>
          <a:bodyPr wrap="square" rtlCol="0">
            <a:spAutoFit/>
          </a:bodyPr>
          <a:lstStyle/>
          <a:p>
            <a:r>
              <a:rPr lang="en-IN" dirty="0"/>
              <a:t>1</a:t>
            </a:r>
          </a:p>
        </p:txBody>
      </p:sp>
      <p:sp>
        <p:nvSpPr>
          <p:cNvPr id="9" name="TextBox 8">
            <a:extLst>
              <a:ext uri="{FF2B5EF4-FFF2-40B4-BE49-F238E27FC236}">
                <a16:creationId xmlns:a16="http://schemas.microsoft.com/office/drawing/2014/main" id="{E41F1BD6-DF58-4E1B-E29F-41800C25970B}"/>
              </a:ext>
            </a:extLst>
          </p:cNvPr>
          <p:cNvSpPr txBox="1"/>
          <p:nvPr/>
        </p:nvSpPr>
        <p:spPr>
          <a:xfrm>
            <a:off x="1809549" y="3792353"/>
            <a:ext cx="259883" cy="369332"/>
          </a:xfrm>
          <a:prstGeom prst="rect">
            <a:avLst/>
          </a:prstGeom>
          <a:noFill/>
        </p:spPr>
        <p:txBody>
          <a:bodyPr wrap="square" rtlCol="0">
            <a:spAutoFit/>
          </a:bodyPr>
          <a:lstStyle/>
          <a:p>
            <a:r>
              <a:rPr lang="en-IN" dirty="0"/>
              <a:t>0</a:t>
            </a:r>
          </a:p>
        </p:txBody>
      </p:sp>
      <p:sp>
        <p:nvSpPr>
          <p:cNvPr id="10" name="TextBox 9">
            <a:extLst>
              <a:ext uri="{FF2B5EF4-FFF2-40B4-BE49-F238E27FC236}">
                <a16:creationId xmlns:a16="http://schemas.microsoft.com/office/drawing/2014/main" id="{5799DD7D-1A62-D619-2344-422F9E6025CE}"/>
              </a:ext>
            </a:extLst>
          </p:cNvPr>
          <p:cNvSpPr txBox="1"/>
          <p:nvPr/>
        </p:nvSpPr>
        <p:spPr>
          <a:xfrm>
            <a:off x="3108960" y="3859731"/>
            <a:ext cx="336884" cy="369332"/>
          </a:xfrm>
          <a:prstGeom prst="rect">
            <a:avLst/>
          </a:prstGeom>
          <a:noFill/>
        </p:spPr>
        <p:txBody>
          <a:bodyPr wrap="square" rtlCol="0">
            <a:spAutoFit/>
          </a:bodyPr>
          <a:lstStyle/>
          <a:p>
            <a:r>
              <a:rPr lang="en-IN" dirty="0"/>
              <a:t>1</a:t>
            </a:r>
          </a:p>
        </p:txBody>
      </p:sp>
      <p:graphicFrame>
        <p:nvGraphicFramePr>
          <p:cNvPr id="11" name="Table 3">
            <a:extLst>
              <a:ext uri="{FF2B5EF4-FFF2-40B4-BE49-F238E27FC236}">
                <a16:creationId xmlns:a16="http://schemas.microsoft.com/office/drawing/2014/main" id="{3D01DCAE-40C2-E305-062F-A38DE52E567A}"/>
              </a:ext>
            </a:extLst>
          </p:cNvPr>
          <p:cNvGraphicFramePr>
            <a:graphicFrameLocks noGrp="1"/>
          </p:cNvGraphicFramePr>
          <p:nvPr>
            <p:extLst>
              <p:ext uri="{D42A27DB-BD31-4B8C-83A1-F6EECF244321}">
                <p14:modId xmlns:p14="http://schemas.microsoft.com/office/powerpoint/2010/main" val="3935385827"/>
              </p:ext>
            </p:extLst>
          </p:nvPr>
        </p:nvGraphicFramePr>
        <p:xfrm>
          <a:off x="9034912" y="1345309"/>
          <a:ext cx="2772076" cy="2514422"/>
        </p:xfrm>
        <a:graphic>
          <a:graphicData uri="http://schemas.openxmlformats.org/drawingml/2006/table">
            <a:tbl>
              <a:tblPr firstRow="1" bandRow="1">
                <a:tableStyleId>{5C22544A-7EE6-4342-B048-85BDC9FD1C3A}</a:tableStyleId>
              </a:tblPr>
              <a:tblGrid>
                <a:gridCol w="1398797">
                  <a:extLst>
                    <a:ext uri="{9D8B030D-6E8A-4147-A177-3AD203B41FA5}">
                      <a16:colId xmlns:a16="http://schemas.microsoft.com/office/drawing/2014/main" val="2442489877"/>
                    </a:ext>
                  </a:extLst>
                </a:gridCol>
                <a:gridCol w="1373279">
                  <a:extLst>
                    <a:ext uri="{9D8B030D-6E8A-4147-A177-3AD203B41FA5}">
                      <a16:colId xmlns:a16="http://schemas.microsoft.com/office/drawing/2014/main" val="2952792698"/>
                    </a:ext>
                  </a:extLst>
                </a:gridCol>
              </a:tblGrid>
              <a:tr h="1257211">
                <a:tc>
                  <a:txBody>
                    <a:bodyPr/>
                    <a:lstStyle/>
                    <a:p>
                      <a:endParaRPr lang="en-IN" dirty="0"/>
                    </a:p>
                    <a:p>
                      <a:endParaRPr lang="en-IN" dirty="0"/>
                    </a:p>
                    <a:p>
                      <a:r>
                        <a:rPr lang="en-IN" dirty="0"/>
                        <a:t>     1931</a:t>
                      </a:r>
                    </a:p>
                  </a:txBody>
                  <a:tcPr/>
                </a:tc>
                <a:tc>
                  <a:txBody>
                    <a:bodyPr/>
                    <a:lstStyle/>
                    <a:p>
                      <a:endParaRPr lang="en-IN" dirty="0"/>
                    </a:p>
                    <a:p>
                      <a:endParaRPr lang="en-IN" dirty="0"/>
                    </a:p>
                    <a:p>
                      <a:r>
                        <a:rPr lang="en-IN" dirty="0"/>
                        <a:t>    138</a:t>
                      </a:r>
                    </a:p>
                  </a:txBody>
                  <a:tcPr/>
                </a:tc>
                <a:extLst>
                  <a:ext uri="{0D108BD9-81ED-4DB2-BD59-A6C34878D82A}">
                    <a16:rowId xmlns:a16="http://schemas.microsoft.com/office/drawing/2014/main" val="1225710807"/>
                  </a:ext>
                </a:extLst>
              </a:tr>
              <a:tr h="1257211">
                <a:tc>
                  <a:txBody>
                    <a:bodyPr/>
                    <a:lstStyle/>
                    <a:p>
                      <a:endParaRPr lang="en-IN" dirty="0"/>
                    </a:p>
                    <a:p>
                      <a:endParaRPr lang="en-IN" dirty="0"/>
                    </a:p>
                    <a:p>
                      <a:r>
                        <a:rPr lang="en-IN" dirty="0"/>
                        <a:t>     120</a:t>
                      </a:r>
                    </a:p>
                  </a:txBody>
                  <a:tcPr/>
                </a:tc>
                <a:tc>
                  <a:txBody>
                    <a:bodyPr/>
                    <a:lstStyle/>
                    <a:p>
                      <a:endParaRPr lang="en-IN" dirty="0"/>
                    </a:p>
                    <a:p>
                      <a:endParaRPr lang="en-IN" dirty="0"/>
                    </a:p>
                    <a:p>
                      <a:r>
                        <a:rPr lang="en-IN" dirty="0"/>
                        <a:t>    1971</a:t>
                      </a:r>
                    </a:p>
                  </a:txBody>
                  <a:tcPr/>
                </a:tc>
                <a:extLst>
                  <a:ext uri="{0D108BD9-81ED-4DB2-BD59-A6C34878D82A}">
                    <a16:rowId xmlns:a16="http://schemas.microsoft.com/office/drawing/2014/main" val="1413413000"/>
                  </a:ext>
                </a:extLst>
              </a:tr>
            </a:tbl>
          </a:graphicData>
        </a:graphic>
      </p:graphicFrame>
      <p:sp>
        <p:nvSpPr>
          <p:cNvPr id="12" name="TextBox 11">
            <a:extLst>
              <a:ext uri="{FF2B5EF4-FFF2-40B4-BE49-F238E27FC236}">
                <a16:creationId xmlns:a16="http://schemas.microsoft.com/office/drawing/2014/main" id="{AD9EC0F8-8449-D3B4-CEB8-A0849D34931A}"/>
              </a:ext>
            </a:extLst>
          </p:cNvPr>
          <p:cNvSpPr txBox="1"/>
          <p:nvPr/>
        </p:nvSpPr>
        <p:spPr>
          <a:xfrm>
            <a:off x="9318856" y="933466"/>
            <a:ext cx="2204187" cy="369332"/>
          </a:xfrm>
          <a:prstGeom prst="rect">
            <a:avLst/>
          </a:prstGeom>
          <a:noFill/>
        </p:spPr>
        <p:txBody>
          <a:bodyPr wrap="square" rtlCol="0">
            <a:spAutoFit/>
          </a:bodyPr>
          <a:lstStyle/>
          <a:p>
            <a:r>
              <a:rPr lang="en-IN" dirty="0"/>
              <a:t> Logistic Regression</a:t>
            </a:r>
          </a:p>
        </p:txBody>
      </p:sp>
      <p:sp>
        <p:nvSpPr>
          <p:cNvPr id="13" name="TextBox 12">
            <a:extLst>
              <a:ext uri="{FF2B5EF4-FFF2-40B4-BE49-F238E27FC236}">
                <a16:creationId xmlns:a16="http://schemas.microsoft.com/office/drawing/2014/main" id="{D3F79EC4-C879-7411-E6B0-4A7FD8EF2F7F}"/>
              </a:ext>
            </a:extLst>
          </p:cNvPr>
          <p:cNvSpPr txBox="1"/>
          <p:nvPr/>
        </p:nvSpPr>
        <p:spPr>
          <a:xfrm>
            <a:off x="8652491" y="1941016"/>
            <a:ext cx="356135" cy="369332"/>
          </a:xfrm>
          <a:prstGeom prst="rect">
            <a:avLst/>
          </a:prstGeom>
          <a:noFill/>
        </p:spPr>
        <p:txBody>
          <a:bodyPr wrap="square" rtlCol="0">
            <a:spAutoFit/>
          </a:bodyPr>
          <a:lstStyle/>
          <a:p>
            <a:r>
              <a:rPr lang="en-IN" dirty="0"/>
              <a:t>0</a:t>
            </a:r>
          </a:p>
        </p:txBody>
      </p:sp>
      <p:sp>
        <p:nvSpPr>
          <p:cNvPr id="14" name="TextBox 13">
            <a:extLst>
              <a:ext uri="{FF2B5EF4-FFF2-40B4-BE49-F238E27FC236}">
                <a16:creationId xmlns:a16="http://schemas.microsoft.com/office/drawing/2014/main" id="{8D2044B3-68DC-60C2-7992-217BA6A3D532}"/>
              </a:ext>
            </a:extLst>
          </p:cNvPr>
          <p:cNvSpPr txBox="1"/>
          <p:nvPr/>
        </p:nvSpPr>
        <p:spPr>
          <a:xfrm>
            <a:off x="9958936" y="4314085"/>
            <a:ext cx="1684421" cy="369332"/>
          </a:xfrm>
          <a:prstGeom prst="rect">
            <a:avLst/>
          </a:prstGeom>
          <a:noFill/>
        </p:spPr>
        <p:txBody>
          <a:bodyPr wrap="square" rtlCol="0">
            <a:spAutoFit/>
          </a:bodyPr>
          <a:lstStyle/>
          <a:p>
            <a:r>
              <a:rPr lang="en-IN" dirty="0"/>
              <a:t>Predict</a:t>
            </a:r>
          </a:p>
        </p:txBody>
      </p:sp>
      <p:sp>
        <p:nvSpPr>
          <p:cNvPr id="15" name="TextBox 14">
            <a:extLst>
              <a:ext uri="{FF2B5EF4-FFF2-40B4-BE49-F238E27FC236}">
                <a16:creationId xmlns:a16="http://schemas.microsoft.com/office/drawing/2014/main" id="{3E306986-977D-8462-9C7B-3B094B06390C}"/>
              </a:ext>
            </a:extLst>
          </p:cNvPr>
          <p:cNvSpPr txBox="1"/>
          <p:nvPr/>
        </p:nvSpPr>
        <p:spPr>
          <a:xfrm rot="16200000">
            <a:off x="7625614" y="2043322"/>
            <a:ext cx="1684421" cy="369332"/>
          </a:xfrm>
          <a:prstGeom prst="rect">
            <a:avLst/>
          </a:prstGeom>
          <a:noFill/>
        </p:spPr>
        <p:txBody>
          <a:bodyPr wrap="square" rtlCol="0">
            <a:spAutoFit/>
          </a:bodyPr>
          <a:lstStyle/>
          <a:p>
            <a:r>
              <a:rPr lang="en-IN" dirty="0"/>
              <a:t>Actual</a:t>
            </a:r>
          </a:p>
        </p:txBody>
      </p:sp>
      <p:sp>
        <p:nvSpPr>
          <p:cNvPr id="16" name="TextBox 15">
            <a:extLst>
              <a:ext uri="{FF2B5EF4-FFF2-40B4-BE49-F238E27FC236}">
                <a16:creationId xmlns:a16="http://schemas.microsoft.com/office/drawing/2014/main" id="{18D46B05-827C-F542-7830-0091AF6F04DD}"/>
              </a:ext>
            </a:extLst>
          </p:cNvPr>
          <p:cNvSpPr txBox="1"/>
          <p:nvPr/>
        </p:nvSpPr>
        <p:spPr>
          <a:xfrm>
            <a:off x="8665634" y="3059668"/>
            <a:ext cx="178068" cy="369332"/>
          </a:xfrm>
          <a:prstGeom prst="rect">
            <a:avLst/>
          </a:prstGeom>
          <a:noFill/>
        </p:spPr>
        <p:txBody>
          <a:bodyPr wrap="square" rtlCol="0">
            <a:spAutoFit/>
          </a:bodyPr>
          <a:lstStyle/>
          <a:p>
            <a:r>
              <a:rPr lang="en-IN" dirty="0"/>
              <a:t>1</a:t>
            </a:r>
          </a:p>
        </p:txBody>
      </p:sp>
      <p:sp>
        <p:nvSpPr>
          <p:cNvPr id="17" name="TextBox 16">
            <a:extLst>
              <a:ext uri="{FF2B5EF4-FFF2-40B4-BE49-F238E27FC236}">
                <a16:creationId xmlns:a16="http://schemas.microsoft.com/office/drawing/2014/main" id="{965496A0-6661-6295-C8C4-01E74E30EEA6}"/>
              </a:ext>
            </a:extLst>
          </p:cNvPr>
          <p:cNvSpPr txBox="1"/>
          <p:nvPr/>
        </p:nvSpPr>
        <p:spPr>
          <a:xfrm>
            <a:off x="9583554" y="3923460"/>
            <a:ext cx="259883" cy="369332"/>
          </a:xfrm>
          <a:prstGeom prst="rect">
            <a:avLst/>
          </a:prstGeom>
          <a:noFill/>
        </p:spPr>
        <p:txBody>
          <a:bodyPr wrap="square" rtlCol="0">
            <a:spAutoFit/>
          </a:bodyPr>
          <a:lstStyle/>
          <a:p>
            <a:r>
              <a:rPr lang="en-IN" dirty="0"/>
              <a:t>0</a:t>
            </a:r>
          </a:p>
        </p:txBody>
      </p:sp>
      <p:sp>
        <p:nvSpPr>
          <p:cNvPr id="18" name="TextBox 17">
            <a:extLst>
              <a:ext uri="{FF2B5EF4-FFF2-40B4-BE49-F238E27FC236}">
                <a16:creationId xmlns:a16="http://schemas.microsoft.com/office/drawing/2014/main" id="{DD31A505-1C01-64AA-20DC-AB32F5ED7819}"/>
              </a:ext>
            </a:extLst>
          </p:cNvPr>
          <p:cNvSpPr txBox="1"/>
          <p:nvPr/>
        </p:nvSpPr>
        <p:spPr>
          <a:xfrm>
            <a:off x="10959966" y="3921417"/>
            <a:ext cx="336884" cy="369332"/>
          </a:xfrm>
          <a:prstGeom prst="rect">
            <a:avLst/>
          </a:prstGeom>
          <a:noFill/>
        </p:spPr>
        <p:txBody>
          <a:bodyPr wrap="square" rtlCol="0">
            <a:spAutoFit/>
          </a:bodyPr>
          <a:lstStyle/>
          <a:p>
            <a:r>
              <a:rPr lang="en-IN" dirty="0"/>
              <a:t>1</a:t>
            </a:r>
          </a:p>
        </p:txBody>
      </p:sp>
      <p:graphicFrame>
        <p:nvGraphicFramePr>
          <p:cNvPr id="19" name="Table 3">
            <a:extLst>
              <a:ext uri="{FF2B5EF4-FFF2-40B4-BE49-F238E27FC236}">
                <a16:creationId xmlns:a16="http://schemas.microsoft.com/office/drawing/2014/main" id="{0D0AB80F-6CE8-8FED-72EE-5ABFBD14040B}"/>
              </a:ext>
            </a:extLst>
          </p:cNvPr>
          <p:cNvGraphicFramePr>
            <a:graphicFrameLocks noGrp="1"/>
          </p:cNvGraphicFramePr>
          <p:nvPr>
            <p:extLst>
              <p:ext uri="{D42A27DB-BD31-4B8C-83A1-F6EECF244321}">
                <p14:modId xmlns:p14="http://schemas.microsoft.com/office/powerpoint/2010/main" val="3648058411"/>
              </p:ext>
            </p:extLst>
          </p:nvPr>
        </p:nvGraphicFramePr>
        <p:xfrm>
          <a:off x="5128661" y="1430331"/>
          <a:ext cx="2772076" cy="2514422"/>
        </p:xfrm>
        <a:graphic>
          <a:graphicData uri="http://schemas.openxmlformats.org/drawingml/2006/table">
            <a:tbl>
              <a:tblPr firstRow="1" bandRow="1">
                <a:tableStyleId>{5C22544A-7EE6-4342-B048-85BDC9FD1C3A}</a:tableStyleId>
              </a:tblPr>
              <a:tblGrid>
                <a:gridCol w="1398797">
                  <a:extLst>
                    <a:ext uri="{9D8B030D-6E8A-4147-A177-3AD203B41FA5}">
                      <a16:colId xmlns:a16="http://schemas.microsoft.com/office/drawing/2014/main" val="2442489877"/>
                    </a:ext>
                  </a:extLst>
                </a:gridCol>
                <a:gridCol w="1373279">
                  <a:extLst>
                    <a:ext uri="{9D8B030D-6E8A-4147-A177-3AD203B41FA5}">
                      <a16:colId xmlns:a16="http://schemas.microsoft.com/office/drawing/2014/main" val="2952792698"/>
                    </a:ext>
                  </a:extLst>
                </a:gridCol>
              </a:tblGrid>
              <a:tr h="1257211">
                <a:tc>
                  <a:txBody>
                    <a:bodyPr/>
                    <a:lstStyle/>
                    <a:p>
                      <a:endParaRPr lang="en-IN" dirty="0"/>
                    </a:p>
                    <a:p>
                      <a:endParaRPr lang="en-IN" dirty="0"/>
                    </a:p>
                    <a:p>
                      <a:r>
                        <a:rPr lang="en-IN" dirty="0"/>
                        <a:t>     1946</a:t>
                      </a:r>
                    </a:p>
                  </a:txBody>
                  <a:tcPr/>
                </a:tc>
                <a:tc>
                  <a:txBody>
                    <a:bodyPr/>
                    <a:lstStyle/>
                    <a:p>
                      <a:endParaRPr lang="en-IN" dirty="0"/>
                    </a:p>
                    <a:p>
                      <a:endParaRPr lang="en-IN" dirty="0"/>
                    </a:p>
                    <a:p>
                      <a:r>
                        <a:rPr lang="en-IN" dirty="0"/>
                        <a:t>    123</a:t>
                      </a:r>
                    </a:p>
                  </a:txBody>
                  <a:tcPr/>
                </a:tc>
                <a:extLst>
                  <a:ext uri="{0D108BD9-81ED-4DB2-BD59-A6C34878D82A}">
                    <a16:rowId xmlns:a16="http://schemas.microsoft.com/office/drawing/2014/main" val="1225710807"/>
                  </a:ext>
                </a:extLst>
              </a:tr>
              <a:tr h="1257211">
                <a:tc>
                  <a:txBody>
                    <a:bodyPr/>
                    <a:lstStyle/>
                    <a:p>
                      <a:endParaRPr lang="en-IN" dirty="0"/>
                    </a:p>
                    <a:p>
                      <a:endParaRPr lang="en-IN" dirty="0"/>
                    </a:p>
                    <a:p>
                      <a:r>
                        <a:rPr lang="en-IN" dirty="0"/>
                        <a:t>     264</a:t>
                      </a:r>
                    </a:p>
                  </a:txBody>
                  <a:tcPr/>
                </a:tc>
                <a:tc>
                  <a:txBody>
                    <a:bodyPr/>
                    <a:lstStyle/>
                    <a:p>
                      <a:endParaRPr lang="en-IN" dirty="0"/>
                    </a:p>
                    <a:p>
                      <a:endParaRPr lang="en-IN" dirty="0"/>
                    </a:p>
                    <a:p>
                      <a:r>
                        <a:rPr lang="en-IN" dirty="0"/>
                        <a:t>    1827</a:t>
                      </a:r>
                    </a:p>
                  </a:txBody>
                  <a:tcPr/>
                </a:tc>
                <a:extLst>
                  <a:ext uri="{0D108BD9-81ED-4DB2-BD59-A6C34878D82A}">
                    <a16:rowId xmlns:a16="http://schemas.microsoft.com/office/drawing/2014/main" val="1413413000"/>
                  </a:ext>
                </a:extLst>
              </a:tr>
            </a:tbl>
          </a:graphicData>
        </a:graphic>
      </p:graphicFrame>
      <p:sp>
        <p:nvSpPr>
          <p:cNvPr id="20" name="TextBox 19">
            <a:extLst>
              <a:ext uri="{FF2B5EF4-FFF2-40B4-BE49-F238E27FC236}">
                <a16:creationId xmlns:a16="http://schemas.microsoft.com/office/drawing/2014/main" id="{C2EA8D67-3709-CEB8-E760-8EA380247A49}"/>
              </a:ext>
            </a:extLst>
          </p:cNvPr>
          <p:cNvSpPr txBox="1"/>
          <p:nvPr/>
        </p:nvSpPr>
        <p:spPr>
          <a:xfrm>
            <a:off x="5715800" y="1057175"/>
            <a:ext cx="1713297" cy="369332"/>
          </a:xfrm>
          <a:prstGeom prst="rect">
            <a:avLst/>
          </a:prstGeom>
          <a:noFill/>
        </p:spPr>
        <p:txBody>
          <a:bodyPr wrap="square" rtlCol="0">
            <a:spAutoFit/>
          </a:bodyPr>
          <a:lstStyle/>
          <a:p>
            <a:r>
              <a:rPr lang="en-IN" dirty="0"/>
              <a:t>Random Forest</a:t>
            </a:r>
          </a:p>
        </p:txBody>
      </p:sp>
      <p:sp>
        <p:nvSpPr>
          <p:cNvPr id="21" name="TextBox 20">
            <a:extLst>
              <a:ext uri="{FF2B5EF4-FFF2-40B4-BE49-F238E27FC236}">
                <a16:creationId xmlns:a16="http://schemas.microsoft.com/office/drawing/2014/main" id="{280AC528-902A-40C0-2965-5427E43EC519}"/>
              </a:ext>
            </a:extLst>
          </p:cNvPr>
          <p:cNvSpPr txBox="1"/>
          <p:nvPr/>
        </p:nvSpPr>
        <p:spPr>
          <a:xfrm>
            <a:off x="4685897" y="1884947"/>
            <a:ext cx="356135" cy="369332"/>
          </a:xfrm>
          <a:prstGeom prst="rect">
            <a:avLst/>
          </a:prstGeom>
          <a:noFill/>
        </p:spPr>
        <p:txBody>
          <a:bodyPr wrap="square" rtlCol="0">
            <a:spAutoFit/>
          </a:bodyPr>
          <a:lstStyle/>
          <a:p>
            <a:r>
              <a:rPr lang="en-IN" dirty="0"/>
              <a:t>0</a:t>
            </a:r>
          </a:p>
        </p:txBody>
      </p:sp>
      <p:sp>
        <p:nvSpPr>
          <p:cNvPr id="22" name="TextBox 21">
            <a:extLst>
              <a:ext uri="{FF2B5EF4-FFF2-40B4-BE49-F238E27FC236}">
                <a16:creationId xmlns:a16="http://schemas.microsoft.com/office/drawing/2014/main" id="{137E45F7-F54B-F442-72C1-14B9771463C5}"/>
              </a:ext>
            </a:extLst>
          </p:cNvPr>
          <p:cNvSpPr txBox="1"/>
          <p:nvPr/>
        </p:nvSpPr>
        <p:spPr>
          <a:xfrm>
            <a:off x="6052685" y="4366383"/>
            <a:ext cx="1684421" cy="369332"/>
          </a:xfrm>
          <a:prstGeom prst="rect">
            <a:avLst/>
          </a:prstGeom>
          <a:noFill/>
        </p:spPr>
        <p:txBody>
          <a:bodyPr wrap="square" rtlCol="0">
            <a:spAutoFit/>
          </a:bodyPr>
          <a:lstStyle/>
          <a:p>
            <a:r>
              <a:rPr lang="en-IN" dirty="0"/>
              <a:t>Predict</a:t>
            </a:r>
          </a:p>
        </p:txBody>
      </p:sp>
      <p:sp>
        <p:nvSpPr>
          <p:cNvPr id="23" name="TextBox 22">
            <a:extLst>
              <a:ext uri="{FF2B5EF4-FFF2-40B4-BE49-F238E27FC236}">
                <a16:creationId xmlns:a16="http://schemas.microsoft.com/office/drawing/2014/main" id="{509BF87F-85B6-4A55-50F1-752D95A12F76}"/>
              </a:ext>
            </a:extLst>
          </p:cNvPr>
          <p:cNvSpPr txBox="1"/>
          <p:nvPr/>
        </p:nvSpPr>
        <p:spPr>
          <a:xfrm rot="16200000">
            <a:off x="3550118" y="2084051"/>
            <a:ext cx="1684421" cy="369332"/>
          </a:xfrm>
          <a:prstGeom prst="rect">
            <a:avLst/>
          </a:prstGeom>
          <a:noFill/>
        </p:spPr>
        <p:txBody>
          <a:bodyPr wrap="square" rtlCol="0">
            <a:spAutoFit/>
          </a:bodyPr>
          <a:lstStyle/>
          <a:p>
            <a:r>
              <a:rPr lang="en-IN" dirty="0"/>
              <a:t>Actual</a:t>
            </a:r>
          </a:p>
        </p:txBody>
      </p:sp>
      <p:sp>
        <p:nvSpPr>
          <p:cNvPr id="24" name="TextBox 23">
            <a:extLst>
              <a:ext uri="{FF2B5EF4-FFF2-40B4-BE49-F238E27FC236}">
                <a16:creationId xmlns:a16="http://schemas.microsoft.com/office/drawing/2014/main" id="{C9FCBDD4-8ECE-5D46-F4F8-50E155686B99}"/>
              </a:ext>
            </a:extLst>
          </p:cNvPr>
          <p:cNvSpPr txBox="1"/>
          <p:nvPr/>
        </p:nvSpPr>
        <p:spPr>
          <a:xfrm>
            <a:off x="4688301" y="3110928"/>
            <a:ext cx="178068" cy="369332"/>
          </a:xfrm>
          <a:prstGeom prst="rect">
            <a:avLst/>
          </a:prstGeom>
          <a:noFill/>
        </p:spPr>
        <p:txBody>
          <a:bodyPr wrap="square" rtlCol="0">
            <a:spAutoFit/>
          </a:bodyPr>
          <a:lstStyle/>
          <a:p>
            <a:r>
              <a:rPr lang="en-IN" dirty="0"/>
              <a:t>1</a:t>
            </a:r>
          </a:p>
        </p:txBody>
      </p:sp>
      <p:sp>
        <p:nvSpPr>
          <p:cNvPr id="25" name="TextBox 24">
            <a:extLst>
              <a:ext uri="{FF2B5EF4-FFF2-40B4-BE49-F238E27FC236}">
                <a16:creationId xmlns:a16="http://schemas.microsoft.com/office/drawing/2014/main" id="{11986DF2-4303-EDDD-8FA1-052ACFD6E703}"/>
              </a:ext>
            </a:extLst>
          </p:cNvPr>
          <p:cNvSpPr txBox="1"/>
          <p:nvPr/>
        </p:nvSpPr>
        <p:spPr>
          <a:xfrm>
            <a:off x="5715800" y="3944753"/>
            <a:ext cx="259883" cy="369332"/>
          </a:xfrm>
          <a:prstGeom prst="rect">
            <a:avLst/>
          </a:prstGeom>
          <a:noFill/>
        </p:spPr>
        <p:txBody>
          <a:bodyPr wrap="square" rtlCol="0">
            <a:spAutoFit/>
          </a:bodyPr>
          <a:lstStyle/>
          <a:p>
            <a:r>
              <a:rPr lang="en-IN" dirty="0"/>
              <a:t>0</a:t>
            </a:r>
          </a:p>
        </p:txBody>
      </p:sp>
      <p:sp>
        <p:nvSpPr>
          <p:cNvPr id="26" name="TextBox 25">
            <a:extLst>
              <a:ext uri="{FF2B5EF4-FFF2-40B4-BE49-F238E27FC236}">
                <a16:creationId xmlns:a16="http://schemas.microsoft.com/office/drawing/2014/main" id="{0F5CAF9E-016C-37F8-62F1-71FC6DA99286}"/>
              </a:ext>
            </a:extLst>
          </p:cNvPr>
          <p:cNvSpPr txBox="1"/>
          <p:nvPr/>
        </p:nvSpPr>
        <p:spPr>
          <a:xfrm>
            <a:off x="7015211" y="4012131"/>
            <a:ext cx="336884" cy="369332"/>
          </a:xfrm>
          <a:prstGeom prst="rect">
            <a:avLst/>
          </a:prstGeom>
          <a:noFill/>
        </p:spPr>
        <p:txBody>
          <a:bodyPr wrap="square" rtlCol="0">
            <a:spAutoFit/>
          </a:bodyPr>
          <a:lstStyle/>
          <a:p>
            <a:r>
              <a:rPr lang="en-IN" dirty="0"/>
              <a:t>1</a:t>
            </a:r>
          </a:p>
        </p:txBody>
      </p:sp>
    </p:spTree>
    <p:extLst>
      <p:ext uri="{BB962C8B-B14F-4D97-AF65-F5344CB8AC3E}">
        <p14:creationId xmlns:p14="http://schemas.microsoft.com/office/powerpoint/2010/main" val="397210056"/>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60C2B3C-6D0D-D88D-6181-6AA153AE73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999" y="942093"/>
            <a:ext cx="4784729" cy="3105066"/>
          </a:xfrm>
          <a:prstGeom prst="rect">
            <a:avLst/>
          </a:prstGeom>
        </p:spPr>
      </p:pic>
      <p:pic>
        <p:nvPicPr>
          <p:cNvPr id="5" name="Picture 4">
            <a:extLst>
              <a:ext uri="{FF2B5EF4-FFF2-40B4-BE49-F238E27FC236}">
                <a16:creationId xmlns:a16="http://schemas.microsoft.com/office/drawing/2014/main" id="{31893CC5-7FCB-5A18-3F56-E1AE1D89C6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2372" y="942093"/>
            <a:ext cx="4510621" cy="3009533"/>
          </a:xfrm>
          <a:prstGeom prst="rect">
            <a:avLst/>
          </a:prstGeom>
        </p:spPr>
      </p:pic>
      <p:pic>
        <p:nvPicPr>
          <p:cNvPr id="7" name="Picture 6">
            <a:extLst>
              <a:ext uri="{FF2B5EF4-FFF2-40B4-BE49-F238E27FC236}">
                <a16:creationId xmlns:a16="http://schemas.microsoft.com/office/drawing/2014/main" id="{8FA678AE-B859-1B49-CC61-1F232676A8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999" y="3903346"/>
            <a:ext cx="4548138" cy="3079782"/>
          </a:xfrm>
          <a:prstGeom prst="rect">
            <a:avLst/>
          </a:prstGeom>
        </p:spPr>
      </p:pic>
      <p:pic>
        <p:nvPicPr>
          <p:cNvPr id="9" name="Picture 8">
            <a:extLst>
              <a:ext uri="{FF2B5EF4-FFF2-40B4-BE49-F238E27FC236}">
                <a16:creationId xmlns:a16="http://schemas.microsoft.com/office/drawing/2014/main" id="{FEDFEF46-2310-55A0-B0C0-F9C6AFEEAED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40956" y="3893875"/>
            <a:ext cx="4653451" cy="3021722"/>
          </a:xfrm>
          <a:prstGeom prst="rect">
            <a:avLst/>
          </a:prstGeom>
        </p:spPr>
      </p:pic>
      <p:sp>
        <p:nvSpPr>
          <p:cNvPr id="10" name="TextBox 9">
            <a:extLst>
              <a:ext uri="{FF2B5EF4-FFF2-40B4-BE49-F238E27FC236}">
                <a16:creationId xmlns:a16="http://schemas.microsoft.com/office/drawing/2014/main" id="{F7340DAB-4E8A-02C4-96A8-137E6DCFC50C}"/>
              </a:ext>
            </a:extLst>
          </p:cNvPr>
          <p:cNvSpPr txBox="1"/>
          <p:nvPr/>
        </p:nvSpPr>
        <p:spPr>
          <a:xfrm>
            <a:off x="710779" y="44047"/>
            <a:ext cx="2916456" cy="923330"/>
          </a:xfrm>
          <a:prstGeom prst="rect">
            <a:avLst/>
          </a:prstGeom>
          <a:noFill/>
        </p:spPr>
        <p:txBody>
          <a:bodyPr wrap="square" rtlCol="0">
            <a:spAutoFit/>
          </a:bodyPr>
          <a:lstStyle/>
          <a:p>
            <a:r>
              <a:rPr lang="en-IN" dirty="0">
                <a:solidFill>
                  <a:srgbClr val="00B0F0"/>
                </a:solidFill>
              </a:rPr>
              <a:t>DT-Decision Tree</a:t>
            </a:r>
          </a:p>
          <a:p>
            <a:r>
              <a:rPr lang="en-IN" dirty="0">
                <a:solidFill>
                  <a:srgbClr val="00B0F0"/>
                </a:solidFill>
              </a:rPr>
              <a:t>RF- Random Forest</a:t>
            </a:r>
          </a:p>
          <a:p>
            <a:r>
              <a:rPr lang="en-IN" dirty="0">
                <a:solidFill>
                  <a:srgbClr val="00B0F0"/>
                </a:solidFill>
              </a:rPr>
              <a:t>LR- Logistic Regression</a:t>
            </a:r>
          </a:p>
        </p:txBody>
      </p:sp>
    </p:spTree>
    <p:extLst>
      <p:ext uri="{BB962C8B-B14F-4D97-AF65-F5344CB8AC3E}">
        <p14:creationId xmlns:p14="http://schemas.microsoft.com/office/powerpoint/2010/main" val="31761567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07EBB3-2D4D-54D0-957E-D25E1494D8EB}"/>
              </a:ext>
            </a:extLst>
          </p:cNvPr>
          <p:cNvSpPr txBox="1"/>
          <p:nvPr/>
        </p:nvSpPr>
        <p:spPr>
          <a:xfrm>
            <a:off x="3935505" y="797859"/>
            <a:ext cx="2551921" cy="646331"/>
          </a:xfrm>
          <a:prstGeom prst="rect">
            <a:avLst/>
          </a:prstGeom>
          <a:noFill/>
        </p:spPr>
        <p:txBody>
          <a:bodyPr wrap="square" rtlCol="0">
            <a:spAutoFit/>
          </a:bodyPr>
          <a:lstStyle/>
          <a:p>
            <a:r>
              <a:rPr lang="en-US" sz="3600" dirty="0">
                <a:solidFill>
                  <a:srgbClr val="00B0F0"/>
                </a:solidFill>
              </a:rPr>
              <a:t>CONTENTS</a:t>
            </a:r>
          </a:p>
        </p:txBody>
      </p:sp>
      <p:sp>
        <p:nvSpPr>
          <p:cNvPr id="3" name="TextBox 2">
            <a:extLst>
              <a:ext uri="{FF2B5EF4-FFF2-40B4-BE49-F238E27FC236}">
                <a16:creationId xmlns:a16="http://schemas.microsoft.com/office/drawing/2014/main" id="{8926DEE7-3367-6B93-0E65-720C3DF6D322}"/>
              </a:ext>
            </a:extLst>
          </p:cNvPr>
          <p:cNvSpPr txBox="1"/>
          <p:nvPr/>
        </p:nvSpPr>
        <p:spPr>
          <a:xfrm>
            <a:off x="1407457" y="1754303"/>
            <a:ext cx="6373907" cy="3046988"/>
          </a:xfrm>
          <a:prstGeom prst="rect">
            <a:avLst/>
          </a:prstGeom>
          <a:noFill/>
        </p:spPr>
        <p:txBody>
          <a:bodyPr wrap="square" rtlCol="0">
            <a:spAutoFit/>
          </a:bodyPr>
          <a:lstStyle/>
          <a:p>
            <a:pPr marL="285750" indent="-285750">
              <a:buFont typeface="Wingdings" panose="05000000000000000000" pitchFamily="2" charset="2"/>
              <a:buChar char="v"/>
            </a:pPr>
            <a:r>
              <a:rPr lang="en-US" sz="2400" dirty="0"/>
              <a:t>INTRODUCTION</a:t>
            </a:r>
          </a:p>
          <a:p>
            <a:pPr marL="285750" indent="-285750">
              <a:buFont typeface="Wingdings" panose="05000000000000000000" pitchFamily="2" charset="2"/>
              <a:buChar char="v"/>
            </a:pPr>
            <a:r>
              <a:rPr lang="en-US" sz="2400" dirty="0"/>
              <a:t>MAJOR PROBLEM</a:t>
            </a:r>
          </a:p>
          <a:p>
            <a:pPr marL="285750" indent="-285750">
              <a:buFont typeface="Wingdings" panose="05000000000000000000" pitchFamily="2" charset="2"/>
              <a:buChar char="v"/>
            </a:pPr>
            <a:r>
              <a:rPr lang="en-US" sz="2400" dirty="0"/>
              <a:t>PURPOSE</a:t>
            </a:r>
          </a:p>
          <a:p>
            <a:pPr marL="285750" indent="-285750">
              <a:buFont typeface="Wingdings" panose="05000000000000000000" pitchFamily="2" charset="2"/>
              <a:buChar char="v"/>
            </a:pPr>
            <a:r>
              <a:rPr lang="en-US" sz="2400" dirty="0"/>
              <a:t>ARCHITECTURE</a:t>
            </a:r>
          </a:p>
          <a:p>
            <a:pPr marL="285750" indent="-285750">
              <a:buFont typeface="Wingdings" panose="05000000000000000000" pitchFamily="2" charset="2"/>
              <a:buChar char="v"/>
            </a:pPr>
            <a:r>
              <a:rPr lang="en-US" sz="2400" dirty="0"/>
              <a:t>METHODOLOGY</a:t>
            </a:r>
          </a:p>
          <a:p>
            <a:pPr marL="285750" indent="-285750">
              <a:buFont typeface="Wingdings" panose="05000000000000000000" pitchFamily="2" charset="2"/>
              <a:buChar char="v"/>
            </a:pPr>
            <a:r>
              <a:rPr lang="en-US" sz="2400" dirty="0"/>
              <a:t>TECHNIQUES</a:t>
            </a:r>
          </a:p>
          <a:p>
            <a:pPr marL="285750" indent="-285750">
              <a:buFont typeface="Wingdings" panose="05000000000000000000" pitchFamily="2" charset="2"/>
              <a:buChar char="v"/>
            </a:pPr>
            <a:r>
              <a:rPr lang="en-US" sz="2400" dirty="0"/>
              <a:t>RESULTS</a:t>
            </a:r>
          </a:p>
          <a:p>
            <a:pPr marL="285750" indent="-285750">
              <a:buFont typeface="Wingdings" panose="05000000000000000000" pitchFamily="2" charset="2"/>
              <a:buChar char="v"/>
            </a:pPr>
            <a:r>
              <a:rPr lang="en-US" sz="2400" dirty="0"/>
              <a:t>CONCLUSION</a:t>
            </a:r>
          </a:p>
        </p:txBody>
      </p:sp>
    </p:spTree>
    <p:extLst>
      <p:ext uri="{BB962C8B-B14F-4D97-AF65-F5344CB8AC3E}">
        <p14:creationId xmlns:p14="http://schemas.microsoft.com/office/powerpoint/2010/main" val="1354182912"/>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F196B0-787C-BB0E-FD8A-A46A41BF9CE4}"/>
              </a:ext>
            </a:extLst>
          </p:cNvPr>
          <p:cNvSpPr txBox="1"/>
          <p:nvPr/>
        </p:nvSpPr>
        <p:spPr>
          <a:xfrm>
            <a:off x="1212783" y="365760"/>
            <a:ext cx="2926080" cy="646331"/>
          </a:xfrm>
          <a:prstGeom prst="rect">
            <a:avLst/>
          </a:prstGeom>
          <a:noFill/>
        </p:spPr>
        <p:txBody>
          <a:bodyPr wrap="square" rtlCol="0">
            <a:spAutoFit/>
          </a:bodyPr>
          <a:lstStyle/>
          <a:p>
            <a:r>
              <a:rPr lang="en-IN" sz="3600" dirty="0">
                <a:solidFill>
                  <a:srgbClr val="00B0F0"/>
                </a:solidFill>
              </a:rPr>
              <a:t>CONCLUSION</a:t>
            </a:r>
          </a:p>
        </p:txBody>
      </p:sp>
      <p:sp>
        <p:nvSpPr>
          <p:cNvPr id="3" name="TextBox 2">
            <a:extLst>
              <a:ext uri="{FF2B5EF4-FFF2-40B4-BE49-F238E27FC236}">
                <a16:creationId xmlns:a16="http://schemas.microsoft.com/office/drawing/2014/main" id="{73973AD2-7CD0-4A3F-20BD-25D7D6F16130}"/>
              </a:ext>
            </a:extLst>
          </p:cNvPr>
          <p:cNvSpPr txBox="1"/>
          <p:nvPr/>
        </p:nvSpPr>
        <p:spPr>
          <a:xfrm>
            <a:off x="1155031" y="1732547"/>
            <a:ext cx="9355755" cy="3416320"/>
          </a:xfrm>
          <a:prstGeom prst="rect">
            <a:avLst/>
          </a:prstGeom>
          <a:noFill/>
        </p:spPr>
        <p:txBody>
          <a:bodyPr wrap="square" rtlCol="0">
            <a:spAutoFit/>
          </a:bodyPr>
          <a:lstStyle/>
          <a:p>
            <a:r>
              <a:rPr lang="en-US" sz="2400" b="0" i="0" dirty="0">
                <a:effectLst/>
                <a:latin typeface="Söhne"/>
              </a:rPr>
              <a:t>We perform text classification on a dataset of news articles. Three machine learning algorithms are used: Decision Tree, Random Forest, and Logistic Regression. The dataset is preprocessed by removing stop words and stemming the words. The accuracy, F1 score, and recall are calculated for each algorithm, and it is found that </a:t>
            </a:r>
            <a:r>
              <a:rPr lang="en-US" sz="2400" dirty="0">
                <a:latin typeface="Söhne"/>
              </a:rPr>
              <a:t>Logistic Regression </a:t>
            </a:r>
            <a:r>
              <a:rPr lang="en-US" sz="2400" b="0" i="0" dirty="0">
                <a:effectLst/>
                <a:latin typeface="Söhne"/>
              </a:rPr>
              <a:t>gives the best performance with an accuracy of 94%. The confusion matrix and classification report are also generated to evaluate the performance of the models. In conclusion, the Logistic </a:t>
            </a:r>
            <a:r>
              <a:rPr lang="en-US" sz="2400" dirty="0">
                <a:latin typeface="Söhne"/>
              </a:rPr>
              <a:t>Regression </a:t>
            </a:r>
            <a:r>
              <a:rPr lang="en-US" sz="2400" b="0" i="0" dirty="0">
                <a:effectLst/>
                <a:latin typeface="Söhne"/>
              </a:rPr>
              <a:t>algorithm is the best choice for text classification on this dataset.</a:t>
            </a:r>
            <a:endParaRPr lang="en-IN" sz="2400" dirty="0"/>
          </a:p>
        </p:txBody>
      </p:sp>
    </p:spTree>
    <p:extLst>
      <p:ext uri="{BB962C8B-B14F-4D97-AF65-F5344CB8AC3E}">
        <p14:creationId xmlns:p14="http://schemas.microsoft.com/office/powerpoint/2010/main" val="924137560"/>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4015D2-F65D-9B8D-3C31-389E68EFC409}"/>
              </a:ext>
            </a:extLst>
          </p:cNvPr>
          <p:cNvSpPr txBox="1"/>
          <p:nvPr/>
        </p:nvSpPr>
        <p:spPr>
          <a:xfrm>
            <a:off x="1761423" y="308008"/>
            <a:ext cx="3840480" cy="584775"/>
          </a:xfrm>
          <a:prstGeom prst="rect">
            <a:avLst/>
          </a:prstGeom>
          <a:noFill/>
        </p:spPr>
        <p:txBody>
          <a:bodyPr wrap="square" rtlCol="0">
            <a:spAutoFit/>
          </a:bodyPr>
          <a:lstStyle/>
          <a:p>
            <a:r>
              <a:rPr lang="en-IN" sz="3200" dirty="0">
                <a:solidFill>
                  <a:srgbClr val="00B0F0"/>
                </a:solidFill>
              </a:rPr>
              <a:t>Reference:</a:t>
            </a:r>
          </a:p>
        </p:txBody>
      </p:sp>
      <p:sp>
        <p:nvSpPr>
          <p:cNvPr id="4" name="TextBox 3">
            <a:extLst>
              <a:ext uri="{FF2B5EF4-FFF2-40B4-BE49-F238E27FC236}">
                <a16:creationId xmlns:a16="http://schemas.microsoft.com/office/drawing/2014/main" id="{A7953469-3F6A-5FD7-3A26-B02490575EE3}"/>
              </a:ext>
            </a:extLst>
          </p:cNvPr>
          <p:cNvSpPr txBox="1"/>
          <p:nvPr/>
        </p:nvSpPr>
        <p:spPr>
          <a:xfrm>
            <a:off x="1328286" y="1491916"/>
            <a:ext cx="5977289" cy="369332"/>
          </a:xfrm>
          <a:prstGeom prst="rect">
            <a:avLst/>
          </a:prstGeom>
          <a:noFill/>
        </p:spPr>
        <p:txBody>
          <a:bodyPr wrap="square" rtlCol="0">
            <a:spAutoFit/>
          </a:bodyPr>
          <a:lstStyle/>
          <a:p>
            <a:pPr marL="285750" indent="-285750" algn="l">
              <a:buFont typeface="Wingdings" panose="05000000000000000000" pitchFamily="2" charset="2"/>
              <a:buChar char="Ø"/>
            </a:pPr>
            <a:r>
              <a:rPr lang="en-IN" b="0" i="0" dirty="0">
                <a:effectLst/>
                <a:latin typeface="Segoe UI" panose="020B0502040204020203" pitchFamily="34" charset="0"/>
                <a:hlinkClick r:id="rId2"/>
              </a:rPr>
              <a:t>Python </a:t>
            </a:r>
            <a:r>
              <a:rPr lang="en-IN" b="0" i="0" dirty="0" err="1">
                <a:effectLst/>
                <a:latin typeface="Segoe UI" panose="020B0502040204020203" pitchFamily="34" charset="0"/>
                <a:hlinkClick r:id="rId2"/>
              </a:rPr>
              <a:t>RegEx</a:t>
            </a:r>
            <a:endParaRPr lang="en-IN" b="0" i="0" dirty="0">
              <a:effectLst/>
              <a:latin typeface="Verdana" panose="020B0604030504040204" pitchFamily="34" charset="0"/>
            </a:endParaRPr>
          </a:p>
        </p:txBody>
      </p:sp>
      <p:sp>
        <p:nvSpPr>
          <p:cNvPr id="5" name="TextBox 4">
            <a:extLst>
              <a:ext uri="{FF2B5EF4-FFF2-40B4-BE49-F238E27FC236}">
                <a16:creationId xmlns:a16="http://schemas.microsoft.com/office/drawing/2014/main" id="{36F758BA-F4C5-DD77-208C-AE37E355FDCA}"/>
              </a:ext>
            </a:extLst>
          </p:cNvPr>
          <p:cNvSpPr txBox="1"/>
          <p:nvPr/>
        </p:nvSpPr>
        <p:spPr>
          <a:xfrm>
            <a:off x="1328286" y="2396691"/>
            <a:ext cx="2088682" cy="369332"/>
          </a:xfrm>
          <a:prstGeom prst="rect">
            <a:avLst/>
          </a:prstGeom>
          <a:noFill/>
        </p:spPr>
        <p:txBody>
          <a:bodyPr wrap="square" rtlCol="0">
            <a:spAutoFit/>
          </a:bodyPr>
          <a:lstStyle/>
          <a:p>
            <a:pPr marL="285750" indent="-285750">
              <a:buFont typeface="Wingdings" panose="05000000000000000000" pitchFamily="2" charset="2"/>
              <a:buChar char="Ø"/>
            </a:pPr>
            <a:r>
              <a:rPr lang="en-IN" dirty="0">
                <a:hlinkClick r:id="rId3"/>
              </a:rPr>
              <a:t>Tf-IDF</a:t>
            </a:r>
            <a:endParaRPr lang="en-IN" dirty="0"/>
          </a:p>
        </p:txBody>
      </p:sp>
      <p:sp>
        <p:nvSpPr>
          <p:cNvPr id="6" name="TextBox 5">
            <a:extLst>
              <a:ext uri="{FF2B5EF4-FFF2-40B4-BE49-F238E27FC236}">
                <a16:creationId xmlns:a16="http://schemas.microsoft.com/office/drawing/2014/main" id="{2A0BDDE3-4D72-DACD-97D1-023D94F2308E}"/>
              </a:ext>
            </a:extLst>
          </p:cNvPr>
          <p:cNvSpPr txBox="1"/>
          <p:nvPr/>
        </p:nvSpPr>
        <p:spPr>
          <a:xfrm>
            <a:off x="1280159" y="3301466"/>
            <a:ext cx="2781701" cy="369332"/>
          </a:xfrm>
          <a:prstGeom prst="rect">
            <a:avLst/>
          </a:prstGeom>
          <a:noFill/>
        </p:spPr>
        <p:txBody>
          <a:bodyPr wrap="square" rtlCol="0">
            <a:spAutoFit/>
          </a:bodyPr>
          <a:lstStyle/>
          <a:p>
            <a:pPr marL="285750" indent="-285750">
              <a:buFont typeface="Wingdings" panose="05000000000000000000" pitchFamily="2" charset="2"/>
              <a:buChar char="Ø"/>
            </a:pPr>
            <a:r>
              <a:rPr lang="en-IN" dirty="0">
                <a:solidFill>
                  <a:srgbClr val="92D050"/>
                </a:solidFill>
                <a:hlinkClick r:id="rId4">
                  <a:extLst>
                    <a:ext uri="{A12FA001-AC4F-418D-AE19-62706E023703}">
                      <ahyp:hlinkClr xmlns:ahyp="http://schemas.microsoft.com/office/drawing/2018/hyperlinkcolor" val="tx"/>
                    </a:ext>
                  </a:extLst>
                </a:hlinkClick>
              </a:rPr>
              <a:t>Confusion</a:t>
            </a:r>
            <a:r>
              <a:rPr lang="en-IN" dirty="0">
                <a:solidFill>
                  <a:srgbClr val="B9D181"/>
                </a:solidFill>
                <a:hlinkClick r:id="rId4">
                  <a:extLst>
                    <a:ext uri="{A12FA001-AC4F-418D-AE19-62706E023703}">
                      <ahyp:hlinkClr xmlns:ahyp="http://schemas.microsoft.com/office/drawing/2018/hyperlinkcolor" val="tx"/>
                    </a:ext>
                  </a:extLst>
                </a:hlinkClick>
              </a:rPr>
              <a:t> </a:t>
            </a:r>
            <a:r>
              <a:rPr lang="en-IN" dirty="0">
                <a:solidFill>
                  <a:srgbClr val="92D050"/>
                </a:solidFill>
                <a:hlinkClick r:id="rId4">
                  <a:extLst>
                    <a:ext uri="{A12FA001-AC4F-418D-AE19-62706E023703}">
                      <ahyp:hlinkClr xmlns:ahyp="http://schemas.microsoft.com/office/drawing/2018/hyperlinkcolor" val="tx"/>
                    </a:ext>
                  </a:extLst>
                </a:hlinkClick>
              </a:rPr>
              <a:t>Matrix</a:t>
            </a:r>
            <a:endParaRPr lang="en-IN" dirty="0">
              <a:solidFill>
                <a:srgbClr val="92D050"/>
              </a:solidFill>
            </a:endParaRPr>
          </a:p>
        </p:txBody>
      </p:sp>
      <p:sp>
        <p:nvSpPr>
          <p:cNvPr id="7" name="TextBox 6">
            <a:extLst>
              <a:ext uri="{FF2B5EF4-FFF2-40B4-BE49-F238E27FC236}">
                <a16:creationId xmlns:a16="http://schemas.microsoft.com/office/drawing/2014/main" id="{280529D8-447B-E8AC-0D1D-BA2DAE779C7E}"/>
              </a:ext>
            </a:extLst>
          </p:cNvPr>
          <p:cNvSpPr txBox="1"/>
          <p:nvPr/>
        </p:nvSpPr>
        <p:spPr>
          <a:xfrm>
            <a:off x="1328286" y="4206241"/>
            <a:ext cx="2877954" cy="369332"/>
          </a:xfrm>
          <a:prstGeom prst="rect">
            <a:avLst/>
          </a:prstGeom>
          <a:noFill/>
        </p:spPr>
        <p:txBody>
          <a:bodyPr wrap="square" rtlCol="0">
            <a:spAutoFit/>
          </a:bodyPr>
          <a:lstStyle/>
          <a:p>
            <a:pPr marL="285750" indent="-285750">
              <a:buFont typeface="Wingdings" panose="05000000000000000000" pitchFamily="2" charset="2"/>
              <a:buChar char="Ø"/>
            </a:pPr>
            <a:r>
              <a:rPr lang="en-IN" dirty="0">
                <a:hlinkClick r:id="rId5"/>
              </a:rPr>
              <a:t>Stop Word Removal</a:t>
            </a:r>
            <a:endParaRPr lang="en-IN" dirty="0"/>
          </a:p>
        </p:txBody>
      </p:sp>
    </p:spTree>
    <p:extLst>
      <p:ext uri="{BB962C8B-B14F-4D97-AF65-F5344CB8AC3E}">
        <p14:creationId xmlns:p14="http://schemas.microsoft.com/office/powerpoint/2010/main" val="873063284"/>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791462-ABF5-45D4-3EC7-351F7326D18E}"/>
              </a:ext>
            </a:extLst>
          </p:cNvPr>
          <p:cNvSpPr txBox="1"/>
          <p:nvPr/>
        </p:nvSpPr>
        <p:spPr>
          <a:xfrm>
            <a:off x="3811604" y="1905506"/>
            <a:ext cx="4726004" cy="3046988"/>
          </a:xfrm>
          <a:prstGeom prst="rect">
            <a:avLst/>
          </a:prstGeom>
          <a:noFill/>
        </p:spPr>
        <p:txBody>
          <a:bodyPr wrap="square" rtlCol="0">
            <a:spAutoFit/>
          </a:bodyPr>
          <a:lstStyle/>
          <a:p>
            <a:r>
              <a:rPr lang="en-IN" sz="9600" dirty="0">
                <a:solidFill>
                  <a:srgbClr val="00B0F0"/>
                </a:solidFill>
              </a:rPr>
              <a:t>Thank</a:t>
            </a:r>
          </a:p>
          <a:p>
            <a:r>
              <a:rPr lang="en-IN" sz="9600" dirty="0">
                <a:solidFill>
                  <a:srgbClr val="00B0F0"/>
                </a:solidFill>
              </a:rPr>
              <a:t>  You!</a:t>
            </a:r>
          </a:p>
        </p:txBody>
      </p:sp>
    </p:spTree>
    <p:extLst>
      <p:ext uri="{BB962C8B-B14F-4D97-AF65-F5344CB8AC3E}">
        <p14:creationId xmlns:p14="http://schemas.microsoft.com/office/powerpoint/2010/main" val="417233464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D7C5B9-A6BF-6792-2F5C-6D1CE12FC030}"/>
              </a:ext>
            </a:extLst>
          </p:cNvPr>
          <p:cNvSpPr txBox="1"/>
          <p:nvPr/>
        </p:nvSpPr>
        <p:spPr>
          <a:xfrm flipH="1">
            <a:off x="3888605" y="466164"/>
            <a:ext cx="3435557" cy="645459"/>
          </a:xfrm>
          <a:prstGeom prst="rect">
            <a:avLst/>
          </a:prstGeom>
          <a:noFill/>
        </p:spPr>
        <p:txBody>
          <a:bodyPr wrap="square" rtlCol="0">
            <a:spAutoFit/>
          </a:bodyPr>
          <a:lstStyle/>
          <a:p>
            <a:r>
              <a:rPr lang="en-US" sz="3600" dirty="0">
                <a:solidFill>
                  <a:srgbClr val="00B0F0"/>
                </a:solidFill>
              </a:rPr>
              <a:t>INTRODUCTION</a:t>
            </a:r>
          </a:p>
        </p:txBody>
      </p:sp>
      <p:sp>
        <p:nvSpPr>
          <p:cNvPr id="3" name="TextBox 2">
            <a:extLst>
              <a:ext uri="{FF2B5EF4-FFF2-40B4-BE49-F238E27FC236}">
                <a16:creationId xmlns:a16="http://schemas.microsoft.com/office/drawing/2014/main" id="{063FB6CC-1165-078A-FF85-D9B4C869BD48}"/>
              </a:ext>
            </a:extLst>
          </p:cNvPr>
          <p:cNvSpPr txBox="1"/>
          <p:nvPr/>
        </p:nvSpPr>
        <p:spPr>
          <a:xfrm>
            <a:off x="890224" y="2184727"/>
            <a:ext cx="7359696"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t>Fake news exist way before from social media but it multifold when social media was introduced.</a:t>
            </a:r>
          </a:p>
        </p:txBody>
      </p:sp>
      <p:sp>
        <p:nvSpPr>
          <p:cNvPr id="4" name="TextBox 3">
            <a:extLst>
              <a:ext uri="{FF2B5EF4-FFF2-40B4-BE49-F238E27FC236}">
                <a16:creationId xmlns:a16="http://schemas.microsoft.com/office/drawing/2014/main" id="{989B80A9-D0E0-F4CB-392F-768898B5CACD}"/>
              </a:ext>
            </a:extLst>
          </p:cNvPr>
          <p:cNvSpPr txBox="1"/>
          <p:nvPr/>
        </p:nvSpPr>
        <p:spPr>
          <a:xfrm flipH="1">
            <a:off x="890224" y="3105834"/>
            <a:ext cx="6629043"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t>Fake news is a news designed to deliberately spread hoaxes, propagation and disinformation.</a:t>
            </a:r>
          </a:p>
        </p:txBody>
      </p:sp>
      <p:sp>
        <p:nvSpPr>
          <p:cNvPr id="5" name="TextBox 4">
            <a:extLst>
              <a:ext uri="{FF2B5EF4-FFF2-40B4-BE49-F238E27FC236}">
                <a16:creationId xmlns:a16="http://schemas.microsoft.com/office/drawing/2014/main" id="{B1DFB09D-B1F0-9D86-8A0D-C19F6654A60B}"/>
              </a:ext>
            </a:extLst>
          </p:cNvPr>
          <p:cNvSpPr txBox="1"/>
          <p:nvPr/>
        </p:nvSpPr>
        <p:spPr>
          <a:xfrm flipH="1">
            <a:off x="890224" y="4209228"/>
            <a:ext cx="6140496"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t>Fake news stories usually spread through social media sites like Facebook, Twitter etc.</a:t>
            </a:r>
          </a:p>
        </p:txBody>
      </p:sp>
      <p:pic>
        <p:nvPicPr>
          <p:cNvPr id="9" name="Picture 8">
            <a:extLst>
              <a:ext uri="{FF2B5EF4-FFF2-40B4-BE49-F238E27FC236}">
                <a16:creationId xmlns:a16="http://schemas.microsoft.com/office/drawing/2014/main" id="{D47E45B7-4AF0-1878-8457-99DD47B0E7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6383" y="3684077"/>
            <a:ext cx="4886826" cy="3257884"/>
          </a:xfrm>
          <a:prstGeom prst="ellipse">
            <a:avLst/>
          </a:prstGeom>
          <a:ln w="34925">
            <a:solidFill>
              <a:srgbClr val="FFFFFF"/>
            </a:solidFill>
          </a:ln>
          <a:effectLst>
            <a:outerShdw blurRad="317500" dir="2700000" algn="ctr">
              <a:srgbClr val="000000">
                <a:alpha val="43000"/>
              </a:srgbClr>
            </a:outerShdw>
            <a:softEdge rad="11250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pic>
    </p:spTree>
    <p:extLst>
      <p:ext uri="{BB962C8B-B14F-4D97-AF65-F5344CB8AC3E}">
        <p14:creationId xmlns:p14="http://schemas.microsoft.com/office/powerpoint/2010/main" val="3823002845"/>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F72B9F-5789-9B16-799C-A8A7F0C1A130}"/>
              </a:ext>
            </a:extLst>
          </p:cNvPr>
          <p:cNvSpPr txBox="1"/>
          <p:nvPr/>
        </p:nvSpPr>
        <p:spPr>
          <a:xfrm>
            <a:off x="4679576" y="764396"/>
            <a:ext cx="3146612" cy="584775"/>
          </a:xfrm>
          <a:prstGeom prst="rect">
            <a:avLst/>
          </a:prstGeom>
          <a:noFill/>
        </p:spPr>
        <p:txBody>
          <a:bodyPr wrap="square" rtlCol="0">
            <a:spAutoFit/>
          </a:bodyPr>
          <a:lstStyle/>
          <a:p>
            <a:r>
              <a:rPr lang="en-US" sz="3200" dirty="0">
                <a:solidFill>
                  <a:srgbClr val="00B0F0"/>
                </a:solidFill>
              </a:rPr>
              <a:t>BACKGROUND</a:t>
            </a:r>
            <a:endParaRPr lang="en-US" sz="2800" dirty="0">
              <a:solidFill>
                <a:srgbClr val="00B0F0"/>
              </a:solidFill>
            </a:endParaRPr>
          </a:p>
        </p:txBody>
      </p:sp>
      <p:sp>
        <p:nvSpPr>
          <p:cNvPr id="6" name="TextBox 5">
            <a:extLst>
              <a:ext uri="{FF2B5EF4-FFF2-40B4-BE49-F238E27FC236}">
                <a16:creationId xmlns:a16="http://schemas.microsoft.com/office/drawing/2014/main" id="{9E1D7B0A-1515-4FBE-0219-E4560C0204A2}"/>
              </a:ext>
            </a:extLst>
          </p:cNvPr>
          <p:cNvSpPr txBox="1"/>
          <p:nvPr/>
        </p:nvSpPr>
        <p:spPr>
          <a:xfrm>
            <a:off x="1210235" y="2223247"/>
            <a:ext cx="5791200"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t>Social media is used for news reading.</a:t>
            </a:r>
          </a:p>
        </p:txBody>
      </p:sp>
      <p:sp>
        <p:nvSpPr>
          <p:cNvPr id="8" name="TextBox 7">
            <a:extLst>
              <a:ext uri="{FF2B5EF4-FFF2-40B4-BE49-F238E27FC236}">
                <a16:creationId xmlns:a16="http://schemas.microsoft.com/office/drawing/2014/main" id="{652715BE-C3A0-3AA5-354D-58BFCD8A8A54}"/>
              </a:ext>
            </a:extLst>
          </p:cNvPr>
          <p:cNvSpPr txBox="1"/>
          <p:nvPr/>
        </p:nvSpPr>
        <p:spPr>
          <a:xfrm>
            <a:off x="1210235" y="2850776"/>
            <a:ext cx="4034118"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t>Source of the news</a:t>
            </a:r>
          </a:p>
        </p:txBody>
      </p:sp>
      <p:sp>
        <p:nvSpPr>
          <p:cNvPr id="9" name="TextBox 8">
            <a:extLst>
              <a:ext uri="{FF2B5EF4-FFF2-40B4-BE49-F238E27FC236}">
                <a16:creationId xmlns:a16="http://schemas.microsoft.com/office/drawing/2014/main" id="{4A08CDC1-4151-A7D6-5961-9E13DE007D52}"/>
              </a:ext>
            </a:extLst>
          </p:cNvPr>
          <p:cNvSpPr txBox="1"/>
          <p:nvPr/>
        </p:nvSpPr>
        <p:spPr>
          <a:xfrm>
            <a:off x="1783976" y="3558988"/>
            <a:ext cx="5791200"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t>Professions used to distribute the news in the past.</a:t>
            </a:r>
          </a:p>
          <a:p>
            <a:pPr marL="285750" indent="-285750">
              <a:buFont typeface="Arial" panose="020B0604020202020204" pitchFamily="34" charset="0"/>
              <a:buChar char="•"/>
            </a:pPr>
            <a:r>
              <a:rPr lang="en-US" sz="2000" dirty="0"/>
              <a:t>Nowadays, everybody want to be a journalist.</a:t>
            </a:r>
          </a:p>
        </p:txBody>
      </p:sp>
      <p:sp>
        <p:nvSpPr>
          <p:cNvPr id="10" name="TextBox 9">
            <a:extLst>
              <a:ext uri="{FF2B5EF4-FFF2-40B4-BE49-F238E27FC236}">
                <a16:creationId xmlns:a16="http://schemas.microsoft.com/office/drawing/2014/main" id="{E4B72840-F19D-400C-78AD-D217E48B8558}"/>
              </a:ext>
            </a:extLst>
          </p:cNvPr>
          <p:cNvSpPr txBox="1"/>
          <p:nvPr/>
        </p:nvSpPr>
        <p:spPr>
          <a:xfrm>
            <a:off x="1290917" y="4554072"/>
            <a:ext cx="9135036"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t>People are profiting by clickbait’s and publishing fake news on online.</a:t>
            </a:r>
          </a:p>
        </p:txBody>
      </p:sp>
      <p:sp>
        <p:nvSpPr>
          <p:cNvPr id="11" name="TextBox 10">
            <a:extLst>
              <a:ext uri="{FF2B5EF4-FFF2-40B4-BE49-F238E27FC236}">
                <a16:creationId xmlns:a16="http://schemas.microsoft.com/office/drawing/2014/main" id="{E3951C8E-F469-A688-329F-3F93B0087CEF}"/>
              </a:ext>
            </a:extLst>
          </p:cNvPr>
          <p:cNvSpPr txBox="1"/>
          <p:nvPr/>
        </p:nvSpPr>
        <p:spPr>
          <a:xfrm>
            <a:off x="1290917" y="5441576"/>
            <a:ext cx="8919883"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t>More clicks contribute to more money for content publishers.</a:t>
            </a:r>
          </a:p>
        </p:txBody>
      </p:sp>
    </p:spTree>
    <p:extLst>
      <p:ext uri="{BB962C8B-B14F-4D97-AF65-F5344CB8AC3E}">
        <p14:creationId xmlns:p14="http://schemas.microsoft.com/office/powerpoint/2010/main" val="4087109912"/>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F7E76E-C2A4-9928-CEE5-AAFA9FB3D46D}"/>
              </a:ext>
            </a:extLst>
          </p:cNvPr>
          <p:cNvSpPr txBox="1"/>
          <p:nvPr/>
        </p:nvSpPr>
        <p:spPr>
          <a:xfrm>
            <a:off x="2375647" y="968188"/>
            <a:ext cx="6849035" cy="646331"/>
          </a:xfrm>
          <a:prstGeom prst="rect">
            <a:avLst/>
          </a:prstGeom>
          <a:noFill/>
        </p:spPr>
        <p:txBody>
          <a:bodyPr wrap="square" rtlCol="0">
            <a:spAutoFit/>
          </a:bodyPr>
          <a:lstStyle/>
          <a:p>
            <a:r>
              <a:rPr lang="en-US" sz="3600" dirty="0">
                <a:solidFill>
                  <a:srgbClr val="00B0F0"/>
                </a:solidFill>
              </a:rPr>
              <a:t>TYPES OF FAKE NEWS</a:t>
            </a:r>
          </a:p>
        </p:txBody>
      </p:sp>
      <p:sp>
        <p:nvSpPr>
          <p:cNvPr id="3" name="TextBox 2">
            <a:extLst>
              <a:ext uri="{FF2B5EF4-FFF2-40B4-BE49-F238E27FC236}">
                <a16:creationId xmlns:a16="http://schemas.microsoft.com/office/drawing/2014/main" id="{0968CE3C-DA80-FF19-5E81-506FEEF7D6C2}"/>
              </a:ext>
            </a:extLst>
          </p:cNvPr>
          <p:cNvSpPr txBox="1"/>
          <p:nvPr/>
        </p:nvSpPr>
        <p:spPr>
          <a:xfrm>
            <a:off x="1156447" y="2375647"/>
            <a:ext cx="4551334"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Visual based type: Visual based are mainly photoshopped images and videos which are posted in social medias.</a:t>
            </a:r>
          </a:p>
        </p:txBody>
      </p:sp>
      <p:sp>
        <p:nvSpPr>
          <p:cNvPr id="4" name="TextBox 3">
            <a:extLst>
              <a:ext uri="{FF2B5EF4-FFF2-40B4-BE49-F238E27FC236}">
                <a16:creationId xmlns:a16="http://schemas.microsoft.com/office/drawing/2014/main" id="{7A19AD85-B74C-FB16-F26C-767E87E195E9}"/>
              </a:ext>
            </a:extLst>
          </p:cNvPr>
          <p:cNvSpPr txBox="1"/>
          <p:nvPr/>
        </p:nvSpPr>
        <p:spPr>
          <a:xfrm>
            <a:off x="5961530" y="2375647"/>
            <a:ext cx="5223026"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Linguistic based type: Linguistic based are mainly the manipulation of text and string content. This issues is with blogs, news, or emails.</a:t>
            </a:r>
          </a:p>
        </p:txBody>
      </p:sp>
    </p:spTree>
    <p:extLst>
      <p:ext uri="{BB962C8B-B14F-4D97-AF65-F5344CB8AC3E}">
        <p14:creationId xmlns:p14="http://schemas.microsoft.com/office/powerpoint/2010/main" val="59320753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5EEAB7-DE91-55EB-8C8D-617B0026F30B}"/>
              </a:ext>
            </a:extLst>
          </p:cNvPr>
          <p:cNvSpPr txBox="1"/>
          <p:nvPr/>
        </p:nvSpPr>
        <p:spPr>
          <a:xfrm>
            <a:off x="3914935" y="733926"/>
            <a:ext cx="4787152" cy="707886"/>
          </a:xfrm>
          <a:prstGeom prst="rect">
            <a:avLst/>
          </a:prstGeom>
          <a:noFill/>
        </p:spPr>
        <p:txBody>
          <a:bodyPr wrap="square" rtlCol="0">
            <a:spAutoFit/>
          </a:bodyPr>
          <a:lstStyle/>
          <a:p>
            <a:r>
              <a:rPr lang="en-US" sz="4000" dirty="0">
                <a:solidFill>
                  <a:srgbClr val="00B0F0"/>
                </a:solidFill>
              </a:rPr>
              <a:t>MAJOR</a:t>
            </a:r>
            <a:r>
              <a:rPr lang="en-US" sz="4000" dirty="0"/>
              <a:t> </a:t>
            </a:r>
            <a:r>
              <a:rPr lang="en-US" sz="4000" dirty="0">
                <a:solidFill>
                  <a:srgbClr val="00B0F0"/>
                </a:solidFill>
              </a:rPr>
              <a:t>PROBLEM</a:t>
            </a:r>
          </a:p>
        </p:txBody>
      </p:sp>
      <p:sp>
        <p:nvSpPr>
          <p:cNvPr id="4" name="TextBox 3">
            <a:extLst>
              <a:ext uri="{FF2B5EF4-FFF2-40B4-BE49-F238E27FC236}">
                <a16:creationId xmlns:a16="http://schemas.microsoft.com/office/drawing/2014/main" id="{7AFB1BDA-0825-E2C6-E76C-5E0AF4305FCE}"/>
              </a:ext>
            </a:extLst>
          </p:cNvPr>
          <p:cNvSpPr txBox="1"/>
          <p:nvPr/>
        </p:nvSpPr>
        <p:spPr>
          <a:xfrm>
            <a:off x="1066800" y="1828800"/>
            <a:ext cx="6431280"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By clicking on a clickbait, users are led to a page that contains false information.</a:t>
            </a:r>
          </a:p>
        </p:txBody>
      </p:sp>
      <p:sp>
        <p:nvSpPr>
          <p:cNvPr id="5" name="TextBox 4">
            <a:extLst>
              <a:ext uri="{FF2B5EF4-FFF2-40B4-BE49-F238E27FC236}">
                <a16:creationId xmlns:a16="http://schemas.microsoft.com/office/drawing/2014/main" id="{6814C74E-C22F-088A-75A2-926E7A478B38}"/>
              </a:ext>
            </a:extLst>
          </p:cNvPr>
          <p:cNvSpPr txBox="1"/>
          <p:nvPr/>
        </p:nvSpPr>
        <p:spPr>
          <a:xfrm>
            <a:off x="1066800" y="2965902"/>
            <a:ext cx="7915835"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t>Fake news influences people’s perceptions.</a:t>
            </a:r>
          </a:p>
        </p:txBody>
      </p:sp>
      <p:sp>
        <p:nvSpPr>
          <p:cNvPr id="6" name="TextBox 5">
            <a:extLst>
              <a:ext uri="{FF2B5EF4-FFF2-40B4-BE49-F238E27FC236}">
                <a16:creationId xmlns:a16="http://schemas.microsoft.com/office/drawing/2014/main" id="{7E51B480-347C-4573-C012-D7302FA927CA}"/>
              </a:ext>
            </a:extLst>
          </p:cNvPr>
          <p:cNvSpPr txBox="1"/>
          <p:nvPr/>
        </p:nvSpPr>
        <p:spPr>
          <a:xfrm>
            <a:off x="1066800" y="3892098"/>
            <a:ext cx="6431280"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rise of fake news has become a global problem that even major tech companies like Facebook and google are struggling to solve .      </a:t>
            </a:r>
          </a:p>
        </p:txBody>
      </p:sp>
      <p:pic>
        <p:nvPicPr>
          <p:cNvPr id="7" name="Picture 6">
            <a:extLst>
              <a:ext uri="{FF2B5EF4-FFF2-40B4-BE49-F238E27FC236}">
                <a16:creationId xmlns:a16="http://schemas.microsoft.com/office/drawing/2014/main" id="{FD2C9965-AF55-4B38-AD41-60498A034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4848" y="2456281"/>
            <a:ext cx="4787152" cy="2871633"/>
          </a:xfrm>
          <a:prstGeom prst="rect">
            <a:avLst/>
          </a:prstGeom>
          <a:ln>
            <a:noFill/>
          </a:ln>
          <a:effectLst>
            <a:outerShdw blurRad="190500" algn="tl" rotWithShape="0">
              <a:srgbClr val="000000">
                <a:alpha val="70000"/>
              </a:srgbClr>
            </a:outerShdw>
          </a:effectLst>
        </p:spPr>
      </p:pic>
      <p:sp>
        <p:nvSpPr>
          <p:cNvPr id="8" name="TextBox 7">
            <a:extLst>
              <a:ext uri="{FF2B5EF4-FFF2-40B4-BE49-F238E27FC236}">
                <a16:creationId xmlns:a16="http://schemas.microsoft.com/office/drawing/2014/main" id="{2DA55AB4-FBB8-2542-E9FF-2B7FF34A729A}"/>
              </a:ext>
            </a:extLst>
          </p:cNvPr>
          <p:cNvSpPr txBox="1"/>
          <p:nvPr/>
        </p:nvSpPr>
        <p:spPr>
          <a:xfrm>
            <a:off x="7498080" y="5327914"/>
            <a:ext cx="4565582" cy="738664"/>
          </a:xfrm>
          <a:prstGeom prst="rect">
            <a:avLst/>
          </a:prstGeom>
          <a:noFill/>
        </p:spPr>
        <p:txBody>
          <a:bodyPr wrap="square" rtlCol="0">
            <a:spAutoFit/>
          </a:bodyPr>
          <a:lstStyle/>
          <a:p>
            <a:r>
              <a:rPr lang="en-US" sz="1400" b="1" i="0" dirty="0">
                <a:effectLst/>
                <a:latin typeface="Georgia" panose="02040502050405020303" pitchFamily="18" charset="0"/>
              </a:rPr>
              <a:t>The circulation of fake news over the years in India with an average increase in the production of fake stories from </a:t>
            </a:r>
            <a:r>
              <a:rPr lang="en-US" sz="1400" b="1" i="0" dirty="0">
                <a:effectLst/>
                <a:latin typeface="Georgia" panose="02040502050405020303" pitchFamily="18" charset="0"/>
                <a:hlinkClick r:id="rId3"/>
              </a:rPr>
              <a:t>2018</a:t>
            </a:r>
            <a:r>
              <a:rPr lang="en-US" sz="1400" b="1" i="0" dirty="0">
                <a:effectLst/>
                <a:latin typeface="Georgia" panose="02040502050405020303" pitchFamily="18" charset="0"/>
              </a:rPr>
              <a:t>.</a:t>
            </a:r>
            <a:endParaRPr lang="en-IN" sz="1400" dirty="0"/>
          </a:p>
        </p:txBody>
      </p:sp>
    </p:spTree>
    <p:extLst>
      <p:ext uri="{BB962C8B-B14F-4D97-AF65-F5344CB8AC3E}">
        <p14:creationId xmlns:p14="http://schemas.microsoft.com/office/powerpoint/2010/main" val="925860824"/>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57E7DA-A532-8280-6643-52849B7C39E8}"/>
              </a:ext>
            </a:extLst>
          </p:cNvPr>
          <p:cNvSpPr txBox="1"/>
          <p:nvPr/>
        </p:nvSpPr>
        <p:spPr>
          <a:xfrm>
            <a:off x="4240306" y="968188"/>
            <a:ext cx="4258235" cy="584775"/>
          </a:xfrm>
          <a:prstGeom prst="rect">
            <a:avLst/>
          </a:prstGeom>
          <a:noFill/>
        </p:spPr>
        <p:txBody>
          <a:bodyPr wrap="square" rtlCol="0">
            <a:spAutoFit/>
          </a:bodyPr>
          <a:lstStyle/>
          <a:p>
            <a:r>
              <a:rPr lang="en-US" sz="3200" dirty="0">
                <a:solidFill>
                  <a:srgbClr val="00B0F0"/>
                </a:solidFill>
              </a:rPr>
              <a:t>PURPOSE</a:t>
            </a:r>
          </a:p>
        </p:txBody>
      </p:sp>
      <p:sp>
        <p:nvSpPr>
          <p:cNvPr id="3" name="TextBox 2">
            <a:extLst>
              <a:ext uri="{FF2B5EF4-FFF2-40B4-BE49-F238E27FC236}">
                <a16:creationId xmlns:a16="http://schemas.microsoft.com/office/drawing/2014/main" id="{0B5A7EEC-93E6-BB04-307F-3AA541D16806}"/>
              </a:ext>
            </a:extLst>
          </p:cNvPr>
          <p:cNvSpPr txBox="1"/>
          <p:nvPr/>
        </p:nvSpPr>
        <p:spPr>
          <a:xfrm>
            <a:off x="1210235" y="2008094"/>
            <a:ext cx="7862047"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t>This project aims to develop a method for detecting and classifying fake news stories using Natural Language Processing</a:t>
            </a:r>
            <a:r>
              <a:rPr lang="en-US" dirty="0"/>
              <a:t>.</a:t>
            </a:r>
          </a:p>
        </p:txBody>
      </p:sp>
      <p:sp>
        <p:nvSpPr>
          <p:cNvPr id="4" name="TextBox 3">
            <a:extLst>
              <a:ext uri="{FF2B5EF4-FFF2-40B4-BE49-F238E27FC236}">
                <a16:creationId xmlns:a16="http://schemas.microsoft.com/office/drawing/2014/main" id="{D54036BD-8B32-899B-4DA5-4A349ADFA7B9}"/>
              </a:ext>
            </a:extLst>
          </p:cNvPr>
          <p:cNvSpPr txBox="1"/>
          <p:nvPr/>
        </p:nvSpPr>
        <p:spPr>
          <a:xfrm>
            <a:off x="1210235" y="3109556"/>
            <a:ext cx="8157883"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t>The main goal is to identify fake news, which is a classic text classification issue.</a:t>
            </a:r>
          </a:p>
        </p:txBody>
      </p:sp>
      <p:sp>
        <p:nvSpPr>
          <p:cNvPr id="5" name="TextBox 4">
            <a:extLst>
              <a:ext uri="{FF2B5EF4-FFF2-40B4-BE49-F238E27FC236}">
                <a16:creationId xmlns:a16="http://schemas.microsoft.com/office/drawing/2014/main" id="{CBF5EA22-67AA-4925-2C03-D6ECAA6BA9C8}"/>
              </a:ext>
            </a:extLst>
          </p:cNvPr>
          <p:cNvSpPr txBox="1"/>
          <p:nvPr/>
        </p:nvSpPr>
        <p:spPr>
          <a:xfrm>
            <a:off x="1210235" y="4052047"/>
            <a:ext cx="8157883"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t>We gathered our data, preprocessed the text, and translated our articles into supervised model features.</a:t>
            </a:r>
          </a:p>
        </p:txBody>
      </p:sp>
      <p:sp>
        <p:nvSpPr>
          <p:cNvPr id="6" name="TextBox 5">
            <a:extLst>
              <a:ext uri="{FF2B5EF4-FFF2-40B4-BE49-F238E27FC236}">
                <a16:creationId xmlns:a16="http://schemas.microsoft.com/office/drawing/2014/main" id="{ED932AC7-6AA0-6F51-DF33-9609DA821088}"/>
              </a:ext>
            </a:extLst>
          </p:cNvPr>
          <p:cNvSpPr txBox="1"/>
          <p:nvPr/>
        </p:nvSpPr>
        <p:spPr>
          <a:xfrm>
            <a:off x="1210235" y="5056094"/>
            <a:ext cx="8812306"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t>Our goal is to develop a model that classifies a given news article as either fake or true.</a:t>
            </a:r>
          </a:p>
        </p:txBody>
      </p:sp>
    </p:spTree>
    <p:extLst>
      <p:ext uri="{BB962C8B-B14F-4D97-AF65-F5344CB8AC3E}">
        <p14:creationId xmlns:p14="http://schemas.microsoft.com/office/powerpoint/2010/main" val="228455587"/>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D6BFC5-AA1C-C96F-366F-E95F038A9F64}"/>
              </a:ext>
            </a:extLst>
          </p:cNvPr>
          <p:cNvSpPr txBox="1"/>
          <p:nvPr/>
        </p:nvSpPr>
        <p:spPr>
          <a:xfrm>
            <a:off x="2746314" y="835416"/>
            <a:ext cx="5827058" cy="584775"/>
          </a:xfrm>
          <a:prstGeom prst="rect">
            <a:avLst/>
          </a:prstGeom>
          <a:noFill/>
        </p:spPr>
        <p:txBody>
          <a:bodyPr wrap="square" rtlCol="0">
            <a:spAutoFit/>
          </a:bodyPr>
          <a:lstStyle/>
          <a:p>
            <a:r>
              <a:rPr lang="en-US" sz="3200" dirty="0"/>
              <a:t>           </a:t>
            </a:r>
            <a:r>
              <a:rPr lang="en-US" sz="3200" dirty="0">
                <a:solidFill>
                  <a:srgbClr val="00B0F0"/>
                </a:solidFill>
              </a:rPr>
              <a:t>DELIMITATIONS</a:t>
            </a:r>
          </a:p>
        </p:txBody>
      </p:sp>
      <p:sp>
        <p:nvSpPr>
          <p:cNvPr id="3" name="TextBox 2">
            <a:extLst>
              <a:ext uri="{FF2B5EF4-FFF2-40B4-BE49-F238E27FC236}">
                <a16:creationId xmlns:a16="http://schemas.microsoft.com/office/drawing/2014/main" id="{7DF6BEA7-83E2-ECF7-52E5-E38E43E0A18F}"/>
              </a:ext>
            </a:extLst>
          </p:cNvPr>
          <p:cNvSpPr txBox="1"/>
          <p:nvPr/>
        </p:nvSpPr>
        <p:spPr>
          <a:xfrm>
            <a:off x="1192306" y="2043953"/>
            <a:ext cx="7252447"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t>Our  system does not guarantee 100 % accuracy.</a:t>
            </a:r>
          </a:p>
        </p:txBody>
      </p:sp>
      <p:sp>
        <p:nvSpPr>
          <p:cNvPr id="4" name="TextBox 3">
            <a:extLst>
              <a:ext uri="{FF2B5EF4-FFF2-40B4-BE49-F238E27FC236}">
                <a16:creationId xmlns:a16="http://schemas.microsoft.com/office/drawing/2014/main" id="{EC4466A7-FBBB-3F7D-0941-95A0A2CED745}"/>
              </a:ext>
            </a:extLst>
          </p:cNvPr>
          <p:cNvSpPr txBox="1"/>
          <p:nvPr/>
        </p:nvSpPr>
        <p:spPr>
          <a:xfrm>
            <a:off x="1093694" y="2931169"/>
            <a:ext cx="8157882"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system is unable to test data that is unrelated to the training dataset.</a:t>
            </a:r>
          </a:p>
        </p:txBody>
      </p:sp>
    </p:spTree>
    <p:extLst>
      <p:ext uri="{BB962C8B-B14F-4D97-AF65-F5344CB8AC3E}">
        <p14:creationId xmlns:p14="http://schemas.microsoft.com/office/powerpoint/2010/main" val="3153472614"/>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38DA72-5D0B-5D3A-2031-D6A3A258DFF7}"/>
              </a:ext>
            </a:extLst>
          </p:cNvPr>
          <p:cNvSpPr txBox="1"/>
          <p:nvPr/>
        </p:nvSpPr>
        <p:spPr>
          <a:xfrm>
            <a:off x="2160494" y="959224"/>
            <a:ext cx="7566212" cy="584775"/>
          </a:xfrm>
          <a:prstGeom prst="rect">
            <a:avLst/>
          </a:prstGeom>
          <a:noFill/>
        </p:spPr>
        <p:txBody>
          <a:bodyPr wrap="square" rtlCol="0">
            <a:spAutoFit/>
          </a:bodyPr>
          <a:lstStyle/>
          <a:p>
            <a:r>
              <a:rPr lang="en-US" sz="3200" dirty="0">
                <a:solidFill>
                  <a:srgbClr val="00B0F0"/>
                </a:solidFill>
              </a:rPr>
              <a:t>NATURAL LANGUAGE PROCESSING (NLP)</a:t>
            </a:r>
          </a:p>
        </p:txBody>
      </p:sp>
      <p:sp>
        <p:nvSpPr>
          <p:cNvPr id="3" name="TextBox 2">
            <a:extLst>
              <a:ext uri="{FF2B5EF4-FFF2-40B4-BE49-F238E27FC236}">
                <a16:creationId xmlns:a16="http://schemas.microsoft.com/office/drawing/2014/main" id="{91BEF5E8-D284-FD3E-737C-D2BE3E4D8980}"/>
              </a:ext>
            </a:extLst>
          </p:cNvPr>
          <p:cNvSpPr txBox="1"/>
          <p:nvPr/>
        </p:nvSpPr>
        <p:spPr>
          <a:xfrm>
            <a:off x="1138517" y="2061882"/>
            <a:ext cx="7803351"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161616"/>
                </a:solidFill>
              </a:rPr>
              <a:t>T</a:t>
            </a:r>
            <a:r>
              <a:rPr lang="en-US" sz="2000" b="0" i="0" dirty="0">
                <a:solidFill>
                  <a:srgbClr val="161616"/>
                </a:solidFill>
                <a:effectLst/>
              </a:rPr>
              <a:t>he branch of Artificial Intelligence AI —concerned with giving computers the ability to understand text and spoken words in much the same way human beings can.</a:t>
            </a:r>
            <a:endParaRPr lang="en-US" sz="2000" dirty="0"/>
          </a:p>
        </p:txBody>
      </p:sp>
      <p:sp>
        <p:nvSpPr>
          <p:cNvPr id="4" name="TextBox 3">
            <a:extLst>
              <a:ext uri="{FF2B5EF4-FFF2-40B4-BE49-F238E27FC236}">
                <a16:creationId xmlns:a16="http://schemas.microsoft.com/office/drawing/2014/main" id="{2F7D7A67-32D0-36FE-D353-53D65C385F60}"/>
              </a:ext>
            </a:extLst>
          </p:cNvPr>
          <p:cNvSpPr txBox="1"/>
          <p:nvPr/>
        </p:nvSpPr>
        <p:spPr>
          <a:xfrm>
            <a:off x="1138517" y="3594847"/>
            <a:ext cx="6946703"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t>It can be possible to teach to a computer how it can understand the difference between real news and fake news using Natural Language Processing (NLP).</a:t>
            </a:r>
          </a:p>
        </p:txBody>
      </p:sp>
      <p:sp>
        <p:nvSpPr>
          <p:cNvPr id="5" name="TextBox 4">
            <a:extLst>
              <a:ext uri="{FF2B5EF4-FFF2-40B4-BE49-F238E27FC236}">
                <a16:creationId xmlns:a16="http://schemas.microsoft.com/office/drawing/2014/main" id="{F38D843B-C7F9-1134-E67D-3DF4ED93E53A}"/>
              </a:ext>
            </a:extLst>
          </p:cNvPr>
          <p:cNvSpPr txBox="1"/>
          <p:nvPr/>
        </p:nvSpPr>
        <p:spPr>
          <a:xfrm>
            <a:off x="1201272" y="5011271"/>
            <a:ext cx="5387788"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t>The building blocks are Data Set and Machine Learning  Algorithms.</a:t>
            </a:r>
          </a:p>
        </p:txBody>
      </p:sp>
    </p:spTree>
    <p:extLst>
      <p:ext uri="{BB962C8B-B14F-4D97-AF65-F5344CB8AC3E}">
        <p14:creationId xmlns:p14="http://schemas.microsoft.com/office/powerpoint/2010/main" val="3152483620"/>
      </p:ext>
    </p:extLst>
  </p:cSld>
  <p:clrMapOvr>
    <a:masterClrMapping/>
  </p:clrMapOvr>
  <p:transition spd="slow">
    <p:wipe/>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551</TotalTime>
  <Words>1280</Words>
  <Application>Microsoft Office PowerPoint</Application>
  <PresentationFormat>Widescreen</PresentationFormat>
  <Paragraphs>197</Paragraphs>
  <Slides>22</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22</vt:i4>
      </vt:variant>
    </vt:vector>
  </HeadingPairs>
  <TitlesOfParts>
    <vt:vector size="34" baseType="lpstr">
      <vt:lpstr>Arial</vt:lpstr>
      <vt:lpstr>Georgia</vt:lpstr>
      <vt:lpstr>Roboto</vt:lpstr>
      <vt:lpstr>Segoe UI</vt:lpstr>
      <vt:lpstr>Söhne</vt:lpstr>
      <vt:lpstr>Söhne Mono</vt:lpstr>
      <vt:lpstr>Source Sans Pro</vt:lpstr>
      <vt:lpstr>Trebuchet MS</vt:lpstr>
      <vt:lpstr>Verdana</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SAFDAR NAZIR</cp:lastModifiedBy>
  <cp:revision>17</cp:revision>
  <dcterms:created xsi:type="dcterms:W3CDTF">2023-04-19T14:26:16Z</dcterms:created>
  <dcterms:modified xsi:type="dcterms:W3CDTF">2023-04-21T05:05:46Z</dcterms:modified>
</cp:coreProperties>
</file>