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5"/>
  </p:notesMasterIdLst>
  <p:sldIdLst>
    <p:sldId id="256" r:id="rId2"/>
    <p:sldId id="399" r:id="rId3"/>
    <p:sldId id="436" r:id="rId4"/>
    <p:sldId id="442" r:id="rId5"/>
    <p:sldId id="443" r:id="rId6"/>
    <p:sldId id="445" r:id="rId7"/>
    <p:sldId id="446" r:id="rId8"/>
    <p:sldId id="447" r:id="rId9"/>
    <p:sldId id="448" r:id="rId10"/>
    <p:sldId id="453" r:id="rId11"/>
    <p:sldId id="451" r:id="rId12"/>
    <p:sldId id="452" r:id="rId13"/>
    <p:sldId id="43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32" y="7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33A2B-4FFA-42AE-8166-9481C3DA846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CDBB3-50C9-46C0-ACD4-28AD294B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1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871B0-B5D2-461F-9B42-5170DA13DAD1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518C205-3775-4B45-83A0-1D48259B7E3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Topic: Requirement Modeling</a:t>
            </a:r>
          </a:p>
        </p:txBody>
      </p:sp>
    </p:spTree>
    <p:extLst>
      <p:ext uri="{BB962C8B-B14F-4D97-AF65-F5344CB8AC3E}">
        <p14:creationId xmlns:p14="http://schemas.microsoft.com/office/powerpoint/2010/main" val="71639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CDBB3-50C9-46C0-ACD4-28AD294BF0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9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37CF-37AB-4AE8-B500-76A740CE5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97651-EC9E-41CD-B22E-59FFF8BD2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1DDC-3E9E-4E6D-BD90-27D2F381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D20E-8078-4384-B864-1E6B1A65762A}" type="datetime1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FCBBD-27C0-46F9-9206-F17495B5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Course: Software Engineering II -Instructor: Mr. Sajid Ullah Lecturer of computing KUST-Email: Sajid.fast@gmail.com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8FEE9-7883-46CF-8148-06C12A31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5F5A-C09D-4C98-8E0D-1AA32155E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8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08A1-8797-40B8-B805-CB17900E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DBB69-E06F-4B4B-912D-26ADD6F79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717D9-1738-47E1-9FEB-EBC78C78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3FA4-2944-4384-B697-7F2748D430B4}" type="datetime1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29F3-6854-4AE9-AAC6-502924B9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Course: Software Engineering II -Instructor: Mr. Sajid Ullah Lecturer of computing KUST-Email: Sajid.fast@gmail.com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E368-14C1-45DB-ACCB-B18DC85B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5F5A-C09D-4C98-8E0D-1AA32155E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3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B37E7-C5AE-419B-9372-8CDE4EAAF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B4226-DF13-4979-B278-E4298AFCE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655FF-1EDC-4292-89A0-D08E05AE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0DB8-B3F8-46C6-8802-1A36E8FD82E0}" type="datetime1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1AFF-CE53-4645-AD96-215EB547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Course: Software Engineering II -Instructor: Mr. Sajid Ullah Lecturer of computing KUST-Email: Sajid.fast@gmail.com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7DC33-8076-4571-97CA-C673A4EF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5F5A-C09D-4C98-8E0D-1AA32155E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3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F96A-B81C-458E-8657-B49F3762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45693-B4E9-4022-A2B7-31A193B87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1B4B7-827F-4C8D-B908-EFC9DED0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07B9-9D8C-40C0-8E9F-4C38DCF4D3F6}" type="datetime1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24104-90BD-4680-A329-F2E7F27D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Course: Software Engineering II -Instructor: Mr. Sajid Ullah Lecturer of computing KUST-Email: Sajid.fast@gmail.com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BB64-A3F4-4D80-A3FB-C7C6A6F9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5F5A-C09D-4C98-8E0D-1AA32155E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7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2B91-6BB1-46D3-A508-5C88BB929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672CA-D0A6-4246-B41B-C6BBD0EEB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86ACC-4066-431C-B66F-843C0054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D58A-DA4B-4BC2-ACD2-0C934FA9BC57}" type="datetime1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90B41-8CBA-47EF-9264-FA295358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Course: Software Engineering II -Instructor: Mr. Sajid Ullah Lecturer of computing KUST-Email: Sajid.fast@gmail.com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6C4E1-ACAF-4529-AEAA-AA174B6C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5F5A-C09D-4C98-8E0D-1AA32155E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4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3575-EDF6-4C28-BA3F-4FB844AC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C85C7-9E83-4AC0-A1BF-5FE14D42A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8FABF-E7CD-41BA-B305-2810E869B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BE5B8-EE28-4C56-AF07-98E66AC7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0146-FAAC-4E09-A1D0-7FFA195A5261}" type="datetime1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C24CD-463D-4892-B0F7-34270649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Course: Software Engineering II -Instructor: Mr. Sajid Ullah Lecturer of computing KUST-Email: Sajid.fast@gmail.com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739B9-CF8F-433F-A8CC-945B9FA3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5F5A-C09D-4C98-8E0D-1AA32155E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7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4F60-C4A5-49DE-979F-A865CCC6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D85D-0460-45F3-8B98-C27C51A01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E91DB-328E-4CB8-83E4-DFB4AD07E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054C3-AFE6-453A-BCD9-DC12FAD96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B6276-F0F3-4EE0-A730-333E8F06E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51A7D-E6E0-4039-A28F-0969D612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FFB6-3C5A-46A8-AACD-A794E7A31642}" type="datetime1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B46C8-1D32-49BC-B411-673613B9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Course: Software Engineering II -Instructor: Mr. Sajid Ullah Lecturer of computing KUST-Email: Sajid.fast@gmail.com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1CEC4-06CF-4B2F-B254-7B0062A9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5F5A-C09D-4C98-8E0D-1AA32155E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7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E767-9A54-4E14-B45A-BF431213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0F86F-06F9-4C7C-B731-83A10AE7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CBE8-0A6E-48B0-898E-196CB5529EBA}" type="datetime1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67ECC-4934-459E-B414-EFCC6D1C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Course: Software Engineering II -Instructor: Mr. Sajid Ullah Lecturer of computing KUST-Email: Sajid.fast@gmail.com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7A745-1295-4660-944C-5060C232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5F5A-C09D-4C98-8E0D-1AA32155E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2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748A4-281E-4BF4-B6A9-7D312156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EC34-F314-4361-AC8A-762306B553BE}" type="datetime1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2BC1D-A7B8-4E65-8B43-7ACCDA37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Course: Software Engineering II -Instructor: Mr. Sajid Ullah Lecturer of computing KUST-Email: Sajid.fast@gmail.com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04BEB-0120-4057-A000-9BAFA299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5F5A-C09D-4C98-8E0D-1AA32155E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7F28-770E-4947-899F-A94EB818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7BE1-068E-4493-A4CC-62440CC5D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46DDD-CC3E-402C-80B5-925C7E472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9F89D-3DBD-49BA-877B-1F41DBC7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7F6A-E0D0-498D-8856-B205B3674856}" type="datetime1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F8176-72B4-4830-8527-9BC780F4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Course: Software Engineering II -Instructor: Mr. Sajid Ullah Lecturer of computing KUST-Email: Sajid.fast@gmail.com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1111C-9E3A-4005-B668-B6918E6A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5F5A-C09D-4C98-8E0D-1AA32155E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4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BBB7-3B5E-4E7D-A54C-D25C672D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CA36C-F6B6-457C-8491-4DE897EB4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84412-CBEC-46E3-8825-ABC2B7471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4D224-110D-4E78-9BDB-C90D06EC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8A04-109B-4D1A-9F05-B7D53B2892BB}" type="datetime1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F1E35-5A7F-4671-B55F-631ECCDA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Course: Software Engineering II -Instructor: Mr. Sajid Ullah Lecturer of computing KUST-Email: Sajid.fast@gmail.com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0C17A-EED1-4BBB-B655-442D5B88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5F5A-C09D-4C98-8E0D-1AA32155E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5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8D84C-83E2-46F7-8A4D-37074156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2EC00-0735-4C12-BD68-3A6932FCC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212E6-E6CF-46E0-B70D-B00833D0D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860DD-8340-466C-8103-331A23DA5AF7}" type="datetime1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77686-E37E-4C0D-B4C3-5565100A0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Course: Software Engineering II -Instructor: Mr. Sajid Ullah Lecturer of computing KUST-Email: Sajid.fast@gmail.com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DA39C-2A48-483A-8078-2B42F8690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05F5A-C09D-4C98-8E0D-1AA32155E04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C:\Users\KOHAT\Desktop\kustmono.gif">
            <a:extLst>
              <a:ext uri="{FF2B5EF4-FFF2-40B4-BE49-F238E27FC236}">
                <a16:creationId xmlns:a16="http://schemas.microsoft.com/office/drawing/2014/main" id="{4CA1BC84-0954-4444-AE6B-DE4230E6CB63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576" y="4513264"/>
            <a:ext cx="1496137" cy="1354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221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54034" y="698910"/>
            <a:ext cx="5408239" cy="5324945"/>
            <a:chOff x="1554034" y="698910"/>
            <a:chExt cx="5408239" cy="5324945"/>
          </a:xfrm>
        </p:grpSpPr>
        <p:sp>
          <p:nvSpPr>
            <p:cNvPr id="5" name="TextBox 4"/>
            <p:cNvSpPr txBox="1"/>
            <p:nvPr/>
          </p:nvSpPr>
          <p:spPr>
            <a:xfrm>
              <a:off x="1554034" y="5008192"/>
              <a:ext cx="51615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By:  </a:t>
              </a:r>
              <a:r>
                <a:rPr lang="en-US" sz="2400" b="1" dirty="0">
                  <a:solidFill>
                    <a:srgbClr val="002060"/>
                  </a:solidFill>
                </a:rPr>
                <a:t>Sajid Ullah </a:t>
              </a:r>
            </a:p>
            <a:p>
              <a:r>
                <a:rPr lang="en-US" dirty="0"/>
                <a:t>      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Lecturer, Institute of Computing</a:t>
              </a:r>
            </a:p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      KUST</a:t>
              </a:r>
            </a:p>
          </p:txBody>
        </p:sp>
        <p:pic>
          <p:nvPicPr>
            <p:cNvPr id="16" name="Picture 15" descr="C:\Users\KOHAT\Desktop\kustmono.gif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136" y="698910"/>
              <a:ext cx="1496137" cy="13544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1102671" y="2081525"/>
            <a:ext cx="98841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II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CS-362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9077" y="3376828"/>
            <a:ext cx="97502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11  </a:t>
            </a:r>
          </a:p>
          <a:p>
            <a:pPr algn="ctr"/>
            <a:r>
              <a:rPr lang="en-US" sz="3200" b="1" dirty="0">
                <a:latin typeface="BauerBodni Blk BT" panose="02070803090706020303" pitchFamily="18" charset="0"/>
              </a:rPr>
              <a:t>“ </a:t>
            </a:r>
            <a:r>
              <a:rPr lang="en-US" sz="3200" b="1" dirty="0">
                <a:latin typeface="Berlin Sans FB Demi" panose="020E0802020502020306" pitchFamily="34" charset="0"/>
              </a:rPr>
              <a:t>Modeling with Classes</a:t>
            </a:r>
            <a:r>
              <a:rPr lang="en-US" sz="3200" b="1" dirty="0">
                <a:latin typeface="BauerBodni Blk BT" panose="02070803090706020303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6719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99D7-12F1-4379-86F7-C550CEB9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of responsibilities for different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B349B-328C-420E-AD9C-55F358AC2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romanLcPeriod" startAt="5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and deleting links of associations, such as recording that a particular professor will teach a certain course.</a:t>
            </a:r>
          </a:p>
          <a:p>
            <a:pPr marL="514350" indent="-514350" algn="just">
              <a:buFont typeface="+mj-lt"/>
              <a:buAutoNum type="romanLcPeriod" startAt="5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romanLcPeriod" startAt="5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Copying, converting, transforming, transmitting or outputting.</a:t>
            </a:r>
          </a:p>
          <a:p>
            <a:pPr marL="514350" indent="-514350" algn="just">
              <a:buFont typeface="+mj-lt"/>
              <a:buAutoNum type="romanLcPeriod" startAt="5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romanLcPeriod" startAt="5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numerical results, such as the fine on an overdue library book.</a:t>
            </a:r>
          </a:p>
          <a:p>
            <a:pPr marL="514350" indent="-514350" algn="just">
              <a:buFont typeface="+mj-lt"/>
              <a:buAutoNum type="romanLcPeriod" startAt="5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romanLcPeriod" startAt="5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Navigating and searching.</a:t>
            </a:r>
          </a:p>
          <a:p>
            <a:pPr marL="514350" indent="-514350" algn="just">
              <a:buFont typeface="+mj-lt"/>
              <a:buAutoNum type="romanLcPeriod" startAt="5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romanLcPeriod" startAt="5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 work needed by the particular application that does not fit in any of the above categories.</a:t>
            </a:r>
            <a:endParaRPr lang="en-US" sz="1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romanLcPeriod" startAt="5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romanLcPeriod" startAt="5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romanLcPeriod" startAt="5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romanLcPeriod" startAt="5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romanLcPeriod" startAt="5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romanLcPeriod" startAt="5"/>
            </a:pPr>
            <a:endParaRPr lang="en-US" sz="1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5CA70-15E9-4FBD-A7A3-5A840DFB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8882575" cy="365125"/>
          </a:xfrm>
        </p:spPr>
        <p:txBody>
          <a:bodyPr/>
          <a:lstStyle/>
          <a:p>
            <a:r>
              <a:rPr lang="en-US"/>
              <a:t>Course: Software Engineering II -Instructor: Mr. Sajid Ullah Lecturer of computing KUST-Email: Sajid.fast@gmail.com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878A2-DAEC-42C5-8610-0D909184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5F5A-C09D-4C98-8E0D-1AA32155E0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1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9181-7FDF-42B4-AB4A-912C00B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445B7-2E12-410E-A21E-E42D3DA83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are needed to realize the responsibilities of each class.</a:t>
            </a:r>
          </a:p>
          <a:p>
            <a:pPr algn="just"/>
            <a:endParaRPr lang="en-US" sz="1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 that is in charge of fulfilling the responsibility will normally be declared public.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9BD01-97D1-47FA-8B33-A5023926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1687" y="6356350"/>
            <a:ext cx="8820442" cy="365125"/>
          </a:xfrm>
        </p:spPr>
        <p:txBody>
          <a:bodyPr/>
          <a:lstStyle/>
          <a:p>
            <a:r>
              <a:rPr lang="en-US"/>
              <a:t>Course: Software Engineering II -Instructor: Mr. Sajid Ullah Lecturer of computing KUST-Email: Sajid.fast@gmail.com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B788E-91E9-4794-9429-D7519124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5F5A-C09D-4C98-8E0D-1AA32155E0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2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DFB6-D170-4620-94EF-CA8D998C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Difﬁculties and risks when creating class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9392-E767-46AB-A724-835F8D488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is the key difficulty to anticipate when creating class diagrams in an industrial context: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Modeling is a particularly difficult skill. 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Resolution. Ensure that members of the team have adequate training in modeling. Have an experienced modeler as part of every team. Review all models thoroughly.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FF98A-8462-41E4-9377-1C891EA68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3551" y="6307748"/>
            <a:ext cx="8384344" cy="365125"/>
          </a:xfrm>
        </p:spPr>
        <p:txBody>
          <a:bodyPr/>
          <a:lstStyle/>
          <a:p>
            <a:r>
              <a:rPr lang="en-US"/>
              <a:t>Course: Software Engineering II -Instructor: Mr. Sajid Ullah Lecturer of computing KUST-Email: Sajid.fast@gmail.com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21C5A-E59A-4F59-9673-99AFE0A5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5F5A-C09D-4C98-8E0D-1AA32155E0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50C57-AAC7-4F89-8CE0-4D4CF589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5F5A-C09D-4C98-8E0D-1AA32155E047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93BE96-BA5A-4C50-9CB4-9A2A9158CBD1}"/>
              </a:ext>
            </a:extLst>
          </p:cNvPr>
          <p:cNvSpPr/>
          <p:nvPr/>
        </p:nvSpPr>
        <p:spPr>
          <a:xfrm>
            <a:off x="4884611" y="2967335"/>
            <a:ext cx="2422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A99EABF-BD1D-406B-8C28-DCE0784D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8848578" cy="365125"/>
          </a:xfrm>
        </p:spPr>
        <p:txBody>
          <a:bodyPr/>
          <a:lstStyle/>
          <a:p>
            <a:r>
              <a:rPr lang="en-US"/>
              <a:t>Course: Software Engineering II -Instructor: Mr. Sajid Ullah Lecturer of computing KUST-Email: Sajid.fast@gmail.com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8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C4D0-C292-421D-8CEB-662FC507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C7F58-7D71-4369-B477-31B4B787D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classes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associations and attributes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generalizations and interfaces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Allocating responsibilities to classes..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of responsibilities for different classes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Operations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Difﬁculties and risks when creating class diagrams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8B2F4-DA99-4801-8615-65F2B55C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8848578" cy="365125"/>
          </a:xfrm>
        </p:spPr>
        <p:txBody>
          <a:bodyPr/>
          <a:lstStyle/>
          <a:p>
            <a:r>
              <a:rPr lang="en-US"/>
              <a:t>Course: Software Engineering II -Instructor: Mr. Sajid Ullah Lecturer of computing KUST-Email: Sajid.fast@gmail.com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590B5-F45B-4DD7-9183-7B562835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5F5A-C09D-4C98-8E0D-1AA32155E0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7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F87F-CC16-4ACD-BE5B-06D9BFB1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identify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C9B7-83B2-4431-A189-662F5EAD5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91" y="2005012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to identify classes: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When developing a domain model, you tend to discover classes. 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When you work on the user interface or the system architecture, you tend to invent classes that are needed to solve a particular design problem.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3FE15-E806-4E51-9B98-268FEBAF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5F5A-C09D-4C98-8E0D-1AA32155E047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76DD8A-8BEA-4D29-9E93-902608A7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8848578" cy="365125"/>
          </a:xfrm>
        </p:spPr>
        <p:txBody>
          <a:bodyPr/>
          <a:lstStyle/>
          <a:p>
            <a:r>
              <a:rPr lang="en-US"/>
              <a:t>Course: Software Engineering II -Instructor: Mr. Sajid Ullah Lecturer of computing KUST-Email: Sajid.fast@gmail.com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2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F87F-CC16-4ACD-BE5B-06D9BFB1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C9B7-83B2-4431-A189-662F5EAD5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initial set of class names you should make sure there are no nouns or noun phrases that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Are redundant (i.e. two names for the same class).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Clearly represent instances (although their class may have to be included).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Are vague or highly general terms, which do not convey specific information about the proposed software.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Correspond to classes that are not needed for this application or this type of model.</a:t>
            </a:r>
            <a:endParaRPr lang="en-US" sz="1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70B32-F927-42C0-A1D0-7E018731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2764" y="6356350"/>
            <a:ext cx="8679976" cy="365125"/>
          </a:xfrm>
        </p:spPr>
        <p:txBody>
          <a:bodyPr/>
          <a:lstStyle/>
          <a:p>
            <a:r>
              <a:rPr lang="en-US"/>
              <a:t>Course: Software Engineering II -Instructor: Mr. Sajid Ullah Lecturer of computing KUST-Email: Sajid.fast@gmail.com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3FE15-E806-4E51-9B98-268FEBAF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5F5A-C09D-4C98-8E0D-1AA32155E0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3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12C0-900A-4958-88F6-10F1A030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Identifying associations and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09193-F61B-4D65-95DC-2502BB21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way to do this is to start with the class or classes that you think are  most central and important to the system. 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you add an association or attribute, make sure it is relevant to the application – that it will be needed to implement some requirement. </a:t>
            </a:r>
            <a:endParaRPr lang="en-US" sz="1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you are adding attributes and associations, follow the principles of good modeling.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67F60-E2E2-4D3C-AF02-FF3F0975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80" y="6356350"/>
            <a:ext cx="8665698" cy="365125"/>
          </a:xfrm>
        </p:spPr>
        <p:txBody>
          <a:bodyPr/>
          <a:lstStyle/>
          <a:p>
            <a:r>
              <a:rPr lang="en-US"/>
              <a:t>Course: Software Engineering II -Instructor: Mr. Sajid Ullah Lecturer of computing KUST-Email: Sajid.fast@gmail.com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92F4-A876-477A-9FD8-A308FF17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5F5A-C09D-4C98-8E0D-1AA32155E0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2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12C0-900A-4958-88F6-10F1A030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Identifying generalizations and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09193-F61B-4D65-95DC-2502BB21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to identify generalizations: bottom-up and top-down. </a:t>
            </a:r>
          </a:p>
          <a:p>
            <a:pPr algn="just"/>
            <a:endParaRPr lang="en-US" sz="1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the bottom-up approach, you look for classes that have features in common. </a:t>
            </a:r>
            <a:endParaRPr lang="en-US" sz="1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67F60-E2E2-4D3C-AF02-FF3F0975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8713762" cy="365125"/>
          </a:xfrm>
        </p:spPr>
        <p:txBody>
          <a:bodyPr/>
          <a:lstStyle/>
          <a:p>
            <a:r>
              <a:rPr lang="en-US"/>
              <a:t>Course: Software Engineering II -Instructor: Mr. Sajid Ullah Lecturer of computing KUST-Email: Sajid.fast@gmail.com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92F4-A876-477A-9FD8-A308FF17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5F5A-C09D-4C98-8E0D-1AA32155E0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7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12C0-900A-4958-88F6-10F1A030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Identifying generalizations and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09193-F61B-4D65-95DC-2502BB21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creating a superclass, it might be better (or necessary) in some cases to create one or more interfaces. 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The classes are very dissimilar except for having a few operations in common,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One or more of the classes already have their own superclasses, or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You want to limit the operations that can be performed on the variable to just those available in an 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67F60-E2E2-4D3C-AF02-FF3F0975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1009" y="6356350"/>
            <a:ext cx="8328074" cy="365125"/>
          </a:xfrm>
        </p:spPr>
        <p:txBody>
          <a:bodyPr/>
          <a:lstStyle/>
          <a:p>
            <a:r>
              <a:rPr lang="en-US"/>
              <a:t>Course: Software Engineering II -Instructor: Mr. Sajid Ullah Lecturer of computing KUST-Email: Sajid.fast@gmail.com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92F4-A876-477A-9FD8-A308FF17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5F5A-C09D-4C98-8E0D-1AA32155E0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5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12C0-900A-4958-88F6-10F1A030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Allocating responsibilities to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09193-F61B-4D65-95DC-2502BB21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responsibility is something that the system is required to do. </a:t>
            </a:r>
          </a:p>
          <a:p>
            <a:pPr algn="just"/>
            <a:endParaRPr lang="en-US" sz="1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distribute the responsibilities among the classes so that no one class has an unfair share, and hence becomes unduly complex. 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class has no responsibilities attached to it, then it is probably useless. </a:t>
            </a:r>
            <a:endParaRPr lang="en-US" sz="1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67F60-E2E2-4D3C-AF02-FF3F0975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1009" y="6356350"/>
            <a:ext cx="9031459" cy="365125"/>
          </a:xfrm>
        </p:spPr>
        <p:txBody>
          <a:bodyPr/>
          <a:lstStyle/>
          <a:p>
            <a:r>
              <a:rPr lang="en-US"/>
              <a:t>Course: Software Engineering II -Instructor: Mr. Sajid Ullah Lecturer of computing KUST-Email: Sajid.fast@gmail.com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92F4-A876-477A-9FD8-A308FF17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5F5A-C09D-4C98-8E0D-1AA32155E0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6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99D7-12F1-4379-86F7-C550CEB9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of responsibilities for different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B349B-328C-420E-AD9C-55F358AC2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and getting the values of attributes. </a:t>
            </a:r>
          </a:p>
          <a:p>
            <a:pPr marL="514350" indent="-514350" algn="just">
              <a:buFont typeface="+mj-lt"/>
              <a:buAutoNum type="romanLcPeriod"/>
            </a:pPr>
            <a:endParaRPr lang="en-US" sz="1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and initializing new instances.</a:t>
            </a:r>
          </a:p>
          <a:p>
            <a:pPr marL="514350" indent="-514350" algn="just">
              <a:buFont typeface="+mj-lt"/>
              <a:buAutoNum type="romanL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to and saving from persistent storage.</a:t>
            </a:r>
          </a:p>
          <a:p>
            <a:pPr marL="514350" indent="-514350" algn="just">
              <a:buFont typeface="+mj-lt"/>
              <a:buAutoNum type="romanL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Destroying instances </a:t>
            </a:r>
          </a:p>
          <a:p>
            <a:pPr marL="514350" indent="-514350" algn="just">
              <a:buFont typeface="+mj-lt"/>
              <a:buAutoNum type="romanLcPeriod"/>
            </a:pPr>
            <a:endParaRPr lang="en-US" sz="1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5CA70-15E9-4FBD-A7A3-5A840DFB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8882575" cy="365125"/>
          </a:xfrm>
        </p:spPr>
        <p:txBody>
          <a:bodyPr/>
          <a:lstStyle/>
          <a:p>
            <a:r>
              <a:rPr lang="en-US"/>
              <a:t>Course: Software Engineering II -Instructor: Mr. Sajid Ullah Lecturer of computing KUST-Email: Sajid.fast@gmail.com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878A2-DAEC-42C5-8610-0D909184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5F5A-C09D-4C98-8E0D-1AA32155E0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8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4120</TotalTime>
  <Words>935</Words>
  <Application>Microsoft Office PowerPoint</Application>
  <PresentationFormat>Widescreen</PresentationFormat>
  <Paragraphs>119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BauerBodni Blk BT</vt:lpstr>
      <vt:lpstr>Berlin Sans FB Demi</vt:lpstr>
      <vt:lpstr>Calibri</vt:lpstr>
      <vt:lpstr>Calibri Light</vt:lpstr>
      <vt:lpstr>Times New Roman</vt:lpstr>
      <vt:lpstr>Office Theme</vt:lpstr>
      <vt:lpstr>PowerPoint Presentation</vt:lpstr>
      <vt:lpstr>Agenda</vt:lpstr>
      <vt:lpstr>How to identify classes</vt:lpstr>
      <vt:lpstr>Identifying classes</vt:lpstr>
      <vt:lpstr>Identifying associations and attributes</vt:lpstr>
      <vt:lpstr>Identifying generalizations and interfaces</vt:lpstr>
      <vt:lpstr>Identifying generalizations and interfaces</vt:lpstr>
      <vt:lpstr>Allocating responsibilities to classes</vt:lpstr>
      <vt:lpstr>Category of responsibilities for different classes</vt:lpstr>
      <vt:lpstr>Category of responsibilities for different classes</vt:lpstr>
      <vt:lpstr>Identifying Operations</vt:lpstr>
      <vt:lpstr>Difﬁculties and risks when creating class diagrams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Software Engineering  Lecture 1</dc:title>
  <dc:creator>Sajid khattak</dc:creator>
  <cp:lastModifiedBy>sajid khattak</cp:lastModifiedBy>
  <cp:revision>240</cp:revision>
  <dcterms:created xsi:type="dcterms:W3CDTF">2020-02-11T07:39:48Z</dcterms:created>
  <dcterms:modified xsi:type="dcterms:W3CDTF">2020-07-08T04:49:05Z</dcterms:modified>
</cp:coreProperties>
</file>