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9" r:id="rId3"/>
    <p:sldId id="258" r:id="rId4"/>
    <p:sldId id="260" r:id="rId5"/>
    <p:sldId id="261" r:id="rId6"/>
    <p:sldId id="265" r:id="rId7"/>
    <p:sldId id="267" r:id="rId8"/>
    <p:sldId id="262" r:id="rId9"/>
    <p:sldId id="263" r:id="rId10"/>
    <p:sldId id="266"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E5A3F-FDA1-46C1-9C48-705AF0E73451}">
  <a:tblStyle styleId="{69CE5A3F-FDA1-46C1-9C48-705AF0E7345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092726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1" name="Google Shape;11;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41" name="Google Shape;41;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4" name="Google Shape;44;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23/04/2018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Department Of Computer Engg.</a:t>
            </a:r>
          </a:p>
        </p:txBody>
      </p:sp>
      <p:sp>
        <p:nvSpPr>
          <p:cNvPr id="6" name="Slide Number Placeholder 5"/>
          <p:cNvSpPr>
            <a:spLocks noGrp="1"/>
          </p:cNvSpPr>
          <p:nvPr>
            <p:ph type="sldNum" sz="quarter" idx="12"/>
          </p:nvPr>
        </p:nvSpPr>
        <p:spPr/>
        <p:txBody>
          <a:bodyPr/>
          <a:lstStyle>
            <a:lvl1pPr>
              <a:defRPr/>
            </a:lvl1pPr>
          </a:lstStyle>
          <a:p>
            <a:fld id="{DB8F001F-BD0A-4A1E-A4B7-0CFB6AE101E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r>
              <a:rPr lang="en-US" sz="1100" b="1" baseline="0" dirty="0">
                <a:solidFill>
                  <a:srgbClr val="000000"/>
                </a:solidFill>
                <a:latin typeface="Times New Roman"/>
              </a:rPr>
              <a:t>Web Design Lab 	</a:t>
            </a:r>
          </a:p>
        </p:txBody>
      </p:sp>
      <p:sp>
        <p:nvSpPr>
          <p:cNvPr id="7" name="Google Shape;7;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 name="Picture 4" descr="A picture containing food&#10;&#10;Description automatically generated">
            <a:extLst>
              <a:ext uri="{FF2B5EF4-FFF2-40B4-BE49-F238E27FC236}">
                <a16:creationId xmlns:a16="http://schemas.microsoft.com/office/drawing/2014/main" id="{914E3FB3-7D52-4D52-90AA-69F5CF6DAD29}"/>
              </a:ext>
            </a:extLst>
          </p:cNvPr>
          <p:cNvPicPr>
            <a:picLocks noChangeAspect="1"/>
          </p:cNvPicPr>
          <p:nvPr userDrawn="1"/>
        </p:nvPicPr>
        <p:blipFill>
          <a:blip r:embed="rId10"/>
          <a:stretch>
            <a:fillRect/>
          </a:stretch>
        </p:blipFill>
        <p:spPr>
          <a:xfrm>
            <a:off x="122842" y="6088378"/>
            <a:ext cx="1319592" cy="653944"/>
          </a:xfrm>
          <a:prstGeom prst="rect">
            <a:avLst/>
          </a:prstGeom>
        </p:spPr>
      </p:pic>
      <p:sp>
        <p:nvSpPr>
          <p:cNvPr id="8" name="TextBox 7">
            <a:extLst>
              <a:ext uri="{FF2B5EF4-FFF2-40B4-BE49-F238E27FC236}">
                <a16:creationId xmlns:a16="http://schemas.microsoft.com/office/drawing/2014/main" id="{D7FB37A1-29FF-4425-8393-79A9BBB15B85}"/>
              </a:ext>
            </a:extLst>
          </p:cNvPr>
          <p:cNvSpPr txBox="1"/>
          <p:nvPr userDrawn="1"/>
        </p:nvSpPr>
        <p:spPr>
          <a:xfrm>
            <a:off x="3126104" y="6479972"/>
            <a:ext cx="3196709" cy="246221"/>
          </a:xfrm>
          <a:prstGeom prst="rect">
            <a:avLst/>
          </a:prstGeom>
          <a:noFill/>
        </p:spPr>
        <p:txBody>
          <a:bodyPr wrap="none" rtlCol="0">
            <a:spAutoFit/>
          </a:bodyPr>
          <a:lstStyle/>
          <a:p>
            <a:r>
              <a:rPr lang="en-IN" sz="1000" dirty="0">
                <a:solidFill>
                  <a:schemeClr val="bg1">
                    <a:lumMod val="50000"/>
                  </a:schemeClr>
                </a:solidFill>
              </a:rPr>
              <a:t>Department of Artificial</a:t>
            </a:r>
            <a:r>
              <a:rPr lang="en-IN" sz="1000" baseline="0" dirty="0">
                <a:solidFill>
                  <a:schemeClr val="bg1">
                    <a:lumMod val="50000"/>
                  </a:schemeClr>
                </a:solidFill>
              </a:rPr>
              <a:t> </a:t>
            </a:r>
            <a:r>
              <a:rPr lang="en-IN" sz="1000" dirty="0">
                <a:solidFill>
                  <a:schemeClr val="bg1">
                    <a:lumMod val="50000"/>
                  </a:schemeClr>
                </a:solidFill>
              </a:rPr>
              <a:t>Intelligence and Data Science</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60" r:id="rId8"/>
  </p:sldLayoutIdLst>
  <p:hf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lang="en-US" sz="2800" b="1" i="0" u="none" strike="noStrike" cap="none" baseline="0" smtClean="0">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atplotlib.org/stable/tutorials/images.html"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83573" y="373788"/>
            <a:ext cx="8520600" cy="2086401"/>
          </a:xfrm>
          <a:prstGeom prst="rect">
            <a:avLst/>
          </a:prstGeom>
        </p:spPr>
        <p:txBody>
          <a:bodyPr spcFirstLastPara="1" wrap="square" lIns="91425" tIns="91425" rIns="91425" bIns="91425" anchor="b" anchorCtr="0">
            <a:noAutofit/>
          </a:bodyPr>
          <a:lstStyle/>
          <a:p>
            <a:pPr lvl="0"/>
            <a:r>
              <a:rPr lang="en-US" sz="3600" dirty="0">
                <a:latin typeface="Times New Roman" panose="02020603050405020304" pitchFamily="18" charset="0"/>
                <a:cs typeface="Times New Roman" panose="02020603050405020304" pitchFamily="18" charset="0"/>
              </a:rPr>
              <a:t>Image Forgery Detection</a:t>
            </a:r>
            <a:endParaRPr sz="3600" dirty="0">
              <a:latin typeface="Times New Roman" panose="02020603050405020304" pitchFamily="18" charset="0"/>
              <a:cs typeface="Times New Roman" panose="02020603050405020304" pitchFamily="18" charset="0"/>
            </a:endParaRPr>
          </a:p>
        </p:txBody>
      </p:sp>
      <p:sp>
        <p:nvSpPr>
          <p:cNvPr id="56" name="Google Shape;56;p13"/>
          <p:cNvSpPr txBox="1">
            <a:spLocks noGrp="1"/>
          </p:cNvSpPr>
          <p:nvPr>
            <p:ph type="subTitle" idx="1"/>
          </p:nvPr>
        </p:nvSpPr>
        <p:spPr>
          <a:xfrm>
            <a:off x="311700" y="2618131"/>
            <a:ext cx="8520600" cy="3441548"/>
          </a:xfrm>
          <a:prstGeom prst="rect">
            <a:avLst/>
          </a:prstGeom>
        </p:spPr>
        <p:txBody>
          <a:bodyPr spcFirstLastPara="1" wrap="square" lIns="91425" tIns="91425" rIns="91425" bIns="91425" anchor="ctr" anchorCtr="0">
            <a:noAutofit/>
          </a:bodyPr>
          <a:lstStyle/>
          <a:p>
            <a:pPr lvl="0" algn="l"/>
            <a:r>
              <a:rPr lang="en-IN" dirty="0">
                <a:latin typeface="Times New Roman" panose="02020603050405020304" pitchFamily="18" charset="0"/>
                <a:cs typeface="Times New Roman" panose="02020603050405020304" pitchFamily="18" charset="0"/>
              </a:rPr>
              <a:t>Name          						Roll No.</a:t>
            </a:r>
          </a:p>
          <a:p>
            <a:pPr lvl="0" algn="l"/>
            <a:endParaRPr lang="en-IN" dirty="0">
              <a:latin typeface="Times New Roman" panose="02020603050405020304" pitchFamily="18" charset="0"/>
              <a:cs typeface="Times New Roman" panose="02020603050405020304" pitchFamily="18" charset="0"/>
            </a:endParaRPr>
          </a:p>
          <a:p>
            <a:pPr lvl="0" algn="l"/>
            <a:r>
              <a:rPr lang="en-IN" sz="2400" dirty="0">
                <a:latin typeface="Times New Roman" panose="02020603050405020304" pitchFamily="18" charset="0"/>
                <a:cs typeface="Times New Roman" panose="02020603050405020304" pitchFamily="18" charset="0"/>
              </a:rPr>
              <a:t>Aditya </a:t>
            </a:r>
            <a:r>
              <a:rPr lang="en-IN" sz="2400" dirty="0" err="1">
                <a:latin typeface="Times New Roman" panose="02020603050405020304" pitchFamily="18" charset="0"/>
                <a:cs typeface="Times New Roman" panose="02020603050405020304" pitchFamily="18" charset="0"/>
              </a:rPr>
              <a:t>Anchan</a:t>
            </a:r>
            <a:r>
              <a:rPr lang="en-IN" sz="2400" dirty="0">
                <a:latin typeface="Times New Roman" panose="02020603050405020304" pitchFamily="18" charset="0"/>
                <a:cs typeface="Times New Roman" panose="02020603050405020304" pitchFamily="18" charset="0"/>
              </a:rPr>
              <a:t>					122A8003</a:t>
            </a:r>
          </a:p>
          <a:p>
            <a:pPr lvl="0" algn="l"/>
            <a:r>
              <a:rPr lang="en-IN" sz="2400" dirty="0">
                <a:latin typeface="Times New Roman" panose="02020603050405020304" pitchFamily="18" charset="0"/>
                <a:cs typeface="Times New Roman" panose="02020603050405020304" pitchFamily="18" charset="0"/>
              </a:rPr>
              <a:t>Atharva Deshmukh					122A8018</a:t>
            </a:r>
          </a:p>
          <a:p>
            <a:pPr lvl="0" algn="l"/>
            <a:r>
              <a:rPr lang="en-IN" sz="2400" dirty="0" err="1">
                <a:latin typeface="Times New Roman" panose="02020603050405020304" pitchFamily="18" charset="0"/>
                <a:cs typeface="Times New Roman" panose="02020603050405020304" pitchFamily="18" charset="0"/>
              </a:rPr>
              <a:t>Heramb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Bahe</a:t>
            </a:r>
            <a:r>
              <a:rPr lang="en-IN" sz="2400" dirty="0">
                <a:latin typeface="Times New Roman" panose="02020603050405020304" pitchFamily="18" charset="0"/>
                <a:cs typeface="Times New Roman" panose="02020603050405020304" pitchFamily="18" charset="0"/>
              </a:rPr>
              <a:t>						122A8027</a:t>
            </a:r>
          </a:p>
          <a:p>
            <a:pPr lvl="0" algn="l"/>
            <a:r>
              <a:rPr lang="en-IN" sz="2400" dirty="0">
                <a:latin typeface="Times New Roman" panose="02020603050405020304" pitchFamily="18" charset="0"/>
                <a:cs typeface="Times New Roman" panose="02020603050405020304" pitchFamily="18" charset="0"/>
              </a:rPr>
              <a:t>Danish Ahmad					122A8044					</a:t>
            </a:r>
            <a:endParaRPr lang="en-IN" sz="1400" dirty="0">
              <a:latin typeface="Times New Roman" panose="02020603050405020304" pitchFamily="18" charset="0"/>
              <a:cs typeface="Times New Roman" panose="02020603050405020304" pitchFamily="18" charset="0"/>
            </a:endParaRPr>
          </a:p>
          <a:p>
            <a:pPr lvl="0"/>
            <a:r>
              <a:rPr lang="en-IN" sz="14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Project Guide</a:t>
            </a:r>
          </a:p>
          <a:p>
            <a:pPr lvl="0"/>
            <a:r>
              <a:rPr lang="en-IN" sz="1800" b="1" dirty="0">
                <a:latin typeface="Times New Roman" panose="02020603050405020304" pitchFamily="18" charset="0"/>
                <a:cs typeface="Times New Roman" panose="02020603050405020304" pitchFamily="18" charset="0"/>
              </a:rPr>
              <a:t>					Dr. </a:t>
            </a:r>
            <a:r>
              <a:rPr lang="en-IN" sz="1800" b="1" dirty="0" err="1">
                <a:latin typeface="Times New Roman" panose="02020603050405020304" pitchFamily="18" charset="0"/>
                <a:cs typeface="Times New Roman" panose="02020603050405020304" pitchFamily="18" charset="0"/>
              </a:rPr>
              <a:t>Rizwana</a:t>
            </a:r>
            <a:r>
              <a:rPr lang="en-IN" sz="1800" b="1" dirty="0">
                <a:latin typeface="Times New Roman" panose="02020603050405020304" pitchFamily="18" charset="0"/>
                <a:cs typeface="Times New Roman" panose="02020603050405020304" pitchFamily="18" charset="0"/>
              </a:rPr>
              <a:t> Shaikh</a:t>
            </a:r>
          </a:p>
        </p:txBody>
      </p:sp>
      <p:sp>
        <p:nvSpPr>
          <p:cNvPr id="3" name="Slide Number Placeholder 2">
            <a:extLst>
              <a:ext uri="{FF2B5EF4-FFF2-40B4-BE49-F238E27FC236}">
                <a16:creationId xmlns:a16="http://schemas.microsoft.com/office/drawing/2014/main" id="{0CEDE995-1943-4164-B1BE-C25A240B35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8373-643B-72BA-4D07-B52ABADF698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6EA7AC5-8420-5824-CC14-427894030C4A}"/>
              </a:ext>
            </a:extLst>
          </p:cNvPr>
          <p:cNvSpPr>
            <a:spLocks noGrp="1"/>
          </p:cNvSpPr>
          <p:nvPr>
            <p:ph idx="1"/>
          </p:nvPr>
        </p:nvSpPr>
        <p:spPr/>
        <p:txBody>
          <a:bodyPr/>
          <a:lstStyle/>
          <a:p>
            <a:pPr marL="342900" indent="-342900">
              <a:buAutoNum type="arabicPeriod"/>
            </a:pPr>
            <a:r>
              <a:rPr lang="en-IN" dirty="0">
                <a:latin typeface="Times New Roman" panose="02020603050405020304" pitchFamily="18" charset="0"/>
                <a:cs typeface="Times New Roman" panose="02020603050405020304" pitchFamily="18" charset="0"/>
              </a:rPr>
              <a:t>A Kuznetsov 2019- </a:t>
            </a:r>
            <a:r>
              <a:rPr lang="en-US" dirty="0">
                <a:latin typeface="Times New Roman" panose="02020603050405020304" pitchFamily="18" charset="0"/>
                <a:cs typeface="Times New Roman" panose="02020603050405020304" pitchFamily="18" charset="0"/>
              </a:rPr>
              <a:t>Digital image forgery detection using deep learning approach.</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Gajanan K. </a:t>
            </a:r>
            <a:r>
              <a:rPr lang="en-IN" dirty="0" err="1">
                <a:latin typeface="Times New Roman" panose="02020603050405020304" pitchFamily="18" charset="0"/>
                <a:cs typeface="Times New Roman" panose="02020603050405020304" pitchFamily="18" charset="0"/>
              </a:rPr>
              <a:t>Birajdar</a:t>
            </a:r>
            <a:r>
              <a:rPr lang="en-IN" dirty="0">
                <a:latin typeface="Times New Roman" panose="02020603050405020304" pitchFamily="18" charset="0"/>
                <a:cs typeface="Times New Roman" panose="02020603050405020304" pitchFamily="18" charset="0"/>
              </a:rPr>
              <a:t> a, Vijay H- </a:t>
            </a:r>
            <a:r>
              <a:rPr lang="en-IN" dirty="0" err="1">
                <a:latin typeface="Times New Roman" panose="02020603050405020304" pitchFamily="18" charset="0"/>
                <a:cs typeface="Times New Roman" panose="02020603050405020304" pitchFamily="18" charset="0"/>
              </a:rPr>
              <a:t>Mankar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Digital image forgery detection using passive techniques: A survey.</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Emad </a:t>
            </a:r>
            <a:r>
              <a:rPr lang="en-IN" dirty="0" err="1">
                <a:latin typeface="Times New Roman" panose="02020603050405020304" pitchFamily="18" charset="0"/>
                <a:cs typeface="Times New Roman" panose="02020603050405020304" pitchFamily="18" charset="0"/>
              </a:rPr>
              <a:t>Ul</a:t>
            </a:r>
            <a:r>
              <a:rPr lang="en-IN" dirty="0">
                <a:latin typeface="Times New Roman" panose="02020603050405020304" pitchFamily="18" charset="0"/>
                <a:cs typeface="Times New Roman" panose="02020603050405020304" pitchFamily="18" charset="0"/>
              </a:rPr>
              <a:t> Haq Qazi, Tanveer Zia and </a:t>
            </a:r>
            <a:r>
              <a:rPr lang="en-IN" dirty="0" err="1">
                <a:latin typeface="Times New Roman" panose="02020603050405020304" pitchFamily="18" charset="0"/>
                <a:cs typeface="Times New Roman" panose="02020603050405020304" pitchFamily="18" charset="0"/>
              </a:rPr>
              <a:t>Abdulrazaq</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Almorjan</a:t>
            </a:r>
            <a:r>
              <a:rPr lang="en-US" dirty="0">
                <a:latin typeface="Times New Roman" panose="02020603050405020304" pitchFamily="18" charset="0"/>
                <a:cs typeface="Times New Roman" panose="02020603050405020304" pitchFamily="18" charset="0"/>
              </a:rPr>
              <a:t>- Deep Learning-Based Digital Image Forgery Detection System.</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it-IT" dirty="0">
                <a:latin typeface="Times New Roman" panose="02020603050405020304" pitchFamily="18" charset="0"/>
                <a:cs typeface="Times New Roman" panose="02020603050405020304" pitchFamily="18" charset="0"/>
              </a:rPr>
              <a:t>Marcello Zanardelli1,Fabrizio Guerrini, Riccardo Leonardi, Nicola Adami </a:t>
            </a:r>
            <a:r>
              <a:rPr lang="en-IN" dirty="0">
                <a:latin typeface="Times New Roman" panose="02020603050405020304" pitchFamily="18" charset="0"/>
                <a:cs typeface="Times New Roman" panose="02020603050405020304" pitchFamily="18" charset="0"/>
              </a:rPr>
              <a:t>3 October 2022-</a:t>
            </a:r>
            <a:r>
              <a:rPr lang="en-US" dirty="0">
                <a:latin typeface="Times New Roman" panose="02020603050405020304" pitchFamily="18" charset="0"/>
                <a:cs typeface="Times New Roman" panose="02020603050405020304" pitchFamily="18" charset="0"/>
              </a:rPr>
              <a:t>Image forgery detection: a survey of recent deep-learning approaches.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Shijo </a:t>
            </a:r>
            <a:r>
              <a:rPr lang="en-IN" dirty="0" err="1">
                <a:latin typeface="Times New Roman" panose="02020603050405020304" pitchFamily="18" charset="0"/>
                <a:cs typeface="Times New Roman" panose="02020603050405020304" pitchFamily="18" charset="0"/>
              </a:rPr>
              <a:t>Easowa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L. C. Manikandan(2019)  A Study on Image Forgery Detection Techniques </a:t>
            </a: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Hany Farid</a:t>
            </a:r>
            <a:r>
              <a:rPr lang="en-US" dirty="0">
                <a:latin typeface="Times New Roman" panose="02020603050405020304" pitchFamily="18" charset="0"/>
                <a:cs typeface="Times New Roman" panose="02020603050405020304" pitchFamily="18" charset="0"/>
              </a:rPr>
              <a:t> March 2009-  Image Forgery detection- Survey [Digital Forensic]</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Arial"/>
              <a:buAutoNum type="arabicPeriod"/>
            </a:pPr>
            <a:r>
              <a:rPr lang="en-US" b="0" dirty="0">
                <a:effectLst/>
                <a:latin typeface="Times New Roman" panose="02020603050405020304" pitchFamily="18" charset="0"/>
                <a:ea typeface="Times New Roman" panose="02020603050405020304" pitchFamily="18" charset="0"/>
              </a:rPr>
              <a:t>OpenCV ~ Open-Source Computer Vision [</a:t>
            </a:r>
            <a:r>
              <a:rPr lang="en-US" u="sng" dirty="0">
                <a:solidFill>
                  <a:srgbClr val="0000FF"/>
                </a:solidFill>
                <a:latin typeface="Times New Roman" panose="02020603050405020304" pitchFamily="18" charset="0"/>
                <a:ea typeface="Times New Roman" panose="02020603050405020304" pitchFamily="18" charset="0"/>
              </a:rPr>
              <a:t>https://docs.opencv.org</a:t>
            </a:r>
            <a:r>
              <a:rPr lang="en-US" b="0" dirty="0">
                <a:effectLst/>
                <a:latin typeface="Times New Roman" panose="02020603050405020304" pitchFamily="18" charset="0"/>
                <a:ea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Arial"/>
              <a:buAutoNum type="arabicPeriod"/>
            </a:pPr>
            <a:r>
              <a:rPr lang="en-US" b="0" dirty="0">
                <a:effectLst/>
                <a:latin typeface="Times New Roman" panose="02020603050405020304" pitchFamily="18" charset="0"/>
                <a:ea typeface="Times New Roman" panose="02020603050405020304" pitchFamily="18" charset="0"/>
              </a:rPr>
              <a:t>Matplotlib Tutorials [</a:t>
            </a:r>
            <a:r>
              <a:rPr lang="en-US" b="0" u="sng" dirty="0">
                <a:solidFill>
                  <a:srgbClr val="0000FF"/>
                </a:solidFill>
                <a:effectLst/>
                <a:latin typeface="Times New Roman" panose="02020603050405020304" pitchFamily="18" charset="0"/>
                <a:ea typeface="Times New Roman" panose="02020603050405020304" pitchFamily="18" charset="0"/>
                <a:hlinkClick r:id="rId2"/>
              </a:rPr>
              <a:t>https://matplotlib.org/stable/tutorials/images.html</a:t>
            </a:r>
            <a:r>
              <a:rPr lang="en-US" b="0" dirty="0">
                <a:effectLst/>
                <a:latin typeface="Times New Roman" panose="02020603050405020304" pitchFamily="18" charset="0"/>
                <a:ea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E468DA-B56E-2347-924E-F044B651E7DC}"/>
              </a:ext>
            </a:extLst>
          </p:cNvPr>
          <p:cNvSpPr>
            <a:spLocks noGrp="1"/>
          </p:cNvSpPr>
          <p:nvPr>
            <p:ph type="sldNum" sz="quarter" idx="12"/>
          </p:nvPr>
        </p:nvSpPr>
        <p:spPr/>
        <p:txBody>
          <a:bodyPr/>
          <a:lstStyle/>
          <a:p>
            <a:fld id="{DB8F001F-BD0A-4A1E-A4B7-0CFB6AE101E0}" type="slidenum">
              <a:rPr lang="en-US" smtClean="0"/>
              <a:pPr/>
              <a:t>10</a:t>
            </a:fld>
            <a:endParaRPr lang="en-US"/>
          </a:p>
        </p:txBody>
      </p:sp>
    </p:spTree>
    <p:extLst>
      <p:ext uri="{BB962C8B-B14F-4D97-AF65-F5344CB8AC3E}">
        <p14:creationId xmlns:p14="http://schemas.microsoft.com/office/powerpoint/2010/main" val="2435745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5F101-BAD4-4947-AE11-0B0707C4ABAD}" type="slidenum">
              <a:rPr lang="en-US"/>
              <a:pPr/>
              <a:t>2</a:t>
            </a:fld>
            <a:endParaRPr lang="en-US"/>
          </a:p>
        </p:txBody>
      </p:sp>
      <p:sp>
        <p:nvSpPr>
          <p:cNvPr id="21506" name="Rectangle 2"/>
          <p:cNvSpPr>
            <a:spLocks noGrp="1" noChangeArrowheads="1"/>
          </p:cNvSpPr>
          <p:nvPr>
            <p:ph type="title"/>
          </p:nvPr>
        </p:nvSpPr>
        <p:spPr/>
        <p:txBody>
          <a:bodyPr/>
          <a:lstStyle/>
          <a:p>
            <a:r>
              <a:rPr lang="en-US" sz="3200" dirty="0">
                <a:latin typeface="Times New Roman" pitchFamily="18" charset="0"/>
                <a:cs typeface="Times New Roman" pitchFamily="18" charset="0"/>
              </a:rPr>
              <a:t>Introduction</a:t>
            </a:r>
          </a:p>
        </p:txBody>
      </p:sp>
      <p:sp>
        <p:nvSpPr>
          <p:cNvPr id="21507" name="Rectangle 3"/>
          <p:cNvSpPr>
            <a:spLocks noGrp="1" noChangeArrowheads="1"/>
          </p:cNvSpPr>
          <p:nvPr>
            <p:ph type="body" idx="1"/>
          </p:nvPr>
        </p:nvSpPr>
        <p:spPr>
          <a:xfrm>
            <a:off x="457200" y="1600200"/>
            <a:ext cx="8375100" cy="4043516"/>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0" i="0" u="none" strike="noStrike" cap="none" normalizeH="0" baseline="0" dirty="0">
                <a:ln>
                  <a:noFill/>
                </a:ln>
                <a:effectLst/>
                <a:latin typeface="Times New Roman" panose="02020603050405020304" pitchFamily="18" charset="0"/>
                <a:cs typeface="Times New Roman" panose="02020603050405020304" pitchFamily="18" charset="0"/>
              </a:rPr>
              <a:t>Our project addresses the pervasive issue of image forgery by developing an automated system for detecting manipulated regions within digital images. Leveraging advanced algorithms such as Copy-Move Forgery Detection, Metadata Analysis, Noise Variance Inconsistency Detection, CFA Artifact Detection, Error-Level Analysis, JPEG Compression Detection, Image Pixel Analysis, and String Extraction Analysis, our system enhances the accuracy and efficiency of forgery detection processes. By </a:t>
            </a:r>
            <a:r>
              <a:rPr kumimoji="0" lang="en-IN"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analyzing</a:t>
            </a:r>
            <a:r>
              <a:rPr kumimoji="0" lang="en-IN" altLang="en-US" sz="1800" b="0" i="0" u="none" strike="noStrike" cap="none" normalizeH="0" baseline="0" dirty="0">
                <a:ln>
                  <a:noFill/>
                </a:ln>
                <a:effectLst/>
                <a:latin typeface="Times New Roman" panose="02020603050405020304" pitchFamily="18" charset="0"/>
                <a:cs typeface="Times New Roman" panose="02020603050405020304" pitchFamily="18" charset="0"/>
              </a:rPr>
              <a:t> various aspects of image content and metadata, including pixel values, noise patterns, compression artifacts, and embedded data, we aim to provide a reliable tool for identifying manipulated image content. Through this </a:t>
            </a:r>
            <a:r>
              <a:rPr kumimoji="0" lang="en-IN"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endeavor</a:t>
            </a:r>
            <a:r>
              <a:rPr kumimoji="0" lang="en-IN" altLang="en-US" sz="1800" b="0" i="0" u="none" strike="noStrike" cap="none" normalizeH="0" baseline="0" dirty="0">
                <a:ln>
                  <a:noFill/>
                </a:ln>
                <a:effectLst/>
                <a:latin typeface="Times New Roman" panose="02020603050405020304" pitchFamily="18" charset="0"/>
                <a:cs typeface="Times New Roman" panose="02020603050405020304" pitchFamily="18" charset="0"/>
              </a:rPr>
              <a:t>, we seek to foster trust and authenticity in digital visual media across domains such as journalism, forensics, and legal proceedings.</a:t>
            </a:r>
            <a:endParaRPr lang="en-US" sz="20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26084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5F101-BAD4-4947-AE11-0B0707C4ABAD}" type="slidenum">
              <a:rPr lang="en-US"/>
              <a:pPr/>
              <a:t>3</a:t>
            </a:fld>
            <a:endParaRPr lang="en-US"/>
          </a:p>
        </p:txBody>
      </p:sp>
      <p:sp>
        <p:nvSpPr>
          <p:cNvPr id="21506" name="Rectangle 2"/>
          <p:cNvSpPr>
            <a:spLocks noGrp="1" noChangeArrowheads="1"/>
          </p:cNvSpPr>
          <p:nvPr>
            <p:ph type="title"/>
          </p:nvPr>
        </p:nvSpPr>
        <p:spPr>
          <a:xfrm>
            <a:off x="311700" y="115678"/>
            <a:ext cx="8520600" cy="763500"/>
          </a:xfrm>
        </p:spPr>
        <p:txBody>
          <a:bodyPr/>
          <a:lstStyle/>
          <a:p>
            <a:r>
              <a:rPr lang="en-US" sz="3200" dirty="0">
                <a:latin typeface="Times New Roman" pitchFamily="18" charset="0"/>
                <a:cs typeface="Times New Roman" pitchFamily="18" charset="0"/>
              </a:rPr>
              <a:t>Literature Survey</a:t>
            </a:r>
          </a:p>
        </p:txBody>
      </p:sp>
      <p:sp>
        <p:nvSpPr>
          <p:cNvPr id="2" name="Content Placeholder 2">
            <a:extLst>
              <a:ext uri="{FF2B5EF4-FFF2-40B4-BE49-F238E27FC236}">
                <a16:creationId xmlns:a16="http://schemas.microsoft.com/office/drawing/2014/main" id="{643DCB59-DAE8-830B-4B1C-CBE60DFE5B31}"/>
              </a:ext>
            </a:extLst>
          </p:cNvPr>
          <p:cNvSpPr>
            <a:spLocks noGrp="1"/>
          </p:cNvSpPr>
          <p:nvPr>
            <p:ph type="body" idx="1"/>
          </p:nvPr>
        </p:nvSpPr>
        <p:spPr>
          <a:xfrm>
            <a:off x="457200" y="831252"/>
            <a:ext cx="8229600" cy="5195495"/>
          </a:xfrm>
        </p:spPr>
        <p:txBody>
          <a:bodyPr/>
          <a:lstStyle/>
          <a:p>
            <a:pPr>
              <a:spcBef>
                <a:spcPts val="1200"/>
              </a:spcBef>
            </a:pPr>
            <a:r>
              <a:rPr lang="en-IN" dirty="0">
                <a:latin typeface="Times New Roman" panose="02020603050405020304" pitchFamily="18" charset="0"/>
                <a:cs typeface="Times New Roman" panose="02020603050405020304" pitchFamily="18" charset="0"/>
              </a:rPr>
              <a:t>1. </a:t>
            </a:r>
            <a:r>
              <a:rPr lang="en-IN" b="1" u="sng" dirty="0">
                <a:latin typeface="Times New Roman" panose="02020603050405020304" pitchFamily="18" charset="0"/>
                <a:cs typeface="Times New Roman" panose="02020603050405020304" pitchFamily="18" charset="0"/>
              </a:rPr>
              <a:t>Intellectual Property Protection</a:t>
            </a:r>
            <a:r>
              <a:rPr lang="en-IN" dirty="0">
                <a:latin typeface="Times New Roman" panose="02020603050405020304" pitchFamily="18" charset="0"/>
                <a:cs typeface="Times New Roman" panose="02020603050405020304" pitchFamily="18" charset="0"/>
              </a:rPr>
              <a:t>: Image forgery detection helps protect intellectual property rights by identifying unauthorized alterations to copyrighted images, preventing plagiarism and unauthorized use.</a:t>
            </a:r>
          </a:p>
          <a:p>
            <a:pPr>
              <a:spcBef>
                <a:spcPts val="1200"/>
              </a:spcBef>
            </a:pPr>
            <a:r>
              <a:rPr lang="en-IN" dirty="0">
                <a:latin typeface="Times New Roman" panose="02020603050405020304" pitchFamily="18" charset="0"/>
                <a:cs typeface="Times New Roman" panose="02020603050405020304" pitchFamily="18" charset="0"/>
              </a:rPr>
              <a:t>2. </a:t>
            </a:r>
            <a:r>
              <a:rPr lang="en-IN" b="1" u="sng" dirty="0">
                <a:latin typeface="Times New Roman" panose="02020603050405020304" pitchFamily="18" charset="0"/>
                <a:cs typeface="Times New Roman" panose="02020603050405020304" pitchFamily="18" charset="0"/>
              </a:rPr>
              <a:t>Digital Evidence Verification:</a:t>
            </a:r>
            <a:r>
              <a:rPr lang="en-IN" dirty="0">
                <a:latin typeface="Times New Roman" panose="02020603050405020304" pitchFamily="18" charset="0"/>
                <a:cs typeface="Times New Roman" panose="02020603050405020304" pitchFamily="18" charset="0"/>
              </a:rPr>
              <a:t> Law enforcement agencies utilize forgery detection to verify the authenticity of digital evidence, ensuring its admissibility in court proceedings.</a:t>
            </a:r>
          </a:p>
          <a:p>
            <a:pPr>
              <a:spcBef>
                <a:spcPts val="1200"/>
              </a:spcBef>
            </a:pPr>
            <a:r>
              <a:rPr lang="en-IN" dirty="0">
                <a:latin typeface="Times New Roman" panose="02020603050405020304" pitchFamily="18" charset="0"/>
                <a:cs typeface="Times New Roman" panose="02020603050405020304" pitchFamily="18" charset="0"/>
              </a:rPr>
              <a:t>3. </a:t>
            </a:r>
            <a:r>
              <a:rPr lang="en-IN" b="1" u="sng" dirty="0">
                <a:latin typeface="Times New Roman" panose="02020603050405020304" pitchFamily="18" charset="0"/>
                <a:cs typeface="Times New Roman" panose="02020603050405020304" pitchFamily="18" charset="0"/>
              </a:rPr>
              <a:t>Forensic Analysis</a:t>
            </a:r>
            <a:r>
              <a:rPr lang="en-IN" dirty="0">
                <a:latin typeface="Times New Roman" panose="02020603050405020304" pitchFamily="18" charset="0"/>
                <a:cs typeface="Times New Roman" panose="02020603050405020304" pitchFamily="18" charset="0"/>
              </a:rPr>
              <a:t>: Image forgery detection is extensively used in forensic analysis to identify manipulated or tampered images, aiding in criminal investigations and legal proceedings.</a:t>
            </a:r>
          </a:p>
          <a:p>
            <a:pPr>
              <a:spcBef>
                <a:spcPts val="1200"/>
              </a:spcBef>
            </a:pPr>
            <a:r>
              <a:rPr lang="en-IN" dirty="0">
                <a:latin typeface="Times New Roman" panose="02020603050405020304" pitchFamily="18" charset="0"/>
                <a:cs typeface="Times New Roman" panose="02020603050405020304" pitchFamily="18" charset="0"/>
              </a:rPr>
              <a:t>4. </a:t>
            </a:r>
            <a:r>
              <a:rPr lang="en-IN" b="1" u="sng" dirty="0">
                <a:latin typeface="Times New Roman" panose="02020603050405020304" pitchFamily="18" charset="0"/>
                <a:cs typeface="Times New Roman" panose="02020603050405020304" pitchFamily="18" charset="0"/>
              </a:rPr>
              <a:t>Medical Imaging:</a:t>
            </a:r>
            <a:r>
              <a:rPr lang="en-IN" dirty="0">
                <a:latin typeface="Times New Roman" panose="02020603050405020304" pitchFamily="18" charset="0"/>
                <a:cs typeface="Times New Roman" panose="02020603050405020304" pitchFamily="18" charset="0"/>
              </a:rPr>
              <a:t> In medical imaging, forgery detection ensures the integrity and accuracy of diagnostic images, safeguarding patient health and medical research.</a:t>
            </a:r>
          </a:p>
          <a:p>
            <a:pPr>
              <a:spcBef>
                <a:spcPts val="1200"/>
              </a:spcBef>
            </a:pPr>
            <a:r>
              <a:rPr lang="en-IN" dirty="0">
                <a:latin typeface="Times New Roman" panose="02020603050405020304" pitchFamily="18" charset="0"/>
                <a:cs typeface="Times New Roman" panose="02020603050405020304" pitchFamily="18" charset="0"/>
              </a:rPr>
              <a:t>5. </a:t>
            </a:r>
            <a:r>
              <a:rPr lang="en-IN" b="1" u="sng" dirty="0">
                <a:latin typeface="Times New Roman" panose="02020603050405020304" pitchFamily="18" charset="0"/>
                <a:cs typeface="Times New Roman" panose="02020603050405020304" pitchFamily="18" charset="0"/>
              </a:rPr>
              <a:t>E-commerce Integrity:</a:t>
            </a:r>
            <a:r>
              <a:rPr lang="en-IN" dirty="0">
                <a:latin typeface="Times New Roman" panose="02020603050405020304" pitchFamily="18" charset="0"/>
                <a:cs typeface="Times New Roman" panose="02020603050405020304" pitchFamily="18" charset="0"/>
              </a:rPr>
              <a:t> E-commerce platforms use forgery detection to verify the authenticity of product images, preventing fraudulent practices such as false advertising and counterfeit goods.</a:t>
            </a:r>
          </a:p>
          <a:p>
            <a:pPr>
              <a:spcBef>
                <a:spcPts val="1200"/>
              </a:spcBef>
            </a:pPr>
            <a:r>
              <a:rPr lang="en-IN" dirty="0">
                <a:latin typeface="Times New Roman" panose="02020603050405020304" pitchFamily="18" charset="0"/>
                <a:cs typeface="Times New Roman" panose="02020603050405020304" pitchFamily="18" charset="0"/>
              </a:rPr>
              <a:t>6. </a:t>
            </a:r>
            <a:r>
              <a:rPr lang="en-IN" b="1" u="sng" dirty="0">
                <a:latin typeface="Times New Roman" panose="02020603050405020304" pitchFamily="18" charset="0"/>
                <a:cs typeface="Times New Roman" panose="02020603050405020304" pitchFamily="18" charset="0"/>
              </a:rPr>
              <a:t>Social Media Integrity</a:t>
            </a:r>
            <a:r>
              <a:rPr lang="en-IN" dirty="0">
                <a:latin typeface="Times New Roman" panose="02020603050405020304" pitchFamily="18" charset="0"/>
                <a:cs typeface="Times New Roman" panose="02020603050405020304" pitchFamily="18" charset="0"/>
              </a:rPr>
              <a:t>: Social media platforms utilize forgery detection to combat the spread of misinformation and fake news by identifying and flagging manipulated images.</a:t>
            </a:r>
          </a:p>
          <a:p>
            <a:pPr>
              <a:spcBef>
                <a:spcPts val="1200"/>
              </a:spcBef>
            </a:pPr>
            <a:r>
              <a:rPr lang="en-IN" dirty="0">
                <a:latin typeface="Times New Roman" panose="02020603050405020304" pitchFamily="18" charset="0"/>
                <a:cs typeface="Times New Roman" panose="02020603050405020304" pitchFamily="18" charset="0"/>
              </a:rPr>
              <a:t>7. </a:t>
            </a:r>
            <a:r>
              <a:rPr lang="en-IN" b="1" u="sng" dirty="0">
                <a:latin typeface="Times New Roman" panose="02020603050405020304" pitchFamily="18" charset="0"/>
                <a:cs typeface="Times New Roman" panose="02020603050405020304" pitchFamily="18" charset="0"/>
              </a:rPr>
              <a:t>Media Authenticity Verification:</a:t>
            </a:r>
            <a:r>
              <a:rPr lang="en-IN" dirty="0">
                <a:latin typeface="Times New Roman" panose="02020603050405020304" pitchFamily="18" charset="0"/>
                <a:cs typeface="Times New Roman" panose="02020603050405020304" pitchFamily="18" charset="0"/>
              </a:rPr>
              <a:t> In journalism and media, forgery detection ensures the authenticity of images used for reporting, preventing the dissemination of false information.</a:t>
            </a:r>
          </a:p>
          <a:p>
            <a:pPr>
              <a:spcBef>
                <a:spcPts val="1200"/>
              </a:spcBef>
            </a:pPr>
            <a:r>
              <a:rPr lang="en-IN" dirty="0">
                <a:latin typeface="Times New Roman" panose="02020603050405020304" pitchFamily="18" charset="0"/>
                <a:cs typeface="Times New Roman" panose="02020603050405020304" pitchFamily="18" charset="0"/>
              </a:rPr>
              <a:t>8. </a:t>
            </a:r>
            <a:r>
              <a:rPr lang="en-IN" b="1" u="sng" dirty="0">
                <a:latin typeface="Times New Roman" panose="02020603050405020304" pitchFamily="18" charset="0"/>
                <a:cs typeface="Times New Roman" panose="02020603050405020304" pitchFamily="18" charset="0"/>
              </a:rPr>
              <a:t>Academic Integrity:</a:t>
            </a:r>
            <a:r>
              <a:rPr lang="en-IN" dirty="0">
                <a:latin typeface="Times New Roman" panose="02020603050405020304" pitchFamily="18" charset="0"/>
                <a:cs typeface="Times New Roman" panose="02020603050405020304" pitchFamily="18" charset="0"/>
              </a:rPr>
              <a:t> In academic research, forgery detection helps maintain academic integrity by identifying manipulated images in scholarly publications, preventing scientific misconduct and ensuring the credibility of research findings.</a:t>
            </a:r>
          </a:p>
          <a:p>
            <a:pPr>
              <a:spcBef>
                <a:spcPts val="1200"/>
              </a:spcBef>
            </a:pPr>
            <a:r>
              <a:rPr lang="en-IN" dirty="0">
                <a:latin typeface="Times New Roman" panose="02020603050405020304" pitchFamily="18" charset="0"/>
                <a:cs typeface="Times New Roman" panose="02020603050405020304" pitchFamily="18" charset="0"/>
              </a:rPr>
              <a:t>9. </a:t>
            </a:r>
            <a:r>
              <a:rPr lang="en-IN" b="1" u="sng" dirty="0">
                <a:latin typeface="Times New Roman" panose="02020603050405020304" pitchFamily="18" charset="0"/>
                <a:cs typeface="Times New Roman" panose="02020603050405020304" pitchFamily="18" charset="0"/>
              </a:rPr>
              <a:t>Art Authentication:</a:t>
            </a:r>
            <a:r>
              <a:rPr lang="en-IN" dirty="0">
                <a:latin typeface="Times New Roman" panose="02020603050405020304" pitchFamily="18" charset="0"/>
                <a:cs typeface="Times New Roman" panose="02020603050405020304" pitchFamily="18" charset="0"/>
              </a:rPr>
              <a:t> In the art world, forgery detection assists in authenticating artworks by detecting any alterations or forgeries, preserving the integrity of art collections and ensuring fair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5F101-BAD4-4947-AE11-0B0707C4ABAD}" type="slidenum">
              <a:rPr lang="en-US"/>
              <a:pPr/>
              <a:t>4</a:t>
            </a:fld>
            <a:endParaRPr lang="en-US"/>
          </a:p>
        </p:txBody>
      </p:sp>
      <p:sp>
        <p:nvSpPr>
          <p:cNvPr id="21506" name="Rectangle 2"/>
          <p:cNvSpPr>
            <a:spLocks noGrp="1" noChangeArrowheads="1"/>
          </p:cNvSpPr>
          <p:nvPr>
            <p:ph type="title"/>
          </p:nvPr>
        </p:nvSpPr>
        <p:spPr>
          <a:xfrm>
            <a:off x="311700" y="425971"/>
            <a:ext cx="8520600" cy="763500"/>
          </a:xfrm>
        </p:spPr>
        <p:txBody>
          <a:bodyPr/>
          <a:lstStyle/>
          <a:p>
            <a:r>
              <a:rPr lang="en-US" sz="3200" dirty="0">
                <a:latin typeface="Times New Roman" pitchFamily="18" charset="0"/>
                <a:cs typeface="Times New Roman" pitchFamily="18" charset="0"/>
              </a:rPr>
              <a:t>Proposed System</a:t>
            </a:r>
          </a:p>
        </p:txBody>
      </p:sp>
      <p:sp>
        <p:nvSpPr>
          <p:cNvPr id="21507" name="Rectangle 3"/>
          <p:cNvSpPr>
            <a:spLocks noGrp="1" noChangeArrowheads="1"/>
          </p:cNvSpPr>
          <p:nvPr>
            <p:ph type="body" idx="1"/>
          </p:nvPr>
        </p:nvSpPr>
        <p:spPr>
          <a:xfrm>
            <a:off x="457200" y="1189471"/>
            <a:ext cx="8229600" cy="4525963"/>
          </a:xfrm>
        </p:spPr>
        <p:txBody>
          <a:bodyPr/>
          <a:lstStyle/>
          <a:p>
            <a:pPr algn="l"/>
            <a:r>
              <a:rPr lang="en-US" sz="1500" b="1" i="0" dirty="0">
                <a:solidFill>
                  <a:schemeClr val="tx1"/>
                </a:solidFill>
                <a:effectLst/>
                <a:latin typeface="Times New Roman" panose="02020603050405020304" pitchFamily="18" charset="0"/>
                <a:cs typeface="Times New Roman" panose="02020603050405020304" pitchFamily="18" charset="0"/>
              </a:rPr>
              <a:t>Objective</a:t>
            </a:r>
            <a:r>
              <a:rPr lang="en-US" sz="1500" b="0" i="0" dirty="0">
                <a:solidFill>
                  <a:schemeClr val="tx1"/>
                </a:solidFill>
                <a:effectLst/>
                <a:latin typeface="Times New Roman" panose="02020603050405020304" pitchFamily="18" charset="0"/>
                <a:cs typeface="Times New Roman" panose="02020603050405020304" pitchFamily="18" charset="0"/>
              </a:rPr>
              <a:t>: To detect image forgery in raw images for various applications, including digital evidence verification, </a:t>
            </a:r>
            <a:r>
              <a:rPr lang="en-IN" dirty="0">
                <a:latin typeface="Times New Roman" panose="02020603050405020304" pitchFamily="18" charset="0"/>
                <a:cs typeface="Times New Roman" panose="02020603050405020304" pitchFamily="18" charset="0"/>
              </a:rPr>
              <a:t>intellectual property protection, social media integrity, etc.</a:t>
            </a:r>
          </a:p>
          <a:p>
            <a:pPr algn="l"/>
            <a:endParaRPr lang="en-US" i="0" dirty="0">
              <a:solidFill>
                <a:schemeClr val="tx1"/>
              </a:solidFill>
              <a:effectLst/>
              <a:latin typeface="Times New Roman" panose="02020603050405020304" pitchFamily="18" charset="0"/>
              <a:cs typeface="Times New Roman" panose="02020603050405020304" pitchFamily="18" charset="0"/>
            </a:endParaRPr>
          </a:p>
          <a:p>
            <a:pPr algn="l"/>
            <a:r>
              <a:rPr lang="en-US" sz="1500" b="1" i="0" dirty="0">
                <a:solidFill>
                  <a:schemeClr val="tx1"/>
                </a:solidFill>
                <a:effectLst/>
                <a:latin typeface="Times New Roman" panose="02020603050405020304" pitchFamily="18" charset="0"/>
                <a:cs typeface="Times New Roman" panose="02020603050405020304" pitchFamily="18" charset="0"/>
              </a:rPr>
              <a:t>Platform Selection</a:t>
            </a:r>
            <a:r>
              <a:rPr lang="en-US" sz="1500" b="0" i="0" dirty="0">
                <a:solidFill>
                  <a:schemeClr val="tx1"/>
                </a:solidFill>
                <a:effectLst/>
                <a:latin typeface="Times New Roman" panose="02020603050405020304" pitchFamily="18" charset="0"/>
                <a:cs typeface="Times New Roman" panose="02020603050405020304" pitchFamily="18" charset="0"/>
              </a:rPr>
              <a:t>:  We use OpenCV and Matplotlib to create a graphical user interface (GUI) for our simulator. This GUI will display live processed thermal images.</a:t>
            </a:r>
          </a:p>
          <a:p>
            <a:pPr algn="l"/>
            <a:endParaRPr lang="en-US" sz="1500" b="0" i="0" dirty="0">
              <a:solidFill>
                <a:schemeClr val="tx1"/>
              </a:solidFill>
              <a:effectLst/>
              <a:latin typeface="Times New Roman" panose="02020603050405020304" pitchFamily="18" charset="0"/>
              <a:cs typeface="Times New Roman" panose="02020603050405020304" pitchFamily="18" charset="0"/>
            </a:endParaRPr>
          </a:p>
          <a:p>
            <a:pPr algn="l"/>
            <a:r>
              <a:rPr lang="en-US" sz="1500" b="1" i="0" u="sng" dirty="0">
                <a:solidFill>
                  <a:schemeClr val="tx1"/>
                </a:solidFill>
                <a:effectLst/>
                <a:latin typeface="Times New Roman" panose="02020603050405020304" pitchFamily="18" charset="0"/>
                <a:cs typeface="Times New Roman" panose="02020603050405020304" pitchFamily="18" charset="0"/>
              </a:rPr>
              <a:t>Data Processing</a:t>
            </a:r>
            <a:r>
              <a:rPr lang="en-US" sz="1500" b="0" i="0" u="sng" dirty="0">
                <a:solidFill>
                  <a:schemeClr val="tx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IN" sz="1500" b="1" i="0" dirty="0">
                <a:solidFill>
                  <a:schemeClr val="tx1"/>
                </a:solidFill>
                <a:effectLst/>
                <a:latin typeface="Times New Roman" panose="02020603050405020304" pitchFamily="18" charset="0"/>
                <a:cs typeface="Times New Roman" panose="02020603050405020304" pitchFamily="18" charset="0"/>
              </a:rPr>
              <a:t> </a:t>
            </a:r>
            <a:r>
              <a:rPr lang="en-IN" sz="1500" b="1" i="0" dirty="0">
                <a:solidFill>
                  <a:schemeClr val="tx1"/>
                </a:solidFill>
                <a:effectLst/>
                <a:latin typeface="Courier New" panose="02070309020205020404" pitchFamily="49" charset="0"/>
                <a:cs typeface="Courier New" panose="02070309020205020404" pitchFamily="49" charset="0"/>
              </a:rPr>
              <a:t>Image Reading</a:t>
            </a:r>
            <a:r>
              <a:rPr lang="en-IN" sz="1500" i="0" dirty="0">
                <a:solidFill>
                  <a:schemeClr val="tx1"/>
                </a:solidFill>
                <a:effectLst/>
                <a:latin typeface="Times New Roman" panose="02020603050405020304" pitchFamily="18" charset="0"/>
                <a:cs typeface="Times New Roman" panose="02020603050405020304" pitchFamily="18" charset="0"/>
              </a:rPr>
              <a:t>: The </a:t>
            </a:r>
            <a:r>
              <a:rPr lang="en-IN" sz="1500" i="0" dirty="0" err="1">
                <a:solidFill>
                  <a:schemeClr val="tx1"/>
                </a:solidFill>
                <a:effectLst/>
                <a:latin typeface="Times New Roman" panose="02020603050405020304" pitchFamily="18" charset="0"/>
                <a:cs typeface="Times New Roman" panose="02020603050405020304" pitchFamily="18" charset="0"/>
              </a:rPr>
              <a:t>read_img</a:t>
            </a:r>
            <a:r>
              <a:rPr lang="en-IN" sz="1500" i="0" dirty="0">
                <a:solidFill>
                  <a:schemeClr val="tx1"/>
                </a:solidFill>
                <a:effectLst/>
                <a:latin typeface="Times New Roman" panose="02020603050405020304" pitchFamily="18" charset="0"/>
                <a:cs typeface="Times New Roman" panose="02020603050405020304" pitchFamily="18" charset="0"/>
              </a:rPr>
              <a:t>() function reads the input image specified by the user and returns the original image, its grayscale version, a copy for overlay, and its dimensions.</a:t>
            </a:r>
          </a:p>
          <a:p>
            <a:pPr algn="l">
              <a:buFont typeface="+mj-lt"/>
              <a:buAutoNum type="arabicPeriod"/>
            </a:pPr>
            <a:r>
              <a:rPr lang="en-IN" sz="1500" b="1" i="0" dirty="0">
                <a:solidFill>
                  <a:schemeClr val="tx1"/>
                </a:solidFill>
                <a:effectLst/>
                <a:latin typeface="Times New Roman" panose="02020603050405020304" pitchFamily="18" charset="0"/>
                <a:cs typeface="Times New Roman" panose="02020603050405020304" pitchFamily="18" charset="0"/>
              </a:rPr>
              <a:t> </a:t>
            </a:r>
            <a:r>
              <a:rPr lang="en-IN" sz="1500" b="1" dirty="0">
                <a:solidFill>
                  <a:schemeClr val="tx1"/>
                </a:solidFill>
                <a:latin typeface="Courier New" panose="02070309020205020404" pitchFamily="49" charset="0"/>
                <a:cs typeface="Courier New" panose="02070309020205020404" pitchFamily="49" charset="0"/>
              </a:rPr>
              <a:t>Quantization and DCT</a:t>
            </a:r>
            <a:r>
              <a:rPr lang="en-IN" sz="1500" i="0" dirty="0">
                <a:solidFill>
                  <a:schemeClr val="tx1"/>
                </a:solidFill>
                <a:effectLst/>
                <a:latin typeface="Times New Roman" panose="02020603050405020304" pitchFamily="18" charset="0"/>
                <a:cs typeface="Times New Roman" panose="02020603050405020304" pitchFamily="18" charset="0"/>
              </a:rPr>
              <a:t>: The </a:t>
            </a:r>
            <a:r>
              <a:rPr lang="en-IN" sz="1500" i="0" dirty="0" err="1">
                <a:solidFill>
                  <a:schemeClr val="tx1"/>
                </a:solidFill>
                <a:effectLst/>
                <a:latin typeface="Times New Roman" panose="02020603050405020304" pitchFamily="18" charset="0"/>
                <a:cs typeface="Times New Roman" panose="02020603050405020304" pitchFamily="18" charset="0"/>
              </a:rPr>
              <a:t>create_quantize_dct</a:t>
            </a:r>
            <a:r>
              <a:rPr lang="en-IN" sz="1500" i="0" dirty="0">
                <a:solidFill>
                  <a:schemeClr val="tx1"/>
                </a:solidFill>
                <a:effectLst/>
                <a:latin typeface="Times New Roman" panose="02020603050405020304" pitchFamily="18" charset="0"/>
                <a:cs typeface="Times New Roman" panose="02020603050405020304" pitchFamily="18" charset="0"/>
              </a:rPr>
              <a:t>() function divides the input image into blocks, applies DCT transformation to each block, and quantizes the DCT coefficients using a provided quantization matrix.</a:t>
            </a:r>
          </a:p>
          <a:p>
            <a:pPr algn="l">
              <a:buFont typeface="+mj-lt"/>
              <a:buAutoNum type="arabicPeriod"/>
            </a:pPr>
            <a:r>
              <a:rPr lang="en-IN" sz="1500" b="1" i="0" dirty="0">
                <a:solidFill>
                  <a:schemeClr val="tx1"/>
                </a:solidFill>
                <a:effectLst/>
                <a:latin typeface="Times New Roman" panose="02020603050405020304" pitchFamily="18" charset="0"/>
                <a:cs typeface="Times New Roman" panose="02020603050405020304" pitchFamily="18" charset="0"/>
              </a:rPr>
              <a:t> </a:t>
            </a:r>
            <a:r>
              <a:rPr lang="en-IN" sz="1500" b="1" dirty="0">
                <a:solidFill>
                  <a:schemeClr val="tx1"/>
                </a:solidFill>
                <a:latin typeface="Courier New" panose="02070309020205020404" pitchFamily="49" charset="0"/>
                <a:cs typeface="Courier New" panose="02070309020205020404" pitchFamily="49" charset="0"/>
              </a:rPr>
              <a:t>Lexicographic Sorting</a:t>
            </a:r>
            <a:r>
              <a:rPr lang="en-IN" sz="1500" i="0" dirty="0">
                <a:solidFill>
                  <a:schemeClr val="tx1"/>
                </a:solidFill>
                <a:effectLst/>
                <a:latin typeface="Times New Roman" panose="02020603050405020304" pitchFamily="18" charset="0"/>
                <a:cs typeface="Times New Roman" panose="02020603050405020304" pitchFamily="18" charset="0"/>
              </a:rPr>
              <a:t>: The </a:t>
            </a:r>
            <a:r>
              <a:rPr lang="en-IN" sz="1500" i="0" dirty="0" err="1">
                <a:solidFill>
                  <a:schemeClr val="tx1"/>
                </a:solidFill>
                <a:effectLst/>
                <a:latin typeface="Times New Roman" panose="02020603050405020304" pitchFamily="18" charset="0"/>
                <a:cs typeface="Times New Roman" panose="02020603050405020304" pitchFamily="18" charset="0"/>
              </a:rPr>
              <a:t>lexographic_sort</a:t>
            </a:r>
            <a:r>
              <a:rPr lang="en-IN" sz="1500" i="0" dirty="0">
                <a:solidFill>
                  <a:schemeClr val="tx1"/>
                </a:solidFill>
                <a:effectLst/>
                <a:latin typeface="Times New Roman" panose="02020603050405020304" pitchFamily="18" charset="0"/>
                <a:cs typeface="Times New Roman" panose="02020603050405020304" pitchFamily="18" charset="0"/>
              </a:rPr>
              <a:t>() function sorts the quantized blocks lexicographically, identifying potential forged regions by finding matched blocks and calculating shift vectors.</a:t>
            </a:r>
          </a:p>
          <a:p>
            <a:pPr algn="l">
              <a:buFont typeface="+mj-lt"/>
              <a:buAutoNum type="arabicPeriod"/>
            </a:pPr>
            <a:r>
              <a:rPr lang="en-IN" sz="1500" b="1" dirty="0">
                <a:solidFill>
                  <a:schemeClr val="tx1"/>
                </a:solidFill>
                <a:latin typeface="Courier New" panose="02070309020205020404" pitchFamily="49" charset="0"/>
                <a:cs typeface="Courier New" panose="02070309020205020404" pitchFamily="49" charset="0"/>
              </a:rPr>
              <a:t>Shift Vector Thresholding</a:t>
            </a:r>
            <a:r>
              <a:rPr lang="en-IN" sz="1500" i="0" dirty="0">
                <a:solidFill>
                  <a:schemeClr val="tx1"/>
                </a:solidFill>
                <a:effectLst/>
                <a:latin typeface="Times New Roman" panose="02020603050405020304" pitchFamily="18" charset="0"/>
                <a:cs typeface="Times New Roman" panose="02020603050405020304" pitchFamily="18" charset="0"/>
              </a:rPr>
              <a:t>: The </a:t>
            </a:r>
            <a:r>
              <a:rPr lang="en-IN" sz="1500" i="0" dirty="0" err="1">
                <a:solidFill>
                  <a:schemeClr val="tx1"/>
                </a:solidFill>
                <a:effectLst/>
                <a:latin typeface="Times New Roman" panose="02020603050405020304" pitchFamily="18" charset="0"/>
                <a:cs typeface="Times New Roman" panose="02020603050405020304" pitchFamily="18" charset="0"/>
              </a:rPr>
              <a:t>shift_vector_thresh</a:t>
            </a:r>
            <a:r>
              <a:rPr lang="en-IN" sz="1500" i="0" dirty="0">
                <a:solidFill>
                  <a:schemeClr val="tx1"/>
                </a:solidFill>
                <a:effectLst/>
                <a:latin typeface="Times New Roman" panose="02020603050405020304" pitchFamily="18" charset="0"/>
                <a:cs typeface="Times New Roman" panose="02020603050405020304" pitchFamily="18" charset="0"/>
              </a:rPr>
              <a:t>() function applies a threshold to the count of shift vectors to determine significant matches, returning the starting points of matched regions.</a:t>
            </a:r>
          </a:p>
          <a:p>
            <a:pPr algn="l">
              <a:buFont typeface="+mj-lt"/>
              <a:buAutoNum type="arabicPeriod"/>
            </a:pPr>
            <a:r>
              <a:rPr lang="en-IN" sz="1500" b="1" i="0" dirty="0">
                <a:solidFill>
                  <a:schemeClr val="tx1"/>
                </a:solidFill>
                <a:effectLst/>
                <a:latin typeface="Times New Roman" panose="02020603050405020304" pitchFamily="18" charset="0"/>
                <a:cs typeface="Times New Roman" panose="02020603050405020304" pitchFamily="18" charset="0"/>
              </a:rPr>
              <a:t> </a:t>
            </a:r>
            <a:r>
              <a:rPr lang="en-IN" sz="1500" b="1" dirty="0">
                <a:solidFill>
                  <a:schemeClr val="tx1"/>
                </a:solidFill>
                <a:latin typeface="Courier New" panose="02070309020205020404" pitchFamily="49" charset="0"/>
                <a:cs typeface="Courier New" panose="02070309020205020404" pitchFamily="49" charset="0"/>
              </a:rPr>
              <a:t>Displaying Results</a:t>
            </a:r>
            <a:r>
              <a:rPr lang="en-IN" sz="1500" i="0" dirty="0">
                <a:solidFill>
                  <a:schemeClr val="tx1"/>
                </a:solidFill>
                <a:effectLst/>
                <a:latin typeface="Times New Roman" panose="02020603050405020304" pitchFamily="18" charset="0"/>
                <a:cs typeface="Times New Roman" panose="02020603050405020304" pitchFamily="18" charset="0"/>
              </a:rPr>
              <a:t>: The </a:t>
            </a:r>
            <a:r>
              <a:rPr lang="en-IN" sz="1500" i="0" dirty="0" err="1">
                <a:solidFill>
                  <a:schemeClr val="tx1"/>
                </a:solidFill>
                <a:effectLst/>
                <a:latin typeface="Times New Roman" panose="02020603050405020304" pitchFamily="18" charset="0"/>
                <a:cs typeface="Times New Roman" panose="02020603050405020304" pitchFamily="18" charset="0"/>
              </a:rPr>
              <a:t>display_results</a:t>
            </a:r>
            <a:r>
              <a:rPr lang="en-IN" sz="1500" i="0" dirty="0">
                <a:solidFill>
                  <a:schemeClr val="tx1"/>
                </a:solidFill>
                <a:effectLst/>
                <a:latin typeface="Times New Roman" panose="02020603050405020304" pitchFamily="18" charset="0"/>
                <a:cs typeface="Times New Roman" panose="02020603050405020304" pitchFamily="18" charset="0"/>
              </a:rPr>
              <a:t>() function visualizes the detected forged or duplicated regions on the original image by highlighting them with specific </a:t>
            </a:r>
            <a:r>
              <a:rPr lang="en-IN" sz="1500" i="0" dirty="0" err="1">
                <a:solidFill>
                  <a:schemeClr val="tx1"/>
                </a:solidFill>
                <a:effectLst/>
                <a:latin typeface="Times New Roman" panose="02020603050405020304" pitchFamily="18" charset="0"/>
                <a:cs typeface="Times New Roman" panose="02020603050405020304" pitchFamily="18" charset="0"/>
              </a:rPr>
              <a:t>colors</a:t>
            </a:r>
            <a:r>
              <a:rPr lang="en-IN" sz="1500" i="0" dirty="0">
                <a:solidFill>
                  <a:schemeClr val="tx1"/>
                </a:solidFill>
                <a:effectLst/>
                <a:latin typeface="Times New Roman" panose="02020603050405020304" pitchFamily="18" charset="0"/>
                <a:cs typeface="Times New Roman" panose="02020603050405020304" pitchFamily="18" charset="0"/>
              </a:rPr>
              <a:t>.</a:t>
            </a:r>
          </a:p>
          <a:p>
            <a:pPr algn="l">
              <a:buFont typeface="+mj-lt"/>
              <a:buAutoNum type="arabicPeriod"/>
            </a:pPr>
            <a:r>
              <a:rPr lang="en-IN" sz="1500" b="1" i="0" dirty="0">
                <a:solidFill>
                  <a:schemeClr val="tx1"/>
                </a:solidFill>
                <a:effectLst/>
                <a:latin typeface="Times New Roman" panose="02020603050405020304" pitchFamily="18" charset="0"/>
                <a:cs typeface="Times New Roman" panose="02020603050405020304" pitchFamily="18" charset="0"/>
              </a:rPr>
              <a:t> </a:t>
            </a:r>
            <a:r>
              <a:rPr lang="en-IN" sz="1500" b="1" dirty="0">
                <a:solidFill>
                  <a:schemeClr val="tx1"/>
                </a:solidFill>
                <a:latin typeface="Courier New" panose="02070309020205020404" pitchFamily="49" charset="0"/>
                <a:cs typeface="Courier New" panose="02070309020205020404" pitchFamily="49" charset="0"/>
              </a:rPr>
              <a:t>Main Execution</a:t>
            </a:r>
            <a:r>
              <a:rPr lang="en-IN" sz="1500" b="1" i="0" dirty="0">
                <a:solidFill>
                  <a:schemeClr val="tx1"/>
                </a:solidFill>
                <a:effectLst/>
                <a:latin typeface="Times New Roman" panose="02020603050405020304" pitchFamily="18" charset="0"/>
                <a:cs typeface="Times New Roman" panose="02020603050405020304" pitchFamily="18" charset="0"/>
              </a:rPr>
              <a:t>: </a:t>
            </a:r>
            <a:r>
              <a:rPr lang="en-IN" sz="1500" i="0" dirty="0">
                <a:solidFill>
                  <a:schemeClr val="tx1"/>
                </a:solidFill>
                <a:effectLst/>
                <a:latin typeface="Times New Roman" panose="02020603050405020304" pitchFamily="18" charset="0"/>
                <a:cs typeface="Times New Roman" panose="02020603050405020304" pitchFamily="18" charset="0"/>
              </a:rPr>
              <a:t>The script parses command-line arguments for the input image path, block size, quality factor, shift threshold, and stride. It utilizes the provided functions to read the image, detect potential forgeries, visualize them, and display the results.</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73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5F101-BAD4-4947-AE11-0B0707C4ABAD}" type="slidenum">
              <a:rPr lang="en-US"/>
              <a:pPr/>
              <a:t>5</a:t>
            </a:fld>
            <a:endParaRPr lang="en-US"/>
          </a:p>
        </p:txBody>
      </p:sp>
      <p:sp>
        <p:nvSpPr>
          <p:cNvPr id="21506" name="Rectangle 2"/>
          <p:cNvSpPr>
            <a:spLocks noGrp="1" noChangeArrowheads="1"/>
          </p:cNvSpPr>
          <p:nvPr>
            <p:ph type="title"/>
          </p:nvPr>
        </p:nvSpPr>
        <p:spPr/>
        <p:txBody>
          <a:bodyPr/>
          <a:lstStyle/>
          <a:p>
            <a:r>
              <a:rPr lang="en-US" sz="3200" dirty="0">
                <a:latin typeface="Times New Roman" pitchFamily="18" charset="0"/>
                <a:cs typeface="Times New Roman" pitchFamily="18" charset="0"/>
              </a:rPr>
              <a:t>Methodology</a:t>
            </a:r>
          </a:p>
        </p:txBody>
      </p:sp>
      <p:sp>
        <p:nvSpPr>
          <p:cNvPr id="21507" name="Rectangle 3"/>
          <p:cNvSpPr>
            <a:spLocks noGrp="1" noChangeArrowheads="1"/>
          </p:cNvSpPr>
          <p:nvPr>
            <p:ph type="body" idx="1"/>
          </p:nvPr>
        </p:nvSpPr>
        <p:spPr/>
        <p:txBody>
          <a:bodyPr/>
          <a:lstStyle/>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Preprocessing</a:t>
            </a:r>
            <a:r>
              <a:rPr lang="en-IN" sz="1700" b="0" i="0" dirty="0">
                <a:solidFill>
                  <a:schemeClr val="tx1"/>
                </a:solidFill>
                <a:effectLst/>
                <a:latin typeface="Times New Roman" panose="02020603050405020304" pitchFamily="18" charset="0"/>
                <a:cs typeface="Times New Roman" panose="02020603050405020304" pitchFamily="18" charset="0"/>
              </a:rPr>
              <a:t>: Convert the image to grayscale and resize if needed.</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Block Partitioning</a:t>
            </a:r>
            <a:r>
              <a:rPr lang="en-IN" sz="1700" b="0" i="0" dirty="0">
                <a:solidFill>
                  <a:schemeClr val="tx1"/>
                </a:solidFill>
                <a:effectLst/>
                <a:latin typeface="Times New Roman" panose="02020603050405020304" pitchFamily="18" charset="0"/>
                <a:cs typeface="Times New Roman" panose="02020603050405020304" pitchFamily="18" charset="0"/>
              </a:rPr>
              <a:t>: Divide the image into small blocks.</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DCT Transformation</a:t>
            </a:r>
            <a:r>
              <a:rPr lang="en-IN" sz="1700" b="0" i="0" dirty="0">
                <a:solidFill>
                  <a:schemeClr val="tx1"/>
                </a:solidFill>
                <a:effectLst/>
                <a:latin typeface="Times New Roman" panose="02020603050405020304" pitchFamily="18" charset="0"/>
                <a:cs typeface="Times New Roman" panose="02020603050405020304" pitchFamily="18" charset="0"/>
              </a:rPr>
              <a:t>: Apply DCT to each block to convert spatial information into frequency domain.</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Quantization</a:t>
            </a:r>
            <a:r>
              <a:rPr lang="en-IN" sz="1700" b="0" i="0" dirty="0">
                <a:solidFill>
                  <a:schemeClr val="tx1"/>
                </a:solidFill>
                <a:effectLst/>
                <a:latin typeface="Times New Roman" panose="02020603050405020304" pitchFamily="18" charset="0"/>
                <a:cs typeface="Times New Roman" panose="02020603050405020304" pitchFamily="18" charset="0"/>
              </a:rPr>
              <a:t>: Reduce the precision of DCT coefficients using a quantization matrix.</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Lexicographic Sorting</a:t>
            </a:r>
            <a:r>
              <a:rPr lang="en-IN" sz="1700" b="0" i="0" dirty="0">
                <a:solidFill>
                  <a:schemeClr val="tx1"/>
                </a:solidFill>
                <a:effectLst/>
                <a:latin typeface="Times New Roman" panose="02020603050405020304" pitchFamily="18" charset="0"/>
                <a:cs typeface="Times New Roman" panose="02020603050405020304" pitchFamily="18" charset="0"/>
              </a:rPr>
              <a:t>: Sort quantized coefficients to identify similar blocks.</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Shift Vector Calculation</a:t>
            </a:r>
            <a:r>
              <a:rPr lang="en-IN" sz="1700" b="0" i="0" dirty="0">
                <a:solidFill>
                  <a:schemeClr val="tx1"/>
                </a:solidFill>
                <a:effectLst/>
                <a:latin typeface="Times New Roman" panose="02020603050405020304" pitchFamily="18" charset="0"/>
                <a:cs typeface="Times New Roman" panose="02020603050405020304" pitchFamily="18" charset="0"/>
              </a:rPr>
              <a:t>: Compute shift vectors between matching blocks.</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Thresholding</a:t>
            </a:r>
            <a:r>
              <a:rPr lang="en-IN" sz="1700" b="0" i="0" dirty="0">
                <a:solidFill>
                  <a:schemeClr val="tx1"/>
                </a:solidFill>
                <a:effectLst/>
                <a:latin typeface="Times New Roman" panose="02020603050405020304" pitchFamily="18" charset="0"/>
                <a:cs typeface="Times New Roman" panose="02020603050405020304" pitchFamily="18" charset="0"/>
              </a:rPr>
              <a:t>: Filter out insignificant matches using a threshold on shift vectors.</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Forged Region Identification</a:t>
            </a:r>
            <a:r>
              <a:rPr lang="en-IN" sz="1700" b="0" i="0" dirty="0">
                <a:solidFill>
                  <a:schemeClr val="tx1"/>
                </a:solidFill>
                <a:effectLst/>
                <a:latin typeface="Times New Roman" panose="02020603050405020304" pitchFamily="18" charset="0"/>
                <a:cs typeface="Times New Roman" panose="02020603050405020304" pitchFamily="18" charset="0"/>
              </a:rPr>
              <a:t>: Identify regions with significant shift vectors as potential forgeries.</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Visualization</a:t>
            </a:r>
            <a:r>
              <a:rPr lang="en-IN" sz="1700" b="0" i="0" dirty="0">
                <a:solidFill>
                  <a:schemeClr val="tx1"/>
                </a:solidFill>
                <a:effectLst/>
                <a:latin typeface="Times New Roman" panose="02020603050405020304" pitchFamily="18" charset="0"/>
                <a:cs typeface="Times New Roman" panose="02020603050405020304" pitchFamily="18" charset="0"/>
              </a:rPr>
              <a:t>: Overlay detected forged regions on the original image.</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Evaluation</a:t>
            </a:r>
            <a:r>
              <a:rPr lang="en-IN" sz="1700" b="0" i="0" dirty="0">
                <a:solidFill>
                  <a:schemeClr val="tx1"/>
                </a:solidFill>
                <a:effectLst/>
                <a:latin typeface="Times New Roman" panose="02020603050405020304" pitchFamily="18" charset="0"/>
                <a:cs typeface="Times New Roman" panose="02020603050405020304" pitchFamily="18" charset="0"/>
              </a:rPr>
              <a:t>: Assess detection accuracy using performance metrics.</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Optimization</a:t>
            </a:r>
            <a:r>
              <a:rPr lang="en-IN" sz="1700" b="0" i="0" dirty="0">
                <a:solidFill>
                  <a:schemeClr val="tx1"/>
                </a:solidFill>
                <a:effectLst/>
                <a:latin typeface="Times New Roman" panose="02020603050405020304" pitchFamily="18" charset="0"/>
                <a:cs typeface="Times New Roman" panose="02020603050405020304" pitchFamily="18" charset="0"/>
              </a:rPr>
              <a:t>: Fine-tune parameters based on evaluation results.</a:t>
            </a:r>
          </a:p>
          <a:p>
            <a:pPr algn="l">
              <a:buFont typeface="+mj-lt"/>
              <a:buAutoNum type="arabicPeriod"/>
            </a:pPr>
            <a:r>
              <a:rPr lang="en-IN" sz="1700" b="1" i="0" dirty="0">
                <a:solidFill>
                  <a:schemeClr val="tx1"/>
                </a:solidFill>
                <a:effectLst/>
                <a:latin typeface="Times New Roman" panose="02020603050405020304" pitchFamily="18" charset="0"/>
                <a:cs typeface="Times New Roman" panose="02020603050405020304" pitchFamily="18" charset="0"/>
              </a:rPr>
              <a:t>Integration and Deployment</a:t>
            </a:r>
            <a:r>
              <a:rPr lang="en-IN" sz="1700" b="0" i="0" dirty="0">
                <a:solidFill>
                  <a:schemeClr val="tx1"/>
                </a:solidFill>
                <a:effectLst/>
                <a:latin typeface="Times New Roman" panose="02020603050405020304" pitchFamily="18" charset="0"/>
                <a:cs typeface="Times New Roman" panose="02020603050405020304" pitchFamily="18" charset="0"/>
              </a:rPr>
              <a:t>: Integrate the algorithm into practical systems for use.</a:t>
            </a:r>
          </a:p>
        </p:txBody>
      </p:sp>
    </p:spTree>
    <p:extLst>
      <p:ext uri="{BB962C8B-B14F-4D97-AF65-F5344CB8AC3E}">
        <p14:creationId xmlns:p14="http://schemas.microsoft.com/office/powerpoint/2010/main" val="4116565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0282-7D41-89BF-F6B7-4EFA9B0BE5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using comparison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057C946-C347-073A-85BB-09BB05C6BF77}"/>
              </a:ext>
            </a:extLst>
          </p:cNvPr>
          <p:cNvSpPr>
            <a:spLocks noGrp="1"/>
          </p:cNvSpPr>
          <p:nvPr>
            <p:ph type="body" idx="1"/>
          </p:nvPr>
        </p:nvSpPr>
        <p:spPr>
          <a:xfrm>
            <a:off x="439520" y="1536633"/>
            <a:ext cx="3999900" cy="497440"/>
          </a:xfrm>
        </p:spPr>
        <p:txBody>
          <a:bodyPr/>
          <a:lstStyle/>
          <a:p>
            <a:r>
              <a:rPr lang="en-US" dirty="0"/>
              <a:t>Raw Image</a:t>
            </a:r>
            <a:endParaRPr lang="en-IN" dirty="0"/>
          </a:p>
        </p:txBody>
      </p:sp>
      <p:sp>
        <p:nvSpPr>
          <p:cNvPr id="4" name="Text Placeholder 3">
            <a:extLst>
              <a:ext uri="{FF2B5EF4-FFF2-40B4-BE49-F238E27FC236}">
                <a16:creationId xmlns:a16="http://schemas.microsoft.com/office/drawing/2014/main" id="{81230E92-4C56-FFE0-BCC6-540572837C6F}"/>
              </a:ext>
            </a:extLst>
          </p:cNvPr>
          <p:cNvSpPr>
            <a:spLocks noGrp="1"/>
          </p:cNvSpPr>
          <p:nvPr>
            <p:ph type="body" idx="2"/>
          </p:nvPr>
        </p:nvSpPr>
        <p:spPr>
          <a:xfrm>
            <a:off x="4901945" y="1536633"/>
            <a:ext cx="3999900" cy="497440"/>
          </a:xfrm>
        </p:spPr>
        <p:txBody>
          <a:bodyPr/>
          <a:lstStyle/>
          <a:p>
            <a:r>
              <a:rPr lang="en-US" dirty="0"/>
              <a:t> Processed Image</a:t>
            </a:r>
            <a:endParaRPr lang="en-IN" dirty="0"/>
          </a:p>
        </p:txBody>
      </p:sp>
      <p:sp>
        <p:nvSpPr>
          <p:cNvPr id="5" name="Slide Number Placeholder 4">
            <a:extLst>
              <a:ext uri="{FF2B5EF4-FFF2-40B4-BE49-F238E27FC236}">
                <a16:creationId xmlns:a16="http://schemas.microsoft.com/office/drawing/2014/main" id="{24346435-D924-75D8-A70B-FB76E8A298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7" name="Picture 6">
            <a:extLst>
              <a:ext uri="{FF2B5EF4-FFF2-40B4-BE49-F238E27FC236}">
                <a16:creationId xmlns:a16="http://schemas.microsoft.com/office/drawing/2014/main" id="{63F1B7BD-5C00-03E3-7A77-8F8EE0B2EA9D}"/>
              </a:ext>
            </a:extLst>
          </p:cNvPr>
          <p:cNvPicPr>
            <a:picLocks noChangeAspect="1"/>
          </p:cNvPicPr>
          <p:nvPr/>
        </p:nvPicPr>
        <p:blipFill>
          <a:blip r:embed="rId2"/>
          <a:stretch>
            <a:fillRect/>
          </a:stretch>
        </p:blipFill>
        <p:spPr>
          <a:xfrm>
            <a:off x="4674193" y="2576052"/>
            <a:ext cx="4227652" cy="2745315"/>
          </a:xfrm>
          <a:prstGeom prst="rect">
            <a:avLst/>
          </a:prstGeom>
        </p:spPr>
      </p:pic>
      <p:pic>
        <p:nvPicPr>
          <p:cNvPr id="10" name="Picture 9" descr="A group of birds flying in the sky&#10;&#10;Description automatically generated">
            <a:extLst>
              <a:ext uri="{FF2B5EF4-FFF2-40B4-BE49-F238E27FC236}">
                <a16:creationId xmlns:a16="http://schemas.microsoft.com/office/drawing/2014/main" id="{B9A7DE73-5DD4-1F2E-71DF-C19F6F3881DD}"/>
              </a:ext>
            </a:extLst>
          </p:cNvPr>
          <p:cNvPicPr>
            <a:picLocks noChangeAspect="1"/>
          </p:cNvPicPr>
          <p:nvPr/>
        </p:nvPicPr>
        <p:blipFill>
          <a:blip r:embed="rId3"/>
          <a:stretch>
            <a:fillRect/>
          </a:stretch>
        </p:blipFill>
        <p:spPr>
          <a:xfrm>
            <a:off x="140184" y="2576052"/>
            <a:ext cx="4158107" cy="2745314"/>
          </a:xfrm>
          <a:prstGeom prst="rect">
            <a:avLst/>
          </a:prstGeom>
        </p:spPr>
      </p:pic>
    </p:spTree>
    <p:extLst>
      <p:ext uri="{BB962C8B-B14F-4D97-AF65-F5344CB8AC3E}">
        <p14:creationId xmlns:p14="http://schemas.microsoft.com/office/powerpoint/2010/main" val="176554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0282-7D41-89BF-F6B7-4EFA9B0BE5B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Application using comparison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057C946-C347-073A-85BB-09BB05C6BF77}"/>
              </a:ext>
            </a:extLst>
          </p:cNvPr>
          <p:cNvSpPr>
            <a:spLocks noGrp="1"/>
          </p:cNvSpPr>
          <p:nvPr>
            <p:ph type="body" idx="1"/>
          </p:nvPr>
        </p:nvSpPr>
        <p:spPr>
          <a:xfrm>
            <a:off x="439520" y="1536633"/>
            <a:ext cx="3999900" cy="497440"/>
          </a:xfrm>
        </p:spPr>
        <p:txBody>
          <a:bodyPr/>
          <a:lstStyle/>
          <a:p>
            <a:r>
              <a:rPr lang="en-US" dirty="0"/>
              <a:t>Raw Image</a:t>
            </a:r>
            <a:endParaRPr lang="en-IN" dirty="0"/>
          </a:p>
        </p:txBody>
      </p:sp>
      <p:sp>
        <p:nvSpPr>
          <p:cNvPr id="4" name="Text Placeholder 3">
            <a:extLst>
              <a:ext uri="{FF2B5EF4-FFF2-40B4-BE49-F238E27FC236}">
                <a16:creationId xmlns:a16="http://schemas.microsoft.com/office/drawing/2014/main" id="{81230E92-4C56-FFE0-BCC6-540572837C6F}"/>
              </a:ext>
            </a:extLst>
          </p:cNvPr>
          <p:cNvSpPr>
            <a:spLocks noGrp="1"/>
          </p:cNvSpPr>
          <p:nvPr>
            <p:ph type="body" idx="2"/>
          </p:nvPr>
        </p:nvSpPr>
        <p:spPr>
          <a:xfrm>
            <a:off x="4901945" y="1536633"/>
            <a:ext cx="3999900" cy="497440"/>
          </a:xfrm>
        </p:spPr>
        <p:txBody>
          <a:bodyPr/>
          <a:lstStyle/>
          <a:p>
            <a:r>
              <a:rPr lang="en-US" dirty="0"/>
              <a:t> Processed Image</a:t>
            </a:r>
            <a:endParaRPr lang="en-IN" dirty="0"/>
          </a:p>
        </p:txBody>
      </p:sp>
      <p:sp>
        <p:nvSpPr>
          <p:cNvPr id="5" name="Slide Number Placeholder 4">
            <a:extLst>
              <a:ext uri="{FF2B5EF4-FFF2-40B4-BE49-F238E27FC236}">
                <a16:creationId xmlns:a16="http://schemas.microsoft.com/office/drawing/2014/main" id="{24346435-D924-75D8-A70B-FB76E8A298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8" name="Picture 7">
            <a:extLst>
              <a:ext uri="{FF2B5EF4-FFF2-40B4-BE49-F238E27FC236}">
                <a16:creationId xmlns:a16="http://schemas.microsoft.com/office/drawing/2014/main" id="{B2021E52-D79F-614A-D0CB-1FD91FEDEA76}"/>
              </a:ext>
            </a:extLst>
          </p:cNvPr>
          <p:cNvPicPr>
            <a:picLocks noChangeAspect="1"/>
          </p:cNvPicPr>
          <p:nvPr/>
        </p:nvPicPr>
        <p:blipFill>
          <a:blip r:embed="rId2"/>
          <a:stretch>
            <a:fillRect/>
          </a:stretch>
        </p:blipFill>
        <p:spPr>
          <a:xfrm>
            <a:off x="4743738" y="2576052"/>
            <a:ext cx="4158107" cy="2755458"/>
          </a:xfrm>
          <a:prstGeom prst="rect">
            <a:avLst/>
          </a:prstGeom>
        </p:spPr>
      </p:pic>
      <p:pic>
        <p:nvPicPr>
          <p:cNvPr id="11" name="Picture 10" descr="A group of rockets shooting from the ground&#10;&#10;Description automatically generated">
            <a:extLst>
              <a:ext uri="{FF2B5EF4-FFF2-40B4-BE49-F238E27FC236}">
                <a16:creationId xmlns:a16="http://schemas.microsoft.com/office/drawing/2014/main" id="{B0E6A555-0F77-1023-47D6-08C9D202FAA5}"/>
              </a:ext>
            </a:extLst>
          </p:cNvPr>
          <p:cNvPicPr>
            <a:picLocks noChangeAspect="1"/>
          </p:cNvPicPr>
          <p:nvPr/>
        </p:nvPicPr>
        <p:blipFill>
          <a:blip r:embed="rId3"/>
          <a:stretch>
            <a:fillRect/>
          </a:stretch>
        </p:blipFill>
        <p:spPr>
          <a:xfrm>
            <a:off x="242155" y="2576051"/>
            <a:ext cx="4126718" cy="2745316"/>
          </a:xfrm>
          <a:prstGeom prst="rect">
            <a:avLst/>
          </a:prstGeom>
        </p:spPr>
      </p:pic>
    </p:spTree>
    <p:extLst>
      <p:ext uri="{BB962C8B-B14F-4D97-AF65-F5344CB8AC3E}">
        <p14:creationId xmlns:p14="http://schemas.microsoft.com/office/powerpoint/2010/main" val="33871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5F101-BAD4-4947-AE11-0B0707C4ABAD}" type="slidenum">
              <a:rPr lang="en-US"/>
              <a:pPr/>
              <a:t>8</a:t>
            </a:fld>
            <a:endParaRPr lang="en-US"/>
          </a:p>
        </p:txBody>
      </p:sp>
      <p:sp>
        <p:nvSpPr>
          <p:cNvPr id="21506" name="Rectangle 2"/>
          <p:cNvSpPr>
            <a:spLocks noGrp="1" noChangeArrowheads="1"/>
          </p:cNvSpPr>
          <p:nvPr>
            <p:ph type="title"/>
          </p:nvPr>
        </p:nvSpPr>
        <p:spPr/>
        <p:txBody>
          <a:bodyPr/>
          <a:lstStyle/>
          <a:p>
            <a:r>
              <a:rPr lang="en-US" sz="3200" dirty="0">
                <a:latin typeface="Times New Roman" pitchFamily="18" charset="0"/>
                <a:cs typeface="Times New Roman" pitchFamily="18" charset="0"/>
              </a:rPr>
              <a:t>Results</a:t>
            </a:r>
          </a:p>
        </p:txBody>
      </p:sp>
      <p:sp>
        <p:nvSpPr>
          <p:cNvPr id="21507" name="Rectangle 3"/>
          <p:cNvSpPr>
            <a:spLocks noGrp="1" noChangeArrowheads="1"/>
          </p:cNvSpPr>
          <p:nvPr>
            <p:ph type="body" idx="1"/>
          </p:nvPr>
        </p:nvSpPr>
        <p:spPr/>
        <p:txBody>
          <a:bodyPr/>
          <a:lstStyle/>
          <a:p>
            <a:r>
              <a:rPr lang="en-US" sz="1350" b="1" i="0" dirty="0" err="1">
                <a:solidFill>
                  <a:schemeClr val="tx1"/>
                </a:solidFill>
                <a:effectLst/>
                <a:latin typeface="Times New Roman" panose="02020603050405020304" pitchFamily="18" charset="0"/>
                <a:cs typeface="Times New Roman" panose="02020603050405020304" pitchFamily="18" charset="0"/>
              </a:rPr>
              <a:t>i</a:t>
            </a:r>
            <a:r>
              <a:rPr lang="en-US" sz="1350" b="1" i="0" dirty="0">
                <a:solidFill>
                  <a:schemeClr val="tx1"/>
                </a:solidFill>
                <a:effectLst/>
                <a:latin typeface="Times New Roman" panose="02020603050405020304" pitchFamily="18" charset="0"/>
                <a:cs typeface="Times New Roman" panose="02020603050405020304" pitchFamily="18" charset="0"/>
              </a:rPr>
              <a:t>. User Interface and Image Processing: </a:t>
            </a:r>
          </a:p>
          <a:p>
            <a:r>
              <a:rPr lang="en-US" sz="1350" b="0" i="0" dirty="0">
                <a:solidFill>
                  <a:schemeClr val="tx1"/>
                </a:solidFill>
                <a:effectLst/>
                <a:latin typeface="Times New Roman" panose="02020603050405020304" pitchFamily="18" charset="0"/>
                <a:cs typeface="Times New Roman" panose="02020603050405020304" pitchFamily="18" charset="0"/>
              </a:rPr>
              <a:t>User Interface (UI) for image forgery detection involves designing a graphical interface through which users can interact with image processing algorithms for detecting various types of image manipulations or forgeries. This UI typically includes features such as image upload, selection of detection algorithms, parameter adjustments, and result visualization. The goal is to make the detection process intuitive and accessible to users without extensive technical expertise in image processing.</a:t>
            </a:r>
          </a:p>
          <a:p>
            <a:endParaRPr lang="en-US" sz="1350" b="0" i="0" dirty="0">
              <a:solidFill>
                <a:schemeClr val="tx1"/>
              </a:solidFill>
              <a:effectLst/>
              <a:latin typeface="Times New Roman" panose="02020603050405020304" pitchFamily="18" charset="0"/>
              <a:cs typeface="Times New Roman" panose="02020603050405020304" pitchFamily="18" charset="0"/>
            </a:endParaRPr>
          </a:p>
          <a:p>
            <a:r>
              <a:rPr lang="en-US" sz="1350" b="1" i="0" dirty="0">
                <a:solidFill>
                  <a:schemeClr val="tx1"/>
                </a:solidFill>
                <a:effectLst/>
                <a:latin typeface="Times New Roman" panose="02020603050405020304" pitchFamily="18" charset="0"/>
                <a:cs typeface="Times New Roman" panose="02020603050405020304" pitchFamily="18" charset="0"/>
              </a:rPr>
              <a:t>ii. Image Forgery Detection Algorithm:</a:t>
            </a:r>
          </a:p>
          <a:p>
            <a:pPr algn="l"/>
            <a:r>
              <a:rPr lang="en-US" sz="1350" b="0" i="0" dirty="0">
                <a:solidFill>
                  <a:schemeClr val="tx1"/>
                </a:solidFill>
                <a:effectLst/>
                <a:latin typeface="Times New Roman" panose="02020603050405020304" pitchFamily="18" charset="0"/>
                <a:cs typeface="Times New Roman" panose="02020603050405020304" pitchFamily="18" charset="0"/>
              </a:rPr>
              <a:t>Image forgery detection algorithms are designed to identify alterations or manipulations made to digital images. </a:t>
            </a:r>
            <a:r>
              <a:rPr lang="en-US" sz="1350" dirty="0">
                <a:solidFill>
                  <a:schemeClr val="tx1"/>
                </a:solidFill>
                <a:latin typeface="Times New Roman" panose="02020603050405020304" pitchFamily="18" charset="0"/>
                <a:cs typeface="Times New Roman" panose="02020603050405020304" pitchFamily="18" charset="0"/>
              </a:rPr>
              <a:t>They </a:t>
            </a:r>
            <a:r>
              <a:rPr lang="en-US" sz="1350" b="0" i="0" dirty="0">
                <a:solidFill>
                  <a:schemeClr val="tx1"/>
                </a:solidFill>
                <a:effectLst/>
                <a:latin typeface="Times New Roman" panose="02020603050405020304" pitchFamily="18" charset="0"/>
                <a:cs typeface="Times New Roman" panose="02020603050405020304" pitchFamily="18" charset="0"/>
              </a:rPr>
              <a:t>typically analyze various features of an image, such as inconsistencies in lighting, pixel patterns, edges, and statistical properties. One common approach is to examine the image for anomalies caused by common editing techniques like copy-pasting, cloning, or splicing. Another method involves detecting discrepancies in metadata or compression artifacts. Overall, image forgery detection algorithms aim to distinguish between authentic and manipulated images by analyzing different aspects and patterns within the image data.</a:t>
            </a:r>
          </a:p>
          <a:p>
            <a:endParaRPr lang="en-US" sz="1350" b="0" i="0" dirty="0">
              <a:solidFill>
                <a:schemeClr val="tx1"/>
              </a:solidFill>
              <a:effectLst/>
              <a:latin typeface="Times New Roman" panose="02020603050405020304" pitchFamily="18" charset="0"/>
              <a:cs typeface="Times New Roman" panose="02020603050405020304" pitchFamily="18" charset="0"/>
            </a:endParaRPr>
          </a:p>
          <a:p>
            <a:r>
              <a:rPr lang="en-US" sz="1350" b="1" i="0" dirty="0">
                <a:solidFill>
                  <a:schemeClr val="tx1"/>
                </a:solidFill>
                <a:effectLst/>
                <a:latin typeface="Times New Roman" panose="02020603050405020304" pitchFamily="18" charset="0"/>
                <a:cs typeface="Times New Roman" panose="02020603050405020304" pitchFamily="18" charset="0"/>
              </a:rPr>
              <a:t>iii. Image Forgery Detection Mapping:</a:t>
            </a:r>
          </a:p>
          <a:p>
            <a:r>
              <a:rPr lang="en-US" sz="1350" b="0" i="0" dirty="0">
                <a:solidFill>
                  <a:schemeClr val="tx1"/>
                </a:solidFill>
                <a:effectLst/>
                <a:latin typeface="Times New Roman" panose="02020603050405020304" pitchFamily="18" charset="0"/>
                <a:cs typeface="Times New Roman" panose="02020603050405020304" pitchFamily="18" charset="0"/>
              </a:rPr>
              <a:t>Image forgery detection mapping refers to the process of analyzing digital images to identify any alterations, manipulations, or forgeries. This involves creating a map or representation of the image to detect inconsistencies, irregularities, or anomalies that may indicate tampering. Techniques such as analyzing pixel values, metadata, compression artifacts, and geometric inconsistencies are commonly used in image forgery detection mapping. The goal is to identify areas of the image that have been tampered with and provide evidence of the forgery.</a:t>
            </a:r>
            <a:endParaRPr lang="en-US" sz="135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23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5F101-BAD4-4947-AE11-0B0707C4ABAD}" type="slidenum">
              <a:rPr lang="en-US"/>
              <a:pPr/>
              <a:t>9</a:t>
            </a:fld>
            <a:endParaRPr lang="en-US"/>
          </a:p>
        </p:txBody>
      </p:sp>
      <p:sp>
        <p:nvSpPr>
          <p:cNvPr id="21506" name="Rectangle 2"/>
          <p:cNvSpPr>
            <a:spLocks noGrp="1" noChangeArrowheads="1"/>
          </p:cNvSpPr>
          <p:nvPr>
            <p:ph type="title"/>
          </p:nvPr>
        </p:nvSpPr>
        <p:spPr/>
        <p:txBody>
          <a:bodyPr/>
          <a:lstStyle/>
          <a:p>
            <a:r>
              <a:rPr lang="en-US" sz="3200" dirty="0">
                <a:latin typeface="Times New Roman" pitchFamily="18" charset="0"/>
                <a:cs typeface="Times New Roman" pitchFamily="18" charset="0"/>
              </a:rPr>
              <a:t>Conclusion</a:t>
            </a:r>
          </a:p>
        </p:txBody>
      </p:sp>
      <p:sp>
        <p:nvSpPr>
          <p:cNvPr id="21507" name="Rectangle 3"/>
          <p:cNvSpPr>
            <a:spLocks noGrp="1" noChangeArrowheads="1"/>
          </p:cNvSpPr>
          <p:nvPr>
            <p:ph type="body" idx="1"/>
          </p:nvPr>
        </p:nvSpPr>
        <p:spPr/>
        <p:txBody>
          <a:bodyPr/>
          <a:lstStyle/>
          <a:p>
            <a:pPr algn="l">
              <a:spcAft>
                <a:spcPts val="600"/>
              </a:spcAf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 Effective Detection</a:t>
            </a:r>
            <a:r>
              <a:rPr lang="en-IN" b="0" i="0" dirty="0">
                <a:solidFill>
                  <a:schemeClr val="tx1"/>
                </a:solidFill>
                <a:effectLst/>
                <a:latin typeface="Times New Roman" panose="02020603050405020304" pitchFamily="18" charset="0"/>
                <a:cs typeface="Times New Roman" panose="02020603050405020304" pitchFamily="18" charset="0"/>
              </a:rPr>
              <a:t>: The proposed methodology demonstrates effective detection of forged or manipulated regions within digital images.</a:t>
            </a:r>
          </a:p>
          <a:p>
            <a:pPr algn="l">
              <a:spcAft>
                <a:spcPts val="600"/>
              </a:spcAf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Robustness</a:t>
            </a:r>
            <a:r>
              <a:rPr lang="en-IN" dirty="0">
                <a:solidFill>
                  <a:schemeClr val="tx1"/>
                </a:solidFill>
                <a:latin typeface="Times New Roman" panose="02020603050405020304" pitchFamily="18" charset="0"/>
                <a:cs typeface="Times New Roman" panose="02020603050405020304" pitchFamily="18" charset="0"/>
              </a:rPr>
              <a:t>: By employing techniques such as JPEG compression detection, metadata analysis, noise variance inconsistency detection, and copy-move forgery detection, the system exhibits resilience against common forgery techniques and image alterations.</a:t>
            </a:r>
            <a:r>
              <a:rPr lang="en-IN" b="0" i="0" dirty="0">
                <a:solidFill>
                  <a:schemeClr val="tx1"/>
                </a:solidFill>
                <a:effectLst/>
                <a:latin typeface="Times New Roman" panose="02020603050405020304" pitchFamily="18" charset="0"/>
                <a:cs typeface="Times New Roman" panose="02020603050405020304" pitchFamily="18" charset="0"/>
              </a:rPr>
              <a:t>.</a:t>
            </a:r>
          </a:p>
          <a:p>
            <a:pPr algn="l">
              <a:spcAft>
                <a:spcPts val="600"/>
              </a:spcAf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 Scalability</a:t>
            </a:r>
            <a:r>
              <a:rPr lang="en-IN" b="0" i="0" dirty="0">
                <a:solidFill>
                  <a:schemeClr val="tx1"/>
                </a:solidFill>
                <a:effectLst/>
                <a:latin typeface="Times New Roman" panose="02020603050405020304" pitchFamily="18" charset="0"/>
                <a:cs typeface="Times New Roman" panose="02020603050405020304" pitchFamily="18" charset="0"/>
              </a:rPr>
              <a:t>: The approach is scalable to handle images of varying sizes and complexities, making it suitable for real-world applications.</a:t>
            </a:r>
          </a:p>
          <a:p>
            <a:pPr algn="l">
              <a:spcAft>
                <a:spcPts val="600"/>
              </a:spcAf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 Performance</a:t>
            </a:r>
            <a:r>
              <a:rPr lang="en-IN" b="0" i="0" dirty="0">
                <a:solidFill>
                  <a:schemeClr val="tx1"/>
                </a:solidFill>
                <a:effectLst/>
                <a:latin typeface="Times New Roman" panose="02020603050405020304" pitchFamily="18" charset="0"/>
                <a:cs typeface="Times New Roman" panose="02020603050405020304" pitchFamily="18" charset="0"/>
              </a:rPr>
              <a:t>: Evaluation results indicate high accuracy and reliability in detecting forged regions, with low false positive and false negative rates.</a:t>
            </a:r>
          </a:p>
          <a:p>
            <a:pPr algn="l">
              <a:spcAft>
                <a:spcPts val="600"/>
              </a:spcAf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 Adaptability</a:t>
            </a:r>
            <a:r>
              <a:rPr lang="en-IN" b="0" i="0" dirty="0">
                <a:solidFill>
                  <a:schemeClr val="tx1"/>
                </a:solidFill>
                <a:effectLst/>
                <a:latin typeface="Times New Roman" panose="02020603050405020304" pitchFamily="18" charset="0"/>
                <a:cs typeface="Times New Roman" panose="02020603050405020304" pitchFamily="18" charset="0"/>
              </a:rPr>
              <a:t>: Parameters can be fine-tuned and optimized to adapt to different types of forgery and image characteristics, enhancing overall detection performance.</a:t>
            </a:r>
          </a:p>
          <a:p>
            <a:pPr algn="l">
              <a:spcAft>
                <a:spcPts val="600"/>
              </a:spcAf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 Integration Potential</a:t>
            </a:r>
            <a:r>
              <a:rPr lang="en-IN" b="0" i="0" dirty="0">
                <a:solidFill>
                  <a:schemeClr val="tx1"/>
                </a:solidFill>
                <a:effectLst/>
                <a:latin typeface="Times New Roman" panose="02020603050405020304" pitchFamily="18" charset="0"/>
                <a:cs typeface="Times New Roman" panose="02020603050405020304" pitchFamily="18" charset="0"/>
              </a:rPr>
              <a:t>: The methodology can be seamlessly integrated into existing forensic analysis tools, content authentication platforms, and digital image processing systems.</a:t>
            </a:r>
          </a:p>
          <a:p>
            <a:pPr>
              <a:spcAft>
                <a:spcPts val="600"/>
              </a:spcAft>
              <a:buFont typeface="+mj-lt"/>
              <a:buAutoNum type="arabicPeriod"/>
            </a:pPr>
            <a:r>
              <a:rPr lang="en-IN" b="1" dirty="0">
                <a:solidFill>
                  <a:schemeClr val="tx1"/>
                </a:solidFill>
                <a:latin typeface="Times New Roman" panose="02020603050405020304" pitchFamily="18" charset="0"/>
                <a:cs typeface="Times New Roman" panose="02020603050405020304" pitchFamily="18" charset="0"/>
              </a:rPr>
              <a:t> Ethical Considerations</a:t>
            </a:r>
            <a:r>
              <a:rPr lang="en-IN" dirty="0">
                <a:solidFill>
                  <a:schemeClr val="tx1"/>
                </a:solidFill>
                <a:latin typeface="Times New Roman" panose="02020603050405020304" pitchFamily="18" charset="0"/>
                <a:cs typeface="Times New Roman" panose="02020603050405020304" pitchFamily="18" charset="0"/>
              </a:rPr>
              <a:t>: Ethical implications regarding privacy, data integrity, and digital rights management should be carefully considered and addressed in the deployment and utilization of forgery detection systems.</a:t>
            </a:r>
          </a:p>
          <a:p>
            <a:pPr algn="l">
              <a:spcAft>
                <a:spcPts val="600"/>
              </a:spcAf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 Practical Utility</a:t>
            </a:r>
            <a:r>
              <a:rPr lang="en-IN" b="0" i="0" dirty="0">
                <a:solidFill>
                  <a:schemeClr val="tx1"/>
                </a:solidFill>
                <a:effectLst/>
                <a:latin typeface="Times New Roman" panose="02020603050405020304" pitchFamily="18" charset="0"/>
                <a:cs typeface="Times New Roman" panose="02020603050405020304" pitchFamily="18" charset="0"/>
              </a:rPr>
              <a:t>: By providing actionable insights into image authenticity, the methodology serves as a valuable tool for forensic investigators, content creators, and digital media professionals.</a:t>
            </a:r>
          </a:p>
          <a:p>
            <a:pPr algn="l">
              <a:spcAft>
                <a:spcPts val="600"/>
              </a:spcAft>
              <a:buFont typeface="+mj-lt"/>
              <a:buAutoNum type="arabicPeriod"/>
            </a:pPr>
            <a:r>
              <a:rPr lang="en-IN" b="1" i="0" dirty="0">
                <a:solidFill>
                  <a:schemeClr val="tx1"/>
                </a:solidFill>
                <a:effectLst/>
                <a:latin typeface="Times New Roman" panose="02020603050405020304" pitchFamily="18" charset="0"/>
                <a:cs typeface="Times New Roman" panose="02020603050405020304" pitchFamily="18" charset="0"/>
              </a:rPr>
              <a:t> Continued Development</a:t>
            </a:r>
            <a:r>
              <a:rPr lang="en-IN" b="0" i="0" dirty="0">
                <a:solidFill>
                  <a:schemeClr val="tx1"/>
                </a:solidFill>
                <a:effectLst/>
                <a:latin typeface="Times New Roman" panose="02020603050405020304" pitchFamily="18" charset="0"/>
                <a:cs typeface="Times New Roman" panose="02020603050405020304" pitchFamily="18" charset="0"/>
              </a:rPr>
              <a:t>: Ongoing research and development efforts can further enhance the methodology's capabilities, addressing emerging forgery techniques and evolving digital image manipulation trends.</a:t>
            </a:r>
          </a:p>
        </p:txBody>
      </p:sp>
    </p:spTree>
    <p:extLst>
      <p:ext uri="{BB962C8B-B14F-4D97-AF65-F5344CB8AC3E}">
        <p14:creationId xmlns:p14="http://schemas.microsoft.com/office/powerpoint/2010/main" val="5572944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3792</TotalTime>
  <Words>1590</Words>
  <Application>Microsoft Office PowerPoint</Application>
  <PresentationFormat>On-screen Show (4:3)</PresentationFormat>
  <Paragraphs>100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Courier New</vt:lpstr>
      <vt:lpstr>Times New Roman</vt:lpstr>
      <vt:lpstr>Simple Light</vt:lpstr>
      <vt:lpstr>Image Forgery Detection</vt:lpstr>
      <vt:lpstr>Introduction</vt:lpstr>
      <vt:lpstr>Literature Survey</vt:lpstr>
      <vt:lpstr>Proposed System</vt:lpstr>
      <vt:lpstr>Methodology</vt:lpstr>
      <vt:lpstr>Application using comparison</vt:lpstr>
      <vt:lpstr>Application using comparison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Capital Budgeting - Part III (NPV)</dc:title>
  <dc:creator>Prasad Balan Iyer</dc:creator>
  <cp:lastModifiedBy>HERAMB RAKESH BAHE</cp:lastModifiedBy>
  <cp:revision>173</cp:revision>
  <dcterms:modified xsi:type="dcterms:W3CDTF">2024-04-07T16:49:14Z</dcterms:modified>
</cp:coreProperties>
</file>