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57" r:id="rId3"/>
    <p:sldId id="258" r:id="rId4"/>
    <p:sldId id="259" r:id="rId5"/>
    <p:sldId id="274" r:id="rId6"/>
    <p:sldId id="275" r:id="rId7"/>
    <p:sldId id="276" r:id="rId8"/>
    <p:sldId id="278" r:id="rId9"/>
    <p:sldId id="280" r:id="rId10"/>
    <p:sldId id="281" r:id="rId11"/>
    <p:sldId id="282" r:id="rId12"/>
    <p:sldId id="283" r:id="rId13"/>
    <p:sldId id="284" r:id="rId14"/>
    <p:sldId id="285" r:id="rId15"/>
    <p:sldId id="286" r:id="rId16"/>
    <p:sldId id="287" r:id="rId17"/>
    <p:sldId id="288" r:id="rId18"/>
    <p:sldId id="298" r:id="rId19"/>
    <p:sldId id="299" r:id="rId20"/>
    <p:sldId id="291" r:id="rId21"/>
    <p:sldId id="292" r:id="rId22"/>
    <p:sldId id="293" r:id="rId23"/>
    <p:sldId id="294" r:id="rId24"/>
    <p:sldId id="300" r:id="rId25"/>
    <p:sldId id="297" r:id="rId26"/>
    <p:sldId id="295" r:id="rId27"/>
    <p:sldId id="301"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2" d="100"/>
          <a:sy n="82" d="100"/>
        </p:scale>
        <p:origin x="-113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33BAA-5114-405C-8602-8644341CEF71}" type="datetimeFigureOut">
              <a:rPr lang="en-US" smtClean="0"/>
              <a:pPr/>
              <a:t>8/16/2021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8ED15-3998-4C89-BA48-B271A207F7A1}" type="slidenum">
              <a:rPr lang="en-US" smtClean="0"/>
              <a:pPr/>
              <a:t>‹#›</a:t>
            </a:fld>
            <a:endParaRPr lang="en-US"/>
          </a:p>
        </p:txBody>
      </p:sp>
    </p:spTree>
    <p:extLst>
      <p:ext uri="{BB962C8B-B14F-4D97-AF65-F5344CB8AC3E}">
        <p14:creationId xmlns:p14="http://schemas.microsoft.com/office/powerpoint/2010/main" val="388019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188E40-A606-481A-8B03-28A8EAEC5158}" type="slidenum">
              <a:rPr lang="en-US"/>
              <a:pPr>
                <a:spcBef>
                  <a:spcPct val="0"/>
                </a:spcBef>
              </a:pPr>
              <a:t>5</a:t>
            </a:fld>
            <a:endParaRPr lang="en-US"/>
          </a:p>
        </p:txBody>
      </p:sp>
    </p:spTree>
    <p:extLst>
      <p:ext uri="{BB962C8B-B14F-4D97-AF65-F5344CB8AC3E}">
        <p14:creationId xmlns:p14="http://schemas.microsoft.com/office/powerpoint/2010/main" val="313768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B8ED15-3998-4C89-BA48-B271A207F7A1}" type="slidenum">
              <a:rPr lang="en-US" smtClean="0"/>
              <a:pPr/>
              <a:t>9</a:t>
            </a:fld>
            <a:endParaRPr lang="en-US"/>
          </a:p>
        </p:txBody>
      </p:sp>
    </p:spTree>
    <p:extLst>
      <p:ext uri="{BB962C8B-B14F-4D97-AF65-F5344CB8AC3E}">
        <p14:creationId xmlns:p14="http://schemas.microsoft.com/office/powerpoint/2010/main" val="408390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B8ED15-3998-4C89-BA48-B271A207F7A1}"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2A743-4444-4D36-914F-91165477790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107262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2A743-4444-4D36-914F-91165477790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329916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2A743-4444-4D36-914F-91165477790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207968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2A743-4444-4D36-914F-91165477790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296797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2A743-4444-4D36-914F-91165477790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106082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2A743-4444-4D36-914F-91165477790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291656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2A743-4444-4D36-914F-91165477790A}"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61195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2A743-4444-4D36-914F-91165477790A}"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9822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2A743-4444-4D36-914F-91165477790A}"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213253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2A743-4444-4D36-914F-91165477790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96467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2A743-4444-4D36-914F-91165477790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B8883-B2BE-45CF-9CF6-80643AB5A186}" type="slidenum">
              <a:rPr lang="en-US" smtClean="0"/>
              <a:pPr/>
              <a:t>‹#›</a:t>
            </a:fld>
            <a:endParaRPr lang="en-US"/>
          </a:p>
        </p:txBody>
      </p:sp>
    </p:spTree>
    <p:extLst>
      <p:ext uri="{BB962C8B-B14F-4D97-AF65-F5344CB8AC3E}">
        <p14:creationId xmlns:p14="http://schemas.microsoft.com/office/powerpoint/2010/main" val="308771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2A743-4444-4D36-914F-91165477790A}" type="datetimeFigureOut">
              <a:rPr lang="en-US" smtClean="0"/>
              <a:pPr/>
              <a:t>8/16/2021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B8883-B2BE-45CF-9CF6-80643AB5A186}" type="slidenum">
              <a:rPr lang="en-US" smtClean="0"/>
              <a:pPr/>
              <a:t>‹#›</a:t>
            </a:fld>
            <a:endParaRPr lang="en-US"/>
          </a:p>
        </p:txBody>
      </p:sp>
    </p:spTree>
    <p:extLst>
      <p:ext uri="{BB962C8B-B14F-4D97-AF65-F5344CB8AC3E}">
        <p14:creationId xmlns:p14="http://schemas.microsoft.com/office/powerpoint/2010/main" val="1307885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2.emf" /><Relationship Id="rId2" Type="http://schemas.openxmlformats.org/officeDocument/2006/relationships/image" Target="../media/image21.emf"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3.emf"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24.gif"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80572" y="116115"/>
            <a:ext cx="8200571" cy="14465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6" name="TextBox 5"/>
          <p:cNvSpPr txBox="1"/>
          <p:nvPr/>
        </p:nvSpPr>
        <p:spPr>
          <a:xfrm>
            <a:off x="856343" y="116115"/>
            <a:ext cx="7503886" cy="1446550"/>
          </a:xfrm>
          <a:prstGeom prst="rect">
            <a:avLst/>
          </a:prstGeom>
          <a:noFill/>
        </p:spPr>
        <p:txBody>
          <a:bodyPr wrap="square" rtlCol="0">
            <a:spAutoFit/>
          </a:bodyPr>
          <a:lstStyle/>
          <a:p>
            <a:pPr algn="ctr"/>
            <a:r>
              <a:rPr lang="en-US" sz="4400" dirty="0">
                <a:solidFill>
                  <a:schemeClr val="bg1"/>
                </a:solidFill>
                <a:effectLst>
                  <a:outerShdw blurRad="38100" dist="38100" dir="2700000" algn="tl">
                    <a:srgbClr val="000000">
                      <a:alpha val="43137"/>
                    </a:srgbClr>
                  </a:outerShdw>
                </a:effectLst>
              </a:rPr>
              <a:t>UNIT-V</a:t>
            </a:r>
            <a:endParaRPr lang="en-US" dirty="0">
              <a:solidFill>
                <a:schemeClr val="bg1"/>
              </a:solidFill>
              <a:effectLst>
                <a:outerShdw blurRad="38100" dist="38100" dir="2700000" algn="tl">
                  <a:srgbClr val="000000">
                    <a:alpha val="43137"/>
                  </a:srgbClr>
                </a:outerShdw>
              </a:effectLst>
            </a:endParaRPr>
          </a:p>
          <a:p>
            <a:pPr algn="ctr"/>
            <a:r>
              <a:rPr lang="en-US" sz="4400" dirty="0">
                <a:solidFill>
                  <a:schemeClr val="bg1"/>
                </a:solidFill>
                <a:effectLst>
                  <a:outerShdw blurRad="38100" dist="38100" dir="2700000" algn="tl">
                    <a:srgbClr val="000000">
                      <a:alpha val="43137"/>
                    </a:srgbClr>
                  </a:outerShdw>
                </a:effectLst>
              </a:rPr>
              <a:t>POLYMER SCIENCE</a:t>
            </a:r>
          </a:p>
        </p:txBody>
      </p:sp>
      <p:sp>
        <p:nvSpPr>
          <p:cNvPr id="7" name="Rounded Rectangle 6"/>
          <p:cNvSpPr/>
          <p:nvPr/>
        </p:nvSpPr>
        <p:spPr>
          <a:xfrm>
            <a:off x="137885" y="4709261"/>
            <a:ext cx="8868229" cy="20122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p:cNvSpPr txBox="1"/>
          <p:nvPr/>
        </p:nvSpPr>
        <p:spPr>
          <a:xfrm>
            <a:off x="268514" y="4795099"/>
            <a:ext cx="8380634" cy="1815882"/>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Course Objective (CO-6)</a:t>
            </a:r>
            <a:r>
              <a:rPr lang="en-US" sz="2800" dirty="0">
                <a:solidFill>
                  <a:schemeClr val="bg1"/>
                </a:solidFill>
                <a:effectLst>
                  <a:outerShdw blurRad="38100" dist="38100" dir="2700000" algn="tl">
                    <a:srgbClr val="000000">
                      <a:alpha val="43137"/>
                    </a:srgbClr>
                  </a:outerShdw>
                </a:effectLst>
              </a:rPr>
              <a:t>:  </a:t>
            </a: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Glass </a:t>
            </a:r>
            <a:r>
              <a:rPr lang="en-US" sz="28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Transiton</a:t>
            </a: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Temperature (</a:t>
            </a:r>
            <a:r>
              <a:rPr lang="en-US" sz="28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Tg</a:t>
            </a: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 Factors Influence </a:t>
            </a:r>
            <a:r>
              <a:rPr lang="en-US" sz="28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Tg</a:t>
            </a: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 Conducting Polymers , High polymers : Synthesis </a:t>
            </a:r>
            <a:r>
              <a:rPr lang="en-US" sz="28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ofPolymers</a:t>
            </a: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(Engineering)Application of polymers</a:t>
            </a:r>
          </a:p>
        </p:txBody>
      </p:sp>
      <p:pic>
        <p:nvPicPr>
          <p:cNvPr id="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0708" y="2138061"/>
            <a:ext cx="2758440" cy="1724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026" name="Picture 2" descr="Explainer: What are polymers? | Science News for Stude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72" b="23623"/>
          <a:stretch/>
        </p:blipFill>
        <p:spPr bwMode="auto">
          <a:xfrm>
            <a:off x="137885" y="2031823"/>
            <a:ext cx="5581651" cy="183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76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D:\RVCE\RVCE 2016-17\16CH12_UNIT-V Polymers\pics\tg1-flexibility.png"/>
          <p:cNvPicPr>
            <a:picLocks noChangeAspect="1" noChangeArrowheads="1"/>
          </p:cNvPicPr>
          <p:nvPr/>
        </p:nvPicPr>
        <p:blipFill>
          <a:blip r:embed="rId2" cstate="print"/>
          <a:srcRect/>
          <a:stretch>
            <a:fillRect/>
          </a:stretch>
        </p:blipFill>
        <p:spPr bwMode="auto">
          <a:xfrm>
            <a:off x="2014048" y="169643"/>
            <a:ext cx="6789738" cy="2805112"/>
          </a:xfrm>
          <a:prstGeom prst="rect">
            <a:avLst/>
          </a:prstGeom>
          <a:ln>
            <a:noFill/>
          </a:ln>
          <a:effectLst>
            <a:outerShdw blurRad="292100" dist="139700" dir="2700000" algn="tl" rotWithShape="0">
              <a:srgbClr val="333333">
                <a:alpha val="65000"/>
              </a:srgbClr>
            </a:outerShdw>
          </a:effectLst>
        </p:spPr>
      </p:pic>
      <p:sp>
        <p:nvSpPr>
          <p:cNvPr id="29700" name="TextBox 5"/>
          <p:cNvSpPr txBox="1">
            <a:spLocks noChangeArrowheads="1"/>
          </p:cNvSpPr>
          <p:nvPr/>
        </p:nvSpPr>
        <p:spPr bwMode="auto">
          <a:xfrm>
            <a:off x="533400" y="5954713"/>
            <a:ext cx="8340725"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i="1">
                <a:solidFill>
                  <a:srgbClr val="0000FF"/>
                </a:solidFill>
                <a:latin typeface="Arial" panose="020B0604020202020204" pitchFamily="34" charset="0"/>
              </a:rPr>
              <a:t>Conclusion: Flexibility decreases from PE to PVK, hence Tg also increases</a:t>
            </a:r>
          </a:p>
        </p:txBody>
      </p:sp>
      <p:pic>
        <p:nvPicPr>
          <p:cNvPr id="70659" name="Picture 3" descr="D:\RVCE\RVCE 2016-17\16CH12_UNIT-V Polymers\pics\tg1-flexibility2.png"/>
          <p:cNvPicPr>
            <a:picLocks noChangeAspect="1" noChangeArrowheads="1"/>
          </p:cNvPicPr>
          <p:nvPr/>
        </p:nvPicPr>
        <p:blipFill>
          <a:blip r:embed="rId3" cstate="print"/>
          <a:srcRect/>
          <a:stretch>
            <a:fillRect/>
          </a:stretch>
        </p:blipFill>
        <p:spPr bwMode="auto">
          <a:xfrm>
            <a:off x="152400" y="3124200"/>
            <a:ext cx="6080125" cy="26670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899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down)">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Documents and Settings\MANJU\Desktop\ppt polymers\flexibilit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90600"/>
            <a:ext cx="66294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a:spLocks noChangeArrowheads="1"/>
          </p:cNvSpPr>
          <p:nvPr/>
        </p:nvSpPr>
        <p:spPr bwMode="auto">
          <a:xfrm>
            <a:off x="2578100" y="228600"/>
            <a:ext cx="184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800" b="1">
                <a:solidFill>
                  <a:srgbClr val="0000FF"/>
                </a:solidFill>
                <a:latin typeface="Arial" panose="020B0604020202020204" pitchFamily="34" charset="0"/>
              </a:rPr>
              <a:t>Flexibility</a:t>
            </a:r>
          </a:p>
        </p:txBody>
      </p:sp>
      <p:pic>
        <p:nvPicPr>
          <p:cNvPr id="30724" name="Picture 3" descr="C:\Documents and Settings\MANJU\Desktop\ppt polymers\flexibil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2788" y="0"/>
            <a:ext cx="20812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13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7" name="Picture 9" descr="D:\RVCE\RVCE 2016-17\16CH12_UNIT-V Polymers\pics\Nylon66.gif"/>
          <p:cNvPicPr>
            <a:picLocks noChangeAspect="1" noChangeArrowheads="1"/>
          </p:cNvPicPr>
          <p:nvPr/>
        </p:nvPicPr>
        <p:blipFill>
          <a:blip r:embed="rId2" cstate="print"/>
          <a:srcRect/>
          <a:stretch>
            <a:fillRect/>
          </a:stretch>
        </p:blipFill>
        <p:spPr bwMode="auto">
          <a:xfrm>
            <a:off x="838200" y="1624013"/>
            <a:ext cx="7556500" cy="4471987"/>
          </a:xfrm>
          <a:prstGeom prst="rect">
            <a:avLst/>
          </a:prstGeom>
          <a:ln>
            <a:noFill/>
          </a:ln>
          <a:effectLst>
            <a:outerShdw blurRad="292100" dist="139700" dir="2700000" algn="tl" rotWithShape="0">
              <a:srgbClr val="333333">
                <a:alpha val="65000"/>
              </a:srgbClr>
            </a:outerShdw>
          </a:effectLst>
        </p:spPr>
      </p:pic>
      <p:sp>
        <p:nvSpPr>
          <p:cNvPr id="31748" name="TextBox 8"/>
          <p:cNvSpPr txBox="1">
            <a:spLocks noChangeArrowheads="1"/>
          </p:cNvSpPr>
          <p:nvPr/>
        </p:nvSpPr>
        <p:spPr bwMode="auto">
          <a:xfrm>
            <a:off x="457200" y="152400"/>
            <a:ext cx="8509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i="1" dirty="0">
                <a:latin typeface="Arial" panose="020B0604020202020204" pitchFamily="34" charset="0"/>
              </a:rPr>
              <a:t>2</a:t>
            </a:r>
            <a:r>
              <a:rPr lang="en-US" sz="2000" b="1" i="1" dirty="0">
                <a:solidFill>
                  <a:srgbClr val="C00000"/>
                </a:solidFill>
                <a:latin typeface="Arial" panose="020B0604020202020204" pitchFamily="34" charset="0"/>
              </a:rPr>
              <a:t>) Intermolecular forces: H-bonding</a:t>
            </a:r>
            <a:endParaRPr lang="en-US" sz="1800" b="1" i="1" dirty="0">
              <a:solidFill>
                <a:srgbClr val="C00000"/>
              </a:solidFill>
              <a:latin typeface="Arial" panose="020B0604020202020204" pitchFamily="34" charset="0"/>
            </a:endParaRPr>
          </a:p>
          <a:p>
            <a:pPr eaLnBrk="1" hangingPunct="1">
              <a:spcBef>
                <a:spcPct val="0"/>
              </a:spcBef>
              <a:buFontTx/>
              <a:buNone/>
            </a:pPr>
            <a:endParaRPr lang="en-US" sz="1800" b="1" i="1" dirty="0">
              <a:latin typeface="Arial" panose="020B0604020202020204" pitchFamily="34" charset="0"/>
            </a:endParaRPr>
          </a:p>
          <a:p>
            <a:pPr eaLnBrk="1" hangingPunct="1">
              <a:spcBef>
                <a:spcPct val="0"/>
              </a:spcBef>
              <a:buFontTx/>
              <a:buNone/>
            </a:pPr>
            <a:r>
              <a:rPr lang="en-US" sz="1800" b="1" i="1" dirty="0">
                <a:latin typeface="Arial" panose="020B0604020202020204" pitchFamily="34" charset="0"/>
              </a:rPr>
              <a:t>If the intermolecular force increases , More temperature is required</a:t>
            </a:r>
          </a:p>
          <a:p>
            <a:pPr eaLnBrk="1" hangingPunct="1">
              <a:spcBef>
                <a:spcPct val="0"/>
              </a:spcBef>
              <a:buFontTx/>
              <a:buNone/>
            </a:pPr>
            <a:r>
              <a:rPr lang="en-US" sz="1800" b="1" i="1" dirty="0">
                <a:latin typeface="Arial" panose="020B0604020202020204" pitchFamily="34" charset="0"/>
              </a:rPr>
              <a:t>to separate the polymer segments and chains, Hence, </a:t>
            </a:r>
            <a:r>
              <a:rPr lang="en-US" sz="1800" b="1" i="1" dirty="0" err="1">
                <a:latin typeface="Arial" panose="020B0604020202020204" pitchFamily="34" charset="0"/>
              </a:rPr>
              <a:t>Tg</a:t>
            </a:r>
            <a:r>
              <a:rPr lang="en-US" sz="1800" b="1" i="1" dirty="0">
                <a:latin typeface="Arial" panose="020B0604020202020204" pitchFamily="34" charset="0"/>
              </a:rPr>
              <a:t> also increases.</a:t>
            </a:r>
          </a:p>
          <a:p>
            <a:pPr eaLnBrk="1" hangingPunct="1">
              <a:spcBef>
                <a:spcPct val="0"/>
              </a:spcBef>
              <a:buFontTx/>
              <a:buNone/>
            </a:pPr>
            <a:r>
              <a:rPr lang="en-US" sz="1800" b="1" i="1" dirty="0" err="1">
                <a:latin typeface="Arial" panose="020B0604020202020204" pitchFamily="34" charset="0"/>
              </a:rPr>
              <a:t>Tg</a:t>
            </a:r>
            <a:r>
              <a:rPr lang="en-US" sz="1800" b="1" i="1" dirty="0">
                <a:latin typeface="Arial" panose="020B0604020202020204" pitchFamily="34" charset="0"/>
              </a:rPr>
              <a:t> of Nylon-66= +100 °C</a:t>
            </a:r>
          </a:p>
          <a:p>
            <a:pPr eaLnBrk="1" hangingPunct="1">
              <a:spcBef>
                <a:spcPct val="0"/>
              </a:spcBef>
              <a:buFontTx/>
              <a:buNone/>
            </a:pPr>
            <a:endParaRPr lang="en-US" sz="1800" b="1" i="1" dirty="0">
              <a:latin typeface="Arial" panose="020B0604020202020204" pitchFamily="34" charset="0"/>
            </a:endParaRPr>
          </a:p>
        </p:txBody>
      </p:sp>
      <p:sp>
        <p:nvSpPr>
          <p:cNvPr id="5" name="Rectangle 4"/>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6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90456" y="322728"/>
            <a:ext cx="8401722" cy="892885"/>
          </a:xfrm>
        </p:spPr>
        <p:txBody>
          <a:bodyPr>
            <a:normAutofit fontScale="90000"/>
          </a:bodyPr>
          <a:lstStyle/>
          <a:p>
            <a:pPr eaLnBrk="1" hangingPunct="1"/>
            <a:br>
              <a:rPr lang="en-US" sz="2800" b="1" dirty="0">
                <a:solidFill>
                  <a:srgbClr val="C00000"/>
                </a:solidFill>
              </a:rPr>
            </a:br>
            <a:br>
              <a:rPr lang="en-US" sz="2800" b="1" dirty="0">
                <a:solidFill>
                  <a:srgbClr val="C00000"/>
                </a:solidFill>
              </a:rPr>
            </a:br>
            <a:br>
              <a:rPr lang="en-US" sz="2800" b="1" dirty="0">
                <a:solidFill>
                  <a:srgbClr val="C00000"/>
                </a:solidFill>
              </a:rPr>
            </a:br>
            <a:r>
              <a:rPr lang="en-US" sz="2800" b="1" dirty="0">
                <a:solidFill>
                  <a:srgbClr val="C00000"/>
                </a:solidFill>
              </a:rPr>
              <a:t>3) Branching and cross linking :</a:t>
            </a:r>
            <a:br>
              <a:rPr lang="en-US" sz="2800" b="1" dirty="0">
                <a:solidFill>
                  <a:srgbClr val="C00000"/>
                </a:solidFill>
              </a:rPr>
            </a:br>
            <a:r>
              <a:rPr lang="en-US" sz="2800" b="1" dirty="0">
                <a:solidFill>
                  <a:srgbClr val="C00000"/>
                </a:solidFill>
              </a:rPr>
              <a:t>   </a:t>
            </a:r>
            <a:r>
              <a:rPr lang="en-US" sz="2700" b="1" dirty="0">
                <a:solidFill>
                  <a:srgbClr val="0070C0"/>
                </a:solidFill>
              </a:rPr>
              <a:t>A high degree of branching and cross linking in the  polymer ,  bring the chain closer, lower the free volume thus reducing the chain mobility. Hence </a:t>
            </a:r>
            <a:r>
              <a:rPr lang="en-US" sz="2700" b="1" dirty="0" err="1">
                <a:solidFill>
                  <a:srgbClr val="0070C0"/>
                </a:solidFill>
              </a:rPr>
              <a:t>Tg</a:t>
            </a:r>
            <a:r>
              <a:rPr lang="en-US" sz="2700" b="1" dirty="0">
                <a:solidFill>
                  <a:srgbClr val="0070C0"/>
                </a:solidFill>
              </a:rPr>
              <a:t>  increases</a:t>
            </a:r>
            <a:r>
              <a:rPr lang="en-US" sz="2800" b="1" dirty="0">
                <a:solidFill>
                  <a:srgbClr val="0070C0"/>
                </a:solidFill>
              </a:rPr>
              <a:t>.</a:t>
            </a:r>
            <a:br>
              <a:rPr lang="en-US" sz="2800" b="1" dirty="0">
                <a:solidFill>
                  <a:srgbClr val="0070C0"/>
                </a:solidFill>
              </a:rPr>
            </a:br>
            <a:endParaRPr lang="en-US" sz="2800" b="1" dirty="0">
              <a:solidFill>
                <a:srgbClr val="0070C0"/>
              </a:solidFill>
            </a:endParaRPr>
          </a:p>
        </p:txBody>
      </p:sp>
      <p:pic>
        <p:nvPicPr>
          <p:cNvPr id="32772" name="Picture 9" descr="Image result for rubbery state of polym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2442" y="2250884"/>
            <a:ext cx="4963758" cy="380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80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descr="D:\RVCE\RVCE 2016-17\16CH12_UNIT-V Polymers\pics\tg branching-cross linking.jpg"/>
          <p:cNvPicPr>
            <a:picLocks noChangeAspect="1" noChangeArrowheads="1"/>
          </p:cNvPicPr>
          <p:nvPr/>
        </p:nvPicPr>
        <p:blipFill>
          <a:blip r:embed="rId2" cstate="print"/>
          <a:srcRect t="20018"/>
          <a:stretch>
            <a:fillRect/>
          </a:stretch>
        </p:blipFill>
        <p:spPr bwMode="auto">
          <a:xfrm>
            <a:off x="838200" y="1104900"/>
            <a:ext cx="7740642" cy="4648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12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2" descr="D:\RVCE\RVCE 2016-17\16CH12_UNIT-V Polymers\pics\tg side group2s.jpg"/>
          <p:cNvPicPr>
            <a:picLocks noChangeAspect="1" noChangeArrowheads="1"/>
          </p:cNvPicPr>
          <p:nvPr/>
        </p:nvPicPr>
        <p:blipFill>
          <a:blip r:embed="rId2" cstate="print">
            <a:extLst>
              <a:ext uri="{28A0092B-C50C-407E-A947-70E740481C1C}">
                <a14:useLocalDpi xmlns:a14="http://schemas.microsoft.com/office/drawing/2010/main" val="0"/>
              </a:ext>
            </a:extLst>
          </a:blip>
          <a:srcRect l="4167" t="4443" r="3333" b="7777"/>
          <a:stretch>
            <a:fillRect/>
          </a:stretch>
        </p:blipFill>
        <p:spPr bwMode="auto">
          <a:xfrm>
            <a:off x="381000" y="152400"/>
            <a:ext cx="8458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06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descr="D:\RVCE\RVCE 2016-17\16CH12_UNIT-V Polymers\pics\tg side groups.jpg"/>
          <p:cNvPicPr>
            <a:picLocks noChangeAspect="1" noChangeArrowheads="1"/>
          </p:cNvPicPr>
          <p:nvPr/>
        </p:nvPicPr>
        <p:blipFill>
          <a:blip r:embed="rId2" cstate="print">
            <a:extLst>
              <a:ext uri="{28A0092B-C50C-407E-A947-70E740481C1C}">
                <a14:useLocalDpi xmlns:a14="http://schemas.microsoft.com/office/drawing/2010/main" val="0"/>
              </a:ext>
            </a:extLst>
          </a:blip>
          <a:srcRect t="6667" b="7777"/>
          <a:stretch>
            <a:fillRect/>
          </a:stretch>
        </p:blipFill>
        <p:spPr bwMode="auto">
          <a:xfrm>
            <a:off x="342900" y="266700"/>
            <a:ext cx="8255000" cy="529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24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18978" y="407963"/>
            <a:ext cx="8229600" cy="5909310"/>
          </a:xfrm>
          <a:prstGeom prst="rect">
            <a:avLst/>
          </a:prstGeom>
        </p:spPr>
        <p:txBody>
          <a:bodyPr wrap="square">
            <a:spAutoFit/>
          </a:bodyPr>
          <a:lstStyle/>
          <a:p>
            <a:pPr marL="342900" indent="-342900">
              <a:lnSpc>
                <a:spcPct val="150000"/>
              </a:lnSpc>
              <a:defRPr/>
            </a:pPr>
            <a:r>
              <a:rPr lang="en-US" sz="2800" b="1" dirty="0"/>
              <a:t>Effect of molecular weight on </a:t>
            </a:r>
            <a:r>
              <a:rPr lang="en-US" sz="2800" b="1" dirty="0" err="1"/>
              <a:t>Tg</a:t>
            </a:r>
            <a:r>
              <a:rPr lang="en-US" sz="2800" b="1" dirty="0"/>
              <a:t>:</a:t>
            </a:r>
          </a:p>
          <a:p>
            <a:pPr marL="342900" indent="-342900">
              <a:lnSpc>
                <a:spcPct val="150000"/>
              </a:lnSpc>
              <a:defRPr/>
            </a:pPr>
            <a:r>
              <a:rPr lang="en-US" sz="2400" b="1" dirty="0"/>
              <a:t>1.For many polymers , </a:t>
            </a:r>
            <a:r>
              <a:rPr lang="en-US" sz="2400" b="1" dirty="0" err="1"/>
              <a:t>Tg</a:t>
            </a:r>
            <a:r>
              <a:rPr lang="en-US" sz="2400" b="1" dirty="0"/>
              <a:t> increases as average </a:t>
            </a:r>
            <a:r>
              <a:rPr lang="en-US" sz="2400" b="1" dirty="0" err="1"/>
              <a:t>moeluar</a:t>
            </a:r>
            <a:r>
              <a:rPr lang="en-US" sz="2400" b="1" dirty="0"/>
              <a:t> weight increases until a limiting value .After this any further increase in molecular weight does not increase the </a:t>
            </a:r>
            <a:r>
              <a:rPr lang="en-US" sz="2400" b="1" dirty="0" err="1"/>
              <a:t>Tg</a:t>
            </a:r>
            <a:r>
              <a:rPr lang="en-US" sz="2400" b="1" dirty="0"/>
              <a:t>.</a:t>
            </a:r>
          </a:p>
          <a:p>
            <a:pPr marL="342900" indent="-342900">
              <a:lnSpc>
                <a:spcPct val="150000"/>
              </a:lnSpc>
              <a:defRPr/>
            </a:pPr>
            <a:r>
              <a:rPr lang="en-US" sz="2000" dirty="0"/>
              <a:t>Lower the molecular wt, more is the number of free ends, more flexible.</a:t>
            </a:r>
          </a:p>
          <a:p>
            <a:pPr marL="342900" indent="-342900">
              <a:lnSpc>
                <a:spcPct val="150000"/>
              </a:lnSpc>
              <a:defRPr/>
            </a:pPr>
            <a:r>
              <a:rPr lang="en-US" sz="2000" dirty="0"/>
              <a:t>Higher the Mol wt, more is the entanglement, more heat energy is required to separate them, hence </a:t>
            </a:r>
            <a:r>
              <a:rPr lang="en-US" sz="2000" dirty="0" err="1"/>
              <a:t>Tg</a:t>
            </a:r>
            <a:r>
              <a:rPr lang="en-US" sz="2000" dirty="0"/>
              <a:t> increases. </a:t>
            </a:r>
          </a:p>
          <a:p>
            <a:pPr marL="342900" indent="-342900">
              <a:lnSpc>
                <a:spcPct val="150000"/>
              </a:lnSpc>
              <a:defRPr/>
            </a:pPr>
            <a:r>
              <a:rPr lang="en-US" sz="2000" dirty="0"/>
              <a:t>It is applicable for the polymer  Mol. Wt 20000 </a:t>
            </a:r>
            <a:r>
              <a:rPr lang="en-US" sz="2000" dirty="0" err="1"/>
              <a:t>amu</a:t>
            </a:r>
            <a:endParaRPr lang="en-US" sz="2000" dirty="0"/>
          </a:p>
          <a:p>
            <a:pPr marL="342900" indent="-342900">
              <a:lnSpc>
                <a:spcPct val="150000"/>
              </a:lnSpc>
              <a:defRPr/>
            </a:pPr>
            <a:r>
              <a:rPr lang="en-US" sz="2400" b="1" dirty="0"/>
              <a:t>2.Fox-Flory equation can be used to estimate the dependence of </a:t>
            </a:r>
            <a:r>
              <a:rPr lang="en-US" sz="2400" b="1" dirty="0" err="1"/>
              <a:t>Tg</a:t>
            </a:r>
            <a:r>
              <a:rPr lang="en-US" sz="2400" b="1" dirty="0"/>
              <a:t> on molecular weight.</a:t>
            </a:r>
          </a:p>
          <a:p>
            <a:pPr marL="342900" indent="-342900">
              <a:lnSpc>
                <a:spcPct val="150000"/>
              </a:lnSpc>
              <a:defRPr/>
            </a:pPr>
            <a:endParaRPr lang="en-US" sz="2400" dirty="0"/>
          </a:p>
        </p:txBody>
      </p:sp>
      <p:pic>
        <p:nvPicPr>
          <p:cNvPr id="15366" name="Picture 6" descr="Mixing and Dispersing Silicones | 2014-08-01 | Adhesives Magazine"/>
          <p:cNvPicPr>
            <a:picLocks noChangeAspect="1" noChangeArrowheads="1"/>
          </p:cNvPicPr>
          <p:nvPr/>
        </p:nvPicPr>
        <p:blipFill>
          <a:blip r:embed="rId2" cstate="print"/>
          <a:srcRect/>
          <a:stretch>
            <a:fillRect/>
          </a:stretch>
        </p:blipFill>
        <p:spPr bwMode="auto">
          <a:xfrm>
            <a:off x="4445391" y="5042719"/>
            <a:ext cx="3193366" cy="1341681"/>
          </a:xfrm>
          <a:prstGeom prst="rect">
            <a:avLst/>
          </a:prstGeom>
          <a:noFill/>
        </p:spPr>
      </p:pic>
    </p:spTree>
    <p:extLst>
      <p:ext uri="{BB962C8B-B14F-4D97-AF65-F5344CB8AC3E}">
        <p14:creationId xmlns:p14="http://schemas.microsoft.com/office/powerpoint/2010/main" val="172707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ow does molecular weight effect glass transition temperature? | Socratic"/>
          <p:cNvPicPr>
            <a:picLocks noChangeAspect="1" noChangeArrowheads="1"/>
          </p:cNvPicPr>
          <p:nvPr/>
        </p:nvPicPr>
        <p:blipFill>
          <a:blip r:embed="rId3" cstate="print"/>
          <a:srcRect/>
          <a:stretch>
            <a:fillRect/>
          </a:stretch>
        </p:blipFill>
        <p:spPr bwMode="auto">
          <a:xfrm>
            <a:off x="193123" y="1744395"/>
            <a:ext cx="8388169" cy="5036538"/>
          </a:xfrm>
          <a:prstGeom prst="rect">
            <a:avLst/>
          </a:prstGeom>
          <a:noFill/>
        </p:spPr>
      </p:pic>
      <p:sp>
        <p:nvSpPr>
          <p:cNvPr id="4" name="Rectangle 3"/>
          <p:cNvSpPr/>
          <p:nvPr/>
        </p:nvSpPr>
        <p:spPr>
          <a:xfrm>
            <a:off x="225083" y="323558"/>
            <a:ext cx="8342142" cy="1200329"/>
          </a:xfrm>
          <a:prstGeom prst="rect">
            <a:avLst/>
          </a:prstGeom>
        </p:spPr>
        <p:txBody>
          <a:bodyPr wrap="square">
            <a:spAutoFit/>
          </a:bodyPr>
          <a:lstStyle/>
          <a:p>
            <a:r>
              <a:rPr lang="en-IN" sz="2400" dirty="0" err="1"/>
              <a:t>Tg</a:t>
            </a:r>
            <a:r>
              <a:rPr lang="en-IN" sz="2400" dirty="0"/>
              <a:t>,∞ = the limiting value of </a:t>
            </a:r>
            <a:r>
              <a:rPr lang="en-IN" sz="2400" dirty="0" err="1"/>
              <a:t>Tg</a:t>
            </a:r>
            <a:r>
              <a:rPr lang="en-IN" sz="2400" dirty="0"/>
              <a:t> at high molecular weight</a:t>
            </a:r>
          </a:p>
          <a:p>
            <a:r>
              <a:rPr lang="en-IN" sz="2400" dirty="0"/>
              <a:t>K= constant for a given polymer (free volume inside the polymer)</a:t>
            </a:r>
          </a:p>
          <a:p>
            <a:r>
              <a:rPr lang="en-IN" sz="2400" dirty="0" err="1"/>
              <a:t>Mn</a:t>
            </a:r>
            <a:r>
              <a:rPr lang="en-IN" sz="2400" dirty="0"/>
              <a:t>=number average molecular weight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486" y="387275"/>
            <a:ext cx="8272631" cy="5016758"/>
          </a:xfrm>
          <a:prstGeom prst="rect">
            <a:avLst/>
          </a:prstGeom>
        </p:spPr>
        <p:txBody>
          <a:bodyPr wrap="square">
            <a:spAutoFit/>
          </a:bodyPr>
          <a:lstStyle/>
          <a:p>
            <a:r>
              <a:rPr lang="en-IN" sz="3600" dirty="0"/>
              <a:t>Significance of </a:t>
            </a:r>
            <a:r>
              <a:rPr lang="en-IN" sz="3600" dirty="0" err="1"/>
              <a:t>Tg</a:t>
            </a:r>
            <a:endParaRPr lang="en-IN" sz="3600" dirty="0"/>
          </a:p>
          <a:p>
            <a:endParaRPr lang="en-IN" sz="3200" dirty="0"/>
          </a:p>
          <a:p>
            <a:r>
              <a:rPr lang="en-IN" sz="2800" dirty="0"/>
              <a:t> 1. </a:t>
            </a:r>
            <a:r>
              <a:rPr lang="en-IN" sz="2800" dirty="0" err="1">
                <a:solidFill>
                  <a:srgbClr val="FF0000"/>
                </a:solidFill>
              </a:rPr>
              <a:t>Tg</a:t>
            </a:r>
            <a:r>
              <a:rPr lang="en-IN" sz="2800" dirty="0">
                <a:solidFill>
                  <a:srgbClr val="FF0000"/>
                </a:solidFill>
              </a:rPr>
              <a:t> </a:t>
            </a:r>
            <a:r>
              <a:rPr lang="en-IN" sz="2800" dirty="0"/>
              <a:t>can be used to </a:t>
            </a:r>
            <a:r>
              <a:rPr lang="en-IN" sz="2800" dirty="0">
                <a:solidFill>
                  <a:srgbClr val="FF0000"/>
                </a:solidFill>
              </a:rPr>
              <a:t>evaluate flexibility of a polymer </a:t>
            </a:r>
            <a:r>
              <a:rPr lang="en-IN" sz="2800" dirty="0"/>
              <a:t>and predict  its </a:t>
            </a:r>
            <a:r>
              <a:rPr lang="en-IN" sz="2800" dirty="0">
                <a:solidFill>
                  <a:srgbClr val="FF0000"/>
                </a:solidFill>
              </a:rPr>
              <a:t>response to mechanical stress</a:t>
            </a:r>
          </a:p>
          <a:p>
            <a:endParaRPr lang="en-IN" sz="2800" dirty="0">
              <a:solidFill>
                <a:srgbClr val="FF0000"/>
              </a:solidFill>
            </a:endParaRPr>
          </a:p>
          <a:p>
            <a:r>
              <a:rPr lang="en-IN" sz="2800" dirty="0"/>
              <a:t>2.Many polymers </a:t>
            </a:r>
            <a:r>
              <a:rPr lang="en-IN" sz="2800" dirty="0">
                <a:solidFill>
                  <a:srgbClr val="FF0000"/>
                </a:solidFill>
              </a:rPr>
              <a:t>change their physical properties at </a:t>
            </a:r>
            <a:r>
              <a:rPr lang="en-IN" sz="2800" dirty="0" err="1">
                <a:solidFill>
                  <a:srgbClr val="FF0000"/>
                </a:solidFill>
              </a:rPr>
              <a:t>Tg</a:t>
            </a:r>
            <a:r>
              <a:rPr lang="en-IN" sz="2800" dirty="0"/>
              <a:t>. Hence polymer at </a:t>
            </a:r>
            <a:r>
              <a:rPr lang="en-IN" sz="2800" dirty="0" err="1"/>
              <a:t>Tg</a:t>
            </a:r>
            <a:r>
              <a:rPr lang="en-IN" sz="2800" dirty="0"/>
              <a:t>, </a:t>
            </a:r>
            <a:r>
              <a:rPr lang="en-IN" sz="2800" dirty="0">
                <a:solidFill>
                  <a:srgbClr val="FF0000"/>
                </a:solidFill>
              </a:rPr>
              <a:t>determines the usefulness of a polymer - over a range of temperature</a:t>
            </a:r>
            <a:r>
              <a:rPr lang="en-IN" sz="2800" dirty="0"/>
              <a:t>.</a:t>
            </a:r>
          </a:p>
          <a:p>
            <a:endParaRPr lang="en-IN" sz="2800" dirty="0"/>
          </a:p>
          <a:p>
            <a:r>
              <a:rPr lang="en-IN" sz="2800" dirty="0"/>
              <a:t>3</a:t>
            </a:r>
            <a:r>
              <a:rPr lang="en-IN" sz="2800" dirty="0">
                <a:solidFill>
                  <a:srgbClr val="FF0000"/>
                </a:solidFill>
              </a:rPr>
              <a:t>. Different fabrication works like moulding, shaping </a:t>
            </a:r>
            <a:r>
              <a:rPr lang="en-IN" sz="2800" dirty="0"/>
              <a:t>etc can be carried out </a:t>
            </a:r>
            <a:r>
              <a:rPr lang="en-IN" sz="2800" dirty="0">
                <a:solidFill>
                  <a:srgbClr val="FF0000"/>
                </a:solidFill>
              </a:rPr>
              <a:t>with the knowledge of </a:t>
            </a:r>
            <a:r>
              <a:rPr lang="en-IN" sz="2800" dirty="0" err="1">
                <a:solidFill>
                  <a:srgbClr val="FF0000"/>
                </a:solidFill>
              </a:rPr>
              <a:t>Tg</a:t>
            </a:r>
            <a:r>
              <a:rPr lang="en-IN" sz="2800" dirty="0">
                <a:solidFill>
                  <a:srgbClr val="FF0000"/>
                </a:solidFill>
              </a:rPr>
              <a:t>.</a:t>
            </a:r>
            <a:endParaRPr lang="en-US"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4894"/>
            <a:ext cx="7886700" cy="890135"/>
          </a:xfrm>
        </p:spPr>
        <p:txBody>
          <a:bodyPr/>
          <a:lstStyle/>
          <a:p>
            <a:r>
              <a:rPr lang="en-US" b="1" dirty="0">
                <a:solidFill>
                  <a:schemeClr val="accent5">
                    <a:lumMod val="75000"/>
                  </a:schemeClr>
                </a:solidFill>
                <a:effectLst>
                  <a:outerShdw blurRad="38100" dist="38100" dir="2700000" algn="tl">
                    <a:srgbClr val="000000">
                      <a:alpha val="43137"/>
                    </a:srgbClr>
                  </a:outerShdw>
                </a:effectLst>
              </a:rPr>
              <a:t>Chapter Contents</a:t>
            </a:r>
          </a:p>
        </p:txBody>
      </p:sp>
      <p:sp>
        <p:nvSpPr>
          <p:cNvPr id="3" name="Content Placeholder 2"/>
          <p:cNvSpPr>
            <a:spLocks noGrp="1"/>
          </p:cNvSpPr>
          <p:nvPr>
            <p:ph idx="1"/>
          </p:nvPr>
        </p:nvSpPr>
        <p:spPr>
          <a:xfrm>
            <a:off x="498021" y="1045028"/>
            <a:ext cx="7886700" cy="5241471"/>
          </a:xfrm>
          <a:ln>
            <a:solidFill>
              <a:srgbClr val="FF0000"/>
            </a:solidFill>
          </a:ln>
        </p:spPr>
        <p:txBody>
          <a:bodyPr>
            <a:normAutofit fontScale="92500" lnSpcReduction="20000"/>
          </a:bodyPr>
          <a:lstStyle/>
          <a:p>
            <a:pPr>
              <a:buFont typeface="Wingdings" panose="05000000000000000000" pitchFamily="2" charset="2"/>
              <a:buChar char="Ø"/>
            </a:pPr>
            <a:r>
              <a:rPr lang="en-US" b="1" dirty="0">
                <a:solidFill>
                  <a:schemeClr val="accent2">
                    <a:lumMod val="75000"/>
                  </a:schemeClr>
                </a:solidFill>
              </a:rPr>
              <a:t>Introduction to Polymers</a:t>
            </a:r>
          </a:p>
          <a:p>
            <a:pPr marL="0" indent="0">
              <a:buNone/>
            </a:pPr>
            <a:endParaRPr lang="en-US" sz="400" b="1" dirty="0">
              <a:solidFill>
                <a:schemeClr val="accent2">
                  <a:lumMod val="75000"/>
                </a:schemeClr>
              </a:solidFill>
            </a:endParaRPr>
          </a:p>
          <a:p>
            <a:pPr>
              <a:buFont typeface="Wingdings" panose="05000000000000000000" pitchFamily="2" charset="2"/>
              <a:buChar char="Ø"/>
            </a:pPr>
            <a:r>
              <a:rPr lang="en-US" b="1" dirty="0">
                <a:solidFill>
                  <a:schemeClr val="accent2">
                    <a:lumMod val="75000"/>
                  </a:schemeClr>
                </a:solidFill>
              </a:rPr>
              <a:t>Glass Transition Temperature (</a:t>
            </a:r>
            <a:r>
              <a:rPr lang="en-US" b="1" dirty="0" err="1">
                <a:solidFill>
                  <a:schemeClr val="accent2">
                    <a:lumMod val="75000"/>
                  </a:schemeClr>
                </a:solidFill>
              </a:rPr>
              <a:t>Tg</a:t>
            </a:r>
            <a:r>
              <a:rPr lang="en-US" b="1" dirty="0">
                <a:solidFill>
                  <a:schemeClr val="accent2">
                    <a:lumMod val="75000"/>
                  </a:schemeClr>
                </a:solidFill>
              </a:rPr>
              <a:t>)</a:t>
            </a:r>
          </a:p>
          <a:p>
            <a:pPr marL="514350" indent="228600">
              <a:buFont typeface="Calibri" panose="020F0502020204030204" pitchFamily="34" charset="0"/>
              <a:buChar char="꙳"/>
            </a:pPr>
            <a:r>
              <a:rPr lang="en-US" sz="2400" b="1" dirty="0">
                <a:solidFill>
                  <a:srgbClr val="0070C0"/>
                </a:solidFill>
              </a:rPr>
              <a:t>Parameters affecting </a:t>
            </a:r>
            <a:r>
              <a:rPr lang="en-US" sz="2400" b="1" dirty="0" err="1">
                <a:solidFill>
                  <a:srgbClr val="0070C0"/>
                </a:solidFill>
              </a:rPr>
              <a:t>Tg</a:t>
            </a:r>
            <a:endParaRPr lang="en-US" sz="2400" b="1" dirty="0">
              <a:solidFill>
                <a:srgbClr val="0070C0"/>
              </a:solidFill>
            </a:endParaRPr>
          </a:p>
          <a:p>
            <a:pPr marL="1085850" indent="-342900">
              <a:buFont typeface="Wingdings" panose="05000000000000000000" pitchFamily="2" charset="2"/>
              <a:buChar char="§"/>
            </a:pPr>
            <a:r>
              <a:rPr lang="en-US" sz="1900" b="1" dirty="0">
                <a:solidFill>
                  <a:srgbClr val="002060"/>
                </a:solidFill>
                <a:latin typeface="Calisto MT" panose="02040603050505030304" pitchFamily="18" charset="0"/>
              </a:rPr>
              <a:t>Chain flexibility</a:t>
            </a:r>
            <a:endParaRPr lang="en-US" sz="1900" dirty="0">
              <a:solidFill>
                <a:srgbClr val="002060"/>
              </a:solidFill>
              <a:latin typeface="Calisto MT" panose="02040603050505030304" pitchFamily="18" charset="0"/>
            </a:endParaRPr>
          </a:p>
          <a:p>
            <a:pPr marL="1085850" indent="-342900">
              <a:buFont typeface="Wingdings" panose="05000000000000000000" pitchFamily="2" charset="2"/>
              <a:buChar char="§"/>
            </a:pPr>
            <a:r>
              <a:rPr lang="en-US" sz="1900" b="1" dirty="0">
                <a:solidFill>
                  <a:srgbClr val="002060"/>
                </a:solidFill>
                <a:latin typeface="Calisto MT" panose="02040603050505030304" pitchFamily="18" charset="0"/>
              </a:rPr>
              <a:t>Intermolecular forces</a:t>
            </a:r>
          </a:p>
          <a:p>
            <a:pPr marL="1085850" indent="-342900">
              <a:buFont typeface="Wingdings" panose="05000000000000000000" pitchFamily="2" charset="2"/>
              <a:buChar char="§"/>
            </a:pPr>
            <a:r>
              <a:rPr lang="en-US" sz="1900" b="1" dirty="0">
                <a:solidFill>
                  <a:srgbClr val="002060"/>
                </a:solidFill>
                <a:latin typeface="Calisto MT" panose="02040603050505030304" pitchFamily="18" charset="0"/>
              </a:rPr>
              <a:t>Branching and Cross linking</a:t>
            </a:r>
          </a:p>
          <a:p>
            <a:pPr marL="1085850" indent="-342900">
              <a:buFont typeface="Wingdings" panose="05000000000000000000" pitchFamily="2" charset="2"/>
              <a:buChar char="§"/>
            </a:pPr>
            <a:r>
              <a:rPr lang="en-IN" sz="1900" b="1" dirty="0">
                <a:solidFill>
                  <a:srgbClr val="002060"/>
                </a:solidFill>
                <a:latin typeface="Calisto MT" panose="02040603050505030304" pitchFamily="18" charset="0"/>
              </a:rPr>
              <a:t>Side chain</a:t>
            </a:r>
            <a:endParaRPr lang="en-US" sz="1900" b="1" dirty="0">
              <a:solidFill>
                <a:srgbClr val="002060"/>
              </a:solidFill>
              <a:latin typeface="Calisto MT" panose="02040603050505030304" pitchFamily="18" charset="0"/>
            </a:endParaRPr>
          </a:p>
          <a:p>
            <a:pPr marL="1085850" indent="-342900">
              <a:buFont typeface="Wingdings" panose="05000000000000000000" pitchFamily="2" charset="2"/>
              <a:buChar char="§"/>
            </a:pPr>
            <a:r>
              <a:rPr lang="en-US" sz="1900" b="1" dirty="0">
                <a:solidFill>
                  <a:srgbClr val="002060"/>
                </a:solidFill>
                <a:latin typeface="Calisto MT" panose="02040603050505030304" pitchFamily="18" charset="0"/>
              </a:rPr>
              <a:t>Molecular weight </a:t>
            </a:r>
            <a:endParaRPr lang="en-US" sz="2400" dirty="0">
              <a:solidFill>
                <a:srgbClr val="002060"/>
              </a:solidFill>
            </a:endParaRPr>
          </a:p>
          <a:p>
            <a:pPr>
              <a:buFont typeface="Wingdings" panose="05000000000000000000" pitchFamily="2" charset="2"/>
              <a:buChar char="Ø"/>
            </a:pPr>
            <a:r>
              <a:rPr lang="en-US" b="1" dirty="0">
                <a:solidFill>
                  <a:schemeClr val="accent2">
                    <a:lumMod val="75000"/>
                  </a:schemeClr>
                </a:solidFill>
              </a:rPr>
              <a:t>Synthesis, Properties, Applications</a:t>
            </a:r>
          </a:p>
          <a:p>
            <a:pPr marL="749300" indent="-292100">
              <a:buFont typeface="Calibri" panose="020F0502020204030204" pitchFamily="34" charset="0"/>
              <a:buChar char="꙳"/>
            </a:pPr>
            <a:r>
              <a:rPr lang="en-US" sz="2400" b="1" dirty="0">
                <a:solidFill>
                  <a:srgbClr val="0070C0"/>
                </a:solidFill>
              </a:rPr>
              <a:t>TEFLON</a:t>
            </a:r>
          </a:p>
          <a:p>
            <a:pPr marL="749300" indent="-292100">
              <a:buFont typeface="Calibri" panose="020F0502020204030204" pitchFamily="34" charset="0"/>
              <a:buChar char="꙳"/>
            </a:pPr>
            <a:r>
              <a:rPr lang="en-US" sz="2400" b="1" dirty="0">
                <a:solidFill>
                  <a:srgbClr val="0070C0"/>
                </a:solidFill>
              </a:rPr>
              <a:t>Poly methyl methacrylate (PMMA) </a:t>
            </a:r>
          </a:p>
          <a:p>
            <a:pPr marL="749300" indent="-292100">
              <a:buFont typeface="Calibri" panose="020F0502020204030204" pitchFamily="34" charset="0"/>
              <a:buChar char="꙳"/>
            </a:pPr>
            <a:r>
              <a:rPr lang="en-US" sz="2400" b="1" dirty="0">
                <a:solidFill>
                  <a:srgbClr val="0070C0"/>
                </a:solidFill>
              </a:rPr>
              <a:t>Nylon-66  </a:t>
            </a:r>
          </a:p>
          <a:p>
            <a:pPr marL="749300" indent="-292100">
              <a:buFont typeface="Calibri" panose="020F0502020204030204" pitchFamily="34" charset="0"/>
              <a:buChar char="꙳"/>
            </a:pPr>
            <a:r>
              <a:rPr lang="en-US" sz="2400" b="1" dirty="0">
                <a:solidFill>
                  <a:srgbClr val="0070C0"/>
                </a:solidFill>
              </a:rPr>
              <a:t>Urea- Formaldehyde</a:t>
            </a:r>
          </a:p>
          <a:p>
            <a:r>
              <a:rPr lang="en-US" b="1" dirty="0">
                <a:solidFill>
                  <a:schemeClr val="accent2">
                    <a:lumMod val="75000"/>
                  </a:schemeClr>
                </a:solidFill>
              </a:rPr>
              <a:t>Conducting Polymers </a:t>
            </a:r>
            <a:endParaRPr lang="en-US" dirty="0">
              <a:solidFill>
                <a:schemeClr val="accent2">
                  <a:lumMod val="75000"/>
                </a:schemeClr>
              </a:solidFill>
            </a:endParaRPr>
          </a:p>
          <a:p>
            <a:endParaRPr lang="en-US" dirty="0"/>
          </a:p>
          <a:p>
            <a:endParaRPr lang="en-US" dirty="0"/>
          </a:p>
          <a:p>
            <a:pPr>
              <a:buFont typeface="Wingdings" panose="05000000000000000000" pitchFamily="2" charset="2"/>
              <a:buChar char="Ø"/>
            </a:pPr>
            <a:endParaRPr lang="en-US" dirty="0"/>
          </a:p>
          <a:p>
            <a:endParaRPr lang="en-US" dirty="0"/>
          </a:p>
        </p:txBody>
      </p:sp>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2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666188"/>
            <a:ext cx="8627131" cy="1173945"/>
          </a:xfrm>
          <a:prstGeom prst="rect">
            <a:avLst/>
          </a:prstGeom>
        </p:spPr>
      </p:pic>
      <p:pic>
        <p:nvPicPr>
          <p:cNvPr id="3" name="Picture 2"/>
          <p:cNvPicPr>
            <a:picLocks noChangeAspect="1"/>
          </p:cNvPicPr>
          <p:nvPr/>
        </p:nvPicPr>
        <p:blipFill>
          <a:blip r:embed="rId3" cstate="print"/>
          <a:stretch>
            <a:fillRect/>
          </a:stretch>
        </p:blipFill>
        <p:spPr>
          <a:xfrm>
            <a:off x="866134" y="2019300"/>
            <a:ext cx="7503236" cy="3579235"/>
          </a:xfrm>
          <a:prstGeom prst="rect">
            <a:avLst/>
          </a:prstGeom>
        </p:spPr>
      </p:pic>
    </p:spTree>
    <p:extLst>
      <p:ext uri="{BB962C8B-B14F-4D97-AF65-F5344CB8AC3E}">
        <p14:creationId xmlns:p14="http://schemas.microsoft.com/office/powerpoint/2010/main" val="406998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54565" y="719690"/>
            <a:ext cx="8485670" cy="5647219"/>
          </a:xfrm>
          <a:prstGeom prst="rect">
            <a:avLst/>
          </a:prstGeom>
        </p:spPr>
      </p:pic>
    </p:spTree>
    <p:extLst>
      <p:ext uri="{BB962C8B-B14F-4D97-AF65-F5344CB8AC3E}">
        <p14:creationId xmlns:p14="http://schemas.microsoft.com/office/powerpoint/2010/main" val="418884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444500"/>
            <a:ext cx="8153400" cy="646331"/>
          </a:xfrm>
          <a:prstGeom prst="rect">
            <a:avLst/>
          </a:prstGeom>
        </p:spPr>
        <p:txBody>
          <a:bodyPr wrap="square">
            <a:spAutoFit/>
          </a:bodyPr>
          <a:lstStyle/>
          <a:p>
            <a:r>
              <a:rPr lang="en-IN" sz="3600" dirty="0"/>
              <a:t>  </a:t>
            </a:r>
            <a:r>
              <a:rPr lang="en-IN" sz="2800" dirty="0"/>
              <a:t>Synthesis Properties and Applications of Nylon -66</a:t>
            </a:r>
          </a:p>
        </p:txBody>
      </p:sp>
      <p:pic>
        <p:nvPicPr>
          <p:cNvPr id="2056" name="Picture 8" descr="Why are Nylon 6, Nylon 6,6 and Nylon 6,10 called that? - Quora"/>
          <p:cNvPicPr>
            <a:picLocks noChangeAspect="1" noChangeArrowheads="1"/>
          </p:cNvPicPr>
          <p:nvPr/>
        </p:nvPicPr>
        <p:blipFill>
          <a:blip r:embed="rId3" cstate="print"/>
          <a:srcRect/>
          <a:stretch>
            <a:fillRect/>
          </a:stretch>
        </p:blipFill>
        <p:spPr bwMode="auto">
          <a:xfrm>
            <a:off x="145318" y="1092200"/>
            <a:ext cx="7893782" cy="2159000"/>
          </a:xfrm>
          <a:prstGeom prst="rect">
            <a:avLst/>
          </a:prstGeom>
          <a:noFill/>
        </p:spPr>
      </p:pic>
      <p:sp>
        <p:nvSpPr>
          <p:cNvPr id="7" name="Rectangle 6"/>
          <p:cNvSpPr/>
          <p:nvPr/>
        </p:nvSpPr>
        <p:spPr>
          <a:xfrm>
            <a:off x="304800" y="3263900"/>
            <a:ext cx="8623300" cy="2862322"/>
          </a:xfrm>
          <a:prstGeom prst="rect">
            <a:avLst/>
          </a:prstGeom>
        </p:spPr>
        <p:txBody>
          <a:bodyPr wrap="square">
            <a:spAutoFit/>
          </a:bodyPr>
          <a:lstStyle/>
          <a:p>
            <a:r>
              <a:rPr lang="en-IN" dirty="0"/>
              <a:t>Properties:</a:t>
            </a:r>
          </a:p>
          <a:p>
            <a:r>
              <a:rPr lang="en-IN" b="1" dirty="0"/>
              <a:t>1</a:t>
            </a:r>
            <a:r>
              <a:rPr lang="en-IN" dirty="0"/>
              <a:t>.It has long molecular chains resulting in more  hydrogen bonds , creating chemical springs . </a:t>
            </a:r>
          </a:p>
          <a:p>
            <a:r>
              <a:rPr lang="en-IN" b="1" dirty="0"/>
              <a:t>2.</a:t>
            </a:r>
            <a:r>
              <a:rPr lang="en-IN" dirty="0"/>
              <a:t> It is an amorphous solid so it has a large elastic property and is slightly soluble in boiling water .  </a:t>
            </a:r>
          </a:p>
          <a:p>
            <a:r>
              <a:rPr lang="en-IN" b="1" dirty="0"/>
              <a:t>3 .</a:t>
            </a:r>
            <a:r>
              <a:rPr lang="en-IN" dirty="0"/>
              <a:t>It is very stable in nature, an excellent wear and tear resistance and a high melting point </a:t>
            </a:r>
          </a:p>
          <a:p>
            <a:r>
              <a:rPr lang="en-IN" b="1" dirty="0"/>
              <a:t>4.</a:t>
            </a:r>
            <a:r>
              <a:rPr lang="en-IN" dirty="0"/>
              <a:t> It is very difficult to dye but once it is dyed it has a high colour fastness and is less susceptible to fading .</a:t>
            </a:r>
          </a:p>
          <a:p>
            <a:r>
              <a:rPr lang="en-IN" b="1" dirty="0"/>
              <a:t>5</a:t>
            </a:r>
            <a:r>
              <a:rPr lang="en-IN" dirty="0"/>
              <a:t>. Its chemical properties does not allow it to be affected by solvents such as water , alcohol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1143001"/>
            <a:ext cx="8356600" cy="1754326"/>
          </a:xfrm>
          <a:prstGeom prst="rect">
            <a:avLst/>
          </a:prstGeom>
        </p:spPr>
        <p:txBody>
          <a:bodyPr wrap="square">
            <a:spAutoFit/>
          </a:bodyPr>
          <a:lstStyle/>
          <a:p>
            <a:r>
              <a:rPr lang="en-IN" b="1" dirty="0"/>
              <a:t>1.</a:t>
            </a:r>
            <a:r>
              <a:rPr lang="en-IN" dirty="0"/>
              <a:t> Nylon 6,6 </a:t>
            </a:r>
            <a:r>
              <a:rPr lang="en-IN" dirty="0" err="1"/>
              <a:t>persues</a:t>
            </a:r>
            <a:r>
              <a:rPr lang="en-IN" dirty="0"/>
              <a:t> excellent abrasion resistance and a high melting point .</a:t>
            </a:r>
          </a:p>
          <a:p>
            <a:r>
              <a:rPr lang="en-IN" b="1" dirty="0"/>
              <a:t>2.</a:t>
            </a:r>
            <a:r>
              <a:rPr lang="en-IN" dirty="0"/>
              <a:t>Nylon 6,6 has  high tensile strength and exhibits only half of shrinkage in steam .</a:t>
            </a:r>
          </a:p>
          <a:p>
            <a:r>
              <a:rPr lang="en-IN" b="1" dirty="0"/>
              <a:t>3.</a:t>
            </a:r>
            <a:r>
              <a:rPr lang="en-IN" dirty="0"/>
              <a:t> It also provides a very good resistance to photo degradation .</a:t>
            </a:r>
          </a:p>
          <a:p>
            <a:r>
              <a:rPr lang="en-IN" b="1" dirty="0"/>
              <a:t>4.</a:t>
            </a:r>
            <a:r>
              <a:rPr lang="en-IN" dirty="0"/>
              <a:t>Nylon 6,6 also has good advantage over industrial products because it reduces moisture sensitivity in raw products and has a high dimensional stability and </a:t>
            </a:r>
            <a:r>
              <a:rPr lang="en-IN" dirty="0" err="1"/>
              <a:t>meltingpoint</a:t>
            </a:r>
            <a:r>
              <a:rPr lang="en-IN" dirty="0"/>
              <a:t> .</a:t>
            </a:r>
          </a:p>
        </p:txBody>
      </p:sp>
      <p:sp>
        <p:nvSpPr>
          <p:cNvPr id="3" name="Rectangle 2"/>
          <p:cNvSpPr/>
          <p:nvPr/>
        </p:nvSpPr>
        <p:spPr>
          <a:xfrm>
            <a:off x="330200" y="673100"/>
            <a:ext cx="4875627" cy="369332"/>
          </a:xfrm>
          <a:prstGeom prst="rect">
            <a:avLst/>
          </a:prstGeom>
        </p:spPr>
        <p:txBody>
          <a:bodyPr wrap="square">
            <a:spAutoFit/>
          </a:bodyPr>
          <a:lstStyle/>
          <a:p>
            <a:r>
              <a:rPr lang="en-IN" b="1" dirty="0"/>
              <a:t>Advantages</a:t>
            </a:r>
          </a:p>
        </p:txBody>
      </p:sp>
      <p:sp>
        <p:nvSpPr>
          <p:cNvPr id="4" name="Rectangle 3"/>
          <p:cNvSpPr/>
          <p:nvPr/>
        </p:nvSpPr>
        <p:spPr>
          <a:xfrm>
            <a:off x="239151" y="2855740"/>
            <a:ext cx="8688949" cy="2308324"/>
          </a:xfrm>
          <a:prstGeom prst="rect">
            <a:avLst/>
          </a:prstGeom>
        </p:spPr>
        <p:txBody>
          <a:bodyPr wrap="square">
            <a:spAutoFit/>
          </a:bodyPr>
          <a:lstStyle/>
          <a:p>
            <a:r>
              <a:rPr lang="en-IN" b="1" dirty="0"/>
              <a:t>Applications: </a:t>
            </a:r>
          </a:p>
          <a:p>
            <a:r>
              <a:rPr lang="en-IN" b="1" dirty="0"/>
              <a:t>1. </a:t>
            </a:r>
            <a:r>
              <a:rPr lang="en-IN" dirty="0"/>
              <a:t>Nylon 6,6 : Nylon is a light material , it is used in parachutes .</a:t>
            </a:r>
            <a:r>
              <a:rPr lang="en-IN" b="1" dirty="0"/>
              <a:t> </a:t>
            </a:r>
          </a:p>
          <a:p>
            <a:r>
              <a:rPr lang="en-IN" b="1" dirty="0"/>
              <a:t>2. </a:t>
            </a:r>
            <a:r>
              <a:rPr lang="en-IN" dirty="0"/>
              <a:t>Nylon 6,6 is waterproof in nature so it is also used to make swimwear.</a:t>
            </a:r>
          </a:p>
          <a:p>
            <a:r>
              <a:rPr lang="en-IN" b="1" dirty="0"/>
              <a:t>3. </a:t>
            </a:r>
            <a:r>
              <a:rPr lang="en-IN" dirty="0"/>
              <a:t>Nylon 6,6 having a high melting point make it more resistant to heat and friction so it is suitable to be used in  in airports , offices and other places which are more liable to wear and tear.</a:t>
            </a:r>
            <a:r>
              <a:rPr lang="en-IN" b="1" dirty="0"/>
              <a:t>         </a:t>
            </a:r>
          </a:p>
          <a:p>
            <a:r>
              <a:rPr lang="en-IN" b="1" dirty="0"/>
              <a:t> 4. </a:t>
            </a:r>
            <a:r>
              <a:rPr lang="en-IN" dirty="0"/>
              <a:t>Nylon 6,6 being waterproof in nature is used to make machine parts. It is also used in the following like airbags , carpets , ropes . hoses etc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941" y="162046"/>
            <a:ext cx="8391645" cy="369332"/>
          </a:xfrm>
          <a:prstGeom prst="rect">
            <a:avLst/>
          </a:prstGeom>
        </p:spPr>
        <p:txBody>
          <a:bodyPr wrap="square">
            <a:spAutoFit/>
          </a:bodyPr>
          <a:lstStyle/>
          <a:p>
            <a:r>
              <a:rPr lang="en-IN" dirty="0"/>
              <a:t> Synthesis properties and application of Urea-Formaldehyde (Resin)  polymerisation</a:t>
            </a:r>
            <a:endParaRPr lang="en-US" dirty="0"/>
          </a:p>
        </p:txBody>
      </p:sp>
      <p:pic>
        <p:nvPicPr>
          <p:cNvPr id="1028" name="Picture 4" descr="Global Urea Formaldehyde Resin Market Insights and Forecast to 2027 | Daily  News and PR"/>
          <p:cNvPicPr>
            <a:picLocks noChangeAspect="1" noChangeArrowheads="1"/>
          </p:cNvPicPr>
          <p:nvPr/>
        </p:nvPicPr>
        <p:blipFill>
          <a:blip r:embed="rId3"/>
          <a:srcRect/>
          <a:stretch>
            <a:fillRect/>
          </a:stretch>
        </p:blipFill>
        <p:spPr bwMode="auto">
          <a:xfrm>
            <a:off x="937549" y="943519"/>
            <a:ext cx="6140565" cy="2239520"/>
          </a:xfrm>
          <a:prstGeom prst="rect">
            <a:avLst/>
          </a:prstGeom>
          <a:noFill/>
        </p:spPr>
      </p:pic>
      <p:sp>
        <p:nvSpPr>
          <p:cNvPr id="5" name="Rectangle 4"/>
          <p:cNvSpPr/>
          <p:nvPr/>
        </p:nvSpPr>
        <p:spPr>
          <a:xfrm>
            <a:off x="474563" y="3244334"/>
            <a:ext cx="1250066" cy="369332"/>
          </a:xfrm>
          <a:prstGeom prst="rect">
            <a:avLst/>
          </a:prstGeom>
        </p:spPr>
        <p:txBody>
          <a:bodyPr wrap="square">
            <a:spAutoFit/>
          </a:bodyPr>
          <a:lstStyle/>
          <a:p>
            <a:r>
              <a:rPr lang="en-IN" dirty="0"/>
              <a:t>Properties</a:t>
            </a:r>
            <a:endParaRPr lang="en-US" dirty="0"/>
          </a:p>
        </p:txBody>
      </p:sp>
      <p:sp>
        <p:nvSpPr>
          <p:cNvPr id="6" name="Rectangle 5"/>
          <p:cNvSpPr/>
          <p:nvPr/>
        </p:nvSpPr>
        <p:spPr>
          <a:xfrm>
            <a:off x="370390" y="3646025"/>
            <a:ext cx="8102278" cy="923330"/>
          </a:xfrm>
          <a:prstGeom prst="rect">
            <a:avLst/>
          </a:prstGeom>
        </p:spPr>
        <p:txBody>
          <a:bodyPr wrap="square">
            <a:spAutoFit/>
          </a:bodyPr>
          <a:lstStyle/>
          <a:p>
            <a:pPr marL="228600" indent="-228600">
              <a:buAutoNum type="arabicPeriod"/>
            </a:pPr>
            <a:r>
              <a:rPr lang="en-IN" dirty="0"/>
              <a:t>It has a high tensile strength.</a:t>
            </a:r>
          </a:p>
          <a:p>
            <a:pPr marL="228600" indent="-228600">
              <a:buAutoNum type="arabicPeriod"/>
            </a:pPr>
            <a:r>
              <a:rPr lang="en-IN" dirty="0"/>
              <a:t>It has a high capacity of low water absorption.</a:t>
            </a:r>
          </a:p>
          <a:p>
            <a:pPr marL="228600" indent="-228600">
              <a:buAutoNum type="arabicPeriod"/>
            </a:pPr>
            <a:r>
              <a:rPr lang="en-IN" dirty="0"/>
              <a:t> It has a surface hardness and heat distortion temperature</a:t>
            </a:r>
            <a:endParaRPr lang="en-US" dirty="0"/>
          </a:p>
        </p:txBody>
      </p:sp>
      <p:sp>
        <p:nvSpPr>
          <p:cNvPr id="8" name="Rectangle 7"/>
          <p:cNvSpPr/>
          <p:nvPr/>
        </p:nvSpPr>
        <p:spPr>
          <a:xfrm>
            <a:off x="451412" y="4618299"/>
            <a:ext cx="3599728" cy="369332"/>
          </a:xfrm>
          <a:prstGeom prst="rect">
            <a:avLst/>
          </a:prstGeom>
        </p:spPr>
        <p:txBody>
          <a:bodyPr wrap="square">
            <a:spAutoFit/>
          </a:bodyPr>
          <a:lstStyle/>
          <a:p>
            <a:pPr marL="228600" indent="-228600"/>
            <a:r>
              <a:rPr lang="en-IN" dirty="0"/>
              <a:t>Applications</a:t>
            </a:r>
          </a:p>
        </p:txBody>
      </p:sp>
      <p:sp>
        <p:nvSpPr>
          <p:cNvPr id="9" name="Rectangle 8"/>
          <p:cNvSpPr/>
          <p:nvPr/>
        </p:nvSpPr>
        <p:spPr>
          <a:xfrm>
            <a:off x="491923" y="4994889"/>
            <a:ext cx="8258537" cy="1477328"/>
          </a:xfrm>
          <a:prstGeom prst="rect">
            <a:avLst/>
          </a:prstGeom>
        </p:spPr>
        <p:txBody>
          <a:bodyPr wrap="square">
            <a:spAutoFit/>
          </a:bodyPr>
          <a:lstStyle/>
          <a:p>
            <a:pPr marL="228600" indent="-228600">
              <a:buAutoNum type="arabicPeriod"/>
            </a:pPr>
            <a:r>
              <a:rPr lang="en-US" dirty="0"/>
              <a:t>It is widely chosen as an adhesive resin due to its high reactivity, good performance, and low price. </a:t>
            </a:r>
          </a:p>
          <a:p>
            <a:pPr marL="228600" indent="-228600">
              <a:buAutoNum type="arabicPeriod"/>
            </a:pPr>
            <a:r>
              <a:rPr lang="en-US" dirty="0"/>
              <a:t> It is used in many manufacturing processes for example, decorative laminates, textiles, paper, foundry sand molds, wrinkle resistant fabrics, cotton blends, rayon, corduroy, etc and glue for wood binding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942" y="1065008"/>
            <a:ext cx="7568418" cy="5078313"/>
          </a:xfrm>
          <a:prstGeom prst="rect">
            <a:avLst/>
          </a:prstGeom>
        </p:spPr>
        <p:txBody>
          <a:bodyPr wrap="square">
            <a:spAutoFit/>
          </a:bodyPr>
          <a:lstStyle/>
          <a:p>
            <a:r>
              <a:rPr lang="en-IN" dirty="0"/>
              <a:t> Conducting polymers are an organic  polymer  which conduct electricity. Conducting polymers having the conductivity band similar to that of conductor with highly delocalised pi electron system.</a:t>
            </a:r>
          </a:p>
          <a:p>
            <a:r>
              <a:rPr lang="en-IN" dirty="0"/>
              <a:t>Conducting polymers are generally produced by doping an oxidizing agent or reducing agent into an organic polymer with conjugated back bone  consisting of  pi electron system.</a:t>
            </a:r>
          </a:p>
          <a:p>
            <a:r>
              <a:rPr lang="en-IN" dirty="0"/>
              <a:t>The conducting polymers are synthesized by doping, in which charged species are introduced in organic polymers having pi back bone. The important doping reaction are :</a:t>
            </a:r>
          </a:p>
          <a:p>
            <a:pPr algn="just"/>
            <a:r>
              <a:rPr lang="en-IN" b="1" dirty="0"/>
              <a:t>Oxidative doping (p-doping)</a:t>
            </a:r>
            <a:r>
              <a:rPr lang="en-IN" dirty="0"/>
              <a:t>: In this process, pi back bone of a polymer is partially oxidised using a suitable oxidising agent like I</a:t>
            </a:r>
            <a:r>
              <a:rPr lang="en-IN" baseline="-25000" dirty="0"/>
              <a:t>2</a:t>
            </a:r>
            <a:r>
              <a:rPr lang="en-IN" dirty="0"/>
              <a:t> in CCl</a:t>
            </a:r>
            <a:r>
              <a:rPr lang="en-IN" baseline="-25000" dirty="0"/>
              <a:t>4</a:t>
            </a:r>
            <a:r>
              <a:rPr lang="en-IN" dirty="0"/>
              <a:t>. This creates positively charged sites on polymer backbone, which are current carriers for conduction.</a:t>
            </a:r>
          </a:p>
          <a:p>
            <a:pPr algn="just"/>
            <a:r>
              <a:rPr lang="en-IN" b="1" dirty="0"/>
              <a:t>Reductive doping(n-doping):</a:t>
            </a:r>
            <a:r>
              <a:rPr lang="en-IN" dirty="0"/>
              <a:t> In this process, pi back bone of a polymer is partially reduced using a suitable reducing agent. This creates negatively charged sites on polymer backbone, which are current carriers for conduction. </a:t>
            </a:r>
            <a:endParaRPr lang="en-IN" b="1" dirty="0"/>
          </a:p>
          <a:p>
            <a:r>
              <a:rPr lang="en-IN" b="1" dirty="0" err="1"/>
              <a:t>Protonic</a:t>
            </a:r>
            <a:r>
              <a:rPr lang="en-IN" b="1" dirty="0"/>
              <a:t> acid doping: </a:t>
            </a:r>
            <a:r>
              <a:rPr lang="en-IN" dirty="0"/>
              <a:t>In this process, current carrying charged species [+</a:t>
            </a:r>
            <a:r>
              <a:rPr lang="en-IN" dirty="0" err="1"/>
              <a:t>vely</a:t>
            </a:r>
            <a:r>
              <a:rPr lang="en-IN" dirty="0"/>
              <a:t> and – </a:t>
            </a:r>
            <a:r>
              <a:rPr lang="en-IN" dirty="0" err="1"/>
              <a:t>vely</a:t>
            </a:r>
            <a:r>
              <a:rPr lang="en-IN" dirty="0"/>
              <a:t>] are created by </a:t>
            </a:r>
            <a:r>
              <a:rPr lang="en-IN" dirty="0" err="1"/>
              <a:t>protonation</a:t>
            </a:r>
            <a:r>
              <a:rPr lang="en-IN" dirty="0"/>
              <a:t> of the polymer. </a:t>
            </a:r>
          </a:p>
        </p:txBody>
      </p:sp>
      <p:sp>
        <p:nvSpPr>
          <p:cNvPr id="3" name="Rectangle 2"/>
          <p:cNvSpPr/>
          <p:nvPr/>
        </p:nvSpPr>
        <p:spPr>
          <a:xfrm>
            <a:off x="886265" y="478302"/>
            <a:ext cx="5866227" cy="584775"/>
          </a:xfrm>
          <a:prstGeom prst="rect">
            <a:avLst/>
          </a:prstGeom>
        </p:spPr>
        <p:txBody>
          <a:bodyPr wrap="square">
            <a:spAutoFit/>
          </a:bodyPr>
          <a:lstStyle/>
          <a:p>
            <a:r>
              <a:rPr lang="en-IN" sz="3200" dirty="0"/>
              <a:t>CONDUCTING POLYMERS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57" y="418906"/>
            <a:ext cx="8299938" cy="954107"/>
          </a:xfrm>
          <a:prstGeom prst="rect">
            <a:avLst/>
          </a:prstGeom>
        </p:spPr>
        <p:txBody>
          <a:bodyPr wrap="square">
            <a:spAutoFit/>
          </a:bodyPr>
          <a:lstStyle/>
          <a:p>
            <a:r>
              <a:rPr lang="en-IN" sz="2800" b="1" dirty="0"/>
              <a:t>Mechanism of </a:t>
            </a:r>
            <a:r>
              <a:rPr lang="en-IN" sz="2800" b="1" dirty="0" err="1"/>
              <a:t>Polyacetylene</a:t>
            </a:r>
            <a:r>
              <a:rPr lang="en-IN" sz="2800" b="1" dirty="0"/>
              <a:t> conductive polymer :               I</a:t>
            </a:r>
            <a:r>
              <a:rPr lang="en-IN" sz="2800" b="1" baseline="-25000" dirty="0"/>
              <a:t>2 </a:t>
            </a:r>
            <a:r>
              <a:rPr lang="en-IN" sz="2800" b="1" dirty="0"/>
              <a:t> in CCl</a:t>
            </a:r>
            <a:r>
              <a:rPr lang="en-IN" sz="2800" b="1" baseline="-25000" dirty="0"/>
              <a:t>4</a:t>
            </a:r>
            <a:r>
              <a:rPr lang="en-IN" sz="2800" b="1" dirty="0"/>
              <a:t>  oxidative doping</a:t>
            </a:r>
          </a:p>
        </p:txBody>
      </p:sp>
      <p:sp>
        <p:nvSpPr>
          <p:cNvPr id="5" name="Rectangle 4"/>
          <p:cNvSpPr/>
          <p:nvPr/>
        </p:nvSpPr>
        <p:spPr>
          <a:xfrm>
            <a:off x="381965" y="1400536"/>
            <a:ext cx="8576840" cy="4647426"/>
          </a:xfrm>
          <a:prstGeom prst="rect">
            <a:avLst/>
          </a:prstGeom>
        </p:spPr>
        <p:txBody>
          <a:bodyPr wrap="square">
            <a:spAutoFit/>
          </a:bodyPr>
          <a:lstStyle/>
          <a:p>
            <a:r>
              <a:rPr lang="en-IN" sz="3200" dirty="0">
                <a:solidFill>
                  <a:srgbClr val="FF0000"/>
                </a:solidFill>
              </a:rPr>
              <a:t>Steps  involved in developing conducting polymer</a:t>
            </a:r>
            <a:r>
              <a:rPr lang="en-IN" sz="3200" dirty="0"/>
              <a:t>:</a:t>
            </a:r>
          </a:p>
          <a:p>
            <a:r>
              <a:rPr lang="en-IN" sz="2400" dirty="0"/>
              <a:t>1. Polyactylene  </a:t>
            </a:r>
            <a:r>
              <a:rPr lang="en-IN" sz="2400" dirty="0">
                <a:solidFill>
                  <a:srgbClr val="00B050"/>
                </a:solidFill>
              </a:rPr>
              <a:t>is a conjugated polymer </a:t>
            </a:r>
            <a:r>
              <a:rPr lang="en-IN" sz="2400" dirty="0"/>
              <a:t>consisting in presence of </a:t>
            </a:r>
            <a:r>
              <a:rPr lang="en-IN" sz="2400" dirty="0">
                <a:solidFill>
                  <a:srgbClr val="00B050"/>
                </a:solidFill>
              </a:rPr>
              <a:t>alternating double bond </a:t>
            </a:r>
            <a:r>
              <a:rPr lang="en-IN" sz="2400" dirty="0"/>
              <a:t>and single bond , also has a linear structure.</a:t>
            </a:r>
            <a:endParaRPr lang="en-IN" sz="2400" baseline="-25000" dirty="0"/>
          </a:p>
          <a:p>
            <a:r>
              <a:rPr lang="en-IN" sz="2400" dirty="0"/>
              <a:t>2. Polymer becomes </a:t>
            </a:r>
            <a:r>
              <a:rPr lang="en-IN" sz="2400" dirty="0">
                <a:solidFill>
                  <a:srgbClr val="00B050"/>
                </a:solidFill>
              </a:rPr>
              <a:t>conducting upon doping of I</a:t>
            </a:r>
            <a:r>
              <a:rPr lang="en-IN" sz="2400" baseline="-25000" dirty="0">
                <a:solidFill>
                  <a:srgbClr val="00B050"/>
                </a:solidFill>
              </a:rPr>
              <a:t>2 </a:t>
            </a:r>
            <a:r>
              <a:rPr lang="en-IN" sz="2400" dirty="0">
                <a:solidFill>
                  <a:srgbClr val="00B050"/>
                </a:solidFill>
              </a:rPr>
              <a:t>in CCl</a:t>
            </a:r>
            <a:r>
              <a:rPr lang="en-IN" sz="2400" baseline="-25000" dirty="0">
                <a:solidFill>
                  <a:srgbClr val="00B050"/>
                </a:solidFill>
              </a:rPr>
              <a:t>4</a:t>
            </a:r>
            <a:r>
              <a:rPr lang="en-IN" sz="2400" baseline="-25000" dirty="0"/>
              <a:t> </a:t>
            </a:r>
            <a:r>
              <a:rPr lang="en-IN" sz="2400" dirty="0"/>
              <a:t>and the </a:t>
            </a:r>
            <a:r>
              <a:rPr lang="en-IN" sz="2400" dirty="0">
                <a:solidFill>
                  <a:srgbClr val="C00000"/>
                </a:solidFill>
              </a:rPr>
              <a:t>electron from the pi- back bone  is removed creating a vacancy or hole, thus the molecule becomes positively charged</a:t>
            </a:r>
            <a:r>
              <a:rPr lang="en-IN" sz="2400" dirty="0"/>
              <a:t>.</a:t>
            </a:r>
          </a:p>
          <a:p>
            <a:r>
              <a:rPr lang="en-IN" sz="2400" dirty="0"/>
              <a:t>3. As the result of it ,  the </a:t>
            </a:r>
            <a:r>
              <a:rPr lang="en-IN" sz="2400" dirty="0">
                <a:solidFill>
                  <a:srgbClr val="C00000"/>
                </a:solidFill>
              </a:rPr>
              <a:t>other lone electron of the double bond </a:t>
            </a:r>
            <a:r>
              <a:rPr lang="en-IN" sz="2400" dirty="0"/>
              <a:t>can move easily along the Polymer chains , is called </a:t>
            </a:r>
            <a:r>
              <a:rPr lang="en-IN" sz="2400" dirty="0">
                <a:solidFill>
                  <a:srgbClr val="C00000"/>
                </a:solidFill>
              </a:rPr>
              <a:t>delocalised </a:t>
            </a:r>
            <a:r>
              <a:rPr lang="en-IN" sz="2400" dirty="0"/>
              <a:t>electron. They have extended p-orbital system.</a:t>
            </a:r>
          </a:p>
          <a:p>
            <a:r>
              <a:rPr lang="en-IN" sz="2400" dirty="0"/>
              <a:t>4</a:t>
            </a:r>
            <a:r>
              <a:rPr lang="en-IN" sz="2400" dirty="0">
                <a:solidFill>
                  <a:srgbClr val="00B050"/>
                </a:solidFill>
              </a:rPr>
              <a:t>. Concentration of </a:t>
            </a:r>
            <a:r>
              <a:rPr lang="en-IN" sz="2400" dirty="0" err="1">
                <a:solidFill>
                  <a:srgbClr val="00B050"/>
                </a:solidFill>
              </a:rPr>
              <a:t>dopant</a:t>
            </a:r>
            <a:r>
              <a:rPr lang="en-IN" sz="2400" dirty="0">
                <a:solidFill>
                  <a:srgbClr val="00B050"/>
                </a:solidFill>
              </a:rPr>
              <a:t> </a:t>
            </a:r>
            <a:r>
              <a:rPr lang="en-IN" sz="2400" dirty="0"/>
              <a:t>causes certain </a:t>
            </a:r>
            <a:r>
              <a:rPr lang="en-IN" sz="2400" dirty="0">
                <a:solidFill>
                  <a:srgbClr val="C00000"/>
                </a:solidFill>
              </a:rPr>
              <a:t>electrons</a:t>
            </a:r>
            <a:r>
              <a:rPr lang="en-IN" sz="2400" dirty="0"/>
              <a:t> to become </a:t>
            </a:r>
            <a:r>
              <a:rPr lang="en-IN" sz="2400" dirty="0">
                <a:solidFill>
                  <a:srgbClr val="C00000"/>
                </a:solidFill>
              </a:rPr>
              <a:t>unpaired</a:t>
            </a:r>
            <a:r>
              <a:rPr lang="en-IN" sz="2400" dirty="0"/>
              <a:t> and  the formation of </a:t>
            </a:r>
            <a:r>
              <a:rPr lang="en-IN" sz="2400" dirty="0" err="1">
                <a:solidFill>
                  <a:srgbClr val="00B050"/>
                </a:solidFill>
              </a:rPr>
              <a:t>polarons</a:t>
            </a:r>
            <a:r>
              <a:rPr lang="en-IN" sz="2400" dirty="0">
                <a:solidFill>
                  <a:srgbClr val="00B050"/>
                </a:solidFill>
              </a:rPr>
              <a:t> and </a:t>
            </a:r>
            <a:r>
              <a:rPr lang="en-IN" sz="2400" dirty="0" err="1">
                <a:solidFill>
                  <a:srgbClr val="00B050"/>
                </a:solidFill>
              </a:rPr>
              <a:t>bipolarons</a:t>
            </a:r>
            <a:endParaRPr lang="en-IN" sz="2400" dirty="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lyacetylene - an overview | ScienceDirect Topics"/>
          <p:cNvPicPr>
            <a:picLocks noChangeAspect="1" noChangeArrowheads="1"/>
          </p:cNvPicPr>
          <p:nvPr/>
        </p:nvPicPr>
        <p:blipFill>
          <a:blip r:embed="rId2" cstate="print"/>
          <a:srcRect/>
          <a:stretch>
            <a:fillRect/>
          </a:stretch>
        </p:blipFill>
        <p:spPr bwMode="auto">
          <a:xfrm>
            <a:off x="577606" y="1702192"/>
            <a:ext cx="6498443" cy="4515728"/>
          </a:xfrm>
          <a:prstGeom prst="rect">
            <a:avLst/>
          </a:prstGeom>
          <a:noFill/>
        </p:spPr>
      </p:pic>
      <p:sp>
        <p:nvSpPr>
          <p:cNvPr id="3" name="Rectangle 2"/>
          <p:cNvSpPr/>
          <p:nvPr/>
        </p:nvSpPr>
        <p:spPr>
          <a:xfrm>
            <a:off x="648181" y="381965"/>
            <a:ext cx="7766613" cy="923330"/>
          </a:xfrm>
          <a:prstGeom prst="rect">
            <a:avLst/>
          </a:prstGeom>
        </p:spPr>
        <p:txBody>
          <a:bodyPr wrap="square">
            <a:spAutoFit/>
          </a:bodyPr>
          <a:lstStyle/>
          <a:p>
            <a:r>
              <a:rPr lang="en-IN" dirty="0"/>
              <a:t>5. The positive charge on the other hand is fixed by the </a:t>
            </a:r>
            <a:r>
              <a:rPr lang="en-IN" dirty="0">
                <a:solidFill>
                  <a:srgbClr val="C00000"/>
                </a:solidFill>
              </a:rPr>
              <a:t>electron-static  attraction</a:t>
            </a:r>
            <a:r>
              <a:rPr lang="en-IN" dirty="0"/>
              <a:t> to the iodide, and allow electrons to move throughout the chain </a:t>
            </a:r>
            <a:r>
              <a:rPr lang="en-IN" dirty="0" err="1"/>
              <a:t>sothat</a:t>
            </a:r>
            <a:r>
              <a:rPr lang="en-IN" dirty="0"/>
              <a:t> it acts as a conductor.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91629" y="298978"/>
            <a:ext cx="7080784" cy="6280010"/>
          </a:xfrm>
          <a:prstGeom prst="rect">
            <a:avLst/>
          </a:prstGeom>
        </p:spPr>
      </p:pic>
    </p:spTree>
    <p:extLst>
      <p:ext uri="{BB962C8B-B14F-4D97-AF65-F5344CB8AC3E}">
        <p14:creationId xmlns:p14="http://schemas.microsoft.com/office/powerpoint/2010/main" val="108669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020" y="342900"/>
            <a:ext cx="8260217" cy="6186488"/>
          </a:xfrm>
          <a:ln>
            <a:solidFill>
              <a:srgbClr val="FF0000"/>
            </a:solidFill>
          </a:ln>
        </p:spPr>
        <p:txBody>
          <a:bodyPr>
            <a:normAutofit fontScale="47500" lnSpcReduction="20000"/>
          </a:bodyPr>
          <a:lstStyle/>
          <a:p>
            <a:pPr marL="0" indent="0">
              <a:buNone/>
            </a:pPr>
            <a:r>
              <a:rPr lang="en-US" sz="3800" b="1" dirty="0">
                <a:solidFill>
                  <a:srgbClr val="C00000"/>
                </a:solidFill>
                <a:latin typeface="Calisto MT" panose="02040603050505030304" pitchFamily="18" charset="0"/>
              </a:rPr>
              <a:t>Introduction</a:t>
            </a:r>
          </a:p>
          <a:p>
            <a:pPr marL="0" indent="0">
              <a:buNone/>
            </a:pPr>
            <a:r>
              <a:rPr lang="en-US" sz="3800" b="1" dirty="0">
                <a:solidFill>
                  <a:srgbClr val="C00000"/>
                </a:solidFill>
                <a:latin typeface="Calisto MT" panose="02040603050505030304" pitchFamily="18" charset="0"/>
              </a:rPr>
              <a:t>Definition: </a:t>
            </a:r>
          </a:p>
          <a:p>
            <a:pPr algn="just">
              <a:lnSpc>
                <a:spcPct val="120000"/>
              </a:lnSpc>
            </a:pPr>
            <a:r>
              <a:rPr lang="en-US" sz="3800" b="1" dirty="0">
                <a:latin typeface="Calisto MT" panose="02040603050505030304" pitchFamily="18" charset="0"/>
              </a:rPr>
              <a:t> </a:t>
            </a:r>
            <a:r>
              <a:rPr lang="en-US" sz="3800" b="1" dirty="0">
                <a:solidFill>
                  <a:srgbClr val="00B050"/>
                </a:solidFill>
                <a:latin typeface="Calisto MT" panose="02040603050505030304" pitchFamily="18" charset="0"/>
              </a:rPr>
              <a:t>Polymers</a:t>
            </a:r>
            <a:r>
              <a:rPr lang="en-US" sz="3800" b="1" dirty="0">
                <a:latin typeface="Calisto MT" panose="02040603050505030304" pitchFamily="18" charset="0"/>
              </a:rPr>
              <a:t>: Polymers are carbonous materials with a large molecular masses obtained by covalent linkages of several small repeating units called monomers</a:t>
            </a:r>
          </a:p>
          <a:p>
            <a:pPr marL="0" indent="0" algn="just">
              <a:lnSpc>
                <a:spcPct val="120000"/>
              </a:lnSpc>
              <a:buNone/>
            </a:pPr>
            <a:r>
              <a:rPr lang="en-US" sz="3800" b="1" dirty="0">
                <a:latin typeface="Calisto MT" panose="02040603050505030304" pitchFamily="18" charset="0"/>
              </a:rPr>
              <a:t> </a:t>
            </a:r>
            <a:endParaRPr lang="en-US" dirty="0"/>
          </a:p>
          <a:p>
            <a:pPr algn="just">
              <a:lnSpc>
                <a:spcPct val="120000"/>
              </a:lnSpc>
            </a:pPr>
            <a:r>
              <a:rPr lang="en-US" dirty="0"/>
              <a:t> </a:t>
            </a:r>
            <a:r>
              <a:rPr lang="en-US" sz="3800" b="1" dirty="0">
                <a:solidFill>
                  <a:srgbClr val="00B050"/>
                </a:solidFill>
                <a:latin typeface="Calisto MT" panose="02040603050505030304" pitchFamily="18" charset="0"/>
              </a:rPr>
              <a:t>Polymerization</a:t>
            </a:r>
            <a:r>
              <a:rPr lang="en-US" sz="3800" b="1" dirty="0">
                <a:latin typeface="Calisto MT" panose="02040603050505030304" pitchFamily="18" charset="0"/>
              </a:rPr>
              <a:t>: Polymerization is union of two or more smaller and simpler molecules of similar without elimination of any part of the molecule or molecules of different types with elimination of any part of the molecule resulting in the formation of new covalent linkages. </a:t>
            </a:r>
          </a:p>
          <a:p>
            <a:pPr marL="0" indent="0" algn="just">
              <a:lnSpc>
                <a:spcPct val="120000"/>
              </a:lnSpc>
              <a:buNone/>
            </a:pPr>
            <a:endParaRPr lang="en-US" sz="3800" b="1" dirty="0">
              <a:latin typeface="Calisto MT" panose="02040603050505030304" pitchFamily="18" charset="0"/>
            </a:endParaRPr>
          </a:p>
          <a:p>
            <a:pPr algn="just">
              <a:lnSpc>
                <a:spcPct val="120000"/>
              </a:lnSpc>
            </a:pPr>
            <a:endParaRPr lang="en-US" sz="3800" b="1" dirty="0">
              <a:solidFill>
                <a:srgbClr val="00B050"/>
              </a:solidFill>
              <a:latin typeface="Calisto MT" panose="02040603050505030304" pitchFamily="18" charset="0"/>
            </a:endParaRPr>
          </a:p>
          <a:p>
            <a:pPr algn="just">
              <a:lnSpc>
                <a:spcPct val="120000"/>
              </a:lnSpc>
            </a:pPr>
            <a:endParaRPr lang="en-US" sz="3800" b="1" dirty="0">
              <a:solidFill>
                <a:srgbClr val="00B050"/>
              </a:solidFill>
              <a:latin typeface="Calisto MT" panose="02040603050505030304" pitchFamily="18" charset="0"/>
            </a:endParaRPr>
          </a:p>
          <a:p>
            <a:pPr algn="just">
              <a:lnSpc>
                <a:spcPct val="120000"/>
              </a:lnSpc>
            </a:pPr>
            <a:endParaRPr lang="en-US" sz="3800" b="1" dirty="0">
              <a:solidFill>
                <a:srgbClr val="00B050"/>
              </a:solidFill>
              <a:latin typeface="Calisto MT" panose="02040603050505030304" pitchFamily="18" charset="0"/>
            </a:endParaRPr>
          </a:p>
          <a:p>
            <a:pPr algn="just">
              <a:lnSpc>
                <a:spcPct val="120000"/>
              </a:lnSpc>
            </a:pPr>
            <a:endParaRPr lang="en-US" sz="3800" b="1" dirty="0">
              <a:solidFill>
                <a:srgbClr val="00B050"/>
              </a:solidFill>
              <a:latin typeface="Calisto MT" panose="02040603050505030304" pitchFamily="18" charset="0"/>
            </a:endParaRPr>
          </a:p>
          <a:p>
            <a:pPr algn="just">
              <a:lnSpc>
                <a:spcPct val="120000"/>
              </a:lnSpc>
            </a:pPr>
            <a:endParaRPr lang="en-US" sz="3800" b="1" dirty="0">
              <a:solidFill>
                <a:srgbClr val="00B050"/>
              </a:solidFill>
              <a:latin typeface="Calisto MT" panose="02040603050505030304" pitchFamily="18" charset="0"/>
            </a:endParaRPr>
          </a:p>
          <a:p>
            <a:pPr algn="just">
              <a:lnSpc>
                <a:spcPct val="120000"/>
              </a:lnSpc>
            </a:pPr>
            <a:r>
              <a:rPr lang="en-US" sz="3800" b="1" dirty="0">
                <a:solidFill>
                  <a:srgbClr val="00B050"/>
                </a:solidFill>
                <a:latin typeface="Calisto MT" panose="02040603050505030304" pitchFamily="18" charset="0"/>
              </a:rPr>
              <a:t>Monomers (M)</a:t>
            </a:r>
            <a:r>
              <a:rPr lang="en-US" sz="3800" b="1" dirty="0">
                <a:latin typeface="Calisto MT" panose="02040603050505030304" pitchFamily="18" charset="0"/>
              </a:rPr>
              <a:t>: The small molecules which combine with each other to form polymer molecules are termed as monomers. </a:t>
            </a:r>
          </a:p>
          <a:p>
            <a:endParaRPr lang="en-US" dirty="0"/>
          </a:p>
          <a:p>
            <a:pPr>
              <a:buFont typeface="Wingdings" panose="05000000000000000000" pitchFamily="2" charset="2"/>
              <a:buChar char="Ø"/>
            </a:pPr>
            <a:endParaRPr lang="en-US" dirty="0"/>
          </a:p>
          <a:p>
            <a:endParaRPr lang="en-US" dirty="0"/>
          </a:p>
        </p:txBody>
      </p:sp>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Metallosupramolecular%20Polym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5419" y="3374038"/>
            <a:ext cx="3705225" cy="2213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1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188686" y="81648"/>
            <a:ext cx="8810171" cy="6623952"/>
          </a:xfrm>
          <a:ln>
            <a:solidFill>
              <a:srgbClr val="FF0000"/>
            </a:solidFill>
          </a:ln>
        </p:spPr>
        <p:txBody>
          <a:bodyPr>
            <a:normAutofit/>
          </a:bodyPr>
          <a:lstStyle/>
          <a:p>
            <a:pPr marL="0" indent="0">
              <a:spcBef>
                <a:spcPct val="0"/>
              </a:spcBef>
              <a:buNone/>
            </a:pPr>
            <a:r>
              <a:rPr lang="en-US" sz="3600" b="1" dirty="0">
                <a:solidFill>
                  <a:schemeClr val="accent5">
                    <a:lumMod val="75000"/>
                  </a:schemeClr>
                </a:solidFill>
                <a:effectLst>
                  <a:outerShdw blurRad="38100" dist="38100" dir="2700000" algn="tl">
                    <a:srgbClr val="000000">
                      <a:alpha val="43137"/>
                    </a:srgbClr>
                  </a:outerShdw>
                </a:effectLst>
                <a:latin typeface="+mj-lt"/>
                <a:ea typeface="+mj-ea"/>
                <a:cs typeface="+mj-cs"/>
              </a:rPr>
              <a:t>Types of polymerization</a:t>
            </a:r>
          </a:p>
          <a:p>
            <a:r>
              <a:rPr lang="en-US" dirty="0"/>
              <a:t> </a:t>
            </a:r>
            <a:r>
              <a:rPr lang="en-US" sz="2400" b="1" dirty="0">
                <a:solidFill>
                  <a:srgbClr val="00B050"/>
                </a:solidFill>
                <a:latin typeface="Calisto MT" panose="02040603050505030304" pitchFamily="18" charset="0"/>
              </a:rPr>
              <a:t>Addition polymerization</a:t>
            </a:r>
            <a:r>
              <a:rPr lang="en-US" sz="1800" b="1" dirty="0">
                <a:solidFill>
                  <a:srgbClr val="00B050"/>
                </a:solidFill>
                <a:latin typeface="Calisto MT" panose="02040603050505030304" pitchFamily="18" charset="0"/>
              </a:rPr>
              <a:t>:</a:t>
            </a:r>
            <a:r>
              <a:rPr lang="en-US" sz="1800" b="1" dirty="0">
                <a:latin typeface="Calisto MT" panose="02040603050505030304" pitchFamily="18" charset="0"/>
              </a:rPr>
              <a:t> Monomers react to form a polymer without net loss of atoms.</a:t>
            </a:r>
          </a:p>
          <a:p>
            <a:r>
              <a:rPr lang="en-US" sz="1800" b="1" dirty="0">
                <a:latin typeface="Calisto MT" panose="02040603050505030304" pitchFamily="18" charset="0"/>
              </a:rPr>
              <a:t>Example: Free radical chain reaction of </a:t>
            </a:r>
            <a:r>
              <a:rPr lang="en-US" sz="1800" b="1" dirty="0" err="1">
                <a:latin typeface="Calisto MT" panose="02040603050505030304" pitchFamily="18" charset="0"/>
              </a:rPr>
              <a:t>ethylenes</a:t>
            </a:r>
            <a:endParaRPr lang="en-US" sz="1800" b="1" dirty="0">
              <a:latin typeface="Calisto MT" panose="02040603050505030304" pitchFamily="18" charset="0"/>
            </a:endParaRPr>
          </a:p>
          <a:p>
            <a:pPr marL="0" indent="0">
              <a:buNone/>
            </a:pPr>
            <a:endParaRPr lang="en-US" dirty="0"/>
          </a:p>
          <a:p>
            <a:pPr marL="0" indent="0">
              <a:buNone/>
            </a:pPr>
            <a:endParaRPr lang="en-US" dirty="0"/>
          </a:p>
          <a:p>
            <a:pPr marL="0" indent="0">
              <a:buNone/>
            </a:pPr>
            <a:endParaRPr lang="en-US" dirty="0"/>
          </a:p>
          <a:p>
            <a:pPr algn="just">
              <a:lnSpc>
                <a:spcPct val="100000"/>
              </a:lnSpc>
            </a:pPr>
            <a:r>
              <a:rPr lang="en-US" dirty="0"/>
              <a:t> </a:t>
            </a:r>
            <a:r>
              <a:rPr lang="en-US" sz="2400" b="1" dirty="0">
                <a:solidFill>
                  <a:srgbClr val="00B050"/>
                </a:solidFill>
                <a:latin typeface="Calisto MT" panose="02040603050505030304" pitchFamily="18" charset="0"/>
              </a:rPr>
              <a:t>Condensation polymerization: </a:t>
            </a:r>
            <a:r>
              <a:rPr lang="en-US" sz="1800" b="1" dirty="0">
                <a:latin typeface="Calisto MT" panose="02040603050505030304" pitchFamily="18" charset="0"/>
              </a:rPr>
              <a:t>Condensation polymers are any kind of polymers formed through a condensation reaction--where molecules join together losing small molecules as by-products such as water or methanol, as opposed to addition polymers which involve the reaction of unsaturated monomers.</a:t>
            </a:r>
          </a:p>
          <a:p>
            <a:pPr>
              <a:buFont typeface="Wingdings" panose="05000000000000000000" pitchFamily="2" charset="2"/>
              <a:buChar char="Ø"/>
            </a:pPr>
            <a:endParaRPr lang="en-US" dirty="0"/>
          </a:p>
          <a:p>
            <a:endParaRPr lang="en-US" dirty="0"/>
          </a:p>
        </p:txBody>
      </p:sp>
      <p:pic>
        <p:nvPicPr>
          <p:cNvPr id="6" name="Picture 9" descr="Ch25_AdditionPolymeriz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243" y="1988742"/>
            <a:ext cx="3149600" cy="1365646"/>
          </a:xfrm>
          <a:prstGeom prst="rect">
            <a:avLst/>
          </a:prstGeom>
          <a:noFill/>
          <a:ln>
            <a:solidFill>
              <a:schemeClr val="accent4">
                <a:lumMod val="60000"/>
                <a:lumOff val="40000"/>
              </a:schemeClr>
            </a:solidFill>
          </a:ln>
          <a:extLst>
            <a:ext uri="{909E8E84-426E-40DD-AFC4-6F175D3DCCD1}">
              <a14:hiddenFill xmlns:a14="http://schemas.microsoft.com/office/drawing/2010/main">
                <a:solidFill>
                  <a:srgbClr val="FFFFFF"/>
                </a:solidFill>
              </a14:hiddenFill>
            </a:ext>
          </a:extLst>
        </p:spPr>
      </p:pic>
      <p:pic>
        <p:nvPicPr>
          <p:cNvPr id="8" name="Picture 5" descr="iCh25_CondensationPolym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871" y="4954593"/>
            <a:ext cx="4495800" cy="1579605"/>
          </a:xfrm>
          <a:prstGeom prst="rect">
            <a:avLst/>
          </a:prstGeom>
          <a:noFill/>
          <a:ln>
            <a:solidFill>
              <a:schemeClr val="accent4">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1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3"/>
          </a:xfrm>
        </p:spPr>
        <p:txBody>
          <a:bodyPr rtlCol="0">
            <a:normAutofit fontScale="90000"/>
          </a:bodyPr>
          <a:lstStyle/>
          <a:p>
            <a:pPr eaLnBrk="1" fontAlgn="auto" hangingPunct="1">
              <a:spcAft>
                <a:spcPts val="0"/>
              </a:spcAft>
              <a:defRPr/>
            </a:pPr>
            <a:r>
              <a:rPr lang="en-US" b="1" dirty="0">
                <a:solidFill>
                  <a:schemeClr val="accent6">
                    <a:lumMod val="50000"/>
                  </a:schemeClr>
                </a:solidFill>
              </a:rPr>
              <a:t>Lecture-1</a:t>
            </a:r>
          </a:p>
        </p:txBody>
      </p:sp>
      <p:sp>
        <p:nvSpPr>
          <p:cNvPr id="20483" name="Content Placeholder 2"/>
          <p:cNvSpPr>
            <a:spLocks noGrp="1"/>
          </p:cNvSpPr>
          <p:nvPr>
            <p:ph idx="1"/>
          </p:nvPr>
        </p:nvSpPr>
        <p:spPr>
          <a:xfrm>
            <a:off x="381000" y="1447800"/>
            <a:ext cx="8229600" cy="5257800"/>
          </a:xfrm>
        </p:spPr>
        <p:txBody>
          <a:bodyPr/>
          <a:lstStyle/>
          <a:p>
            <a:pPr eaLnBrk="1" hangingPunct="1"/>
            <a:r>
              <a:rPr lang="en-US" dirty="0"/>
              <a:t>Glass transition temperature (</a:t>
            </a:r>
            <a:r>
              <a:rPr lang="en-US" dirty="0" err="1"/>
              <a:t>Tg</a:t>
            </a:r>
            <a:r>
              <a:rPr lang="en-US" dirty="0"/>
              <a:t>)</a:t>
            </a:r>
          </a:p>
          <a:p>
            <a:pPr eaLnBrk="1" hangingPunct="1"/>
            <a:r>
              <a:rPr lang="en-US" dirty="0"/>
              <a:t>Factors influencing </a:t>
            </a:r>
            <a:r>
              <a:rPr lang="en-US" dirty="0" err="1"/>
              <a:t>Tg</a:t>
            </a:r>
            <a:r>
              <a:rPr lang="en-US" dirty="0"/>
              <a:t> </a:t>
            </a:r>
          </a:p>
          <a:p>
            <a:pPr lvl="2" eaLnBrk="1" hangingPunct="1">
              <a:buFont typeface="Arial" panose="020B0604020202020204" pitchFamily="34" charset="0"/>
              <a:buNone/>
            </a:pPr>
            <a:r>
              <a:rPr lang="en-US" dirty="0">
                <a:solidFill>
                  <a:srgbClr val="0000FF"/>
                </a:solidFill>
              </a:rPr>
              <a:t>1) Flexibility </a:t>
            </a:r>
          </a:p>
          <a:p>
            <a:pPr lvl="2" eaLnBrk="1" hangingPunct="1">
              <a:buFont typeface="Arial" panose="020B0604020202020204" pitchFamily="34" charset="0"/>
              <a:buNone/>
            </a:pPr>
            <a:r>
              <a:rPr lang="en-US" dirty="0">
                <a:solidFill>
                  <a:srgbClr val="0000FF"/>
                </a:solidFill>
              </a:rPr>
              <a:t>2)Intermolecular forces </a:t>
            </a:r>
          </a:p>
          <a:p>
            <a:pPr lvl="2">
              <a:buNone/>
            </a:pPr>
            <a:r>
              <a:rPr lang="en-US" dirty="0">
                <a:solidFill>
                  <a:srgbClr val="0000FF"/>
                </a:solidFill>
              </a:rPr>
              <a:t>3) branching and cross-linking</a:t>
            </a:r>
          </a:p>
          <a:p>
            <a:pPr lvl="2">
              <a:buNone/>
            </a:pPr>
            <a:r>
              <a:rPr lang="en-US" dirty="0">
                <a:solidFill>
                  <a:srgbClr val="0000FF"/>
                </a:solidFill>
              </a:rPr>
              <a:t>4) side groups </a:t>
            </a:r>
          </a:p>
          <a:p>
            <a:pPr lvl="2" eaLnBrk="1" hangingPunct="1">
              <a:buFont typeface="Arial" panose="020B0604020202020204" pitchFamily="34" charset="0"/>
              <a:buNone/>
            </a:pPr>
            <a:r>
              <a:rPr lang="en-US" dirty="0">
                <a:solidFill>
                  <a:srgbClr val="0000FF"/>
                </a:solidFill>
              </a:rPr>
              <a:t>5) Mol. Wt</a:t>
            </a:r>
            <a:r>
              <a:rPr lang="en-US" sz="1800" dirty="0"/>
              <a:t>.</a:t>
            </a:r>
          </a:p>
          <a:p>
            <a:pPr lvl="2" eaLnBrk="1" hangingPunct="1">
              <a:buFont typeface="Arial" panose="020B0604020202020204" pitchFamily="34" charset="0"/>
              <a:buNone/>
            </a:pPr>
            <a:endParaRPr lang="en-US" sz="1800" dirty="0"/>
          </a:p>
          <a:p>
            <a:pPr lvl="2" eaLnBrk="1" hangingPunct="1">
              <a:buFont typeface="Arial" panose="020B0604020202020204" pitchFamily="34" charset="0"/>
              <a:buNone/>
            </a:pPr>
            <a:endParaRPr lang="en-US" dirty="0"/>
          </a:p>
          <a:p>
            <a:pPr lvl="2" eaLnBrk="1" hangingPunct="1">
              <a:buFont typeface="Arial" panose="020B0604020202020204" pitchFamily="34" charset="0"/>
              <a:buNone/>
            </a:pPr>
            <a:endParaRPr lang="en-US" dirty="0"/>
          </a:p>
          <a:p>
            <a:pPr lvl="2" eaLnBrk="1" hangingPunct="1">
              <a:buFont typeface="Arial" panose="020B0604020202020204" pitchFamily="34" charset="0"/>
              <a:buNone/>
            </a:pPr>
            <a:endParaRPr lang="en-US" dirty="0"/>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2199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grpSp>
        <p:nvGrpSpPr>
          <p:cNvPr id="22531" name="Group 14"/>
          <p:cNvGrpSpPr>
            <a:grpSpLocks/>
          </p:cNvGrpSpPr>
          <p:nvPr/>
        </p:nvGrpSpPr>
        <p:grpSpPr bwMode="auto">
          <a:xfrm>
            <a:off x="1215614" y="1204856"/>
            <a:ext cx="6353586" cy="763794"/>
            <a:chOff x="381000" y="838200"/>
            <a:chExt cx="5029200" cy="874931"/>
          </a:xfrm>
        </p:grpSpPr>
        <p:sp>
          <p:nvSpPr>
            <p:cNvPr id="22563" name="TextBox 6"/>
            <p:cNvSpPr txBox="1">
              <a:spLocks noChangeArrowheads="1"/>
            </p:cNvSpPr>
            <p:nvPr/>
          </p:nvSpPr>
          <p:spPr bwMode="auto">
            <a:xfrm>
              <a:off x="381000" y="1066800"/>
              <a:ext cx="1505540"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800" b="1" dirty="0">
                  <a:latin typeface="Arial" panose="020B0604020202020204" pitchFamily="34" charset="0"/>
                </a:rPr>
                <a:t>Polymer in </a:t>
              </a:r>
            </a:p>
            <a:p>
              <a:pPr algn="ctr" eaLnBrk="1" hangingPunct="1">
                <a:spcBef>
                  <a:spcPct val="0"/>
                </a:spcBef>
                <a:buFontTx/>
                <a:buNone/>
              </a:pPr>
              <a:r>
                <a:rPr lang="en-US" sz="1800" b="1" dirty="0">
                  <a:latin typeface="Arial" panose="020B0604020202020204" pitchFamily="34" charset="0"/>
                </a:rPr>
                <a:t>glassy state</a:t>
              </a:r>
            </a:p>
          </p:txBody>
        </p:sp>
        <p:sp>
          <p:nvSpPr>
            <p:cNvPr id="22564" name="TextBox 7"/>
            <p:cNvSpPr txBox="1">
              <a:spLocks noChangeArrowheads="1"/>
            </p:cNvSpPr>
            <p:nvPr/>
          </p:nvSpPr>
          <p:spPr bwMode="auto">
            <a:xfrm>
              <a:off x="3699474" y="1066800"/>
              <a:ext cx="1710726"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800" b="1">
                  <a:latin typeface="Arial" panose="020B0604020202020204" pitchFamily="34" charset="0"/>
                </a:rPr>
                <a:t>Polymer in </a:t>
              </a:r>
            </a:p>
            <a:p>
              <a:pPr algn="ctr" eaLnBrk="1" hangingPunct="1">
                <a:spcBef>
                  <a:spcPct val="0"/>
                </a:spcBef>
                <a:buFontTx/>
                <a:buNone/>
              </a:pPr>
              <a:r>
                <a:rPr lang="en-US" sz="1800" b="1">
                  <a:latin typeface="Arial" panose="020B0604020202020204" pitchFamily="34" charset="0"/>
                </a:rPr>
                <a:t> rubbery state</a:t>
              </a:r>
            </a:p>
          </p:txBody>
        </p:sp>
        <p:sp>
          <p:nvSpPr>
            <p:cNvPr id="10" name="Right Arrow 9"/>
            <p:cNvSpPr/>
            <p:nvPr/>
          </p:nvSpPr>
          <p:spPr>
            <a:xfrm>
              <a:off x="1981200" y="1219295"/>
              <a:ext cx="1447800" cy="304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2568" name="TextBox 11"/>
            <p:cNvSpPr txBox="1">
              <a:spLocks noChangeArrowheads="1"/>
            </p:cNvSpPr>
            <p:nvPr/>
          </p:nvSpPr>
          <p:spPr bwMode="auto">
            <a:xfrm>
              <a:off x="2438400" y="838200"/>
              <a:ext cx="466794" cy="36933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C00000"/>
                  </a:solidFill>
                  <a:latin typeface="Arial" panose="020B0604020202020204" pitchFamily="34" charset="0"/>
                </a:rPr>
                <a:t>Tg</a:t>
              </a:r>
            </a:p>
          </p:txBody>
        </p:sp>
      </p:grpSp>
      <p:graphicFrame>
        <p:nvGraphicFramePr>
          <p:cNvPr id="14" name="Table 13"/>
          <p:cNvGraphicFramePr>
            <a:graphicFrameLocks noGrp="1"/>
          </p:cNvGraphicFramePr>
          <p:nvPr/>
        </p:nvGraphicFramePr>
        <p:xfrm>
          <a:off x="914400" y="2071535"/>
          <a:ext cx="7150100" cy="4176878"/>
        </p:xfrm>
        <a:graphic>
          <a:graphicData uri="http://schemas.openxmlformats.org/drawingml/2006/table">
            <a:tbl>
              <a:tblPr firstRow="1" bandRow="1">
                <a:tableStyleId>{93296810-A885-4BE3-A3E7-6D5BEEA58F35}</a:tableStyleId>
              </a:tblPr>
              <a:tblGrid>
                <a:gridCol w="3348782">
                  <a:extLst>
                    <a:ext uri="{9D8B030D-6E8A-4147-A177-3AD203B41FA5}">
                      <a16:colId xmlns:a16="http://schemas.microsoft.com/office/drawing/2014/main" val="20000"/>
                    </a:ext>
                  </a:extLst>
                </a:gridCol>
                <a:gridCol w="3801318">
                  <a:extLst>
                    <a:ext uri="{9D8B030D-6E8A-4147-A177-3AD203B41FA5}">
                      <a16:colId xmlns:a16="http://schemas.microsoft.com/office/drawing/2014/main" val="20001"/>
                    </a:ext>
                  </a:extLst>
                </a:gridCol>
              </a:tblGrid>
              <a:tr h="321231">
                <a:tc>
                  <a:txBody>
                    <a:bodyPr/>
                    <a:lstStyle/>
                    <a:p>
                      <a:pPr algn="ctr"/>
                      <a:r>
                        <a:rPr lang="en-US" sz="1800" b="1" dirty="0">
                          <a:solidFill>
                            <a:srgbClr val="008000"/>
                          </a:solidFill>
                        </a:rPr>
                        <a:t>Glassy state</a:t>
                      </a:r>
                    </a:p>
                  </a:txBody>
                  <a:tcPr marT="45713" marB="45713"/>
                </a:tc>
                <a:tc>
                  <a:txBody>
                    <a:bodyPr/>
                    <a:lstStyle/>
                    <a:p>
                      <a:pPr algn="ctr"/>
                      <a:r>
                        <a:rPr lang="en-US" sz="1800" b="1" dirty="0">
                          <a:solidFill>
                            <a:srgbClr val="008000"/>
                          </a:solidFill>
                        </a:rPr>
                        <a:t>Rubbery state</a:t>
                      </a:r>
                    </a:p>
                  </a:txBody>
                  <a:tcPr marT="45713" marB="45713"/>
                </a:tc>
                <a:extLst>
                  <a:ext uri="{0D108BD9-81ED-4DB2-BD59-A6C34878D82A}">
                    <a16:rowId xmlns:a16="http://schemas.microsoft.com/office/drawing/2014/main" val="10000"/>
                  </a:ext>
                </a:extLst>
              </a:tr>
              <a:tr h="539747">
                <a:tc>
                  <a:txBody>
                    <a:bodyPr/>
                    <a:lstStyle/>
                    <a:p>
                      <a:pPr algn="ctr"/>
                      <a:r>
                        <a:rPr lang="en-US" sz="1800" b="1" dirty="0">
                          <a:solidFill>
                            <a:srgbClr val="008000"/>
                          </a:solidFill>
                        </a:rPr>
                        <a:t>Rigid,</a:t>
                      </a:r>
                      <a:r>
                        <a:rPr lang="en-US" sz="1800" b="1" baseline="0" dirty="0">
                          <a:solidFill>
                            <a:srgbClr val="008000"/>
                          </a:solidFill>
                        </a:rPr>
                        <a:t> hard, solid</a:t>
                      </a:r>
                      <a:endParaRPr lang="en-US" sz="1800" b="1" dirty="0">
                        <a:solidFill>
                          <a:srgbClr val="008000"/>
                        </a:solidFill>
                      </a:endParaRPr>
                    </a:p>
                  </a:txBody>
                  <a:tcPr marT="45713" marB="45713"/>
                </a:tc>
                <a:tc>
                  <a:txBody>
                    <a:bodyPr/>
                    <a:lstStyle/>
                    <a:p>
                      <a:pPr algn="ctr"/>
                      <a:r>
                        <a:rPr lang="en-US" sz="1800" b="1" dirty="0" err="1">
                          <a:solidFill>
                            <a:srgbClr val="008000"/>
                          </a:solidFill>
                        </a:rPr>
                        <a:t>Visco</a:t>
                      </a:r>
                      <a:r>
                        <a:rPr lang="en-US" sz="1800" b="1" dirty="0">
                          <a:solidFill>
                            <a:srgbClr val="008000"/>
                          </a:solidFill>
                        </a:rPr>
                        <a:t>-elastic,</a:t>
                      </a:r>
                    </a:p>
                    <a:p>
                      <a:pPr algn="ctr"/>
                      <a:r>
                        <a:rPr lang="en-US" sz="1800" b="1" dirty="0">
                          <a:solidFill>
                            <a:srgbClr val="008000"/>
                          </a:solidFill>
                        </a:rPr>
                        <a:t>Soft, neither</a:t>
                      </a:r>
                      <a:r>
                        <a:rPr lang="en-US" sz="1800" b="1" baseline="0" dirty="0">
                          <a:solidFill>
                            <a:srgbClr val="008000"/>
                          </a:solidFill>
                        </a:rPr>
                        <a:t> solid nor liquid</a:t>
                      </a:r>
                      <a:endParaRPr lang="en-US" sz="1800" b="1" dirty="0">
                        <a:solidFill>
                          <a:srgbClr val="008000"/>
                        </a:solidFill>
                      </a:endParaRPr>
                    </a:p>
                  </a:txBody>
                  <a:tcPr marT="45713" marB="45713"/>
                </a:tc>
                <a:extLst>
                  <a:ext uri="{0D108BD9-81ED-4DB2-BD59-A6C34878D82A}">
                    <a16:rowId xmlns:a16="http://schemas.microsoft.com/office/drawing/2014/main" val="10001"/>
                  </a:ext>
                </a:extLst>
              </a:tr>
              <a:tr h="539747">
                <a:tc>
                  <a:txBody>
                    <a:bodyPr/>
                    <a:lstStyle/>
                    <a:p>
                      <a:pPr algn="ctr"/>
                      <a:r>
                        <a:rPr lang="en-US" sz="1800" b="1" dirty="0">
                          <a:solidFill>
                            <a:srgbClr val="008000"/>
                          </a:solidFill>
                        </a:rPr>
                        <a:t>Polymer chains are randomly and closely packed</a:t>
                      </a:r>
                    </a:p>
                  </a:txBody>
                  <a:tcPr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8000"/>
                          </a:solidFill>
                        </a:rPr>
                        <a:t>Polymer chains are randomly and loosely packed</a:t>
                      </a:r>
                    </a:p>
                  </a:txBody>
                  <a:tcPr marT="45713" marB="45713"/>
                </a:tc>
                <a:extLst>
                  <a:ext uri="{0D108BD9-81ED-4DB2-BD59-A6C34878D82A}">
                    <a16:rowId xmlns:a16="http://schemas.microsoft.com/office/drawing/2014/main" val="10002"/>
                  </a:ext>
                </a:extLst>
              </a:tr>
              <a:tr h="539747">
                <a:tc>
                  <a:txBody>
                    <a:bodyPr/>
                    <a:lstStyle/>
                    <a:p>
                      <a:pPr algn="ctr"/>
                      <a:r>
                        <a:rPr lang="en-US" sz="1800" b="1" dirty="0">
                          <a:solidFill>
                            <a:srgbClr val="008000"/>
                          </a:solidFill>
                        </a:rPr>
                        <a:t>No</a:t>
                      </a:r>
                      <a:r>
                        <a:rPr lang="en-US" sz="1800" b="1" baseline="0" dirty="0">
                          <a:solidFill>
                            <a:srgbClr val="008000"/>
                          </a:solidFill>
                        </a:rPr>
                        <a:t> molecular or segmental motion</a:t>
                      </a:r>
                      <a:endParaRPr lang="en-US" sz="1800" b="1" dirty="0">
                        <a:solidFill>
                          <a:srgbClr val="008000"/>
                        </a:solidFill>
                      </a:endParaRPr>
                    </a:p>
                  </a:txBody>
                  <a:tcPr marT="45713" marB="45713"/>
                </a:tc>
                <a:tc>
                  <a:txBody>
                    <a:bodyPr/>
                    <a:lstStyle/>
                    <a:p>
                      <a:pPr algn="ctr"/>
                      <a:r>
                        <a:rPr lang="en-US" sz="1800" b="1" dirty="0">
                          <a:solidFill>
                            <a:srgbClr val="008000"/>
                          </a:solidFill>
                        </a:rPr>
                        <a:t>Segmental motion</a:t>
                      </a:r>
                    </a:p>
                  </a:txBody>
                  <a:tcPr marT="45713" marB="45713"/>
                </a:tc>
                <a:extLst>
                  <a:ext uri="{0D108BD9-81ED-4DB2-BD59-A6C34878D82A}">
                    <a16:rowId xmlns:a16="http://schemas.microsoft.com/office/drawing/2014/main" val="10003"/>
                  </a:ext>
                </a:extLst>
              </a:tr>
              <a:tr h="976548">
                <a:tc>
                  <a:txBody>
                    <a:bodyPr/>
                    <a:lstStyle/>
                    <a:p>
                      <a:pPr algn="ctr"/>
                      <a:r>
                        <a:rPr lang="en-US" sz="1800" b="1" dirty="0">
                          <a:solidFill>
                            <a:srgbClr val="008000"/>
                          </a:solidFill>
                        </a:rPr>
                        <a:t>Strong force  of</a:t>
                      </a:r>
                      <a:r>
                        <a:rPr lang="en-US" sz="1800" b="1" baseline="0" dirty="0">
                          <a:solidFill>
                            <a:srgbClr val="008000"/>
                          </a:solidFill>
                        </a:rPr>
                        <a:t> </a:t>
                      </a:r>
                      <a:r>
                        <a:rPr lang="en-US" sz="1800" b="1" dirty="0">
                          <a:solidFill>
                            <a:srgbClr val="008000"/>
                          </a:solidFill>
                        </a:rPr>
                        <a:t>attraction between molecules</a:t>
                      </a:r>
                      <a:r>
                        <a:rPr lang="en-US" sz="1800" b="1" baseline="0" dirty="0">
                          <a:solidFill>
                            <a:srgbClr val="008000"/>
                          </a:solidFill>
                        </a:rPr>
                        <a:t> and as well as segments</a:t>
                      </a:r>
                      <a:endParaRPr lang="en-US" sz="1800" b="1" dirty="0">
                        <a:solidFill>
                          <a:srgbClr val="008000"/>
                        </a:solidFill>
                      </a:endParaRPr>
                    </a:p>
                  </a:txBody>
                  <a:tcPr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8000"/>
                          </a:solidFill>
                        </a:rPr>
                        <a:t>Strong force of attraction between molecules</a:t>
                      </a:r>
                      <a:r>
                        <a:rPr lang="en-US" sz="1800" b="1" baseline="0" dirty="0">
                          <a:solidFill>
                            <a:srgbClr val="008000"/>
                          </a:solidFill>
                        </a:rPr>
                        <a:t> and weak force  forces between segments</a:t>
                      </a:r>
                      <a:endParaRPr lang="en-US" sz="1800" b="1" dirty="0">
                        <a:solidFill>
                          <a:srgbClr val="008000"/>
                        </a:solidFill>
                      </a:endParaRPr>
                    </a:p>
                  </a:txBody>
                  <a:tcPr marT="45713" marB="45713"/>
                </a:tc>
                <a:extLst>
                  <a:ext uri="{0D108BD9-81ED-4DB2-BD59-A6C34878D82A}">
                    <a16:rowId xmlns:a16="http://schemas.microsoft.com/office/drawing/2014/main" val="10004"/>
                  </a:ext>
                </a:extLst>
              </a:tr>
              <a:tr h="771072">
                <a:tc>
                  <a:txBody>
                    <a:bodyPr/>
                    <a:lstStyle/>
                    <a:p>
                      <a:pPr algn="ctr"/>
                      <a:r>
                        <a:rPr lang="en-US" sz="1800" b="1" dirty="0">
                          <a:solidFill>
                            <a:srgbClr val="008000"/>
                          </a:solidFill>
                        </a:rPr>
                        <a:t>No free movement of polymer</a:t>
                      </a:r>
                      <a:r>
                        <a:rPr lang="en-US" sz="1800" b="1" baseline="0" dirty="0">
                          <a:solidFill>
                            <a:srgbClr val="008000"/>
                          </a:solidFill>
                        </a:rPr>
                        <a:t> molecules/segments</a:t>
                      </a:r>
                      <a:endParaRPr lang="en-US" sz="1800" b="1" dirty="0">
                        <a:solidFill>
                          <a:srgbClr val="008000"/>
                        </a:solidFill>
                      </a:endParaRPr>
                    </a:p>
                  </a:txBody>
                  <a:tcPr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8000"/>
                          </a:solidFill>
                        </a:rPr>
                        <a:t>No free movement of polymer</a:t>
                      </a:r>
                      <a:r>
                        <a:rPr lang="en-US" sz="1800" b="1" baseline="0" dirty="0">
                          <a:solidFill>
                            <a:srgbClr val="008000"/>
                          </a:solidFill>
                        </a:rPr>
                        <a:t> molecules</a:t>
                      </a:r>
                      <a:endParaRPr lang="en-US" sz="1800" b="1" dirty="0">
                        <a:solidFill>
                          <a:srgbClr val="008000"/>
                        </a:solidFill>
                      </a:endParaRPr>
                    </a:p>
                    <a:p>
                      <a:pPr algn="ctr"/>
                      <a:endParaRPr lang="en-US" sz="1800" b="1" dirty="0">
                        <a:solidFill>
                          <a:srgbClr val="008000"/>
                        </a:solidFill>
                      </a:endParaRPr>
                    </a:p>
                  </a:txBody>
                  <a:tcPr marT="45713" marB="45713"/>
                </a:tc>
                <a:extLst>
                  <a:ext uri="{0D108BD9-81ED-4DB2-BD59-A6C34878D82A}">
                    <a16:rowId xmlns:a16="http://schemas.microsoft.com/office/drawing/2014/main" val="10005"/>
                  </a:ext>
                </a:extLst>
              </a:tr>
            </a:tbl>
          </a:graphicData>
        </a:graphic>
      </p:graphicFrame>
      <p:sp>
        <p:nvSpPr>
          <p:cNvPr id="22562" name="Rectangle 15"/>
          <p:cNvSpPr>
            <a:spLocks noChangeArrowheads="1"/>
          </p:cNvSpPr>
          <p:nvPr/>
        </p:nvSpPr>
        <p:spPr bwMode="auto">
          <a:xfrm>
            <a:off x="0" y="0"/>
            <a:ext cx="907171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b="1" i="1" dirty="0">
                <a:solidFill>
                  <a:srgbClr val="0000FF"/>
                </a:solidFill>
                <a:latin typeface="Arial" panose="020B0604020202020204" pitchFamily="34" charset="0"/>
              </a:rPr>
              <a:t>Glass transition temperature (</a:t>
            </a:r>
            <a:r>
              <a:rPr lang="en-US" sz="2400" b="1" i="1" dirty="0" err="1">
                <a:solidFill>
                  <a:srgbClr val="0000FF"/>
                </a:solidFill>
                <a:latin typeface="Arial" panose="020B0604020202020204" pitchFamily="34" charset="0"/>
              </a:rPr>
              <a:t>Tg</a:t>
            </a:r>
            <a:r>
              <a:rPr lang="en-US" sz="2400" b="1" i="1" dirty="0">
                <a:solidFill>
                  <a:srgbClr val="0000FF"/>
                </a:solidFill>
                <a:latin typeface="Arial" panose="020B0604020202020204" pitchFamily="34" charset="0"/>
              </a:rPr>
              <a:t>)</a:t>
            </a:r>
          </a:p>
          <a:p>
            <a:pPr eaLnBrk="1" hangingPunct="1">
              <a:spcBef>
                <a:spcPct val="0"/>
              </a:spcBef>
              <a:buFontTx/>
              <a:buNone/>
            </a:pPr>
            <a:r>
              <a:rPr lang="en-IN" sz="1800" i="1" dirty="0">
                <a:latin typeface="Arial" panose="020B0604020202020204" pitchFamily="34" charset="0"/>
              </a:rPr>
              <a:t>Definition:  </a:t>
            </a:r>
            <a:r>
              <a:rPr lang="en-IN" sz="1800" b="1" i="1" dirty="0">
                <a:solidFill>
                  <a:srgbClr val="FF0000"/>
                </a:solidFill>
                <a:latin typeface="Arial" panose="020B0604020202020204" pitchFamily="34" charset="0"/>
              </a:rPr>
              <a:t>The temperature at which a polymer abruptly transforms from glassy </a:t>
            </a:r>
          </a:p>
          <a:p>
            <a:pPr eaLnBrk="1" hangingPunct="1">
              <a:spcBef>
                <a:spcPct val="0"/>
              </a:spcBef>
              <a:buFontTx/>
              <a:buNone/>
            </a:pPr>
            <a:r>
              <a:rPr lang="en-IN" sz="1800" b="1" i="1" dirty="0">
                <a:solidFill>
                  <a:srgbClr val="FF0000"/>
                </a:solidFill>
                <a:latin typeface="Arial" panose="020B0604020202020204" pitchFamily="34" charset="0"/>
              </a:rPr>
              <a:t>State to the rubbery state  is called glass transition temperature</a:t>
            </a:r>
            <a:endParaRPr lang="en-US" sz="1800" b="1" i="1" dirty="0">
              <a:solidFill>
                <a:srgbClr val="FF0000"/>
              </a:solidFill>
              <a:latin typeface="Arial" panose="020B0604020202020204" pitchFamily="34" charset="0"/>
            </a:endParaRPr>
          </a:p>
        </p:txBody>
      </p:sp>
    </p:spTree>
    <p:extLst>
      <p:ext uri="{BB962C8B-B14F-4D97-AF65-F5344CB8AC3E}">
        <p14:creationId xmlns:p14="http://schemas.microsoft.com/office/powerpoint/2010/main" val="371606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pic>
        <p:nvPicPr>
          <p:cNvPr id="23555" name="Picture 8" descr="Image result for polymer melti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3000" y="76200"/>
            <a:ext cx="6135688" cy="2895600"/>
          </a:xfrm>
          <a:noFill/>
        </p:spPr>
      </p:pic>
      <p:pic>
        <p:nvPicPr>
          <p:cNvPr id="8" name="Picture 2" descr="Image result for glass transition temperature p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048000"/>
            <a:ext cx="340995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mage result for glass transition temperature ds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8863" y="3141663"/>
            <a:ext cx="5443537"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682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0" y="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dirty="0">
              <a:latin typeface="Arial" panose="020B0604020202020204" pitchFamily="34" charset="0"/>
            </a:endParaRPr>
          </a:p>
        </p:txBody>
      </p:sp>
      <p:sp>
        <p:nvSpPr>
          <p:cNvPr id="26627" name="Rectangle 2"/>
          <p:cNvSpPr>
            <a:spLocks noChangeArrowheads="1"/>
          </p:cNvSpPr>
          <p:nvPr/>
        </p:nvSpPr>
        <p:spPr bwMode="auto">
          <a:xfrm>
            <a:off x="228600" y="1028700"/>
            <a:ext cx="8915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rPr>
              <a:t>Glass transition Temp:</a:t>
            </a:r>
          </a:p>
          <a:p>
            <a:pPr eaLnBrk="1" hangingPunct="1">
              <a:spcBef>
                <a:spcPct val="0"/>
              </a:spcBef>
              <a:buFontTx/>
              <a:buNone/>
            </a:pPr>
            <a:r>
              <a:rPr lang="en-US" sz="1800" dirty="0">
                <a:latin typeface="Arial" panose="020B0604020202020204" pitchFamily="34" charset="0"/>
              </a:rPr>
              <a:t>1) In fact, </a:t>
            </a:r>
            <a:r>
              <a:rPr lang="en-US" sz="1800" dirty="0" err="1">
                <a:latin typeface="Arial" panose="020B0604020202020204" pitchFamily="34" charset="0"/>
              </a:rPr>
              <a:t>Tg</a:t>
            </a:r>
            <a:r>
              <a:rPr lang="en-US" sz="1800" dirty="0">
                <a:latin typeface="Arial" panose="020B0604020202020204" pitchFamily="34" charset="0"/>
              </a:rPr>
              <a:t> is </a:t>
            </a:r>
            <a:r>
              <a:rPr lang="en-US" sz="1800" b="1" dirty="0">
                <a:solidFill>
                  <a:srgbClr val="FF0000"/>
                </a:solidFill>
                <a:latin typeface="Arial" panose="020B0604020202020204" pitchFamily="34" charset="0"/>
              </a:rPr>
              <a:t>not a discrete thermodynamic transition</a:t>
            </a:r>
            <a:r>
              <a:rPr lang="en-US" sz="1800" dirty="0">
                <a:latin typeface="Arial" panose="020B0604020202020204" pitchFamily="34" charset="0"/>
              </a:rPr>
              <a:t>, but a temperature range over which the </a:t>
            </a:r>
            <a:r>
              <a:rPr lang="en-US" sz="1800" dirty="0">
                <a:solidFill>
                  <a:srgbClr val="FF0000"/>
                </a:solidFill>
                <a:latin typeface="Arial" panose="020B0604020202020204" pitchFamily="34" charset="0"/>
              </a:rPr>
              <a:t>mobility of the polymer chains increase significantly</a:t>
            </a:r>
            <a:r>
              <a:rPr lang="en-US" sz="1800" dirty="0">
                <a:latin typeface="Arial" panose="020B0604020202020204" pitchFamily="34" charset="0"/>
              </a:rPr>
              <a:t>. </a:t>
            </a:r>
          </a:p>
          <a:p>
            <a:pPr>
              <a:spcBef>
                <a:spcPct val="0"/>
              </a:spcBef>
              <a:buNone/>
            </a:pPr>
            <a:r>
              <a:rPr lang="en-US" sz="1800" dirty="0">
                <a:latin typeface="Arial" panose="020B0604020202020204" pitchFamily="34" charset="0"/>
              </a:rPr>
              <a:t>2) The ultimate </a:t>
            </a:r>
            <a:r>
              <a:rPr lang="en-US" sz="1800" dirty="0" err="1">
                <a:latin typeface="Arial" panose="020B0604020202020204" pitchFamily="34" charset="0"/>
              </a:rPr>
              <a:t>Tg</a:t>
            </a:r>
            <a:r>
              <a:rPr lang="en-US" sz="1800" dirty="0">
                <a:latin typeface="Arial" panose="020B0604020202020204" pitchFamily="34" charset="0"/>
              </a:rPr>
              <a:t> is determined by a number of factors: </a:t>
            </a:r>
            <a:r>
              <a:rPr lang="en-US" sz="1800" dirty="0">
                <a:solidFill>
                  <a:srgbClr val="FF0000"/>
                </a:solidFill>
                <a:latin typeface="Arial" panose="020B0604020202020204" pitchFamily="34" charset="0"/>
              </a:rPr>
              <a:t>the chemical structure of the polymer, the type of hardener[</a:t>
            </a:r>
            <a:r>
              <a:rPr lang="en-US" sz="1800" dirty="0">
                <a:solidFill>
                  <a:srgbClr val="FF0000"/>
                </a:solidFill>
              </a:rPr>
              <a:t> maximum curing temperature, specimen age, and heating rate]</a:t>
            </a:r>
            <a:r>
              <a:rPr lang="en-US" sz="1800" dirty="0">
                <a:solidFill>
                  <a:srgbClr val="FF0000"/>
                </a:solidFill>
                <a:latin typeface="Arial" panose="020B0604020202020204" pitchFamily="34" charset="0"/>
              </a:rPr>
              <a:t> and the degree of cure.</a:t>
            </a:r>
            <a:r>
              <a:rPr lang="en-US" sz="1800" dirty="0">
                <a:solidFill>
                  <a:srgbClr val="FF0000"/>
                </a:solidFill>
              </a:rPr>
              <a:t> </a:t>
            </a:r>
            <a:endParaRPr lang="en-US" sz="1800" dirty="0">
              <a:solidFill>
                <a:srgbClr val="FF0000"/>
              </a:solidFill>
              <a:latin typeface="Arial" panose="020B0604020202020204" pitchFamily="34" charset="0"/>
            </a:endParaRPr>
          </a:p>
          <a:p>
            <a:pPr eaLnBrk="1" hangingPunct="1">
              <a:spcBef>
                <a:spcPct val="0"/>
              </a:spcBef>
              <a:buFontTx/>
              <a:buNone/>
            </a:pPr>
            <a:r>
              <a:rPr lang="en-US" sz="1800" dirty="0">
                <a:latin typeface="Arial" panose="020B0604020202020204" pitchFamily="34" charset="0"/>
              </a:rPr>
              <a:t>3) </a:t>
            </a:r>
            <a:r>
              <a:rPr lang="en-US" sz="1800" dirty="0" err="1">
                <a:latin typeface="Arial" panose="020B0604020202020204" pitchFamily="34" charset="0"/>
              </a:rPr>
              <a:t>Tg</a:t>
            </a:r>
            <a:r>
              <a:rPr lang="en-US" sz="1800" dirty="0">
                <a:latin typeface="Arial" panose="020B0604020202020204" pitchFamily="34" charset="0"/>
              </a:rPr>
              <a:t> is usually measured using </a:t>
            </a:r>
            <a:r>
              <a:rPr lang="en-US" sz="1800" dirty="0">
                <a:solidFill>
                  <a:srgbClr val="FF0000"/>
                </a:solidFill>
                <a:latin typeface="Arial" panose="020B0604020202020204" pitchFamily="34" charset="0"/>
              </a:rPr>
              <a:t>Differential Scanning </a:t>
            </a:r>
            <a:r>
              <a:rPr lang="en-US" sz="1800" dirty="0" err="1">
                <a:solidFill>
                  <a:srgbClr val="FF0000"/>
                </a:solidFill>
                <a:latin typeface="Arial" panose="020B0604020202020204" pitchFamily="34" charset="0"/>
              </a:rPr>
              <a:t>Calorimetry</a:t>
            </a:r>
            <a:r>
              <a:rPr lang="en-US" sz="1800" dirty="0">
                <a:solidFill>
                  <a:srgbClr val="FF0000"/>
                </a:solidFill>
                <a:latin typeface="Arial" panose="020B0604020202020204" pitchFamily="34" charset="0"/>
              </a:rPr>
              <a:t> (DSC</a:t>
            </a:r>
            <a:r>
              <a:rPr lang="en-US" sz="1800" dirty="0">
                <a:latin typeface="Arial" panose="020B0604020202020204" pitchFamily="34" charset="0"/>
              </a:rPr>
              <a:t>): ASTM E1356,  a Standard Test Method for Assignment of the Glass Transition Temperature</a:t>
            </a:r>
          </a:p>
        </p:txBody>
      </p:sp>
      <p:sp>
        <p:nvSpPr>
          <p:cNvPr id="6" name="Footer Placeholder 5"/>
          <p:cNvSpPr>
            <a:spLocks noGrp="1"/>
          </p:cNvSpPr>
          <p:nvPr>
            <p:ph type="ftr" sz="quarter" idx="11"/>
          </p:nvPr>
        </p:nvSpPr>
        <p:spPr/>
        <p:txBody>
          <a:bodyPr/>
          <a:lstStyle/>
          <a:p>
            <a:pPr>
              <a:defRPr/>
            </a:pPr>
            <a:endParaRPr lang="en-US"/>
          </a:p>
        </p:txBody>
      </p:sp>
      <p:pic>
        <p:nvPicPr>
          <p:cNvPr id="266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6526" y="3311428"/>
            <a:ext cx="5518673" cy="30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5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6200" y="762000"/>
          <a:ext cx="8991600" cy="701675"/>
        </p:xfrm>
        <a:graphic>
          <a:graphicData uri="http://schemas.openxmlformats.org/drawingml/2006/table">
            <a:tbl>
              <a:tblPr firstRow="1" bandRow="1">
                <a:tableStyleId>{2D5ABB26-0587-4C30-8999-92F81FD0307C}</a:tableStyleId>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701675">
                <a:tc>
                  <a:txBody>
                    <a:bodyPr/>
                    <a:lstStyle/>
                    <a:p>
                      <a:pPr algn="ctr"/>
                      <a:r>
                        <a:rPr lang="en-US" sz="2000" dirty="0"/>
                        <a:t>PVC solid</a:t>
                      </a:r>
                    </a:p>
                  </a:txBody>
                  <a:tcPr marT="45761" marB="45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err="1"/>
                        <a:t>Tg</a:t>
                      </a:r>
                      <a:r>
                        <a:rPr lang="en-US" sz="2000" dirty="0"/>
                        <a:t>=80 °C</a:t>
                      </a:r>
                    </a:p>
                  </a:txBody>
                  <a:tcPr marT="45761" marB="45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PVC</a:t>
                      </a:r>
                      <a:r>
                        <a:rPr lang="en-US" sz="2000" baseline="0" dirty="0"/>
                        <a:t> Rubbery state</a:t>
                      </a:r>
                      <a:endParaRPr lang="en-US" sz="2000" dirty="0"/>
                    </a:p>
                  </a:txBody>
                  <a:tcPr marT="45761" marB="45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t>Tm=310 °C</a:t>
                      </a:r>
                    </a:p>
                  </a:txBody>
                  <a:tcPr marT="45761" marB="45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PVC liquid</a:t>
                      </a:r>
                    </a:p>
                  </a:txBody>
                  <a:tcPr marT="45761" marB="45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8" name="Right Arrow 7"/>
          <p:cNvSpPr/>
          <p:nvPr/>
        </p:nvSpPr>
        <p:spPr>
          <a:xfrm>
            <a:off x="1981200" y="11430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ight Arrow 8"/>
          <p:cNvSpPr/>
          <p:nvPr/>
        </p:nvSpPr>
        <p:spPr>
          <a:xfrm>
            <a:off x="5562600" y="11430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0" name="Table 9"/>
          <p:cNvGraphicFramePr>
            <a:graphicFrameLocks noGrp="1"/>
          </p:cNvGraphicFramePr>
          <p:nvPr/>
        </p:nvGraphicFramePr>
        <p:xfrm>
          <a:off x="304800" y="1905000"/>
          <a:ext cx="8686800" cy="1143000"/>
        </p:xfrm>
        <a:graphic>
          <a:graphicData uri="http://schemas.openxmlformats.org/drawingml/2006/table">
            <a:tbl>
              <a:tblPr firstRow="1" bandRow="1">
                <a:tableStyleId>{7DF18680-E054-41AD-8BC1-D1AEF772440D}</a:tableStyleId>
              </a:tblPr>
              <a:tblGrid>
                <a:gridCol w="195453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38684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571500">
                <a:tc>
                  <a:txBody>
                    <a:bodyPr/>
                    <a:lstStyle/>
                    <a:p>
                      <a:pPr algn="ctr"/>
                      <a:r>
                        <a:rPr lang="en-US" sz="2400" dirty="0"/>
                        <a:t>Polymer</a:t>
                      </a:r>
                      <a:endParaRPr lang="en-US" sz="2400" b="1" dirty="0"/>
                    </a:p>
                  </a:txBody>
                  <a:tcPr/>
                </a:tc>
                <a:tc>
                  <a:txBody>
                    <a:bodyPr/>
                    <a:lstStyle/>
                    <a:p>
                      <a:pPr algn="ctr"/>
                      <a:r>
                        <a:rPr lang="en-US" sz="2400" dirty="0"/>
                        <a:t>Polythene</a:t>
                      </a:r>
                      <a:endParaRPr lang="en-US" sz="2400" b="1" dirty="0"/>
                    </a:p>
                  </a:txBody>
                  <a:tcPr/>
                </a:tc>
                <a:tc>
                  <a:txBody>
                    <a:bodyPr/>
                    <a:lstStyle/>
                    <a:p>
                      <a:pPr algn="ctr"/>
                      <a:r>
                        <a:rPr lang="en-US" sz="2400" dirty="0" err="1"/>
                        <a:t>Polybutadien</a:t>
                      </a:r>
                      <a:endParaRPr lang="en-US" sz="2400" b="1" dirty="0"/>
                    </a:p>
                  </a:txBody>
                  <a:tcPr/>
                </a:tc>
                <a:tc>
                  <a:txBody>
                    <a:bodyPr/>
                    <a:lstStyle/>
                    <a:p>
                      <a:pPr algn="ctr"/>
                      <a:r>
                        <a:rPr lang="en-US" sz="2400" dirty="0"/>
                        <a:t>PVC</a:t>
                      </a:r>
                      <a:endParaRPr lang="en-US" sz="2400" b="1" dirty="0"/>
                    </a:p>
                  </a:txBody>
                  <a:tcPr/>
                </a:tc>
                <a:tc>
                  <a:txBody>
                    <a:bodyPr/>
                    <a:lstStyle/>
                    <a:p>
                      <a:pPr algn="ctr"/>
                      <a:r>
                        <a:rPr lang="en-US" sz="2400" dirty="0"/>
                        <a:t>Nylon-66</a:t>
                      </a:r>
                      <a:endParaRPr lang="en-US" sz="2400" b="1" dirty="0"/>
                    </a:p>
                  </a:txBody>
                  <a:tcPr/>
                </a:tc>
                <a:extLst>
                  <a:ext uri="{0D108BD9-81ED-4DB2-BD59-A6C34878D82A}">
                    <a16:rowId xmlns:a16="http://schemas.microsoft.com/office/drawing/2014/main" val="10000"/>
                  </a:ext>
                </a:extLst>
              </a:tr>
              <a:tr h="5715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t>Tg</a:t>
                      </a:r>
                      <a:r>
                        <a:rPr lang="en-US" sz="2400" dirty="0"/>
                        <a:t> (°C )</a:t>
                      </a:r>
                      <a:endParaRPr lang="en-US" sz="2400" b="1" dirty="0"/>
                    </a:p>
                  </a:txBody>
                  <a:tcPr/>
                </a:tc>
                <a:tc>
                  <a:txBody>
                    <a:bodyPr/>
                    <a:lstStyle/>
                    <a:p>
                      <a:pPr algn="ctr"/>
                      <a:r>
                        <a:rPr lang="en-US" sz="2400" dirty="0"/>
                        <a:t>-110</a:t>
                      </a:r>
                      <a:endParaRPr lang="en-US" sz="2400" b="1" dirty="0"/>
                    </a:p>
                  </a:txBody>
                  <a:tcPr/>
                </a:tc>
                <a:tc>
                  <a:txBody>
                    <a:bodyPr/>
                    <a:lstStyle/>
                    <a:p>
                      <a:pPr algn="ctr"/>
                      <a:r>
                        <a:rPr lang="en-US" sz="2400" dirty="0"/>
                        <a:t>-80</a:t>
                      </a:r>
                      <a:endParaRPr lang="en-US" sz="2400" b="1" dirty="0"/>
                    </a:p>
                  </a:txBody>
                  <a:tcPr/>
                </a:tc>
                <a:tc>
                  <a:txBody>
                    <a:bodyPr/>
                    <a:lstStyle/>
                    <a:p>
                      <a:pPr algn="ctr"/>
                      <a:r>
                        <a:rPr lang="en-US" sz="2400" dirty="0"/>
                        <a:t>+80</a:t>
                      </a:r>
                      <a:endParaRPr lang="en-US" sz="2400" b="1" dirty="0"/>
                    </a:p>
                  </a:txBody>
                  <a:tcPr/>
                </a:tc>
                <a:tc>
                  <a:txBody>
                    <a:bodyPr/>
                    <a:lstStyle/>
                    <a:p>
                      <a:pPr algn="ctr"/>
                      <a:r>
                        <a:rPr lang="en-US" sz="2400" dirty="0"/>
                        <a:t>+100</a:t>
                      </a:r>
                      <a:endParaRPr lang="en-US" sz="2400" b="1" dirty="0"/>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228600" y="3429000"/>
            <a:ext cx="8686800" cy="2678113"/>
          </a:xfrm>
          <a:prstGeom prst="rect">
            <a:avLst/>
          </a:prstGeom>
          <a:noFill/>
        </p:spPr>
        <p:txBody>
          <a:bodyPr>
            <a:spAutoFit/>
          </a:bodyPr>
          <a:lstStyle/>
          <a:p>
            <a:pPr eaLnBrk="1" hangingPunct="1">
              <a:defRPr/>
            </a:pPr>
            <a:r>
              <a:rPr lang="en-US" sz="2400" b="1" i="1" dirty="0">
                <a:solidFill>
                  <a:srgbClr val="C00000"/>
                </a:solidFill>
                <a:latin typeface="Arial" charset="0"/>
              </a:rPr>
              <a:t>Factors influencing </a:t>
            </a:r>
            <a:r>
              <a:rPr lang="en-US" sz="2400" b="1" i="1" dirty="0" err="1">
                <a:solidFill>
                  <a:srgbClr val="C00000"/>
                </a:solidFill>
                <a:latin typeface="Arial" charset="0"/>
              </a:rPr>
              <a:t>Tg</a:t>
            </a:r>
            <a:r>
              <a:rPr lang="en-US" sz="2400" b="1" i="1" dirty="0">
                <a:solidFill>
                  <a:srgbClr val="C00000"/>
                </a:solidFill>
                <a:latin typeface="Arial" charset="0"/>
              </a:rPr>
              <a:t> of polymer</a:t>
            </a:r>
          </a:p>
          <a:p>
            <a:pPr marL="457200" indent="-457200" eaLnBrk="1" hangingPunct="1">
              <a:buFontTx/>
              <a:buAutoNum type="arabicParenR"/>
              <a:defRPr/>
            </a:pPr>
            <a:r>
              <a:rPr lang="en-US" sz="2400" b="1" i="1" dirty="0">
                <a:solidFill>
                  <a:schemeClr val="tx1">
                    <a:lumMod val="95000"/>
                    <a:lumOff val="5000"/>
                  </a:schemeClr>
                </a:solidFill>
                <a:latin typeface="Arial" charset="0"/>
              </a:rPr>
              <a:t>Flexibility: (free rotation of polymer chain)</a:t>
            </a:r>
          </a:p>
          <a:p>
            <a:pPr marL="457200" indent="-457200" eaLnBrk="1" hangingPunct="1">
              <a:buFont typeface="Arial" pitchFamily="34" charset="0"/>
              <a:buChar char="•"/>
              <a:defRPr/>
            </a:pPr>
            <a:r>
              <a:rPr lang="en-US" sz="2400" dirty="0">
                <a:solidFill>
                  <a:schemeClr val="tx1">
                    <a:lumMod val="95000"/>
                    <a:lumOff val="5000"/>
                  </a:schemeClr>
                </a:solidFill>
                <a:latin typeface="Arial" charset="0"/>
              </a:rPr>
              <a:t>Presence of double bonds, side groups, bulky groups, cyclic rings, aromatics restricts the free rotation of polymer chain, hence flexibility decreases.</a:t>
            </a:r>
          </a:p>
          <a:p>
            <a:pPr marL="457200" indent="-457200" eaLnBrk="1" hangingPunct="1">
              <a:buFont typeface="Arial" pitchFamily="34" charset="0"/>
              <a:buChar char="•"/>
              <a:defRPr/>
            </a:pPr>
            <a:endParaRPr lang="en-US" sz="2400" dirty="0">
              <a:solidFill>
                <a:schemeClr val="tx1">
                  <a:lumMod val="95000"/>
                  <a:lumOff val="5000"/>
                </a:schemeClr>
              </a:solidFill>
              <a:latin typeface="Arial" charset="0"/>
            </a:endParaRPr>
          </a:p>
          <a:p>
            <a:pPr marL="457200" indent="-457200" eaLnBrk="1" hangingPunct="1">
              <a:buFont typeface="Arial" pitchFamily="34" charset="0"/>
              <a:buChar char="•"/>
              <a:defRPr/>
            </a:pPr>
            <a:r>
              <a:rPr lang="en-US" sz="2400" dirty="0">
                <a:solidFill>
                  <a:schemeClr val="tx1">
                    <a:lumMod val="95000"/>
                    <a:lumOff val="5000"/>
                  </a:schemeClr>
                </a:solidFill>
                <a:latin typeface="Arial" charset="0"/>
              </a:rPr>
              <a:t>Lower the free rotation, more is the </a:t>
            </a:r>
            <a:r>
              <a:rPr lang="en-US" sz="2400" dirty="0" err="1">
                <a:solidFill>
                  <a:schemeClr val="tx1">
                    <a:lumMod val="95000"/>
                    <a:lumOff val="5000"/>
                  </a:schemeClr>
                </a:solidFill>
                <a:latin typeface="Arial" charset="0"/>
              </a:rPr>
              <a:t>Tg</a:t>
            </a:r>
            <a:r>
              <a:rPr lang="en-US" sz="2400" dirty="0">
                <a:solidFill>
                  <a:schemeClr val="tx1">
                    <a:lumMod val="95000"/>
                    <a:lumOff val="5000"/>
                  </a:schemeClr>
                </a:solidFill>
                <a:latin typeface="Arial" charset="0"/>
              </a:rPr>
              <a:t>. </a:t>
            </a:r>
          </a:p>
        </p:txBody>
      </p:sp>
      <p:sp>
        <p:nvSpPr>
          <p:cNvPr id="12" name="Rectangle 11"/>
          <p:cNvSpPr/>
          <p:nvPr/>
        </p:nvSpPr>
        <p:spPr>
          <a:xfrm>
            <a:off x="0" y="0"/>
            <a:ext cx="9144000" cy="685800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704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2848</TotalTime>
  <Words>1325</Words>
  <Application>Microsoft Office PowerPoint</Application>
  <PresentationFormat>On-screen Show (4:3)</PresentationFormat>
  <Paragraphs>168</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Chapter Contents</vt:lpstr>
      <vt:lpstr>PowerPoint Presentation</vt:lpstr>
      <vt:lpstr>PowerPoint Presentation</vt:lpstr>
      <vt:lpstr>Lecture-1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 Branching and cross linking :    A high degree of branching and cross linking in the  polymer ,  bring the chain closer, lower the free volume thus reducing the chain mobility. Hence Tg  increases.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malathi challa</cp:lastModifiedBy>
  <cp:revision>127</cp:revision>
  <dcterms:created xsi:type="dcterms:W3CDTF">2021-01-02T07:49:52Z</dcterms:created>
  <dcterms:modified xsi:type="dcterms:W3CDTF">2021-08-16T04:53:31Z</dcterms:modified>
</cp:coreProperties>
</file>