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4" r:id="rId4"/>
    <p:sldId id="306" r:id="rId5"/>
    <p:sldId id="284" r:id="rId6"/>
    <p:sldId id="322" r:id="rId7"/>
    <p:sldId id="323" r:id="rId8"/>
    <p:sldId id="297" r:id="rId9"/>
    <p:sldId id="282" r:id="rId10"/>
    <p:sldId id="324" r:id="rId11"/>
    <p:sldId id="286" r:id="rId12"/>
    <p:sldId id="299" r:id="rId13"/>
    <p:sldId id="287" r:id="rId14"/>
    <p:sldId id="325" r:id="rId15"/>
    <p:sldId id="288" r:id="rId16"/>
    <p:sldId id="261" r:id="rId17"/>
    <p:sldId id="301" r:id="rId18"/>
    <p:sldId id="262" r:id="rId19"/>
    <p:sldId id="326" r:id="rId20"/>
    <p:sldId id="290" r:id="rId21"/>
    <p:sldId id="292" r:id="rId22"/>
    <p:sldId id="263" r:id="rId23"/>
    <p:sldId id="294" r:id="rId24"/>
    <p:sldId id="295" r:id="rId25"/>
    <p:sldId id="264" r:id="rId26"/>
    <p:sldId id="265" r:id="rId27"/>
    <p:sldId id="302" r:id="rId28"/>
    <p:sldId id="309" r:id="rId29"/>
    <p:sldId id="266" r:id="rId30"/>
    <p:sldId id="308" r:id="rId31"/>
    <p:sldId id="303" r:id="rId32"/>
    <p:sldId id="267" r:id="rId33"/>
    <p:sldId id="320" r:id="rId34"/>
    <p:sldId id="313" r:id="rId35"/>
    <p:sldId id="311" r:id="rId36"/>
    <p:sldId id="310" r:id="rId37"/>
    <p:sldId id="314" r:id="rId38"/>
    <p:sldId id="312" r:id="rId39"/>
    <p:sldId id="315" r:id="rId40"/>
    <p:sldId id="316" r:id="rId41"/>
    <p:sldId id="268" r:id="rId42"/>
    <p:sldId id="318" r:id="rId43"/>
    <p:sldId id="269" r:id="rId44"/>
    <p:sldId id="317" r:id="rId45"/>
    <p:sldId id="270" r:id="rId46"/>
    <p:sldId id="321" r:id="rId47"/>
    <p:sldId id="271" r:id="rId48"/>
    <p:sldId id="273" r:id="rId49"/>
    <p:sldId id="274" r:id="rId50"/>
    <p:sldId id="328" r:id="rId51"/>
    <p:sldId id="329" r:id="rId52"/>
    <p:sldId id="276" r:id="rId53"/>
    <p:sldId id="277" r:id="rId54"/>
    <p:sldId id="300" r:id="rId55"/>
    <p:sldId id="278" r:id="rId56"/>
    <p:sldId id="289" r:id="rId57"/>
    <p:sldId id="279" r:id="rId58"/>
    <p:sldId id="280" r:id="rId59"/>
    <p:sldId id="30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A0346-EE6E-4658-BEE2-546D6A1F32AB}" type="datetimeFigureOut">
              <a:rPr lang="en-IN" smtClean="0"/>
              <a:t>06-07-2021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E3B3-F4CC-4C35-A7BF-E73D624E9A26}" type="slidenum">
              <a:rPr lang="en-IN" smtClean="0"/>
              <a:t>‹#›</a:t>
            </a:fld>
            <a:endParaRPr lang="en-IN"/>
          </a:p>
        </p:txBody>
      </p:sp>
    </p:spTree>
    <p:extLst>
      <p:ext uri="{BB962C8B-B14F-4D97-AF65-F5344CB8AC3E}">
        <p14:creationId xmlns:p14="http://schemas.microsoft.com/office/powerpoint/2010/main" val="151804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ictionary.cambridge.org/dictionary/english/continued"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ictionary.cambridge.org/dictionary/english/determination" TargetMode="External"/><Relationship Id="rId4" Type="http://schemas.openxmlformats.org/officeDocument/2006/relationships/hyperlink" Target="https://dictionary.cambridge.org/dictionary/english/effo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Perseverance-</a:t>
            </a:r>
            <a:r>
              <a:rPr lang="en-IN" sz="1200" b="1" i="0" u="none" strike="noStrike" kern="1200" dirty="0" smtClean="0">
                <a:solidFill>
                  <a:schemeClr val="tx1"/>
                </a:solidFill>
                <a:effectLst/>
                <a:latin typeface="+mn-lt"/>
                <a:ea typeface="+mn-ea"/>
                <a:cs typeface="+mn-cs"/>
                <a:hlinkClick r:id="rId3" tooltip="continued"/>
              </a:rPr>
              <a:t>continued</a:t>
            </a:r>
            <a:r>
              <a:rPr lang="en-IN" sz="1200" b="1" i="0" kern="1200" dirty="0" smtClean="0">
                <a:solidFill>
                  <a:schemeClr val="tx1"/>
                </a:solidFill>
                <a:effectLst/>
                <a:latin typeface="+mn-lt"/>
                <a:ea typeface="+mn-ea"/>
                <a:cs typeface="+mn-cs"/>
              </a:rPr>
              <a:t> </a:t>
            </a:r>
            <a:r>
              <a:rPr lang="en-IN" sz="1200" b="1" i="0" u="none" strike="noStrike" kern="1200" dirty="0" smtClean="0">
                <a:solidFill>
                  <a:schemeClr val="tx1"/>
                </a:solidFill>
                <a:effectLst/>
                <a:latin typeface="+mn-lt"/>
                <a:ea typeface="+mn-ea"/>
                <a:cs typeface="+mn-cs"/>
                <a:hlinkClick r:id="rId4" tooltip="effort"/>
              </a:rPr>
              <a:t>effort</a:t>
            </a:r>
            <a:r>
              <a:rPr lang="en-IN" sz="1200" b="1" i="0" kern="1200" dirty="0" smtClean="0">
                <a:solidFill>
                  <a:schemeClr val="tx1"/>
                </a:solidFill>
                <a:effectLst/>
                <a:latin typeface="+mn-lt"/>
                <a:ea typeface="+mn-ea"/>
                <a:cs typeface="+mn-cs"/>
              </a:rPr>
              <a:t> and </a:t>
            </a:r>
            <a:r>
              <a:rPr lang="en-IN" sz="1200" b="1" i="0" u="none" strike="noStrike" kern="1200" dirty="0" smtClean="0">
                <a:solidFill>
                  <a:schemeClr val="tx1"/>
                </a:solidFill>
                <a:effectLst/>
                <a:latin typeface="+mn-lt"/>
                <a:ea typeface="+mn-ea"/>
                <a:cs typeface="+mn-cs"/>
                <a:hlinkClick r:id="rId5" tooltip="determination"/>
              </a:rPr>
              <a:t>determination</a:t>
            </a:r>
            <a:r>
              <a:rPr lang="en-IN" sz="1200" b="1" i="0" u="none" strike="noStrike" kern="1200" dirty="0" smtClean="0">
                <a:solidFill>
                  <a:schemeClr val="tx1"/>
                </a:solidFill>
                <a:effectLst/>
                <a:latin typeface="+mn-lt"/>
                <a:ea typeface="+mn-ea"/>
                <a:cs typeface="+mn-cs"/>
              </a:rPr>
              <a:t>, stewardship-</a:t>
            </a:r>
            <a:r>
              <a:rPr lang="en-IN" sz="1200" b="0" i="0" kern="1200" dirty="0" smtClean="0">
                <a:solidFill>
                  <a:schemeClr val="tx1"/>
                </a:solidFill>
                <a:effectLst/>
                <a:latin typeface="+mn-lt"/>
                <a:ea typeface="+mn-ea"/>
                <a:cs typeface="+mn-cs"/>
              </a:rPr>
              <a:t>the job of supervising </a:t>
            </a:r>
            <a:endParaRPr lang="en-IN" dirty="0"/>
          </a:p>
        </p:txBody>
      </p:sp>
      <p:sp>
        <p:nvSpPr>
          <p:cNvPr id="4" name="Slide Number Placeholder 3"/>
          <p:cNvSpPr>
            <a:spLocks noGrp="1"/>
          </p:cNvSpPr>
          <p:nvPr>
            <p:ph type="sldNum" sz="quarter" idx="10"/>
          </p:nvPr>
        </p:nvSpPr>
        <p:spPr/>
        <p:txBody>
          <a:bodyPr/>
          <a:lstStyle/>
          <a:p>
            <a:fld id="{3F52E3B3-F4CC-4C35-A7BF-E73D624E9A26}" type="slidenum">
              <a:rPr lang="en-IN" smtClean="0"/>
              <a:t>9</a:t>
            </a:fld>
            <a:endParaRPr lang="en-IN"/>
          </a:p>
        </p:txBody>
      </p:sp>
    </p:spTree>
    <p:extLst>
      <p:ext uri="{BB962C8B-B14F-4D97-AF65-F5344CB8AC3E}">
        <p14:creationId xmlns:p14="http://schemas.microsoft.com/office/powerpoint/2010/main" val="340736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071DDC1-B3C4-436C-AB97-993CE1DF1153}"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1173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71DDC1-B3C4-436C-AB97-993CE1DF1153}"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131082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71DDC1-B3C4-436C-AB97-993CE1DF1153}"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87994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71DDC1-B3C4-436C-AB97-993CE1DF1153}"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6545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71DDC1-B3C4-436C-AB97-993CE1DF1153}"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100046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071DDC1-B3C4-436C-AB97-993CE1DF1153}"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275018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071DDC1-B3C4-436C-AB97-993CE1DF1153}"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140434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071DDC1-B3C4-436C-AB97-993CE1DF1153}"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374533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1DDC1-B3C4-436C-AB97-993CE1DF1153}"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300104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1DDC1-B3C4-436C-AB97-993CE1DF1153}"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33702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1DDC1-B3C4-436C-AB97-993CE1DF1153}"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9BBCA-A4DF-4EB8-9742-800FA197330D}" type="slidenum">
              <a:rPr lang="en-IN" smtClean="0"/>
              <a:t>‹#›</a:t>
            </a:fld>
            <a:endParaRPr lang="en-IN"/>
          </a:p>
        </p:txBody>
      </p:sp>
    </p:spTree>
    <p:extLst>
      <p:ext uri="{BB962C8B-B14F-4D97-AF65-F5344CB8AC3E}">
        <p14:creationId xmlns:p14="http://schemas.microsoft.com/office/powerpoint/2010/main" val="292475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1DDC1-B3C4-436C-AB97-993CE1DF1153}" type="datetimeFigureOut">
              <a:rPr lang="en-IN" smtClean="0"/>
              <a:t>06-07-2021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9BBCA-A4DF-4EB8-9742-800FA197330D}" type="slidenum">
              <a:rPr lang="en-IN" smtClean="0"/>
              <a:t>‹#›</a:t>
            </a:fld>
            <a:endParaRPr lang="en-IN"/>
          </a:p>
        </p:txBody>
      </p:sp>
    </p:spTree>
    <p:extLst>
      <p:ext uri="{BB962C8B-B14F-4D97-AF65-F5344CB8AC3E}">
        <p14:creationId xmlns:p14="http://schemas.microsoft.com/office/powerpoint/2010/main" val="133515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280920" cy="5816977"/>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UNIT-IV: </a:t>
            </a:r>
            <a:endParaRPr lang="en-US" sz="2800" b="1" dirty="0" smtClean="0">
              <a:solidFill>
                <a:srgbClr val="C00000"/>
              </a:solidFill>
              <a:latin typeface="Times New Roman" pitchFamily="18" charset="0"/>
              <a:cs typeface="Times New Roman" pitchFamily="18" charset="0"/>
            </a:endParaRPr>
          </a:p>
          <a:p>
            <a:pPr algn="ctr"/>
            <a:r>
              <a:rPr lang="en-US" sz="2800" b="1" dirty="0" smtClean="0">
                <a:solidFill>
                  <a:srgbClr val="C00000"/>
                </a:solidFill>
                <a:latin typeface="Times New Roman" pitchFamily="18" charset="0"/>
                <a:cs typeface="Times New Roman" pitchFamily="18" charset="0"/>
              </a:rPr>
              <a:t>HUMAN </a:t>
            </a:r>
            <a:r>
              <a:rPr lang="en-US" sz="2800" b="1" dirty="0">
                <a:solidFill>
                  <a:srgbClr val="C00000"/>
                </a:solidFill>
                <a:latin typeface="Times New Roman" pitchFamily="18" charset="0"/>
                <a:cs typeface="Times New Roman" pitchFamily="18" charset="0"/>
              </a:rPr>
              <a:t>VALUES AND </a:t>
            </a:r>
            <a:endParaRPr lang="en-US" sz="2800" b="1" dirty="0" smtClean="0">
              <a:solidFill>
                <a:srgbClr val="C00000"/>
              </a:solidFill>
              <a:latin typeface="Times New Roman" pitchFamily="18" charset="0"/>
              <a:cs typeface="Times New Roman" pitchFamily="18" charset="0"/>
            </a:endParaRPr>
          </a:p>
          <a:p>
            <a:pPr algn="ctr"/>
            <a:r>
              <a:rPr lang="en-US" sz="2800" b="1" dirty="0" smtClean="0">
                <a:solidFill>
                  <a:srgbClr val="C00000"/>
                </a:solidFill>
                <a:latin typeface="Times New Roman" pitchFamily="18" charset="0"/>
                <a:cs typeface="Times New Roman" pitchFamily="18" charset="0"/>
              </a:rPr>
              <a:t>RELATIONSHIP MANAGEMENT</a:t>
            </a:r>
            <a:endParaRPr lang="en-IN" sz="2800" dirty="0">
              <a:solidFill>
                <a:srgbClr val="C00000"/>
              </a:solidFill>
              <a:latin typeface="Times New Roman" pitchFamily="18" charset="0"/>
              <a:cs typeface="Times New Roman" pitchFamily="18" charset="0"/>
            </a:endParaRPr>
          </a:p>
          <a:p>
            <a:pPr marL="514350" lvl="0" indent="-514350">
              <a:buFont typeface="+mj-lt"/>
              <a:buAutoNum type="arabicPeriod"/>
            </a:pPr>
            <a:r>
              <a:rPr lang="en-US" sz="3200" dirty="0">
                <a:latin typeface="Times New Roman" pitchFamily="18" charset="0"/>
                <a:cs typeface="Times New Roman" pitchFamily="18" charset="0"/>
              </a:rPr>
              <a:t>Human values- its significance, Social values, Integrity, Empathy, Character, Spirituality.</a:t>
            </a:r>
            <a:endParaRPr lang="en-IN" sz="3200" dirty="0">
              <a:latin typeface="Times New Roman" pitchFamily="18" charset="0"/>
              <a:cs typeface="Times New Roman" pitchFamily="18" charset="0"/>
            </a:endParaRPr>
          </a:p>
          <a:p>
            <a:pPr marL="514350" lvl="0" indent="-514350">
              <a:buFont typeface="+mj-lt"/>
              <a:buAutoNum type="arabicPeriod"/>
            </a:pPr>
            <a:r>
              <a:rPr lang="en-US" sz="3200" dirty="0">
                <a:latin typeface="Times New Roman" pitchFamily="18" charset="0"/>
                <a:cs typeface="Times New Roman" pitchFamily="18" charset="0"/>
              </a:rPr>
              <a:t>Relationship values-honesty, commitment, and compromise.</a:t>
            </a:r>
            <a:endParaRPr lang="en-IN" sz="3200" dirty="0">
              <a:latin typeface="Times New Roman" pitchFamily="18" charset="0"/>
              <a:cs typeface="Times New Roman" pitchFamily="18" charset="0"/>
            </a:endParaRPr>
          </a:p>
          <a:p>
            <a:pPr marL="514350" lvl="0" indent="-514350">
              <a:buFont typeface="+mj-lt"/>
              <a:buAutoNum type="arabicPeriod"/>
            </a:pPr>
            <a:r>
              <a:rPr lang="en-US" sz="3200" dirty="0">
                <a:latin typeface="Times New Roman" pitchFamily="18" charset="0"/>
                <a:cs typeface="Times New Roman" pitchFamily="18" charset="0"/>
              </a:rPr>
              <a:t>Building effective relations with peers and yourself.</a:t>
            </a:r>
            <a:endParaRPr lang="en-IN" sz="3200" dirty="0">
              <a:latin typeface="Times New Roman" pitchFamily="18" charset="0"/>
              <a:cs typeface="Times New Roman" pitchFamily="18" charset="0"/>
            </a:endParaRPr>
          </a:p>
          <a:p>
            <a:pPr marL="514350" lvl="0" indent="-514350">
              <a:buFont typeface="+mj-lt"/>
              <a:buAutoNum type="arabicPeriod"/>
            </a:pPr>
            <a:r>
              <a:rPr lang="en-US" sz="3200" dirty="0">
                <a:latin typeface="Times New Roman" pitchFamily="18" charset="0"/>
                <a:cs typeface="Times New Roman" pitchFamily="18" charset="0"/>
              </a:rPr>
              <a:t>Building effective relations with parents and elders.</a:t>
            </a:r>
            <a:endParaRPr lang="en-IN" sz="3200" dirty="0">
              <a:latin typeface="Times New Roman" pitchFamily="18" charset="0"/>
              <a:cs typeface="Times New Roman" pitchFamily="18" charset="0"/>
            </a:endParaRPr>
          </a:p>
          <a:p>
            <a:pPr marL="514350" lvl="0" indent="-514350">
              <a:buFont typeface="+mj-lt"/>
              <a:buAutoNum type="arabicPeriod"/>
            </a:pPr>
            <a:r>
              <a:rPr lang="en-US" sz="3200" dirty="0">
                <a:latin typeface="Times New Roman" pitchFamily="18" charset="0"/>
                <a:cs typeface="Times New Roman" pitchFamily="18" charset="0"/>
              </a:rPr>
              <a:t>Aspirations and parents’ expectations.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808336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525963"/>
          </a:xfrm>
        </p:spPr>
        <p:txBody>
          <a:bodyPr>
            <a:normAutofit fontScale="85000" lnSpcReduction="20000"/>
          </a:bodyPr>
          <a:lstStyle/>
          <a:p>
            <a:pPr algn="just"/>
            <a:r>
              <a:rPr lang="en-US" dirty="0" smtClean="0">
                <a:latin typeface="Times New Roman" pitchFamily="18" charset="0"/>
                <a:cs typeface="Times New Roman" pitchFamily="18" charset="0"/>
              </a:rPr>
              <a:t>Human </a:t>
            </a:r>
            <a:r>
              <a:rPr lang="en-US" dirty="0">
                <a:latin typeface="Times New Roman" pitchFamily="18" charset="0"/>
                <a:cs typeface="Times New Roman" pitchFamily="18" charset="0"/>
              </a:rPr>
              <a:t>values are deteriorating because we, </a:t>
            </a:r>
            <a:r>
              <a:rPr lang="en-US" b="1" dirty="0">
                <a:solidFill>
                  <a:srgbClr val="C00000"/>
                </a:solidFill>
                <a:latin typeface="Times New Roman" pitchFamily="18" charset="0"/>
                <a:cs typeface="Times New Roman" pitchFamily="18" charset="0"/>
              </a:rPr>
              <a:t>humans have forgotten the essence of life. </a:t>
            </a:r>
            <a:endParaRPr lang="en-US" b="1" dirty="0" smtClean="0">
              <a:solidFill>
                <a:srgbClr val="C0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Why </a:t>
            </a:r>
            <a:r>
              <a:rPr lang="en-US" dirty="0">
                <a:latin typeface="Times New Roman" pitchFamily="18" charset="0"/>
                <a:cs typeface="Times New Roman" pitchFamily="18" charset="0"/>
              </a:rPr>
              <a:t>do we use the term ‘Values’ with humans, not with animals?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answer is these values make humans superior to other animals. But the irony is that we think that the vitality of life is to acquire more and more </a:t>
            </a:r>
            <a:r>
              <a:rPr lang="en-US" b="1" dirty="0">
                <a:solidFill>
                  <a:srgbClr val="C00000"/>
                </a:solidFill>
                <a:latin typeface="Times New Roman" pitchFamily="18" charset="0"/>
                <a:cs typeface="Times New Roman" pitchFamily="18" charset="0"/>
              </a:rPr>
              <a:t>materialistic things. </a:t>
            </a:r>
            <a:endParaRPr lang="en-US" b="1" dirty="0" smtClean="0">
              <a:solidFill>
                <a:srgbClr val="C0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often come across the news like someone killed a person for some meager amount. Such incidents occur on account of our </a:t>
            </a:r>
            <a:r>
              <a:rPr lang="en-US" b="1" dirty="0">
                <a:solidFill>
                  <a:srgbClr val="C00000"/>
                </a:solidFill>
                <a:latin typeface="Times New Roman" pitchFamily="18" charset="0"/>
                <a:cs typeface="Times New Roman" pitchFamily="18" charset="0"/>
              </a:rPr>
              <a:t>lack of comprehension of the ultimate goal of life.</a:t>
            </a:r>
            <a:endParaRPr lang="en-IN" b="1" dirty="0">
              <a:solidFill>
                <a:srgbClr val="C0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5" name="Title 3"/>
          <p:cNvSpPr>
            <a:spLocks noGrp="1"/>
          </p:cNvSpPr>
          <p:nvPr>
            <p:ph type="title"/>
          </p:nvPr>
        </p:nvSpPr>
        <p:spPr>
          <a:xfrm>
            <a:off x="457200" y="274638"/>
            <a:ext cx="8229600" cy="1143000"/>
          </a:xfrm>
        </p:spPr>
        <p:txBody>
          <a:bodyPr>
            <a:noAutofit/>
          </a:bodyPr>
          <a:lstStyle/>
          <a:p>
            <a:r>
              <a:rPr lang="en-US" sz="3600" b="1" dirty="0" smtClean="0">
                <a:latin typeface="Times New Roman" pitchFamily="18" charset="0"/>
                <a:cs typeface="Times New Roman" pitchFamily="18" charset="0"/>
              </a:rPr>
              <a:t>WHY ARE HUMAN VALUES DETERIORATING? </a:t>
            </a:r>
            <a:endParaRPr lang="en-IN" sz="3600" dirty="0"/>
          </a:p>
        </p:txBody>
      </p:sp>
    </p:spTree>
    <p:extLst>
      <p:ext uri="{BB962C8B-B14F-4D97-AF65-F5344CB8AC3E}">
        <p14:creationId xmlns:p14="http://schemas.microsoft.com/office/powerpoint/2010/main" val="58047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OCIAL VALUES&#10;Introduction&#10;• Values belief and religion all the three are&#10;interrelated concepts.&#10;• According to DURKEI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34" y="95250"/>
            <a:ext cx="8645038" cy="64300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9592" y="5378118"/>
            <a:ext cx="7920880" cy="923330"/>
          </a:xfrm>
          <a:prstGeom prst="rect">
            <a:avLst/>
          </a:prstGeom>
        </p:spPr>
        <p:txBody>
          <a:bodyPr wrap="square">
            <a:spAutoFit/>
          </a:bodyPr>
          <a:lstStyle/>
          <a:p>
            <a:pPr algn="just"/>
            <a:r>
              <a:rPr lang="en-US" b="1" dirty="0">
                <a:latin typeface="Times New Roman" pitchFamily="18" charset="0"/>
                <a:cs typeface="Times New Roman" pitchFamily="18" charset="0"/>
              </a:rPr>
              <a:t>SOCIAL VALUES:</a:t>
            </a:r>
            <a:r>
              <a:rPr lang="en-US" dirty="0">
                <a:latin typeface="Times New Roman" pitchFamily="18" charset="0"/>
                <a:cs typeface="Times New Roman" pitchFamily="18" charset="0"/>
              </a:rPr>
              <a:t> </a:t>
            </a:r>
            <a:r>
              <a:rPr lang="en-US" b="1" dirty="0">
                <a:solidFill>
                  <a:srgbClr val="C00000"/>
                </a:solidFill>
                <a:latin typeface="Times New Roman" pitchFamily="18" charset="0"/>
                <a:cs typeface="Times New Roman" pitchFamily="18" charset="0"/>
              </a:rPr>
              <a:t>Highest love for the people</a:t>
            </a:r>
            <a:r>
              <a:rPr lang="en-US" dirty="0">
                <a:latin typeface="Times New Roman" pitchFamily="18" charset="0"/>
                <a:cs typeface="Times New Roman" pitchFamily="18" charset="0"/>
              </a:rPr>
              <a:t>. The social man prizes other persons as ends and is, therefore, himself kind, sympathetic and unselfish.</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88165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OCIAL VALUES&#10;Institutions&#10;1. The Value of Power are attained through political&#10;institution.&#10;2. The Value of Wealth are 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42" y="260648"/>
            <a:ext cx="8471813" cy="62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683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THICS AND VALUES&#10; Ethics is the branch of philosophy that involves&#10;systematizing, defending, and recommending concepts 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8280920"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492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2420888"/>
            <a:ext cx="7231468" cy="1569660"/>
          </a:xfrm>
          <a:prstGeom prst="rect">
            <a:avLst/>
          </a:prstGeom>
          <a:noFill/>
        </p:spPr>
        <p:txBody>
          <a:bodyPr wrap="none" lIns="91440" tIns="45720" rIns="91440" bIns="45720">
            <a:spAutoFit/>
          </a:bodyPr>
          <a:lstStyle/>
          <a:p>
            <a:pPr algn="ctr"/>
            <a:r>
              <a:rPr lang="en-US" sz="9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INTEGRITY</a:t>
            </a:r>
            <a:endParaRPr lang="en-IN" sz="9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073665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 ​Personal Success &amp; Selfish Individualism&#10; ​Following “Higher the quantity of consumption, better the&#10;quality of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24" y="476672"/>
            <a:ext cx="8280920" cy="591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05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INTEGRITY:</a:t>
            </a:r>
            <a:endParaRPr lang="en-IN" dirty="0"/>
          </a:p>
        </p:txBody>
      </p:sp>
      <p:sp>
        <p:nvSpPr>
          <p:cNvPr id="3" name="Content Placeholder 2"/>
          <p:cNvSpPr>
            <a:spLocks noGrp="1"/>
          </p:cNvSpPr>
          <p:nvPr>
            <p:ph idx="1"/>
          </p:nvPr>
        </p:nvSpPr>
        <p:spPr>
          <a:xfrm>
            <a:off x="251520" y="1268760"/>
            <a:ext cx="8712968" cy="5472608"/>
          </a:xfrm>
        </p:spPr>
        <p:txBody>
          <a:bodyPr>
            <a:noAutofit/>
          </a:bodyPr>
          <a:lstStyle/>
          <a:p>
            <a:pPr algn="just"/>
            <a:r>
              <a:rPr lang="en-US" sz="2200" dirty="0" smtClean="0">
                <a:latin typeface="Times New Roman" pitchFamily="18" charset="0"/>
                <a:cs typeface="Times New Roman" pitchFamily="18" charset="0"/>
              </a:rPr>
              <a:t>Integrity </a:t>
            </a:r>
            <a:r>
              <a:rPr lang="en-US" sz="2200" dirty="0">
                <a:latin typeface="Times New Roman" pitchFamily="18" charset="0"/>
                <a:cs typeface="Times New Roman" pitchFamily="18" charset="0"/>
              </a:rPr>
              <a:t>demands </a:t>
            </a:r>
            <a:r>
              <a:rPr lang="en-US" sz="2200" b="1" dirty="0">
                <a:solidFill>
                  <a:srgbClr val="C00000"/>
                </a:solidFill>
                <a:latin typeface="Times New Roman" pitchFamily="18" charset="0"/>
                <a:cs typeface="Times New Roman" pitchFamily="18" charset="0"/>
              </a:rPr>
              <a:t>a clear cut distinction between right and wrong with no grey areas in between. </a:t>
            </a:r>
            <a:endParaRPr lang="en-US" sz="2200" b="1" dirty="0" smtClean="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Practicing </a:t>
            </a:r>
            <a:r>
              <a:rPr lang="en-US" sz="2200" dirty="0">
                <a:latin typeface="Times New Roman" pitchFamily="18" charset="0"/>
                <a:cs typeface="Times New Roman" pitchFamily="18" charset="0"/>
              </a:rPr>
              <a:t>integrity </a:t>
            </a:r>
            <a:r>
              <a:rPr lang="en-US" sz="2200" b="1" dirty="0">
                <a:solidFill>
                  <a:srgbClr val="C00000"/>
                </a:solidFill>
                <a:latin typeface="Times New Roman" pitchFamily="18" charset="0"/>
                <a:cs typeface="Times New Roman" pitchFamily="18" charset="0"/>
              </a:rPr>
              <a:t>takes courage. </a:t>
            </a:r>
            <a:endParaRPr lang="en-US" sz="2200" b="1" dirty="0" smtClean="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more </a:t>
            </a:r>
            <a:r>
              <a:rPr lang="en-US" sz="2200" b="1" dirty="0">
                <a:solidFill>
                  <a:srgbClr val="C00000"/>
                </a:solidFill>
                <a:latin typeface="Times New Roman" pitchFamily="18" charset="0"/>
                <a:cs typeface="Times New Roman" pitchFamily="18" charset="0"/>
              </a:rPr>
              <a:t>associated with one’s character. </a:t>
            </a:r>
            <a:endParaRPr lang="en-US" sz="2200" b="1" dirty="0" smtClean="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way a man goes about </a:t>
            </a:r>
            <a:r>
              <a:rPr lang="en-US" sz="2200" b="1" dirty="0">
                <a:solidFill>
                  <a:srgbClr val="FF0000"/>
                </a:solidFill>
                <a:latin typeface="Times New Roman" pitchFamily="18" charset="0"/>
                <a:cs typeface="Times New Roman" pitchFamily="18" charset="0"/>
              </a:rPr>
              <a:t>fulfilling his duties and tasks </a:t>
            </a:r>
            <a:r>
              <a:rPr lang="en-US" sz="2200" dirty="0">
                <a:latin typeface="Times New Roman" pitchFamily="18" charset="0"/>
                <a:cs typeface="Times New Roman" pitchFamily="18" charset="0"/>
              </a:rPr>
              <a:t>is a showcase of his integrity.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the practice of </a:t>
            </a:r>
            <a:r>
              <a:rPr lang="en-US" sz="2200" b="1" dirty="0">
                <a:solidFill>
                  <a:srgbClr val="C00000"/>
                </a:solidFill>
                <a:latin typeface="Times New Roman" pitchFamily="18" charset="0"/>
                <a:cs typeface="Times New Roman" pitchFamily="18" charset="0"/>
              </a:rPr>
              <a:t>a set of values </a:t>
            </a:r>
            <a:r>
              <a:rPr lang="en-US" sz="2200" dirty="0">
                <a:latin typeface="Times New Roman" pitchFamily="18" charset="0"/>
                <a:cs typeface="Times New Roman" pitchFamily="18" charset="0"/>
              </a:rPr>
              <a:t>that makes up a person’s integrity. Trust in many ways is a much greater compliment than love.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There </a:t>
            </a:r>
            <a:r>
              <a:rPr lang="en-US" sz="2200" dirty="0">
                <a:latin typeface="Times New Roman" pitchFamily="18" charset="0"/>
                <a:cs typeface="Times New Roman" pitchFamily="18" charset="0"/>
              </a:rPr>
              <a:t>are often people whom </a:t>
            </a:r>
            <a:r>
              <a:rPr lang="en-US" sz="2200" b="1" dirty="0">
                <a:solidFill>
                  <a:srgbClr val="C00000"/>
                </a:solidFill>
                <a:latin typeface="Times New Roman" pitchFamily="18" charset="0"/>
                <a:cs typeface="Times New Roman" pitchFamily="18" charset="0"/>
              </a:rPr>
              <a:t>we love but cannot trust. </a:t>
            </a:r>
            <a:endParaRPr lang="en-US" sz="2200" b="1" dirty="0" smtClean="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earned &amp; inculcated through </a:t>
            </a:r>
            <a:r>
              <a:rPr lang="en-US" sz="2200" b="1" dirty="0">
                <a:solidFill>
                  <a:srgbClr val="C00000"/>
                </a:solidFill>
                <a:latin typeface="Times New Roman" pitchFamily="18" charset="0"/>
                <a:cs typeface="Times New Roman" pitchFamily="18" charset="0"/>
              </a:rPr>
              <a:t>honesty &amp; integrity</a:t>
            </a:r>
            <a:r>
              <a:rPr lang="en-US" sz="2200" dirty="0">
                <a:solidFill>
                  <a:srgbClr val="C00000"/>
                </a:solidFill>
                <a:latin typeface="Times New Roman" pitchFamily="18" charset="0"/>
                <a:cs typeface="Times New Roman" pitchFamily="18" charset="0"/>
              </a:rPr>
              <a:t>. </a:t>
            </a:r>
            <a:endParaRPr lang="en-US" sz="2200" dirty="0" smtClean="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Integrity </a:t>
            </a:r>
            <a:r>
              <a:rPr lang="en-US" sz="2200" dirty="0">
                <a:latin typeface="Times New Roman" pitchFamily="18" charset="0"/>
                <a:cs typeface="Times New Roman" pitchFamily="18" charset="0"/>
              </a:rPr>
              <a:t>means following </a:t>
            </a:r>
            <a:r>
              <a:rPr lang="en-US" sz="2200" b="1" dirty="0">
                <a:solidFill>
                  <a:srgbClr val="C00000"/>
                </a:solidFill>
                <a:latin typeface="Times New Roman" pitchFamily="18" charset="0"/>
                <a:cs typeface="Times New Roman" pitchFamily="18" charset="0"/>
              </a:rPr>
              <a:t>moral or ethical convictions </a:t>
            </a:r>
            <a:r>
              <a:rPr lang="en-US" sz="2200" dirty="0">
                <a:latin typeface="Times New Roman" pitchFamily="18" charset="0"/>
                <a:cs typeface="Times New Roman" pitchFamily="18" charset="0"/>
              </a:rPr>
              <a:t>and doing the right thing in all circumstances, even if no one is watching.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Having </a:t>
            </a:r>
            <a:r>
              <a:rPr lang="en-US" sz="2200" dirty="0">
                <a:latin typeface="Times New Roman" pitchFamily="18" charset="0"/>
                <a:cs typeface="Times New Roman" pitchFamily="18" charset="0"/>
              </a:rPr>
              <a:t>integrity means </a:t>
            </a:r>
            <a:r>
              <a:rPr lang="en-US" sz="2200" b="1" dirty="0">
                <a:solidFill>
                  <a:srgbClr val="C00000"/>
                </a:solidFill>
                <a:latin typeface="Times New Roman" pitchFamily="18" charset="0"/>
                <a:cs typeface="Times New Roman" pitchFamily="18" charset="0"/>
              </a:rPr>
              <a:t>being true to oneself </a:t>
            </a:r>
            <a:r>
              <a:rPr lang="en-US" sz="2200" dirty="0">
                <a:latin typeface="Times New Roman" pitchFamily="18" charset="0"/>
                <a:cs typeface="Times New Roman" pitchFamily="18" charset="0"/>
              </a:rPr>
              <a:t>and keeping away from actions that demeanor dishonors oneself</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622869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latin typeface="Times New Roman" pitchFamily="18" charset="0"/>
                <a:cs typeface="Times New Roman" pitchFamily="18" charset="0"/>
              </a:rPr>
              <a:t>What does it mean to have high integrity</a:t>
            </a:r>
            <a:r>
              <a:rPr lang="en-US" sz="3200" b="1" dirty="0" smtClean="0">
                <a:solidFill>
                  <a:srgbClr val="C00000"/>
                </a:solidFill>
                <a:latin typeface="Times New Roman" pitchFamily="18" charset="0"/>
                <a:cs typeface="Times New Roman" pitchFamily="18" charset="0"/>
              </a:rPr>
              <a:t>?</a:t>
            </a:r>
            <a:endParaRPr lang="en-IN" sz="3200" dirty="0"/>
          </a:p>
        </p:txBody>
      </p:sp>
      <p:sp>
        <p:nvSpPr>
          <p:cNvPr id="3" name="Content Placeholder 2"/>
          <p:cNvSpPr>
            <a:spLocks noGrp="1"/>
          </p:cNvSpPr>
          <p:nvPr>
            <p:ph idx="1"/>
          </p:nvPr>
        </p:nvSpPr>
        <p:spPr/>
        <p:txBody>
          <a:bodyPr/>
          <a:lstStyle/>
          <a:p>
            <a:pPr marL="0" indent="0" algn="just">
              <a:buNone/>
            </a:pPr>
            <a:r>
              <a:rPr lang="en-US" dirty="0" smtClean="0">
                <a:latin typeface="Times New Roman" pitchFamily="18" charset="0"/>
                <a:cs typeface="Times New Roman" pitchFamily="18" charset="0"/>
              </a:rPr>
              <a:t>Having </a:t>
            </a:r>
            <a:r>
              <a:rPr lang="en-US" dirty="0">
                <a:latin typeface="Times New Roman" pitchFamily="18" charset="0"/>
                <a:cs typeface="Times New Roman" pitchFamily="18" charset="0"/>
              </a:rPr>
              <a:t>integrity means </a:t>
            </a:r>
            <a:r>
              <a:rPr lang="en-US" b="1" dirty="0">
                <a:solidFill>
                  <a:srgbClr val="C00000"/>
                </a:solidFill>
                <a:latin typeface="Times New Roman" pitchFamily="18" charset="0"/>
                <a:cs typeface="Times New Roman" pitchFamily="18" charset="0"/>
              </a:rPr>
              <a:t>doing the right thing in a reliable way. </a:t>
            </a:r>
            <a:endParaRPr lang="en-US" b="1" dirty="0" smtClean="0">
              <a:solidFill>
                <a:srgbClr val="C00000"/>
              </a:solidFill>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a personality trait that we </a:t>
            </a:r>
            <a:r>
              <a:rPr lang="en-US" b="1" dirty="0">
                <a:solidFill>
                  <a:srgbClr val="C00000"/>
                </a:solidFill>
                <a:latin typeface="Times New Roman" pitchFamily="18" charset="0"/>
                <a:cs typeface="Times New Roman" pitchFamily="18" charset="0"/>
              </a:rPr>
              <a:t>admire</a:t>
            </a:r>
            <a:r>
              <a:rPr lang="en-US" dirty="0">
                <a:latin typeface="Times New Roman" pitchFamily="18" charset="0"/>
                <a:cs typeface="Times New Roman" pitchFamily="18" charset="0"/>
              </a:rPr>
              <a:t> since it means a person has a moral compass that doesn't waver.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literally means having </a:t>
            </a:r>
            <a:r>
              <a:rPr lang="en-US" b="1" dirty="0">
                <a:solidFill>
                  <a:srgbClr val="C00000"/>
                </a:solidFill>
                <a:latin typeface="Times New Roman" pitchFamily="18" charset="0"/>
                <a:cs typeface="Times New Roman" pitchFamily="18" charset="0"/>
              </a:rPr>
              <a:t>"wholeness"</a:t>
            </a:r>
            <a:r>
              <a:rPr lang="en-US" dirty="0">
                <a:latin typeface="Times New Roman" pitchFamily="18" charset="0"/>
                <a:cs typeface="Times New Roman" pitchFamily="18" charset="0"/>
              </a:rPr>
              <a:t> of character, just as an integer is a "whole number" with no fractions.</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351919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How do you demonstrate integrity</a:t>
            </a:r>
            <a:r>
              <a:rPr lang="en-US" b="1" dirty="0" smtClean="0">
                <a:solidFill>
                  <a:srgbClr val="C00000"/>
                </a:solidFill>
                <a:latin typeface="Times New Roman" pitchFamily="18" charset="0"/>
                <a:cs typeface="Times New Roman" pitchFamily="18" charset="0"/>
              </a:rPr>
              <a:t>?</a:t>
            </a:r>
            <a:endParaRPr lang="en-IN"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lvl="0" algn="just"/>
            <a:r>
              <a:rPr lang="en-US" b="1" dirty="0" smtClean="0">
                <a:solidFill>
                  <a:srgbClr val="C00000"/>
                </a:solidFill>
                <a:latin typeface="Times New Roman" pitchFamily="18" charset="0"/>
                <a:cs typeface="Times New Roman" pitchFamily="18" charset="0"/>
              </a:rPr>
              <a:t>Keep </a:t>
            </a:r>
            <a:r>
              <a:rPr lang="en-US" b="1" dirty="0">
                <a:solidFill>
                  <a:srgbClr val="C00000"/>
                </a:solidFill>
                <a:latin typeface="Times New Roman" pitchFamily="18" charset="0"/>
                <a:cs typeface="Times New Roman" pitchFamily="18" charset="0"/>
              </a:rPr>
              <a:t>your word</a:t>
            </a:r>
            <a:r>
              <a:rPr lang="en-US" dirty="0">
                <a:latin typeface="Times New Roman" pitchFamily="18" charset="0"/>
                <a:cs typeface="Times New Roman" pitchFamily="18" charset="0"/>
              </a:rPr>
              <a:t>. If you want to establish a solid reputation you must deliver on your promises.</a:t>
            </a:r>
            <a:endParaRPr lang="en-IN"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Keep your </a:t>
            </a:r>
            <a:r>
              <a:rPr lang="en-US" b="1" dirty="0">
                <a:solidFill>
                  <a:srgbClr val="C00000"/>
                </a:solidFill>
                <a:latin typeface="Times New Roman" pitchFamily="18" charset="0"/>
                <a:cs typeface="Times New Roman" pitchFamily="18" charset="0"/>
              </a:rPr>
              <a:t>commitments</a:t>
            </a:r>
            <a:r>
              <a:rPr lang="en-US" dirty="0">
                <a:latin typeface="Times New Roman" pitchFamily="18" charset="0"/>
                <a:cs typeface="Times New Roman" pitchFamily="18" charset="0"/>
              </a:rPr>
              <a:t> towards work and tasks assignment.</a:t>
            </a:r>
            <a:endParaRPr lang="en-IN" dirty="0">
              <a:latin typeface="Times New Roman" pitchFamily="18" charset="0"/>
              <a:cs typeface="Times New Roman" pitchFamily="18" charset="0"/>
            </a:endParaRPr>
          </a:p>
          <a:p>
            <a:pPr lvl="0" algn="just"/>
            <a:r>
              <a:rPr lang="en-US" b="1" dirty="0">
                <a:solidFill>
                  <a:srgbClr val="C00000"/>
                </a:solidFill>
                <a:latin typeface="Times New Roman" pitchFamily="18" charset="0"/>
                <a:cs typeface="Times New Roman" pitchFamily="18" charset="0"/>
              </a:rPr>
              <a:t>Pay attention to </a:t>
            </a:r>
            <a:r>
              <a:rPr lang="en-US" dirty="0">
                <a:latin typeface="Times New Roman" pitchFamily="18" charset="0"/>
                <a:cs typeface="Times New Roman" pitchFamily="18" charset="0"/>
              </a:rPr>
              <a:t>your </a:t>
            </a:r>
            <a:r>
              <a:rPr lang="en-US" b="1" dirty="0">
                <a:solidFill>
                  <a:srgbClr val="C00000"/>
                </a:solidFill>
                <a:latin typeface="Times New Roman" pitchFamily="18" charset="0"/>
                <a:cs typeface="Times New Roman" pitchFamily="18" charset="0"/>
              </a:rPr>
              <a:t>environment.</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Stay </a:t>
            </a:r>
            <a:r>
              <a:rPr lang="en-US" b="1" dirty="0">
                <a:solidFill>
                  <a:srgbClr val="C00000"/>
                </a:solidFill>
                <a:latin typeface="Times New Roman" pitchFamily="18" charset="0"/>
                <a:cs typeface="Times New Roman" pitchFamily="18" charset="0"/>
              </a:rPr>
              <a:t>focused on achieving</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your goal and aims. </a:t>
            </a:r>
            <a:endParaRPr lang="en-IN"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Surround yourself with </a:t>
            </a:r>
            <a:r>
              <a:rPr lang="en-US" b="1" dirty="0">
                <a:solidFill>
                  <a:srgbClr val="C00000"/>
                </a:solidFill>
                <a:latin typeface="Times New Roman" pitchFamily="18" charset="0"/>
                <a:cs typeface="Times New Roman" pitchFamily="18" charset="0"/>
              </a:rPr>
              <a:t>honest people </a:t>
            </a:r>
            <a:r>
              <a:rPr lang="en-US" dirty="0">
                <a:latin typeface="Times New Roman" pitchFamily="18" charset="0"/>
                <a:cs typeface="Times New Roman" pitchFamily="18" charset="0"/>
              </a:rPr>
              <a:t>for a man is known by the company he keeps.</a:t>
            </a:r>
            <a:endParaRPr lang="en-IN" dirty="0">
              <a:latin typeface="Times New Roman" pitchFamily="18" charset="0"/>
              <a:cs typeface="Times New Roman" pitchFamily="18" charset="0"/>
            </a:endParaRPr>
          </a:p>
          <a:p>
            <a:pPr lvl="0" algn="just"/>
            <a:r>
              <a:rPr lang="en-US" b="1" dirty="0">
                <a:solidFill>
                  <a:srgbClr val="C00000"/>
                </a:solidFill>
                <a:latin typeface="Times New Roman" pitchFamily="18" charset="0"/>
                <a:cs typeface="Times New Roman" pitchFamily="18" charset="0"/>
              </a:rPr>
              <a:t>Take responsibility</a:t>
            </a:r>
            <a:r>
              <a:rPr lang="en-US" dirty="0">
                <a:latin typeface="Times New Roman" pitchFamily="18" charset="0"/>
                <a:cs typeface="Times New Roman" pitchFamily="18" charset="0"/>
              </a:rPr>
              <a:t> and be proactive, do not wait to be told to do something when there is something going against values or fellow human beings.</a:t>
            </a:r>
            <a:endParaRPr lang="en-IN" dirty="0">
              <a:latin typeface="Times New Roman" pitchFamily="18" charset="0"/>
              <a:cs typeface="Times New Roman" pitchFamily="18" charset="0"/>
            </a:endParaRPr>
          </a:p>
          <a:p>
            <a:pPr lvl="0" algn="just"/>
            <a:r>
              <a:rPr lang="en-US" b="1" dirty="0">
                <a:solidFill>
                  <a:srgbClr val="C00000"/>
                </a:solidFill>
                <a:latin typeface="Times New Roman" pitchFamily="18" charset="0"/>
                <a:cs typeface="Times New Roman" pitchFamily="18" charset="0"/>
              </a:rPr>
              <a:t>Respect your peers and elders. </a:t>
            </a:r>
            <a:endParaRPr lang="en-IN" b="1" dirty="0">
              <a:solidFill>
                <a:srgbClr val="C0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31661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054" y="2204864"/>
            <a:ext cx="7503080" cy="1862048"/>
          </a:xfrm>
          <a:prstGeom prst="rect">
            <a:avLst/>
          </a:prstGeom>
          <a:noFill/>
        </p:spPr>
        <p:txBody>
          <a:bodyPr wrap="non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EMPATHY</a:t>
            </a:r>
            <a:endParaRPr lang="en-IN"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316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swami vivekananda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wami vivekananda im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swami vivekananda imag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swami vivekananda imag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swami vivekananda imag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Image result for swami vivekananda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78" y="312738"/>
            <a:ext cx="2524714" cy="32602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veerappa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66254"/>
            <a:ext cx="2356187" cy="31798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ost wanted criminals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14" y="4149080"/>
            <a:ext cx="8536758"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edha patkar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88937"/>
            <a:ext cx="2713484" cy="318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72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aning of Empathy &lt;ul&gt;&lt;li&gt;understand another's state of mind or  Empathy  is the capacity to recognize or  emotion .  &lt;/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640960"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03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Pity, Sympathy, Emotional Contagion, Empathy,  Apathy  &lt;ul&gt;&lt;li&gt;Pity is, &amp;quot;Things are bad for you,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00" y="332656"/>
            <a:ext cx="8496944"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852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568952" cy="5616624"/>
          </a:xfrm>
        </p:spPr>
        <p:txBody>
          <a:bodyPr>
            <a:noAutofit/>
          </a:bodyPr>
          <a:lstStyle/>
          <a:p>
            <a:pPr marL="0" indent="0" algn="just">
              <a:buNone/>
            </a:pPr>
            <a:r>
              <a:rPr lang="en-US" sz="2800" dirty="0">
                <a:latin typeface="Times New Roman" pitchFamily="18" charset="0"/>
                <a:cs typeface="Times New Roman" pitchFamily="18" charset="0"/>
              </a:rPr>
              <a:t> </a:t>
            </a:r>
            <a:endParaRPr lang="en-IN" sz="2800" dirty="0">
              <a:solidFill>
                <a:srgbClr val="C00000"/>
              </a:solidFill>
              <a:latin typeface="Times New Roman" pitchFamily="18" charset="0"/>
              <a:cs typeface="Times New Roman" pitchFamily="18" charset="0"/>
            </a:endParaRPr>
          </a:p>
          <a:p>
            <a:pPr marL="0" indent="0" algn="just">
              <a:buNone/>
            </a:pPr>
            <a:r>
              <a:rPr lang="en-US" sz="2800" b="1" dirty="0">
                <a:solidFill>
                  <a:srgbClr val="C00000"/>
                </a:solidFill>
                <a:latin typeface="Times New Roman" pitchFamily="18" charset="0"/>
                <a:cs typeface="Times New Roman" pitchFamily="18" charset="0"/>
              </a:rPr>
              <a:t>How does empathy help us</a:t>
            </a:r>
            <a:r>
              <a:rPr lang="en-US" sz="2800" b="1" dirty="0" smtClean="0">
                <a:solidFill>
                  <a:srgbClr val="C00000"/>
                </a:solidFill>
                <a:latin typeface="Times New Roman" pitchFamily="18" charset="0"/>
                <a:cs typeface="Times New Roman" pitchFamily="18" charset="0"/>
              </a:rPr>
              <a:t>?</a:t>
            </a:r>
          </a:p>
          <a:p>
            <a:pPr marL="0" indent="0" algn="just">
              <a:buNone/>
            </a:pPr>
            <a:endParaRPr lang="en-IN" sz="2800" dirty="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you </a:t>
            </a:r>
            <a:r>
              <a:rPr lang="en-US" sz="2800" dirty="0">
                <a:latin typeface="Times New Roman" pitchFamily="18" charset="0"/>
                <a:cs typeface="Times New Roman" pitchFamily="18" charset="0"/>
              </a:rPr>
              <a:t>can </a:t>
            </a:r>
            <a:r>
              <a:rPr lang="en-US" sz="2800" b="1" dirty="0">
                <a:solidFill>
                  <a:srgbClr val="C00000"/>
                </a:solidFill>
                <a:latin typeface="Times New Roman" pitchFamily="18" charset="0"/>
                <a:cs typeface="Times New Roman" pitchFamily="18" charset="0"/>
              </a:rPr>
              <a:t>understand what a person is feeling </a:t>
            </a:r>
            <a:r>
              <a:rPr lang="en-US" sz="2800" dirty="0">
                <a:latin typeface="Times New Roman" pitchFamily="18" charset="0"/>
                <a:cs typeface="Times New Roman" pitchFamily="18" charset="0"/>
              </a:rPr>
              <a:t>in a given moment, and understand why other people's actions made sense to them. </a:t>
            </a: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Empathy </a:t>
            </a:r>
            <a:r>
              <a:rPr lang="en-US" sz="2800" dirty="0">
                <a:latin typeface="Times New Roman" pitchFamily="18" charset="0"/>
                <a:cs typeface="Times New Roman" pitchFamily="18" charset="0"/>
              </a:rPr>
              <a:t>helps us </a:t>
            </a:r>
            <a:r>
              <a:rPr lang="en-US" sz="2800" b="1" dirty="0">
                <a:solidFill>
                  <a:srgbClr val="C00000"/>
                </a:solidFill>
                <a:latin typeface="Times New Roman" pitchFamily="18" charset="0"/>
                <a:cs typeface="Times New Roman" pitchFamily="18" charset="0"/>
              </a:rPr>
              <a:t>to communicate our ideas</a:t>
            </a:r>
            <a:r>
              <a:rPr lang="en-US" sz="2800" dirty="0">
                <a:latin typeface="Times New Roman" pitchFamily="18" charset="0"/>
                <a:cs typeface="Times New Roman" pitchFamily="18" charset="0"/>
              </a:rPr>
              <a:t> in a way that makes sense to </a:t>
            </a:r>
            <a:r>
              <a:rPr lang="en-US" sz="2800" dirty="0" smtClean="0">
                <a:latin typeface="Times New Roman" pitchFamily="18" charset="0"/>
                <a:cs typeface="Times New Roman" pitchFamily="18" charset="0"/>
              </a:rPr>
              <a:t>others.</a:t>
            </a:r>
          </a:p>
          <a:p>
            <a:pPr algn="just">
              <a:buFont typeface="Wingdings" pitchFamily="2" charset="2"/>
              <a:buChar char="q"/>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helps us </a:t>
            </a:r>
            <a:r>
              <a:rPr lang="en-US" sz="2800" b="1" dirty="0">
                <a:solidFill>
                  <a:srgbClr val="C00000"/>
                </a:solidFill>
                <a:latin typeface="Times New Roman" pitchFamily="18" charset="0"/>
                <a:cs typeface="Times New Roman" pitchFamily="18" charset="0"/>
              </a:rPr>
              <a:t>understand others</a:t>
            </a:r>
            <a:r>
              <a:rPr lang="en-US" sz="2800" dirty="0">
                <a:latin typeface="Times New Roman" pitchFamily="18" charset="0"/>
                <a:cs typeface="Times New Roman" pitchFamily="18" charset="0"/>
              </a:rPr>
              <a:t> when they communicate with us.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40766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   To perceive and be aware of anothers    situation while taking into account another’s    point of view (ex: putting 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46" y="332656"/>
            <a:ext cx="8744933"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932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   Am I compassionate enough to care about    understand the other persons’ feelings?   Can I put myself in the other 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96944" cy="64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96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8229600" cy="1143000"/>
          </a:xfrm>
        </p:spPr>
        <p:txBody>
          <a:bodyPr>
            <a:normAutofit/>
          </a:bodyPr>
          <a:lstStyle/>
          <a:p>
            <a:r>
              <a:rPr lang="en-US" b="1" dirty="0">
                <a:solidFill>
                  <a:srgbClr val="C00000"/>
                </a:solidFill>
                <a:latin typeface="Times New Roman" pitchFamily="18" charset="0"/>
                <a:cs typeface="Times New Roman" pitchFamily="18" charset="0"/>
              </a:rPr>
              <a:t>What are empathy skills</a:t>
            </a:r>
            <a:r>
              <a:rPr lang="en-US" b="1" dirty="0" smtClean="0">
                <a:solidFill>
                  <a:srgbClr val="C00000"/>
                </a:solidFill>
                <a:latin typeface="Times New Roman" pitchFamily="18" charset="0"/>
                <a:cs typeface="Times New Roman" pitchFamily="18" charset="0"/>
              </a:rPr>
              <a:t>?</a:t>
            </a:r>
            <a:endParaRPr lang="en-IN" dirty="0">
              <a:solidFill>
                <a:srgbClr val="C00000"/>
              </a:solidFill>
            </a:endParaRPr>
          </a:p>
        </p:txBody>
      </p:sp>
      <p:sp>
        <p:nvSpPr>
          <p:cNvPr id="3" name="Content Placeholder 2"/>
          <p:cNvSpPr>
            <a:spLocks noGrp="1"/>
          </p:cNvSpPr>
          <p:nvPr>
            <p:ph idx="1"/>
          </p:nvPr>
        </p:nvSpPr>
        <p:spPr>
          <a:xfrm>
            <a:off x="251520" y="980728"/>
            <a:ext cx="8712968" cy="5877272"/>
          </a:xfrm>
        </p:spPr>
        <p:txBody>
          <a:bodyPr>
            <a:noAutofit/>
          </a:bodyPr>
          <a:lstStyle/>
          <a:p>
            <a:pPr algn="just"/>
            <a:r>
              <a:rPr lang="en-US" sz="2200" dirty="0" smtClean="0">
                <a:latin typeface="Times New Roman" pitchFamily="18" charset="0"/>
                <a:cs typeface="Times New Roman" pitchFamily="18" charset="0"/>
              </a:rPr>
              <a:t>Empathy </a:t>
            </a:r>
            <a:r>
              <a:rPr lang="en-US" sz="2200" dirty="0">
                <a:latin typeface="Times New Roman" pitchFamily="18" charset="0"/>
                <a:cs typeface="Times New Roman" pitchFamily="18" charset="0"/>
              </a:rPr>
              <a:t>is a critical skill for leaders too. In empathy, </a:t>
            </a:r>
            <a:r>
              <a:rPr lang="en-US" sz="2200" b="1" dirty="0">
                <a:solidFill>
                  <a:srgbClr val="C00000"/>
                </a:solidFill>
                <a:latin typeface="Times New Roman" pitchFamily="18" charset="0"/>
                <a:cs typeface="Times New Roman" pitchFamily="18" charset="0"/>
              </a:rPr>
              <a:t>people feel what we believe</a:t>
            </a:r>
            <a:r>
              <a:rPr lang="en-US" sz="2200" dirty="0">
                <a:latin typeface="Times New Roman" pitchFamily="18" charset="0"/>
                <a:cs typeface="Times New Roman" pitchFamily="18" charset="0"/>
              </a:rPr>
              <a:t> are the emotions of another, which makes it both emotive and rational.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this sense, arousal of empathy </a:t>
            </a:r>
            <a:r>
              <a:rPr lang="en-US" sz="2200" b="1" dirty="0">
                <a:solidFill>
                  <a:srgbClr val="C00000"/>
                </a:solidFill>
                <a:latin typeface="Times New Roman" pitchFamily="18" charset="0"/>
                <a:cs typeface="Times New Roman" pitchFamily="18" charset="0"/>
              </a:rPr>
              <a:t>promotes </a:t>
            </a:r>
            <a:r>
              <a:rPr lang="en-US" sz="2200" b="1" dirty="0" smtClean="0">
                <a:solidFill>
                  <a:srgbClr val="C00000"/>
                </a:solidFill>
                <a:latin typeface="Times New Roman" pitchFamily="18" charset="0"/>
                <a:cs typeface="Times New Roman" pitchFamily="18" charset="0"/>
              </a:rPr>
              <a:t>pro-social </a:t>
            </a:r>
            <a:r>
              <a:rPr lang="en-US" sz="2200" b="1" dirty="0">
                <a:solidFill>
                  <a:srgbClr val="C00000"/>
                </a:solidFill>
                <a:latin typeface="Times New Roman" pitchFamily="18" charset="0"/>
                <a:cs typeface="Times New Roman" pitchFamily="18" charset="0"/>
              </a:rPr>
              <a:t>behavior </a:t>
            </a:r>
            <a:r>
              <a:rPr lang="en-US" sz="2200" dirty="0">
                <a:latin typeface="Times New Roman" pitchFamily="18" charset="0"/>
                <a:cs typeface="Times New Roman" pitchFamily="18" charset="0"/>
              </a:rPr>
              <a:t>as we accommodate each other to feel similar emotions.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Empathy </a:t>
            </a:r>
            <a:r>
              <a:rPr lang="en-US" sz="2200" dirty="0">
                <a:latin typeface="Times New Roman" pitchFamily="18" charset="0"/>
                <a:cs typeface="Times New Roman" pitchFamily="18" charset="0"/>
              </a:rPr>
              <a:t>is, among other things, believed to </a:t>
            </a:r>
            <a:r>
              <a:rPr lang="en-US" sz="2200" b="1" dirty="0">
                <a:solidFill>
                  <a:srgbClr val="C00000"/>
                </a:solidFill>
                <a:latin typeface="Times New Roman" pitchFamily="18" charset="0"/>
                <a:cs typeface="Times New Roman" pitchFamily="18" charset="0"/>
              </a:rPr>
              <a:t>improve our personal relationships</a:t>
            </a:r>
            <a:r>
              <a:rPr lang="en-US" sz="2200" dirty="0">
                <a:latin typeface="Times New Roman" pitchFamily="18" charset="0"/>
                <a:cs typeface="Times New Roman" pitchFamily="18" charset="0"/>
              </a:rPr>
              <a:t>, motivate charitable giving and encourage pro-social behaviors.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general consensus is that empathy is crucial </a:t>
            </a:r>
            <a:r>
              <a:rPr lang="en-US" sz="2200" b="1" dirty="0">
                <a:solidFill>
                  <a:srgbClr val="C00000"/>
                </a:solidFill>
                <a:latin typeface="Times New Roman" pitchFamily="18" charset="0"/>
                <a:cs typeface="Times New Roman" pitchFamily="18" charset="0"/>
              </a:rPr>
              <a:t>to being a good person</a:t>
            </a:r>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marL="0" indent="0" algn="just">
              <a:buNone/>
            </a:pPr>
            <a:endParaRPr lang="en-IN" sz="2200" dirty="0">
              <a:latin typeface="Times New Roman" pitchFamily="18" charset="0"/>
              <a:cs typeface="Times New Roman" pitchFamily="18" charset="0"/>
            </a:endParaRPr>
          </a:p>
          <a:p>
            <a:pPr algn="just"/>
            <a:r>
              <a:rPr lang="en-US" sz="2200" b="1" dirty="0" smtClean="0">
                <a:solidFill>
                  <a:srgbClr val="C00000"/>
                </a:solidFill>
                <a:latin typeface="Times New Roman" pitchFamily="18" charset="0"/>
                <a:cs typeface="Times New Roman" pitchFamily="18" charset="0"/>
              </a:rPr>
              <a:t>Managing </a:t>
            </a:r>
            <a:r>
              <a:rPr lang="en-US" sz="2200" b="1" dirty="0">
                <a:solidFill>
                  <a:srgbClr val="C00000"/>
                </a:solidFill>
                <a:latin typeface="Times New Roman" pitchFamily="18" charset="0"/>
                <a:cs typeface="Times New Roman" pitchFamily="18" charset="0"/>
              </a:rPr>
              <a:t>one’s emotions</a:t>
            </a:r>
            <a:r>
              <a:rPr lang="en-US" sz="2200" dirty="0">
                <a:latin typeface="Times New Roman" pitchFamily="18" charset="0"/>
                <a:cs typeface="Times New Roman" pitchFamily="18" charset="0"/>
              </a:rPr>
              <a:t> and seeking solutions to problems /situations is key to a person’s nature. </a:t>
            </a:r>
            <a:endParaRPr lang="en-IN" sz="2200" dirty="0">
              <a:latin typeface="Times New Roman" pitchFamily="18" charset="0"/>
              <a:cs typeface="Times New Roman" pitchFamily="18" charset="0"/>
            </a:endParaRPr>
          </a:p>
          <a:p>
            <a:pPr marL="0" indent="0" algn="just">
              <a:buNone/>
            </a:pP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51367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latin typeface="Times New Roman" pitchFamily="18" charset="0"/>
                <a:cs typeface="Times New Roman" pitchFamily="18" charset="0"/>
              </a:rPr>
              <a:t>4. </a:t>
            </a:r>
            <a:r>
              <a:rPr lang="en-US" b="1" dirty="0" smtClean="0">
                <a:solidFill>
                  <a:srgbClr val="C00000"/>
                </a:solidFill>
                <a:latin typeface="Times New Roman" pitchFamily="18" charset="0"/>
                <a:cs typeface="Times New Roman" pitchFamily="18" charset="0"/>
              </a:rPr>
              <a:t>CHARACTER </a:t>
            </a:r>
            <a:endParaRPr lang="en-IN"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latin typeface="Times New Roman" pitchFamily="18" charset="0"/>
                <a:cs typeface="Times New Roman" pitchFamily="18" charset="0"/>
              </a:rPr>
              <a:t>Character </a:t>
            </a:r>
            <a:r>
              <a:rPr lang="en-US" dirty="0">
                <a:latin typeface="Times New Roman" pitchFamily="18" charset="0"/>
                <a:cs typeface="Times New Roman" pitchFamily="18" charset="0"/>
              </a:rPr>
              <a:t>is a </a:t>
            </a:r>
            <a:r>
              <a:rPr lang="en-US" b="1" dirty="0">
                <a:solidFill>
                  <a:srgbClr val="C00000"/>
                </a:solidFill>
                <a:latin typeface="Times New Roman" pitchFamily="18" charset="0"/>
                <a:cs typeface="Times New Roman" pitchFamily="18" charset="0"/>
              </a:rPr>
              <a:t>composite of qualities</a:t>
            </a:r>
            <a:r>
              <a:rPr lang="en-US" dirty="0">
                <a:latin typeface="Times New Roman" pitchFamily="18" charset="0"/>
                <a:cs typeface="Times New Roman" pitchFamily="18" charset="0"/>
              </a:rPr>
              <a:t> that refer to values.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most importantly about </a:t>
            </a:r>
            <a:r>
              <a:rPr lang="en-US" b="1" dirty="0">
                <a:solidFill>
                  <a:srgbClr val="C00000"/>
                </a:solidFill>
                <a:latin typeface="Times New Roman" pitchFamily="18" charset="0"/>
                <a:cs typeface="Times New Roman" pitchFamily="18" charset="0"/>
              </a:rPr>
              <a:t>honesty, ethics, consistency, loyalty, respect, openness</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mental toughness &amp; other positive qualities. </a:t>
            </a:r>
            <a:endParaRPr lang="en-US" b="1" dirty="0" smtClean="0">
              <a:solidFill>
                <a:srgbClr val="FF0000"/>
              </a:solidFill>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a:t>
            </a:r>
            <a:r>
              <a:rPr lang="en-US" dirty="0">
                <a:solidFill>
                  <a:srgbClr val="FF0000"/>
                </a:solidFill>
                <a:latin typeface="Times New Roman" pitchFamily="18" charset="0"/>
                <a:cs typeface="Times New Roman" pitchFamily="18" charset="0"/>
              </a:rPr>
              <a:t>human values </a:t>
            </a:r>
            <a:r>
              <a:rPr lang="en-US" dirty="0">
                <a:latin typeface="Times New Roman" pitchFamily="18" charset="0"/>
                <a:cs typeface="Times New Roman" pitchFamily="18" charset="0"/>
              </a:rPr>
              <a:t>that can be reflected in </a:t>
            </a:r>
            <a:r>
              <a:rPr lang="en-US" dirty="0">
                <a:solidFill>
                  <a:srgbClr val="FF0000"/>
                </a:solidFill>
                <a:latin typeface="Times New Roman" pitchFamily="18" charset="0"/>
                <a:cs typeface="Times New Roman" pitchFamily="18" charset="0"/>
              </a:rPr>
              <a:t>human character </a:t>
            </a:r>
            <a:r>
              <a:rPr lang="en-US" dirty="0">
                <a:latin typeface="Times New Roman" pitchFamily="18" charset="0"/>
                <a:cs typeface="Times New Roman" pitchFamily="18" charset="0"/>
              </a:rPr>
              <a:t>but the most relevant are listed as Integrity and Empathy which are external traits and Spirituality which are to develop the inner self and imbibe good values.</a:t>
            </a:r>
            <a:endParaRPr lang="en-IN"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47302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C00000"/>
                </a:solidFill>
                <a:latin typeface="Times New Roman" pitchFamily="18" charset="0"/>
                <a:cs typeface="Times New Roman" pitchFamily="18" charset="0"/>
              </a:rPr>
              <a:t>5. </a:t>
            </a:r>
            <a:r>
              <a:rPr lang="en-US" sz="4000" b="1" dirty="0" smtClean="0">
                <a:solidFill>
                  <a:srgbClr val="C00000"/>
                </a:solidFill>
                <a:latin typeface="Times New Roman" pitchFamily="18" charset="0"/>
                <a:cs typeface="Times New Roman" pitchFamily="18" charset="0"/>
              </a:rPr>
              <a:t>SPIRITUALITY </a:t>
            </a:r>
            <a:endParaRPr lang="en-IN" sz="4000" dirty="0"/>
          </a:p>
        </p:txBody>
      </p:sp>
      <p:sp>
        <p:nvSpPr>
          <p:cNvPr id="3" name="Content Placeholder 2"/>
          <p:cNvSpPr>
            <a:spLocks noGrp="1"/>
          </p:cNvSpPr>
          <p:nvPr>
            <p:ph idx="1"/>
          </p:nvPr>
        </p:nvSpPr>
        <p:spPr>
          <a:xfrm>
            <a:off x="395536" y="1268760"/>
            <a:ext cx="8424936" cy="5256584"/>
          </a:xfrm>
        </p:spPr>
        <p:txBody>
          <a:bodyPr>
            <a:noAutofit/>
          </a:bodyPr>
          <a:lstStyle/>
          <a:p>
            <a:pPr marL="0" indent="0" algn="just">
              <a:buNone/>
            </a:pPr>
            <a:r>
              <a:rPr lang="en-US" sz="2800" b="1" dirty="0" smtClean="0">
                <a:solidFill>
                  <a:srgbClr val="C00000"/>
                </a:solidFill>
                <a:latin typeface="Times New Roman" pitchFamily="18" charset="0"/>
                <a:cs typeface="Times New Roman" pitchFamily="18" charset="0"/>
              </a:rPr>
              <a:t>Meaning: </a:t>
            </a:r>
            <a:r>
              <a:rPr lang="en-US" sz="2800" b="1" dirty="0" smtClean="0">
                <a:latin typeface="Times New Roman" pitchFamily="18" charset="0"/>
                <a:cs typeface="Times New Roman" pitchFamily="18" charset="0"/>
              </a:rPr>
              <a:t>A </a:t>
            </a:r>
            <a:r>
              <a:rPr lang="en-US" sz="2800" b="1" dirty="0">
                <a:latin typeface="Times New Roman" pitchFamily="18" charset="0"/>
                <a:cs typeface="Times New Roman" pitchFamily="18" charset="0"/>
              </a:rPr>
              <a:t>search for meaning in life. </a:t>
            </a:r>
            <a:endParaRPr lang="en-US" sz="2800" b="1"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t </a:t>
            </a:r>
            <a:r>
              <a:rPr lang="en-US" sz="2800" dirty="0">
                <a:latin typeface="Times New Roman" pitchFamily="18" charset="0"/>
                <a:cs typeface="Times New Roman" pitchFamily="18" charset="0"/>
              </a:rPr>
              <a:t>is a universal human experience something that </a:t>
            </a:r>
            <a:r>
              <a:rPr lang="en-US" sz="2800" b="1" dirty="0">
                <a:solidFill>
                  <a:srgbClr val="C00000"/>
                </a:solidFill>
                <a:latin typeface="Times New Roman" pitchFamily="18" charset="0"/>
                <a:cs typeface="Times New Roman" pitchFamily="18" charset="0"/>
              </a:rPr>
              <a:t>touches us all. </a:t>
            </a:r>
            <a:endParaRPr lang="en-US" sz="2800" b="1" dirty="0" smtClean="0">
              <a:solidFill>
                <a:srgbClr val="C0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Being </a:t>
            </a:r>
            <a:r>
              <a:rPr lang="en-US" sz="2800" dirty="0">
                <a:latin typeface="Times New Roman" pitchFamily="18" charset="0"/>
                <a:cs typeface="Times New Roman" pitchFamily="18" charset="0"/>
              </a:rPr>
              <a:t>a spiritual person is synonymous with being a </a:t>
            </a:r>
            <a:r>
              <a:rPr lang="en-US" sz="2800" b="1" dirty="0">
                <a:solidFill>
                  <a:srgbClr val="C00000"/>
                </a:solidFill>
                <a:latin typeface="Times New Roman" pitchFamily="18" charset="0"/>
                <a:cs typeface="Times New Roman" pitchFamily="18" charset="0"/>
              </a:rPr>
              <a:t>person whose highest priority is to be loving to </a:t>
            </a:r>
            <a:r>
              <a:rPr lang="en-US" sz="2800" b="1" dirty="0" smtClean="0">
                <a:solidFill>
                  <a:srgbClr val="C00000"/>
                </a:solidFill>
                <a:latin typeface="Times New Roman" pitchFamily="18" charset="0"/>
                <a:cs typeface="Times New Roman" pitchFamily="18" charset="0"/>
              </a:rPr>
              <a:t>ourselves </a:t>
            </a:r>
            <a:r>
              <a:rPr lang="en-US" sz="2800" b="1" dirty="0">
                <a:solidFill>
                  <a:srgbClr val="C00000"/>
                </a:solidFill>
                <a:latin typeface="Times New Roman" pitchFamily="18" charset="0"/>
                <a:cs typeface="Times New Roman" pitchFamily="18" charset="0"/>
              </a:rPr>
              <a:t>and others. </a:t>
            </a:r>
            <a:endParaRPr lang="en-US" sz="2800" b="1" dirty="0" smtClean="0">
              <a:solidFill>
                <a:srgbClr val="C0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spiritual person </a:t>
            </a:r>
            <a:r>
              <a:rPr lang="en-US" sz="2800" b="1" dirty="0">
                <a:solidFill>
                  <a:srgbClr val="C00000"/>
                </a:solidFill>
                <a:latin typeface="Times New Roman" pitchFamily="18" charset="0"/>
                <a:cs typeface="Times New Roman" pitchFamily="18" charset="0"/>
              </a:rPr>
              <a:t>cares about people, animals, and the planet</a:t>
            </a:r>
            <a:r>
              <a:rPr lang="en-US" sz="2800" dirty="0">
                <a:solidFill>
                  <a:srgbClr val="C00000"/>
                </a:solidFill>
                <a:latin typeface="Times New Roman" pitchFamily="18" charset="0"/>
                <a:cs typeface="Times New Roman" pitchFamily="18" charset="0"/>
              </a:rPr>
              <a:t>. </a:t>
            </a:r>
            <a:endParaRPr lang="en-US" sz="2800" dirty="0" smtClean="0">
              <a:solidFill>
                <a:srgbClr val="C0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spiritual person knows that </a:t>
            </a:r>
            <a:r>
              <a:rPr lang="en-US" sz="2800" b="1" dirty="0">
                <a:solidFill>
                  <a:srgbClr val="C00000"/>
                </a:solidFill>
                <a:latin typeface="Times New Roman" pitchFamily="18" charset="0"/>
                <a:cs typeface="Times New Roman" pitchFamily="18" charset="0"/>
              </a:rPr>
              <a:t>all are one</a:t>
            </a:r>
            <a:r>
              <a:rPr lang="en-US" sz="2800" dirty="0">
                <a:latin typeface="Times New Roman" pitchFamily="18" charset="0"/>
                <a:cs typeface="Times New Roman" pitchFamily="18" charset="0"/>
              </a:rPr>
              <a:t>, and consciously attempts to honor this Oneness.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spiritual person is </a:t>
            </a:r>
            <a:r>
              <a:rPr lang="en-US" sz="2800" b="1" dirty="0">
                <a:solidFill>
                  <a:srgbClr val="C00000"/>
                </a:solidFill>
                <a:latin typeface="Times New Roman" pitchFamily="18" charset="0"/>
                <a:cs typeface="Times New Roman" pitchFamily="18" charset="0"/>
              </a:rPr>
              <a:t>a kind person.</a:t>
            </a:r>
            <a:endParaRPr lang="en-IN" sz="2800" b="1" dirty="0">
              <a:solidFill>
                <a:srgbClr val="C00000"/>
              </a:solidFill>
              <a:latin typeface="Times New Roman" pitchFamily="18" charset="0"/>
              <a:cs typeface="Times New Roman" pitchFamily="18" charset="0"/>
            </a:endParaRPr>
          </a:p>
          <a:p>
            <a:endParaRPr lang="en-IN" sz="2800" dirty="0"/>
          </a:p>
        </p:txBody>
      </p:sp>
    </p:spTree>
    <p:extLst>
      <p:ext uri="{BB962C8B-B14F-4D97-AF65-F5344CB8AC3E}">
        <p14:creationId xmlns:p14="http://schemas.microsoft.com/office/powerpoint/2010/main" val="3991518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CLAIMER&#10;All the information given during the presentation&#10;is in good faith and for general information&#10;purpose only.&#10;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496944"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22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06090"/>
          </a:xfrm>
        </p:spPr>
        <p:txBody>
          <a:bodyPr>
            <a:noAutofit/>
          </a:bodyPr>
          <a:lstStyle/>
          <a:p>
            <a:r>
              <a:rPr lang="en-US" sz="2400" b="1" dirty="0" smtClean="0">
                <a:solidFill>
                  <a:srgbClr val="C00000"/>
                </a:solidFill>
                <a:latin typeface="Times New Roman" pitchFamily="18" charset="0"/>
                <a:cs typeface="Times New Roman" pitchFamily="18" charset="0"/>
              </a:rPr>
              <a:t>THE DIFFERENCE BETWEEN </a:t>
            </a:r>
            <a:br>
              <a:rPr lang="en-US" sz="2400" b="1" dirty="0" smtClean="0">
                <a:solidFill>
                  <a:srgbClr val="C00000"/>
                </a:solidFill>
                <a:latin typeface="Times New Roman" pitchFamily="18" charset="0"/>
                <a:cs typeface="Times New Roman" pitchFamily="18" charset="0"/>
              </a:rPr>
            </a:br>
            <a:r>
              <a:rPr lang="en-US" sz="2400" b="1" dirty="0" smtClean="0">
                <a:solidFill>
                  <a:srgbClr val="00B050"/>
                </a:solidFill>
                <a:latin typeface="Times New Roman" pitchFamily="18" charset="0"/>
                <a:cs typeface="Times New Roman" pitchFamily="18" charset="0"/>
              </a:rPr>
              <a:t>SPIRITUALITY</a:t>
            </a:r>
            <a:r>
              <a:rPr lang="en-US" sz="2400" b="1" dirty="0" smtClean="0">
                <a:solidFill>
                  <a:srgbClr val="C00000"/>
                </a:solidFill>
                <a:latin typeface="Times New Roman" pitchFamily="18" charset="0"/>
                <a:cs typeface="Times New Roman" pitchFamily="18" charset="0"/>
              </a:rPr>
              <a:t> AND </a:t>
            </a:r>
            <a:r>
              <a:rPr lang="en-US" sz="2400" b="1" dirty="0" smtClean="0">
                <a:solidFill>
                  <a:srgbClr val="00B050"/>
                </a:solidFill>
                <a:latin typeface="Times New Roman" pitchFamily="18" charset="0"/>
                <a:cs typeface="Times New Roman" pitchFamily="18" charset="0"/>
              </a:rPr>
              <a:t>RELIGION</a:t>
            </a:r>
            <a:r>
              <a:rPr lang="en-US" sz="2400" b="1" dirty="0" smtClean="0">
                <a:solidFill>
                  <a:srgbClr val="C00000"/>
                </a:solidFill>
                <a:latin typeface="Times New Roman" pitchFamily="18" charset="0"/>
                <a:cs typeface="Times New Roman" pitchFamily="18" charset="0"/>
              </a:rPr>
              <a:t>?</a:t>
            </a:r>
            <a:endParaRPr lang="en-IN" sz="2400" dirty="0">
              <a:solidFill>
                <a:srgbClr val="C00000"/>
              </a:solidFill>
            </a:endParaRPr>
          </a:p>
        </p:txBody>
      </p:sp>
      <p:sp>
        <p:nvSpPr>
          <p:cNvPr id="3" name="Content Placeholder 2"/>
          <p:cNvSpPr>
            <a:spLocks noGrp="1"/>
          </p:cNvSpPr>
          <p:nvPr>
            <p:ph idx="1"/>
          </p:nvPr>
        </p:nvSpPr>
        <p:spPr>
          <a:xfrm>
            <a:off x="179512" y="836712"/>
            <a:ext cx="8784976" cy="5544616"/>
          </a:xfrm>
        </p:spPr>
        <p:txBody>
          <a:bodyPr>
            <a:noAutofit/>
          </a:bodyPr>
          <a:lstStyle/>
          <a:p>
            <a:pPr algn="just"/>
            <a:r>
              <a:rPr lang="en-US" sz="2200" b="1" dirty="0" smtClean="0">
                <a:solidFill>
                  <a:srgbClr val="FF0000"/>
                </a:solidFill>
                <a:latin typeface="Times New Roman" pitchFamily="18" charset="0"/>
                <a:cs typeface="Times New Roman" pitchFamily="18" charset="0"/>
              </a:rPr>
              <a:t>Meaning: </a:t>
            </a:r>
            <a:r>
              <a:rPr lang="en-US" sz="2200" b="1" dirty="0" smtClean="0">
                <a:latin typeface="Times New Roman" pitchFamily="18" charset="0"/>
                <a:cs typeface="Times New Roman" pitchFamily="18" charset="0"/>
              </a:rPr>
              <a:t>Religion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is a set of texts, </a:t>
            </a:r>
            <a:r>
              <a:rPr lang="en-US" sz="2200" b="1" dirty="0">
                <a:solidFill>
                  <a:srgbClr val="C00000"/>
                </a:solidFill>
                <a:latin typeface="Times New Roman" pitchFamily="18" charset="0"/>
                <a:cs typeface="Times New Roman" pitchFamily="18" charset="0"/>
              </a:rPr>
              <a:t>practices</a:t>
            </a:r>
            <a:r>
              <a:rPr lang="en-US" sz="2200" dirty="0">
                <a:latin typeface="Times New Roman" pitchFamily="18" charset="0"/>
                <a:cs typeface="Times New Roman" pitchFamily="18" charset="0"/>
              </a:rPr>
              <a:t>, and </a:t>
            </a:r>
            <a:r>
              <a:rPr lang="en-US" sz="2200" b="1" dirty="0">
                <a:solidFill>
                  <a:srgbClr val="C00000"/>
                </a:solidFill>
                <a:latin typeface="Times New Roman" pitchFamily="18" charset="0"/>
                <a:cs typeface="Times New Roman" pitchFamily="18" charset="0"/>
              </a:rPr>
              <a:t>beliefs </a:t>
            </a:r>
            <a:r>
              <a:rPr lang="en-US" sz="2200" dirty="0">
                <a:latin typeface="Times New Roman" pitchFamily="18" charset="0"/>
                <a:cs typeface="Times New Roman" pitchFamily="18" charset="0"/>
              </a:rPr>
              <a:t>shared by a </a:t>
            </a:r>
            <a:r>
              <a:rPr lang="en-US" sz="2200" b="1" dirty="0">
                <a:solidFill>
                  <a:srgbClr val="C00000"/>
                </a:solidFill>
                <a:latin typeface="Times New Roman" pitchFamily="18" charset="0"/>
                <a:cs typeface="Times New Roman" pitchFamily="18" charset="0"/>
              </a:rPr>
              <a:t>community</a:t>
            </a:r>
            <a:r>
              <a:rPr lang="en-US" sz="2200" dirty="0">
                <a:latin typeface="Times New Roman" pitchFamily="18" charset="0"/>
                <a:cs typeface="Times New Roman" pitchFamily="18" charset="0"/>
              </a:rPr>
              <a:t> that practices or follows a particular religion, and involves a relationship with God. </a:t>
            </a:r>
            <a:endParaRPr lang="en-US" sz="2200" dirty="0" smtClean="0">
              <a:latin typeface="Times New Roman" pitchFamily="18" charset="0"/>
              <a:cs typeface="Times New Roman" pitchFamily="18" charset="0"/>
            </a:endParaRPr>
          </a:p>
          <a:p>
            <a:pPr algn="just"/>
            <a:r>
              <a:rPr lang="en-US" sz="2200" b="1" dirty="0">
                <a:solidFill>
                  <a:srgbClr val="FF0000"/>
                </a:solidFill>
                <a:latin typeface="Times New Roman" pitchFamily="18" charset="0"/>
                <a:cs typeface="Times New Roman" pitchFamily="18" charset="0"/>
              </a:rPr>
              <a:t>Meaning: </a:t>
            </a:r>
            <a:r>
              <a:rPr lang="en-US" sz="2200" b="1" dirty="0" smtClean="0">
                <a:latin typeface="Times New Roman" pitchFamily="18" charset="0"/>
                <a:cs typeface="Times New Roman" pitchFamily="18" charset="0"/>
              </a:rPr>
              <a:t>Spirituality </a:t>
            </a:r>
            <a:r>
              <a:rPr lang="en-US" sz="2200" dirty="0" smtClean="0">
                <a:latin typeface="Times New Roman" pitchFamily="18" charset="0"/>
                <a:cs typeface="Times New Roman" pitchFamily="18" charset="0"/>
              </a:rPr>
              <a:t>is</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person's relationship with the questions/situations that challenge one as a human being.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may or may not involve </a:t>
            </a:r>
            <a:r>
              <a:rPr lang="en-US" sz="2200" b="1" dirty="0">
                <a:solidFill>
                  <a:srgbClr val="C00000"/>
                </a:solidFill>
                <a:latin typeface="Times New Roman" pitchFamily="18" charset="0"/>
                <a:cs typeface="Times New Roman" pitchFamily="18" charset="0"/>
              </a:rPr>
              <a:t>relationships with God. </a:t>
            </a:r>
            <a:r>
              <a:rPr lang="en-US" sz="2200" b="1" dirty="0" smtClean="0">
                <a:solidFill>
                  <a:srgbClr val="C00000"/>
                </a:solidFill>
                <a:latin typeface="Times New Roman" pitchFamily="18" charset="0"/>
                <a:cs typeface="Times New Roman" pitchFamily="18" charset="0"/>
              </a:rPr>
              <a:t> </a:t>
            </a:r>
          </a:p>
          <a:p>
            <a:pPr algn="just"/>
            <a:r>
              <a:rPr lang="en-US" sz="2200" b="1" dirty="0">
                <a:latin typeface="Times New Roman" pitchFamily="18" charset="0"/>
                <a:cs typeface="Times New Roman" pitchFamily="18" charset="0"/>
              </a:rPr>
              <a:t>S</a:t>
            </a:r>
            <a:r>
              <a:rPr lang="en-US" sz="2200" b="1" dirty="0" smtClean="0">
                <a:latin typeface="Times New Roman" pitchFamily="18" charset="0"/>
                <a:cs typeface="Times New Roman" pitchFamily="18" charset="0"/>
              </a:rPr>
              <a:t>pirituality </a:t>
            </a:r>
            <a:r>
              <a:rPr lang="en-US" sz="2200" b="1" dirty="0">
                <a:latin typeface="Times New Roman" pitchFamily="18" charset="0"/>
                <a:cs typeface="Times New Roman" pitchFamily="18" charset="0"/>
              </a:rPr>
              <a:t>has often become associated with the </a:t>
            </a:r>
            <a:r>
              <a:rPr lang="en-US" sz="2200" b="1" dirty="0">
                <a:solidFill>
                  <a:srgbClr val="C00000"/>
                </a:solidFill>
                <a:latin typeface="Times New Roman" pitchFamily="18" charset="0"/>
                <a:cs typeface="Times New Roman" pitchFamily="18" charset="0"/>
              </a:rPr>
              <a:t>interior life </a:t>
            </a:r>
            <a:r>
              <a:rPr lang="en-US" sz="2200" b="1" dirty="0">
                <a:latin typeface="Times New Roman" pitchFamily="18" charset="0"/>
                <a:cs typeface="Times New Roman" pitchFamily="18" charset="0"/>
              </a:rPr>
              <a:t>of the individual</a:t>
            </a:r>
            <a:r>
              <a:rPr lang="en-US" sz="2200" dirty="0">
                <a:latin typeface="Times New Roman" pitchFamily="18" charset="0"/>
                <a:cs typeface="Times New Roman" pitchFamily="18" charset="0"/>
              </a:rPr>
              <a:t>, placing an emphasis upon the well-being of </a:t>
            </a:r>
            <a:r>
              <a:rPr lang="en-US" sz="2200" b="1" dirty="0">
                <a:solidFill>
                  <a:srgbClr val="C00000"/>
                </a:solidFill>
                <a:latin typeface="Times New Roman" pitchFamily="18" charset="0"/>
                <a:cs typeface="Times New Roman" pitchFamily="18" charset="0"/>
              </a:rPr>
              <a:t>the "mind-body-spirit". </a:t>
            </a:r>
            <a:endParaRPr lang="en-IN" sz="2200" b="1" dirty="0">
              <a:solidFill>
                <a:srgbClr val="C0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spiritual </a:t>
            </a:r>
            <a:r>
              <a:rPr lang="en-US" sz="2200" dirty="0">
                <a:latin typeface="Times New Roman" pitchFamily="18" charset="0"/>
                <a:cs typeface="Times New Roman" pitchFamily="18" charset="0"/>
              </a:rPr>
              <a:t>practice or </a:t>
            </a:r>
            <a:r>
              <a:rPr lang="en-US" sz="2200" b="1" dirty="0">
                <a:solidFill>
                  <a:srgbClr val="C00000"/>
                </a:solidFill>
                <a:latin typeface="Times New Roman" pitchFamily="18" charset="0"/>
                <a:cs typeface="Times New Roman" pitchFamily="18" charset="0"/>
              </a:rPr>
              <a:t>spiritual discipline </a:t>
            </a:r>
            <a:r>
              <a:rPr lang="en-US" sz="2200" dirty="0">
                <a:latin typeface="Times New Roman" pitchFamily="18" charset="0"/>
                <a:cs typeface="Times New Roman" pitchFamily="18" charset="0"/>
              </a:rPr>
              <a:t>(often including spiritual exercises) is </a:t>
            </a:r>
            <a:r>
              <a:rPr lang="en-US" sz="2200" b="1" dirty="0">
                <a:latin typeface="Times New Roman" pitchFamily="18" charset="0"/>
                <a:cs typeface="Times New Roman" pitchFamily="18" charset="0"/>
              </a:rPr>
              <a:t>the regular or full-time performance of actions and activities </a:t>
            </a:r>
            <a:r>
              <a:rPr lang="en-US" sz="2200" dirty="0">
                <a:latin typeface="Times New Roman" pitchFamily="18" charset="0"/>
                <a:cs typeface="Times New Roman" pitchFamily="18" charset="0"/>
              </a:rPr>
              <a:t>undertaken for the purpose of inducing spiritual experiences and cultivating spiritual development which in turn enables a person to achieve better goals for his and the wellbeing of others.</a:t>
            </a:r>
            <a:endParaRPr lang="en-IN" sz="2200" dirty="0">
              <a:latin typeface="Times New Roman" pitchFamily="18" charset="0"/>
              <a:cs typeface="Times New Roman" pitchFamily="18" charset="0"/>
            </a:endParaRPr>
          </a:p>
          <a:p>
            <a:pPr marL="0" indent="0" algn="just">
              <a:buNone/>
            </a:pP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1950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lustration of a Little Boy Helping an Old Woman Cross the Street Stock Illustration - 416857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0" y="45010"/>
            <a:ext cx="4713679" cy="6408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llustration of a Mother Scolding Her Son Stock Illustration - 63896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563"/>
            <a:ext cx="4211960" cy="643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77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noAutofit/>
          </a:bodyPr>
          <a:lstStyle/>
          <a:p>
            <a:pPr algn="just"/>
            <a:r>
              <a:rPr lang="en-IN" b="1" dirty="0" smtClean="0">
                <a:solidFill>
                  <a:srgbClr val="00B050"/>
                </a:solidFill>
                <a:latin typeface="Times New Roman" pitchFamily="18" charset="0"/>
                <a:cs typeface="Times New Roman" pitchFamily="18" charset="0"/>
              </a:rPr>
              <a:t>Religion</a:t>
            </a:r>
            <a:r>
              <a:rPr lang="en-IN" dirty="0" smtClean="0">
                <a:latin typeface="Times New Roman" pitchFamily="18" charset="0"/>
                <a:cs typeface="Times New Roman" pitchFamily="18" charset="0"/>
              </a:rPr>
              <a:t> is </a:t>
            </a:r>
            <a:r>
              <a:rPr lang="en-IN" b="1" dirty="0" smtClean="0">
                <a:solidFill>
                  <a:srgbClr val="C00000"/>
                </a:solidFill>
                <a:latin typeface="Times New Roman" pitchFamily="18" charset="0"/>
                <a:cs typeface="Times New Roman" pitchFamily="18" charset="0"/>
              </a:rPr>
              <a:t>external </a:t>
            </a:r>
            <a:r>
              <a:rPr lang="en-IN" b="1" dirty="0" err="1" smtClean="0">
                <a:solidFill>
                  <a:srgbClr val="C00000"/>
                </a:solidFill>
                <a:latin typeface="Times New Roman" pitchFamily="18" charset="0"/>
                <a:cs typeface="Times New Roman" pitchFamily="18" charset="0"/>
              </a:rPr>
              <a:t>behavior</a:t>
            </a:r>
            <a:r>
              <a:rPr lang="en-IN" b="1" dirty="0" smtClean="0">
                <a:solidFill>
                  <a:srgbClr val="C00000"/>
                </a:solidFill>
                <a:latin typeface="Times New Roman" pitchFamily="18" charset="0"/>
                <a:cs typeface="Times New Roman" pitchFamily="18" charset="0"/>
              </a:rPr>
              <a:t> </a:t>
            </a:r>
            <a:r>
              <a:rPr lang="en-IN" dirty="0" smtClean="0">
                <a:latin typeface="Times New Roman" pitchFamily="18" charset="0"/>
                <a:cs typeface="Times New Roman" pitchFamily="18" charset="0"/>
              </a:rPr>
              <a:t>that is </a:t>
            </a:r>
            <a:r>
              <a:rPr lang="en-IN" b="1" dirty="0" smtClean="0">
                <a:solidFill>
                  <a:srgbClr val="C00000"/>
                </a:solidFill>
                <a:latin typeface="Times New Roman" pitchFamily="18" charset="0"/>
                <a:cs typeface="Times New Roman" pitchFamily="18" charset="0"/>
              </a:rPr>
              <a:t>rule based, </a:t>
            </a:r>
            <a:r>
              <a:rPr lang="en-IN" dirty="0" smtClean="0">
                <a:latin typeface="Times New Roman" pitchFamily="18" charset="0"/>
                <a:cs typeface="Times New Roman" pitchFamily="18" charset="0"/>
              </a:rPr>
              <a:t>and that spirituality is more of an </a:t>
            </a:r>
            <a:r>
              <a:rPr lang="en-IN" b="1" dirty="0" smtClean="0">
                <a:solidFill>
                  <a:srgbClr val="C00000"/>
                </a:solidFill>
                <a:latin typeface="Times New Roman" pitchFamily="18" charset="0"/>
                <a:cs typeface="Times New Roman" pitchFamily="18" charset="0"/>
              </a:rPr>
              <a:t>internalized </a:t>
            </a:r>
            <a:r>
              <a:rPr lang="en-IN" b="1" dirty="0" err="1" smtClean="0">
                <a:solidFill>
                  <a:srgbClr val="C00000"/>
                </a:solidFill>
                <a:latin typeface="Times New Roman" pitchFamily="18" charset="0"/>
                <a:cs typeface="Times New Roman" pitchFamily="18" charset="0"/>
              </a:rPr>
              <a:t>behavior</a:t>
            </a:r>
            <a:r>
              <a:rPr lang="en-IN" dirty="0" smtClean="0">
                <a:latin typeface="Times New Roman" pitchFamily="18" charset="0"/>
                <a:cs typeface="Times New Roman" pitchFamily="18" charset="0"/>
              </a:rPr>
              <a:t>.</a:t>
            </a:r>
          </a:p>
          <a:p>
            <a:pPr algn="just"/>
            <a:r>
              <a:rPr lang="en-IN" b="1" dirty="0" smtClean="0">
                <a:solidFill>
                  <a:srgbClr val="00B050"/>
                </a:solidFill>
                <a:latin typeface="Times New Roman" pitchFamily="18" charset="0"/>
                <a:cs typeface="Times New Roman" pitchFamily="18" charset="0"/>
              </a:rPr>
              <a:t>Spirituality</a:t>
            </a:r>
            <a:r>
              <a:rPr lang="en-IN" dirty="0" smtClean="0">
                <a:latin typeface="Times New Roman" pitchFamily="18" charset="0"/>
                <a:cs typeface="Times New Roman" pitchFamily="18" charset="0"/>
              </a:rPr>
              <a:t> as a </a:t>
            </a:r>
            <a:r>
              <a:rPr lang="en-IN" b="1" dirty="0" smtClean="0">
                <a:solidFill>
                  <a:srgbClr val="C00000"/>
                </a:solidFill>
                <a:latin typeface="Times New Roman" pitchFamily="18" charset="0"/>
                <a:cs typeface="Times New Roman" pitchFamily="18" charset="0"/>
              </a:rPr>
              <a:t>smaller part </a:t>
            </a:r>
            <a:r>
              <a:rPr lang="en-IN" dirty="0" smtClean="0">
                <a:latin typeface="Times New Roman" pitchFamily="18" charset="0"/>
                <a:cs typeface="Times New Roman" pitchFamily="18" charset="0"/>
              </a:rPr>
              <a:t>of the larger construct of religion. </a:t>
            </a:r>
          </a:p>
          <a:p>
            <a:pPr algn="just"/>
            <a:r>
              <a:rPr lang="en-IN" b="1" dirty="0" smtClean="0">
                <a:solidFill>
                  <a:srgbClr val="00B050"/>
                </a:solidFill>
                <a:latin typeface="Times New Roman" pitchFamily="18" charset="0"/>
                <a:cs typeface="Times New Roman" pitchFamily="18" charset="0"/>
              </a:rPr>
              <a:t>Religion</a:t>
            </a:r>
            <a:r>
              <a:rPr lang="en-IN" b="1" dirty="0" smtClean="0">
                <a:solidFill>
                  <a:srgbClr val="C00000"/>
                </a:solidFill>
                <a:latin typeface="Times New Roman" pitchFamily="18" charset="0"/>
                <a:cs typeface="Times New Roman" pitchFamily="18" charset="0"/>
              </a:rPr>
              <a:t> without Spirituality </a:t>
            </a:r>
            <a:r>
              <a:rPr lang="en-IN" dirty="0" smtClean="0">
                <a:latin typeface="Times New Roman" pitchFamily="18" charset="0"/>
                <a:cs typeface="Times New Roman" pitchFamily="18" charset="0"/>
              </a:rPr>
              <a:t>causes terrorism, prejudice, extremism, Racism etc.</a:t>
            </a:r>
          </a:p>
          <a:p>
            <a:pPr algn="just"/>
            <a:r>
              <a:rPr lang="en-IN" b="1" dirty="0" smtClean="0">
                <a:solidFill>
                  <a:srgbClr val="00B050"/>
                </a:solidFill>
                <a:latin typeface="Times New Roman" pitchFamily="18" charset="0"/>
                <a:cs typeface="Times New Roman" pitchFamily="18" charset="0"/>
              </a:rPr>
              <a:t>Spirituality</a:t>
            </a:r>
            <a:r>
              <a:rPr lang="en-IN" b="1" dirty="0" smtClean="0">
                <a:solidFill>
                  <a:srgbClr val="C00000"/>
                </a:solidFill>
                <a:latin typeface="Times New Roman" pitchFamily="18" charset="0"/>
                <a:cs typeface="Times New Roman" pitchFamily="18" charset="0"/>
              </a:rPr>
              <a:t> without Religion </a:t>
            </a:r>
            <a:r>
              <a:rPr lang="en-IN" dirty="0" smtClean="0">
                <a:latin typeface="Times New Roman" pitchFamily="18" charset="0"/>
                <a:cs typeface="Times New Roman" pitchFamily="18" charset="0"/>
              </a:rPr>
              <a:t>is like if you decide to travel to another city without taking any known road.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99530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34682"/>
          </a:xfrm>
        </p:spPr>
        <p:txBody>
          <a:bodyPr>
            <a:noAutofit/>
          </a:bodyPr>
          <a:lstStyle/>
          <a:p>
            <a:r>
              <a:rPr lang="en-IN" sz="28700" b="1" dirty="0" smtClean="0">
                <a:solidFill>
                  <a:srgbClr val="FF0000"/>
                </a:solidFill>
              </a:rPr>
              <a:t>?</a:t>
            </a:r>
            <a:endParaRPr lang="en-IN" sz="28700" b="1" dirty="0">
              <a:solidFill>
                <a:srgbClr val="FF0000"/>
              </a:solidFill>
            </a:endParaRPr>
          </a:p>
        </p:txBody>
      </p:sp>
    </p:spTree>
    <p:extLst>
      <p:ext uri="{BB962C8B-B14F-4D97-AF65-F5344CB8AC3E}">
        <p14:creationId xmlns:p14="http://schemas.microsoft.com/office/powerpoint/2010/main" val="2663024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RELATIONSHIP </a:t>
            </a:r>
            <a:r>
              <a:rPr lang="en-US" b="1" dirty="0" smtClean="0">
                <a:solidFill>
                  <a:srgbClr val="C00000"/>
                </a:solidFill>
                <a:latin typeface="Times New Roman" pitchFamily="18" charset="0"/>
                <a:cs typeface="Times New Roman" pitchFamily="18" charset="0"/>
              </a:rPr>
              <a:t>MANAGEMENT</a:t>
            </a:r>
            <a:endParaRPr lang="en-IN" dirty="0">
              <a:solidFill>
                <a:srgbClr val="C00000"/>
              </a:solidFill>
            </a:endParaRPr>
          </a:p>
        </p:txBody>
      </p:sp>
      <p:sp>
        <p:nvSpPr>
          <p:cNvPr id="3" name="Content Placeholder 2"/>
          <p:cNvSpPr>
            <a:spLocks noGrp="1"/>
          </p:cNvSpPr>
          <p:nvPr>
            <p:ph idx="1"/>
          </p:nvPr>
        </p:nvSpPr>
        <p:spPr>
          <a:xfrm>
            <a:off x="395536" y="1412776"/>
            <a:ext cx="8229600" cy="4525963"/>
          </a:xfrm>
        </p:spPr>
        <p:txBody>
          <a:bodyPr>
            <a:normAutofit fontScale="92500" lnSpcReduction="20000"/>
          </a:bodyPr>
          <a:lstStyle/>
          <a:p>
            <a:pPr lvl="0" algn="just"/>
            <a:r>
              <a:rPr lang="en-US" b="1" dirty="0">
                <a:solidFill>
                  <a:srgbClr val="C00000"/>
                </a:solidFill>
                <a:latin typeface="Times New Roman" pitchFamily="18" charset="0"/>
                <a:cs typeface="Times New Roman" pitchFamily="18" charset="0"/>
              </a:rPr>
              <a:t>Relationship </a:t>
            </a:r>
            <a:r>
              <a:rPr lang="en-US" b="1" dirty="0" smtClean="0">
                <a:solidFill>
                  <a:srgbClr val="C00000"/>
                </a:solidFill>
                <a:latin typeface="Times New Roman" pitchFamily="18" charset="0"/>
                <a:cs typeface="Times New Roman" pitchFamily="18" charset="0"/>
              </a:rPr>
              <a:t>values- </a:t>
            </a:r>
            <a:r>
              <a:rPr lang="en-US" dirty="0" smtClean="0">
                <a:latin typeface="Times New Roman" pitchFamily="18" charset="0"/>
                <a:cs typeface="Times New Roman" pitchFamily="18" charset="0"/>
              </a:rPr>
              <a:t>honesty</a:t>
            </a:r>
            <a:r>
              <a:rPr lang="en-US" dirty="0">
                <a:latin typeface="Times New Roman" pitchFamily="18" charset="0"/>
                <a:cs typeface="Times New Roman" pitchFamily="18" charset="0"/>
              </a:rPr>
              <a:t>, commitment, and compromise.</a:t>
            </a:r>
            <a:endParaRPr lang="en-IN"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Trust</a:t>
            </a:r>
            <a:r>
              <a:rPr lang="en-US" dirty="0">
                <a:latin typeface="Times New Roman" pitchFamily="18" charset="0"/>
                <a:cs typeface="Times New Roman" pitchFamily="18" charset="0"/>
              </a:rPr>
              <a:t>, teamwork, communication, and respect are the </a:t>
            </a:r>
            <a:r>
              <a:rPr lang="en-US" b="1" dirty="0">
                <a:solidFill>
                  <a:srgbClr val="C00000"/>
                </a:solidFill>
                <a:latin typeface="Times New Roman" pitchFamily="18" charset="0"/>
                <a:cs typeface="Times New Roman" pitchFamily="18" charset="0"/>
              </a:rPr>
              <a:t>keys to effective working relationships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Developing </a:t>
            </a:r>
            <a:r>
              <a:rPr lang="en-US" b="1" dirty="0">
                <a:solidFill>
                  <a:srgbClr val="C00000"/>
                </a:solidFill>
                <a:latin typeface="Times New Roman" pitchFamily="18" charset="0"/>
                <a:cs typeface="Times New Roman" pitchFamily="18" charset="0"/>
              </a:rPr>
              <a:t>positive relationships </a:t>
            </a:r>
            <a:r>
              <a:rPr lang="en-US" dirty="0">
                <a:latin typeface="Times New Roman" pitchFamily="18" charset="0"/>
                <a:cs typeface="Times New Roman" pitchFamily="18" charset="0"/>
              </a:rPr>
              <a:t>with the individuals one interacts with makes life and work more enjoyable and productive. </a:t>
            </a:r>
            <a:endParaRPr lang="en-US" dirty="0" smtClean="0">
              <a:latin typeface="Times New Roman" pitchFamily="18" charset="0"/>
              <a:cs typeface="Times New Roman" pitchFamily="18" charset="0"/>
            </a:endParaRPr>
          </a:p>
          <a:p>
            <a:pPr algn="just"/>
            <a:r>
              <a:rPr lang="en-US" b="1" dirty="0" smtClean="0">
                <a:solidFill>
                  <a:srgbClr val="C00000"/>
                </a:solidFill>
                <a:latin typeface="Times New Roman" pitchFamily="18" charset="0"/>
                <a:cs typeface="Times New Roman" pitchFamily="18" charset="0"/>
              </a:rPr>
              <a:t>Strong </a:t>
            </a:r>
            <a:r>
              <a:rPr lang="en-US" b="1" dirty="0">
                <a:solidFill>
                  <a:srgbClr val="C00000"/>
                </a:solidFill>
                <a:latin typeface="Times New Roman" pitchFamily="18" charset="0"/>
                <a:cs typeface="Times New Roman" pitchFamily="18" charset="0"/>
              </a:rPr>
              <a:t>relationships take time</a:t>
            </a:r>
            <a:r>
              <a:rPr lang="en-US" dirty="0">
                <a:latin typeface="Times New Roman" pitchFamily="18" charset="0"/>
                <a:cs typeface="Times New Roman" pitchFamily="18" charset="0"/>
              </a:rPr>
              <a:t> to mature, so the focus should be on being consistent and dependable.</a:t>
            </a:r>
            <a:endParaRPr lang="en-IN"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7311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noAutofit/>
          </a:bodyPr>
          <a:lstStyle/>
          <a:p>
            <a:r>
              <a:rPr lang="en-IN" sz="4800" b="1" dirty="0">
                <a:solidFill>
                  <a:srgbClr val="00B050"/>
                </a:solidFill>
                <a:latin typeface="Arno Pro" pitchFamily="18" charset="0"/>
              </a:rPr>
              <a:t>Are you really </a:t>
            </a:r>
            <a:r>
              <a:rPr lang="en-IN" sz="4800" b="1" dirty="0" smtClean="0">
                <a:solidFill>
                  <a:srgbClr val="00B050"/>
                </a:solidFill>
                <a:latin typeface="Arno Pro" pitchFamily="18" charset="0"/>
              </a:rPr>
              <a:t>HONEST </a:t>
            </a:r>
            <a:r>
              <a:rPr lang="en-IN" sz="4800" b="1" dirty="0">
                <a:solidFill>
                  <a:srgbClr val="00B050"/>
                </a:solidFill>
                <a:latin typeface="Arno Pro" pitchFamily="18" charset="0"/>
              </a:rPr>
              <a:t>person?</a:t>
            </a:r>
          </a:p>
        </p:txBody>
      </p:sp>
    </p:spTree>
    <p:extLst>
      <p:ext uri="{BB962C8B-B14F-4D97-AF65-F5344CB8AC3E}">
        <p14:creationId xmlns:p14="http://schemas.microsoft.com/office/powerpoint/2010/main" val="3626407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Times New Roman" pitchFamily="18" charset="0"/>
                <a:cs typeface="Times New Roman" pitchFamily="18" charset="0"/>
              </a:rPr>
              <a:t>HONESTY</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sz="4700" dirty="0" smtClean="0">
                <a:latin typeface="Times New Roman" pitchFamily="18" charset="0"/>
                <a:cs typeface="Times New Roman" pitchFamily="18" charset="0"/>
              </a:rPr>
              <a:t>Much </a:t>
            </a:r>
            <a:r>
              <a:rPr lang="en-US" sz="4700" dirty="0">
                <a:latin typeface="Times New Roman" pitchFamily="18" charset="0"/>
                <a:cs typeface="Times New Roman" pitchFamily="18" charset="0"/>
              </a:rPr>
              <a:t>has been said and written about honesty, and it is one of the most important values in a relationship. It is a </a:t>
            </a:r>
            <a:r>
              <a:rPr lang="en-US" sz="4700" b="1" dirty="0">
                <a:solidFill>
                  <a:srgbClr val="C00000"/>
                </a:solidFill>
                <a:latin typeface="Times New Roman" pitchFamily="18" charset="0"/>
                <a:cs typeface="Times New Roman" pitchFamily="18" charset="0"/>
              </a:rPr>
              <a:t>base on which all other values </a:t>
            </a:r>
            <a:r>
              <a:rPr lang="en-US" sz="4700" dirty="0">
                <a:latin typeface="Times New Roman" pitchFamily="18" charset="0"/>
                <a:cs typeface="Times New Roman" pitchFamily="18" charset="0"/>
              </a:rPr>
              <a:t>stand. It is about being open about one’s deviations and mistakes and acknowledging them. </a:t>
            </a:r>
            <a:r>
              <a:rPr lang="en-US" sz="4700" b="1" dirty="0">
                <a:solidFill>
                  <a:srgbClr val="FF0000"/>
                </a:solidFill>
                <a:latin typeface="Times New Roman" pitchFamily="18" charset="0"/>
                <a:cs typeface="Times New Roman" pitchFamily="18" charset="0"/>
              </a:rPr>
              <a:t>The key is to not hide matters. </a:t>
            </a:r>
            <a:endParaRPr lang="en-IN" b="1" dirty="0">
              <a:solidFill>
                <a:srgbClr val="FF0000"/>
              </a:solidFill>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71974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IES&#10; A milkman became very wealthy through dishonest means.&#10;He had to cross a river daily to reach the city where h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8424936"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147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Honesty is the cornerstone of all success,&#10;without which confidence and ability to&#10;perform shall cease to exist.&#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568952"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252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mposites of honesty…&#10; Trustful&#10; Loyal&#10; Sincere&#10; Fair&#10; Trustworthines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8208912"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687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BE HONEST&#10;Anticipate&#10;behaviors that&#10;will make you&#10;feel guilty.&#10;Stop comparing&#10;yourself to&#10;others.&#10;Accept the&#10;cons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280920"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909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Times New Roman" pitchFamily="18" charset="0"/>
                <a:cs typeface="Times New Roman" pitchFamily="18" charset="0"/>
              </a:rPr>
              <a:t>EQUALITY</a:t>
            </a:r>
            <a:endParaRPr lang="en-IN" dirty="0"/>
          </a:p>
        </p:txBody>
      </p:sp>
      <p:sp>
        <p:nvSpPr>
          <p:cNvPr id="3" name="Content Placeholder 2"/>
          <p:cNvSpPr>
            <a:spLocks noGrp="1"/>
          </p:cNvSpPr>
          <p:nvPr>
            <p:ph idx="1"/>
          </p:nvPr>
        </p:nvSpPr>
        <p:spPr/>
        <p:txBody>
          <a:bodyPr/>
          <a:lstStyle/>
          <a:p>
            <a:pPr marL="0" indent="0" algn="just">
              <a:buNone/>
            </a:pPr>
            <a:r>
              <a:rPr lang="en-US" dirty="0" smtClean="0">
                <a:latin typeface="Times New Roman" pitchFamily="18" charset="0"/>
                <a:cs typeface="Times New Roman" pitchFamily="18" charset="0"/>
              </a:rPr>
              <a:t>Relationships </a:t>
            </a:r>
            <a:r>
              <a:rPr lang="en-US" b="1" dirty="0">
                <a:solidFill>
                  <a:srgbClr val="C00000"/>
                </a:solidFill>
                <a:latin typeface="Times New Roman" pitchFamily="18" charset="0"/>
                <a:cs typeface="Times New Roman" pitchFamily="18" charset="0"/>
              </a:rPr>
              <a:t>sour</a:t>
            </a:r>
            <a:r>
              <a:rPr lang="en-US" dirty="0">
                <a:latin typeface="Times New Roman" pitchFamily="18" charset="0"/>
                <a:cs typeface="Times New Roman" pitchFamily="18" charset="0"/>
              </a:rPr>
              <a:t> when one does not treat others equally.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Unless </a:t>
            </a:r>
            <a:r>
              <a:rPr lang="en-US" dirty="0">
                <a:latin typeface="Times New Roman" pitchFamily="18" charset="0"/>
                <a:cs typeface="Times New Roman" pitchFamily="18" charset="0"/>
              </a:rPr>
              <a:t>and until you don't start thinking of others as equals to you in all aspects, you will have </a:t>
            </a:r>
            <a:r>
              <a:rPr lang="en-US" b="1" dirty="0">
                <a:solidFill>
                  <a:srgbClr val="C00000"/>
                </a:solidFill>
                <a:latin typeface="Times New Roman" pitchFamily="18" charset="0"/>
                <a:cs typeface="Times New Roman" pitchFamily="18" charset="0"/>
              </a:rPr>
              <a:t>problems dealing with individuals. </a:t>
            </a:r>
            <a:endParaRPr lang="en-US" b="1" dirty="0" smtClean="0">
              <a:solidFill>
                <a:srgbClr val="C00000"/>
              </a:solidFill>
              <a:latin typeface="Times New Roman" pitchFamily="18" charset="0"/>
              <a:cs typeface="Times New Roman" pitchFamily="18" charset="0"/>
            </a:endParaRPr>
          </a:p>
          <a:p>
            <a:pPr marL="0" indent="0" algn="just">
              <a:buNone/>
            </a:pPr>
            <a:r>
              <a:rPr lang="en-US" b="1" dirty="0" smtClean="0">
                <a:solidFill>
                  <a:srgbClr val="C00000"/>
                </a:solidFill>
                <a:latin typeface="Times New Roman" pitchFamily="18" charset="0"/>
                <a:cs typeface="Times New Roman" pitchFamily="18" charset="0"/>
              </a:rPr>
              <a:t>Sharing </a:t>
            </a:r>
            <a:r>
              <a:rPr lang="en-US" b="1" dirty="0">
                <a:solidFill>
                  <a:srgbClr val="C00000"/>
                </a:solidFill>
                <a:latin typeface="Times New Roman" pitchFamily="18" charset="0"/>
                <a:cs typeface="Times New Roman" pitchFamily="18" charset="0"/>
              </a:rPr>
              <a:t>every responsibility equally</a:t>
            </a:r>
            <a:r>
              <a:rPr lang="en-US" dirty="0">
                <a:latin typeface="Times New Roman" pitchFamily="18" charset="0"/>
                <a:cs typeface="Times New Roman" pitchFamily="18" charset="0"/>
              </a:rPr>
              <a:t> is the foremost commandment of every relationship.</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24727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images good and b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images good and b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images good and ba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images good and ba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images good and ba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Image result for images good and b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327693"/>
            <a:ext cx="4300636" cy="230921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images good and b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465137"/>
            <a:ext cx="3528392" cy="21717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images good and b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4" y="3263602"/>
            <a:ext cx="7991674"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2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Times New Roman" pitchFamily="18" charset="0"/>
                <a:cs typeface="Times New Roman" pitchFamily="18" charset="0"/>
              </a:rPr>
              <a:t>EQUALITY AND RELATIONSHIPS</a:t>
            </a:r>
            <a:endParaRPr lang="en-IN" sz="3600" b="1" dirty="0">
              <a:solidFill>
                <a:srgbClr val="C00000"/>
              </a:solidFill>
            </a:endParaRPr>
          </a:p>
        </p:txBody>
      </p:sp>
      <p:sp>
        <p:nvSpPr>
          <p:cNvPr id="3" name="Content Placeholder 2"/>
          <p:cNvSpPr>
            <a:spLocks noGrp="1"/>
          </p:cNvSpPr>
          <p:nvPr>
            <p:ph idx="1"/>
          </p:nvPr>
        </p:nvSpPr>
        <p:spPr>
          <a:xfrm>
            <a:off x="457200" y="1600200"/>
            <a:ext cx="8229600" cy="4925144"/>
          </a:xfrm>
        </p:spPr>
        <p:txBody>
          <a:bodyPr>
            <a:noAutofit/>
          </a:bodyPr>
          <a:lstStyle/>
          <a:p>
            <a:pPr algn="just"/>
            <a:r>
              <a:rPr lang="en-IN" sz="2400" dirty="0" smtClean="0">
                <a:latin typeface="Times New Roman" pitchFamily="18" charset="0"/>
                <a:cs typeface="Times New Roman" pitchFamily="18" charset="0"/>
              </a:rPr>
              <a:t>Healthy </a:t>
            </a:r>
            <a:r>
              <a:rPr lang="en-IN" sz="2400" dirty="0">
                <a:latin typeface="Times New Roman" pitchFamily="18" charset="0"/>
                <a:cs typeface="Times New Roman" pitchFamily="18" charset="0"/>
              </a:rPr>
              <a:t>relationships are based on Equality (balance of power and control) People believe both are equal, neither tries </a:t>
            </a:r>
            <a:r>
              <a:rPr lang="en-IN" sz="2400" b="1" dirty="0">
                <a:solidFill>
                  <a:srgbClr val="C00000"/>
                </a:solidFill>
                <a:latin typeface="Times New Roman" pitchFamily="18" charset="0"/>
                <a:cs typeface="Times New Roman" pitchFamily="18" charset="0"/>
              </a:rPr>
              <a:t>to gain power or control, results in a non-violent and healthy relationship Communication and </a:t>
            </a:r>
            <a:r>
              <a:rPr lang="en-IN" sz="2400" b="1" dirty="0" smtClean="0">
                <a:solidFill>
                  <a:srgbClr val="C00000"/>
                </a:solidFill>
                <a:latin typeface="Times New Roman" pitchFamily="18" charset="0"/>
                <a:cs typeface="Times New Roman" pitchFamily="18" charset="0"/>
              </a:rPr>
              <a:t>Compromise.</a:t>
            </a:r>
          </a:p>
          <a:p>
            <a:pPr algn="just"/>
            <a:r>
              <a:rPr lang="en-IN" sz="2400" b="1" dirty="0" smtClean="0">
                <a:solidFill>
                  <a:srgbClr val="C00000"/>
                </a:solidFill>
                <a:latin typeface="Times New Roman" pitchFamily="18" charset="0"/>
                <a:cs typeface="Times New Roman" pitchFamily="18" charset="0"/>
              </a:rPr>
              <a:t>Non-threatening </a:t>
            </a:r>
            <a:r>
              <a:rPr lang="en-IN" sz="2400" b="1" dirty="0" err="1">
                <a:solidFill>
                  <a:srgbClr val="C00000"/>
                </a:solidFill>
                <a:latin typeface="Times New Roman" pitchFamily="18" charset="0"/>
                <a:cs typeface="Times New Roman" pitchFamily="18" charset="0"/>
              </a:rPr>
              <a:t>Behavior</a:t>
            </a:r>
            <a:r>
              <a:rPr lang="en-IN" sz="2400" b="1"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Talking and acting so both partners feel comfortable expressing their opinions/decisions Both feel safe around each other ◦(Not exhibiting Physical/Emotional abuse</a:t>
            </a:r>
            <a:r>
              <a:rPr lang="en-IN" sz="2400" dirty="0" smtClean="0">
                <a:latin typeface="Times New Roman" pitchFamily="18" charset="0"/>
                <a:cs typeface="Times New Roman" pitchFamily="18" charset="0"/>
              </a:rPr>
              <a:t>).</a:t>
            </a:r>
          </a:p>
          <a:p>
            <a:pPr algn="just"/>
            <a:r>
              <a:rPr lang="en-IN" sz="2400" b="1" dirty="0" smtClean="0">
                <a:solidFill>
                  <a:srgbClr val="C00000"/>
                </a:solidFill>
                <a:latin typeface="Times New Roman" pitchFamily="18" charset="0"/>
                <a:cs typeface="Times New Roman" pitchFamily="18" charset="0"/>
              </a:rPr>
              <a:t>Connections </a:t>
            </a:r>
            <a:r>
              <a:rPr lang="en-IN" sz="2400" b="1" dirty="0">
                <a:solidFill>
                  <a:srgbClr val="C00000"/>
                </a:solidFill>
                <a:latin typeface="Times New Roman" pitchFamily="18" charset="0"/>
                <a:cs typeface="Times New Roman" pitchFamily="18" charset="0"/>
              </a:rPr>
              <a:t>w/Others Maintain friendships and family relationships </a:t>
            </a:r>
            <a:r>
              <a:rPr lang="en-IN" sz="2400" dirty="0">
                <a:latin typeface="Times New Roman" pitchFamily="18" charset="0"/>
                <a:cs typeface="Times New Roman" pitchFamily="18" charset="0"/>
              </a:rPr>
              <a:t>with others Enjoy activities outside the relationship with other people Make own decisions about where they go, what they do, who they hang out </a:t>
            </a:r>
            <a:r>
              <a:rPr lang="en-IN" sz="2400" dirty="0" smtClean="0">
                <a:latin typeface="Times New Roman" pitchFamily="18" charset="0"/>
                <a:cs typeface="Times New Roman" pitchFamily="18" charset="0"/>
              </a:rPr>
              <a:t>with.</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58017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6120680"/>
          </a:xfrm>
        </p:spPr>
        <p:txBody>
          <a:bodyPr>
            <a:noAutofit/>
          </a:bodyPr>
          <a:lstStyle/>
          <a:p>
            <a:pPr marL="0" indent="0" algn="ctr">
              <a:buNone/>
            </a:pPr>
            <a:r>
              <a:rPr lang="en-US" b="1" dirty="0" smtClean="0">
                <a:solidFill>
                  <a:srgbClr val="C00000"/>
                </a:solidFill>
                <a:latin typeface="Times New Roman" pitchFamily="18" charset="0"/>
                <a:cs typeface="Times New Roman" pitchFamily="18" charset="0"/>
              </a:rPr>
              <a:t>COMMITMENT</a:t>
            </a:r>
            <a:endParaRPr lang="en-IN" dirty="0">
              <a:solidFill>
                <a:srgbClr val="C0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Making </a:t>
            </a:r>
            <a:r>
              <a:rPr lang="en-US" sz="2400" dirty="0">
                <a:latin typeface="Times New Roman" pitchFamily="18" charset="0"/>
                <a:cs typeface="Times New Roman" pitchFamily="18" charset="0"/>
              </a:rPr>
              <a:t>a commitment involves </a:t>
            </a:r>
            <a:r>
              <a:rPr lang="en-US" sz="2400" b="1" dirty="0">
                <a:solidFill>
                  <a:srgbClr val="C00000"/>
                </a:solidFill>
                <a:latin typeface="Times New Roman" pitchFamily="18" charset="0"/>
                <a:cs typeface="Times New Roman" pitchFamily="18" charset="0"/>
              </a:rPr>
              <a:t>dedicating yourself </a:t>
            </a:r>
            <a:r>
              <a:rPr lang="en-US" sz="2400" dirty="0">
                <a:latin typeface="Times New Roman" pitchFamily="18" charset="0"/>
                <a:cs typeface="Times New Roman" pitchFamily="18" charset="0"/>
              </a:rPr>
              <a:t>to something, like a person or a cause.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commitment </a:t>
            </a:r>
            <a:r>
              <a:rPr lang="en-US" sz="2400" b="1" dirty="0">
                <a:solidFill>
                  <a:srgbClr val="C00000"/>
                </a:solidFill>
                <a:latin typeface="Times New Roman" pitchFamily="18" charset="0"/>
                <a:cs typeface="Times New Roman" pitchFamily="18" charset="0"/>
              </a:rPr>
              <a:t>obligates you to do something</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Some </a:t>
            </a:r>
            <a:r>
              <a:rPr lang="en-US" sz="2400" dirty="0">
                <a:latin typeface="Times New Roman" pitchFamily="18" charset="0"/>
                <a:cs typeface="Times New Roman" pitchFamily="18" charset="0"/>
              </a:rPr>
              <a:t>commitments are large and serious like </a:t>
            </a:r>
            <a:r>
              <a:rPr lang="en-US" sz="2400" b="1" dirty="0">
                <a:solidFill>
                  <a:srgbClr val="C00000"/>
                </a:solidFill>
                <a:latin typeface="Times New Roman" pitchFamily="18" charset="0"/>
                <a:cs typeface="Times New Roman" pitchFamily="18" charset="0"/>
              </a:rPr>
              <a:t>marriage</a:t>
            </a:r>
            <a:r>
              <a:rPr lang="en-US" sz="2400" dirty="0">
                <a:latin typeface="Times New Roman" pitchFamily="18" charset="0"/>
                <a:cs typeface="Times New Roman" pitchFamily="18" charset="0"/>
              </a:rPr>
              <a:t> and some are normal and lighter like general friendships and membership to particular associations.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committed relationship is an interpersonal relationship based upon </a:t>
            </a:r>
            <a:r>
              <a:rPr lang="en-US" sz="2400" b="1" dirty="0">
                <a:solidFill>
                  <a:srgbClr val="C00000"/>
                </a:solidFill>
                <a:latin typeface="Times New Roman" pitchFamily="18" charset="0"/>
                <a:cs typeface="Times New Roman" pitchFamily="18" charset="0"/>
              </a:rPr>
              <a:t>mutually agreed-upon issues </a:t>
            </a:r>
            <a:r>
              <a:rPr lang="en-US" sz="2400" dirty="0">
                <a:latin typeface="Times New Roman" pitchFamily="18" charset="0"/>
                <a:cs typeface="Times New Roman" pitchFamily="18" charset="0"/>
              </a:rPr>
              <a:t>and word to one another involving </a:t>
            </a:r>
            <a:r>
              <a:rPr lang="en-US" sz="2400" b="1" dirty="0">
                <a:solidFill>
                  <a:srgbClr val="C00000"/>
                </a:solidFill>
                <a:latin typeface="Times New Roman" pitchFamily="18" charset="0"/>
                <a:cs typeface="Times New Roman" pitchFamily="18" charset="0"/>
              </a:rPr>
              <a:t>love, trust, honesty, openness,</a:t>
            </a:r>
            <a:r>
              <a:rPr lang="en-US" sz="2400" dirty="0">
                <a:latin typeface="Times New Roman" pitchFamily="18" charset="0"/>
                <a:cs typeface="Times New Roman" pitchFamily="18" charset="0"/>
              </a:rPr>
              <a:t> or some other behavior.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Forms </a:t>
            </a:r>
            <a:r>
              <a:rPr lang="en-US" sz="2400" dirty="0">
                <a:latin typeface="Times New Roman" pitchFamily="18" charset="0"/>
                <a:cs typeface="Times New Roman" pitchFamily="18" charset="0"/>
              </a:rPr>
              <a:t>of committed relationships include close </a:t>
            </a:r>
            <a:r>
              <a:rPr lang="en-US" sz="2400" b="1" dirty="0">
                <a:solidFill>
                  <a:srgbClr val="C00000"/>
                </a:solidFill>
                <a:latin typeface="Times New Roman" pitchFamily="18" charset="0"/>
                <a:cs typeface="Times New Roman" pitchFamily="18" charset="0"/>
              </a:rPr>
              <a:t>friendship, long-term relationships, engagement, marriage, </a:t>
            </a:r>
            <a:r>
              <a:rPr lang="en-US" sz="2400" dirty="0">
                <a:latin typeface="Times New Roman" pitchFamily="18" charset="0"/>
                <a:cs typeface="Times New Roman" pitchFamily="18" charset="0"/>
              </a:rPr>
              <a:t>and civil unions</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4529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Times New Roman" pitchFamily="18" charset="0"/>
                <a:cs typeface="Times New Roman" pitchFamily="18" charset="0"/>
              </a:rPr>
              <a:t>RESPECT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don't respect a person, then you wouldn't notice his good qualities. Respect is one of the most important values in a healthy relationship in that regard. It is such a value in life, which only increases when you give it to others. You simply cannot expect anyone to respect you or your point of view if you would not do the same to them. </a:t>
            </a:r>
            <a:r>
              <a:rPr lang="en-US" b="1" dirty="0">
                <a:solidFill>
                  <a:srgbClr val="C00000"/>
                </a:solidFill>
                <a:latin typeface="Times New Roman" pitchFamily="18" charset="0"/>
                <a:cs typeface="Times New Roman" pitchFamily="18" charset="0"/>
              </a:rPr>
              <a:t>Respect should be earned not demanded. </a:t>
            </a:r>
            <a:endParaRPr lang="en-IN" b="1" dirty="0">
              <a:solidFill>
                <a:srgbClr val="C00000"/>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770448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264696"/>
          </a:xfrm>
        </p:spPr>
        <p:txBody>
          <a:bodyPr>
            <a:noAutofit/>
          </a:bodyPr>
          <a:lstStyle/>
          <a:p>
            <a:pPr marL="0" indent="0" algn="just">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lgn="ctr">
              <a:buNone/>
            </a:pPr>
            <a:r>
              <a:rPr lang="en-US" b="1" dirty="0" smtClean="0">
                <a:solidFill>
                  <a:srgbClr val="C00000"/>
                </a:solidFill>
                <a:latin typeface="Times New Roman" pitchFamily="18" charset="0"/>
                <a:cs typeface="Times New Roman" pitchFamily="18" charset="0"/>
              </a:rPr>
              <a:t>UNDERSTANDING</a:t>
            </a:r>
            <a:endParaRPr lang="en-IN" dirty="0">
              <a:solidFill>
                <a:srgbClr val="C00000"/>
              </a:solidFill>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Understanding is the second most important value in life. To cite a common example, many a time, a person knowingly commits a mistake. This could be because he does not have any other choice and has a good reason for committing that mistake. Yet, he comes and confesses to it. </a:t>
            </a:r>
            <a:r>
              <a:rPr lang="en-US" sz="2800" b="1" dirty="0">
                <a:solidFill>
                  <a:srgbClr val="C00000"/>
                </a:solidFill>
                <a:latin typeface="Times New Roman" pitchFamily="18" charset="0"/>
                <a:cs typeface="Times New Roman" pitchFamily="18" charset="0"/>
              </a:rPr>
              <a:t>One should try to understand his mistake and the reason for which he committed it.</a:t>
            </a:r>
            <a:r>
              <a:rPr lang="en-US" sz="2800" dirty="0">
                <a:latin typeface="Times New Roman" pitchFamily="18" charset="0"/>
                <a:cs typeface="Times New Roman" pitchFamily="18" charset="0"/>
              </a:rPr>
              <a:t> Holding a grudge permanently is not only going to cause anguish to the person holding it, but also to the other person towards whom it is directed as well. </a:t>
            </a:r>
            <a:r>
              <a:rPr lang="en-US" sz="2800" b="1" dirty="0">
                <a:solidFill>
                  <a:srgbClr val="C00000"/>
                </a:solidFill>
                <a:latin typeface="Times New Roman" pitchFamily="18" charset="0"/>
                <a:cs typeface="Times New Roman" pitchFamily="18" charset="0"/>
              </a:rPr>
              <a:t>Understanding and letting go is the mantra for having a peaceful mind.</a:t>
            </a:r>
            <a:endParaRPr lang="en-IN" sz="2800" b="1" dirty="0">
              <a:solidFill>
                <a:srgbClr val="C00000"/>
              </a:solidFill>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51974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1143000"/>
          </a:xfrm>
        </p:spPr>
        <p:txBody>
          <a:bodyPr>
            <a:normAutofit/>
          </a:bodyPr>
          <a:lstStyle/>
          <a:p>
            <a:r>
              <a:rPr lang="en-US" b="1" dirty="0" smtClean="0">
                <a:solidFill>
                  <a:srgbClr val="C00000"/>
                </a:solidFill>
                <a:latin typeface="Times New Roman" pitchFamily="18" charset="0"/>
                <a:cs typeface="Times New Roman" pitchFamily="18" charset="0"/>
              </a:rPr>
              <a:t>DISCIPLINE</a:t>
            </a:r>
            <a:endParaRPr lang="en-IN" dirty="0"/>
          </a:p>
        </p:txBody>
      </p:sp>
      <p:sp>
        <p:nvSpPr>
          <p:cNvPr id="3" name="Content Placeholder 2"/>
          <p:cNvSpPr>
            <a:spLocks noGrp="1"/>
          </p:cNvSpPr>
          <p:nvPr>
            <p:ph idx="1"/>
          </p:nvPr>
        </p:nvSpPr>
        <p:spPr>
          <a:xfrm>
            <a:off x="251520" y="980728"/>
            <a:ext cx="8712968" cy="5877272"/>
          </a:xfrm>
        </p:spPr>
        <p:txBody>
          <a:bodyPr>
            <a:noAutofit/>
          </a:bodyPr>
          <a:lstStyle/>
          <a:p>
            <a:pPr algn="just"/>
            <a:r>
              <a:rPr lang="en-US" sz="2400" dirty="0" smtClean="0">
                <a:latin typeface="Times New Roman" pitchFamily="18" charset="0"/>
                <a:cs typeface="Times New Roman" pitchFamily="18" charset="0"/>
              </a:rPr>
              <a:t>Everyone </a:t>
            </a:r>
            <a:r>
              <a:rPr lang="en-US" sz="2400" dirty="0">
                <a:latin typeface="Times New Roman" pitchFamily="18" charset="0"/>
                <a:cs typeface="Times New Roman" pitchFamily="18" charset="0"/>
              </a:rPr>
              <a:t>has many duties in life which they have to shoulder.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have duties </a:t>
            </a:r>
            <a:r>
              <a:rPr lang="en-US" sz="2400" b="1" dirty="0">
                <a:solidFill>
                  <a:srgbClr val="C00000"/>
                </a:solidFill>
                <a:latin typeface="Times New Roman" pitchFamily="18" charset="0"/>
                <a:cs typeface="Times New Roman" pitchFamily="18" charset="0"/>
              </a:rPr>
              <a:t>towards your parents</a:t>
            </a:r>
            <a:r>
              <a:rPr lang="en-US" sz="2400" dirty="0">
                <a:latin typeface="Times New Roman" pitchFamily="18" charset="0"/>
                <a:cs typeface="Times New Roman" pitchFamily="18" charset="0"/>
              </a:rPr>
              <a:t>, as they have brought you up.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have duties </a:t>
            </a:r>
            <a:r>
              <a:rPr lang="en-US" sz="2400" b="1" dirty="0">
                <a:solidFill>
                  <a:srgbClr val="C00000"/>
                </a:solidFill>
                <a:latin typeface="Times New Roman" pitchFamily="18" charset="0"/>
                <a:cs typeface="Times New Roman" pitchFamily="18" charset="0"/>
              </a:rPr>
              <a:t>towards your siblings</a:t>
            </a:r>
            <a:r>
              <a:rPr lang="en-US" sz="2400" dirty="0">
                <a:latin typeface="Times New Roman" pitchFamily="18" charset="0"/>
                <a:cs typeface="Times New Roman" pitchFamily="18" charset="0"/>
              </a:rPr>
              <a:t>, as you grew up with them.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have duties </a:t>
            </a:r>
            <a:r>
              <a:rPr lang="en-US" sz="2400" b="1" dirty="0">
                <a:solidFill>
                  <a:srgbClr val="C00000"/>
                </a:solidFill>
                <a:latin typeface="Times New Roman" pitchFamily="18" charset="0"/>
                <a:cs typeface="Times New Roman" pitchFamily="18" charset="0"/>
              </a:rPr>
              <a:t>towards your employers</a:t>
            </a:r>
            <a:r>
              <a:rPr lang="en-US" sz="2400" dirty="0">
                <a:latin typeface="Times New Roman" pitchFamily="18" charset="0"/>
                <a:cs typeface="Times New Roman" pitchFamily="18" charset="0"/>
              </a:rPr>
              <a:t>, as they are responsible for your livelihood.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only way to </a:t>
            </a:r>
            <a:r>
              <a:rPr lang="en-US" sz="2400" b="1" dirty="0">
                <a:solidFill>
                  <a:srgbClr val="C00000"/>
                </a:solidFill>
                <a:latin typeface="Times New Roman" pitchFamily="18" charset="0"/>
                <a:cs typeface="Times New Roman" pitchFamily="18" charset="0"/>
              </a:rPr>
              <a:t>shoulder these responsibilities </a:t>
            </a:r>
            <a:r>
              <a:rPr lang="en-US" sz="2400" dirty="0">
                <a:latin typeface="Times New Roman" pitchFamily="18" charset="0"/>
                <a:cs typeface="Times New Roman" pitchFamily="18" charset="0"/>
              </a:rPr>
              <a:t>is to be disciplined in your effort.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 common notion that being disciplined is </a:t>
            </a:r>
            <a:r>
              <a:rPr lang="en-US" sz="2400" b="1" dirty="0">
                <a:solidFill>
                  <a:srgbClr val="C00000"/>
                </a:solidFill>
                <a:latin typeface="Times New Roman" pitchFamily="18" charset="0"/>
                <a:cs typeface="Times New Roman" pitchFamily="18" charset="0"/>
              </a:rPr>
              <a:t>just doing your work well. </a:t>
            </a:r>
            <a:endParaRPr lang="en-US" sz="2400" b="1" dirty="0" smtClean="0">
              <a:solidFill>
                <a:srgbClr val="C0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going beyond just that and following the ideal rules of conduct. </a:t>
            </a:r>
            <a:endParaRPr lang="en-US" sz="2400" dirty="0" smtClean="0">
              <a:latin typeface="Times New Roman" pitchFamily="18" charset="0"/>
              <a:cs typeface="Times New Roman" pitchFamily="18" charset="0"/>
            </a:endParaRPr>
          </a:p>
          <a:p>
            <a:pPr algn="just"/>
            <a:r>
              <a:rPr lang="en-US" sz="2400" b="1" dirty="0" smtClean="0">
                <a:solidFill>
                  <a:srgbClr val="C00000"/>
                </a:solidFill>
                <a:latin typeface="Times New Roman" pitchFamily="18" charset="0"/>
                <a:cs typeface="Times New Roman" pitchFamily="18" charset="0"/>
              </a:rPr>
              <a:t>Time </a:t>
            </a:r>
            <a:r>
              <a:rPr lang="en-US" sz="2400" b="1" dirty="0">
                <a:solidFill>
                  <a:srgbClr val="C00000"/>
                </a:solidFill>
                <a:latin typeface="Times New Roman" pitchFamily="18" charset="0"/>
                <a:cs typeface="Times New Roman" pitchFamily="18" charset="0"/>
              </a:rPr>
              <a:t>management is an important feature of discipline</a:t>
            </a:r>
            <a:endParaRPr lang="en-IN" sz="2400" b="1" dirty="0">
              <a:solidFill>
                <a:srgbClr val="C00000"/>
              </a:solidFill>
            </a:endParaRPr>
          </a:p>
        </p:txBody>
      </p:sp>
    </p:spTree>
    <p:extLst>
      <p:ext uri="{BB962C8B-B14F-4D97-AF65-F5344CB8AC3E}">
        <p14:creationId xmlns:p14="http://schemas.microsoft.com/office/powerpoint/2010/main" val="23442538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5998903"/>
          </a:xfrm>
        </p:spPr>
        <p:txBody>
          <a:bodyPr>
            <a:noAutofit/>
          </a:bodyPr>
          <a:lstStyle/>
          <a:p>
            <a:pPr marL="0" indent="0" algn="ctr">
              <a:buNone/>
            </a:pPr>
            <a:r>
              <a:rPr lang="en-US" sz="2800" b="1" dirty="0" smtClean="0">
                <a:solidFill>
                  <a:srgbClr val="C00000"/>
                </a:solidFill>
                <a:latin typeface="Times New Roman" pitchFamily="18" charset="0"/>
                <a:cs typeface="Times New Roman" pitchFamily="18" charset="0"/>
              </a:rPr>
              <a:t>COMPROMISE</a:t>
            </a:r>
            <a:endParaRPr lang="en-IN" sz="2800" dirty="0">
              <a:solidFill>
                <a:srgbClr val="C00000"/>
              </a:solidFill>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Compromise is commonly understood </a:t>
            </a:r>
            <a:r>
              <a:rPr lang="en-US" sz="2400" b="1" dirty="0">
                <a:solidFill>
                  <a:srgbClr val="C00000"/>
                </a:solidFill>
                <a:latin typeface="Times New Roman" pitchFamily="18" charset="0"/>
                <a:cs typeface="Times New Roman" pitchFamily="18" charset="0"/>
              </a:rPr>
              <a:t>as giving up something </a:t>
            </a:r>
            <a:r>
              <a:rPr lang="en-US" sz="2400" dirty="0">
                <a:latin typeface="Times New Roman" pitchFamily="18" charset="0"/>
                <a:cs typeface="Times New Roman" pitchFamily="18" charset="0"/>
              </a:rPr>
              <a:t>in order to reach a place of understanding with a spouse, business partner or any other associate with whom you are associated with in life. </a:t>
            </a:r>
            <a:endParaRPr lang="en-US" sz="2400" dirty="0" smtClean="0">
              <a:latin typeface="Times New Roman" pitchFamily="18" charset="0"/>
              <a:cs typeface="Times New Roman" pitchFamily="18" charset="0"/>
            </a:endParaRPr>
          </a:p>
          <a:p>
            <a:pPr marL="0" indent="0" algn="just">
              <a:buNone/>
            </a:pPr>
            <a:r>
              <a:rPr lang="en-US" sz="2400" b="1" dirty="0" smtClean="0">
                <a:solidFill>
                  <a:srgbClr val="C00000"/>
                </a:solidFill>
                <a:latin typeface="Times New Roman" pitchFamily="18" charset="0"/>
                <a:cs typeface="Times New Roman" pitchFamily="18" charset="0"/>
              </a:rPr>
              <a:t>No </a:t>
            </a:r>
            <a:r>
              <a:rPr lang="en-US" sz="2400" b="1" dirty="0">
                <a:solidFill>
                  <a:srgbClr val="C00000"/>
                </a:solidFill>
                <a:latin typeface="Times New Roman" pitchFamily="18" charset="0"/>
                <a:cs typeface="Times New Roman" pitchFamily="18" charset="0"/>
              </a:rPr>
              <a:t>two people are the same </a:t>
            </a:r>
            <a:r>
              <a:rPr lang="en-US" sz="2400" dirty="0">
                <a:latin typeface="Times New Roman" pitchFamily="18" charset="0"/>
                <a:cs typeface="Times New Roman" pitchFamily="18" charset="0"/>
              </a:rPr>
              <a:t>and due to different upbringings and beliefs, there is bound to be a clash of opinion or interest.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t>
            </a:r>
            <a:r>
              <a:rPr lang="en-US" sz="2400" dirty="0">
                <a:latin typeface="Times New Roman" pitchFamily="18" charset="0"/>
                <a:cs typeface="Times New Roman" pitchFamily="18" charset="0"/>
              </a:rPr>
              <a:t>some point in a relationship, people </a:t>
            </a:r>
            <a:r>
              <a:rPr lang="en-US" sz="2400" b="1" dirty="0">
                <a:solidFill>
                  <a:srgbClr val="C00000"/>
                </a:solidFill>
                <a:latin typeface="Times New Roman" pitchFamily="18" charset="0"/>
                <a:cs typeface="Times New Roman" pitchFamily="18" charset="0"/>
              </a:rPr>
              <a:t>will have a different approach. </a:t>
            </a:r>
            <a:endParaRPr lang="en-US" sz="2400" b="1" dirty="0" smtClean="0">
              <a:solidFill>
                <a:srgbClr val="C00000"/>
              </a:solidFill>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important to balance each other's needs by considering all options, which leads to mutual understanding between two individuals or team and work out a solution to resolve issues. I</a:t>
            </a:r>
            <a:r>
              <a:rPr lang="en-US" sz="2400" dirty="0" smtClean="0">
                <a:latin typeface="Times New Roman" pitchFamily="18" charset="0"/>
                <a:cs typeface="Times New Roman" pitchFamily="18" charset="0"/>
              </a:rPr>
              <a:t>mportant </a:t>
            </a:r>
            <a:r>
              <a:rPr lang="en-US" sz="2400" dirty="0">
                <a:latin typeface="Times New Roman" pitchFamily="18" charset="0"/>
                <a:cs typeface="Times New Roman" pitchFamily="18" charset="0"/>
              </a:rPr>
              <a:t>to note that </a:t>
            </a:r>
            <a:r>
              <a:rPr lang="en-US" sz="2400" b="1" dirty="0">
                <a:solidFill>
                  <a:srgbClr val="C00000"/>
                </a:solidFill>
                <a:latin typeface="Times New Roman" pitchFamily="18" charset="0"/>
                <a:cs typeface="Times New Roman" pitchFamily="18" charset="0"/>
              </a:rPr>
              <a:t>one should not compromise when it comes to legal, ethical or moral considerations.</a:t>
            </a:r>
            <a:endParaRPr lang="en-IN" sz="2400" b="1" dirty="0">
              <a:solidFill>
                <a:srgbClr val="C00000"/>
              </a:solidFill>
            </a:endParaRPr>
          </a:p>
        </p:txBody>
      </p:sp>
    </p:spTree>
    <p:extLst>
      <p:ext uri="{BB962C8B-B14F-4D97-AF65-F5344CB8AC3E}">
        <p14:creationId xmlns:p14="http://schemas.microsoft.com/office/powerpoint/2010/main" val="11418833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6650"/>
          </a:xfrm>
        </p:spPr>
        <p:txBody>
          <a:bodyPr>
            <a:noAutofit/>
          </a:bodyPr>
          <a:lstStyle/>
          <a:p>
            <a:r>
              <a:rPr lang="en-IN" sz="49600" dirty="0" smtClean="0">
                <a:solidFill>
                  <a:srgbClr val="C00000"/>
                </a:solidFill>
              </a:rPr>
              <a:t>?</a:t>
            </a:r>
            <a:endParaRPr lang="en-IN" sz="49600" dirty="0">
              <a:solidFill>
                <a:srgbClr val="C00000"/>
              </a:solidFill>
            </a:endParaRPr>
          </a:p>
        </p:txBody>
      </p:sp>
    </p:spTree>
    <p:extLst>
      <p:ext uri="{BB962C8B-B14F-4D97-AF65-F5344CB8AC3E}">
        <p14:creationId xmlns:p14="http://schemas.microsoft.com/office/powerpoint/2010/main" val="2003656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latin typeface="Times New Roman" pitchFamily="18" charset="0"/>
                <a:cs typeface="Times New Roman" pitchFamily="18" charset="0"/>
              </a:rPr>
              <a:t>BUILDING EFFECTIVE RELATIONS WITH PEERS AND </a:t>
            </a:r>
            <a:r>
              <a:rPr lang="en-US" sz="2800" b="1" dirty="0" smtClean="0">
                <a:solidFill>
                  <a:srgbClr val="C00000"/>
                </a:solidFill>
                <a:latin typeface="Times New Roman" pitchFamily="18" charset="0"/>
                <a:cs typeface="Times New Roman" pitchFamily="18" charset="0"/>
              </a:rPr>
              <a:t>YOURSELF</a:t>
            </a:r>
            <a:r>
              <a:rPr lang="en-IN" sz="2800" dirty="0">
                <a:solidFill>
                  <a:srgbClr val="C00000"/>
                </a:solidFill>
                <a:latin typeface="Times New Roman" pitchFamily="18" charset="0"/>
                <a:cs typeface="Times New Roman" pitchFamily="18" charset="0"/>
              </a:rPr>
              <a:t/>
            </a:r>
            <a:br>
              <a:rPr lang="en-IN" sz="2800" dirty="0">
                <a:solidFill>
                  <a:srgbClr val="C00000"/>
                </a:solidFill>
                <a:latin typeface="Times New Roman" pitchFamily="18" charset="0"/>
                <a:cs typeface="Times New Roman" pitchFamily="18" charset="0"/>
              </a:rPr>
            </a:br>
            <a:endParaRPr lang="en-IN" sz="2800" dirty="0">
              <a:solidFill>
                <a:srgbClr val="C00000"/>
              </a:solidFill>
            </a:endParaRPr>
          </a:p>
        </p:txBody>
      </p:sp>
      <p:sp>
        <p:nvSpPr>
          <p:cNvPr id="3" name="Content Placeholder 2"/>
          <p:cNvSpPr>
            <a:spLocks noGrp="1"/>
          </p:cNvSpPr>
          <p:nvPr>
            <p:ph idx="1"/>
          </p:nvPr>
        </p:nvSpPr>
        <p:spPr>
          <a:xfrm>
            <a:off x="107504" y="1196752"/>
            <a:ext cx="8784976" cy="5976664"/>
          </a:xfrm>
        </p:spPr>
        <p:txBody>
          <a:bodyPr>
            <a:normAutofit fontScale="55000" lnSpcReduction="20000"/>
          </a:bodyPr>
          <a:lstStyle/>
          <a:p>
            <a:pPr marL="0" indent="0" algn="just">
              <a:buNone/>
            </a:pPr>
            <a:r>
              <a:rPr lang="en-US" b="1" dirty="0">
                <a:latin typeface="Times New Roman" pitchFamily="18" charset="0"/>
                <a:cs typeface="Times New Roman" pitchFamily="18" charset="0"/>
              </a:rPr>
              <a:t> </a:t>
            </a:r>
            <a:r>
              <a:rPr lang="en-US" sz="5100" b="1" dirty="0" smtClean="0">
                <a:solidFill>
                  <a:srgbClr val="C00000"/>
                </a:solidFill>
                <a:latin typeface="Times New Roman" pitchFamily="18" charset="0"/>
                <a:cs typeface="Times New Roman" pitchFamily="18" charset="0"/>
              </a:rPr>
              <a:t>PEER </a:t>
            </a:r>
            <a:r>
              <a:rPr lang="en-US" sz="5100" b="1" dirty="0">
                <a:solidFill>
                  <a:srgbClr val="C00000"/>
                </a:solidFill>
                <a:latin typeface="Times New Roman" pitchFamily="18" charset="0"/>
                <a:cs typeface="Times New Roman" pitchFamily="18" charset="0"/>
              </a:rPr>
              <a:t>PRESSURE:</a:t>
            </a:r>
            <a:endParaRPr lang="en-IN" sz="5100" dirty="0">
              <a:solidFill>
                <a:srgbClr val="C00000"/>
              </a:solidFill>
              <a:latin typeface="Times New Roman" pitchFamily="18" charset="0"/>
              <a:cs typeface="Times New Roman" pitchFamily="18" charset="0"/>
            </a:endParaRPr>
          </a:p>
          <a:p>
            <a:pPr marL="0" indent="0" algn="just">
              <a:buNone/>
            </a:pPr>
            <a:r>
              <a:rPr lang="en-US" sz="5100" dirty="0">
                <a:latin typeface="Times New Roman" pitchFamily="18" charset="0"/>
                <a:cs typeface="Times New Roman" pitchFamily="18" charset="0"/>
              </a:rPr>
              <a:t>Peer Pressure </a:t>
            </a:r>
            <a:r>
              <a:rPr lang="en-US" sz="5100" b="1" dirty="0">
                <a:solidFill>
                  <a:srgbClr val="FF0000"/>
                </a:solidFill>
                <a:latin typeface="Times New Roman" pitchFamily="18" charset="0"/>
                <a:cs typeface="Times New Roman" pitchFamily="18" charset="0"/>
              </a:rPr>
              <a:t>is a feeling </a:t>
            </a:r>
            <a:r>
              <a:rPr lang="en-US" sz="5100" dirty="0">
                <a:latin typeface="Times New Roman" pitchFamily="18" charset="0"/>
                <a:cs typeface="Times New Roman" pitchFamily="18" charset="0"/>
              </a:rPr>
              <a:t>that </a:t>
            </a:r>
            <a:r>
              <a:rPr lang="en-US" sz="5100" b="1" dirty="0">
                <a:solidFill>
                  <a:srgbClr val="FF0000"/>
                </a:solidFill>
                <a:latin typeface="Times New Roman" pitchFamily="18" charset="0"/>
                <a:cs typeface="Times New Roman" pitchFamily="18" charset="0"/>
              </a:rPr>
              <a:t>one must do the same things as other people of one's age and social group in order to be liked or respected by them. </a:t>
            </a:r>
            <a:r>
              <a:rPr lang="en-US" sz="5100" dirty="0">
                <a:latin typeface="Times New Roman" pitchFamily="18" charset="0"/>
                <a:cs typeface="Times New Roman" pitchFamily="18" charset="0"/>
              </a:rPr>
              <a:t>Peer pressure (or social pressure) is the direct influence on people by peers, or the effect on an individual who gets encouraged to follow their peers by changing their attitudes, values or behaviors to conform to those of the influencing group or individual</a:t>
            </a:r>
            <a:r>
              <a:rPr lang="en-US" sz="5100" dirty="0" smtClean="0">
                <a:latin typeface="Times New Roman" pitchFamily="18" charset="0"/>
                <a:cs typeface="Times New Roman" pitchFamily="18" charset="0"/>
              </a:rPr>
              <a:t>.</a:t>
            </a:r>
            <a:endParaRPr lang="en-IN" sz="5100" dirty="0">
              <a:latin typeface="Times New Roman" pitchFamily="18" charset="0"/>
              <a:cs typeface="Times New Roman" pitchFamily="18" charset="0"/>
            </a:endParaRPr>
          </a:p>
          <a:p>
            <a:pPr marL="0" indent="0" algn="just">
              <a:buNone/>
            </a:pPr>
            <a:r>
              <a:rPr lang="en-US" sz="5100" dirty="0">
                <a:latin typeface="Times New Roman" pitchFamily="18" charset="0"/>
                <a:cs typeface="Times New Roman" pitchFamily="18" charset="0"/>
              </a:rPr>
              <a:t>Some of the main </a:t>
            </a:r>
            <a:r>
              <a:rPr lang="en-US" sz="5100" b="1" dirty="0">
                <a:solidFill>
                  <a:srgbClr val="FF0000"/>
                </a:solidFill>
                <a:latin typeface="Times New Roman" pitchFamily="18" charset="0"/>
                <a:cs typeface="Times New Roman" pitchFamily="18" charset="0"/>
              </a:rPr>
              <a:t>causes of peer pressure </a:t>
            </a:r>
            <a:r>
              <a:rPr lang="en-US" sz="5100" dirty="0">
                <a:latin typeface="Times New Roman" pitchFamily="18" charset="0"/>
                <a:cs typeface="Times New Roman" pitchFamily="18" charset="0"/>
              </a:rPr>
              <a:t>are related to age-appropriate behavior. </a:t>
            </a:r>
            <a:endParaRPr lang="en-US" sz="5100" dirty="0" smtClean="0">
              <a:latin typeface="Times New Roman" pitchFamily="18" charset="0"/>
              <a:cs typeface="Times New Roman" pitchFamily="18" charset="0"/>
            </a:endParaRPr>
          </a:p>
          <a:p>
            <a:pPr marL="0" indent="0" algn="just">
              <a:buNone/>
            </a:pPr>
            <a:r>
              <a:rPr lang="en-US" sz="5100" dirty="0" smtClean="0">
                <a:latin typeface="Times New Roman" pitchFamily="18" charset="0"/>
                <a:cs typeface="Times New Roman" pitchFamily="18" charset="0"/>
              </a:rPr>
              <a:t>Adolescents </a:t>
            </a:r>
            <a:r>
              <a:rPr lang="en-US" sz="5100" dirty="0">
                <a:latin typeface="Times New Roman" pitchFamily="18" charset="0"/>
                <a:cs typeface="Times New Roman" pitchFamily="18" charset="0"/>
              </a:rPr>
              <a:t>develop a </a:t>
            </a:r>
            <a:r>
              <a:rPr lang="en-US" sz="5100" b="1" dirty="0">
                <a:solidFill>
                  <a:srgbClr val="FF0000"/>
                </a:solidFill>
                <a:latin typeface="Times New Roman" pitchFamily="18" charset="0"/>
                <a:cs typeface="Times New Roman" pitchFamily="18" charset="0"/>
              </a:rPr>
              <a:t>strong desire to fit </a:t>
            </a:r>
            <a:r>
              <a:rPr lang="en-US" sz="5100" dirty="0">
                <a:latin typeface="Times New Roman" pitchFamily="18" charset="0"/>
                <a:cs typeface="Times New Roman" pitchFamily="18" charset="0"/>
              </a:rPr>
              <a:t>in with their peers and be accepted by them. ... </a:t>
            </a:r>
            <a:endParaRPr lang="en-US" sz="5100" dirty="0" smtClean="0">
              <a:latin typeface="Times New Roman" pitchFamily="18" charset="0"/>
              <a:cs typeface="Times New Roman" pitchFamily="18" charset="0"/>
            </a:endParaRPr>
          </a:p>
          <a:p>
            <a:pPr marL="0" indent="0" algn="just">
              <a:buNone/>
            </a:pPr>
            <a:r>
              <a:rPr lang="en-US" sz="5100" dirty="0" smtClean="0">
                <a:latin typeface="Times New Roman" pitchFamily="18" charset="0"/>
                <a:cs typeface="Times New Roman" pitchFamily="18" charset="0"/>
              </a:rPr>
              <a:t>Peer </a:t>
            </a:r>
            <a:r>
              <a:rPr lang="en-US" sz="5100" dirty="0">
                <a:latin typeface="Times New Roman" pitchFamily="18" charset="0"/>
                <a:cs typeface="Times New Roman" pitchFamily="18" charset="0"/>
              </a:rPr>
              <a:t>pressure occurs when a </a:t>
            </a:r>
            <a:r>
              <a:rPr lang="en-US" sz="5100" b="1" dirty="0">
                <a:solidFill>
                  <a:srgbClr val="FF0000"/>
                </a:solidFill>
                <a:latin typeface="Times New Roman" pitchFamily="18" charset="0"/>
                <a:cs typeface="Times New Roman" pitchFamily="18" charset="0"/>
              </a:rPr>
              <a:t>group of people coerces </a:t>
            </a:r>
            <a:r>
              <a:rPr lang="en-US" sz="5100" dirty="0">
                <a:latin typeface="Times New Roman" pitchFamily="18" charset="0"/>
                <a:cs typeface="Times New Roman" pitchFamily="18" charset="0"/>
              </a:rPr>
              <a:t>each other to go along with certain beliefs or behaviors.</a:t>
            </a:r>
            <a:endParaRPr lang="en-IN" sz="5100"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819170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229600" cy="922114"/>
          </a:xfrm>
        </p:spPr>
        <p:txBody>
          <a:bodyPr>
            <a:noAutofit/>
          </a:bodyPr>
          <a:lstStyle/>
          <a:p>
            <a:r>
              <a:rPr lang="en-US" sz="4000" dirty="0">
                <a:latin typeface="Times New Roman" pitchFamily="18" charset="0"/>
                <a:cs typeface="Times New Roman" pitchFamily="18" charset="0"/>
              </a:rPr>
              <a:t>Peer pressure can be </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0000"/>
                </a:solidFill>
                <a:latin typeface="Times New Roman" pitchFamily="18" charset="0"/>
                <a:cs typeface="Times New Roman" pitchFamily="18" charset="0"/>
              </a:rPr>
              <a:t>POSITIVE </a:t>
            </a:r>
            <a:r>
              <a:rPr lang="en-US" sz="4000" b="1" dirty="0">
                <a:solidFill>
                  <a:srgbClr val="FF0000"/>
                </a:solidFill>
                <a:latin typeface="Times New Roman" pitchFamily="18" charset="0"/>
                <a:cs typeface="Times New Roman" pitchFamily="18" charset="0"/>
              </a:rPr>
              <a:t>or </a:t>
            </a:r>
            <a:r>
              <a:rPr lang="en-US" sz="4000" b="1" dirty="0" smtClean="0">
                <a:solidFill>
                  <a:srgbClr val="FF0000"/>
                </a:solidFill>
                <a:latin typeface="Times New Roman" pitchFamily="18" charset="0"/>
                <a:cs typeface="Times New Roman" pitchFamily="18" charset="0"/>
              </a:rPr>
              <a:t>NEGATIVE</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IN" sz="3600" dirty="0">
                <a:solidFill>
                  <a:srgbClr val="C00000"/>
                </a:solidFill>
                <a:latin typeface="Times New Roman" pitchFamily="18" charset="0"/>
                <a:cs typeface="Times New Roman" pitchFamily="18" charset="0"/>
              </a:rPr>
              <a:t/>
            </a:r>
            <a:br>
              <a:rPr lang="en-IN" sz="3600" dirty="0">
                <a:solidFill>
                  <a:srgbClr val="C00000"/>
                </a:solidFill>
                <a:latin typeface="Times New Roman" pitchFamily="18" charset="0"/>
                <a:cs typeface="Times New Roman" pitchFamily="18" charset="0"/>
              </a:rPr>
            </a:br>
            <a:endParaRPr lang="en-IN" sz="36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peer pressure is </a:t>
            </a:r>
            <a:r>
              <a:rPr lang="en-US" b="1" dirty="0">
                <a:solidFill>
                  <a:srgbClr val="FF0000"/>
                </a:solidFill>
                <a:latin typeface="Times New Roman" pitchFamily="18" charset="0"/>
                <a:cs typeface="Times New Roman" pitchFamily="18" charset="0"/>
              </a:rPr>
              <a:t>positive</a:t>
            </a:r>
            <a:r>
              <a:rPr lang="en-US" dirty="0">
                <a:latin typeface="Times New Roman" pitchFamily="18" charset="0"/>
                <a:cs typeface="Times New Roman" pitchFamily="18" charset="0"/>
              </a:rPr>
              <a:t>, it pushes you to be </a:t>
            </a:r>
            <a:r>
              <a:rPr lang="en-US" b="1" dirty="0">
                <a:solidFill>
                  <a:srgbClr val="FF0000"/>
                </a:solidFill>
                <a:latin typeface="Times New Roman" pitchFamily="18" charset="0"/>
                <a:cs typeface="Times New Roman" pitchFamily="18" charset="0"/>
              </a:rPr>
              <a:t>your best.  </a:t>
            </a:r>
            <a:endParaRPr lang="en-US" b="1" dirty="0" smtClean="0">
              <a:solidFill>
                <a:srgbClr val="FF0000"/>
              </a:solidFill>
              <a:latin typeface="Times New Roman" pitchFamily="18" charset="0"/>
              <a:cs typeface="Times New Roman" pitchFamily="18" charset="0"/>
            </a:endParaRPr>
          </a:p>
          <a:p>
            <a:pPr marL="0" indent="0" algn="just">
              <a:buNone/>
            </a:pPr>
            <a:r>
              <a:rPr lang="en-US" b="1" dirty="0" smtClean="0">
                <a:solidFill>
                  <a:srgbClr val="FF0000"/>
                </a:solidFill>
                <a:latin typeface="Times New Roman" pitchFamily="18" charset="0"/>
                <a:cs typeface="Times New Roman" pitchFamily="18" charset="0"/>
              </a:rPr>
              <a:t>Negative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peer pressure is when someone who is a friend or part of a group you belong to makes you feel that you have to do something to be accepted. </a:t>
            </a: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the negative peer pressure that we usually think of when the phrase peer pressure is used. When you give in to negative peer pressure, you </a:t>
            </a:r>
            <a:r>
              <a:rPr lang="en-US" b="1" dirty="0">
                <a:solidFill>
                  <a:srgbClr val="FF0000"/>
                </a:solidFill>
                <a:latin typeface="Times New Roman" pitchFamily="18" charset="0"/>
                <a:cs typeface="Times New Roman" pitchFamily="18" charset="0"/>
              </a:rPr>
              <a:t>often feel guilty </a:t>
            </a:r>
            <a:r>
              <a:rPr lang="en-US" dirty="0">
                <a:latin typeface="Times New Roman" pitchFamily="18" charset="0"/>
                <a:cs typeface="Times New Roman" pitchFamily="18" charset="0"/>
              </a:rPr>
              <a:t>or </a:t>
            </a:r>
            <a:r>
              <a:rPr lang="en-US" b="1" dirty="0">
                <a:solidFill>
                  <a:srgbClr val="FF0000"/>
                </a:solidFill>
                <a:latin typeface="Times New Roman" pitchFamily="18" charset="0"/>
                <a:cs typeface="Times New Roman" pitchFamily="18" charset="0"/>
              </a:rPr>
              <a:t>disappointed</a:t>
            </a:r>
            <a:r>
              <a:rPr lang="en-US" dirty="0">
                <a:latin typeface="Times New Roman" pitchFamily="18" charset="0"/>
                <a:cs typeface="Times New Roman" pitchFamily="18" charset="0"/>
              </a:rPr>
              <a:t> with yourself for acting in a way that goes against your beliefs or values.</a:t>
            </a: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5732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0000"/>
                </a:solidFill>
                <a:latin typeface="Times New Roman" pitchFamily="18" charset="0"/>
                <a:cs typeface="Times New Roman" pitchFamily="18" charset="0"/>
              </a:rPr>
              <a:t>SOME EXAMPLES OF NEGATIVE PEER PRESSURE </a:t>
            </a:r>
            <a:r>
              <a:rPr lang="en-IN" sz="3200" dirty="0" smtClean="0">
                <a:solidFill>
                  <a:srgbClr val="C00000"/>
                </a:solidFill>
                <a:latin typeface="Times New Roman" pitchFamily="18" charset="0"/>
                <a:cs typeface="Times New Roman" pitchFamily="18" charset="0"/>
              </a:rPr>
              <a:t/>
            </a:r>
            <a:br>
              <a:rPr lang="en-IN" sz="3200" dirty="0" smtClean="0">
                <a:solidFill>
                  <a:srgbClr val="C00000"/>
                </a:solidFill>
                <a:latin typeface="Times New Roman" pitchFamily="18" charset="0"/>
                <a:cs typeface="Times New Roman" pitchFamily="18" charset="0"/>
              </a:rPr>
            </a:br>
            <a:endParaRPr lang="en-IN" sz="3200" dirty="0">
              <a:solidFill>
                <a:srgbClr val="C00000"/>
              </a:solidFill>
            </a:endParaRPr>
          </a:p>
        </p:txBody>
      </p:sp>
      <p:sp>
        <p:nvSpPr>
          <p:cNvPr id="3" name="Content Placeholder 2"/>
          <p:cNvSpPr>
            <a:spLocks noGrp="1"/>
          </p:cNvSpPr>
          <p:nvPr>
            <p:ph idx="1"/>
          </p:nvPr>
        </p:nvSpPr>
        <p:spPr>
          <a:xfrm>
            <a:off x="395536" y="1268760"/>
            <a:ext cx="8568952" cy="5184576"/>
          </a:xfrm>
        </p:spPr>
        <p:txBody>
          <a:bodyPr>
            <a:noAutofit/>
          </a:bodyPr>
          <a:lstStyle/>
          <a:p>
            <a:pPr lvl="0"/>
            <a:r>
              <a:rPr lang="en-US" sz="2800" dirty="0" smtClean="0">
                <a:latin typeface="Times New Roman" pitchFamily="18" charset="0"/>
                <a:cs typeface="Times New Roman" pitchFamily="18" charset="0"/>
              </a:rPr>
              <a:t>Cheating </a:t>
            </a:r>
            <a:r>
              <a:rPr lang="en-US" sz="2800" dirty="0">
                <a:latin typeface="Times New Roman" pitchFamily="18" charset="0"/>
                <a:cs typeface="Times New Roman" pitchFamily="18" charset="0"/>
              </a:rPr>
              <a:t>or copying someone else’s work or letting others copy your work.</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Not including certain people in social activities.</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Taking dangerous risks when driving.</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Using drugs or alcohol.</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Shoplifting or stealing.</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Engaging in sexual activity.</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Engaging in bullying or cyber bullying.</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Projecting a misleading/false image on social media.</a:t>
            </a: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1198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323528" y="975742"/>
            <a:ext cx="8424936" cy="55892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solidFill>
                  <a:srgbClr val="C00000"/>
                </a:solidFill>
                <a:latin typeface="Times New Roman" pitchFamily="18" charset="0"/>
                <a:cs typeface="Times New Roman" pitchFamily="18" charset="0"/>
              </a:rPr>
              <a:t>Meaning of Value:</a:t>
            </a:r>
            <a:endParaRPr lang="en-IN" sz="2400" dirty="0" smtClean="0">
              <a:solidFill>
                <a:srgbClr val="C0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origin of the term ‘VALUE’, it may be stated very firmly that the term ‘VALUE’ comes from the Latin word ‘VALERE’ which means </a:t>
            </a:r>
            <a:r>
              <a:rPr lang="en-US" sz="2400" b="1" dirty="0" smtClean="0">
                <a:solidFill>
                  <a:srgbClr val="C00000"/>
                </a:solidFill>
                <a:latin typeface="Times New Roman" pitchFamily="18" charset="0"/>
                <a:cs typeface="Times New Roman" pitchFamily="18" charset="0"/>
              </a:rPr>
              <a:t>‘to be of worth’. </a:t>
            </a:r>
            <a:endParaRPr lang="en-IN" sz="2400" b="1" dirty="0" smtClean="0">
              <a:solidFill>
                <a:srgbClr val="C0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Values are perception of  good or bad, right or wrong.</a:t>
            </a:r>
          </a:p>
          <a:p>
            <a:pPr algn="just"/>
            <a:r>
              <a:rPr lang="en-US" sz="2400" b="1" dirty="0" smtClean="0">
                <a:solidFill>
                  <a:srgbClr val="C00000"/>
                </a:solidFill>
                <a:latin typeface="Times New Roman" pitchFamily="18" charset="0"/>
                <a:cs typeface="Times New Roman" pitchFamily="18" charset="0"/>
              </a:rPr>
              <a:t>Oxford Dictionary</a:t>
            </a:r>
            <a:r>
              <a:rPr lang="en-US" sz="2400" dirty="0" smtClean="0">
                <a:latin typeface="Times New Roman" pitchFamily="18" charset="0"/>
                <a:cs typeface="Times New Roman" pitchFamily="18" charset="0"/>
              </a:rPr>
              <a:t> defines the term VALUE’ as the ‘worth, desirability or utility of a thing’.</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8" y="4005064"/>
            <a:ext cx="8820472" cy="28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2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Autofit/>
          </a:bodyPr>
          <a:lstStyle/>
          <a:p>
            <a:r>
              <a:rPr lang="en-US" sz="3200" b="1" dirty="0" smtClean="0">
                <a:solidFill>
                  <a:srgbClr val="C00000"/>
                </a:solidFill>
                <a:latin typeface="Times New Roman" pitchFamily="18" charset="0"/>
                <a:cs typeface="Times New Roman" pitchFamily="18" charset="0"/>
              </a:rPr>
              <a:t>WHAT STRATEGIES CAN HELP HANDLE NEGATIVE PEER PRESSURE?</a:t>
            </a:r>
            <a:r>
              <a:rPr lang="en-IN" sz="3200" dirty="0">
                <a:solidFill>
                  <a:srgbClr val="C00000"/>
                </a:solidFill>
                <a:latin typeface="Times New Roman" pitchFamily="18" charset="0"/>
                <a:cs typeface="Times New Roman" pitchFamily="18" charset="0"/>
              </a:rPr>
              <a:t/>
            </a:r>
            <a:br>
              <a:rPr lang="en-IN" sz="3200" dirty="0">
                <a:solidFill>
                  <a:srgbClr val="C00000"/>
                </a:solidFill>
                <a:latin typeface="Times New Roman" pitchFamily="18" charset="0"/>
                <a:cs typeface="Times New Roman" pitchFamily="18" charset="0"/>
              </a:rPr>
            </a:br>
            <a:endParaRPr lang="en-IN" sz="3200" dirty="0">
              <a:solidFill>
                <a:srgbClr val="C00000"/>
              </a:solidFill>
            </a:endParaRPr>
          </a:p>
        </p:txBody>
      </p:sp>
      <p:sp>
        <p:nvSpPr>
          <p:cNvPr id="5" name="Content Placeholder 2"/>
          <p:cNvSpPr>
            <a:spLocks noGrp="1"/>
          </p:cNvSpPr>
          <p:nvPr>
            <p:ph idx="1"/>
          </p:nvPr>
        </p:nvSpPr>
        <p:spPr>
          <a:xfrm>
            <a:off x="230832" y="1124744"/>
            <a:ext cx="8661648" cy="5472608"/>
          </a:xfrm>
        </p:spPr>
        <p:txBody>
          <a:bodyPr>
            <a:noAutofit/>
          </a:bodyPr>
          <a:lstStyle/>
          <a:p>
            <a:pPr marL="0" indent="0" algn="just">
              <a:buNone/>
            </a:pPr>
            <a:r>
              <a:rPr lang="en-US" sz="2600" dirty="0" smtClean="0">
                <a:latin typeface="Times New Roman" pitchFamily="18" charset="0"/>
                <a:cs typeface="Times New Roman" pitchFamily="18" charset="0"/>
              </a:rPr>
              <a:t>1. </a:t>
            </a:r>
            <a:r>
              <a:rPr lang="en-US" sz="2600" b="1" dirty="0" smtClean="0">
                <a:solidFill>
                  <a:srgbClr val="FF0000"/>
                </a:solidFill>
                <a:latin typeface="Times New Roman" pitchFamily="18" charset="0"/>
                <a:cs typeface="Times New Roman" pitchFamily="18" charset="0"/>
              </a:rPr>
              <a:t>Pay attention to how you feel</a:t>
            </a:r>
            <a:r>
              <a:rPr lang="en-US" sz="2600" dirty="0" smtClean="0">
                <a:latin typeface="Times New Roman" pitchFamily="18" charset="0"/>
                <a:cs typeface="Times New Roman" pitchFamily="18" charset="0"/>
              </a:rPr>
              <a:t>.  If something doesn’t feel right about a situation, it probably isn’t.  Even if your friends seem ok with what is going on, the situation may not be right for you.</a:t>
            </a:r>
            <a:endParaRPr lang="en-IN" sz="2600" dirty="0" smtClean="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2. </a:t>
            </a:r>
            <a:r>
              <a:rPr lang="en-US" sz="2600" b="1" dirty="0" smtClean="0">
                <a:solidFill>
                  <a:srgbClr val="FF0000"/>
                </a:solidFill>
                <a:latin typeface="Times New Roman" pitchFamily="18" charset="0"/>
                <a:cs typeface="Times New Roman" pitchFamily="18" charset="0"/>
              </a:rPr>
              <a:t>Plan ahead. </a:t>
            </a:r>
            <a:r>
              <a:rPr lang="en-US" sz="2600" dirty="0" smtClean="0">
                <a:latin typeface="Times New Roman" pitchFamily="18" charset="0"/>
                <a:cs typeface="Times New Roman" pitchFamily="18" charset="0"/>
              </a:rPr>
              <a:t>Think about how you will respond in different situations.  Plan what you can say or what you can do.</a:t>
            </a:r>
            <a:endParaRPr lang="en-IN" sz="2600" dirty="0" smtClean="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3. </a:t>
            </a:r>
            <a:r>
              <a:rPr lang="en-US" sz="2600" b="1" dirty="0" smtClean="0">
                <a:solidFill>
                  <a:srgbClr val="FF0000"/>
                </a:solidFill>
                <a:latin typeface="Times New Roman" pitchFamily="18" charset="0"/>
                <a:cs typeface="Times New Roman" pitchFamily="18" charset="0"/>
              </a:rPr>
              <a:t>Talk to the person who is pressuring</a:t>
            </a:r>
            <a:r>
              <a:rPr lang="en-US" sz="2600" dirty="0" smtClean="0">
                <a:latin typeface="Times New Roman" pitchFamily="18" charset="0"/>
                <a:cs typeface="Times New Roman" pitchFamily="18" charset="0"/>
              </a:rPr>
              <a:t>, let him or her know how it makes you feel and tell the person to stop.</a:t>
            </a:r>
            <a:endParaRPr lang="en-IN" sz="2600" dirty="0" smtClean="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4. Have a secret code to </a:t>
            </a:r>
            <a:r>
              <a:rPr lang="en-US" sz="2600" b="1" dirty="0" smtClean="0">
                <a:solidFill>
                  <a:srgbClr val="FF0000"/>
                </a:solidFill>
                <a:latin typeface="Times New Roman" pitchFamily="18" charset="0"/>
                <a:cs typeface="Times New Roman" pitchFamily="18" charset="0"/>
              </a:rPr>
              <a:t>communicate with parents</a:t>
            </a:r>
            <a:r>
              <a:rPr lang="en-US" sz="2600" dirty="0" smtClean="0">
                <a:latin typeface="Times New Roman" pitchFamily="18" charset="0"/>
                <a:cs typeface="Times New Roman" pitchFamily="18" charset="0"/>
              </a:rPr>
              <a:t>. Something you can say or text to your parent(s) that lets them know you need out of a situation. Parents can either call or text to say that you need to come home, or that they need to pick you up.</a:t>
            </a:r>
            <a:endParaRPr lang="en-IN" sz="2600" dirty="0" smtClean="0">
              <a:latin typeface="Times New Roman" pitchFamily="18" charset="0"/>
              <a:cs typeface="Times New Roman" pitchFamily="18" charset="0"/>
            </a:endParaRPr>
          </a:p>
          <a:p>
            <a:pPr marL="0" indent="0" algn="just">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860009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76672"/>
            <a:ext cx="8568952" cy="5693866"/>
          </a:xfrm>
          <a:prstGeom prst="rect">
            <a:avLst/>
          </a:prstGeom>
        </p:spPr>
        <p:txBody>
          <a:bodyPr wrap="square">
            <a:spAutoFit/>
          </a:bodyPr>
          <a:lstStyle/>
          <a:p>
            <a:pPr algn="just"/>
            <a:r>
              <a:rPr lang="en-US" sz="2600" dirty="0">
                <a:latin typeface="Times New Roman" pitchFamily="18" charset="0"/>
                <a:cs typeface="Times New Roman" pitchFamily="18" charset="0"/>
              </a:rPr>
              <a:t>5. </a:t>
            </a:r>
            <a:r>
              <a:rPr lang="en-US" sz="2600" b="1" dirty="0">
                <a:solidFill>
                  <a:srgbClr val="FF0000"/>
                </a:solidFill>
                <a:latin typeface="Times New Roman" pitchFamily="18" charset="0"/>
                <a:cs typeface="Times New Roman" pitchFamily="18" charset="0"/>
              </a:rPr>
              <a:t>Give an excuse. </a:t>
            </a:r>
            <a:r>
              <a:rPr lang="en-US" sz="2600" dirty="0">
                <a:latin typeface="Times New Roman" pitchFamily="18" charset="0"/>
                <a:cs typeface="Times New Roman" pitchFamily="18" charset="0"/>
              </a:rPr>
              <a:t>It should be ok to say “no” without needing to apologize or give an explanation.  But it may make it easier to say no if you have a ready reason. Perhaps saying you have a medical reason such as asthma or allergies that make it dangerous for you to take anything. Or even stating that your parents need you to come home if you feel it would be best to leave the situation altogether.</a:t>
            </a:r>
            <a:endParaRPr lang="en-IN"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6. </a:t>
            </a:r>
            <a:r>
              <a:rPr lang="en-US" sz="2600" b="1" dirty="0">
                <a:solidFill>
                  <a:srgbClr val="FF0000"/>
                </a:solidFill>
                <a:latin typeface="Times New Roman" pitchFamily="18" charset="0"/>
                <a:cs typeface="Times New Roman" pitchFamily="18" charset="0"/>
              </a:rPr>
              <a:t>Have friends </a:t>
            </a:r>
            <a:r>
              <a:rPr lang="en-US" sz="2600" dirty="0">
                <a:latin typeface="Times New Roman" pitchFamily="18" charset="0"/>
                <a:cs typeface="Times New Roman" pitchFamily="18" charset="0"/>
              </a:rPr>
              <a:t>with similar values and beliefs.  It is easier to say “no” if someone else is also saying it.  Saying “no” together makes it easier for both of you.</a:t>
            </a:r>
            <a:endParaRPr lang="en-IN"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7. </a:t>
            </a:r>
            <a:r>
              <a:rPr lang="en-US" sz="2600" b="1" dirty="0">
                <a:solidFill>
                  <a:srgbClr val="FF0000"/>
                </a:solidFill>
                <a:latin typeface="Times New Roman" pitchFamily="18" charset="0"/>
                <a:cs typeface="Times New Roman" pitchFamily="18" charset="0"/>
              </a:rPr>
              <a:t>Get support </a:t>
            </a:r>
            <a:r>
              <a:rPr lang="en-US" sz="2600" dirty="0">
                <a:latin typeface="Times New Roman" pitchFamily="18" charset="0"/>
                <a:cs typeface="Times New Roman" pitchFamily="18" charset="0"/>
              </a:rPr>
              <a:t>from a trusted adult such as a parent, teacher, or school counselor.  A trusted adult can listen to you and help you with strategies that might work in your situation.</a:t>
            </a:r>
            <a:endParaRPr lang="en-IN"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520734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2800" b="1" dirty="0">
                <a:solidFill>
                  <a:srgbClr val="C00000"/>
                </a:solidFill>
                <a:latin typeface="Times New Roman" pitchFamily="18" charset="0"/>
                <a:cs typeface="Times New Roman" pitchFamily="18" charset="0"/>
              </a:rPr>
              <a:t>BUILDING EFFECTIVE RELATIONS WITH PARENTS AND ELDERS</a:t>
            </a:r>
            <a:r>
              <a:rPr lang="en-US" sz="2800" b="1" dirty="0" smtClean="0">
                <a:solidFill>
                  <a:srgbClr val="C00000"/>
                </a:solidFill>
                <a:latin typeface="Times New Roman" pitchFamily="18" charset="0"/>
                <a:cs typeface="Times New Roman" pitchFamily="18" charset="0"/>
              </a:rPr>
              <a:t>:</a:t>
            </a:r>
            <a:r>
              <a:rPr lang="en-US" sz="2800" b="1" dirty="0">
                <a:solidFill>
                  <a:srgbClr val="C00000"/>
                </a:solidFill>
                <a:latin typeface="Times New Roman" pitchFamily="18" charset="0"/>
                <a:cs typeface="Times New Roman" pitchFamily="18" charset="0"/>
              </a:rPr>
              <a:t> </a:t>
            </a:r>
            <a:r>
              <a:rPr lang="en-IN" sz="2800" dirty="0">
                <a:solidFill>
                  <a:srgbClr val="C00000"/>
                </a:solidFill>
                <a:latin typeface="Times New Roman" pitchFamily="18" charset="0"/>
                <a:cs typeface="Times New Roman" pitchFamily="18" charset="0"/>
              </a:rPr>
              <a:t/>
            </a:r>
            <a:br>
              <a:rPr lang="en-IN" sz="2800" dirty="0">
                <a:solidFill>
                  <a:srgbClr val="C00000"/>
                </a:solidFill>
                <a:latin typeface="Times New Roman" pitchFamily="18" charset="0"/>
                <a:cs typeface="Times New Roman" pitchFamily="18" charset="0"/>
              </a:rPr>
            </a:br>
            <a:endParaRPr lang="en-IN" sz="2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196752"/>
            <a:ext cx="8640960" cy="5256584"/>
          </a:xfrm>
        </p:spPr>
        <p:txBody>
          <a:bodyPr>
            <a:normAutofit fontScale="62500" lnSpcReduction="20000"/>
          </a:bodyPr>
          <a:lstStyle/>
          <a:p>
            <a:pPr marL="0" indent="0" algn="just">
              <a:buNone/>
            </a:pPr>
            <a:r>
              <a:rPr lang="en-US" sz="4100" b="1" dirty="0" smtClean="0">
                <a:solidFill>
                  <a:srgbClr val="C00000"/>
                </a:solidFill>
                <a:latin typeface="Times New Roman" pitchFamily="18" charset="0"/>
                <a:cs typeface="Times New Roman" pitchFamily="18" charset="0"/>
              </a:rPr>
              <a:t>What </a:t>
            </a:r>
            <a:r>
              <a:rPr lang="en-US" sz="4100" b="1" dirty="0">
                <a:solidFill>
                  <a:srgbClr val="C00000"/>
                </a:solidFill>
                <a:latin typeface="Times New Roman" pitchFamily="18" charset="0"/>
                <a:cs typeface="Times New Roman" pitchFamily="18" charset="0"/>
              </a:rPr>
              <a:t>is a parental relationship?</a:t>
            </a:r>
            <a:endParaRPr lang="en-IN" sz="4100" dirty="0">
              <a:solidFill>
                <a:srgbClr val="C00000"/>
              </a:solidFill>
              <a:latin typeface="Times New Roman" pitchFamily="18" charset="0"/>
              <a:cs typeface="Times New Roman" pitchFamily="18" charset="0"/>
            </a:endParaRPr>
          </a:p>
          <a:p>
            <a:pPr marL="0" indent="0" algn="just">
              <a:buNone/>
            </a:pPr>
            <a:r>
              <a:rPr lang="en-US" sz="4100" dirty="0">
                <a:latin typeface="Times New Roman" pitchFamily="18" charset="0"/>
                <a:cs typeface="Times New Roman" pitchFamily="18" charset="0"/>
              </a:rPr>
              <a:t>The parent-child relationship consists of a </a:t>
            </a:r>
            <a:r>
              <a:rPr lang="en-US" sz="4100" b="1" dirty="0">
                <a:solidFill>
                  <a:srgbClr val="FF0000"/>
                </a:solidFill>
                <a:latin typeface="Times New Roman" pitchFamily="18" charset="0"/>
                <a:cs typeface="Times New Roman" pitchFamily="18" charset="0"/>
              </a:rPr>
              <a:t>combination of behaviors, feelings, and expectations</a:t>
            </a:r>
            <a:r>
              <a:rPr lang="en-US" sz="4100" dirty="0">
                <a:latin typeface="Times New Roman" pitchFamily="18" charset="0"/>
                <a:cs typeface="Times New Roman" pitchFamily="18" charset="0"/>
              </a:rPr>
              <a:t> that are unique to a particular parent and a particular child. The relationship involves the full extent of a child's development. </a:t>
            </a:r>
            <a:endParaRPr lang="en-US" sz="4100" dirty="0" smtClean="0">
              <a:latin typeface="Times New Roman" pitchFamily="18" charset="0"/>
              <a:cs typeface="Times New Roman" pitchFamily="18" charset="0"/>
            </a:endParaRPr>
          </a:p>
          <a:p>
            <a:pPr marL="0" indent="0" algn="just">
              <a:buNone/>
            </a:pPr>
            <a:endParaRPr lang="en-US" sz="4100" dirty="0">
              <a:latin typeface="Times New Roman" pitchFamily="18" charset="0"/>
              <a:cs typeface="Times New Roman" pitchFamily="18" charset="0"/>
            </a:endParaRPr>
          </a:p>
          <a:p>
            <a:pPr marL="0" indent="0" algn="just">
              <a:buNone/>
            </a:pPr>
            <a:r>
              <a:rPr lang="en-US" sz="4100" dirty="0" smtClean="0">
                <a:latin typeface="Times New Roman" pitchFamily="18" charset="0"/>
                <a:cs typeface="Times New Roman" pitchFamily="18" charset="0"/>
              </a:rPr>
              <a:t>Parents </a:t>
            </a:r>
            <a:r>
              <a:rPr lang="en-US" sz="4100" dirty="0">
                <a:latin typeface="Times New Roman" pitchFamily="18" charset="0"/>
                <a:cs typeface="Times New Roman" pitchFamily="18" charset="0"/>
              </a:rPr>
              <a:t>play the biggest role in </a:t>
            </a:r>
            <a:r>
              <a:rPr lang="en-US" sz="4100" b="1" dirty="0">
                <a:solidFill>
                  <a:srgbClr val="FF0000"/>
                </a:solidFill>
                <a:latin typeface="Times New Roman" pitchFamily="18" charset="0"/>
                <a:cs typeface="Times New Roman" pitchFamily="18" charset="0"/>
              </a:rPr>
              <a:t>mental, physical, social, financial and even career development</a:t>
            </a:r>
            <a:r>
              <a:rPr lang="en-US" sz="4100" dirty="0">
                <a:latin typeface="Times New Roman" pitchFamily="18" charset="0"/>
                <a:cs typeface="Times New Roman" pitchFamily="18" charset="0"/>
              </a:rPr>
              <a:t>. </a:t>
            </a:r>
            <a:endParaRPr lang="en-US" sz="4100" dirty="0" smtClean="0">
              <a:latin typeface="Times New Roman" pitchFamily="18" charset="0"/>
              <a:cs typeface="Times New Roman" pitchFamily="18" charset="0"/>
            </a:endParaRPr>
          </a:p>
          <a:p>
            <a:pPr marL="0" indent="0" algn="just">
              <a:buNone/>
            </a:pPr>
            <a:endParaRPr lang="en-US" sz="4100" dirty="0" smtClean="0">
              <a:latin typeface="Times New Roman" pitchFamily="18" charset="0"/>
              <a:cs typeface="Times New Roman" pitchFamily="18" charset="0"/>
            </a:endParaRPr>
          </a:p>
          <a:p>
            <a:pPr marL="0" indent="0" algn="just">
              <a:buNone/>
            </a:pPr>
            <a:r>
              <a:rPr lang="en-US" sz="4100" dirty="0" smtClean="0">
                <a:latin typeface="Times New Roman" pitchFamily="18" charset="0"/>
                <a:cs typeface="Times New Roman" pitchFamily="18" charset="0"/>
              </a:rPr>
              <a:t>The </a:t>
            </a:r>
            <a:r>
              <a:rPr lang="en-US" sz="4100" dirty="0">
                <a:latin typeface="Times New Roman" pitchFamily="18" charset="0"/>
                <a:cs typeface="Times New Roman" pitchFamily="18" charset="0"/>
              </a:rPr>
              <a:t>term parent-child relationship refers to the unique and enduring </a:t>
            </a:r>
            <a:r>
              <a:rPr lang="en-US" sz="4100" b="1" dirty="0">
                <a:solidFill>
                  <a:srgbClr val="FF0000"/>
                </a:solidFill>
                <a:latin typeface="Times New Roman" pitchFamily="18" charset="0"/>
                <a:cs typeface="Times New Roman" pitchFamily="18" charset="0"/>
              </a:rPr>
              <a:t>bond between a caregiver and his or her child</a:t>
            </a:r>
            <a:r>
              <a:rPr lang="en-US" sz="4100" dirty="0">
                <a:latin typeface="Times New Roman" pitchFamily="18" charset="0"/>
                <a:cs typeface="Times New Roman" pitchFamily="18" charset="0"/>
              </a:rPr>
              <a:t>. To understand the parent-child relationship, we must look at the ways that parents and children interact with one another physically, emotionally, and socially.</a:t>
            </a:r>
            <a:endParaRPr lang="en-IN" sz="4100"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42234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C00000"/>
                </a:solidFill>
                <a:latin typeface="Times New Roman" pitchFamily="18" charset="0"/>
                <a:cs typeface="Times New Roman" pitchFamily="18" charset="0"/>
              </a:rPr>
              <a:t>Here are some ways that can help children respect parents and build better and healthy relationships.</a:t>
            </a:r>
            <a:r>
              <a:rPr lang="en-IN" sz="2400" dirty="0">
                <a:solidFill>
                  <a:srgbClr val="C00000"/>
                </a:solidFill>
                <a:latin typeface="Times New Roman" pitchFamily="18" charset="0"/>
                <a:cs typeface="Times New Roman" pitchFamily="18" charset="0"/>
              </a:rPr>
              <a:t/>
            </a:r>
            <a:br>
              <a:rPr lang="en-IN" sz="2400" dirty="0">
                <a:solidFill>
                  <a:srgbClr val="C00000"/>
                </a:solidFill>
                <a:latin typeface="Times New Roman" pitchFamily="18" charset="0"/>
                <a:cs typeface="Times New Roman" pitchFamily="18" charset="0"/>
              </a:rPr>
            </a:br>
            <a:endParaRPr lang="en-IN" sz="2400" dirty="0">
              <a:solidFill>
                <a:srgbClr val="C00000"/>
              </a:solidFill>
            </a:endParaRPr>
          </a:p>
        </p:txBody>
      </p:sp>
      <p:sp>
        <p:nvSpPr>
          <p:cNvPr id="3" name="Content Placeholder 2"/>
          <p:cNvSpPr>
            <a:spLocks noGrp="1"/>
          </p:cNvSpPr>
          <p:nvPr>
            <p:ph idx="1"/>
          </p:nvPr>
        </p:nvSpPr>
        <p:spPr>
          <a:xfrm>
            <a:off x="10585" y="980728"/>
            <a:ext cx="8856984" cy="5877272"/>
          </a:xfrm>
        </p:spPr>
        <p:txBody>
          <a:bodyPr>
            <a:noAutofit/>
          </a:bodyPr>
          <a:lstStyle/>
          <a:p>
            <a:pPr lvl="0" algn="just">
              <a:buFont typeface="Courier New" pitchFamily="49" charset="0"/>
              <a:buChar char="o"/>
            </a:pPr>
            <a:r>
              <a:rPr lang="en-US" sz="2400" dirty="0" smtClean="0">
                <a:latin typeface="Times New Roman" pitchFamily="18" charset="0"/>
                <a:cs typeface="Times New Roman" pitchFamily="18" charset="0"/>
              </a:rPr>
              <a:t>Create </a:t>
            </a:r>
            <a:r>
              <a:rPr lang="en-US" sz="2400" b="1" dirty="0">
                <a:solidFill>
                  <a:srgbClr val="FF0000"/>
                </a:solidFill>
                <a:latin typeface="Times New Roman" pitchFamily="18" charset="0"/>
                <a:cs typeface="Times New Roman" pitchFamily="18" charset="0"/>
              </a:rPr>
              <a:t>positive thoughts </a:t>
            </a:r>
            <a:r>
              <a:rPr lang="en-US" sz="2400" dirty="0">
                <a:latin typeface="Times New Roman" pitchFamily="18" charset="0"/>
                <a:cs typeface="Times New Roman" pitchFamily="18" charset="0"/>
              </a:rPr>
              <a:t>about parents. Our emotions are affected by our thoughts. Therefore, to be more understanding, start by thinking positively about parents.</a:t>
            </a:r>
            <a:endParaRPr lang="en-IN" sz="2400" dirty="0">
              <a:latin typeface="Times New Roman" pitchFamily="18" charset="0"/>
              <a:cs typeface="Times New Roman" pitchFamily="18" charset="0"/>
            </a:endParaRPr>
          </a:p>
          <a:p>
            <a:pPr lvl="0" algn="just">
              <a:buFont typeface="Courier New" pitchFamily="49" charset="0"/>
              <a:buChar char="o"/>
            </a:pPr>
            <a:r>
              <a:rPr lang="en-US" sz="2400" dirty="0">
                <a:latin typeface="Times New Roman" pitchFamily="18" charset="0"/>
                <a:cs typeface="Times New Roman" pitchFamily="18" charset="0"/>
              </a:rPr>
              <a:t>Understand parents’ </a:t>
            </a:r>
            <a:r>
              <a:rPr lang="en-US" sz="2400" b="1" dirty="0">
                <a:solidFill>
                  <a:srgbClr val="FF0000"/>
                </a:solidFill>
                <a:latin typeface="Times New Roman" pitchFamily="18" charset="0"/>
                <a:cs typeface="Times New Roman" pitchFamily="18" charset="0"/>
              </a:rPr>
              <a:t>background and their struggles</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lvl="0" algn="just">
              <a:buFont typeface="Courier New" pitchFamily="49" charset="0"/>
              <a:buChar char="o"/>
            </a:pPr>
            <a:r>
              <a:rPr lang="en-US" sz="2400" dirty="0">
                <a:latin typeface="Times New Roman" pitchFamily="18" charset="0"/>
                <a:cs typeface="Times New Roman" pitchFamily="18" charset="0"/>
              </a:rPr>
              <a:t>It is good to be </a:t>
            </a:r>
            <a:r>
              <a:rPr lang="en-US" sz="2400" b="1" dirty="0">
                <a:solidFill>
                  <a:srgbClr val="FF0000"/>
                </a:solidFill>
                <a:latin typeface="Times New Roman" pitchFamily="18" charset="0"/>
                <a:cs typeface="Times New Roman" pitchFamily="18" charset="0"/>
              </a:rPr>
              <a:t>open-minded</a:t>
            </a:r>
            <a:r>
              <a:rPr lang="en-US" sz="2400" dirty="0">
                <a:latin typeface="Times New Roman" pitchFamily="18" charset="0"/>
                <a:cs typeface="Times New Roman" pitchFamily="18" charset="0"/>
              </a:rPr>
              <a:t> about the generation gap between children and parents. Parents are also guided by their own experiences when dealing with children.</a:t>
            </a:r>
            <a:endParaRPr lang="en-IN" sz="2400" dirty="0">
              <a:latin typeface="Times New Roman" pitchFamily="18" charset="0"/>
              <a:cs typeface="Times New Roman" pitchFamily="18" charset="0"/>
            </a:endParaRPr>
          </a:p>
          <a:p>
            <a:pPr lvl="0" algn="just">
              <a:buFont typeface="Courier New" pitchFamily="49" charset="0"/>
              <a:buChar char="o"/>
            </a:pPr>
            <a:r>
              <a:rPr lang="en-US" sz="2400" b="1" dirty="0">
                <a:solidFill>
                  <a:srgbClr val="FF0000"/>
                </a:solidFill>
                <a:latin typeface="Times New Roman" pitchFamily="18" charset="0"/>
                <a:cs typeface="Times New Roman" pitchFamily="18" charset="0"/>
              </a:rPr>
              <a:t>Communication</a:t>
            </a:r>
            <a:r>
              <a:rPr lang="en-US" sz="2400" dirty="0">
                <a:latin typeface="Times New Roman" pitchFamily="18" charset="0"/>
                <a:cs typeface="Times New Roman" pitchFamily="18" charset="0"/>
              </a:rPr>
              <a:t> can help understand the thoughts of parents. It will also strengthen the relationship as a family. Constant communication with parents is the key.</a:t>
            </a:r>
            <a:endParaRPr lang="en-IN" sz="2400" dirty="0">
              <a:latin typeface="Times New Roman" pitchFamily="18" charset="0"/>
              <a:cs typeface="Times New Roman" pitchFamily="18" charset="0"/>
            </a:endParaRPr>
          </a:p>
          <a:p>
            <a:pPr lvl="0" algn="just">
              <a:buFont typeface="Courier New" pitchFamily="49" charset="0"/>
              <a:buChar char="o"/>
            </a:pPr>
            <a:r>
              <a:rPr lang="en-US" sz="2400" b="1" dirty="0">
                <a:solidFill>
                  <a:srgbClr val="FF0000"/>
                </a:solidFill>
                <a:latin typeface="Times New Roman" pitchFamily="18" charset="0"/>
                <a:cs typeface="Times New Roman" pitchFamily="18" charset="0"/>
              </a:rPr>
              <a:t>Express gratitude. </a:t>
            </a:r>
            <a:r>
              <a:rPr lang="en-US" sz="2400" dirty="0">
                <a:latin typeface="Times New Roman" pitchFamily="18" charset="0"/>
                <a:cs typeface="Times New Roman" pitchFamily="18" charset="0"/>
              </a:rPr>
              <a:t>Thanking parents for their sacrifices and everything they do is a very positive way of maintaining good relations.</a:t>
            </a:r>
            <a:endParaRPr lang="en-IN" sz="2400" dirty="0">
              <a:latin typeface="Times New Roman" pitchFamily="18" charset="0"/>
              <a:cs typeface="Times New Roman" pitchFamily="18" charset="0"/>
            </a:endParaRPr>
          </a:p>
          <a:p>
            <a:pPr lvl="0" algn="just">
              <a:buFont typeface="Courier New" pitchFamily="49" charset="0"/>
              <a:buChar char="o"/>
            </a:pPr>
            <a:r>
              <a:rPr lang="en-US" sz="2400" b="1" dirty="0">
                <a:solidFill>
                  <a:srgbClr val="FF0000"/>
                </a:solidFill>
                <a:latin typeface="Times New Roman" pitchFamily="18" charset="0"/>
                <a:cs typeface="Times New Roman" pitchFamily="18" charset="0"/>
              </a:rPr>
              <a:t>Obey rules </a:t>
            </a:r>
            <a:r>
              <a:rPr lang="en-US" sz="2400" dirty="0">
                <a:latin typeface="Times New Roman" pitchFamily="18" charset="0"/>
                <a:cs typeface="Times New Roman" pitchFamily="18" charset="0"/>
              </a:rPr>
              <a:t>laid out by parents especially about time and other restrictions. </a:t>
            </a:r>
            <a:endParaRPr lang="en-IN" sz="2400" dirty="0">
              <a:latin typeface="Times New Roman" pitchFamily="18" charset="0"/>
              <a:cs typeface="Times New Roman" pitchFamily="18" charset="0"/>
            </a:endParaRPr>
          </a:p>
          <a:p>
            <a:pPr algn="just">
              <a:buFont typeface="Courier New" pitchFamily="49" charset="0"/>
              <a:buChar char="o"/>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47624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74345"/>
            <a:ext cx="8568952" cy="6494085"/>
          </a:xfrm>
          <a:prstGeom prst="rect">
            <a:avLst/>
          </a:prstGeom>
        </p:spPr>
        <p:txBody>
          <a:bodyPr wrap="square">
            <a:spAutoFit/>
          </a:bodyPr>
          <a:lstStyle/>
          <a:p>
            <a:pPr marL="285750" lvl="0" indent="-285750" algn="just">
              <a:buFont typeface="Courier New" pitchFamily="49" charset="0"/>
              <a:buChar char="o"/>
            </a:pPr>
            <a:r>
              <a:rPr lang="en-US" sz="2600" b="1" dirty="0">
                <a:solidFill>
                  <a:srgbClr val="FF0000"/>
                </a:solidFill>
                <a:latin typeface="Times New Roman" pitchFamily="18" charset="0"/>
                <a:cs typeface="Times New Roman" pitchFamily="18" charset="0"/>
              </a:rPr>
              <a:t>Be careful </a:t>
            </a:r>
            <a:r>
              <a:rPr lang="en-US" sz="2600" dirty="0">
                <a:latin typeface="Times New Roman" pitchFamily="18" charset="0"/>
                <a:cs typeface="Times New Roman" pitchFamily="18" charset="0"/>
              </a:rPr>
              <a:t>about the </a:t>
            </a:r>
            <a:r>
              <a:rPr lang="en-US" sz="2600" b="1" dirty="0">
                <a:solidFill>
                  <a:srgbClr val="FF0000"/>
                </a:solidFill>
                <a:latin typeface="Times New Roman" pitchFamily="18" charset="0"/>
                <a:cs typeface="Times New Roman" pitchFamily="18" charset="0"/>
              </a:rPr>
              <a:t>kind of language </a:t>
            </a:r>
            <a:r>
              <a:rPr lang="en-US" sz="2600" dirty="0">
                <a:latin typeface="Times New Roman" pitchFamily="18" charset="0"/>
                <a:cs typeface="Times New Roman" pitchFamily="18" charset="0"/>
              </a:rPr>
              <a:t>used while interacting with parents. Avoid saying foul words and being courteous is good. When they are talking, be polite by not butting in even if you disagree with what they say. Let them finish first.</a:t>
            </a:r>
            <a:endParaRPr lang="en-IN" sz="2600" dirty="0">
              <a:latin typeface="Times New Roman" pitchFamily="18" charset="0"/>
              <a:cs typeface="Times New Roman" pitchFamily="18" charset="0"/>
            </a:endParaRPr>
          </a:p>
          <a:p>
            <a:pPr marL="285750" lvl="0" indent="-285750" algn="just">
              <a:buFont typeface="Courier New" pitchFamily="49" charset="0"/>
              <a:buChar char="o"/>
            </a:pPr>
            <a:r>
              <a:rPr lang="en-US" sz="2600" b="1" dirty="0">
                <a:solidFill>
                  <a:srgbClr val="FF0000"/>
                </a:solidFill>
                <a:latin typeface="Times New Roman" pitchFamily="18" charset="0"/>
                <a:cs typeface="Times New Roman" pitchFamily="18" charset="0"/>
              </a:rPr>
              <a:t>Respect their decisions. </a:t>
            </a:r>
            <a:r>
              <a:rPr lang="en-US" sz="2600" dirty="0">
                <a:latin typeface="Times New Roman" pitchFamily="18" charset="0"/>
                <a:cs typeface="Times New Roman" pitchFamily="18" charset="0"/>
              </a:rPr>
              <a:t>There could be some decisions parents make that you do not agree with, express the same and work out a win-win situation. </a:t>
            </a:r>
            <a:endParaRPr lang="en-IN" sz="2600" dirty="0">
              <a:latin typeface="Times New Roman" pitchFamily="18" charset="0"/>
              <a:cs typeface="Times New Roman" pitchFamily="18" charset="0"/>
            </a:endParaRPr>
          </a:p>
          <a:p>
            <a:pPr marL="285750" lvl="0" indent="-285750" algn="just">
              <a:buFont typeface="Courier New" pitchFamily="49" charset="0"/>
              <a:buChar char="o"/>
            </a:pPr>
            <a:r>
              <a:rPr lang="en-US" sz="2600" b="1" dirty="0">
                <a:solidFill>
                  <a:srgbClr val="FF0000"/>
                </a:solidFill>
                <a:latin typeface="Times New Roman" pitchFamily="18" charset="0"/>
                <a:cs typeface="Times New Roman" pitchFamily="18" charset="0"/>
              </a:rPr>
              <a:t>Prioritize</a:t>
            </a:r>
            <a:r>
              <a:rPr lang="en-US" sz="2600" dirty="0">
                <a:latin typeface="Times New Roman" pitchFamily="18" charset="0"/>
                <a:cs typeface="Times New Roman" pitchFamily="18" charset="0"/>
              </a:rPr>
              <a:t> them over friends and boyfriend/girlfriend. Always put your family, especially your parents, above other people. </a:t>
            </a:r>
            <a:r>
              <a:rPr lang="en-US" sz="2600" b="1" dirty="0">
                <a:solidFill>
                  <a:srgbClr val="FF0000"/>
                </a:solidFill>
                <a:latin typeface="Times New Roman" pitchFamily="18" charset="0"/>
                <a:cs typeface="Times New Roman" pitchFamily="18" charset="0"/>
              </a:rPr>
              <a:t>Friends may come and go, but your family is forever.</a:t>
            </a:r>
            <a:endParaRPr lang="en-IN" sz="2600" b="1" dirty="0">
              <a:solidFill>
                <a:srgbClr val="FF0000"/>
              </a:solidFill>
              <a:latin typeface="Times New Roman" pitchFamily="18" charset="0"/>
              <a:cs typeface="Times New Roman" pitchFamily="18" charset="0"/>
            </a:endParaRPr>
          </a:p>
          <a:p>
            <a:pPr marL="285750" lvl="0" indent="-285750" algn="just">
              <a:buFont typeface="Courier New" pitchFamily="49" charset="0"/>
              <a:buChar char="o"/>
            </a:pPr>
            <a:r>
              <a:rPr lang="en-US" sz="2600" b="1" dirty="0">
                <a:solidFill>
                  <a:srgbClr val="FF0000"/>
                </a:solidFill>
                <a:latin typeface="Times New Roman" pitchFamily="18" charset="0"/>
                <a:cs typeface="Times New Roman" pitchFamily="18" charset="0"/>
              </a:rPr>
              <a:t>Do not talk back, </a:t>
            </a:r>
            <a:r>
              <a:rPr lang="en-US" sz="2600" dirty="0">
                <a:latin typeface="Times New Roman" pitchFamily="18" charset="0"/>
                <a:cs typeface="Times New Roman" pitchFamily="18" charset="0"/>
              </a:rPr>
              <a:t>it is okay to reason out to parents to understand children’s’ side. However, this must be done in a gentle and respectful manner—by not arguing with them and imposing your views. Parents do have the last word. </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634283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ASPIRATIONS AND PARENTS’ EXPECTATIONS: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pic>
        <p:nvPicPr>
          <p:cNvPr id="8194" name="Picture 2" descr="Basic requirement for fulfillment of human aspiration&lt;br /&gt; Mutual Happiness                         Mutual Prosperity&lt;b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66" y="2636912"/>
            <a:ext cx="8710171" cy="41044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485" y="1378560"/>
            <a:ext cx="9036496" cy="923330"/>
          </a:xfrm>
          <a:prstGeom prst="rect">
            <a:avLst/>
          </a:prstGeom>
        </p:spPr>
        <p:txBody>
          <a:bodyPr wrap="square">
            <a:spAutoFit/>
          </a:bodyPr>
          <a:lstStyle/>
          <a:p>
            <a:pPr algn="just"/>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strong desire, longing, or aim; ambition: intellectual </a:t>
            </a:r>
            <a:r>
              <a:rPr lang="en-IN" b="1" dirty="0">
                <a:latin typeface="Times New Roman" pitchFamily="18" charset="0"/>
                <a:cs typeface="Times New Roman" pitchFamily="18" charset="0"/>
              </a:rPr>
              <a:t>aspirations</a:t>
            </a:r>
            <a:r>
              <a:rPr lang="en-IN" dirty="0">
                <a:latin typeface="Times New Roman" pitchFamily="18" charset="0"/>
                <a:cs typeface="Times New Roman" pitchFamily="18" charset="0"/>
              </a:rPr>
              <a:t>. a goal or objective that is strongly desired: The presidency has been his </a:t>
            </a:r>
            <a:r>
              <a:rPr lang="en-IN" b="1" dirty="0">
                <a:latin typeface="Times New Roman" pitchFamily="18" charset="0"/>
                <a:cs typeface="Times New Roman" pitchFamily="18" charset="0"/>
              </a:rPr>
              <a:t>aspiration</a:t>
            </a:r>
            <a:r>
              <a:rPr lang="en-IN" dirty="0">
                <a:latin typeface="Times New Roman" pitchFamily="18" charset="0"/>
                <a:cs typeface="Times New Roman" pitchFamily="18" charset="0"/>
              </a:rPr>
              <a:t> since boyhood. the act of aspirating or breathing in</a:t>
            </a:r>
          </a:p>
        </p:txBody>
      </p:sp>
    </p:spTree>
    <p:extLst>
      <p:ext uri="{BB962C8B-B14F-4D97-AF65-F5344CB8AC3E}">
        <p14:creationId xmlns:p14="http://schemas.microsoft.com/office/powerpoint/2010/main" val="3931389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32656"/>
            <a:ext cx="8640960" cy="6093976"/>
          </a:xfrm>
          <a:prstGeom prst="rect">
            <a:avLst/>
          </a:prstGeom>
        </p:spPr>
        <p:txBody>
          <a:bodyPr wrap="square">
            <a:spAutoFit/>
          </a:bodyPr>
          <a:lstStyle/>
          <a:p>
            <a:pPr algn="just"/>
            <a:r>
              <a:rPr lang="en-US" sz="3200" b="1" dirty="0" smtClean="0">
                <a:solidFill>
                  <a:srgbClr val="C00000"/>
                </a:solidFill>
                <a:latin typeface="Times New Roman" pitchFamily="18" charset="0"/>
                <a:cs typeface="Times New Roman" pitchFamily="18" charset="0"/>
              </a:rPr>
              <a:t>MANAGING PARENTS’ EXPECTATIONS</a:t>
            </a:r>
            <a:endParaRPr lang="en-IN" sz="3200" dirty="0" smtClean="0">
              <a:solidFill>
                <a:srgbClr val="C00000"/>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What are the expectations? What does managing expectations mean?</a:t>
            </a:r>
            <a:endParaRPr lang="en-IN"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a:solidFill>
                  <a:srgbClr val="FF0000"/>
                </a:solidFill>
                <a:latin typeface="Times New Roman" pitchFamily="18" charset="0"/>
                <a:cs typeface="Times New Roman" pitchFamily="18" charset="0"/>
              </a:rPr>
              <a:t>D</a:t>
            </a:r>
            <a:r>
              <a:rPr lang="en-US" sz="2000" b="1" dirty="0" smtClean="0">
                <a:solidFill>
                  <a:srgbClr val="FF0000"/>
                </a:solidFill>
                <a:latin typeface="Times New Roman" pitchFamily="18" charset="0"/>
                <a:cs typeface="Times New Roman" pitchFamily="18" charset="0"/>
              </a:rPr>
              <a:t>efinition </a:t>
            </a:r>
            <a:r>
              <a:rPr lang="en-US" sz="2000" b="1" dirty="0">
                <a:solidFill>
                  <a:srgbClr val="FF0000"/>
                </a:solidFill>
                <a:latin typeface="Times New Roman" pitchFamily="18" charset="0"/>
                <a:cs typeface="Times New Roman" pitchFamily="18" charset="0"/>
              </a:rPr>
              <a:t>of </a:t>
            </a:r>
            <a:r>
              <a:rPr lang="en-US" sz="2000" b="1" dirty="0" smtClean="0">
                <a:solidFill>
                  <a:srgbClr val="FF0000"/>
                </a:solidFill>
                <a:latin typeface="Times New Roman" pitchFamily="18" charset="0"/>
                <a:cs typeface="Times New Roman" pitchFamily="18" charset="0"/>
              </a:rPr>
              <a:t>expectation:</a:t>
            </a:r>
          </a:p>
          <a:p>
            <a:pPr marL="285750" indent="-285750" algn="just">
              <a:buFont typeface="Arial"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“strong belief that something will happen.”  </a:t>
            </a:r>
            <a:r>
              <a:rPr lang="en-US" sz="2000" dirty="0" smtClean="0">
                <a:latin typeface="Times New Roman" pitchFamily="18" charset="0"/>
                <a:cs typeface="Times New Roman" pitchFamily="18" charset="0"/>
              </a:rPr>
              <a:t>- Means </a:t>
            </a:r>
            <a:r>
              <a:rPr lang="en-US" sz="2000" dirty="0">
                <a:latin typeface="Times New Roman" pitchFamily="18" charset="0"/>
                <a:cs typeface="Times New Roman" pitchFamily="18" charset="0"/>
              </a:rPr>
              <a:t>you're trying to predict the future</a:t>
            </a:r>
            <a:r>
              <a:rPr lang="en-US" sz="2000" dirty="0" smtClean="0">
                <a:latin typeface="Times New Roman" pitchFamily="18" charset="0"/>
                <a:cs typeface="Times New Roman" pitchFamily="18" charset="0"/>
              </a:rPr>
              <a:t>.</a:t>
            </a:r>
          </a:p>
          <a:p>
            <a:pPr marL="285750" indent="-285750" algn="just">
              <a:buFont typeface="Arial" pitchFamily="34" charset="0"/>
              <a:buChar char="•"/>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belief that someone will or should achieve something.” </a:t>
            </a:r>
            <a:endParaRPr lang="en-US" sz="2000" dirty="0" smtClean="0">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Importance of Expectation:</a:t>
            </a:r>
            <a:endParaRPr lang="en-US" sz="2000" b="1" dirty="0">
              <a:solidFill>
                <a:srgbClr val="FF0000"/>
              </a:solidFill>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Expectations </a:t>
            </a:r>
            <a:r>
              <a:rPr lang="en-US" sz="2000" dirty="0">
                <a:latin typeface="Times New Roman" pitchFamily="18" charset="0"/>
                <a:cs typeface="Times New Roman" pitchFamily="18" charset="0"/>
              </a:rPr>
              <a:t>are important as it helps one to </a:t>
            </a:r>
            <a:r>
              <a:rPr lang="en-US" sz="2000" dirty="0">
                <a:solidFill>
                  <a:srgbClr val="FF0000"/>
                </a:solidFill>
                <a:latin typeface="Times New Roman" pitchFamily="18" charset="0"/>
                <a:cs typeface="Times New Roman" pitchFamily="18" charset="0"/>
              </a:rPr>
              <a:t>focus on </a:t>
            </a:r>
            <a:r>
              <a:rPr lang="en-US" sz="2000" dirty="0">
                <a:latin typeface="Times New Roman" pitchFamily="18" charset="0"/>
                <a:cs typeface="Times New Roman" pitchFamily="18" charset="0"/>
              </a:rPr>
              <a:t>what one has to </a:t>
            </a:r>
            <a:r>
              <a:rPr lang="en-US" sz="2000" dirty="0">
                <a:solidFill>
                  <a:srgbClr val="FF0000"/>
                </a:solidFill>
                <a:latin typeface="Times New Roman" pitchFamily="18" charset="0"/>
                <a:cs typeface="Times New Roman" pitchFamily="18" charset="0"/>
              </a:rPr>
              <a:t>achieve.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On </a:t>
            </a:r>
            <a:r>
              <a:rPr lang="en-US" sz="2000" dirty="0">
                <a:latin typeface="Times New Roman" pitchFamily="18" charset="0"/>
                <a:cs typeface="Times New Roman" pitchFamily="18" charset="0"/>
              </a:rPr>
              <a:t>the flip side is </a:t>
            </a:r>
            <a:r>
              <a:rPr lang="en-US" sz="2000" dirty="0">
                <a:solidFill>
                  <a:srgbClr val="FF0000"/>
                </a:solidFill>
                <a:latin typeface="Times New Roman" pitchFamily="18" charset="0"/>
                <a:cs typeface="Times New Roman" pitchFamily="18" charset="0"/>
              </a:rPr>
              <a:t>if </a:t>
            </a:r>
            <a:r>
              <a:rPr lang="en-US" sz="2000" dirty="0">
                <a:latin typeface="Times New Roman" pitchFamily="18" charset="0"/>
                <a:cs typeface="Times New Roman" pitchFamily="18" charset="0"/>
              </a:rPr>
              <a:t>the expectations are </a:t>
            </a:r>
            <a:r>
              <a:rPr lang="en-US" sz="2000" dirty="0">
                <a:solidFill>
                  <a:srgbClr val="FF0000"/>
                </a:solidFill>
                <a:latin typeface="Times New Roman" pitchFamily="18" charset="0"/>
                <a:cs typeface="Times New Roman" pitchFamily="18" charset="0"/>
              </a:rPr>
              <a:t>unreasonable</a:t>
            </a:r>
            <a:r>
              <a:rPr lang="en-US" sz="2000" dirty="0">
                <a:latin typeface="Times New Roman" pitchFamily="18" charset="0"/>
                <a:cs typeface="Times New Roman" pitchFamily="18" charset="0"/>
              </a:rPr>
              <a:t> it will lead to </a:t>
            </a:r>
            <a:r>
              <a:rPr lang="en-US" sz="2000" dirty="0">
                <a:solidFill>
                  <a:srgbClr val="FF0000"/>
                </a:solidFill>
                <a:latin typeface="Times New Roman" pitchFamily="18" charset="0"/>
                <a:cs typeface="Times New Roman" pitchFamily="18" charset="0"/>
              </a:rPr>
              <a:t>tension and strain </a:t>
            </a:r>
            <a:r>
              <a:rPr lang="en-US" sz="2000" dirty="0">
                <a:latin typeface="Times New Roman" pitchFamily="18" charset="0"/>
                <a:cs typeface="Times New Roman" pitchFamily="18" charset="0"/>
              </a:rPr>
              <a:t>relationships giving scope for all the bitterness and negativity.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t </a:t>
            </a:r>
            <a:r>
              <a:rPr lang="en-US" sz="2000" dirty="0">
                <a:latin typeface="Times New Roman" pitchFamily="18" charset="0"/>
                <a:cs typeface="Times New Roman" pitchFamily="18" charset="0"/>
              </a:rPr>
              <a:t>is </a:t>
            </a:r>
            <a:r>
              <a:rPr lang="en-US" sz="2000" dirty="0">
                <a:solidFill>
                  <a:srgbClr val="FF0000"/>
                </a:solidFill>
                <a:latin typeface="Times New Roman" pitchFamily="18" charset="0"/>
                <a:cs typeface="Times New Roman" pitchFamily="18" charset="0"/>
              </a:rPr>
              <a:t>advised to keep communication </a:t>
            </a:r>
            <a:r>
              <a:rPr lang="en-US" sz="2000" dirty="0">
                <a:latin typeface="Times New Roman" pitchFamily="18" charset="0"/>
                <a:cs typeface="Times New Roman" pitchFamily="18" charset="0"/>
              </a:rPr>
              <a:t>open so that all involved have a clear understanding of what to expect and when to expect it. </a:t>
            </a:r>
            <a:endParaRPr lang="en-US" sz="2000" dirty="0" smtClean="0">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Managing </a:t>
            </a:r>
            <a:r>
              <a:rPr lang="en-US" sz="2000" b="1" dirty="0">
                <a:solidFill>
                  <a:srgbClr val="FF0000"/>
                </a:solidFill>
                <a:latin typeface="Times New Roman" pitchFamily="18" charset="0"/>
                <a:cs typeface="Times New Roman" pitchFamily="18" charset="0"/>
              </a:rPr>
              <a:t>expectations</a:t>
            </a:r>
            <a:r>
              <a:rPr lang="en-US" sz="2000" dirty="0">
                <a:latin typeface="Times New Roman" pitchFamily="18" charset="0"/>
                <a:cs typeface="Times New Roman" pitchFamily="18" charset="0"/>
              </a:rPr>
              <a:t> means </a:t>
            </a:r>
            <a:r>
              <a:rPr lang="en-US" sz="2000" b="1" dirty="0">
                <a:solidFill>
                  <a:srgbClr val="FF0000"/>
                </a:solidFill>
                <a:latin typeface="Times New Roman" pitchFamily="18" charset="0"/>
                <a:cs typeface="Times New Roman" pitchFamily="18" charset="0"/>
              </a:rPr>
              <a:t>working towards what one is expected to do </a:t>
            </a:r>
            <a:r>
              <a:rPr lang="en-US" sz="2000" dirty="0">
                <a:latin typeface="Times New Roman" pitchFamily="18" charset="0"/>
                <a:cs typeface="Times New Roman" pitchFamily="18" charset="0"/>
              </a:rPr>
              <a:t>or should have to do for the sake of parents, guardians or any other person/organization that is close to you or benefits you.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8222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Times New Roman" pitchFamily="18" charset="0"/>
                <a:cs typeface="Times New Roman" pitchFamily="18" charset="0"/>
              </a:rPr>
              <a:t>WHY DO PARENTS HAVE EXPECTATIONS?</a:t>
            </a:r>
            <a:endParaRPr lang="en-IN" dirty="0">
              <a:solidFill>
                <a:srgbClr val="C00000"/>
              </a:solidFill>
            </a:endParaRPr>
          </a:p>
        </p:txBody>
      </p:sp>
      <p:sp>
        <p:nvSpPr>
          <p:cNvPr id="3" name="Content Placeholder 2"/>
          <p:cNvSpPr>
            <a:spLocks noGrp="1"/>
          </p:cNvSpPr>
          <p:nvPr>
            <p:ph idx="1"/>
          </p:nvPr>
        </p:nvSpPr>
        <p:spPr>
          <a:xfrm>
            <a:off x="395536" y="1600200"/>
            <a:ext cx="8424936" cy="5141168"/>
          </a:xfrm>
        </p:spPr>
        <p:txBody>
          <a:bodyPr>
            <a:normAutofit fontScale="25000" lnSpcReduction="20000"/>
          </a:bodyPr>
          <a:lstStyle/>
          <a:p>
            <a:pPr algn="just"/>
            <a:r>
              <a:rPr lang="en-US" sz="8000" dirty="0" smtClean="0">
                <a:latin typeface="Times New Roman" pitchFamily="18" charset="0"/>
                <a:cs typeface="Times New Roman" pitchFamily="18" charset="0"/>
              </a:rPr>
              <a:t>Parents </a:t>
            </a:r>
            <a:r>
              <a:rPr lang="en-US" sz="8000" dirty="0">
                <a:latin typeface="Times New Roman" pitchFamily="18" charset="0"/>
                <a:cs typeface="Times New Roman" pitchFamily="18" charset="0"/>
              </a:rPr>
              <a:t>want their </a:t>
            </a:r>
            <a:r>
              <a:rPr lang="en-US" sz="8000" b="1" dirty="0">
                <a:solidFill>
                  <a:srgbClr val="FF0000"/>
                </a:solidFill>
                <a:latin typeface="Times New Roman" pitchFamily="18" charset="0"/>
                <a:cs typeface="Times New Roman" pitchFamily="18" charset="0"/>
              </a:rPr>
              <a:t>children to be independent people</a:t>
            </a:r>
            <a:r>
              <a:rPr lang="en-US" sz="8000" dirty="0">
                <a:latin typeface="Times New Roman" pitchFamily="18" charset="0"/>
                <a:cs typeface="Times New Roman" pitchFamily="18" charset="0"/>
              </a:rPr>
              <a:t> who in the future can lead a meaningful life on their own. </a:t>
            </a:r>
            <a:endParaRPr lang="en-US" sz="8000" dirty="0" smtClean="0">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Hence </a:t>
            </a:r>
            <a:r>
              <a:rPr lang="en-US" sz="8000" dirty="0">
                <a:latin typeface="Times New Roman" pitchFamily="18" charset="0"/>
                <a:cs typeface="Times New Roman" pitchFamily="18" charset="0"/>
              </a:rPr>
              <a:t>they coerce their children with expectations so that the child achieves them, becomes </a:t>
            </a:r>
            <a:r>
              <a:rPr lang="en-US" sz="8000" b="1" dirty="0">
                <a:solidFill>
                  <a:srgbClr val="FF0000"/>
                </a:solidFill>
                <a:latin typeface="Times New Roman" pitchFamily="18" charset="0"/>
                <a:cs typeface="Times New Roman" pitchFamily="18" charset="0"/>
              </a:rPr>
              <a:t>successful and has a safe life. </a:t>
            </a:r>
            <a:endParaRPr lang="en-US" sz="8000" b="1" dirty="0" smtClean="0">
              <a:solidFill>
                <a:srgbClr val="FF0000"/>
              </a:solidFill>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Parents </a:t>
            </a:r>
            <a:r>
              <a:rPr lang="en-US" sz="8000" dirty="0">
                <a:latin typeface="Times New Roman" pitchFamily="18" charset="0"/>
                <a:cs typeface="Times New Roman" pitchFamily="18" charset="0"/>
              </a:rPr>
              <a:t>also expect respect from their children and want them to be </a:t>
            </a:r>
            <a:r>
              <a:rPr lang="en-US" sz="8000" b="1" dirty="0">
                <a:solidFill>
                  <a:srgbClr val="FF0000"/>
                </a:solidFill>
                <a:latin typeface="Times New Roman" pitchFamily="18" charset="0"/>
                <a:cs typeface="Times New Roman" pitchFamily="18" charset="0"/>
              </a:rPr>
              <a:t>good citizens of the future. </a:t>
            </a:r>
            <a:endParaRPr lang="en-US" sz="8000" b="1" dirty="0" smtClean="0">
              <a:solidFill>
                <a:srgbClr val="FF0000"/>
              </a:solidFill>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Sometimes </a:t>
            </a:r>
            <a:r>
              <a:rPr lang="en-US" sz="8000" dirty="0">
                <a:latin typeface="Times New Roman" pitchFamily="18" charset="0"/>
                <a:cs typeface="Times New Roman" pitchFamily="18" charset="0"/>
              </a:rPr>
              <a:t>parents expect too much, which is termed as </a:t>
            </a:r>
            <a:r>
              <a:rPr lang="en-US" sz="8000" b="1" dirty="0">
                <a:solidFill>
                  <a:srgbClr val="FF0000"/>
                </a:solidFill>
                <a:latin typeface="Times New Roman" pitchFamily="18" charset="0"/>
                <a:cs typeface="Times New Roman" pitchFamily="18" charset="0"/>
              </a:rPr>
              <a:t>high expectations </a:t>
            </a:r>
            <a:r>
              <a:rPr lang="en-US" sz="8000" dirty="0">
                <a:latin typeface="Times New Roman" pitchFamily="18" charset="0"/>
                <a:cs typeface="Times New Roman" pitchFamily="18" charset="0"/>
              </a:rPr>
              <a:t>parents because of their </a:t>
            </a:r>
            <a:r>
              <a:rPr lang="en-US" sz="8000" b="1" dirty="0">
                <a:solidFill>
                  <a:srgbClr val="FF0000"/>
                </a:solidFill>
                <a:latin typeface="Times New Roman" pitchFamily="18" charset="0"/>
                <a:cs typeface="Times New Roman" pitchFamily="18" charset="0"/>
              </a:rPr>
              <a:t>own anxiety or fear</a:t>
            </a:r>
            <a:r>
              <a:rPr lang="en-US" sz="8000" dirty="0">
                <a:latin typeface="Times New Roman" pitchFamily="18" charset="0"/>
                <a:cs typeface="Times New Roman" pitchFamily="18" charset="0"/>
              </a:rPr>
              <a:t>. Love for the children and want the best for them, make parents worry a lot. </a:t>
            </a:r>
            <a:endParaRPr lang="en-US" sz="8000" dirty="0" smtClean="0">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The </a:t>
            </a:r>
            <a:r>
              <a:rPr lang="en-US" sz="8000" dirty="0">
                <a:latin typeface="Times New Roman" pitchFamily="18" charset="0"/>
                <a:cs typeface="Times New Roman" pitchFamily="18" charset="0"/>
              </a:rPr>
              <a:t>child in such situations becomes </a:t>
            </a:r>
            <a:r>
              <a:rPr lang="en-US" sz="8000" b="1" dirty="0">
                <a:solidFill>
                  <a:srgbClr val="FF0000"/>
                </a:solidFill>
                <a:latin typeface="Times New Roman" pitchFamily="18" charset="0"/>
                <a:cs typeface="Times New Roman" pitchFamily="18" charset="0"/>
              </a:rPr>
              <a:t>a victim of parents</a:t>
            </a:r>
            <a:r>
              <a:rPr lang="en-US" sz="8000" dirty="0">
                <a:latin typeface="Times New Roman" pitchFamily="18" charset="0"/>
                <a:cs typeface="Times New Roman" pitchFamily="18" charset="0"/>
              </a:rPr>
              <a:t>’ expectations. Studies have shown that high parental expectations are more to do with high academic achievement. </a:t>
            </a:r>
            <a:endParaRPr lang="en-US" sz="8000" dirty="0" smtClean="0">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Although </a:t>
            </a:r>
            <a:r>
              <a:rPr lang="en-US" sz="8000" b="1" dirty="0">
                <a:solidFill>
                  <a:srgbClr val="FF0000"/>
                </a:solidFill>
                <a:latin typeface="Times New Roman" pitchFamily="18" charset="0"/>
                <a:cs typeface="Times New Roman" pitchFamily="18" charset="0"/>
              </a:rPr>
              <a:t>setting expectations </a:t>
            </a:r>
            <a:r>
              <a:rPr lang="en-US" sz="8000" dirty="0">
                <a:latin typeface="Times New Roman" pitchFamily="18" charset="0"/>
                <a:cs typeface="Times New Roman" pitchFamily="18" charset="0"/>
              </a:rPr>
              <a:t>too high is common and is counterproductive, new research shows that with good communication and understanding between the parents and children, expectations </a:t>
            </a:r>
            <a:r>
              <a:rPr lang="en-US" sz="8000" b="1" dirty="0">
                <a:solidFill>
                  <a:srgbClr val="FF0000"/>
                </a:solidFill>
                <a:latin typeface="Times New Roman" pitchFamily="18" charset="0"/>
                <a:cs typeface="Times New Roman" pitchFamily="18" charset="0"/>
              </a:rPr>
              <a:t>can be set accordingly</a:t>
            </a:r>
            <a:r>
              <a:rPr lang="en-US" sz="8000" dirty="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pPr algn="just"/>
            <a:r>
              <a:rPr lang="en-US" sz="8000" b="1" dirty="0" smtClean="0">
                <a:solidFill>
                  <a:srgbClr val="FF0000"/>
                </a:solidFill>
                <a:latin typeface="Times New Roman" pitchFamily="18" charset="0"/>
                <a:cs typeface="Times New Roman" pitchFamily="18" charset="0"/>
              </a:rPr>
              <a:t>Social </a:t>
            </a:r>
            <a:r>
              <a:rPr lang="en-US" sz="8000" b="1" dirty="0">
                <a:solidFill>
                  <a:srgbClr val="FF0000"/>
                </a:solidFill>
                <a:latin typeface="Times New Roman" pitchFamily="18" charset="0"/>
                <a:cs typeface="Times New Roman" pitchFamily="18" charset="0"/>
              </a:rPr>
              <a:t>etiquette and </a:t>
            </a:r>
            <a:r>
              <a:rPr lang="en-US" sz="8000" b="1" dirty="0" err="1">
                <a:solidFill>
                  <a:srgbClr val="FF0000"/>
                </a:solidFill>
                <a:latin typeface="Times New Roman" pitchFamily="18" charset="0"/>
                <a:cs typeface="Times New Roman" pitchFamily="18" charset="0"/>
              </a:rPr>
              <a:t>behaviour</a:t>
            </a:r>
            <a:r>
              <a:rPr lang="en-US" sz="8000" b="1" dirty="0">
                <a:solidFill>
                  <a:srgbClr val="FF0000"/>
                </a:solidFill>
                <a:latin typeface="Times New Roman" pitchFamily="18" charset="0"/>
                <a:cs typeface="Times New Roman" pitchFamily="18" charset="0"/>
              </a:rPr>
              <a:t> </a:t>
            </a:r>
            <a:r>
              <a:rPr lang="en-US" sz="8000" dirty="0">
                <a:latin typeface="Times New Roman" pitchFamily="18" charset="0"/>
                <a:cs typeface="Times New Roman" pitchFamily="18" charset="0"/>
              </a:rPr>
              <a:t>are the most important expectations that the child has to meet and is necessary. </a:t>
            </a:r>
            <a:endParaRPr lang="en-IN" sz="8000"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37619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latin typeface="Times New Roman" pitchFamily="18" charset="0"/>
                <a:cs typeface="Times New Roman" pitchFamily="18" charset="0"/>
              </a:rPr>
              <a:t>HOW TO MANAGE PARENTS’ EXPECTATIONS</a:t>
            </a:r>
            <a:endParaRPr lang="en-IN" sz="2800" dirty="0">
              <a:solidFill>
                <a:srgbClr val="C00000"/>
              </a:solidFill>
            </a:endParaRPr>
          </a:p>
        </p:txBody>
      </p:sp>
      <p:sp>
        <p:nvSpPr>
          <p:cNvPr id="3" name="Content Placeholder 2"/>
          <p:cNvSpPr>
            <a:spLocks noGrp="1"/>
          </p:cNvSpPr>
          <p:nvPr>
            <p:ph idx="1"/>
          </p:nvPr>
        </p:nvSpPr>
        <p:spPr>
          <a:xfrm>
            <a:off x="323528" y="980728"/>
            <a:ext cx="8568952" cy="5472608"/>
          </a:xfrm>
        </p:spPr>
        <p:txBody>
          <a:bodyPr>
            <a:noAutofit/>
          </a:bodyPr>
          <a:lstStyle/>
          <a:p>
            <a:pPr marL="0" indent="0" algn="just">
              <a:buNone/>
            </a:pPr>
            <a:r>
              <a:rPr lang="en-US" sz="1800" dirty="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Give yourself time and </a:t>
            </a:r>
            <a:r>
              <a:rPr lang="en-US" sz="1800" b="1" dirty="0" smtClean="0">
                <a:solidFill>
                  <a:srgbClr val="FF0000"/>
                </a:solidFill>
                <a:latin typeface="Times New Roman" pitchFamily="18" charset="0"/>
                <a:cs typeface="Times New Roman" pitchFamily="18" charset="0"/>
              </a:rPr>
              <a:t>set short term and long term plans </a:t>
            </a:r>
            <a:r>
              <a:rPr lang="en-US" sz="1800" dirty="0" smtClean="0">
                <a:latin typeface="Times New Roman" pitchFamily="18" charset="0"/>
                <a:cs typeface="Times New Roman" pitchFamily="18" charset="0"/>
              </a:rPr>
              <a:t>to meet goals .</a:t>
            </a:r>
            <a:endParaRPr lang="en-IN" sz="1800" dirty="0" smtClean="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Adapt </a:t>
            </a:r>
            <a:r>
              <a:rPr lang="en-US" sz="1800" dirty="0">
                <a:latin typeface="Times New Roman" pitchFamily="18" charset="0"/>
                <a:cs typeface="Times New Roman" pitchFamily="18" charset="0"/>
              </a:rPr>
              <a:t>to changing expectations. </a:t>
            </a:r>
            <a:r>
              <a:rPr lang="en-US" sz="1800" b="1" dirty="0">
                <a:solidFill>
                  <a:srgbClr val="FF0000"/>
                </a:solidFill>
                <a:latin typeface="Times New Roman" pitchFamily="18" charset="0"/>
                <a:cs typeface="Times New Roman" pitchFamily="18" charset="0"/>
              </a:rPr>
              <a:t>Accept the challenges </a:t>
            </a:r>
            <a:r>
              <a:rPr lang="en-US" sz="1800" dirty="0">
                <a:latin typeface="Times New Roman" pitchFamily="18" charset="0"/>
                <a:cs typeface="Times New Roman" pitchFamily="18" charset="0"/>
              </a:rPr>
              <a:t>in a positive way.</a:t>
            </a:r>
            <a:endParaRPr lang="en-IN" sz="1800" dirty="0">
              <a:latin typeface="Times New Roman" pitchFamily="18" charset="0"/>
              <a:cs typeface="Times New Roman" pitchFamily="18" charset="0"/>
            </a:endParaRPr>
          </a:p>
          <a:p>
            <a:pPr lvl="0" algn="just"/>
            <a:r>
              <a:rPr lang="en-US" sz="1800" b="1" dirty="0">
                <a:solidFill>
                  <a:srgbClr val="FF0000"/>
                </a:solidFill>
                <a:latin typeface="Times New Roman" pitchFamily="18" charset="0"/>
                <a:cs typeface="Times New Roman" pitchFamily="18" charset="0"/>
              </a:rPr>
              <a:t>Never resort to shortcuts or unreliable </a:t>
            </a:r>
            <a:r>
              <a:rPr lang="en-US" sz="1800" dirty="0">
                <a:latin typeface="Times New Roman" pitchFamily="18" charset="0"/>
                <a:cs typeface="Times New Roman" pitchFamily="18" charset="0"/>
              </a:rPr>
              <a:t>means to achieve whatever parents want you to achieve. </a:t>
            </a:r>
            <a:endParaRPr lang="en-IN" sz="1800" dirty="0">
              <a:latin typeface="Times New Roman" pitchFamily="18" charset="0"/>
              <a:cs typeface="Times New Roman" pitchFamily="18" charset="0"/>
            </a:endParaRPr>
          </a:p>
          <a:p>
            <a:pPr lvl="0" algn="just"/>
            <a:r>
              <a:rPr lang="en-US" sz="1800" b="1" dirty="0">
                <a:solidFill>
                  <a:srgbClr val="FF0000"/>
                </a:solidFill>
                <a:latin typeface="Times New Roman" pitchFamily="18" charset="0"/>
                <a:cs typeface="Times New Roman" pitchFamily="18" charset="0"/>
              </a:rPr>
              <a:t>Communicate</a:t>
            </a:r>
            <a:r>
              <a:rPr lang="en-US" sz="1800" dirty="0">
                <a:latin typeface="Times New Roman" pitchFamily="18" charset="0"/>
                <a:cs typeface="Times New Roman" pitchFamily="18" charset="0"/>
              </a:rPr>
              <a:t> with your parents about your </a:t>
            </a:r>
            <a:r>
              <a:rPr lang="en-US" sz="1800" b="1" dirty="0">
                <a:solidFill>
                  <a:srgbClr val="FF0000"/>
                </a:solidFill>
                <a:latin typeface="Times New Roman" pitchFamily="18" charset="0"/>
                <a:cs typeface="Times New Roman" pitchFamily="18" charset="0"/>
              </a:rPr>
              <a:t>shortcomings or weakness </a:t>
            </a:r>
            <a:r>
              <a:rPr lang="en-US" sz="1800" dirty="0">
                <a:latin typeface="Times New Roman" pitchFamily="18" charset="0"/>
                <a:cs typeface="Times New Roman" pitchFamily="18" charset="0"/>
              </a:rPr>
              <a:t>in case you cannot meet their expectations. </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Prepare for problems, </a:t>
            </a:r>
            <a:r>
              <a:rPr lang="en-US" sz="1800" dirty="0">
                <a:solidFill>
                  <a:srgbClr val="FF0000"/>
                </a:solidFill>
                <a:latin typeface="Times New Roman" pitchFamily="18" charset="0"/>
                <a:cs typeface="Times New Roman" pitchFamily="18" charset="0"/>
              </a:rPr>
              <a:t>talk to your elders </a:t>
            </a:r>
            <a:r>
              <a:rPr lang="en-US" sz="1800" dirty="0">
                <a:latin typeface="Times New Roman" pitchFamily="18" charset="0"/>
                <a:cs typeface="Times New Roman" pitchFamily="18" charset="0"/>
              </a:rPr>
              <a:t>or experts to </a:t>
            </a:r>
            <a:r>
              <a:rPr lang="en-US" sz="1800" b="1" dirty="0">
                <a:solidFill>
                  <a:srgbClr val="FF0000"/>
                </a:solidFill>
                <a:latin typeface="Times New Roman" pitchFamily="18" charset="0"/>
                <a:cs typeface="Times New Roman" pitchFamily="18" charset="0"/>
              </a:rPr>
              <a:t>solve issues </a:t>
            </a:r>
            <a:r>
              <a:rPr lang="en-US" sz="1800" dirty="0">
                <a:latin typeface="Times New Roman" pitchFamily="18" charset="0"/>
                <a:cs typeface="Times New Roman" pitchFamily="18" charset="0"/>
              </a:rPr>
              <a:t>related to the expectations and goals.</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Don't let </a:t>
            </a:r>
            <a:r>
              <a:rPr lang="en-US" sz="1800" b="1" dirty="0">
                <a:solidFill>
                  <a:srgbClr val="FF0000"/>
                </a:solidFill>
                <a:latin typeface="Times New Roman" pitchFamily="18" charset="0"/>
                <a:cs typeface="Times New Roman" pitchFamily="18" charset="0"/>
              </a:rPr>
              <a:t>pessimistic and negative</a:t>
            </a:r>
            <a:r>
              <a:rPr lang="en-US" sz="1800" dirty="0">
                <a:latin typeface="Times New Roman" pitchFamily="18" charset="0"/>
                <a:cs typeface="Times New Roman" pitchFamily="18" charset="0"/>
              </a:rPr>
              <a:t> individuals discourage you or define how you work. Plan and execute your methods with assistance from your trusted ones and parents. </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The most important step to </a:t>
            </a:r>
            <a:r>
              <a:rPr lang="en-US" sz="1800" b="1" dirty="0">
                <a:solidFill>
                  <a:srgbClr val="FF0000"/>
                </a:solidFill>
                <a:latin typeface="Times New Roman" pitchFamily="18" charset="0"/>
                <a:cs typeface="Times New Roman" pitchFamily="18" charset="0"/>
              </a:rPr>
              <a:t>getting rid of fear and anxiety </a:t>
            </a:r>
            <a:r>
              <a:rPr lang="en-US" sz="1800" dirty="0">
                <a:latin typeface="Times New Roman" pitchFamily="18" charset="0"/>
                <a:cs typeface="Times New Roman" pitchFamily="18" charset="0"/>
              </a:rPr>
              <a:t>to meet expectations is to treat yourself kindly and develop the quality of endurance.</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Adjust the way you think and speak. Altering these will make your path easier.</a:t>
            </a:r>
            <a:endParaRPr lang="en-IN" sz="1800" dirty="0">
              <a:latin typeface="Times New Roman" pitchFamily="18" charset="0"/>
              <a:cs typeface="Times New Roman" pitchFamily="18" charset="0"/>
            </a:endParaRPr>
          </a:p>
          <a:p>
            <a:pPr lvl="0" algn="just"/>
            <a:r>
              <a:rPr lang="en-US" sz="1800" b="1" dirty="0">
                <a:solidFill>
                  <a:srgbClr val="FF0000"/>
                </a:solidFill>
                <a:latin typeface="Times New Roman" pitchFamily="18" charset="0"/>
                <a:cs typeface="Times New Roman" pitchFamily="18" charset="0"/>
              </a:rPr>
              <a:t>Free yourself from procrastination </a:t>
            </a:r>
            <a:r>
              <a:rPr lang="en-US" sz="1800" dirty="0">
                <a:latin typeface="Times New Roman" pitchFamily="18" charset="0"/>
                <a:cs typeface="Times New Roman" pitchFamily="18" charset="0"/>
              </a:rPr>
              <a:t>(postponing work). Goals and expectations become easier when achieved on time.</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Stop judging your parents and respect them. Try </a:t>
            </a:r>
            <a:r>
              <a:rPr lang="en-US" sz="1800" b="1" dirty="0">
                <a:solidFill>
                  <a:srgbClr val="FF0000"/>
                </a:solidFill>
                <a:latin typeface="Times New Roman" pitchFamily="18" charset="0"/>
                <a:cs typeface="Times New Roman" pitchFamily="18" charset="0"/>
              </a:rPr>
              <a:t>to meet their expectations </a:t>
            </a:r>
            <a:r>
              <a:rPr lang="en-US" sz="1800" dirty="0">
                <a:latin typeface="Times New Roman" pitchFamily="18" charset="0"/>
                <a:cs typeface="Times New Roman" pitchFamily="18" charset="0"/>
              </a:rPr>
              <a:t>with an </a:t>
            </a:r>
            <a:r>
              <a:rPr lang="en-US" sz="1800" b="1" dirty="0">
                <a:solidFill>
                  <a:srgbClr val="FF0000"/>
                </a:solidFill>
                <a:latin typeface="Times New Roman" pitchFamily="18" charset="0"/>
                <a:cs typeface="Times New Roman" pitchFamily="18" charset="0"/>
              </a:rPr>
              <a:t>unbiased mind.</a:t>
            </a:r>
            <a:endParaRPr lang="en-IN" sz="1800" b="1" dirty="0">
              <a:solidFill>
                <a:srgbClr val="FF0000"/>
              </a:solidFill>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769835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02634"/>
          </a:xfrm>
        </p:spPr>
        <p:txBody>
          <a:bodyPr>
            <a:noAutofit/>
          </a:bodyPr>
          <a:lstStyle/>
          <a:p>
            <a:r>
              <a:rPr lang="en-IN" sz="49600" dirty="0" smtClean="0">
                <a:solidFill>
                  <a:srgbClr val="FF0000"/>
                </a:solidFill>
              </a:rPr>
              <a:t>?</a:t>
            </a:r>
            <a:endParaRPr lang="en-IN" sz="49600" dirty="0">
              <a:solidFill>
                <a:srgbClr val="FF0000"/>
              </a:solidFill>
            </a:endParaRPr>
          </a:p>
        </p:txBody>
      </p:sp>
    </p:spTree>
    <p:extLst>
      <p:ext uri="{BB962C8B-B14F-4D97-AF65-F5344CB8AC3E}">
        <p14:creationId xmlns:p14="http://schemas.microsoft.com/office/powerpoint/2010/main" val="299023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smtClean="0">
                <a:solidFill>
                  <a:srgbClr val="C00000"/>
                </a:solidFill>
                <a:latin typeface="Times New Roman" pitchFamily="18" charset="0"/>
                <a:cs typeface="Times New Roman" pitchFamily="18" charset="0"/>
              </a:rPr>
              <a:t>SIGNIFICANCE OF VALUES</a:t>
            </a:r>
            <a:endParaRPr lang="en-IN" dirty="0">
              <a:solidFill>
                <a:srgbClr val="C00000"/>
              </a:solidFill>
            </a:endParaRPr>
          </a:p>
        </p:txBody>
      </p:sp>
      <p:sp>
        <p:nvSpPr>
          <p:cNvPr id="5" name="Content Placeholder 2"/>
          <p:cNvSpPr>
            <a:spLocks noGrp="1"/>
          </p:cNvSpPr>
          <p:nvPr>
            <p:ph idx="1"/>
          </p:nvPr>
        </p:nvSpPr>
        <p:spPr>
          <a:xfrm>
            <a:off x="395536" y="1340768"/>
            <a:ext cx="8507288" cy="5112568"/>
          </a:xfrm>
        </p:spPr>
        <p:txBody>
          <a:bodyPr>
            <a:noAutofit/>
          </a:bodyPr>
          <a:lstStyle/>
          <a:p>
            <a:pPr marL="0" indent="0" algn="just">
              <a:buNone/>
            </a:pPr>
            <a:r>
              <a:rPr lang="en-US" sz="2600" dirty="0" smtClean="0">
                <a:latin typeface="Times New Roman" pitchFamily="18" charset="0"/>
                <a:cs typeface="Times New Roman" pitchFamily="18" charset="0"/>
              </a:rPr>
              <a:t>1</a:t>
            </a:r>
            <a:r>
              <a:rPr lang="en-US" sz="2600" dirty="0">
                <a:latin typeface="Times New Roman" pitchFamily="18" charset="0"/>
                <a:cs typeface="Times New Roman" pitchFamily="18" charset="0"/>
              </a:rPr>
              <a:t>. Values play an important role in the </a:t>
            </a:r>
            <a:r>
              <a:rPr lang="en-US" sz="2600" b="1" dirty="0">
                <a:solidFill>
                  <a:srgbClr val="C00000"/>
                </a:solidFill>
                <a:latin typeface="Times New Roman" pitchFamily="18" charset="0"/>
                <a:cs typeface="Times New Roman" pitchFamily="18" charset="0"/>
              </a:rPr>
              <a:t>integration and fulfillment of man’s basic impulses and desires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stably and consistently appropriate for his living.</a:t>
            </a:r>
            <a:endParaRPr lang="en-IN" sz="2600" dirty="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2. </a:t>
            </a:r>
            <a:r>
              <a:rPr lang="en-US" sz="2600" dirty="0" smtClean="0">
                <a:latin typeface="Times New Roman" pitchFamily="18" charset="0"/>
                <a:cs typeface="Times New Roman" pitchFamily="18" charset="0"/>
              </a:rPr>
              <a:t>They </a:t>
            </a:r>
            <a:r>
              <a:rPr lang="en-US" sz="2600" b="1" dirty="0">
                <a:solidFill>
                  <a:srgbClr val="C00000"/>
                </a:solidFill>
                <a:latin typeface="Times New Roman" pitchFamily="18" charset="0"/>
                <a:cs typeface="Times New Roman" pitchFamily="18" charset="0"/>
              </a:rPr>
              <a:t>build up societies, integrate social relations</a:t>
            </a:r>
            <a:r>
              <a:rPr lang="en-US" sz="2600" dirty="0">
                <a:solidFill>
                  <a:srgbClr val="C00000"/>
                </a:solidFill>
                <a:latin typeface="Times New Roman" pitchFamily="18" charset="0"/>
                <a:cs typeface="Times New Roman" pitchFamily="18" charset="0"/>
              </a:rPr>
              <a:t>.</a:t>
            </a:r>
            <a:endParaRPr lang="en-IN" sz="2600" dirty="0">
              <a:solidFill>
                <a:srgbClr val="C00000"/>
              </a:solidFill>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3. They </a:t>
            </a:r>
            <a:r>
              <a:rPr lang="en-US" sz="2600" b="1" dirty="0">
                <a:solidFill>
                  <a:srgbClr val="C00000"/>
                </a:solidFill>
                <a:latin typeface="Times New Roman" pitchFamily="18" charset="0"/>
                <a:cs typeface="Times New Roman" pitchFamily="18" charset="0"/>
              </a:rPr>
              <a:t>mold the ideal dimensions of personality and range and depth of culture.</a:t>
            </a:r>
            <a:endParaRPr lang="en-IN" sz="2600" b="1" dirty="0">
              <a:solidFill>
                <a:srgbClr val="C00000"/>
              </a:solidFill>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4</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They </a:t>
            </a:r>
            <a:r>
              <a:rPr lang="en-US" sz="2600" b="1" dirty="0">
                <a:solidFill>
                  <a:srgbClr val="C00000"/>
                </a:solidFill>
                <a:latin typeface="Times New Roman" pitchFamily="18" charset="0"/>
                <a:cs typeface="Times New Roman" pitchFamily="18" charset="0"/>
              </a:rPr>
              <a:t>influence people’s behavior </a:t>
            </a:r>
            <a:r>
              <a:rPr lang="en-US" sz="2600" dirty="0">
                <a:latin typeface="Times New Roman" pitchFamily="18" charset="0"/>
                <a:cs typeface="Times New Roman" pitchFamily="18" charset="0"/>
              </a:rPr>
              <a:t>and serve as criteria for evaluating the actions of others.</a:t>
            </a:r>
            <a:endParaRPr lang="en-IN" sz="2600" dirty="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5</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They have a </a:t>
            </a:r>
            <a:r>
              <a:rPr lang="en-US" sz="2600" b="1" dirty="0">
                <a:solidFill>
                  <a:srgbClr val="C00000"/>
                </a:solidFill>
                <a:latin typeface="Times New Roman" pitchFamily="18" charset="0"/>
                <a:cs typeface="Times New Roman" pitchFamily="18" charset="0"/>
              </a:rPr>
              <a:t>great role to play in the conduct of social life</a:t>
            </a:r>
            <a:r>
              <a:rPr lang="en-US" sz="2600" dirty="0">
                <a:solidFill>
                  <a:srgbClr val="C00000"/>
                </a:solidFill>
                <a:latin typeface="Times New Roman" pitchFamily="18" charset="0"/>
                <a:cs typeface="Times New Roman" pitchFamily="18" charset="0"/>
              </a:rPr>
              <a:t>.</a:t>
            </a:r>
            <a:endParaRPr lang="en-IN" sz="2600" dirty="0">
              <a:solidFill>
                <a:srgbClr val="C00000"/>
              </a:solidFill>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6</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They </a:t>
            </a:r>
            <a:r>
              <a:rPr lang="en-US" sz="2600" b="1" dirty="0">
                <a:solidFill>
                  <a:srgbClr val="C00000"/>
                </a:solidFill>
                <a:latin typeface="Times New Roman" pitchFamily="18" charset="0"/>
                <a:cs typeface="Times New Roman" pitchFamily="18" charset="0"/>
              </a:rPr>
              <a:t>help in creating norms </a:t>
            </a:r>
            <a:r>
              <a:rPr lang="en-US" sz="2600" dirty="0">
                <a:latin typeface="Times New Roman" pitchFamily="18" charset="0"/>
                <a:cs typeface="Times New Roman" pitchFamily="18" charset="0"/>
              </a:rPr>
              <a:t>to guide day-to-day behavior.</a:t>
            </a:r>
            <a:endParaRPr lang="en-IN" sz="2600" dirty="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9093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528" y="476672"/>
            <a:ext cx="8229600" cy="5904656"/>
          </a:xfrm>
        </p:spPr>
        <p:txBody>
          <a:bodyPr>
            <a:noAutofit/>
          </a:bodyPr>
          <a:lstStyle/>
          <a:p>
            <a:pPr marL="0" indent="0" algn="just">
              <a:buNone/>
            </a:pPr>
            <a:r>
              <a:rPr lang="en-US" sz="2000" b="1" dirty="0" smtClean="0">
                <a:solidFill>
                  <a:srgbClr val="C00000"/>
                </a:solidFill>
                <a:latin typeface="Times New Roman" pitchFamily="18" charset="0"/>
                <a:cs typeface="Times New Roman" pitchFamily="18" charset="0"/>
              </a:rPr>
              <a:t>SOCIAL VALUES: </a:t>
            </a:r>
            <a:r>
              <a:rPr lang="en-US" sz="2000" b="1" dirty="0">
                <a:solidFill>
                  <a:srgbClr val="C00000"/>
                </a:solidFill>
                <a:latin typeface="Times New Roman" pitchFamily="18" charset="0"/>
                <a:cs typeface="Times New Roman" pitchFamily="18" charset="0"/>
              </a:rPr>
              <a:t>HOW DIFFERENT ARE THEY FROM HUMAN VALUES. </a:t>
            </a:r>
            <a:endParaRPr lang="en-IN" sz="2000" dirty="0">
              <a:solidFill>
                <a:srgbClr val="C00000"/>
              </a:solidFill>
              <a:latin typeface="Times New Roman" pitchFamily="18" charset="0"/>
              <a:cs typeface="Times New Roman" pitchFamily="18" charset="0"/>
            </a:endParaRPr>
          </a:p>
          <a:p>
            <a:pPr marL="0" indent="0" algn="just">
              <a:buNone/>
            </a:pPr>
            <a:r>
              <a:rPr lang="en-US" sz="2200" b="1" dirty="0">
                <a:solidFill>
                  <a:srgbClr val="C00000"/>
                </a:solidFill>
                <a:latin typeface="Times New Roman" pitchFamily="18" charset="0"/>
                <a:cs typeface="Times New Roman" pitchFamily="18" charset="0"/>
              </a:rPr>
              <a:t>HUMAN VALUES v/s SOCIAL </a:t>
            </a:r>
            <a:r>
              <a:rPr lang="en-US" sz="2200" b="1" dirty="0" smtClean="0">
                <a:solidFill>
                  <a:srgbClr val="C00000"/>
                </a:solidFill>
                <a:latin typeface="Times New Roman" pitchFamily="18" charset="0"/>
                <a:cs typeface="Times New Roman" pitchFamily="18" charset="0"/>
              </a:rPr>
              <a:t>VALUES</a:t>
            </a:r>
            <a:endParaRPr lang="en-US" sz="2200" b="1" dirty="0">
              <a:solidFill>
                <a:srgbClr val="C00000"/>
              </a:solidFill>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Human values are considered the first type of values as they have </a:t>
            </a:r>
            <a:r>
              <a:rPr lang="en-US" sz="2200" b="1" dirty="0">
                <a:solidFill>
                  <a:srgbClr val="C00000"/>
                </a:solidFill>
                <a:latin typeface="Times New Roman" pitchFamily="18" charset="0"/>
                <a:cs typeface="Times New Roman" pitchFamily="18" charset="0"/>
              </a:rPr>
              <a:t>universal applicability. </a:t>
            </a:r>
          </a:p>
          <a:p>
            <a:pPr algn="just"/>
            <a:r>
              <a:rPr lang="en-US" sz="2200" dirty="0">
                <a:latin typeface="Times New Roman" pitchFamily="18" charset="0"/>
                <a:cs typeface="Times New Roman" pitchFamily="18" charset="0"/>
              </a:rPr>
              <a:t>Social values are the second type </a:t>
            </a:r>
            <a:r>
              <a:rPr lang="en-US" sz="2200" b="1" dirty="0">
                <a:solidFill>
                  <a:srgbClr val="C00000"/>
                </a:solidFill>
                <a:latin typeface="Times New Roman" pitchFamily="18" charset="0"/>
                <a:cs typeface="Times New Roman" pitchFamily="18" charset="0"/>
              </a:rPr>
              <a:t>pertaining to one’s cultural context</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and society the person belongs to. </a:t>
            </a:r>
          </a:p>
          <a:p>
            <a:pPr algn="just"/>
            <a:r>
              <a:rPr lang="en-US" sz="2200" dirty="0">
                <a:latin typeface="Times New Roman" pitchFamily="18" charset="0"/>
                <a:cs typeface="Times New Roman" pitchFamily="18" charset="0"/>
              </a:rPr>
              <a:t>Examples of the first type which are the means of living include such values as </a:t>
            </a:r>
            <a:r>
              <a:rPr lang="en-US" sz="2200" b="1" dirty="0">
                <a:solidFill>
                  <a:srgbClr val="C00000"/>
                </a:solidFill>
                <a:latin typeface="Times New Roman" pitchFamily="18" charset="0"/>
                <a:cs typeface="Times New Roman" pitchFamily="18" charset="0"/>
              </a:rPr>
              <a:t>honesty, integrity</a:t>
            </a:r>
            <a:r>
              <a:rPr lang="en-US" sz="2200" dirty="0">
                <a:latin typeface="Times New Roman" pitchFamily="18" charset="0"/>
                <a:cs typeface="Times New Roman" pitchFamily="18" charset="0"/>
              </a:rPr>
              <a:t>, etc. Examples of the second type, which are the ends of living, include such values </a:t>
            </a:r>
            <a:r>
              <a:rPr lang="en-US" sz="2200" b="1" dirty="0">
                <a:solidFill>
                  <a:srgbClr val="C00000"/>
                </a:solidFill>
                <a:latin typeface="Times New Roman" pitchFamily="18" charset="0"/>
                <a:cs typeface="Times New Roman" pitchFamily="18" charset="0"/>
              </a:rPr>
              <a:t>as status, health</a:t>
            </a:r>
            <a:r>
              <a:rPr lang="en-US" sz="2200" dirty="0">
                <a:latin typeface="Times New Roman" pitchFamily="18" charset="0"/>
                <a:cs typeface="Times New Roman" pitchFamily="18" charset="0"/>
              </a:rPr>
              <a:t>, power and influence, and cultural beliefs. </a:t>
            </a:r>
            <a:endParaRPr lang="en-IN" sz="2200" dirty="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Social </a:t>
            </a:r>
            <a:r>
              <a:rPr lang="en-US" sz="2200" dirty="0">
                <a:latin typeface="Times New Roman" pitchFamily="18" charset="0"/>
                <a:cs typeface="Times New Roman" pitchFamily="18" charset="0"/>
              </a:rPr>
              <a:t>values are </a:t>
            </a:r>
            <a:r>
              <a:rPr lang="en-US" sz="2200" b="1" dirty="0">
                <a:solidFill>
                  <a:srgbClr val="C00000"/>
                </a:solidFill>
                <a:latin typeface="Times New Roman" pitchFamily="18" charset="0"/>
                <a:cs typeface="Times New Roman" pitchFamily="18" charset="0"/>
              </a:rPr>
              <a:t>a set of moral principles </a:t>
            </a:r>
            <a:r>
              <a:rPr lang="en-US" sz="2200" dirty="0">
                <a:latin typeface="Times New Roman" pitchFamily="18" charset="0"/>
                <a:cs typeface="Times New Roman" pitchFamily="18" charset="0"/>
              </a:rPr>
              <a:t>defined by society dynamics, institutions, traditions and cultural beliefs.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values are </a:t>
            </a:r>
            <a:r>
              <a:rPr lang="en-US" sz="2200" b="1" dirty="0">
                <a:solidFill>
                  <a:srgbClr val="C00000"/>
                </a:solidFill>
                <a:latin typeface="Times New Roman" pitchFamily="18" charset="0"/>
                <a:cs typeface="Times New Roman" pitchFamily="18" charset="0"/>
              </a:rPr>
              <a:t>implicit guidelines </a:t>
            </a:r>
            <a:r>
              <a:rPr lang="en-US" sz="2200" dirty="0">
                <a:latin typeface="Times New Roman" pitchFamily="18" charset="0"/>
                <a:cs typeface="Times New Roman" pitchFamily="18" charset="0"/>
              </a:rPr>
              <a:t>that provide orientation to individuals to conduct themselves properly within a social system. </a:t>
            </a:r>
            <a:endParaRPr lang="en-US" sz="2200" dirty="0" smtClean="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91702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HUMAN&#10;VALUES&#10; Value guides the selection or evaluate&#10;policies, people and events. That is,&#10;values some 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568952"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07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a:latin typeface="Times New Roman" pitchFamily="18" charset="0"/>
                <a:cs typeface="Times New Roman" pitchFamily="18" charset="0"/>
              </a:rPr>
              <a:t>WHAT ARE HUMAN VALUES?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378768" y="476672"/>
            <a:ext cx="8765232" cy="864096"/>
          </a:xfrm>
        </p:spPr>
        <p:txBody>
          <a:bodyPr>
            <a:normAutofit/>
          </a:bodyPr>
          <a:lstStyle/>
          <a:p>
            <a:r>
              <a:rPr lang="en-US" sz="2000" b="1" dirty="0">
                <a:latin typeface="Times New Roman" pitchFamily="18" charset="0"/>
                <a:cs typeface="Times New Roman" pitchFamily="18" charset="0"/>
              </a:rPr>
              <a:t>Human values</a:t>
            </a:r>
            <a:r>
              <a:rPr lang="en-US" sz="2000" dirty="0">
                <a:latin typeface="Times New Roman" pitchFamily="18" charset="0"/>
                <a:cs typeface="Times New Roman" pitchFamily="18" charset="0"/>
              </a:rPr>
              <a:t> are the virtues that guide us to take into </a:t>
            </a:r>
            <a:r>
              <a:rPr lang="en-US" sz="2000" dirty="0" smtClean="0">
                <a:latin typeface="Times New Roman" pitchFamily="18" charset="0"/>
                <a:cs typeface="Times New Roman" pitchFamily="18" charset="0"/>
              </a:rPr>
              <a:t>account 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human</a:t>
            </a:r>
            <a:r>
              <a:rPr lang="en-US" sz="2000" dirty="0">
                <a:latin typeface="Times New Roman" pitchFamily="18" charset="0"/>
                <a:cs typeface="Times New Roman" pitchFamily="18" charset="0"/>
              </a:rPr>
              <a:t> element when we interact with other </a:t>
            </a:r>
            <a:r>
              <a:rPr lang="en-US" sz="2000" b="1" dirty="0">
                <a:latin typeface="Times New Roman" pitchFamily="18" charset="0"/>
                <a:cs typeface="Times New Roman" pitchFamily="18" charset="0"/>
              </a:rPr>
              <a:t>human</a:t>
            </a:r>
            <a:r>
              <a:rPr lang="en-US" sz="2000" dirty="0">
                <a:latin typeface="Times New Roman" pitchFamily="18" charset="0"/>
                <a:cs typeface="Times New Roman" pitchFamily="18" charset="0"/>
              </a:rPr>
              <a:t> beings. </a:t>
            </a:r>
            <a:endParaRPr lang="en-IN" sz="2000" dirty="0"/>
          </a:p>
        </p:txBody>
      </p:sp>
      <p:pic>
        <p:nvPicPr>
          <p:cNvPr id="1026" name="Picture 2" descr="Image result for pictures on human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53019"/>
            <a:ext cx="8424936" cy="558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804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2776</TotalTime>
  <Words>3032</Words>
  <Application>Microsoft Office PowerPoint</Application>
  <PresentationFormat>On-screen Show (4:3)</PresentationFormat>
  <Paragraphs>230</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PowerPoint Presentation</vt:lpstr>
      <vt:lpstr>PowerPoint Presentation</vt:lpstr>
      <vt:lpstr>PowerPoint Presentation</vt:lpstr>
      <vt:lpstr>SIGNIFICANCE OF VALUES</vt:lpstr>
      <vt:lpstr>PowerPoint Presentation</vt:lpstr>
      <vt:lpstr>PowerPoint Presentation</vt:lpstr>
      <vt:lpstr>WHAT ARE HUMAN VALUES? </vt:lpstr>
      <vt:lpstr>WHY ARE HUMAN VALUES DETERIORATING? </vt:lpstr>
      <vt:lpstr>PowerPoint Presentation</vt:lpstr>
      <vt:lpstr>PowerPoint Presentation</vt:lpstr>
      <vt:lpstr>PowerPoint Presentation</vt:lpstr>
      <vt:lpstr>PowerPoint Presentation</vt:lpstr>
      <vt:lpstr>PowerPoint Presentation</vt:lpstr>
      <vt:lpstr>INTEGRITY:</vt:lpstr>
      <vt:lpstr>What does it mean to have high integrity?</vt:lpstr>
      <vt:lpstr>How do you demonstrate integrity?</vt:lpstr>
      <vt:lpstr>PowerPoint Presentation</vt:lpstr>
      <vt:lpstr>PowerPoint Presentation</vt:lpstr>
      <vt:lpstr>PowerPoint Presentation</vt:lpstr>
      <vt:lpstr>PowerPoint Presentation</vt:lpstr>
      <vt:lpstr>PowerPoint Presentation</vt:lpstr>
      <vt:lpstr>PowerPoint Presentation</vt:lpstr>
      <vt:lpstr>What are empathy skills?</vt:lpstr>
      <vt:lpstr>4. CHARACTER </vt:lpstr>
      <vt:lpstr>5. SPIRITUALITY </vt:lpstr>
      <vt:lpstr>PowerPoint Presentation</vt:lpstr>
      <vt:lpstr>THE DIFFERENCE BETWEEN  SPIRITUALITY AND RELIGION?</vt:lpstr>
      <vt:lpstr>PowerPoint Presentation</vt:lpstr>
      <vt:lpstr>?</vt:lpstr>
      <vt:lpstr>RELATIONSHIP MANAGEMENT</vt:lpstr>
      <vt:lpstr>Are you really HONEST person?</vt:lpstr>
      <vt:lpstr>HONESTY</vt:lpstr>
      <vt:lpstr>PowerPoint Presentation</vt:lpstr>
      <vt:lpstr>PowerPoint Presentation</vt:lpstr>
      <vt:lpstr>PowerPoint Presentation</vt:lpstr>
      <vt:lpstr>PowerPoint Presentation</vt:lpstr>
      <vt:lpstr>EQUALITY</vt:lpstr>
      <vt:lpstr>EQUALITY AND RELATIONSHIPS</vt:lpstr>
      <vt:lpstr>PowerPoint Presentation</vt:lpstr>
      <vt:lpstr>RESPECT</vt:lpstr>
      <vt:lpstr>PowerPoint Presentation</vt:lpstr>
      <vt:lpstr>DISCIPLINE</vt:lpstr>
      <vt:lpstr>PowerPoint Presentation</vt:lpstr>
      <vt:lpstr>?</vt:lpstr>
      <vt:lpstr>BUILDING EFFECTIVE RELATIONS WITH PEERS AND YOURSELF </vt:lpstr>
      <vt:lpstr>Peer pressure can be  POSITIVE or NEGATIVE.   </vt:lpstr>
      <vt:lpstr>SOME EXAMPLES OF NEGATIVE PEER PRESSURE  </vt:lpstr>
      <vt:lpstr>WHAT STRATEGIES CAN HELP HANDLE NEGATIVE PEER PRESSURE? </vt:lpstr>
      <vt:lpstr>PowerPoint Presentation</vt:lpstr>
      <vt:lpstr>BUILDING EFFECTIVE RELATIONS WITH PARENTS AND ELDERS:  </vt:lpstr>
      <vt:lpstr>Here are some ways that can help children respect parents and build better and healthy relationships. </vt:lpstr>
      <vt:lpstr>PowerPoint Presentation</vt:lpstr>
      <vt:lpstr>ASPIRATIONS AND PARENTS’ EXPECTATIONS: </vt:lpstr>
      <vt:lpstr>PowerPoint Presentation</vt:lpstr>
      <vt:lpstr>WHY DO PARENTS HAVE EXPECTATIONS?</vt:lpstr>
      <vt:lpstr>HOW TO MANAGE PARENTS’ EXPECTATIONS</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72</cp:revision>
  <dcterms:created xsi:type="dcterms:W3CDTF">2019-11-05T13:08:23Z</dcterms:created>
  <dcterms:modified xsi:type="dcterms:W3CDTF">2021-07-06T04:15:18Z</dcterms:modified>
</cp:coreProperties>
</file>