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6" r:id="rId1"/>
  </p:sldMasterIdLst>
  <p:notesMasterIdLst>
    <p:notesMasterId r:id="rId81"/>
  </p:notesMasterIdLst>
  <p:sldIdLst>
    <p:sldId id="513" r:id="rId2"/>
    <p:sldId id="490" r:id="rId3"/>
    <p:sldId id="486" r:id="rId4"/>
    <p:sldId id="484" r:id="rId5"/>
    <p:sldId id="487" r:id="rId6"/>
    <p:sldId id="485" r:id="rId7"/>
    <p:sldId id="491" r:id="rId8"/>
    <p:sldId id="492" r:id="rId9"/>
    <p:sldId id="514" r:id="rId10"/>
    <p:sldId id="517" r:id="rId11"/>
    <p:sldId id="477" r:id="rId12"/>
    <p:sldId id="294" r:id="rId13"/>
    <p:sldId id="297" r:id="rId14"/>
    <p:sldId id="576" r:id="rId15"/>
    <p:sldId id="295" r:id="rId16"/>
    <p:sldId id="298" r:id="rId17"/>
    <p:sldId id="493" r:id="rId18"/>
    <p:sldId id="494" r:id="rId19"/>
    <p:sldId id="495" r:id="rId20"/>
    <p:sldId id="524" r:id="rId21"/>
    <p:sldId id="523" r:id="rId22"/>
    <p:sldId id="299" r:id="rId23"/>
    <p:sldId id="518" r:id="rId24"/>
    <p:sldId id="300" r:id="rId25"/>
    <p:sldId id="301" r:id="rId26"/>
    <p:sldId id="302" r:id="rId27"/>
    <p:sldId id="522" r:id="rId28"/>
    <p:sldId id="526" r:id="rId29"/>
    <p:sldId id="310" r:id="rId30"/>
    <p:sldId id="525" r:id="rId31"/>
    <p:sldId id="519" r:id="rId32"/>
    <p:sldId id="520" r:id="rId33"/>
    <p:sldId id="521" r:id="rId34"/>
    <p:sldId id="529" r:id="rId35"/>
    <p:sldId id="303" r:id="rId36"/>
    <p:sldId id="538" r:id="rId37"/>
    <p:sldId id="539" r:id="rId38"/>
    <p:sldId id="540" r:id="rId39"/>
    <p:sldId id="541" r:id="rId40"/>
    <p:sldId id="542" r:id="rId41"/>
    <p:sldId id="543" r:id="rId42"/>
    <p:sldId id="544" r:id="rId43"/>
    <p:sldId id="545" r:id="rId44"/>
    <p:sldId id="547" r:id="rId45"/>
    <p:sldId id="496" r:id="rId46"/>
    <p:sldId id="528" r:id="rId47"/>
    <p:sldId id="577" r:id="rId48"/>
    <p:sldId id="501" r:id="rId49"/>
    <p:sldId id="503" r:id="rId50"/>
    <p:sldId id="504" r:id="rId51"/>
    <p:sldId id="311" r:id="rId52"/>
    <p:sldId id="312" r:id="rId53"/>
    <p:sldId id="305" r:id="rId54"/>
    <p:sldId id="532" r:id="rId55"/>
    <p:sldId id="306" r:id="rId56"/>
    <p:sldId id="534" r:id="rId57"/>
    <p:sldId id="535" r:id="rId58"/>
    <p:sldId id="307" r:id="rId59"/>
    <p:sldId id="536" r:id="rId60"/>
    <p:sldId id="537" r:id="rId61"/>
    <p:sldId id="308" r:id="rId62"/>
    <p:sldId id="502" r:id="rId63"/>
    <p:sldId id="507" r:id="rId64"/>
    <p:sldId id="309" r:id="rId65"/>
    <p:sldId id="313" r:id="rId66"/>
    <p:sldId id="314" r:id="rId67"/>
    <p:sldId id="315" r:id="rId68"/>
    <p:sldId id="527" r:id="rId69"/>
    <p:sldId id="508" r:id="rId70"/>
    <p:sldId id="511" r:id="rId71"/>
    <p:sldId id="509" r:id="rId72"/>
    <p:sldId id="510" r:id="rId73"/>
    <p:sldId id="552" r:id="rId74"/>
    <p:sldId id="530" r:id="rId75"/>
    <p:sldId id="531" r:id="rId76"/>
    <p:sldId id="548" r:id="rId77"/>
    <p:sldId id="549" r:id="rId78"/>
    <p:sldId id="551" r:id="rId79"/>
    <p:sldId id="554" r:id="rId8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0" d="100"/>
          <a:sy n="60" d="100"/>
        </p:scale>
        <p:origin x="-1656" y="-27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presProps" Target="presProps.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6788CBB-CEDD-4CEA-9FEA-37459371535F}" type="datetimeFigureOut">
              <a:rPr lang="en-IN" smtClean="0"/>
              <a:t>25-05-2021</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F6013DF-AE89-44BA-9667-20A12D4C07DD}" type="slidenum">
              <a:rPr lang="en-IN" smtClean="0"/>
              <a:t>‹#›</a:t>
            </a:fld>
            <a:endParaRPr lang="en-IN"/>
          </a:p>
        </p:txBody>
      </p:sp>
    </p:spTree>
    <p:extLst>
      <p:ext uri="{BB962C8B-B14F-4D97-AF65-F5344CB8AC3E}">
        <p14:creationId xmlns:p14="http://schemas.microsoft.com/office/powerpoint/2010/main" val="26655366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2F6013DF-AE89-44BA-9667-20A12D4C07DD}" type="slidenum">
              <a:rPr lang="en-IN" smtClean="0"/>
              <a:t>8</a:t>
            </a:fld>
            <a:endParaRPr lang="en-IN"/>
          </a:p>
        </p:txBody>
      </p:sp>
    </p:spTree>
    <p:extLst>
      <p:ext uri="{BB962C8B-B14F-4D97-AF65-F5344CB8AC3E}">
        <p14:creationId xmlns:p14="http://schemas.microsoft.com/office/powerpoint/2010/main" val="18420278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2F6013DF-AE89-44BA-9667-20A12D4C07DD}" type="slidenum">
              <a:rPr lang="en-IN" smtClean="0"/>
              <a:t>20</a:t>
            </a:fld>
            <a:endParaRPr lang="en-IN"/>
          </a:p>
        </p:txBody>
      </p:sp>
    </p:spTree>
    <p:extLst>
      <p:ext uri="{BB962C8B-B14F-4D97-AF65-F5344CB8AC3E}">
        <p14:creationId xmlns:p14="http://schemas.microsoft.com/office/powerpoint/2010/main" val="39560133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2F6013DF-AE89-44BA-9667-20A12D4C07DD}" type="slidenum">
              <a:rPr lang="en-IN" smtClean="0"/>
              <a:t>53</a:t>
            </a:fld>
            <a:endParaRPr lang="en-IN"/>
          </a:p>
        </p:txBody>
      </p:sp>
    </p:spTree>
    <p:extLst>
      <p:ext uri="{BB962C8B-B14F-4D97-AF65-F5344CB8AC3E}">
        <p14:creationId xmlns:p14="http://schemas.microsoft.com/office/powerpoint/2010/main" val="8977431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E04F621-BF53-4D08-8CA0-F6A93CDAAB8A}" type="datetimeFigureOut">
              <a:rPr lang="en-IN" smtClean="0"/>
              <a:t>25-05-2021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87E85CA-4B98-41F2-8B34-0702C1A6772A}"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E04F621-BF53-4D08-8CA0-F6A93CDAAB8A}" type="datetimeFigureOut">
              <a:rPr lang="en-IN" smtClean="0"/>
              <a:t>25-05-2021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87E85CA-4B98-41F2-8B34-0702C1A6772A}"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E04F621-BF53-4D08-8CA0-F6A93CDAAB8A}" type="datetimeFigureOut">
              <a:rPr lang="en-IN" smtClean="0"/>
              <a:t>25-05-2021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87E85CA-4B98-41F2-8B34-0702C1A6772A}"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E04F621-BF53-4D08-8CA0-F6A93CDAAB8A}" type="datetimeFigureOut">
              <a:rPr lang="en-IN" smtClean="0"/>
              <a:t>25-05-2021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87E85CA-4B98-41F2-8B34-0702C1A6772A}"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E04F621-BF53-4D08-8CA0-F6A93CDAAB8A}" type="datetimeFigureOut">
              <a:rPr lang="en-IN" smtClean="0"/>
              <a:t>25-05-2021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87E85CA-4B98-41F2-8B34-0702C1A6772A}"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E04F621-BF53-4D08-8CA0-F6A93CDAAB8A}" type="datetimeFigureOut">
              <a:rPr lang="en-IN" smtClean="0"/>
              <a:t>25-05-2021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87E85CA-4B98-41F2-8B34-0702C1A6772A}"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E04F621-BF53-4D08-8CA0-F6A93CDAAB8A}" type="datetimeFigureOut">
              <a:rPr lang="en-IN" smtClean="0"/>
              <a:t>25-05-2021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87E85CA-4B98-41F2-8B34-0702C1A6772A}"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E04F621-BF53-4D08-8CA0-F6A93CDAAB8A}" type="datetimeFigureOut">
              <a:rPr lang="en-IN" smtClean="0"/>
              <a:t>25-05-2021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87E85CA-4B98-41F2-8B34-0702C1A6772A}"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04F621-BF53-4D08-8CA0-F6A93CDAAB8A}" type="datetimeFigureOut">
              <a:rPr lang="en-IN" smtClean="0"/>
              <a:t>25-05-2021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87E85CA-4B98-41F2-8B34-0702C1A6772A}"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E04F621-BF53-4D08-8CA0-F6A93CDAAB8A}" type="datetimeFigureOut">
              <a:rPr lang="en-IN" smtClean="0"/>
              <a:t>25-05-2021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87E85CA-4B98-41F2-8B34-0702C1A6772A}" type="slidenum">
              <a:rPr lang="en-IN" smtClean="0"/>
              <a:t>‹#›</a:t>
            </a:fld>
            <a:endParaRPr lang="en-IN"/>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0E04F621-BF53-4D08-8CA0-F6A93CDAAB8A}" type="datetimeFigureOut">
              <a:rPr lang="en-IN" smtClean="0"/>
              <a:t>25-05-2021</a:t>
            </a:fld>
            <a:endParaRPr lang="en-IN"/>
          </a:p>
        </p:txBody>
      </p:sp>
      <p:sp>
        <p:nvSpPr>
          <p:cNvPr id="9" name="Slide Number Placeholder 8"/>
          <p:cNvSpPr>
            <a:spLocks noGrp="1"/>
          </p:cNvSpPr>
          <p:nvPr>
            <p:ph type="sldNum" sz="quarter" idx="11"/>
          </p:nvPr>
        </p:nvSpPr>
        <p:spPr/>
        <p:txBody>
          <a:bodyPr/>
          <a:lstStyle/>
          <a:p>
            <a:fld id="{387E85CA-4B98-41F2-8B34-0702C1A6772A}" type="slidenum">
              <a:rPr lang="en-IN" smtClean="0"/>
              <a:t>‹#›</a:t>
            </a:fld>
            <a:endParaRPr lang="en-IN"/>
          </a:p>
        </p:txBody>
      </p:sp>
      <p:sp>
        <p:nvSpPr>
          <p:cNvPr id="10" name="Footer Placeholder 9"/>
          <p:cNvSpPr>
            <a:spLocks noGrp="1"/>
          </p:cNvSpPr>
          <p:nvPr>
            <p:ph type="ftr" sz="quarter" idx="12"/>
          </p:nvPr>
        </p:nvSpPr>
        <p:spPr/>
        <p:txBody>
          <a:bodyPr/>
          <a:lstStyle/>
          <a:p>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387E85CA-4B98-41F2-8B34-0702C1A6772A}" type="slidenum">
              <a:rPr lang="en-IN" smtClean="0"/>
              <a:t>‹#›</a:t>
            </a:fld>
            <a:endParaRPr lang="en-IN"/>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IN"/>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0E04F621-BF53-4D08-8CA0-F6A93CDAAB8A}" type="datetimeFigureOut">
              <a:rPr lang="en-IN" smtClean="0"/>
              <a:t>25-05-2021</a:t>
            </a:fld>
            <a:endParaRPr lang="en-IN"/>
          </a:p>
        </p:txBody>
      </p:sp>
    </p:spTree>
  </p:cSld>
  <p:clrMap bg1="lt1" tx1="dk1" bg2="lt2" tx2="dk2" accent1="accent1" accent2="accent2" accent3="accent3" accent4="accent4" accent5="accent5" accent6="accent6" hlink="hlink" folHlink="folHlink"/>
  <p:sldLayoutIdLst>
    <p:sldLayoutId id="2147483877" r:id="rId1"/>
    <p:sldLayoutId id="2147483878" r:id="rId2"/>
    <p:sldLayoutId id="2147483879" r:id="rId3"/>
    <p:sldLayoutId id="2147483880" r:id="rId4"/>
    <p:sldLayoutId id="2147483881" r:id="rId5"/>
    <p:sldLayoutId id="2147483882" r:id="rId6"/>
    <p:sldLayoutId id="2147483883" r:id="rId7"/>
    <p:sldLayoutId id="2147483884" r:id="rId8"/>
    <p:sldLayoutId id="2147483885" r:id="rId9"/>
    <p:sldLayoutId id="2147483886" r:id="rId10"/>
    <p:sldLayoutId id="2147483887"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hyperlink" Target="http://nptel.ac.in/"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62061" y="3140968"/>
            <a:ext cx="8338782" cy="3785652"/>
          </a:xfrm>
          <a:prstGeom prst="rect">
            <a:avLst/>
          </a:prstGeom>
        </p:spPr>
        <p:txBody>
          <a:bodyPr wrap="square">
            <a:spAutoFit/>
          </a:bodyPr>
          <a:lstStyle/>
          <a:p>
            <a:pPr algn="ctr"/>
            <a:r>
              <a:rPr lang="en-IN" sz="3600" b="1" dirty="0"/>
              <a:t>Mr.Udayakumar.HM</a:t>
            </a:r>
            <a:endParaRPr lang="en-IN" sz="3600" dirty="0"/>
          </a:p>
          <a:p>
            <a:pPr algn="ctr"/>
            <a:r>
              <a:rPr lang="en-IN" sz="2400" dirty="0"/>
              <a:t>MBA, MA, M.Ed., M.Phil. (Ph.D.), KSET</a:t>
            </a:r>
          </a:p>
          <a:p>
            <a:pPr algn="ctr"/>
            <a:r>
              <a:rPr lang="en-IN" sz="3600" dirty="0"/>
              <a:t>Assistant </a:t>
            </a:r>
            <a:r>
              <a:rPr lang="en-IN" sz="3600" dirty="0" smtClean="0"/>
              <a:t>Professor</a:t>
            </a:r>
          </a:p>
          <a:p>
            <a:pPr algn="ctr"/>
            <a:r>
              <a:rPr lang="en-IN" sz="3600" dirty="0" smtClean="0"/>
              <a:t>Department </a:t>
            </a:r>
            <a:r>
              <a:rPr lang="en-IN" sz="3600" dirty="0"/>
              <a:t>of Humanities</a:t>
            </a:r>
          </a:p>
          <a:p>
            <a:pPr algn="ctr"/>
            <a:r>
              <a:rPr lang="en-IN" sz="3600" dirty="0"/>
              <a:t>      M.S. </a:t>
            </a:r>
            <a:r>
              <a:rPr lang="en-IN" sz="3600" dirty="0" err="1"/>
              <a:t>Ramaiah</a:t>
            </a:r>
            <a:r>
              <a:rPr lang="en-IN" sz="3600" dirty="0"/>
              <a:t> Institute of </a:t>
            </a:r>
            <a:r>
              <a:rPr lang="en-IN" sz="3600" dirty="0" smtClean="0"/>
              <a:t>Technology,</a:t>
            </a:r>
          </a:p>
          <a:p>
            <a:pPr algn="ctr"/>
            <a:r>
              <a:rPr lang="en-IN" sz="3600" dirty="0"/>
              <a:t> </a:t>
            </a:r>
            <a:r>
              <a:rPr lang="en-IN" sz="3600" dirty="0" smtClean="0"/>
              <a:t>   Bengaluru</a:t>
            </a:r>
            <a:r>
              <a:rPr lang="en-IN" sz="3600" dirty="0"/>
              <a:t>, Karnataka-54</a:t>
            </a:r>
          </a:p>
          <a:p>
            <a:pPr algn="ctr"/>
            <a:endParaRPr lang="en-IN" sz="3600" b="1" dirty="0" smtClean="0"/>
          </a:p>
        </p:txBody>
      </p:sp>
      <p:pic>
        <p:nvPicPr>
          <p:cNvPr id="5" name="Picture 4" descr="C:\Users\admin\Downloads\Logo_21.06.2017 (1).jpg"/>
          <p:cNvPicPr/>
          <p:nvPr/>
        </p:nvPicPr>
        <p:blipFill>
          <a:blip r:embed="rId2"/>
          <a:srcRect/>
          <a:stretch>
            <a:fillRect/>
          </a:stretch>
        </p:blipFill>
        <p:spPr bwMode="auto">
          <a:xfrm>
            <a:off x="35496" y="44624"/>
            <a:ext cx="8388424" cy="3312368"/>
          </a:xfrm>
          <a:prstGeom prst="rect">
            <a:avLst/>
          </a:prstGeom>
          <a:noFill/>
          <a:ln w="9525">
            <a:noFill/>
            <a:miter lim="800000"/>
            <a:headEnd/>
            <a:tailEnd/>
          </a:ln>
        </p:spPr>
      </p:pic>
    </p:spTree>
    <p:extLst>
      <p:ext uri="{BB962C8B-B14F-4D97-AF65-F5344CB8AC3E}">
        <p14:creationId xmlns:p14="http://schemas.microsoft.com/office/powerpoint/2010/main" val="412245303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463765985"/>
              </p:ext>
            </p:extLst>
          </p:nvPr>
        </p:nvGraphicFramePr>
        <p:xfrm>
          <a:off x="17040" y="1628801"/>
          <a:ext cx="9091464" cy="5112567"/>
        </p:xfrm>
        <a:graphic>
          <a:graphicData uri="http://schemas.openxmlformats.org/drawingml/2006/table">
            <a:tbl>
              <a:tblPr firstRow="1" firstCol="1" bandRow="1">
                <a:tableStyleId>{5C22544A-7EE6-4342-B048-85BDC9FD1C3A}</a:tableStyleId>
              </a:tblPr>
              <a:tblGrid>
                <a:gridCol w="1377494"/>
                <a:gridCol w="895372"/>
                <a:gridCol w="1033121"/>
                <a:gridCol w="964246"/>
                <a:gridCol w="1308620"/>
                <a:gridCol w="1790742"/>
                <a:gridCol w="1721869"/>
              </a:tblGrid>
              <a:tr h="492857">
                <a:tc>
                  <a:txBody>
                    <a:bodyPr/>
                    <a:lstStyle/>
                    <a:p>
                      <a:pPr>
                        <a:lnSpc>
                          <a:spcPct val="115000"/>
                        </a:lnSpc>
                      </a:pPr>
                      <a:endParaRPr lang="en-IN" sz="1600" b="1" dirty="0">
                        <a:effectLst/>
                        <a:latin typeface="+mj-lt"/>
                        <a:cs typeface="Tunga"/>
                      </a:endParaRPr>
                    </a:p>
                  </a:txBody>
                  <a:tcPr marL="0" marR="0" marT="0" marB="0" anchor="ctr"/>
                </a:tc>
                <a:tc gridSpan="6">
                  <a:txBody>
                    <a:bodyPr/>
                    <a:lstStyle/>
                    <a:p>
                      <a:pPr marL="0" marR="0">
                        <a:lnSpc>
                          <a:spcPct val="115000"/>
                        </a:lnSpc>
                        <a:spcBef>
                          <a:spcPts val="0"/>
                        </a:spcBef>
                        <a:spcAft>
                          <a:spcPts val="1000"/>
                        </a:spcAft>
                      </a:pPr>
                      <a:r>
                        <a:rPr lang="en-IN" sz="1600" b="1" dirty="0">
                          <a:effectLst/>
                          <a:latin typeface="+mj-lt"/>
                        </a:rPr>
                        <a:t> </a:t>
                      </a:r>
                      <a:endParaRPr lang="en-IN" sz="1600" b="1" dirty="0">
                        <a:effectLst/>
                        <a:latin typeface="+mj-lt"/>
                        <a:ea typeface="Calibri"/>
                        <a:cs typeface="Tunga"/>
                      </a:endParaRPr>
                    </a:p>
                  </a:txBody>
                  <a:tcPr marL="0" marR="0" marT="0" marB="0" anchor="ct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610814">
                <a:tc>
                  <a:txBody>
                    <a:bodyPr/>
                    <a:lstStyle/>
                    <a:p>
                      <a:pPr marL="0" marR="0" algn="ctr">
                        <a:lnSpc>
                          <a:spcPct val="115000"/>
                        </a:lnSpc>
                        <a:spcBef>
                          <a:spcPts val="0"/>
                        </a:spcBef>
                        <a:spcAft>
                          <a:spcPts val="0"/>
                        </a:spcAft>
                      </a:pPr>
                      <a:r>
                        <a:rPr lang="en-IN" sz="1600" b="1" dirty="0">
                          <a:effectLst/>
                          <a:latin typeface="+mj-lt"/>
                        </a:rPr>
                        <a:t>Course Name</a:t>
                      </a:r>
                      <a:endParaRPr lang="en-IN" sz="1600" b="1" dirty="0">
                        <a:effectLst/>
                        <a:latin typeface="+mj-lt"/>
                        <a:ea typeface="Calibri"/>
                        <a:cs typeface="Tunga"/>
                      </a:endParaRPr>
                    </a:p>
                  </a:txBody>
                  <a:tcPr marL="28575" marR="28575" marT="19050" marB="19050" anchor="b"/>
                </a:tc>
                <a:tc>
                  <a:txBody>
                    <a:bodyPr/>
                    <a:lstStyle/>
                    <a:p>
                      <a:pPr marL="0" marR="0" algn="ctr">
                        <a:lnSpc>
                          <a:spcPct val="115000"/>
                        </a:lnSpc>
                        <a:spcBef>
                          <a:spcPts val="0"/>
                        </a:spcBef>
                        <a:spcAft>
                          <a:spcPts val="0"/>
                        </a:spcAft>
                      </a:pPr>
                      <a:r>
                        <a:rPr lang="en-IN" sz="1600" b="1">
                          <a:effectLst/>
                          <a:latin typeface="+mj-lt"/>
                        </a:rPr>
                        <a:t>Duration</a:t>
                      </a:r>
                      <a:endParaRPr lang="en-IN" sz="1600" b="1">
                        <a:effectLst/>
                        <a:latin typeface="+mj-lt"/>
                        <a:ea typeface="Calibri"/>
                        <a:cs typeface="Tunga"/>
                      </a:endParaRPr>
                    </a:p>
                  </a:txBody>
                  <a:tcPr marL="28575" marR="28575" marT="19050" marB="19050" anchor="b"/>
                </a:tc>
                <a:tc>
                  <a:txBody>
                    <a:bodyPr/>
                    <a:lstStyle/>
                    <a:p>
                      <a:pPr marL="0" marR="0" algn="ctr">
                        <a:lnSpc>
                          <a:spcPct val="115000"/>
                        </a:lnSpc>
                        <a:spcBef>
                          <a:spcPts val="0"/>
                        </a:spcBef>
                        <a:spcAft>
                          <a:spcPts val="1000"/>
                        </a:spcAft>
                      </a:pPr>
                      <a:r>
                        <a:rPr lang="en-IN" sz="1600" b="1" dirty="0">
                          <a:effectLst/>
                          <a:latin typeface="+mj-lt"/>
                        </a:rPr>
                        <a:t>Start date</a:t>
                      </a:r>
                      <a:endParaRPr lang="en-IN" sz="1600" b="1" dirty="0">
                        <a:effectLst/>
                        <a:latin typeface="+mj-lt"/>
                        <a:ea typeface="Calibri"/>
                        <a:cs typeface="Tunga"/>
                      </a:endParaRPr>
                    </a:p>
                  </a:txBody>
                  <a:tcPr marL="28575" marR="28575" marT="19050" marB="19050" anchor="b"/>
                </a:tc>
                <a:tc>
                  <a:txBody>
                    <a:bodyPr/>
                    <a:lstStyle/>
                    <a:p>
                      <a:pPr marL="0" marR="0" algn="ctr">
                        <a:lnSpc>
                          <a:spcPct val="115000"/>
                        </a:lnSpc>
                        <a:spcBef>
                          <a:spcPts val="0"/>
                        </a:spcBef>
                        <a:spcAft>
                          <a:spcPts val="1000"/>
                        </a:spcAft>
                      </a:pPr>
                      <a:r>
                        <a:rPr lang="en-IN" sz="1600" b="1" dirty="0" smtClean="0">
                          <a:effectLst/>
                          <a:latin typeface="+mj-lt"/>
                        </a:rPr>
                        <a:t>End </a:t>
                      </a:r>
                      <a:r>
                        <a:rPr lang="en-IN" sz="1600" b="1" dirty="0">
                          <a:effectLst/>
                          <a:latin typeface="+mj-lt"/>
                        </a:rPr>
                        <a:t>date</a:t>
                      </a:r>
                      <a:endParaRPr lang="en-IN" sz="1600" b="1" dirty="0">
                        <a:effectLst/>
                        <a:latin typeface="+mj-lt"/>
                        <a:ea typeface="Calibri"/>
                        <a:cs typeface="Tunga"/>
                      </a:endParaRPr>
                    </a:p>
                  </a:txBody>
                  <a:tcPr marL="28575" marR="28575" marT="19050" marB="19050" anchor="b"/>
                </a:tc>
                <a:tc>
                  <a:txBody>
                    <a:bodyPr/>
                    <a:lstStyle/>
                    <a:p>
                      <a:pPr marL="0" marR="0" algn="ctr">
                        <a:lnSpc>
                          <a:spcPct val="115000"/>
                        </a:lnSpc>
                        <a:spcBef>
                          <a:spcPts val="0"/>
                        </a:spcBef>
                        <a:spcAft>
                          <a:spcPts val="1000"/>
                        </a:spcAft>
                      </a:pPr>
                      <a:r>
                        <a:rPr lang="en-IN" sz="1600" b="1">
                          <a:effectLst/>
                          <a:latin typeface="+mj-lt"/>
                        </a:rPr>
                        <a:t>Exam date</a:t>
                      </a:r>
                      <a:endParaRPr lang="en-IN" sz="1600" b="1">
                        <a:effectLst/>
                        <a:latin typeface="+mj-lt"/>
                        <a:ea typeface="Calibri"/>
                        <a:cs typeface="Tunga"/>
                      </a:endParaRPr>
                    </a:p>
                  </a:txBody>
                  <a:tcPr marL="28575" marR="28575" marT="19050" marB="19050" anchor="b"/>
                </a:tc>
                <a:tc>
                  <a:txBody>
                    <a:bodyPr/>
                    <a:lstStyle/>
                    <a:p>
                      <a:pPr marL="0" marR="0" algn="ctr">
                        <a:lnSpc>
                          <a:spcPct val="115000"/>
                        </a:lnSpc>
                        <a:spcBef>
                          <a:spcPts val="0"/>
                        </a:spcBef>
                        <a:spcAft>
                          <a:spcPts val="1000"/>
                        </a:spcAft>
                      </a:pPr>
                      <a:r>
                        <a:rPr lang="en-IN" sz="1600" b="1" dirty="0" err="1">
                          <a:solidFill>
                            <a:srgbClr val="C00000"/>
                          </a:solidFill>
                          <a:effectLst/>
                          <a:latin typeface="+mj-lt"/>
                        </a:rPr>
                        <a:t>Enrollment</a:t>
                      </a:r>
                      <a:r>
                        <a:rPr lang="en-IN" sz="1600" b="1" dirty="0">
                          <a:solidFill>
                            <a:srgbClr val="C00000"/>
                          </a:solidFill>
                          <a:effectLst/>
                          <a:latin typeface="+mj-lt"/>
                        </a:rPr>
                        <a:t> End date</a:t>
                      </a:r>
                      <a:endParaRPr lang="en-IN" sz="1600" b="1" dirty="0">
                        <a:solidFill>
                          <a:srgbClr val="C00000"/>
                        </a:solidFill>
                        <a:effectLst/>
                        <a:latin typeface="+mj-lt"/>
                        <a:ea typeface="Calibri"/>
                        <a:cs typeface="Tunga"/>
                      </a:endParaRPr>
                    </a:p>
                  </a:txBody>
                  <a:tcPr marL="28575" marR="28575" marT="19050" marB="19050" anchor="b"/>
                </a:tc>
                <a:tc>
                  <a:txBody>
                    <a:bodyPr/>
                    <a:lstStyle/>
                    <a:p>
                      <a:pPr marL="0" marR="0" algn="ctr">
                        <a:lnSpc>
                          <a:spcPct val="115000"/>
                        </a:lnSpc>
                        <a:spcBef>
                          <a:spcPts val="0"/>
                        </a:spcBef>
                        <a:spcAft>
                          <a:spcPts val="0"/>
                        </a:spcAft>
                      </a:pPr>
                      <a:r>
                        <a:rPr lang="en-IN" sz="1600" b="1" u="sng" dirty="0">
                          <a:effectLst/>
                          <a:latin typeface="+mj-lt"/>
                        </a:rPr>
                        <a:t>Link </a:t>
                      </a:r>
                      <a:endParaRPr lang="en-IN" sz="1600" b="1" dirty="0">
                        <a:effectLst/>
                        <a:latin typeface="+mj-lt"/>
                        <a:ea typeface="Calibri"/>
                        <a:cs typeface="Tunga"/>
                      </a:endParaRPr>
                    </a:p>
                  </a:txBody>
                  <a:tcPr marL="28575" marR="28575" marT="19050" marB="19050" anchor="b"/>
                </a:tc>
              </a:tr>
              <a:tr h="1699041">
                <a:tc>
                  <a:txBody>
                    <a:bodyPr/>
                    <a:lstStyle/>
                    <a:p>
                      <a:pPr marL="0" marR="0" algn="ctr">
                        <a:lnSpc>
                          <a:spcPct val="115000"/>
                        </a:lnSpc>
                        <a:spcBef>
                          <a:spcPts val="0"/>
                        </a:spcBef>
                        <a:spcAft>
                          <a:spcPts val="0"/>
                        </a:spcAft>
                      </a:pPr>
                      <a:r>
                        <a:rPr lang="en-IN" sz="1600" b="1">
                          <a:effectLst/>
                          <a:latin typeface="+mj-lt"/>
                        </a:rPr>
                        <a:t>Enhancing Soft Skills and Personality</a:t>
                      </a:r>
                      <a:endParaRPr lang="en-IN" sz="1600" b="1">
                        <a:effectLst/>
                        <a:latin typeface="+mj-lt"/>
                        <a:ea typeface="Calibri"/>
                        <a:cs typeface="Tunga"/>
                      </a:endParaRPr>
                    </a:p>
                  </a:txBody>
                  <a:tcPr marL="28575" marR="28575" marT="19050" marB="19050" anchor="b"/>
                </a:tc>
                <a:tc>
                  <a:txBody>
                    <a:bodyPr/>
                    <a:lstStyle/>
                    <a:p>
                      <a:pPr marL="0" marR="0" algn="ctr">
                        <a:lnSpc>
                          <a:spcPct val="115000"/>
                        </a:lnSpc>
                        <a:spcBef>
                          <a:spcPts val="0"/>
                        </a:spcBef>
                        <a:spcAft>
                          <a:spcPts val="0"/>
                        </a:spcAft>
                      </a:pPr>
                      <a:r>
                        <a:rPr lang="en-IN" sz="1600" b="1" dirty="0">
                          <a:effectLst/>
                          <a:latin typeface="+mj-lt"/>
                        </a:rPr>
                        <a:t>8 Weeks</a:t>
                      </a:r>
                      <a:endParaRPr lang="en-IN" sz="1600" b="1" dirty="0">
                        <a:effectLst/>
                        <a:latin typeface="+mj-lt"/>
                        <a:ea typeface="Calibri"/>
                        <a:cs typeface="Tunga"/>
                      </a:endParaRPr>
                    </a:p>
                  </a:txBody>
                  <a:tcPr marL="28575" marR="28575" marT="19050" marB="19050" anchor="b"/>
                </a:tc>
                <a:tc>
                  <a:txBody>
                    <a:bodyPr/>
                    <a:lstStyle/>
                    <a:p>
                      <a:pPr algn="ctr" rtl="0" fontAlgn="b"/>
                      <a:r>
                        <a:rPr lang="en-IN" sz="1600" dirty="0" smtClean="0">
                          <a:solidFill>
                            <a:srgbClr val="000000"/>
                          </a:solidFill>
                          <a:effectLst/>
                          <a:latin typeface="+mj-lt"/>
                        </a:rPr>
                        <a:t>July 26, 2021</a:t>
                      </a:r>
                      <a:endParaRPr lang="en-IN" sz="1600" dirty="0">
                        <a:solidFill>
                          <a:srgbClr val="000000"/>
                        </a:solidFill>
                        <a:effectLst/>
                        <a:latin typeface="+mj-lt"/>
                      </a:endParaRPr>
                    </a:p>
                  </a:txBody>
                  <a:tcPr marL="28575" marR="28575" marT="19050" marB="19050" anchor="b"/>
                </a:tc>
                <a:tc>
                  <a:txBody>
                    <a:bodyPr/>
                    <a:lstStyle/>
                    <a:p>
                      <a:pPr marL="0" marR="0" algn="ctr">
                        <a:lnSpc>
                          <a:spcPct val="115000"/>
                        </a:lnSpc>
                        <a:spcBef>
                          <a:spcPts val="0"/>
                        </a:spcBef>
                        <a:spcAft>
                          <a:spcPts val="0"/>
                        </a:spcAft>
                      </a:pPr>
                      <a:r>
                        <a:rPr lang="en-IN" sz="1600" b="0" i="0" kern="1200" dirty="0" smtClean="0">
                          <a:solidFill>
                            <a:schemeClr val="dk1"/>
                          </a:solidFill>
                          <a:effectLst/>
                          <a:latin typeface="+mj-lt"/>
                          <a:ea typeface="+mn-ea"/>
                          <a:cs typeface="+mn-cs"/>
                        </a:rPr>
                        <a:t>October 15, 2021</a:t>
                      </a:r>
                      <a:endParaRPr lang="en-IN" sz="1600" b="1" dirty="0">
                        <a:effectLst/>
                        <a:latin typeface="+mj-lt"/>
                        <a:ea typeface="Calibri"/>
                        <a:cs typeface="Tunga"/>
                      </a:endParaRPr>
                    </a:p>
                  </a:txBody>
                  <a:tcPr marL="28575" marR="28575" marT="19050" marB="19050" anchor="b"/>
                </a:tc>
                <a:tc>
                  <a:txBody>
                    <a:bodyPr/>
                    <a:lstStyle/>
                    <a:p>
                      <a:pPr marL="0" marR="0" algn="ctr">
                        <a:lnSpc>
                          <a:spcPct val="115000"/>
                        </a:lnSpc>
                        <a:spcBef>
                          <a:spcPts val="0"/>
                        </a:spcBef>
                        <a:spcAft>
                          <a:spcPts val="0"/>
                        </a:spcAft>
                      </a:pPr>
                      <a:r>
                        <a:rPr lang="en-IN" sz="1600" b="0" i="0" kern="1200" dirty="0" smtClean="0">
                          <a:solidFill>
                            <a:schemeClr val="dk1"/>
                          </a:solidFill>
                          <a:effectLst/>
                          <a:latin typeface="+mj-lt"/>
                          <a:ea typeface="+mn-ea"/>
                          <a:cs typeface="+mn-cs"/>
                        </a:rPr>
                        <a:t>October 24, 2021</a:t>
                      </a:r>
                      <a:endParaRPr lang="en-IN" sz="1600" b="1" dirty="0">
                        <a:effectLst/>
                        <a:latin typeface="+mj-lt"/>
                        <a:ea typeface="Calibri"/>
                        <a:cs typeface="Tunga"/>
                      </a:endParaRPr>
                    </a:p>
                  </a:txBody>
                  <a:tcPr marL="28575" marR="28575" marT="19050" marB="19050" anchor="b"/>
                </a:tc>
                <a:tc>
                  <a:txBody>
                    <a:bodyPr/>
                    <a:lstStyle/>
                    <a:p>
                      <a:pPr algn="ctr" rtl="0" fontAlgn="b"/>
                      <a:r>
                        <a:rPr lang="en-IN" sz="1600" dirty="0">
                          <a:solidFill>
                            <a:srgbClr val="000000"/>
                          </a:solidFill>
                          <a:effectLst/>
                          <a:latin typeface="+mj-lt"/>
                        </a:rPr>
                        <a:t>August 23, 2021</a:t>
                      </a:r>
                    </a:p>
                  </a:txBody>
                  <a:tcPr marL="28575" marR="28575" marT="19050" marB="19050" anchor="b"/>
                </a:tc>
                <a:tc>
                  <a:txBody>
                    <a:bodyPr/>
                    <a:lstStyle/>
                    <a:p>
                      <a:pPr marL="0" marR="0" algn="ctr">
                        <a:lnSpc>
                          <a:spcPct val="115000"/>
                        </a:lnSpc>
                        <a:spcBef>
                          <a:spcPts val="0"/>
                        </a:spcBef>
                        <a:spcAft>
                          <a:spcPts val="0"/>
                        </a:spcAft>
                      </a:pPr>
                      <a:r>
                        <a:rPr lang="en-IN" sz="1600" b="1" u="none" strike="noStrike" dirty="0">
                          <a:solidFill>
                            <a:schemeClr val="tx1"/>
                          </a:solidFill>
                          <a:effectLst/>
                          <a:latin typeface="+mj-lt"/>
                        </a:rPr>
                        <a:t>https://onlinecourses.nptel.ac.in/noc21_hs02/preview</a:t>
                      </a:r>
                      <a:endParaRPr lang="en-IN" sz="1600" b="1" dirty="0">
                        <a:solidFill>
                          <a:schemeClr val="tx1"/>
                        </a:solidFill>
                        <a:effectLst/>
                        <a:latin typeface="+mj-lt"/>
                        <a:ea typeface="Calibri"/>
                        <a:cs typeface="Tunga"/>
                      </a:endParaRPr>
                    </a:p>
                  </a:txBody>
                  <a:tcPr marL="28575" marR="28575" marT="19050" marB="19050" anchor="b"/>
                </a:tc>
              </a:tr>
              <a:tr h="1699041">
                <a:tc>
                  <a:txBody>
                    <a:bodyPr/>
                    <a:lstStyle/>
                    <a:p>
                      <a:pPr marL="0" marR="0" algn="ctr">
                        <a:lnSpc>
                          <a:spcPct val="115000"/>
                        </a:lnSpc>
                        <a:spcBef>
                          <a:spcPts val="0"/>
                        </a:spcBef>
                        <a:spcAft>
                          <a:spcPts val="0"/>
                        </a:spcAft>
                      </a:pPr>
                      <a:r>
                        <a:rPr lang="en-IN" sz="1600" b="1" dirty="0">
                          <a:effectLst/>
                          <a:latin typeface="+mj-lt"/>
                        </a:rPr>
                        <a:t>Soft </a:t>
                      </a:r>
                      <a:r>
                        <a:rPr lang="en-IN" sz="1600" b="1" dirty="0" smtClean="0">
                          <a:effectLst/>
                          <a:latin typeface="+mj-lt"/>
                        </a:rPr>
                        <a:t>Skill</a:t>
                      </a:r>
                      <a:endParaRPr lang="en-IN" sz="1600" b="1" dirty="0">
                        <a:effectLst/>
                        <a:latin typeface="+mj-lt"/>
                        <a:ea typeface="Calibri"/>
                        <a:cs typeface="Tunga"/>
                      </a:endParaRPr>
                    </a:p>
                  </a:txBody>
                  <a:tcPr marL="28575" marR="28575" marT="19050" marB="19050" anchor="b"/>
                </a:tc>
                <a:tc>
                  <a:txBody>
                    <a:bodyPr/>
                    <a:lstStyle/>
                    <a:p>
                      <a:pPr marL="0" marR="0" algn="ctr">
                        <a:lnSpc>
                          <a:spcPct val="115000"/>
                        </a:lnSpc>
                        <a:spcBef>
                          <a:spcPts val="0"/>
                        </a:spcBef>
                        <a:spcAft>
                          <a:spcPts val="0"/>
                        </a:spcAft>
                      </a:pPr>
                      <a:r>
                        <a:rPr lang="en-IN" sz="1600" b="1" dirty="0" smtClean="0">
                          <a:effectLst/>
                          <a:latin typeface="+mj-lt"/>
                        </a:rPr>
                        <a:t>12 </a:t>
                      </a:r>
                      <a:r>
                        <a:rPr lang="en-IN" sz="1600" b="1" dirty="0">
                          <a:effectLst/>
                          <a:latin typeface="+mj-lt"/>
                        </a:rPr>
                        <a:t>Weeks</a:t>
                      </a:r>
                      <a:endParaRPr lang="en-IN" sz="1600" b="1" dirty="0">
                        <a:effectLst/>
                        <a:latin typeface="+mj-lt"/>
                        <a:ea typeface="Calibri"/>
                        <a:cs typeface="Tunga"/>
                      </a:endParaRPr>
                    </a:p>
                  </a:txBody>
                  <a:tcPr marL="28575" marR="28575" marT="19050" marB="19050" anchor="b"/>
                </a:tc>
                <a:tc>
                  <a:txBody>
                    <a:bodyPr/>
                    <a:lstStyle/>
                    <a:p>
                      <a:pPr algn="ctr" rtl="0" fontAlgn="b"/>
                      <a:r>
                        <a:rPr lang="en-IN" sz="1600" dirty="0">
                          <a:solidFill>
                            <a:srgbClr val="000000"/>
                          </a:solidFill>
                          <a:effectLst/>
                          <a:latin typeface="+mj-lt"/>
                        </a:rPr>
                        <a:t>July 26, 2021</a:t>
                      </a:r>
                    </a:p>
                  </a:txBody>
                  <a:tcPr marL="28575" marR="28575" marT="19050" marB="19050" anchor="b"/>
                </a:tc>
                <a:tc>
                  <a:txBody>
                    <a:bodyPr/>
                    <a:lstStyle/>
                    <a:p>
                      <a:pPr algn="ctr" rtl="0" fontAlgn="b"/>
                      <a:r>
                        <a:rPr lang="en-IN" sz="1600" b="0" i="0" kern="1200" dirty="0" smtClean="0">
                          <a:solidFill>
                            <a:schemeClr val="dk1"/>
                          </a:solidFill>
                          <a:effectLst/>
                          <a:latin typeface="+mj-lt"/>
                          <a:ea typeface="+mn-ea"/>
                          <a:cs typeface="+mn-cs"/>
                        </a:rPr>
                        <a:t>October 15, 2021</a:t>
                      </a:r>
                      <a:endParaRPr lang="en-IN" sz="1600" dirty="0">
                        <a:solidFill>
                          <a:srgbClr val="000000"/>
                        </a:solidFill>
                        <a:effectLst/>
                        <a:latin typeface="+mj-lt"/>
                      </a:endParaRPr>
                    </a:p>
                  </a:txBody>
                  <a:tcPr marL="28575" marR="28575" marT="19050" marB="19050" anchor="b"/>
                </a:tc>
                <a:tc>
                  <a:txBody>
                    <a:bodyPr/>
                    <a:lstStyle/>
                    <a:p>
                      <a:pPr marL="0" marR="0" algn="ctr">
                        <a:lnSpc>
                          <a:spcPct val="115000"/>
                        </a:lnSpc>
                        <a:spcBef>
                          <a:spcPts val="0"/>
                        </a:spcBef>
                        <a:spcAft>
                          <a:spcPts val="1000"/>
                        </a:spcAft>
                      </a:pPr>
                      <a:r>
                        <a:rPr lang="en-IN" sz="1600" b="0" i="0" kern="1200" dirty="0" smtClean="0">
                          <a:solidFill>
                            <a:schemeClr val="dk1"/>
                          </a:solidFill>
                          <a:effectLst/>
                          <a:latin typeface="+mj-lt"/>
                          <a:ea typeface="+mn-ea"/>
                          <a:cs typeface="+mn-cs"/>
                        </a:rPr>
                        <a:t>October 24, 2021</a:t>
                      </a:r>
                      <a:endParaRPr lang="en-IN" sz="1600" b="1" dirty="0">
                        <a:effectLst/>
                        <a:latin typeface="+mj-lt"/>
                        <a:ea typeface="Calibri"/>
                        <a:cs typeface="Tunga"/>
                      </a:endParaRPr>
                    </a:p>
                  </a:txBody>
                  <a:tcPr marL="28575" marR="28575" marT="19050" marB="19050" anchor="b"/>
                </a:tc>
                <a:tc>
                  <a:txBody>
                    <a:bodyPr/>
                    <a:lstStyle/>
                    <a:p>
                      <a:pPr marL="0" marR="0" algn="ctr">
                        <a:lnSpc>
                          <a:spcPct val="115000"/>
                        </a:lnSpc>
                        <a:spcBef>
                          <a:spcPts val="0"/>
                        </a:spcBef>
                        <a:spcAft>
                          <a:spcPts val="1000"/>
                        </a:spcAft>
                      </a:pPr>
                      <a:r>
                        <a:rPr lang="en-IN" sz="1600" b="0" i="0" kern="1200" dirty="0" smtClean="0">
                          <a:solidFill>
                            <a:schemeClr val="dk1"/>
                          </a:solidFill>
                          <a:effectLst/>
                          <a:latin typeface="+mj-lt"/>
                          <a:ea typeface="+mn-ea"/>
                          <a:cs typeface="+mn-cs"/>
                        </a:rPr>
                        <a:t>August 02, 2021</a:t>
                      </a:r>
                      <a:endParaRPr lang="en-IN" sz="1600" b="1" dirty="0">
                        <a:solidFill>
                          <a:srgbClr val="C00000"/>
                        </a:solidFill>
                        <a:effectLst/>
                        <a:latin typeface="+mj-lt"/>
                        <a:ea typeface="Calibri"/>
                        <a:cs typeface="Tunga"/>
                      </a:endParaRPr>
                    </a:p>
                  </a:txBody>
                  <a:tcPr marL="28575" marR="28575" marT="19050" marB="19050" anchor="b"/>
                </a:tc>
                <a:tc>
                  <a:txBody>
                    <a:bodyPr/>
                    <a:lstStyle/>
                    <a:p>
                      <a:pPr marL="0" marR="0" algn="ctr">
                        <a:lnSpc>
                          <a:spcPct val="115000"/>
                        </a:lnSpc>
                        <a:spcBef>
                          <a:spcPts val="0"/>
                        </a:spcBef>
                        <a:spcAft>
                          <a:spcPts val="0"/>
                        </a:spcAft>
                      </a:pPr>
                      <a:r>
                        <a:rPr lang="en-IN" sz="1600" b="1" dirty="0">
                          <a:effectLst/>
                          <a:latin typeface="+mj-lt"/>
                        </a:rPr>
                        <a:t>https://onlinecourses.nptel.ac.in/noc21_hs07/preview</a:t>
                      </a:r>
                      <a:endParaRPr lang="en-IN" sz="1600" b="1" dirty="0">
                        <a:effectLst/>
                        <a:latin typeface="+mj-lt"/>
                        <a:ea typeface="Calibri"/>
                        <a:cs typeface="Tunga"/>
                      </a:endParaRPr>
                    </a:p>
                  </a:txBody>
                  <a:tcPr marL="28575" marR="28575" marT="19050" marB="19050" anchor="b"/>
                </a:tc>
              </a:tr>
              <a:tr h="610814">
                <a:tc>
                  <a:txBody>
                    <a:bodyPr/>
                    <a:lstStyle/>
                    <a:p>
                      <a:pPr marL="0" marR="0" algn="ctr">
                        <a:lnSpc>
                          <a:spcPct val="115000"/>
                        </a:lnSpc>
                        <a:spcBef>
                          <a:spcPts val="0"/>
                        </a:spcBef>
                        <a:spcAft>
                          <a:spcPts val="0"/>
                        </a:spcAft>
                      </a:pPr>
                      <a:r>
                        <a:rPr lang="en-IN" sz="1600" b="1">
                          <a:effectLst/>
                          <a:latin typeface="+mj-lt"/>
                        </a:rPr>
                        <a:t> </a:t>
                      </a:r>
                      <a:endParaRPr lang="en-IN" sz="1600" b="1">
                        <a:effectLst/>
                        <a:latin typeface="+mj-lt"/>
                        <a:ea typeface="Calibri"/>
                        <a:cs typeface="Tunga"/>
                      </a:endParaRPr>
                    </a:p>
                  </a:txBody>
                  <a:tcPr marL="28575" marR="28575" marT="19050" marB="19050" anchor="b"/>
                </a:tc>
                <a:tc>
                  <a:txBody>
                    <a:bodyPr/>
                    <a:lstStyle/>
                    <a:p>
                      <a:pPr marL="0" marR="0" algn="ctr">
                        <a:lnSpc>
                          <a:spcPct val="115000"/>
                        </a:lnSpc>
                        <a:spcBef>
                          <a:spcPts val="0"/>
                        </a:spcBef>
                        <a:spcAft>
                          <a:spcPts val="0"/>
                        </a:spcAft>
                      </a:pPr>
                      <a:r>
                        <a:rPr lang="en-IN" sz="1600" b="1">
                          <a:effectLst/>
                          <a:latin typeface="+mj-lt"/>
                        </a:rPr>
                        <a:t> </a:t>
                      </a:r>
                      <a:endParaRPr lang="en-IN" sz="1600" b="1">
                        <a:effectLst/>
                        <a:latin typeface="+mj-lt"/>
                        <a:ea typeface="Calibri"/>
                        <a:cs typeface="Tunga"/>
                      </a:endParaRPr>
                    </a:p>
                  </a:txBody>
                  <a:tcPr marL="28575" marR="28575" marT="19050" marB="19050" anchor="b"/>
                </a:tc>
                <a:tc>
                  <a:txBody>
                    <a:bodyPr/>
                    <a:lstStyle/>
                    <a:p>
                      <a:pPr marL="0" marR="0" algn="ctr">
                        <a:lnSpc>
                          <a:spcPct val="115000"/>
                        </a:lnSpc>
                        <a:spcBef>
                          <a:spcPts val="0"/>
                        </a:spcBef>
                        <a:spcAft>
                          <a:spcPts val="0"/>
                        </a:spcAft>
                      </a:pPr>
                      <a:r>
                        <a:rPr lang="en-IN" sz="1600" b="1">
                          <a:effectLst/>
                          <a:latin typeface="+mj-lt"/>
                        </a:rPr>
                        <a:t> </a:t>
                      </a:r>
                      <a:endParaRPr lang="en-IN" sz="1600" b="1">
                        <a:effectLst/>
                        <a:latin typeface="+mj-lt"/>
                        <a:ea typeface="Calibri"/>
                        <a:cs typeface="Tunga"/>
                      </a:endParaRPr>
                    </a:p>
                  </a:txBody>
                  <a:tcPr marL="28575" marR="28575" marT="19050" marB="19050" anchor="b"/>
                </a:tc>
                <a:tc>
                  <a:txBody>
                    <a:bodyPr/>
                    <a:lstStyle/>
                    <a:p>
                      <a:pPr marL="0" marR="0" algn="ctr">
                        <a:lnSpc>
                          <a:spcPct val="115000"/>
                        </a:lnSpc>
                        <a:spcBef>
                          <a:spcPts val="0"/>
                        </a:spcBef>
                        <a:spcAft>
                          <a:spcPts val="0"/>
                        </a:spcAft>
                      </a:pPr>
                      <a:r>
                        <a:rPr lang="en-IN" sz="1600" b="1" dirty="0">
                          <a:effectLst/>
                          <a:latin typeface="+mj-lt"/>
                        </a:rPr>
                        <a:t> </a:t>
                      </a:r>
                      <a:endParaRPr lang="en-IN" sz="1600" b="1" dirty="0">
                        <a:effectLst/>
                        <a:latin typeface="+mj-lt"/>
                        <a:ea typeface="Calibri"/>
                        <a:cs typeface="Tunga"/>
                      </a:endParaRPr>
                    </a:p>
                  </a:txBody>
                  <a:tcPr marL="28575" marR="28575" marT="19050" marB="19050" anchor="b"/>
                </a:tc>
                <a:tc>
                  <a:txBody>
                    <a:bodyPr/>
                    <a:lstStyle/>
                    <a:p>
                      <a:pPr marL="0" marR="0" algn="ctr">
                        <a:lnSpc>
                          <a:spcPct val="115000"/>
                        </a:lnSpc>
                        <a:spcBef>
                          <a:spcPts val="0"/>
                        </a:spcBef>
                        <a:spcAft>
                          <a:spcPts val="0"/>
                        </a:spcAft>
                      </a:pPr>
                      <a:r>
                        <a:rPr lang="en-IN" sz="1600" b="1">
                          <a:effectLst/>
                          <a:latin typeface="+mj-lt"/>
                        </a:rPr>
                        <a:t> </a:t>
                      </a:r>
                      <a:endParaRPr lang="en-IN" sz="1600" b="1">
                        <a:effectLst/>
                        <a:latin typeface="+mj-lt"/>
                        <a:ea typeface="Calibri"/>
                        <a:cs typeface="Tunga"/>
                      </a:endParaRPr>
                    </a:p>
                  </a:txBody>
                  <a:tcPr marL="28575" marR="28575" marT="19050" marB="19050" anchor="b"/>
                </a:tc>
                <a:tc>
                  <a:txBody>
                    <a:bodyPr/>
                    <a:lstStyle/>
                    <a:p>
                      <a:pPr marL="0" marR="0" algn="ctr">
                        <a:lnSpc>
                          <a:spcPct val="115000"/>
                        </a:lnSpc>
                        <a:spcBef>
                          <a:spcPts val="0"/>
                        </a:spcBef>
                        <a:spcAft>
                          <a:spcPts val="0"/>
                        </a:spcAft>
                      </a:pPr>
                      <a:r>
                        <a:rPr lang="en-IN" sz="1600" b="1">
                          <a:effectLst/>
                          <a:latin typeface="+mj-lt"/>
                        </a:rPr>
                        <a:t> </a:t>
                      </a:r>
                      <a:endParaRPr lang="en-IN" sz="1600" b="1">
                        <a:effectLst/>
                        <a:latin typeface="+mj-lt"/>
                        <a:ea typeface="Calibri"/>
                        <a:cs typeface="Tunga"/>
                      </a:endParaRPr>
                    </a:p>
                  </a:txBody>
                  <a:tcPr marL="28575" marR="28575" marT="19050" marB="19050" anchor="b"/>
                </a:tc>
                <a:tc>
                  <a:txBody>
                    <a:bodyPr/>
                    <a:lstStyle/>
                    <a:p>
                      <a:pPr marL="0" marR="0" algn="ctr">
                        <a:lnSpc>
                          <a:spcPct val="115000"/>
                        </a:lnSpc>
                        <a:spcBef>
                          <a:spcPts val="0"/>
                        </a:spcBef>
                        <a:spcAft>
                          <a:spcPts val="0"/>
                        </a:spcAft>
                      </a:pPr>
                      <a:r>
                        <a:rPr lang="en-IN" sz="1600" b="1" u="none" strike="noStrike" dirty="0">
                          <a:effectLst/>
                          <a:latin typeface="+mj-lt"/>
                        </a:rPr>
                        <a:t> </a:t>
                      </a:r>
                      <a:endParaRPr lang="en-IN" sz="1600" b="1" dirty="0">
                        <a:effectLst/>
                        <a:latin typeface="+mj-lt"/>
                        <a:ea typeface="Calibri"/>
                        <a:cs typeface="Tunga"/>
                      </a:endParaRPr>
                    </a:p>
                  </a:txBody>
                  <a:tcPr marL="28575" marR="28575" marT="19050" marB="19050" anchor="b"/>
                </a:tc>
              </a:tr>
            </a:tbl>
          </a:graphicData>
        </a:graphic>
      </p:graphicFrame>
      <p:sp>
        <p:nvSpPr>
          <p:cNvPr id="5" name="Rectangle 1"/>
          <p:cNvSpPr>
            <a:spLocks noChangeArrowheads="1"/>
          </p:cNvSpPr>
          <p:nvPr/>
        </p:nvSpPr>
        <p:spPr bwMode="auto">
          <a:xfrm>
            <a:off x="755576" y="129987"/>
            <a:ext cx="7344816" cy="11387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000000"/>
                </a:solidFill>
                <a:effectLst/>
                <a:latin typeface="Calibri" pitchFamily="34" charset="0"/>
                <a:ea typeface="Times New Roman" pitchFamily="18" charset="0"/>
                <a:cs typeface="Tunga"/>
              </a:rPr>
              <a:t>NPTEL</a:t>
            </a:r>
            <a:endParaRPr kumimoji="0" lang="en-US" sz="1100" b="1" i="0" u="none" strike="noStrike" cap="none" normalizeH="0" baseline="0" dirty="0" smtClean="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000000"/>
                </a:solidFill>
                <a:effectLst/>
                <a:latin typeface="Calibri" pitchFamily="34" charset="0"/>
                <a:ea typeface="Times New Roman" pitchFamily="18" charset="0"/>
                <a:cs typeface="Tunga"/>
              </a:rPr>
              <a:t>National </a:t>
            </a:r>
            <a:r>
              <a:rPr kumimoji="0" lang="en-US" sz="2400" b="1" i="0" u="none" strike="noStrike" cap="none" normalizeH="0" baseline="0" dirty="0" err="1" smtClean="0">
                <a:ln>
                  <a:noFill/>
                </a:ln>
                <a:solidFill>
                  <a:srgbClr val="000000"/>
                </a:solidFill>
                <a:effectLst/>
                <a:latin typeface="Calibri" pitchFamily="34" charset="0"/>
                <a:ea typeface="Times New Roman" pitchFamily="18" charset="0"/>
                <a:cs typeface="Tunga"/>
              </a:rPr>
              <a:t>Programme</a:t>
            </a:r>
            <a:r>
              <a:rPr kumimoji="0" lang="en-US" sz="2400" b="1" i="0" u="none" strike="noStrike" cap="none" normalizeH="0" baseline="0" dirty="0" smtClean="0">
                <a:ln>
                  <a:noFill/>
                </a:ln>
                <a:solidFill>
                  <a:srgbClr val="000000"/>
                </a:solidFill>
                <a:effectLst/>
                <a:latin typeface="Calibri" pitchFamily="34" charset="0"/>
                <a:ea typeface="Times New Roman" pitchFamily="18" charset="0"/>
                <a:cs typeface="Tunga"/>
              </a:rPr>
              <a:t> on Technology Enhanced Learning </a:t>
            </a:r>
            <a:endParaRPr kumimoji="0" lang="en-US" sz="1100" b="1" i="0" u="none" strike="noStrike" cap="none" normalizeH="0" baseline="0" dirty="0" smtClean="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Online web portal</a:t>
            </a:r>
            <a:r>
              <a:rPr kumimoji="0" lang="en-US" sz="2000" b="1" i="0" u="none" strike="noStrike" cap="none" normalizeH="0" baseline="0" dirty="0" smtClean="0">
                <a:ln>
                  <a:noFill/>
                </a:ln>
                <a:solidFill>
                  <a:srgbClr val="000000"/>
                </a:solidFill>
                <a:effectLst/>
                <a:latin typeface="Calibri"/>
                <a:ea typeface="Calibri" pitchFamily="34" charset="0"/>
                <a:cs typeface="Times New Roman" pitchFamily="18" charset="0"/>
              </a:rPr>
              <a:t> </a:t>
            </a:r>
            <a:r>
              <a:rPr kumimoji="0" lang="en-US" b="1" i="0" u="none" strike="noStrike" cap="none" normalizeH="0" baseline="0" dirty="0" smtClean="0">
                <a:ln>
                  <a:noFill/>
                </a:ln>
                <a:solidFill>
                  <a:srgbClr val="000000"/>
                </a:solidFill>
                <a:effectLst/>
                <a:latin typeface="Calibri" pitchFamily="34" charset="0"/>
                <a:ea typeface="Calibri" pitchFamily="34" charset="0"/>
                <a:cs typeface="Tunga"/>
                <a:hlinkClick r:id="rId2"/>
              </a:rPr>
              <a:t>http://nptel.ac.in</a:t>
            </a:r>
            <a:endParaRPr kumimoji="0" lang="en-US" sz="1100" b="1"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0882982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p:cNvSpPr txBox="1">
            <a:spLocks/>
          </p:cNvSpPr>
          <p:nvPr/>
        </p:nvSpPr>
        <p:spPr>
          <a:xfrm>
            <a:off x="107504" y="146850"/>
            <a:ext cx="8712968" cy="6594518"/>
          </a:xfrm>
          <a:prstGeom prst="rect">
            <a:avLst/>
          </a:prstGeom>
        </p:spPr>
        <p:txBody>
          <a:bodyPr vert="horz" lIns="91440" tIns="45720" rIns="91440" bIns="45720" rtlCol="0" anchor="ctr">
            <a:noAutofit/>
          </a:bodyPr>
          <a:lst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a:lstStyle>
          <a:p>
            <a:pPr algn="ctr"/>
            <a:r>
              <a:rPr lang="en-IN" sz="2800" b="1" dirty="0" smtClean="0"/>
              <a:t>SYLLABUS</a:t>
            </a:r>
            <a:endParaRPr lang="en-IN" sz="2000" b="1" dirty="0"/>
          </a:p>
          <a:p>
            <a:r>
              <a:rPr lang="en-IN" sz="2000" b="1" dirty="0" smtClean="0">
                <a:solidFill>
                  <a:schemeClr val="tx1"/>
                </a:solidFill>
              </a:rPr>
              <a:t>UNIT-I</a:t>
            </a:r>
            <a:r>
              <a:rPr lang="en-IN" sz="2000" b="1" dirty="0">
                <a:solidFill>
                  <a:schemeClr val="tx1"/>
                </a:solidFill>
              </a:rPr>
              <a:t>: Fundamentals of Communication.</a:t>
            </a:r>
            <a:endParaRPr lang="en-IN" sz="2000" dirty="0">
              <a:solidFill>
                <a:schemeClr val="tx1"/>
              </a:solidFill>
            </a:endParaRPr>
          </a:p>
          <a:p>
            <a:pPr marL="342900" lvl="0" indent="-342900">
              <a:buFont typeface="Arial" pitchFamily="34" charset="0"/>
              <a:buChar char="•"/>
            </a:pPr>
            <a:r>
              <a:rPr lang="en-IN" sz="2000" dirty="0">
                <a:solidFill>
                  <a:schemeClr val="tx1"/>
                </a:solidFill>
              </a:rPr>
              <a:t>Fundamentals of </a:t>
            </a:r>
            <a:r>
              <a:rPr lang="en-IN" sz="2000" dirty="0" smtClean="0">
                <a:solidFill>
                  <a:schemeClr val="tx1"/>
                </a:solidFill>
              </a:rPr>
              <a:t>Communication-process,</a:t>
            </a:r>
          </a:p>
          <a:p>
            <a:pPr marL="342900" lvl="0" indent="-342900">
              <a:buFont typeface="Arial" pitchFamily="34" charset="0"/>
              <a:buChar char="•"/>
            </a:pPr>
            <a:r>
              <a:rPr lang="en-IN" sz="2000" dirty="0" smtClean="0">
                <a:solidFill>
                  <a:schemeClr val="tx1"/>
                </a:solidFill>
              </a:rPr>
              <a:t>levels</a:t>
            </a:r>
            <a:r>
              <a:rPr lang="en-IN" sz="2000" dirty="0">
                <a:solidFill>
                  <a:schemeClr val="tx1"/>
                </a:solidFill>
              </a:rPr>
              <a:t>, </a:t>
            </a:r>
            <a:r>
              <a:rPr lang="en-IN" sz="2000" dirty="0" smtClean="0">
                <a:solidFill>
                  <a:schemeClr val="tx1"/>
                </a:solidFill>
              </a:rPr>
              <a:t>forms and barriers of Communication.</a:t>
            </a:r>
            <a:endParaRPr lang="en-IN" sz="2000" dirty="0">
              <a:solidFill>
                <a:schemeClr val="tx1"/>
              </a:solidFill>
            </a:endParaRPr>
          </a:p>
          <a:p>
            <a:pPr marL="342900" lvl="0" indent="-342900">
              <a:buFont typeface="Arial" pitchFamily="34" charset="0"/>
              <a:buChar char="•"/>
            </a:pPr>
            <a:r>
              <a:rPr lang="en-IN" sz="2000" dirty="0">
                <a:solidFill>
                  <a:schemeClr val="tx1"/>
                </a:solidFill>
              </a:rPr>
              <a:t>General and Technical Communication.</a:t>
            </a:r>
          </a:p>
          <a:p>
            <a:pPr marL="342900" lvl="0" indent="-342900">
              <a:buFont typeface="Arial" pitchFamily="34" charset="0"/>
              <a:buChar char="•"/>
            </a:pPr>
            <a:r>
              <a:rPr lang="en-IN" sz="2000" dirty="0">
                <a:solidFill>
                  <a:schemeClr val="tx1"/>
                </a:solidFill>
              </a:rPr>
              <a:t>Nonverbal Communication, </a:t>
            </a:r>
            <a:endParaRPr lang="en-IN" sz="2000" dirty="0" smtClean="0">
              <a:solidFill>
                <a:schemeClr val="tx1"/>
              </a:solidFill>
            </a:endParaRPr>
          </a:p>
          <a:p>
            <a:pPr marL="342900" lvl="0" indent="-342900">
              <a:buFont typeface="Arial" pitchFamily="34" charset="0"/>
              <a:buChar char="•"/>
            </a:pPr>
            <a:r>
              <a:rPr lang="en-IN" sz="2000" dirty="0" smtClean="0">
                <a:solidFill>
                  <a:schemeClr val="tx1"/>
                </a:solidFill>
              </a:rPr>
              <a:t>Body </a:t>
            </a:r>
            <a:r>
              <a:rPr lang="en-IN" sz="2000" dirty="0">
                <a:solidFill>
                  <a:schemeClr val="tx1"/>
                </a:solidFill>
              </a:rPr>
              <a:t>language and its significance. </a:t>
            </a:r>
          </a:p>
          <a:p>
            <a:pPr marL="342900" indent="-342900">
              <a:buFont typeface="Arial" pitchFamily="34" charset="0"/>
              <a:buChar char="•"/>
            </a:pPr>
            <a:r>
              <a:rPr lang="en-IN" sz="2000" dirty="0">
                <a:solidFill>
                  <a:schemeClr val="tx1"/>
                </a:solidFill>
              </a:rPr>
              <a:t>Communication across cultures</a:t>
            </a:r>
            <a:r>
              <a:rPr lang="en-IN" sz="2000" dirty="0" smtClean="0">
                <a:solidFill>
                  <a:schemeClr val="tx1"/>
                </a:solidFill>
              </a:rPr>
              <a:t>.</a:t>
            </a:r>
          </a:p>
          <a:p>
            <a:r>
              <a:rPr lang="en-IN" sz="2000" b="1" dirty="0">
                <a:solidFill>
                  <a:schemeClr val="tx1"/>
                </a:solidFill>
              </a:rPr>
              <a:t>UNIT-II: Listening and Speaking skills.</a:t>
            </a:r>
            <a:endParaRPr lang="en-IN" sz="2000" dirty="0">
              <a:solidFill>
                <a:schemeClr val="tx1"/>
              </a:solidFill>
            </a:endParaRPr>
          </a:p>
          <a:p>
            <a:pPr marL="342900" lvl="0" indent="-342900">
              <a:buFont typeface="Arial" pitchFamily="34" charset="0"/>
              <a:buChar char="•"/>
            </a:pPr>
            <a:r>
              <a:rPr lang="en-IN" sz="2000" dirty="0">
                <a:solidFill>
                  <a:schemeClr val="tx1"/>
                </a:solidFill>
              </a:rPr>
              <a:t>Listening skills-Definition of Listening, Listening V/S </a:t>
            </a:r>
            <a:r>
              <a:rPr lang="en-IN" sz="2000" dirty="0" smtClean="0">
                <a:solidFill>
                  <a:schemeClr val="tx1"/>
                </a:solidFill>
              </a:rPr>
              <a:t>Hearing</a:t>
            </a:r>
          </a:p>
          <a:p>
            <a:pPr marL="342900" lvl="0" indent="-342900">
              <a:buFont typeface="Arial" pitchFamily="34" charset="0"/>
              <a:buChar char="•"/>
            </a:pPr>
            <a:r>
              <a:rPr lang="en-IN" sz="2000" dirty="0" smtClean="0">
                <a:solidFill>
                  <a:schemeClr val="tx1"/>
                </a:solidFill>
              </a:rPr>
              <a:t>Barriers </a:t>
            </a:r>
            <a:r>
              <a:rPr lang="en-IN" sz="2000" dirty="0">
                <a:solidFill>
                  <a:schemeClr val="tx1"/>
                </a:solidFill>
              </a:rPr>
              <a:t>to listening, Types of Listening, Significance of </a:t>
            </a:r>
            <a:r>
              <a:rPr lang="en-IN" sz="2000" dirty="0" smtClean="0">
                <a:solidFill>
                  <a:schemeClr val="tx1"/>
                </a:solidFill>
              </a:rPr>
              <a:t>listening </a:t>
            </a:r>
          </a:p>
          <a:p>
            <a:pPr marL="342900" lvl="0" indent="-342900">
              <a:buFont typeface="Arial" pitchFamily="34" charset="0"/>
              <a:buChar char="•"/>
            </a:pPr>
            <a:r>
              <a:rPr lang="en-IN" sz="2000" dirty="0" smtClean="0">
                <a:solidFill>
                  <a:schemeClr val="tx1"/>
                </a:solidFill>
              </a:rPr>
              <a:t>Improvising </a:t>
            </a:r>
            <a:r>
              <a:rPr lang="en-IN" sz="2000" dirty="0">
                <a:solidFill>
                  <a:schemeClr val="tx1"/>
                </a:solidFill>
              </a:rPr>
              <a:t>Listening Skills.</a:t>
            </a:r>
          </a:p>
          <a:p>
            <a:pPr marL="342900" lvl="0" indent="-342900">
              <a:buFont typeface="Arial" pitchFamily="34" charset="0"/>
              <a:buChar char="•"/>
            </a:pPr>
            <a:r>
              <a:rPr lang="en-IN" sz="2000" dirty="0">
                <a:solidFill>
                  <a:schemeClr val="tx1"/>
                </a:solidFill>
              </a:rPr>
              <a:t>Speaking skills-Effective speaking, Presentation Strategies.</a:t>
            </a:r>
          </a:p>
          <a:p>
            <a:r>
              <a:rPr lang="en-IN" sz="2000" b="1" dirty="0">
                <a:solidFill>
                  <a:schemeClr val="tx1"/>
                </a:solidFill>
              </a:rPr>
              <a:t>UNIT-III: Grammar, Reading skills and Professional Writing Skills.</a:t>
            </a:r>
            <a:endParaRPr lang="en-IN" sz="2000" dirty="0">
              <a:solidFill>
                <a:schemeClr val="tx1"/>
              </a:solidFill>
            </a:endParaRPr>
          </a:p>
          <a:p>
            <a:pPr marL="342900" lvl="0" indent="-342900">
              <a:buFont typeface="Arial" pitchFamily="34" charset="0"/>
              <a:buChar char="•"/>
            </a:pPr>
            <a:r>
              <a:rPr lang="en-IN" sz="2000" dirty="0">
                <a:solidFill>
                  <a:schemeClr val="tx1"/>
                </a:solidFill>
              </a:rPr>
              <a:t>Parts of speech, usage of tense forms, correction of sentences. </a:t>
            </a:r>
          </a:p>
          <a:p>
            <a:pPr marL="342900" lvl="0" indent="-342900">
              <a:buFont typeface="Arial" pitchFamily="34" charset="0"/>
              <a:buChar char="•"/>
            </a:pPr>
            <a:r>
              <a:rPr lang="en-IN" sz="2000" dirty="0">
                <a:solidFill>
                  <a:schemeClr val="tx1"/>
                </a:solidFill>
              </a:rPr>
              <a:t>Idioms and phrases, Commonly Confused Words.</a:t>
            </a:r>
          </a:p>
          <a:p>
            <a:pPr marL="342900" lvl="0" indent="-342900">
              <a:buFont typeface="Arial" pitchFamily="34" charset="0"/>
              <a:buChar char="•"/>
            </a:pPr>
            <a:r>
              <a:rPr lang="en-IN" sz="2000" dirty="0">
                <a:solidFill>
                  <a:schemeClr val="tx1"/>
                </a:solidFill>
              </a:rPr>
              <a:t>Reading skills- Reading techniques-skimming, scanning</a:t>
            </a:r>
            <a:r>
              <a:rPr lang="en-IN" sz="2000" dirty="0" smtClean="0">
                <a:solidFill>
                  <a:schemeClr val="tx1"/>
                </a:solidFill>
              </a:rPr>
              <a:t>, Types of reading- </a:t>
            </a:r>
            <a:r>
              <a:rPr lang="en-IN" sz="2000" dirty="0">
                <a:solidFill>
                  <a:schemeClr val="tx1"/>
                </a:solidFill>
              </a:rPr>
              <a:t>intensive and extensive reading.</a:t>
            </a:r>
          </a:p>
          <a:p>
            <a:pPr marL="342900" lvl="0" indent="-342900">
              <a:buFont typeface="Arial" pitchFamily="34" charset="0"/>
              <a:buChar char="•"/>
            </a:pPr>
            <a:r>
              <a:rPr lang="en-IN" sz="2000" dirty="0">
                <a:solidFill>
                  <a:schemeClr val="tx1"/>
                </a:solidFill>
              </a:rPr>
              <a:t>Writing skills- Paragraph writing, Expansion of Ideas.</a:t>
            </a:r>
          </a:p>
          <a:p>
            <a:pPr marL="342900" lvl="0" indent="-342900">
              <a:buFont typeface="Arial" pitchFamily="34" charset="0"/>
              <a:buChar char="•"/>
            </a:pPr>
            <a:r>
              <a:rPr lang="en-IN" sz="2000" dirty="0">
                <a:solidFill>
                  <a:schemeClr val="tx1"/>
                </a:solidFill>
              </a:rPr>
              <a:t>Letter writing, Report writing, E-mail etiquette.</a:t>
            </a:r>
          </a:p>
          <a:p>
            <a:pPr marL="342900" lvl="0" indent="-342900">
              <a:buFont typeface="Arial" pitchFamily="34" charset="0"/>
              <a:buChar char="•"/>
            </a:pPr>
            <a:r>
              <a:rPr lang="en-IN" sz="2000" dirty="0">
                <a:solidFill>
                  <a:schemeClr val="tx1"/>
                </a:solidFill>
              </a:rPr>
              <a:t>Drafting a Resume and Job application.</a:t>
            </a:r>
          </a:p>
          <a:p>
            <a:endParaRPr lang="en-IN" sz="2000" b="1" dirty="0">
              <a:solidFill>
                <a:srgbClr val="C00000"/>
              </a:solidFill>
            </a:endParaRPr>
          </a:p>
        </p:txBody>
      </p:sp>
      <p:sp>
        <p:nvSpPr>
          <p:cNvPr id="9" name="AutoShape 2" descr="Welcome to M S Ramaiah Institute of Technology (MSRIT) Online Result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0" name="AutoShape 4" descr="Welcome to M S Ramaiah Institute of Technology (MSRIT) Online Result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30320478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60273" y="0"/>
            <a:ext cx="8352928" cy="6001643"/>
          </a:xfrm>
          <a:prstGeom prst="rect">
            <a:avLst/>
          </a:prstGeom>
        </p:spPr>
        <p:txBody>
          <a:bodyPr wrap="square">
            <a:spAutoFit/>
          </a:bodyPr>
          <a:lstStyle/>
          <a:p>
            <a:r>
              <a:rPr lang="en-IN" sz="2400" b="1" dirty="0">
                <a:latin typeface="+mj-lt"/>
              </a:rPr>
              <a:t>UNIT-IV: Human values and Relationship Management.</a:t>
            </a:r>
            <a:endParaRPr lang="en-IN" sz="2400" dirty="0">
              <a:latin typeface="+mj-lt"/>
            </a:endParaRPr>
          </a:p>
          <a:p>
            <a:pPr marL="342900" lvl="0" indent="-342900">
              <a:buFont typeface="Arial" pitchFamily="34" charset="0"/>
              <a:buChar char="•"/>
            </a:pPr>
            <a:r>
              <a:rPr lang="en-IN" sz="2400" dirty="0">
                <a:latin typeface="+mj-lt"/>
              </a:rPr>
              <a:t>Human values- its significance, Social values, Integrity, Empathy, Character, Spirituality.</a:t>
            </a:r>
          </a:p>
          <a:p>
            <a:pPr marL="342900" lvl="0" indent="-342900">
              <a:buFont typeface="Arial" pitchFamily="34" charset="0"/>
              <a:buChar char="•"/>
            </a:pPr>
            <a:r>
              <a:rPr lang="en-IN" sz="2400" dirty="0">
                <a:latin typeface="+mj-lt"/>
              </a:rPr>
              <a:t>Relationship values-honesty, commitment, and compromise.</a:t>
            </a:r>
          </a:p>
          <a:p>
            <a:pPr marL="342900" lvl="0" indent="-342900">
              <a:buFont typeface="Arial" pitchFamily="34" charset="0"/>
              <a:buChar char="•"/>
            </a:pPr>
            <a:r>
              <a:rPr lang="en-IN" sz="2400" dirty="0">
                <a:latin typeface="+mj-lt"/>
              </a:rPr>
              <a:t>Building effective relations with peers and yourself.</a:t>
            </a:r>
          </a:p>
          <a:p>
            <a:pPr marL="342900" lvl="0" indent="-342900">
              <a:buFont typeface="Arial" pitchFamily="34" charset="0"/>
              <a:buChar char="•"/>
            </a:pPr>
            <a:r>
              <a:rPr lang="en-IN" sz="2400" dirty="0">
                <a:latin typeface="+mj-lt"/>
              </a:rPr>
              <a:t>Building effective relations with parents and elders.</a:t>
            </a:r>
          </a:p>
          <a:p>
            <a:pPr marL="342900" lvl="0" indent="-342900">
              <a:buFont typeface="Arial" pitchFamily="34" charset="0"/>
              <a:buChar char="•"/>
            </a:pPr>
            <a:r>
              <a:rPr lang="en-IN" sz="2400" dirty="0">
                <a:latin typeface="+mj-lt"/>
              </a:rPr>
              <a:t>Aspirations and parents’ expectations</a:t>
            </a:r>
            <a:r>
              <a:rPr lang="en-IN" sz="2400" dirty="0" smtClean="0">
                <a:latin typeface="+mj-lt"/>
              </a:rPr>
              <a:t>.</a:t>
            </a:r>
          </a:p>
          <a:p>
            <a:r>
              <a:rPr lang="en-IN" sz="2400" b="1" dirty="0">
                <a:latin typeface="+mj-lt"/>
              </a:rPr>
              <a:t>UNIT-V: Self-Management </a:t>
            </a:r>
            <a:r>
              <a:rPr lang="en-IN" sz="2400" b="1" dirty="0" smtClean="0">
                <a:latin typeface="+mj-lt"/>
              </a:rPr>
              <a:t>skills</a:t>
            </a:r>
            <a:endParaRPr lang="en-IN" sz="2400" dirty="0">
              <a:latin typeface="+mj-lt"/>
            </a:endParaRPr>
          </a:p>
          <a:p>
            <a:pPr marL="342900" lvl="0" indent="-342900">
              <a:buFont typeface="Arial" pitchFamily="34" charset="0"/>
              <a:buChar char="•"/>
            </a:pPr>
            <a:r>
              <a:rPr lang="en-IN" sz="2400" dirty="0">
                <a:latin typeface="+mj-lt"/>
              </a:rPr>
              <a:t>Stress Management</a:t>
            </a:r>
            <a:r>
              <a:rPr lang="en-IN" sz="2400" b="1" dirty="0">
                <a:latin typeface="+mj-lt"/>
              </a:rPr>
              <a:t>-</a:t>
            </a:r>
            <a:r>
              <a:rPr lang="en-IN" sz="2400" dirty="0">
                <a:latin typeface="+mj-lt"/>
              </a:rPr>
              <a:t>Introduction, significance and methods of Stress Management, Methods to recognize stress. </a:t>
            </a:r>
          </a:p>
          <a:p>
            <a:pPr marL="342900" lvl="0" indent="-342900">
              <a:buFont typeface="Arial" pitchFamily="34" charset="0"/>
              <a:buChar char="•"/>
            </a:pPr>
            <a:r>
              <a:rPr lang="en-IN" sz="2400" dirty="0">
                <a:latin typeface="+mj-lt"/>
              </a:rPr>
              <a:t>Anger Management</a:t>
            </a:r>
          </a:p>
          <a:p>
            <a:pPr marL="342900" lvl="0" indent="-342900">
              <a:buFont typeface="Arial" pitchFamily="34" charset="0"/>
              <a:buChar char="•"/>
            </a:pPr>
            <a:r>
              <a:rPr lang="en-IN" sz="2400" dirty="0">
                <a:latin typeface="+mj-lt"/>
              </a:rPr>
              <a:t>Time Management </a:t>
            </a:r>
          </a:p>
          <a:p>
            <a:pPr marL="342900" lvl="0" indent="-342900">
              <a:buFont typeface="Arial" pitchFamily="34" charset="0"/>
              <a:buChar char="•"/>
            </a:pPr>
            <a:r>
              <a:rPr lang="en-IN" sz="2400" dirty="0">
                <a:latin typeface="+mj-lt"/>
              </a:rPr>
              <a:t>Managing Emotions</a:t>
            </a:r>
          </a:p>
          <a:p>
            <a:pPr marL="342900" lvl="0" indent="-342900">
              <a:buFont typeface="Arial" pitchFamily="34" charset="0"/>
              <a:buChar char="•"/>
            </a:pPr>
            <a:r>
              <a:rPr lang="en-IN" sz="2400" dirty="0">
                <a:latin typeface="+mj-lt"/>
              </a:rPr>
              <a:t>Developing the right attitude </a:t>
            </a:r>
          </a:p>
          <a:p>
            <a:pPr marL="342900" lvl="0" indent="-342900">
              <a:buFont typeface="Arial" pitchFamily="34" charset="0"/>
              <a:buChar char="•"/>
            </a:pPr>
            <a:r>
              <a:rPr lang="en-IN" sz="2400" dirty="0">
                <a:latin typeface="+mj-lt"/>
              </a:rPr>
              <a:t>Self-esteem-acceptance of setbacks and success, </a:t>
            </a:r>
          </a:p>
          <a:p>
            <a:pPr marL="342900" lvl="0" indent="-342900">
              <a:buFont typeface="Arial" pitchFamily="34" charset="0"/>
              <a:buChar char="•"/>
            </a:pPr>
            <a:r>
              <a:rPr lang="en-IN" sz="2400" dirty="0">
                <a:latin typeface="+mj-lt"/>
              </a:rPr>
              <a:t>Goal Setting</a:t>
            </a:r>
            <a:r>
              <a:rPr lang="en-IN" sz="2400" dirty="0" smtClean="0">
                <a:latin typeface="+mj-lt"/>
              </a:rPr>
              <a:t>.</a:t>
            </a:r>
            <a:endParaRPr lang="en-IN" sz="2400" dirty="0">
              <a:latin typeface="+mj-lt"/>
            </a:endParaRPr>
          </a:p>
        </p:txBody>
      </p:sp>
    </p:spTree>
    <p:extLst>
      <p:ext uri="{BB962C8B-B14F-4D97-AF65-F5344CB8AC3E}">
        <p14:creationId xmlns:p14="http://schemas.microsoft.com/office/powerpoint/2010/main" val="171986830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7504" y="12344"/>
            <a:ext cx="8352928" cy="6524863"/>
          </a:xfrm>
          <a:prstGeom prst="rect">
            <a:avLst/>
          </a:prstGeom>
        </p:spPr>
        <p:txBody>
          <a:bodyPr wrap="square">
            <a:spAutoFit/>
          </a:bodyPr>
          <a:lstStyle/>
          <a:p>
            <a:r>
              <a:rPr lang="en-IN" sz="2200" b="1" dirty="0"/>
              <a:t>Books:</a:t>
            </a:r>
            <a:endParaRPr lang="en-IN" sz="2200" dirty="0"/>
          </a:p>
          <a:p>
            <a:pPr marL="342900" indent="-342900">
              <a:buFont typeface="Arial" pitchFamily="34" charset="0"/>
              <a:buChar char="•"/>
            </a:pPr>
            <a:r>
              <a:rPr lang="en-IN" sz="2200" dirty="0" err="1"/>
              <a:t>Dr.Premila</a:t>
            </a:r>
            <a:r>
              <a:rPr lang="en-IN" sz="2200" dirty="0"/>
              <a:t> </a:t>
            </a:r>
            <a:r>
              <a:rPr lang="en-IN" sz="2200" dirty="0" err="1"/>
              <a:t>Swamy</a:t>
            </a:r>
            <a:r>
              <a:rPr lang="en-IN" sz="2200" dirty="0"/>
              <a:t> D &amp; Mr.UdayaKumar.HM, Communication Skills for Engineers, Archers and Elevators Publishing House, Bangalore, India-2021.</a:t>
            </a:r>
          </a:p>
          <a:p>
            <a:pPr marL="342900" lvl="0" indent="-342900">
              <a:buFont typeface="Arial" pitchFamily="34" charset="0"/>
              <a:buChar char="•"/>
            </a:pPr>
            <a:r>
              <a:rPr lang="en-IN" sz="2200" dirty="0" err="1" smtClean="0"/>
              <a:t>Meenakshi</a:t>
            </a:r>
            <a:r>
              <a:rPr lang="en-IN" sz="2200" dirty="0" smtClean="0"/>
              <a:t> </a:t>
            </a:r>
            <a:r>
              <a:rPr lang="en-IN" sz="2200" dirty="0"/>
              <a:t>Raman &amp; </a:t>
            </a:r>
            <a:r>
              <a:rPr lang="en-IN" sz="2200" dirty="0" err="1"/>
              <a:t>Sangeetha</a:t>
            </a:r>
            <a:r>
              <a:rPr lang="en-IN" sz="2200" dirty="0"/>
              <a:t> Sharma- Technical communication – Principles and Practice Oxford University Press – 2007.</a:t>
            </a:r>
          </a:p>
          <a:p>
            <a:pPr marL="342900" lvl="0" indent="-342900">
              <a:buFont typeface="Arial" pitchFamily="34" charset="0"/>
              <a:buChar char="•"/>
            </a:pPr>
            <a:r>
              <a:rPr lang="en-IN" sz="2200" dirty="0"/>
              <a:t>A.J. Thomson &amp; A. V. Martinet, A Practical English Grammar, Oxford University Press –1987.</a:t>
            </a:r>
          </a:p>
          <a:p>
            <a:pPr marL="342900" lvl="0" indent="-342900">
              <a:buFont typeface="Arial" pitchFamily="34" charset="0"/>
              <a:buChar char="•"/>
            </a:pPr>
            <a:r>
              <a:rPr lang="en-IN" sz="2200" dirty="0"/>
              <a:t>M Ashraf </a:t>
            </a:r>
            <a:r>
              <a:rPr lang="en-IN" sz="2200" dirty="0" err="1"/>
              <a:t>Rizvi</a:t>
            </a:r>
            <a:r>
              <a:rPr lang="en-IN" sz="2200" dirty="0"/>
              <a:t>, Effective Technical Communication, McGraw Hill Education (India) Private Limited-2005.</a:t>
            </a:r>
          </a:p>
          <a:p>
            <a:pPr marL="342900" lvl="0" indent="-342900">
              <a:buFont typeface="Arial" pitchFamily="34" charset="0"/>
              <a:buChar char="•"/>
            </a:pPr>
            <a:r>
              <a:rPr lang="en-IN" sz="2200" dirty="0" err="1"/>
              <a:t>Sanjayakumar</a:t>
            </a:r>
            <a:r>
              <a:rPr lang="en-IN" sz="2200" dirty="0"/>
              <a:t>, Communication Skills, </a:t>
            </a:r>
            <a:r>
              <a:rPr lang="en-IN" sz="2200" dirty="0" err="1"/>
              <a:t>Pushp</a:t>
            </a:r>
            <a:r>
              <a:rPr lang="en-IN" sz="2200" dirty="0"/>
              <a:t> </a:t>
            </a:r>
            <a:r>
              <a:rPr lang="en-IN" sz="2200" dirty="0" err="1"/>
              <a:t>Lata</a:t>
            </a:r>
            <a:r>
              <a:rPr lang="en-IN" sz="2200" dirty="0"/>
              <a:t>, Oxford Press, 2016.</a:t>
            </a:r>
          </a:p>
          <a:p>
            <a:pPr marL="342900" lvl="0" indent="-342900">
              <a:buFont typeface="Arial" pitchFamily="34" charset="0"/>
              <a:buChar char="•"/>
            </a:pPr>
            <a:r>
              <a:rPr lang="en-IN" sz="2200" dirty="0" err="1" smtClean="0"/>
              <a:t>SK.Khandelwal</a:t>
            </a:r>
            <a:r>
              <a:rPr lang="en-IN" sz="2200" dirty="0" smtClean="0"/>
              <a:t> </a:t>
            </a:r>
            <a:r>
              <a:rPr lang="en-IN" sz="2200" dirty="0"/>
              <a:t>&amp; RK Gupta, Functional Grammar &amp; Composition, </a:t>
            </a:r>
            <a:r>
              <a:rPr lang="en-IN" sz="2200" dirty="0" err="1"/>
              <a:t>Laxmi</a:t>
            </a:r>
            <a:r>
              <a:rPr lang="en-IN" sz="2200" dirty="0"/>
              <a:t> </a:t>
            </a:r>
            <a:r>
              <a:rPr lang="en-IN" sz="2200" dirty="0" err="1"/>
              <a:t>Publiacation</a:t>
            </a:r>
            <a:r>
              <a:rPr lang="en-IN" sz="2200" dirty="0"/>
              <a:t> (P) Ltd. </a:t>
            </a:r>
          </a:p>
          <a:p>
            <a:pPr marL="342900" lvl="0" indent="-342900">
              <a:buFont typeface="Arial" pitchFamily="34" charset="0"/>
              <a:buChar char="•"/>
            </a:pPr>
            <a:r>
              <a:rPr lang="en-IN" sz="2200" dirty="0" err="1"/>
              <a:t>N.Krishna</a:t>
            </a:r>
            <a:r>
              <a:rPr lang="en-IN" sz="2200" dirty="0"/>
              <a:t> Murthy, Modern English Grammar, Trinity press, 2016.</a:t>
            </a:r>
          </a:p>
          <a:p>
            <a:pPr marL="342900" lvl="0" indent="-342900">
              <a:buFont typeface="Arial" pitchFamily="34" charset="0"/>
              <a:buChar char="•"/>
            </a:pPr>
            <a:r>
              <a:rPr lang="en-IN" sz="2200" dirty="0"/>
              <a:t>John </a:t>
            </a:r>
            <a:r>
              <a:rPr lang="en-IN" sz="2200" dirty="0" err="1" smtClean="0"/>
              <a:t>Seely</a:t>
            </a:r>
            <a:r>
              <a:rPr lang="en-IN" sz="2200" dirty="0" smtClean="0"/>
              <a:t>, Guide </a:t>
            </a:r>
            <a:r>
              <a:rPr lang="en-IN" sz="2200" dirty="0"/>
              <a:t>to Speaking and Writing, Oxford -2000.</a:t>
            </a:r>
          </a:p>
          <a:p>
            <a:pPr marL="342900" lvl="0" indent="-342900">
              <a:buFont typeface="Arial" pitchFamily="34" charset="0"/>
              <a:buChar char="•"/>
            </a:pPr>
            <a:r>
              <a:rPr lang="en-IN" sz="2200" dirty="0" err="1"/>
              <a:t>Larrie</a:t>
            </a:r>
            <a:r>
              <a:rPr lang="en-IN" sz="2200" dirty="0"/>
              <a:t> </a:t>
            </a:r>
            <a:r>
              <a:rPr lang="en-IN" sz="2200" dirty="0" err="1"/>
              <a:t>Rouillard</a:t>
            </a:r>
            <a:r>
              <a:rPr lang="en-IN" sz="2200" dirty="0" smtClean="0"/>
              <a:t>,‘ Goals </a:t>
            </a:r>
            <a:r>
              <a:rPr lang="en-IN" sz="2200" dirty="0"/>
              <a:t>and goal setting-Achieve measurable results’, by </a:t>
            </a:r>
            <a:r>
              <a:rPr lang="en-IN" sz="2200" dirty="0" err="1" smtClean="0"/>
              <a:t>Vivek</a:t>
            </a:r>
            <a:r>
              <a:rPr lang="en-IN" sz="2200" dirty="0" smtClean="0"/>
              <a:t> </a:t>
            </a:r>
            <a:r>
              <a:rPr lang="en-IN" sz="2200" dirty="0"/>
              <a:t>Book </a:t>
            </a:r>
            <a:r>
              <a:rPr lang="en-IN" sz="2200" dirty="0" err="1"/>
              <a:t>Ptd</a:t>
            </a:r>
            <a:r>
              <a:rPr lang="en-IN" sz="2200" dirty="0"/>
              <a:t>. </a:t>
            </a:r>
          </a:p>
          <a:p>
            <a:pPr marL="342900" lvl="0" indent="-342900">
              <a:buFont typeface="Arial" pitchFamily="34" charset="0"/>
              <a:buChar char="•"/>
            </a:pPr>
            <a:r>
              <a:rPr lang="en-IN" sz="2200" dirty="0"/>
              <a:t>Daniel </a:t>
            </a:r>
            <a:r>
              <a:rPr lang="en-IN" sz="2200" dirty="0" err="1"/>
              <a:t>Goleman's</a:t>
            </a:r>
            <a:r>
              <a:rPr lang="en-IN" sz="2200" dirty="0"/>
              <a:t> emotional intelligence why it can might have more than IQ, </a:t>
            </a:r>
            <a:r>
              <a:rPr lang="en-IN" sz="2200" dirty="0" err="1"/>
              <a:t>Bloomshurry</a:t>
            </a:r>
            <a:r>
              <a:rPr lang="en-IN" sz="2200" dirty="0"/>
              <a:t> Publishing Ptd.2017</a:t>
            </a:r>
            <a:r>
              <a:rPr lang="en-IN" sz="2200" dirty="0" smtClean="0"/>
              <a:t>.</a:t>
            </a:r>
            <a:endParaRPr lang="en-IN" sz="2200" dirty="0"/>
          </a:p>
        </p:txBody>
      </p:sp>
    </p:spTree>
    <p:extLst>
      <p:ext uri="{BB962C8B-B14F-4D97-AF65-F5344CB8AC3E}">
        <p14:creationId xmlns:p14="http://schemas.microsoft.com/office/powerpoint/2010/main" val="89555910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7504" y="404664"/>
            <a:ext cx="8496944" cy="5509200"/>
          </a:xfrm>
          <a:prstGeom prst="rect">
            <a:avLst/>
          </a:prstGeom>
        </p:spPr>
        <p:txBody>
          <a:bodyPr wrap="square">
            <a:spAutoFit/>
          </a:bodyPr>
          <a:lstStyle/>
          <a:p>
            <a:r>
              <a:rPr lang="en-IN" sz="3200" b="1" dirty="0"/>
              <a:t>PDF and Video Lectures:</a:t>
            </a:r>
            <a:endParaRPr lang="en-IN" sz="3200" dirty="0"/>
          </a:p>
          <a:p>
            <a:pPr marL="457200" lvl="0" indent="-457200">
              <a:buFont typeface="Arial" pitchFamily="34" charset="0"/>
              <a:buChar char="•"/>
            </a:pPr>
            <a:r>
              <a:rPr lang="en-IN" sz="3200" dirty="0"/>
              <a:t>NPTEL Course: Soft skills’ by prof. </a:t>
            </a:r>
            <a:r>
              <a:rPr lang="en-IN" sz="3200" dirty="0" err="1"/>
              <a:t>Binod</a:t>
            </a:r>
            <a:r>
              <a:rPr lang="en-IN" sz="3200" dirty="0"/>
              <a:t> Mishra, Professor of English, IIT </a:t>
            </a:r>
            <a:r>
              <a:rPr lang="en-IN" sz="3200" dirty="0" err="1"/>
              <a:t>Roorkee</a:t>
            </a:r>
            <a:r>
              <a:rPr lang="en-IN" sz="3200" dirty="0"/>
              <a:t>.</a:t>
            </a:r>
          </a:p>
          <a:p>
            <a:pPr marL="457200" lvl="0" indent="-457200">
              <a:buFont typeface="Arial" pitchFamily="34" charset="0"/>
              <a:buChar char="•"/>
            </a:pPr>
            <a:r>
              <a:rPr lang="en-IN" sz="3200" dirty="0"/>
              <a:t>NPTEL Course: ‘Developing Soft skills and Personality’, by Prof. T. </a:t>
            </a:r>
            <a:r>
              <a:rPr lang="en-IN" sz="3200" dirty="0" err="1"/>
              <a:t>Ravichandran</a:t>
            </a:r>
            <a:r>
              <a:rPr lang="en-IN" sz="3200" dirty="0"/>
              <a:t>, IIT Kanpur.</a:t>
            </a:r>
          </a:p>
          <a:p>
            <a:pPr marL="457200" lvl="0" indent="-457200">
              <a:buFont typeface="Arial" pitchFamily="34" charset="0"/>
              <a:buChar char="•"/>
            </a:pPr>
            <a:r>
              <a:rPr lang="en-IN" sz="3200" dirty="0"/>
              <a:t>NPTEL Course: ‘Stress Management’, Prof. </a:t>
            </a:r>
            <a:r>
              <a:rPr lang="en-IN" sz="3200" dirty="0" err="1"/>
              <a:t>Rajlakshmi</a:t>
            </a:r>
            <a:r>
              <a:rPr lang="en-IN" sz="3200" dirty="0"/>
              <a:t> </a:t>
            </a:r>
            <a:r>
              <a:rPr lang="en-IN" sz="3200" dirty="0" err="1"/>
              <a:t>Guha</a:t>
            </a:r>
            <a:r>
              <a:rPr lang="en-IN" sz="3200" dirty="0"/>
              <a:t> Centre for Educational Technology IIT </a:t>
            </a:r>
            <a:r>
              <a:rPr lang="en-IN" sz="3200" dirty="0" err="1"/>
              <a:t>Kharagpur</a:t>
            </a:r>
            <a:r>
              <a:rPr lang="en-IN" sz="3200" dirty="0"/>
              <a:t>.</a:t>
            </a:r>
          </a:p>
          <a:p>
            <a:pPr marL="457200" lvl="0" indent="-457200">
              <a:buFont typeface="Arial" pitchFamily="34" charset="0"/>
              <a:buChar char="•"/>
            </a:pPr>
            <a:r>
              <a:rPr lang="en-IN" sz="3200" dirty="0"/>
              <a:t>NPTEL Course: ‘Enhancing Soft Skills &amp; Personality’.</a:t>
            </a:r>
          </a:p>
        </p:txBody>
      </p:sp>
    </p:spTree>
    <p:extLst>
      <p:ext uri="{BB962C8B-B14F-4D97-AF65-F5344CB8AC3E}">
        <p14:creationId xmlns:p14="http://schemas.microsoft.com/office/powerpoint/2010/main" val="39461263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79512" y="260648"/>
            <a:ext cx="8136904" cy="6186309"/>
          </a:xfrm>
          <a:prstGeom prst="rect">
            <a:avLst/>
          </a:prstGeom>
        </p:spPr>
        <p:txBody>
          <a:bodyPr wrap="square">
            <a:spAutoFit/>
          </a:bodyPr>
          <a:lstStyle/>
          <a:p>
            <a:pPr algn="ctr"/>
            <a:r>
              <a:rPr lang="en-IN" sz="3200" b="1" dirty="0" smtClean="0">
                <a:solidFill>
                  <a:srgbClr val="FF0000"/>
                </a:solidFill>
                <a:latin typeface="+mj-lt"/>
              </a:rPr>
              <a:t>INTRODUCTION TO COMMUNICATION AND ITS PROCESS</a:t>
            </a:r>
            <a:endParaRPr lang="en-IN" sz="3200" dirty="0" smtClean="0">
              <a:solidFill>
                <a:srgbClr val="FF0000"/>
              </a:solidFill>
              <a:latin typeface="+mj-lt"/>
            </a:endParaRPr>
          </a:p>
          <a:p>
            <a:pPr marL="571500" indent="-571500">
              <a:buFont typeface="Arial" pitchFamily="34" charset="0"/>
              <a:buChar char="•"/>
            </a:pPr>
            <a:r>
              <a:rPr lang="en-IN" sz="3600" dirty="0" smtClean="0">
                <a:latin typeface="+mj-lt"/>
              </a:rPr>
              <a:t>Introduction</a:t>
            </a:r>
          </a:p>
          <a:p>
            <a:pPr marL="571500" indent="-571500">
              <a:buFont typeface="Arial" pitchFamily="34" charset="0"/>
              <a:buChar char="•"/>
            </a:pPr>
            <a:r>
              <a:rPr lang="en-IN" sz="3600" dirty="0" smtClean="0">
                <a:latin typeface="+mj-lt"/>
              </a:rPr>
              <a:t>Etymological meaning </a:t>
            </a:r>
          </a:p>
          <a:p>
            <a:endParaRPr lang="en-IN" sz="3600" dirty="0" smtClean="0">
              <a:latin typeface="+mj-lt"/>
            </a:endParaRPr>
          </a:p>
          <a:p>
            <a:pPr algn="just"/>
            <a:r>
              <a:rPr lang="en-US" sz="3600" dirty="0">
                <a:latin typeface="+mj-lt"/>
              </a:rPr>
              <a:t>The word </a:t>
            </a:r>
            <a:r>
              <a:rPr lang="en-US" sz="3600" b="1" dirty="0">
                <a:latin typeface="+mj-lt"/>
              </a:rPr>
              <a:t>“communication”</a:t>
            </a:r>
            <a:r>
              <a:rPr lang="en-US" sz="3600" dirty="0">
                <a:latin typeface="+mj-lt"/>
              </a:rPr>
              <a:t> is derived from </a:t>
            </a:r>
            <a:r>
              <a:rPr lang="en-US" sz="3600" b="1" dirty="0">
                <a:latin typeface="+mj-lt"/>
              </a:rPr>
              <a:t>“</a:t>
            </a:r>
            <a:r>
              <a:rPr lang="en-US" sz="3600" b="1" dirty="0" err="1">
                <a:latin typeface="+mj-lt"/>
              </a:rPr>
              <a:t>Communicare</a:t>
            </a:r>
            <a:r>
              <a:rPr lang="en-US" sz="3600" b="1" dirty="0">
                <a:latin typeface="+mj-lt"/>
              </a:rPr>
              <a:t>” or “</a:t>
            </a:r>
            <a:r>
              <a:rPr lang="en-US" sz="3600" b="1" dirty="0" err="1">
                <a:latin typeface="+mj-lt"/>
              </a:rPr>
              <a:t>Communis</a:t>
            </a:r>
            <a:r>
              <a:rPr lang="en-US" sz="3600" b="1" dirty="0">
                <a:latin typeface="+mj-lt"/>
              </a:rPr>
              <a:t>” </a:t>
            </a:r>
            <a:r>
              <a:rPr lang="en-US" sz="3600" dirty="0">
                <a:latin typeface="+mj-lt"/>
              </a:rPr>
              <a:t>(Latin) meaning “to share it</a:t>
            </a:r>
            <a:r>
              <a:rPr lang="en-US" sz="3600" dirty="0" smtClean="0">
                <a:latin typeface="+mj-lt"/>
              </a:rPr>
              <a:t>”.</a:t>
            </a:r>
            <a:endParaRPr lang="en-IN" sz="3600" dirty="0">
              <a:latin typeface="+mj-lt"/>
            </a:endParaRPr>
          </a:p>
          <a:p>
            <a:endParaRPr lang="en-IN" sz="3600" dirty="0" smtClean="0">
              <a:latin typeface="+mj-lt"/>
            </a:endParaRPr>
          </a:p>
          <a:p>
            <a:endParaRPr lang="en-IN" sz="3600" dirty="0">
              <a:latin typeface="+mj-lt"/>
            </a:endParaRPr>
          </a:p>
          <a:p>
            <a:endParaRPr lang="en-IN" sz="3600" dirty="0">
              <a:latin typeface="+mj-lt"/>
            </a:endParaRPr>
          </a:p>
        </p:txBody>
      </p:sp>
    </p:spTree>
    <p:extLst>
      <p:ext uri="{BB962C8B-B14F-4D97-AF65-F5344CB8AC3E}">
        <p14:creationId xmlns:p14="http://schemas.microsoft.com/office/powerpoint/2010/main" val="30893424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23528" y="197346"/>
            <a:ext cx="7056784" cy="6032421"/>
          </a:xfrm>
          <a:prstGeom prst="rect">
            <a:avLst/>
          </a:prstGeom>
        </p:spPr>
        <p:txBody>
          <a:bodyPr wrap="square">
            <a:spAutoFit/>
          </a:bodyPr>
          <a:lstStyle/>
          <a:p>
            <a:pPr marL="571500" indent="-571500">
              <a:buFont typeface="Arial" pitchFamily="34" charset="0"/>
              <a:buChar char="•"/>
            </a:pPr>
            <a:r>
              <a:rPr lang="en-IN" sz="2000" b="1" dirty="0"/>
              <a:t>Definition </a:t>
            </a:r>
            <a:r>
              <a:rPr lang="en-IN" sz="2000" b="1" dirty="0" smtClean="0"/>
              <a:t>communication. </a:t>
            </a:r>
          </a:p>
          <a:p>
            <a:r>
              <a:rPr lang="en-US" sz="2000" b="1" dirty="0"/>
              <a:t>Robert Anderson, </a:t>
            </a:r>
            <a:r>
              <a:rPr lang="en-US" sz="2000" dirty="0"/>
              <a:t>“Communication is interchange of thoughts, opinions, or information, by Speech, Writing, or Signs”.</a:t>
            </a:r>
            <a:endParaRPr lang="en-IN" sz="2000" dirty="0"/>
          </a:p>
          <a:p>
            <a:r>
              <a:rPr lang="en-IN" sz="2000" dirty="0"/>
              <a:t>process of </a:t>
            </a:r>
            <a:r>
              <a:rPr lang="en-IN" sz="2000" dirty="0" smtClean="0"/>
              <a:t>communication:</a:t>
            </a:r>
          </a:p>
          <a:p>
            <a:endParaRPr lang="en-IN" sz="2000" dirty="0"/>
          </a:p>
          <a:p>
            <a:endParaRPr lang="en-IN" sz="2000" dirty="0" smtClean="0"/>
          </a:p>
          <a:p>
            <a:endParaRPr lang="en-IN" sz="2000" dirty="0"/>
          </a:p>
          <a:p>
            <a:endParaRPr lang="en-IN" sz="2000" dirty="0" smtClean="0"/>
          </a:p>
          <a:p>
            <a:endParaRPr lang="en-IN" sz="2000" dirty="0"/>
          </a:p>
          <a:p>
            <a:endParaRPr lang="en-IN" sz="2000" dirty="0" smtClean="0"/>
          </a:p>
          <a:p>
            <a:endParaRPr lang="en-IN" sz="2000" dirty="0" smtClean="0"/>
          </a:p>
          <a:p>
            <a:endParaRPr lang="en-IN" sz="2000" dirty="0"/>
          </a:p>
          <a:p>
            <a:r>
              <a:rPr lang="en-IN" sz="2000" b="1" dirty="0"/>
              <a:t>Components/elements of communication: </a:t>
            </a:r>
          </a:p>
          <a:p>
            <a:r>
              <a:rPr lang="en-IN" dirty="0" smtClean="0"/>
              <a:t>1. Sender/encoder </a:t>
            </a:r>
          </a:p>
          <a:p>
            <a:r>
              <a:rPr lang="en-IN" dirty="0" smtClean="0"/>
              <a:t>2</a:t>
            </a:r>
            <a:r>
              <a:rPr lang="en-IN" dirty="0"/>
              <a:t>. Medium </a:t>
            </a:r>
            <a:endParaRPr lang="en-IN" dirty="0" smtClean="0"/>
          </a:p>
          <a:p>
            <a:r>
              <a:rPr lang="en-IN" dirty="0" smtClean="0"/>
              <a:t>3</a:t>
            </a:r>
            <a:r>
              <a:rPr lang="en-IN" dirty="0"/>
              <a:t>. Channel </a:t>
            </a:r>
            <a:endParaRPr lang="en-IN" dirty="0" smtClean="0"/>
          </a:p>
          <a:p>
            <a:r>
              <a:rPr lang="en-IN" dirty="0" smtClean="0"/>
              <a:t>4</a:t>
            </a:r>
            <a:r>
              <a:rPr lang="en-IN" dirty="0"/>
              <a:t>. Receiver/decoder </a:t>
            </a:r>
            <a:endParaRPr lang="en-IN" dirty="0" smtClean="0"/>
          </a:p>
          <a:p>
            <a:r>
              <a:rPr lang="en-IN" dirty="0" smtClean="0"/>
              <a:t>5</a:t>
            </a:r>
            <a:r>
              <a:rPr lang="en-IN" dirty="0"/>
              <a:t>. Feedback </a:t>
            </a:r>
            <a:endParaRPr lang="en-IN" dirty="0" smtClean="0"/>
          </a:p>
          <a:p>
            <a:r>
              <a:rPr lang="en-IN" dirty="0" smtClean="0"/>
              <a:t>6</a:t>
            </a:r>
            <a:r>
              <a:rPr lang="en-IN" dirty="0"/>
              <a:t>. Context  </a:t>
            </a:r>
          </a:p>
          <a:p>
            <a:r>
              <a:rPr lang="en-IN" dirty="0"/>
              <a:t>7. Noise – Internal &amp;  External noise</a:t>
            </a:r>
          </a:p>
        </p:txBody>
      </p:sp>
      <p:pic>
        <p:nvPicPr>
          <p:cNvPr id="7" name="Picture 6" descr="Communications Process"/>
          <p:cNvPicPr/>
          <p:nvPr/>
        </p:nvPicPr>
        <p:blipFill>
          <a:blip r:embed="rId2">
            <a:extLst>
              <a:ext uri="{28A0092B-C50C-407E-A947-70E740481C1C}">
                <a14:useLocalDpi xmlns:a14="http://schemas.microsoft.com/office/drawing/2010/main" val="0"/>
              </a:ext>
            </a:extLst>
          </a:blip>
          <a:srcRect/>
          <a:stretch>
            <a:fillRect/>
          </a:stretch>
        </p:blipFill>
        <p:spPr bwMode="auto">
          <a:xfrm>
            <a:off x="467544" y="1650007"/>
            <a:ext cx="7488832" cy="1711325"/>
          </a:xfrm>
          <a:prstGeom prst="rect">
            <a:avLst/>
          </a:prstGeom>
          <a:noFill/>
          <a:ln>
            <a:noFill/>
          </a:ln>
        </p:spPr>
      </p:pic>
    </p:spTree>
    <p:extLst>
      <p:ext uri="{BB962C8B-B14F-4D97-AF65-F5344CB8AC3E}">
        <p14:creationId xmlns:p14="http://schemas.microsoft.com/office/powerpoint/2010/main" val="283718854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699792" y="188640"/>
            <a:ext cx="3981218" cy="523220"/>
          </a:xfrm>
          <a:prstGeom prst="rect">
            <a:avLst/>
          </a:prstGeom>
        </p:spPr>
        <p:txBody>
          <a:bodyPr wrap="none">
            <a:spAutoFit/>
          </a:bodyPr>
          <a:lstStyle/>
          <a:p>
            <a:r>
              <a:rPr lang="en-IN" sz="2800" b="1" dirty="0" smtClean="0"/>
              <a:t>ASSESSMENT QUESTIONS</a:t>
            </a:r>
            <a:endParaRPr lang="en-IN" sz="2800" b="1" dirty="0"/>
          </a:p>
        </p:txBody>
      </p:sp>
      <p:sp>
        <p:nvSpPr>
          <p:cNvPr id="6" name="Rectangle 5"/>
          <p:cNvSpPr/>
          <p:nvPr/>
        </p:nvSpPr>
        <p:spPr>
          <a:xfrm>
            <a:off x="200119" y="718854"/>
            <a:ext cx="8496944" cy="5909310"/>
          </a:xfrm>
          <a:prstGeom prst="rect">
            <a:avLst/>
          </a:prstGeom>
        </p:spPr>
        <p:txBody>
          <a:bodyPr wrap="square">
            <a:spAutoFit/>
          </a:bodyPr>
          <a:lstStyle/>
          <a:p>
            <a:r>
              <a:rPr lang="en-US" b="1" dirty="0"/>
              <a:t>Exercise: 1.1. Answer the following questions by choosing correct options giving below.</a:t>
            </a:r>
            <a:endParaRPr lang="en-IN" dirty="0"/>
          </a:p>
          <a:p>
            <a:r>
              <a:rPr lang="en-US" dirty="0"/>
              <a:t> </a:t>
            </a:r>
            <a:endParaRPr lang="en-IN" b="1" dirty="0"/>
          </a:p>
          <a:p>
            <a:r>
              <a:rPr lang="en-US" dirty="0"/>
              <a:t>1.</a:t>
            </a:r>
            <a:r>
              <a:rPr lang="en-US" b="1" dirty="0"/>
              <a:t> </a:t>
            </a:r>
            <a:r>
              <a:rPr lang="en-IN" dirty="0"/>
              <a:t> The English word ‘Communication’ is derived from the word_____</a:t>
            </a:r>
            <a:br>
              <a:rPr lang="en-IN" dirty="0"/>
            </a:br>
            <a:r>
              <a:rPr lang="en-IN" dirty="0"/>
              <a:t>      A. </a:t>
            </a:r>
            <a:r>
              <a:rPr lang="en-IN" dirty="0" err="1"/>
              <a:t>Communicare</a:t>
            </a:r>
            <a:r>
              <a:rPr lang="en-IN" dirty="0"/>
              <a:t>			B. </a:t>
            </a:r>
            <a:r>
              <a:rPr lang="en-IN" dirty="0" err="1"/>
              <a:t>Comunnicare</a:t>
            </a:r>
            <a:r>
              <a:rPr lang="en-IN" dirty="0"/>
              <a:t/>
            </a:r>
            <a:br>
              <a:rPr lang="en-IN" dirty="0"/>
            </a:br>
            <a:r>
              <a:rPr lang="en-IN" dirty="0"/>
              <a:t>      C.  </a:t>
            </a:r>
            <a:r>
              <a:rPr lang="en-IN" dirty="0" err="1"/>
              <a:t>Comunicare</a:t>
            </a:r>
            <a:r>
              <a:rPr lang="en-IN" dirty="0"/>
              <a:t>				D. </a:t>
            </a:r>
            <a:r>
              <a:rPr lang="en-IN" dirty="0" err="1" smtClean="0"/>
              <a:t>Communnicare</a:t>
            </a:r>
            <a:endParaRPr lang="en-IN" dirty="0" smtClean="0"/>
          </a:p>
          <a:p>
            <a:r>
              <a:rPr lang="en-IN" dirty="0" smtClean="0"/>
              <a:t>2</a:t>
            </a:r>
            <a:r>
              <a:rPr lang="en-IN" dirty="0"/>
              <a:t>. ‘</a:t>
            </a:r>
            <a:r>
              <a:rPr lang="en-IN" dirty="0" err="1"/>
              <a:t>Communicare</a:t>
            </a:r>
            <a:r>
              <a:rPr lang="en-IN" dirty="0"/>
              <a:t>’ is a _____ word.</a:t>
            </a:r>
            <a:br>
              <a:rPr lang="en-IN" dirty="0"/>
            </a:br>
            <a:r>
              <a:rPr lang="en-IN" dirty="0"/>
              <a:t>     A. French			     	</a:t>
            </a:r>
            <a:r>
              <a:rPr lang="en-IN" dirty="0" smtClean="0"/>
              <a:t>B</a:t>
            </a:r>
            <a:r>
              <a:rPr lang="en-IN" dirty="0"/>
              <a:t>. Latin</a:t>
            </a:r>
            <a:br>
              <a:rPr lang="en-IN" dirty="0"/>
            </a:br>
            <a:r>
              <a:rPr lang="en-IN" dirty="0"/>
              <a:t>     C. German			     	D. </a:t>
            </a:r>
            <a:r>
              <a:rPr lang="en-IN" dirty="0" smtClean="0"/>
              <a:t>Indian</a:t>
            </a:r>
          </a:p>
          <a:p>
            <a:pPr fontAlgn="t"/>
            <a:r>
              <a:rPr lang="en-IN" dirty="0" smtClean="0"/>
              <a:t>3</a:t>
            </a:r>
            <a:r>
              <a:rPr lang="en-IN" dirty="0"/>
              <a:t>. Define ‘Sender’</a:t>
            </a:r>
          </a:p>
          <a:p>
            <a:pPr lvl="0" fontAlgn="ctr"/>
            <a:r>
              <a:rPr lang="en-IN" dirty="0" smtClean="0"/>
              <a:t>	A. Transmit </a:t>
            </a:r>
            <a:r>
              <a:rPr lang="en-IN" dirty="0"/>
              <a:t>the message		B. To decode the  message</a:t>
            </a:r>
          </a:p>
          <a:p>
            <a:pPr lvl="0" fontAlgn="ctr"/>
            <a:r>
              <a:rPr lang="en-IN" dirty="0" smtClean="0"/>
              <a:t>	C. Sending </a:t>
            </a:r>
            <a:r>
              <a:rPr lang="en-IN" dirty="0"/>
              <a:t>gifts			</a:t>
            </a:r>
            <a:r>
              <a:rPr lang="en-IN" dirty="0" smtClean="0"/>
              <a:t>D</a:t>
            </a:r>
            <a:r>
              <a:rPr lang="en-IN" dirty="0"/>
              <a:t>. </a:t>
            </a:r>
            <a:r>
              <a:rPr lang="en-IN" dirty="0" smtClean="0"/>
              <a:t>None</a:t>
            </a:r>
          </a:p>
          <a:p>
            <a:r>
              <a:rPr lang="en-IN" dirty="0" smtClean="0"/>
              <a:t>4</a:t>
            </a:r>
            <a:r>
              <a:rPr lang="en-IN" dirty="0"/>
              <a:t>.  Define ‘Receiver’.</a:t>
            </a:r>
          </a:p>
          <a:p>
            <a:pPr marL="342900" lvl="0" indent="-342900" fontAlgn="ctr">
              <a:buFont typeface="+mj-lt"/>
              <a:buAutoNum type="alphaUcPeriod"/>
            </a:pPr>
            <a:r>
              <a:rPr lang="en-IN" dirty="0"/>
              <a:t>Words, body language that responds to the sender's message.       </a:t>
            </a:r>
          </a:p>
          <a:p>
            <a:pPr marL="342900" indent="-342900" fontAlgn="ctr">
              <a:buFont typeface="+mj-lt"/>
              <a:buAutoNum type="alphaUcPeriod"/>
            </a:pPr>
            <a:r>
              <a:rPr lang="en-IN" dirty="0" smtClean="0"/>
              <a:t>Words</a:t>
            </a:r>
            <a:endParaRPr lang="en-IN" dirty="0"/>
          </a:p>
          <a:p>
            <a:pPr marL="342900" indent="-342900" fontAlgn="ctr">
              <a:buFont typeface="+mj-lt"/>
              <a:buAutoNum type="alphaUcPeriod"/>
            </a:pPr>
            <a:r>
              <a:rPr lang="en-IN" dirty="0" smtClean="0"/>
              <a:t>Receives </a:t>
            </a:r>
            <a:r>
              <a:rPr lang="en-IN" dirty="0"/>
              <a:t>and interprets the message transmit the feedback.</a:t>
            </a:r>
          </a:p>
          <a:p>
            <a:pPr marL="342900" indent="-342900" fontAlgn="ctr">
              <a:buFont typeface="+mj-lt"/>
              <a:buAutoNum type="alphaUcPeriod"/>
            </a:pPr>
            <a:r>
              <a:rPr lang="en-IN" dirty="0" smtClean="0"/>
              <a:t>Trigger </a:t>
            </a:r>
            <a:r>
              <a:rPr lang="en-IN" dirty="0"/>
              <a:t>words</a:t>
            </a:r>
            <a:r>
              <a:rPr lang="en-IN" dirty="0" smtClean="0"/>
              <a:t>.</a:t>
            </a:r>
            <a:endParaRPr lang="en-IN" dirty="0"/>
          </a:p>
          <a:p>
            <a:r>
              <a:rPr lang="en-IN" dirty="0" smtClean="0"/>
              <a:t>5</a:t>
            </a:r>
            <a:r>
              <a:rPr lang="en-IN" dirty="0"/>
              <a:t>. Define ‘Encoding’.</a:t>
            </a:r>
          </a:p>
          <a:p>
            <a:pPr marL="342900" lvl="0" indent="-342900" fontAlgn="ctr">
              <a:buFont typeface="+mj-lt"/>
              <a:buAutoNum type="alphaUcPeriod"/>
            </a:pPr>
            <a:r>
              <a:rPr lang="en-IN" dirty="0"/>
              <a:t>The process of finding meaning.</a:t>
            </a:r>
          </a:p>
          <a:p>
            <a:pPr marL="342900" lvl="0" indent="-342900" fontAlgn="ctr">
              <a:buFont typeface="+mj-lt"/>
              <a:buAutoNum type="alphaUcPeriod"/>
            </a:pPr>
            <a:r>
              <a:rPr lang="en-IN" dirty="0"/>
              <a:t>Transmit the message.</a:t>
            </a:r>
          </a:p>
          <a:p>
            <a:pPr marL="342900" lvl="0" indent="-342900" fontAlgn="ctr">
              <a:buFont typeface="+mj-lt"/>
              <a:buAutoNum type="alphaUcPeriod"/>
            </a:pPr>
            <a:r>
              <a:rPr lang="en-IN" dirty="0"/>
              <a:t>The process of the turning ideas and feelings into verbal and non-verbal.</a:t>
            </a:r>
          </a:p>
          <a:p>
            <a:pPr marL="342900" lvl="0" indent="-342900" fontAlgn="ctr">
              <a:buFont typeface="+mj-lt"/>
              <a:buAutoNum type="alphaUcPeriod"/>
            </a:pPr>
            <a:r>
              <a:rPr lang="en-IN" dirty="0"/>
              <a:t>Refers to words</a:t>
            </a:r>
            <a:r>
              <a:rPr lang="en-IN" dirty="0" smtClean="0"/>
              <a:t>.</a:t>
            </a:r>
            <a:endParaRPr lang="en-IN" dirty="0"/>
          </a:p>
        </p:txBody>
      </p:sp>
    </p:spTree>
    <p:extLst>
      <p:ext uri="{BB962C8B-B14F-4D97-AF65-F5344CB8AC3E}">
        <p14:creationId xmlns:p14="http://schemas.microsoft.com/office/powerpoint/2010/main" val="312609440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4811" y="188640"/>
            <a:ext cx="8388424" cy="6463308"/>
          </a:xfrm>
          <a:prstGeom prst="rect">
            <a:avLst/>
          </a:prstGeom>
        </p:spPr>
        <p:txBody>
          <a:bodyPr wrap="square">
            <a:spAutoFit/>
          </a:bodyPr>
          <a:lstStyle/>
          <a:p>
            <a:r>
              <a:rPr lang="en-IN" dirty="0"/>
              <a:t>6. The process of finding meaning of ‘verbal and non-verbal’ symbols.</a:t>
            </a:r>
          </a:p>
          <a:p>
            <a:pPr lvl="0" fontAlgn="ctr"/>
            <a:r>
              <a:rPr lang="en-IN" dirty="0" smtClean="0"/>
              <a:t>A. Encoding</a:t>
            </a:r>
            <a:r>
              <a:rPr lang="en-IN" dirty="0"/>
              <a:t>		</a:t>
            </a:r>
            <a:r>
              <a:rPr lang="en-IN" dirty="0" smtClean="0"/>
              <a:t>B</a:t>
            </a:r>
            <a:r>
              <a:rPr lang="en-IN" dirty="0"/>
              <a:t>. Decoding</a:t>
            </a:r>
          </a:p>
          <a:p>
            <a:pPr fontAlgn="ctr"/>
            <a:r>
              <a:rPr lang="en-IN" dirty="0"/>
              <a:t>C. Life			D. Verbal</a:t>
            </a:r>
          </a:p>
          <a:p>
            <a:r>
              <a:rPr lang="en-IN" dirty="0"/>
              <a:t> </a:t>
            </a:r>
          </a:p>
          <a:p>
            <a:r>
              <a:rPr lang="en-IN" dirty="0"/>
              <a:t>7. Define ‘Physical Noise’ (External noise).</a:t>
            </a:r>
          </a:p>
          <a:p>
            <a:pPr marL="342900" lvl="0" indent="-342900" fontAlgn="ctr">
              <a:buFont typeface="+mj-lt"/>
              <a:buAutoNum type="alphaUcPeriod"/>
            </a:pPr>
            <a:r>
              <a:rPr lang="en-IN" dirty="0"/>
              <a:t>Any sound that prevents a person being heard. </a:t>
            </a:r>
          </a:p>
          <a:p>
            <a:pPr marL="342900" lvl="0" indent="-342900" fontAlgn="ctr">
              <a:buFont typeface="+mj-lt"/>
              <a:buAutoNum type="alphaUcPeriod"/>
            </a:pPr>
            <a:r>
              <a:rPr lang="en-IN" dirty="0"/>
              <a:t>Any unwanted noise </a:t>
            </a:r>
          </a:p>
          <a:p>
            <a:pPr marL="342900" lvl="0" indent="-342900" fontAlgn="ctr">
              <a:buFont typeface="+mj-lt"/>
              <a:buAutoNum type="alphaUcPeriod"/>
            </a:pPr>
            <a:r>
              <a:rPr lang="en-IN" dirty="0"/>
              <a:t>Sound waves that hinders communication. </a:t>
            </a:r>
          </a:p>
          <a:p>
            <a:pPr marL="342900" lvl="0" indent="-342900" fontAlgn="ctr">
              <a:buFont typeface="+mj-lt"/>
              <a:buAutoNum type="alphaUcPeriod"/>
            </a:pPr>
            <a:r>
              <a:rPr lang="en-IN" dirty="0"/>
              <a:t>All the above</a:t>
            </a:r>
          </a:p>
          <a:p>
            <a:r>
              <a:rPr lang="en-US" b="1" dirty="0"/>
              <a:t> </a:t>
            </a:r>
            <a:endParaRPr lang="en-IN" dirty="0"/>
          </a:p>
          <a:p>
            <a:r>
              <a:rPr lang="en-IN" dirty="0"/>
              <a:t>8. ‘Psychological noise’ (Internal noise).</a:t>
            </a:r>
          </a:p>
          <a:p>
            <a:pPr marL="342900" lvl="0" indent="-342900" fontAlgn="ctr">
              <a:buFont typeface="+mj-lt"/>
              <a:buAutoNum type="alphaUcPeriod"/>
            </a:pPr>
            <a:r>
              <a:rPr lang="en-US" dirty="0"/>
              <a:t>Interference that occurs within our minds.</a:t>
            </a:r>
            <a:endParaRPr lang="en-IN" dirty="0"/>
          </a:p>
          <a:p>
            <a:pPr marL="342900" lvl="0" indent="-342900" fontAlgn="ctr">
              <a:buFont typeface="+mj-lt"/>
              <a:buAutoNum type="alphaUcPeriod"/>
            </a:pPr>
            <a:r>
              <a:rPr lang="en-IN" dirty="0"/>
              <a:t>Thought that interfere with the message.</a:t>
            </a:r>
          </a:p>
          <a:p>
            <a:pPr marL="342900" lvl="0" indent="-342900" fontAlgn="ctr">
              <a:buFont typeface="+mj-lt"/>
              <a:buAutoNum type="alphaUcPeriod"/>
            </a:pPr>
            <a:r>
              <a:rPr lang="en-IN" dirty="0"/>
              <a:t>Both are correct.		</a:t>
            </a:r>
          </a:p>
          <a:p>
            <a:pPr marL="342900" lvl="0" indent="-342900" fontAlgn="ctr">
              <a:buFont typeface="+mj-lt"/>
              <a:buAutoNum type="alphaUcPeriod"/>
            </a:pPr>
            <a:r>
              <a:rPr lang="en-IN" dirty="0"/>
              <a:t>Both are wrong.</a:t>
            </a:r>
          </a:p>
          <a:p>
            <a:r>
              <a:rPr lang="en-IN" dirty="0"/>
              <a:t> </a:t>
            </a:r>
          </a:p>
          <a:p>
            <a:r>
              <a:rPr lang="en-IN" dirty="0"/>
              <a:t>9.</a:t>
            </a:r>
            <a:r>
              <a:rPr lang="en-IN" b="1" dirty="0"/>
              <a:t> True or False:</a:t>
            </a:r>
            <a:r>
              <a:rPr lang="en-IN" dirty="0"/>
              <a:t> is verbal actually words?</a:t>
            </a:r>
          </a:p>
          <a:p>
            <a:pPr marL="342900" lvl="0" indent="-342900" fontAlgn="ctr">
              <a:buFont typeface="+mj-lt"/>
              <a:buAutoNum type="alphaUcPeriod"/>
            </a:pPr>
            <a:r>
              <a:rPr lang="en-IN" dirty="0"/>
              <a:t>True</a:t>
            </a:r>
          </a:p>
          <a:p>
            <a:pPr marL="342900" lvl="0" indent="-342900" fontAlgn="ctr">
              <a:buFont typeface="+mj-lt"/>
              <a:buAutoNum type="alphaUcPeriod"/>
            </a:pPr>
            <a:r>
              <a:rPr lang="en-IN" dirty="0"/>
              <a:t>False</a:t>
            </a:r>
          </a:p>
          <a:p>
            <a:r>
              <a:rPr lang="en-IN" dirty="0"/>
              <a:t> </a:t>
            </a:r>
          </a:p>
          <a:p>
            <a:r>
              <a:rPr lang="en-IN" dirty="0"/>
              <a:t>10. </a:t>
            </a:r>
            <a:r>
              <a:rPr lang="en-IN" b="1" dirty="0"/>
              <a:t>True or false:</a:t>
            </a:r>
            <a:r>
              <a:rPr lang="en-IN" dirty="0"/>
              <a:t> is the definition non-verbal communication without words.</a:t>
            </a:r>
          </a:p>
          <a:p>
            <a:pPr marL="342900" lvl="0" indent="-342900" fontAlgn="ctr">
              <a:buFont typeface="+mj-lt"/>
              <a:buAutoNum type="alphaUcPeriod"/>
            </a:pPr>
            <a:r>
              <a:rPr lang="en-IN" dirty="0"/>
              <a:t>True </a:t>
            </a:r>
          </a:p>
          <a:p>
            <a:pPr marL="342900" lvl="0" indent="-342900" fontAlgn="ctr">
              <a:buFont typeface="+mj-lt"/>
              <a:buAutoNum type="alphaUcPeriod"/>
            </a:pPr>
            <a:r>
              <a:rPr lang="en-IN" dirty="0"/>
              <a:t>False</a:t>
            </a:r>
          </a:p>
        </p:txBody>
      </p:sp>
    </p:spTree>
    <p:extLst>
      <p:ext uri="{BB962C8B-B14F-4D97-AF65-F5344CB8AC3E}">
        <p14:creationId xmlns:p14="http://schemas.microsoft.com/office/powerpoint/2010/main" val="336816436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8386" y="836712"/>
            <a:ext cx="8460432" cy="4524315"/>
          </a:xfrm>
          <a:prstGeom prst="rect">
            <a:avLst/>
          </a:prstGeom>
        </p:spPr>
        <p:txBody>
          <a:bodyPr wrap="square">
            <a:spAutoFit/>
          </a:bodyPr>
          <a:lstStyle/>
          <a:p>
            <a:pPr algn="ctr" fontAlgn="t"/>
            <a:r>
              <a:rPr lang="en-US" b="1" dirty="0"/>
              <a:t>Answer-Exercise: 1.1: </a:t>
            </a:r>
            <a:endParaRPr lang="en-US" b="1" dirty="0" smtClean="0"/>
          </a:p>
          <a:p>
            <a:pPr fontAlgn="t"/>
            <a:endParaRPr lang="en-IN" dirty="0"/>
          </a:p>
          <a:p>
            <a:pPr marL="342900" indent="-342900" fontAlgn="t">
              <a:buAutoNum type="arabicPeriod"/>
            </a:pPr>
            <a:r>
              <a:rPr lang="en-US" dirty="0" smtClean="0"/>
              <a:t>A.</a:t>
            </a:r>
            <a:r>
              <a:rPr lang="en-IN" dirty="0"/>
              <a:t> </a:t>
            </a:r>
            <a:r>
              <a:rPr lang="en-IN" dirty="0" err="1"/>
              <a:t>Communicare</a:t>
            </a:r>
            <a:r>
              <a:rPr lang="en-IN" dirty="0"/>
              <a:t> </a:t>
            </a:r>
            <a:r>
              <a:rPr lang="en-IN" dirty="0" smtClean="0"/>
              <a:t> </a:t>
            </a:r>
            <a:r>
              <a:rPr lang="en-US" dirty="0"/>
              <a:t> </a:t>
            </a:r>
            <a:r>
              <a:rPr lang="en-US" dirty="0" smtClean="0"/>
              <a:t>            2.B.</a:t>
            </a:r>
            <a:r>
              <a:rPr lang="en-IN" dirty="0"/>
              <a:t> Latin </a:t>
            </a:r>
            <a:r>
              <a:rPr lang="en-IN" dirty="0" smtClean="0"/>
              <a:t> </a:t>
            </a:r>
            <a:r>
              <a:rPr lang="en-US" dirty="0"/>
              <a:t>	</a:t>
            </a:r>
            <a:r>
              <a:rPr lang="en-US" dirty="0" smtClean="0"/>
              <a:t>                 3.A. </a:t>
            </a:r>
            <a:r>
              <a:rPr lang="en-IN" dirty="0"/>
              <a:t>Transmit the message </a:t>
            </a:r>
            <a:endParaRPr lang="en-IN" dirty="0" smtClean="0"/>
          </a:p>
          <a:p>
            <a:pPr fontAlgn="t"/>
            <a:r>
              <a:rPr lang="en-US" dirty="0"/>
              <a:t>	</a:t>
            </a:r>
            <a:endParaRPr lang="en-US" dirty="0" smtClean="0"/>
          </a:p>
          <a:p>
            <a:pPr fontAlgn="t"/>
            <a:r>
              <a:rPr lang="en-US" dirty="0" smtClean="0"/>
              <a:t>4.C. </a:t>
            </a:r>
            <a:r>
              <a:rPr lang="en-IN" dirty="0"/>
              <a:t>Receives and interprets the message transmit the feedback</a:t>
            </a:r>
            <a:r>
              <a:rPr lang="en-IN" dirty="0" smtClean="0"/>
              <a:t>.</a:t>
            </a:r>
          </a:p>
          <a:p>
            <a:pPr fontAlgn="t"/>
            <a:endParaRPr lang="en-US" dirty="0" smtClean="0"/>
          </a:p>
          <a:p>
            <a:pPr fontAlgn="t"/>
            <a:r>
              <a:rPr lang="en-US" dirty="0" smtClean="0"/>
              <a:t>5. C. </a:t>
            </a:r>
            <a:r>
              <a:rPr lang="en-IN" dirty="0"/>
              <a:t>The process of the turning ideas and feelings </a:t>
            </a:r>
            <a:r>
              <a:rPr lang="en-IN" dirty="0" smtClean="0"/>
              <a:t>into </a:t>
            </a:r>
            <a:r>
              <a:rPr lang="en-IN" dirty="0"/>
              <a:t>verbal and </a:t>
            </a:r>
            <a:r>
              <a:rPr lang="en-IN" dirty="0" smtClean="0"/>
              <a:t>non-verbal.          </a:t>
            </a:r>
          </a:p>
          <a:p>
            <a:pPr lvl="0" fontAlgn="t"/>
            <a:endParaRPr lang="en-US" dirty="0" smtClean="0"/>
          </a:p>
          <a:p>
            <a:pPr lvl="0" fontAlgn="t"/>
            <a:r>
              <a:rPr lang="en-US" dirty="0" smtClean="0"/>
              <a:t>6</a:t>
            </a:r>
            <a:r>
              <a:rPr lang="en-US" dirty="0"/>
              <a:t>. </a:t>
            </a:r>
            <a:r>
              <a:rPr lang="en-US" dirty="0" smtClean="0"/>
              <a:t>B.</a:t>
            </a:r>
            <a:r>
              <a:rPr lang="en-IN" dirty="0"/>
              <a:t> </a:t>
            </a:r>
            <a:r>
              <a:rPr lang="en-IN" dirty="0" smtClean="0"/>
              <a:t>Decoding</a:t>
            </a:r>
          </a:p>
          <a:p>
            <a:pPr lvl="0" fontAlgn="ctr"/>
            <a:endParaRPr lang="en-IN" dirty="0"/>
          </a:p>
          <a:p>
            <a:pPr lvl="0" fontAlgn="ctr"/>
            <a:r>
              <a:rPr lang="en-US" dirty="0" smtClean="0"/>
              <a:t>7.D.</a:t>
            </a:r>
            <a:r>
              <a:rPr lang="en-IN" dirty="0" smtClean="0"/>
              <a:t> </a:t>
            </a:r>
            <a:r>
              <a:rPr lang="en-IN" dirty="0"/>
              <a:t>All the above</a:t>
            </a:r>
          </a:p>
          <a:p>
            <a:pPr lvl="0" fontAlgn="t"/>
            <a:r>
              <a:rPr lang="en-IN" dirty="0" smtClean="0"/>
              <a:t> </a:t>
            </a:r>
            <a:endParaRPr lang="en-IN" dirty="0"/>
          </a:p>
          <a:p>
            <a:pPr lvl="0" fontAlgn="ctr"/>
            <a:r>
              <a:rPr lang="en-US" dirty="0" smtClean="0"/>
              <a:t>8</a:t>
            </a:r>
            <a:r>
              <a:rPr lang="en-US" dirty="0"/>
              <a:t>. </a:t>
            </a:r>
            <a:r>
              <a:rPr lang="en-US" dirty="0" smtClean="0"/>
              <a:t>A. Interference </a:t>
            </a:r>
            <a:r>
              <a:rPr lang="en-US" dirty="0"/>
              <a:t>that occurs within our minds</a:t>
            </a:r>
            <a:r>
              <a:rPr lang="en-US" dirty="0" smtClean="0"/>
              <a:t>.</a:t>
            </a:r>
          </a:p>
          <a:p>
            <a:pPr lvl="0" fontAlgn="ctr"/>
            <a:endParaRPr lang="en-IN" dirty="0"/>
          </a:p>
          <a:p>
            <a:pPr lvl="0" fontAlgn="t"/>
            <a:r>
              <a:rPr lang="en-US" dirty="0" smtClean="0"/>
              <a:t>9.A.</a:t>
            </a:r>
            <a:r>
              <a:rPr lang="en-IN" dirty="0"/>
              <a:t> </a:t>
            </a:r>
            <a:r>
              <a:rPr lang="en-IN" dirty="0" smtClean="0"/>
              <a:t>True			</a:t>
            </a:r>
            <a:r>
              <a:rPr lang="en-US" dirty="0" smtClean="0"/>
              <a:t>10.A.</a:t>
            </a:r>
            <a:r>
              <a:rPr lang="en-IN" dirty="0"/>
              <a:t> True</a:t>
            </a:r>
          </a:p>
          <a:p>
            <a:pPr fontAlgn="t"/>
            <a:r>
              <a:rPr lang="en-US" dirty="0"/>
              <a:t>	</a:t>
            </a:r>
            <a:endParaRPr lang="en-IN" dirty="0"/>
          </a:p>
        </p:txBody>
      </p:sp>
      <p:sp>
        <p:nvSpPr>
          <p:cNvPr id="5" name="Rounded Rectangle 4"/>
          <p:cNvSpPr/>
          <p:nvPr/>
        </p:nvSpPr>
        <p:spPr>
          <a:xfrm>
            <a:off x="89176" y="5350301"/>
            <a:ext cx="8159644" cy="11881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just">
              <a:lnSpc>
                <a:spcPct val="115000"/>
              </a:lnSpc>
              <a:spcBef>
                <a:spcPts val="0"/>
              </a:spcBef>
              <a:spcAft>
                <a:spcPts val="0"/>
              </a:spcAft>
            </a:pPr>
            <a:r>
              <a:rPr lang="en-IN" b="1" dirty="0">
                <a:solidFill>
                  <a:srgbClr val="FFFFFF"/>
                </a:solidFill>
                <a:effectLst/>
                <a:latin typeface="Book Antiqua"/>
                <a:ea typeface="Calibri"/>
                <a:cs typeface="Tunga"/>
              </a:rPr>
              <a:t>Activity:</a:t>
            </a:r>
            <a:r>
              <a:rPr lang="en-IN" dirty="0">
                <a:solidFill>
                  <a:srgbClr val="FFFFFF"/>
                </a:solidFill>
                <a:effectLst/>
                <a:latin typeface="Book Antiqua"/>
                <a:ea typeface="Calibri"/>
                <a:cs typeface="Tunga"/>
              </a:rPr>
              <a:t> </a:t>
            </a:r>
            <a:r>
              <a:rPr lang="en-US" dirty="0">
                <a:solidFill>
                  <a:srgbClr val="FFFFFF"/>
                </a:solidFill>
                <a:effectLst/>
                <a:latin typeface="Book Antiqua"/>
                <a:ea typeface="Times New Roman"/>
                <a:cs typeface="Times New Roman"/>
              </a:rPr>
              <a:t>“The meaning of communication lies in the way that is received”.</a:t>
            </a:r>
            <a:endParaRPr lang="en-IN" sz="1600" dirty="0">
              <a:effectLst/>
              <a:ea typeface="Calibri"/>
              <a:cs typeface="Tunga"/>
            </a:endParaRPr>
          </a:p>
          <a:p>
            <a:pPr marL="0" marR="0" algn="just">
              <a:lnSpc>
                <a:spcPct val="115000"/>
              </a:lnSpc>
              <a:spcBef>
                <a:spcPts val="0"/>
              </a:spcBef>
              <a:spcAft>
                <a:spcPts val="0"/>
              </a:spcAft>
            </a:pPr>
            <a:r>
              <a:rPr lang="en-US" dirty="0">
                <a:solidFill>
                  <a:srgbClr val="FFFFFF"/>
                </a:solidFill>
                <a:effectLst/>
                <a:latin typeface="Book Antiqua"/>
                <a:ea typeface="Times New Roman"/>
                <a:cs typeface="Times New Roman"/>
              </a:rPr>
              <a:t>Do you agree with the above statement? Discuss with your friends during the next meeting.</a:t>
            </a:r>
            <a:endParaRPr lang="en-IN" sz="1600" dirty="0">
              <a:effectLst/>
              <a:ea typeface="Calibri"/>
              <a:cs typeface="Tunga"/>
            </a:endParaRPr>
          </a:p>
          <a:p>
            <a:pPr marL="0" marR="0" algn="ctr">
              <a:lnSpc>
                <a:spcPct val="115000"/>
              </a:lnSpc>
              <a:spcBef>
                <a:spcPts val="0"/>
              </a:spcBef>
              <a:spcAft>
                <a:spcPts val="1000"/>
              </a:spcAft>
            </a:pPr>
            <a:r>
              <a:rPr lang="en-IN" sz="1600" dirty="0">
                <a:solidFill>
                  <a:srgbClr val="FFFFFF"/>
                </a:solidFill>
                <a:effectLst/>
                <a:ea typeface="Calibri"/>
                <a:cs typeface="Tunga"/>
              </a:rPr>
              <a:t> </a:t>
            </a:r>
            <a:endParaRPr lang="en-IN" sz="1600" dirty="0">
              <a:effectLst/>
              <a:ea typeface="Calibri"/>
              <a:cs typeface="Tunga"/>
            </a:endParaRPr>
          </a:p>
        </p:txBody>
      </p:sp>
    </p:spTree>
    <p:extLst>
      <p:ext uri="{BB962C8B-B14F-4D97-AF65-F5344CB8AC3E}">
        <p14:creationId xmlns:p14="http://schemas.microsoft.com/office/powerpoint/2010/main" val="351536682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txBox="1">
            <a:spLocks/>
          </p:cNvSpPr>
          <p:nvPr/>
        </p:nvSpPr>
        <p:spPr>
          <a:xfrm>
            <a:off x="-36512" y="146850"/>
            <a:ext cx="8712968" cy="6594518"/>
          </a:xfrm>
          <a:prstGeom prst="rect">
            <a:avLst/>
          </a:prstGeom>
        </p:spPr>
        <p:txBody>
          <a:bodyPr vert="horz" lIns="91440" tIns="45720" rIns="91440" bIns="45720" rtlCol="0" anchor="ctr">
            <a:noAutofit/>
          </a:bodyPr>
          <a:lst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a:lstStyle>
          <a:p>
            <a:pPr algn="ctr"/>
            <a:r>
              <a:rPr lang="en-IN" sz="4400" b="1" dirty="0" smtClean="0">
                <a:solidFill>
                  <a:srgbClr val="FF0000"/>
                </a:solidFill>
                <a:latin typeface="Berlin Sans FB Demi" pitchFamily="34" charset="0"/>
              </a:rPr>
              <a:t>PROFESSIONAL </a:t>
            </a:r>
            <a:r>
              <a:rPr lang="en-IN" sz="4400" b="1" dirty="0">
                <a:solidFill>
                  <a:srgbClr val="FF0000"/>
                </a:solidFill>
                <a:latin typeface="Berlin Sans FB Demi" pitchFamily="34" charset="0"/>
              </a:rPr>
              <a:t>COMMUNICATION </a:t>
            </a:r>
            <a:endParaRPr lang="en-IN" sz="4400" b="1" dirty="0" smtClean="0">
              <a:solidFill>
                <a:srgbClr val="FF0000"/>
              </a:solidFill>
              <a:latin typeface="Berlin Sans FB Demi" pitchFamily="34" charset="0"/>
            </a:endParaRPr>
          </a:p>
          <a:p>
            <a:pPr algn="ctr"/>
            <a:r>
              <a:rPr lang="en-IN" sz="4400" b="1" dirty="0" smtClean="0">
                <a:solidFill>
                  <a:srgbClr val="FF0000"/>
                </a:solidFill>
                <a:latin typeface="Berlin Sans FB Demi" pitchFamily="34" charset="0"/>
              </a:rPr>
              <a:t>AND </a:t>
            </a:r>
          </a:p>
          <a:p>
            <a:pPr algn="ctr"/>
            <a:r>
              <a:rPr lang="en-IN" sz="4400" b="1" dirty="0" smtClean="0">
                <a:solidFill>
                  <a:srgbClr val="FF0000"/>
                </a:solidFill>
                <a:latin typeface="Berlin Sans FB Demi" pitchFamily="34" charset="0"/>
              </a:rPr>
              <a:t>LIFE SKILLS</a:t>
            </a:r>
          </a:p>
          <a:p>
            <a:pPr algn="ctr"/>
            <a:r>
              <a:rPr lang="en-IN" sz="2800" b="1" dirty="0" smtClean="0"/>
              <a:t>                            </a:t>
            </a:r>
          </a:p>
          <a:p>
            <a:pPr algn="ctr"/>
            <a:r>
              <a:rPr lang="en-IN" sz="2800" b="1" dirty="0"/>
              <a:t> </a:t>
            </a:r>
            <a:r>
              <a:rPr lang="en-IN" sz="2800" b="1" dirty="0" smtClean="0"/>
              <a:t>           </a:t>
            </a:r>
            <a:r>
              <a:rPr lang="en-IN" sz="2800" b="1" dirty="0" smtClean="0">
                <a:solidFill>
                  <a:srgbClr val="0070C0"/>
                </a:solidFill>
              </a:rPr>
              <a:t>BE-Semester</a:t>
            </a:r>
            <a:r>
              <a:rPr lang="en-IN" sz="2800" b="1" dirty="0">
                <a:solidFill>
                  <a:srgbClr val="0070C0"/>
                </a:solidFill>
              </a:rPr>
              <a:t>: </a:t>
            </a:r>
            <a:r>
              <a:rPr lang="en-IN" sz="2800" b="1" dirty="0" smtClean="0">
                <a:solidFill>
                  <a:srgbClr val="0070C0"/>
                </a:solidFill>
              </a:rPr>
              <a:t>2</a:t>
            </a:r>
            <a:r>
              <a:rPr lang="en-IN" sz="2800" b="1" dirty="0"/>
              <a:t>		</a:t>
            </a:r>
            <a:endParaRPr lang="en-IN" sz="2800" b="1" dirty="0" smtClean="0"/>
          </a:p>
          <a:p>
            <a:pPr algn="ctr"/>
            <a:r>
              <a:rPr lang="en-IN" sz="2800" b="1" dirty="0"/>
              <a:t>	  </a:t>
            </a:r>
            <a:endParaRPr lang="en-IN" sz="2800" b="1" dirty="0" smtClean="0"/>
          </a:p>
          <a:p>
            <a:pPr algn="ctr"/>
            <a:r>
              <a:rPr lang="en-IN" sz="2800" b="1" dirty="0" smtClean="0">
                <a:solidFill>
                  <a:srgbClr val="FF0000"/>
                </a:solidFill>
              </a:rPr>
              <a:t>Term</a:t>
            </a:r>
            <a:r>
              <a:rPr lang="en-IN" sz="2800" b="1" dirty="0">
                <a:solidFill>
                  <a:srgbClr val="FF0000"/>
                </a:solidFill>
              </a:rPr>
              <a:t>: </a:t>
            </a:r>
            <a:r>
              <a:rPr lang="en-IN" sz="2800" dirty="0" smtClean="0">
                <a:solidFill>
                  <a:srgbClr val="FF0000"/>
                </a:solidFill>
              </a:rPr>
              <a:t>10.05.2021   </a:t>
            </a:r>
            <a:r>
              <a:rPr lang="en-IN" sz="2800" dirty="0">
                <a:solidFill>
                  <a:srgbClr val="FF0000"/>
                </a:solidFill>
              </a:rPr>
              <a:t>to </a:t>
            </a:r>
            <a:r>
              <a:rPr lang="en-IN" sz="2800" dirty="0" smtClean="0">
                <a:solidFill>
                  <a:srgbClr val="FF0000"/>
                </a:solidFill>
              </a:rPr>
              <a:t>   03.08.2021</a:t>
            </a:r>
          </a:p>
          <a:p>
            <a:pPr algn="ctr"/>
            <a:endParaRPr lang="en-IN" sz="2800" dirty="0"/>
          </a:p>
          <a:p>
            <a:pPr algn="ctr"/>
            <a:r>
              <a:rPr lang="en-IN" sz="2800" b="1" dirty="0">
                <a:solidFill>
                  <a:srgbClr val="0070C0"/>
                </a:solidFill>
              </a:rPr>
              <a:t>Course Code: </a:t>
            </a:r>
            <a:r>
              <a:rPr lang="en-IN" sz="2800" dirty="0" smtClean="0">
                <a:solidFill>
                  <a:srgbClr val="0070C0"/>
                </a:solidFill>
              </a:rPr>
              <a:t>HS24                                         </a:t>
            </a:r>
            <a:r>
              <a:rPr lang="en-IN" sz="2800" dirty="0">
                <a:solidFill>
                  <a:srgbClr val="0070C0"/>
                </a:solidFill>
              </a:rPr>
              <a:t>	    </a:t>
            </a:r>
            <a:r>
              <a:rPr lang="en-IN" sz="2800" b="1" dirty="0" smtClean="0">
                <a:solidFill>
                  <a:srgbClr val="0070C0"/>
                </a:solidFill>
              </a:rPr>
              <a:t>Credits</a:t>
            </a:r>
            <a:r>
              <a:rPr lang="en-IN" sz="2800" b="1" dirty="0">
                <a:solidFill>
                  <a:srgbClr val="0070C0"/>
                </a:solidFill>
              </a:rPr>
              <a:t>:</a:t>
            </a:r>
            <a:r>
              <a:rPr lang="en-IN" sz="2800" dirty="0">
                <a:solidFill>
                  <a:srgbClr val="0070C0"/>
                </a:solidFill>
              </a:rPr>
              <a:t> </a:t>
            </a:r>
            <a:r>
              <a:rPr lang="en-IN" sz="2800" dirty="0" smtClean="0">
                <a:solidFill>
                  <a:srgbClr val="0070C0"/>
                </a:solidFill>
              </a:rPr>
              <a:t>2:0:0</a:t>
            </a:r>
          </a:p>
        </p:txBody>
      </p:sp>
    </p:spTree>
    <p:extLst>
      <p:ext uri="{BB962C8B-B14F-4D97-AF65-F5344CB8AC3E}">
        <p14:creationId xmlns:p14="http://schemas.microsoft.com/office/powerpoint/2010/main" val="249896293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Recap HD Stock Images | Shutterstoc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496" y="44624"/>
            <a:ext cx="9108504" cy="68133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674451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4" descr="Forms Of Communication High Resolution Stock Photography and Images - Alamy"/>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030" name="Picture 6" descr="Forms Of Communication High Resolution Stock Photography and Images - Alam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25390"/>
            <a:ext cx="8460431" cy="68326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652140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222962291"/>
              </p:ext>
            </p:extLst>
          </p:nvPr>
        </p:nvGraphicFramePr>
        <p:xfrm>
          <a:off x="1" y="-27384"/>
          <a:ext cx="9143999" cy="7168134"/>
        </p:xfrm>
        <a:graphic>
          <a:graphicData uri="http://schemas.openxmlformats.org/drawingml/2006/table">
            <a:tbl>
              <a:tblPr firstRow="1" firstCol="1" bandRow="1">
                <a:tableStyleId>{5C22544A-7EE6-4342-B048-85BDC9FD1C3A}</a:tableStyleId>
              </a:tblPr>
              <a:tblGrid>
                <a:gridCol w="1793257"/>
                <a:gridCol w="2019436"/>
                <a:gridCol w="2665653"/>
                <a:gridCol w="2665653"/>
              </a:tblGrid>
              <a:tr h="170296">
                <a:tc gridSpan="4">
                  <a:txBody>
                    <a:bodyPr/>
                    <a:lstStyle/>
                    <a:p>
                      <a:pPr marL="0" marR="0" algn="ctr">
                        <a:lnSpc>
                          <a:spcPct val="115000"/>
                        </a:lnSpc>
                        <a:spcBef>
                          <a:spcPts val="0"/>
                        </a:spcBef>
                        <a:spcAft>
                          <a:spcPts val="0"/>
                        </a:spcAft>
                      </a:pPr>
                      <a:r>
                        <a:rPr lang="en-US" sz="1200" b="1" dirty="0">
                          <a:effectLst/>
                        </a:rPr>
                        <a:t>FORMS OF COMMUNICATION</a:t>
                      </a:r>
                      <a:endParaRPr lang="en-IN" sz="1200" b="1" dirty="0">
                        <a:effectLst/>
                        <a:latin typeface="Calibri"/>
                        <a:ea typeface="Calibri"/>
                        <a:cs typeface="Tunga"/>
                      </a:endParaRPr>
                    </a:p>
                  </a:txBody>
                  <a:tcPr marL="41652" marR="41652" marT="0" marB="0"/>
                </a:tc>
                <a:tc hMerge="1">
                  <a:txBody>
                    <a:bodyPr/>
                    <a:lstStyle/>
                    <a:p>
                      <a:endParaRPr lang="en-IN"/>
                    </a:p>
                  </a:txBody>
                  <a:tcPr/>
                </a:tc>
                <a:tc hMerge="1">
                  <a:txBody>
                    <a:bodyPr/>
                    <a:lstStyle/>
                    <a:p>
                      <a:endParaRPr lang="en-IN"/>
                    </a:p>
                  </a:txBody>
                  <a:tcPr/>
                </a:tc>
                <a:tc hMerge="1">
                  <a:txBody>
                    <a:bodyPr/>
                    <a:lstStyle/>
                    <a:p>
                      <a:endParaRPr lang="en-IN"/>
                    </a:p>
                  </a:txBody>
                  <a:tcPr/>
                </a:tc>
              </a:tr>
              <a:tr h="170296">
                <a:tc gridSpan="2">
                  <a:txBody>
                    <a:bodyPr/>
                    <a:lstStyle/>
                    <a:p>
                      <a:pPr marL="0" marR="0" algn="ctr">
                        <a:lnSpc>
                          <a:spcPct val="115000"/>
                        </a:lnSpc>
                        <a:spcBef>
                          <a:spcPts val="0"/>
                        </a:spcBef>
                        <a:spcAft>
                          <a:spcPts val="0"/>
                        </a:spcAft>
                      </a:pPr>
                      <a:r>
                        <a:rPr lang="en-US" sz="1200" b="1" dirty="0" smtClean="0">
                          <a:effectLst/>
                        </a:rPr>
                        <a:t>1. Types </a:t>
                      </a:r>
                      <a:r>
                        <a:rPr lang="en-US" sz="1200" b="1" dirty="0">
                          <a:effectLst/>
                        </a:rPr>
                        <a:t>of verbal Communication</a:t>
                      </a:r>
                      <a:endParaRPr lang="en-IN" sz="1200" b="1" dirty="0">
                        <a:effectLst/>
                        <a:latin typeface="Calibri"/>
                        <a:ea typeface="Calibri"/>
                        <a:cs typeface="Tunga"/>
                      </a:endParaRPr>
                    </a:p>
                  </a:txBody>
                  <a:tcPr marL="41652" marR="41652" marT="0" marB="0"/>
                </a:tc>
                <a:tc hMerge="1">
                  <a:txBody>
                    <a:bodyPr/>
                    <a:lstStyle/>
                    <a:p>
                      <a:endParaRPr lang="en-IN"/>
                    </a:p>
                  </a:txBody>
                  <a:tcPr/>
                </a:tc>
                <a:tc gridSpan="2">
                  <a:txBody>
                    <a:bodyPr/>
                    <a:lstStyle/>
                    <a:p>
                      <a:pPr marL="0" marR="0" algn="ctr">
                        <a:lnSpc>
                          <a:spcPct val="115000"/>
                        </a:lnSpc>
                        <a:spcBef>
                          <a:spcPts val="0"/>
                        </a:spcBef>
                        <a:spcAft>
                          <a:spcPts val="0"/>
                        </a:spcAft>
                      </a:pPr>
                      <a:r>
                        <a:rPr lang="en-US" sz="1200" b="1" dirty="0" smtClean="0">
                          <a:effectLst/>
                        </a:rPr>
                        <a:t>2. Types </a:t>
                      </a:r>
                      <a:r>
                        <a:rPr lang="en-US" sz="1200" b="1" dirty="0">
                          <a:effectLst/>
                        </a:rPr>
                        <a:t>of non-verbal Communication</a:t>
                      </a:r>
                      <a:endParaRPr lang="en-IN" sz="1200" b="1" dirty="0">
                        <a:effectLst/>
                        <a:latin typeface="Calibri"/>
                        <a:ea typeface="Calibri"/>
                        <a:cs typeface="Tunga"/>
                      </a:endParaRPr>
                    </a:p>
                  </a:txBody>
                  <a:tcPr marL="41652" marR="41652" marT="0" marB="0"/>
                </a:tc>
                <a:tc hMerge="1">
                  <a:txBody>
                    <a:bodyPr/>
                    <a:lstStyle/>
                    <a:p>
                      <a:endParaRPr lang="en-IN"/>
                    </a:p>
                  </a:txBody>
                  <a:tcPr/>
                </a:tc>
              </a:tr>
              <a:tr h="1150999">
                <a:tc>
                  <a:txBody>
                    <a:bodyPr/>
                    <a:lstStyle/>
                    <a:p>
                      <a:pPr marL="0" marR="0" algn="l">
                        <a:lnSpc>
                          <a:spcPct val="115000"/>
                        </a:lnSpc>
                        <a:spcBef>
                          <a:spcPts val="0"/>
                        </a:spcBef>
                        <a:spcAft>
                          <a:spcPts val="0"/>
                        </a:spcAft>
                      </a:pPr>
                      <a:r>
                        <a:rPr lang="en-US" sz="1100" b="1" dirty="0">
                          <a:effectLst/>
                        </a:rPr>
                        <a:t> </a:t>
                      </a:r>
                      <a:endParaRPr lang="en-IN" sz="1100" b="1" dirty="0">
                        <a:effectLst/>
                      </a:endParaRPr>
                    </a:p>
                    <a:p>
                      <a:pPr marL="0" marR="0" algn="l">
                        <a:lnSpc>
                          <a:spcPct val="115000"/>
                        </a:lnSpc>
                        <a:spcBef>
                          <a:spcPts val="0"/>
                        </a:spcBef>
                        <a:spcAft>
                          <a:spcPts val="0"/>
                        </a:spcAft>
                      </a:pPr>
                      <a:r>
                        <a:rPr lang="en-US" sz="1100" b="1" dirty="0">
                          <a:effectLst/>
                        </a:rPr>
                        <a:t> </a:t>
                      </a:r>
                      <a:endParaRPr lang="en-IN" sz="1100" b="1" dirty="0">
                        <a:effectLst/>
                      </a:endParaRPr>
                    </a:p>
                    <a:p>
                      <a:pPr marL="0" marR="0" algn="l">
                        <a:lnSpc>
                          <a:spcPct val="115000"/>
                        </a:lnSpc>
                        <a:spcBef>
                          <a:spcPts val="0"/>
                        </a:spcBef>
                        <a:spcAft>
                          <a:spcPts val="0"/>
                        </a:spcAft>
                      </a:pPr>
                      <a:r>
                        <a:rPr lang="en-US" sz="1100" b="1" dirty="0">
                          <a:effectLst/>
                        </a:rPr>
                        <a:t> </a:t>
                      </a:r>
                      <a:endParaRPr lang="en-IN" sz="1100" b="1" dirty="0">
                        <a:effectLst/>
                      </a:endParaRPr>
                    </a:p>
                    <a:p>
                      <a:pPr marL="0" marR="0" algn="l">
                        <a:lnSpc>
                          <a:spcPct val="115000"/>
                        </a:lnSpc>
                        <a:spcBef>
                          <a:spcPts val="0"/>
                        </a:spcBef>
                        <a:spcAft>
                          <a:spcPts val="0"/>
                        </a:spcAft>
                      </a:pPr>
                      <a:r>
                        <a:rPr lang="en-US" sz="1100" b="1" dirty="0">
                          <a:effectLst/>
                        </a:rPr>
                        <a:t>1. Oral Communication</a:t>
                      </a:r>
                      <a:endParaRPr lang="en-IN" sz="1100" b="1" dirty="0">
                        <a:effectLst/>
                        <a:latin typeface="Calibri"/>
                        <a:ea typeface="Calibri"/>
                        <a:cs typeface="Tunga"/>
                      </a:endParaRPr>
                    </a:p>
                  </a:txBody>
                  <a:tcPr marL="41652" marR="41652" marT="0" marB="0"/>
                </a:tc>
                <a:tc>
                  <a:txBody>
                    <a:bodyPr/>
                    <a:lstStyle/>
                    <a:p>
                      <a:pPr marL="0" marR="0" algn="l">
                        <a:lnSpc>
                          <a:spcPct val="115000"/>
                        </a:lnSpc>
                        <a:spcBef>
                          <a:spcPts val="0"/>
                        </a:spcBef>
                        <a:spcAft>
                          <a:spcPts val="0"/>
                        </a:spcAft>
                      </a:pPr>
                      <a:r>
                        <a:rPr lang="en-US" sz="1100" b="1">
                          <a:effectLst/>
                        </a:rPr>
                        <a:t>1. Face-to-face Conversation</a:t>
                      </a:r>
                      <a:endParaRPr lang="en-IN" sz="1100" b="1">
                        <a:effectLst/>
                      </a:endParaRPr>
                    </a:p>
                    <a:p>
                      <a:pPr marL="0" marR="0" algn="l">
                        <a:lnSpc>
                          <a:spcPct val="115000"/>
                        </a:lnSpc>
                        <a:spcBef>
                          <a:spcPts val="0"/>
                        </a:spcBef>
                        <a:spcAft>
                          <a:spcPts val="0"/>
                        </a:spcAft>
                      </a:pPr>
                      <a:r>
                        <a:rPr lang="en-US" sz="1100" b="1">
                          <a:effectLst/>
                        </a:rPr>
                        <a:t>2. Telephone talk</a:t>
                      </a:r>
                      <a:endParaRPr lang="en-IN" sz="1100" b="1">
                        <a:effectLst/>
                      </a:endParaRPr>
                    </a:p>
                    <a:p>
                      <a:pPr marL="0" marR="0" algn="l">
                        <a:lnSpc>
                          <a:spcPct val="115000"/>
                        </a:lnSpc>
                        <a:spcBef>
                          <a:spcPts val="0"/>
                        </a:spcBef>
                        <a:spcAft>
                          <a:spcPts val="0"/>
                        </a:spcAft>
                      </a:pPr>
                      <a:r>
                        <a:rPr lang="en-US" sz="1100" b="1">
                          <a:effectLst/>
                        </a:rPr>
                        <a:t>3. Presentation</a:t>
                      </a:r>
                      <a:endParaRPr lang="en-IN" sz="1100" b="1">
                        <a:effectLst/>
                      </a:endParaRPr>
                    </a:p>
                    <a:p>
                      <a:pPr marL="0" marR="0" algn="l">
                        <a:lnSpc>
                          <a:spcPct val="115000"/>
                        </a:lnSpc>
                        <a:spcBef>
                          <a:spcPts val="0"/>
                        </a:spcBef>
                        <a:spcAft>
                          <a:spcPts val="0"/>
                        </a:spcAft>
                      </a:pPr>
                      <a:r>
                        <a:rPr lang="en-US" sz="1100" b="1">
                          <a:effectLst/>
                        </a:rPr>
                        <a:t>4. Public Speech</a:t>
                      </a:r>
                      <a:endParaRPr lang="en-IN" sz="1100" b="1">
                        <a:effectLst/>
                      </a:endParaRPr>
                    </a:p>
                    <a:p>
                      <a:pPr marL="0" marR="0" algn="l">
                        <a:lnSpc>
                          <a:spcPct val="115000"/>
                        </a:lnSpc>
                        <a:spcBef>
                          <a:spcPts val="0"/>
                        </a:spcBef>
                        <a:spcAft>
                          <a:spcPts val="0"/>
                        </a:spcAft>
                      </a:pPr>
                      <a:r>
                        <a:rPr lang="en-US" sz="1100" b="1">
                          <a:effectLst/>
                        </a:rPr>
                        <a:t>5. Interview</a:t>
                      </a:r>
                      <a:endParaRPr lang="en-IN" sz="1100" b="1">
                        <a:effectLst/>
                      </a:endParaRPr>
                    </a:p>
                    <a:p>
                      <a:pPr marL="0" marR="0" algn="l">
                        <a:lnSpc>
                          <a:spcPct val="115000"/>
                        </a:lnSpc>
                        <a:spcBef>
                          <a:spcPts val="0"/>
                        </a:spcBef>
                        <a:spcAft>
                          <a:spcPts val="0"/>
                        </a:spcAft>
                      </a:pPr>
                      <a:r>
                        <a:rPr lang="en-US" sz="1100" b="1">
                          <a:effectLst/>
                        </a:rPr>
                        <a:t>6. Meeting</a:t>
                      </a:r>
                      <a:endParaRPr lang="en-IN" sz="1100" b="1">
                        <a:effectLst/>
                        <a:latin typeface="Calibri"/>
                        <a:ea typeface="Calibri"/>
                        <a:cs typeface="Tunga"/>
                      </a:endParaRPr>
                    </a:p>
                  </a:txBody>
                  <a:tcPr marL="41652" marR="41652" marT="0" marB="0"/>
                </a:tc>
                <a:tc>
                  <a:txBody>
                    <a:bodyPr/>
                    <a:lstStyle/>
                    <a:p>
                      <a:pPr marL="0" marR="0" algn="l">
                        <a:lnSpc>
                          <a:spcPct val="115000"/>
                        </a:lnSpc>
                        <a:spcBef>
                          <a:spcPts val="0"/>
                        </a:spcBef>
                        <a:spcAft>
                          <a:spcPts val="0"/>
                        </a:spcAft>
                      </a:pPr>
                      <a:r>
                        <a:rPr lang="en-US" sz="1100" b="1" dirty="0">
                          <a:effectLst/>
                        </a:rPr>
                        <a:t> </a:t>
                      </a:r>
                      <a:endParaRPr lang="en-IN" sz="1100" b="1" dirty="0">
                        <a:effectLst/>
                      </a:endParaRPr>
                    </a:p>
                    <a:p>
                      <a:pPr marL="0" marR="0" algn="l">
                        <a:lnSpc>
                          <a:spcPct val="115000"/>
                        </a:lnSpc>
                        <a:spcBef>
                          <a:spcPts val="0"/>
                        </a:spcBef>
                        <a:spcAft>
                          <a:spcPts val="0"/>
                        </a:spcAft>
                      </a:pPr>
                      <a:r>
                        <a:rPr lang="en-US" sz="1100" b="1" dirty="0">
                          <a:effectLst/>
                        </a:rPr>
                        <a:t> </a:t>
                      </a:r>
                      <a:endParaRPr lang="en-IN" sz="1100" b="1" dirty="0">
                        <a:effectLst/>
                      </a:endParaRPr>
                    </a:p>
                    <a:p>
                      <a:pPr marL="0" marR="0" algn="l">
                        <a:lnSpc>
                          <a:spcPct val="115000"/>
                        </a:lnSpc>
                        <a:spcBef>
                          <a:spcPts val="0"/>
                        </a:spcBef>
                        <a:spcAft>
                          <a:spcPts val="0"/>
                        </a:spcAft>
                      </a:pPr>
                      <a:r>
                        <a:rPr lang="en-US" sz="1100" b="1" dirty="0">
                          <a:effectLst/>
                        </a:rPr>
                        <a:t>1. Kinesics</a:t>
                      </a:r>
                      <a:endParaRPr lang="en-IN" sz="1100" b="1" dirty="0">
                        <a:effectLst/>
                        <a:latin typeface="Calibri"/>
                        <a:ea typeface="Calibri"/>
                        <a:cs typeface="Tunga"/>
                      </a:endParaRPr>
                    </a:p>
                  </a:txBody>
                  <a:tcPr marL="41652" marR="41652" marT="0" marB="0"/>
                </a:tc>
                <a:tc>
                  <a:txBody>
                    <a:bodyPr/>
                    <a:lstStyle/>
                    <a:p>
                      <a:pPr marL="0" marR="0" algn="l">
                        <a:lnSpc>
                          <a:spcPct val="115000"/>
                        </a:lnSpc>
                        <a:spcBef>
                          <a:spcPts val="0"/>
                        </a:spcBef>
                        <a:spcAft>
                          <a:spcPts val="0"/>
                        </a:spcAft>
                      </a:pPr>
                      <a:r>
                        <a:rPr lang="en-US" sz="1100" b="1" dirty="0">
                          <a:effectLst/>
                        </a:rPr>
                        <a:t>1. Shrugs</a:t>
                      </a:r>
                      <a:endParaRPr lang="en-IN" sz="1100" b="1" dirty="0">
                        <a:effectLst/>
                      </a:endParaRPr>
                    </a:p>
                    <a:p>
                      <a:pPr marL="0" marR="0" algn="l">
                        <a:lnSpc>
                          <a:spcPct val="115000"/>
                        </a:lnSpc>
                        <a:spcBef>
                          <a:spcPts val="0"/>
                        </a:spcBef>
                        <a:spcAft>
                          <a:spcPts val="0"/>
                        </a:spcAft>
                      </a:pPr>
                      <a:r>
                        <a:rPr lang="en-US" sz="1100" b="1" dirty="0">
                          <a:effectLst/>
                        </a:rPr>
                        <a:t>2. Foot tapping</a:t>
                      </a:r>
                      <a:endParaRPr lang="en-IN" sz="1100" b="1" dirty="0">
                        <a:effectLst/>
                      </a:endParaRPr>
                    </a:p>
                    <a:p>
                      <a:pPr marL="0" marR="0" algn="l">
                        <a:lnSpc>
                          <a:spcPct val="115000"/>
                        </a:lnSpc>
                        <a:spcBef>
                          <a:spcPts val="0"/>
                        </a:spcBef>
                        <a:spcAft>
                          <a:spcPts val="0"/>
                        </a:spcAft>
                      </a:pPr>
                      <a:r>
                        <a:rPr lang="en-US" sz="1100" b="1" dirty="0">
                          <a:effectLst/>
                        </a:rPr>
                        <a:t>3. Drumming fingers </a:t>
                      </a:r>
                      <a:endParaRPr lang="en-IN" sz="1100" b="1" dirty="0">
                        <a:effectLst/>
                      </a:endParaRPr>
                    </a:p>
                    <a:p>
                      <a:pPr marL="0" marR="0" algn="l">
                        <a:lnSpc>
                          <a:spcPct val="115000"/>
                        </a:lnSpc>
                        <a:spcBef>
                          <a:spcPts val="0"/>
                        </a:spcBef>
                        <a:spcAft>
                          <a:spcPts val="0"/>
                        </a:spcAft>
                      </a:pPr>
                      <a:r>
                        <a:rPr lang="en-US" sz="1100" b="1" dirty="0">
                          <a:effectLst/>
                        </a:rPr>
                        <a:t>4. Clicking pens</a:t>
                      </a:r>
                      <a:endParaRPr lang="en-IN" sz="1100" b="1" dirty="0">
                        <a:effectLst/>
                      </a:endParaRPr>
                    </a:p>
                    <a:p>
                      <a:pPr marL="0" marR="0" algn="l">
                        <a:lnSpc>
                          <a:spcPct val="115000"/>
                        </a:lnSpc>
                        <a:spcBef>
                          <a:spcPts val="0"/>
                        </a:spcBef>
                        <a:spcAft>
                          <a:spcPts val="0"/>
                        </a:spcAft>
                      </a:pPr>
                      <a:r>
                        <a:rPr lang="en-US" sz="1100" b="1" dirty="0">
                          <a:effectLst/>
                        </a:rPr>
                        <a:t>5. Winking</a:t>
                      </a:r>
                      <a:endParaRPr lang="en-IN" sz="1100" b="1" dirty="0">
                        <a:effectLst/>
                      </a:endParaRPr>
                    </a:p>
                    <a:p>
                      <a:pPr marL="0" marR="0" algn="l">
                        <a:lnSpc>
                          <a:spcPct val="115000"/>
                        </a:lnSpc>
                        <a:spcBef>
                          <a:spcPts val="0"/>
                        </a:spcBef>
                        <a:spcAft>
                          <a:spcPts val="0"/>
                        </a:spcAft>
                      </a:pPr>
                      <a:r>
                        <a:rPr lang="en-US" sz="1100" b="1" dirty="0">
                          <a:effectLst/>
                        </a:rPr>
                        <a:t>6. Facial Expressions </a:t>
                      </a:r>
                      <a:endParaRPr lang="en-IN" sz="1100" b="1" dirty="0">
                        <a:effectLst/>
                      </a:endParaRPr>
                    </a:p>
                    <a:p>
                      <a:pPr marL="0" marR="0" algn="l">
                        <a:lnSpc>
                          <a:spcPct val="115000"/>
                        </a:lnSpc>
                        <a:spcBef>
                          <a:spcPts val="0"/>
                        </a:spcBef>
                        <a:spcAft>
                          <a:spcPts val="0"/>
                        </a:spcAft>
                      </a:pPr>
                      <a:r>
                        <a:rPr lang="en-US" sz="1100" b="1" dirty="0">
                          <a:effectLst/>
                        </a:rPr>
                        <a:t>7. Gestures.</a:t>
                      </a:r>
                      <a:endParaRPr lang="en-IN" sz="1100" b="1" dirty="0">
                        <a:effectLst/>
                        <a:latin typeface="Calibri"/>
                        <a:ea typeface="Calibri"/>
                        <a:cs typeface="Tunga"/>
                      </a:endParaRPr>
                    </a:p>
                  </a:txBody>
                  <a:tcPr marL="41652" marR="41652" marT="0" marB="0"/>
                </a:tc>
              </a:tr>
              <a:tr h="985182">
                <a:tc>
                  <a:txBody>
                    <a:bodyPr/>
                    <a:lstStyle/>
                    <a:p>
                      <a:pPr marL="0" marR="0" algn="l">
                        <a:lnSpc>
                          <a:spcPct val="115000"/>
                        </a:lnSpc>
                        <a:spcBef>
                          <a:spcPts val="0"/>
                        </a:spcBef>
                        <a:spcAft>
                          <a:spcPts val="0"/>
                        </a:spcAft>
                      </a:pPr>
                      <a:r>
                        <a:rPr lang="en-US" sz="1100" b="1" dirty="0">
                          <a:effectLst/>
                        </a:rPr>
                        <a:t> </a:t>
                      </a:r>
                      <a:endParaRPr lang="en-IN" sz="1100" b="1" dirty="0">
                        <a:effectLst/>
                      </a:endParaRPr>
                    </a:p>
                    <a:p>
                      <a:pPr marL="0" marR="0" algn="l">
                        <a:lnSpc>
                          <a:spcPct val="115000"/>
                        </a:lnSpc>
                        <a:spcBef>
                          <a:spcPts val="0"/>
                        </a:spcBef>
                        <a:spcAft>
                          <a:spcPts val="0"/>
                        </a:spcAft>
                      </a:pPr>
                      <a:r>
                        <a:rPr lang="en-US" sz="1100" b="1" dirty="0">
                          <a:effectLst/>
                        </a:rPr>
                        <a:t> </a:t>
                      </a:r>
                      <a:endParaRPr lang="en-IN" sz="1100" b="1" dirty="0">
                        <a:effectLst/>
                      </a:endParaRPr>
                    </a:p>
                    <a:p>
                      <a:pPr marL="0" marR="0" algn="l">
                        <a:lnSpc>
                          <a:spcPct val="115000"/>
                        </a:lnSpc>
                        <a:spcBef>
                          <a:spcPts val="0"/>
                        </a:spcBef>
                        <a:spcAft>
                          <a:spcPts val="0"/>
                        </a:spcAft>
                      </a:pPr>
                      <a:r>
                        <a:rPr lang="en-US" sz="1100" b="1" dirty="0">
                          <a:effectLst/>
                        </a:rPr>
                        <a:t> </a:t>
                      </a:r>
                      <a:endParaRPr lang="en-IN" sz="1100" b="1" dirty="0">
                        <a:effectLst/>
                      </a:endParaRPr>
                    </a:p>
                    <a:p>
                      <a:pPr marL="0" marR="0" algn="l">
                        <a:lnSpc>
                          <a:spcPct val="115000"/>
                        </a:lnSpc>
                        <a:spcBef>
                          <a:spcPts val="0"/>
                        </a:spcBef>
                        <a:spcAft>
                          <a:spcPts val="0"/>
                        </a:spcAft>
                      </a:pPr>
                      <a:r>
                        <a:rPr lang="en-US" sz="1100" b="1" dirty="0">
                          <a:effectLst/>
                        </a:rPr>
                        <a:t>2. Written Communication</a:t>
                      </a:r>
                      <a:endParaRPr lang="en-IN" sz="1100" b="1" dirty="0">
                        <a:effectLst/>
                        <a:latin typeface="Calibri"/>
                        <a:ea typeface="Calibri"/>
                        <a:cs typeface="Tunga"/>
                      </a:endParaRPr>
                    </a:p>
                  </a:txBody>
                  <a:tcPr marL="41652" marR="41652" marT="0" marB="0"/>
                </a:tc>
                <a:tc>
                  <a:txBody>
                    <a:bodyPr/>
                    <a:lstStyle/>
                    <a:p>
                      <a:pPr marL="0" marR="0" algn="l">
                        <a:lnSpc>
                          <a:spcPct val="115000"/>
                        </a:lnSpc>
                        <a:spcBef>
                          <a:spcPts val="0"/>
                        </a:spcBef>
                        <a:spcAft>
                          <a:spcPts val="0"/>
                        </a:spcAft>
                      </a:pPr>
                      <a:r>
                        <a:rPr lang="en-US" sz="1100" b="1" dirty="0">
                          <a:effectLst/>
                        </a:rPr>
                        <a:t>1. Letter </a:t>
                      </a:r>
                      <a:endParaRPr lang="en-IN" sz="1100" b="1" dirty="0">
                        <a:effectLst/>
                      </a:endParaRPr>
                    </a:p>
                    <a:p>
                      <a:pPr marL="0" marR="0" algn="l">
                        <a:lnSpc>
                          <a:spcPct val="115000"/>
                        </a:lnSpc>
                        <a:spcBef>
                          <a:spcPts val="0"/>
                        </a:spcBef>
                        <a:spcAft>
                          <a:spcPts val="0"/>
                        </a:spcAft>
                      </a:pPr>
                      <a:r>
                        <a:rPr lang="en-US" sz="1100" b="1" dirty="0">
                          <a:effectLst/>
                        </a:rPr>
                        <a:t>2. Memo </a:t>
                      </a:r>
                      <a:endParaRPr lang="en-IN" sz="1100" b="1" dirty="0">
                        <a:effectLst/>
                      </a:endParaRPr>
                    </a:p>
                    <a:p>
                      <a:pPr marL="0" marR="0" algn="l">
                        <a:lnSpc>
                          <a:spcPct val="115000"/>
                        </a:lnSpc>
                        <a:spcBef>
                          <a:spcPts val="0"/>
                        </a:spcBef>
                        <a:spcAft>
                          <a:spcPts val="0"/>
                        </a:spcAft>
                      </a:pPr>
                      <a:r>
                        <a:rPr lang="en-US" sz="1100" b="1" dirty="0">
                          <a:effectLst/>
                        </a:rPr>
                        <a:t>3. Notice </a:t>
                      </a:r>
                      <a:endParaRPr lang="en-IN" sz="1100" b="1" dirty="0">
                        <a:effectLst/>
                      </a:endParaRPr>
                    </a:p>
                    <a:p>
                      <a:pPr marL="0" marR="0" algn="l">
                        <a:lnSpc>
                          <a:spcPct val="115000"/>
                        </a:lnSpc>
                        <a:spcBef>
                          <a:spcPts val="0"/>
                        </a:spcBef>
                        <a:spcAft>
                          <a:spcPts val="0"/>
                        </a:spcAft>
                      </a:pPr>
                      <a:r>
                        <a:rPr lang="en-US" sz="1100" b="1" dirty="0">
                          <a:effectLst/>
                        </a:rPr>
                        <a:t>4. Circular </a:t>
                      </a:r>
                      <a:endParaRPr lang="en-IN" sz="1100" b="1" dirty="0">
                        <a:effectLst/>
                      </a:endParaRPr>
                    </a:p>
                    <a:p>
                      <a:pPr marL="0" marR="0" algn="l">
                        <a:lnSpc>
                          <a:spcPct val="115000"/>
                        </a:lnSpc>
                        <a:spcBef>
                          <a:spcPts val="0"/>
                        </a:spcBef>
                        <a:spcAft>
                          <a:spcPts val="0"/>
                        </a:spcAft>
                      </a:pPr>
                      <a:r>
                        <a:rPr lang="en-US" sz="1100" b="1" dirty="0">
                          <a:effectLst/>
                        </a:rPr>
                        <a:t>5. Report </a:t>
                      </a:r>
                      <a:endParaRPr lang="en-IN" sz="1100" b="1" dirty="0">
                        <a:effectLst/>
                      </a:endParaRPr>
                    </a:p>
                    <a:p>
                      <a:pPr marL="0" marR="0" algn="l">
                        <a:lnSpc>
                          <a:spcPct val="115000"/>
                        </a:lnSpc>
                        <a:spcBef>
                          <a:spcPts val="0"/>
                        </a:spcBef>
                        <a:spcAft>
                          <a:spcPts val="0"/>
                        </a:spcAft>
                      </a:pPr>
                      <a:r>
                        <a:rPr lang="en-US" sz="1100" b="1" dirty="0">
                          <a:effectLst/>
                        </a:rPr>
                        <a:t>6. Minutes</a:t>
                      </a:r>
                      <a:endParaRPr lang="en-IN" sz="1100" b="1" dirty="0">
                        <a:effectLst/>
                        <a:latin typeface="Calibri"/>
                        <a:ea typeface="Calibri"/>
                        <a:cs typeface="Tunga"/>
                      </a:endParaRPr>
                    </a:p>
                  </a:txBody>
                  <a:tcPr marL="41652" marR="41652" marT="0" marB="0"/>
                </a:tc>
                <a:tc>
                  <a:txBody>
                    <a:bodyPr/>
                    <a:lstStyle/>
                    <a:p>
                      <a:pPr marL="0" marR="0" algn="l">
                        <a:lnSpc>
                          <a:spcPct val="115000"/>
                        </a:lnSpc>
                        <a:spcBef>
                          <a:spcPts val="0"/>
                        </a:spcBef>
                        <a:spcAft>
                          <a:spcPts val="0"/>
                        </a:spcAft>
                      </a:pPr>
                      <a:r>
                        <a:rPr lang="en-US" sz="1100" b="1" dirty="0">
                          <a:effectLst/>
                        </a:rPr>
                        <a:t> </a:t>
                      </a:r>
                      <a:endParaRPr lang="en-IN" sz="1100" b="1" dirty="0">
                        <a:effectLst/>
                      </a:endParaRPr>
                    </a:p>
                    <a:p>
                      <a:pPr marL="0" marR="0" algn="l">
                        <a:lnSpc>
                          <a:spcPct val="115000"/>
                        </a:lnSpc>
                        <a:spcBef>
                          <a:spcPts val="0"/>
                        </a:spcBef>
                        <a:spcAft>
                          <a:spcPts val="0"/>
                        </a:spcAft>
                      </a:pPr>
                      <a:r>
                        <a:rPr lang="en-US" sz="1100" b="1" dirty="0">
                          <a:effectLst/>
                        </a:rPr>
                        <a:t> </a:t>
                      </a:r>
                      <a:endParaRPr lang="en-IN" sz="1100" b="1" dirty="0">
                        <a:effectLst/>
                      </a:endParaRPr>
                    </a:p>
                    <a:p>
                      <a:pPr marL="0" marR="0" algn="l">
                        <a:lnSpc>
                          <a:spcPct val="115000"/>
                        </a:lnSpc>
                        <a:spcBef>
                          <a:spcPts val="0"/>
                        </a:spcBef>
                        <a:spcAft>
                          <a:spcPts val="0"/>
                        </a:spcAft>
                      </a:pPr>
                      <a:r>
                        <a:rPr lang="en-US" sz="1100" b="1" dirty="0">
                          <a:effectLst/>
                        </a:rPr>
                        <a:t>2. Proxemics</a:t>
                      </a:r>
                      <a:endParaRPr lang="en-IN" sz="1100" b="1" dirty="0">
                        <a:effectLst/>
                        <a:latin typeface="Calibri"/>
                        <a:ea typeface="Calibri"/>
                        <a:cs typeface="Tunga"/>
                      </a:endParaRPr>
                    </a:p>
                  </a:txBody>
                  <a:tcPr marL="41652" marR="41652" marT="0" marB="0"/>
                </a:tc>
                <a:tc>
                  <a:txBody>
                    <a:bodyPr/>
                    <a:lstStyle/>
                    <a:p>
                      <a:pPr marL="0" marR="0" algn="l">
                        <a:lnSpc>
                          <a:spcPct val="115000"/>
                        </a:lnSpc>
                        <a:spcBef>
                          <a:spcPts val="0"/>
                        </a:spcBef>
                        <a:spcAft>
                          <a:spcPts val="0"/>
                        </a:spcAft>
                      </a:pPr>
                      <a:r>
                        <a:rPr lang="en-US" sz="1100" b="1" dirty="0">
                          <a:effectLst/>
                        </a:rPr>
                        <a:t>1. Intimate distance (0-2 ft.)</a:t>
                      </a:r>
                      <a:endParaRPr lang="en-IN" sz="1100" b="1" dirty="0">
                        <a:effectLst/>
                      </a:endParaRPr>
                    </a:p>
                    <a:p>
                      <a:pPr marL="0" marR="0" algn="l">
                        <a:lnSpc>
                          <a:spcPct val="115000"/>
                        </a:lnSpc>
                        <a:spcBef>
                          <a:spcPts val="0"/>
                        </a:spcBef>
                        <a:spcAft>
                          <a:spcPts val="0"/>
                        </a:spcAft>
                      </a:pPr>
                      <a:r>
                        <a:rPr lang="en-US" sz="1100" b="1" dirty="0">
                          <a:effectLst/>
                        </a:rPr>
                        <a:t>2. Personal distance (2-4ft.) </a:t>
                      </a:r>
                      <a:br>
                        <a:rPr lang="en-US" sz="1100" b="1" dirty="0">
                          <a:effectLst/>
                        </a:rPr>
                      </a:br>
                      <a:r>
                        <a:rPr lang="en-US" sz="1100" b="1" dirty="0">
                          <a:effectLst/>
                        </a:rPr>
                        <a:t>3. Social distance (4-12 ft.)</a:t>
                      </a:r>
                      <a:br>
                        <a:rPr lang="en-US" sz="1100" b="1" dirty="0">
                          <a:effectLst/>
                        </a:rPr>
                      </a:br>
                      <a:r>
                        <a:rPr lang="en-US" sz="1100" b="1" dirty="0">
                          <a:effectLst/>
                        </a:rPr>
                        <a:t>4. Public distance (&gt;12 ft.)</a:t>
                      </a:r>
                      <a:endParaRPr lang="en-IN" sz="1100" b="1" dirty="0">
                        <a:effectLst/>
                        <a:latin typeface="Calibri"/>
                        <a:ea typeface="Calibri"/>
                        <a:cs typeface="Tunga"/>
                      </a:endParaRPr>
                    </a:p>
                  </a:txBody>
                  <a:tcPr marL="41652" marR="41652" marT="0" marB="0"/>
                </a:tc>
              </a:tr>
              <a:tr h="1316816">
                <a:tc rowSpan="4" gridSpan="2">
                  <a:txBody>
                    <a:bodyPr/>
                    <a:lstStyle/>
                    <a:p>
                      <a:pPr marL="0" marR="0" algn="l">
                        <a:lnSpc>
                          <a:spcPct val="115000"/>
                        </a:lnSpc>
                        <a:spcBef>
                          <a:spcPts val="0"/>
                        </a:spcBef>
                        <a:spcAft>
                          <a:spcPts val="0"/>
                        </a:spcAft>
                      </a:pPr>
                      <a:r>
                        <a:rPr lang="en-US" sz="1100" b="1" dirty="0">
                          <a:effectLst/>
                        </a:rPr>
                        <a:t> </a:t>
                      </a:r>
                      <a:endParaRPr lang="en-IN" sz="1100" b="1" dirty="0">
                        <a:effectLst/>
                        <a:latin typeface="Calibri"/>
                        <a:ea typeface="Calibri"/>
                        <a:cs typeface="Tunga"/>
                      </a:endParaRPr>
                    </a:p>
                  </a:txBody>
                  <a:tcPr marL="41652" marR="41652" marT="0" marB="0"/>
                </a:tc>
                <a:tc rowSpan="4" hMerge="1">
                  <a:txBody>
                    <a:bodyPr/>
                    <a:lstStyle/>
                    <a:p>
                      <a:endParaRPr lang="en-IN"/>
                    </a:p>
                  </a:txBody>
                  <a:tcPr/>
                </a:tc>
                <a:tc>
                  <a:txBody>
                    <a:bodyPr/>
                    <a:lstStyle/>
                    <a:p>
                      <a:pPr marL="0" marR="0" algn="l">
                        <a:lnSpc>
                          <a:spcPct val="115000"/>
                        </a:lnSpc>
                        <a:spcBef>
                          <a:spcPts val="0"/>
                        </a:spcBef>
                        <a:spcAft>
                          <a:spcPts val="0"/>
                        </a:spcAft>
                      </a:pPr>
                      <a:r>
                        <a:rPr lang="en-US" sz="1100" b="1" dirty="0">
                          <a:effectLst/>
                        </a:rPr>
                        <a:t> </a:t>
                      </a:r>
                      <a:endParaRPr lang="en-IN" sz="1100" b="1" dirty="0">
                        <a:effectLst/>
                      </a:endParaRPr>
                    </a:p>
                    <a:p>
                      <a:pPr marL="0" marR="0" algn="l">
                        <a:lnSpc>
                          <a:spcPct val="115000"/>
                        </a:lnSpc>
                        <a:spcBef>
                          <a:spcPts val="0"/>
                        </a:spcBef>
                        <a:spcAft>
                          <a:spcPts val="0"/>
                        </a:spcAft>
                      </a:pPr>
                      <a:r>
                        <a:rPr lang="en-US" sz="1100" b="1" dirty="0">
                          <a:effectLst/>
                        </a:rPr>
                        <a:t> </a:t>
                      </a:r>
                      <a:endParaRPr lang="en-IN" sz="1100" b="1" dirty="0">
                        <a:effectLst/>
                      </a:endParaRPr>
                    </a:p>
                    <a:p>
                      <a:pPr marL="0" marR="0" algn="l">
                        <a:lnSpc>
                          <a:spcPct val="115000"/>
                        </a:lnSpc>
                        <a:spcBef>
                          <a:spcPts val="0"/>
                        </a:spcBef>
                        <a:spcAft>
                          <a:spcPts val="0"/>
                        </a:spcAft>
                      </a:pPr>
                      <a:r>
                        <a:rPr lang="en-US" sz="1100" b="1" dirty="0">
                          <a:effectLst/>
                        </a:rPr>
                        <a:t> </a:t>
                      </a:r>
                      <a:endParaRPr lang="en-IN" sz="1100" b="1" dirty="0">
                        <a:effectLst/>
                      </a:endParaRPr>
                    </a:p>
                    <a:p>
                      <a:pPr marL="0" marR="0" algn="l">
                        <a:lnSpc>
                          <a:spcPct val="115000"/>
                        </a:lnSpc>
                        <a:spcBef>
                          <a:spcPts val="0"/>
                        </a:spcBef>
                        <a:spcAft>
                          <a:spcPts val="0"/>
                        </a:spcAft>
                      </a:pPr>
                      <a:r>
                        <a:rPr lang="en-US" sz="1100" b="1" dirty="0">
                          <a:effectLst/>
                        </a:rPr>
                        <a:t> </a:t>
                      </a:r>
                      <a:endParaRPr lang="en-IN" sz="1100" b="1" dirty="0">
                        <a:effectLst/>
                      </a:endParaRPr>
                    </a:p>
                    <a:p>
                      <a:pPr marL="0" marR="0" algn="l">
                        <a:lnSpc>
                          <a:spcPct val="115000"/>
                        </a:lnSpc>
                        <a:spcBef>
                          <a:spcPts val="0"/>
                        </a:spcBef>
                        <a:spcAft>
                          <a:spcPts val="0"/>
                        </a:spcAft>
                      </a:pPr>
                      <a:r>
                        <a:rPr lang="en-US" sz="1100" b="1" dirty="0">
                          <a:effectLst/>
                        </a:rPr>
                        <a:t>3. Paralinguistic</a:t>
                      </a:r>
                      <a:endParaRPr lang="en-IN" sz="1100" b="1" dirty="0">
                        <a:effectLst/>
                        <a:latin typeface="Calibri"/>
                        <a:ea typeface="Calibri"/>
                        <a:cs typeface="Tunga"/>
                      </a:endParaRPr>
                    </a:p>
                  </a:txBody>
                  <a:tcPr marL="41652" marR="41652" marT="0" marB="0"/>
                </a:tc>
                <a:tc>
                  <a:txBody>
                    <a:bodyPr/>
                    <a:lstStyle/>
                    <a:p>
                      <a:pPr marL="0" marR="0" algn="l">
                        <a:lnSpc>
                          <a:spcPct val="115000"/>
                        </a:lnSpc>
                        <a:spcBef>
                          <a:spcPts val="0"/>
                        </a:spcBef>
                        <a:spcAft>
                          <a:spcPts val="0"/>
                        </a:spcAft>
                      </a:pPr>
                      <a:r>
                        <a:rPr lang="en-US" sz="1100" b="1" dirty="0">
                          <a:effectLst/>
                        </a:rPr>
                        <a:t>1. Voice modulation</a:t>
                      </a:r>
                      <a:endParaRPr lang="en-IN" sz="1100" b="1" dirty="0">
                        <a:effectLst/>
                      </a:endParaRPr>
                    </a:p>
                    <a:p>
                      <a:pPr marL="0" marR="0" algn="l">
                        <a:lnSpc>
                          <a:spcPct val="115000"/>
                        </a:lnSpc>
                        <a:spcBef>
                          <a:spcPts val="0"/>
                        </a:spcBef>
                        <a:spcAft>
                          <a:spcPts val="0"/>
                        </a:spcAft>
                      </a:pPr>
                      <a:r>
                        <a:rPr lang="en-US" sz="1100" b="1" dirty="0">
                          <a:effectLst/>
                        </a:rPr>
                        <a:t>2. Pitch</a:t>
                      </a:r>
                      <a:endParaRPr lang="en-IN" sz="1100" b="1" dirty="0">
                        <a:effectLst/>
                      </a:endParaRPr>
                    </a:p>
                    <a:p>
                      <a:pPr marL="0" marR="0" algn="l">
                        <a:lnSpc>
                          <a:spcPct val="115000"/>
                        </a:lnSpc>
                        <a:spcBef>
                          <a:spcPts val="0"/>
                        </a:spcBef>
                        <a:spcAft>
                          <a:spcPts val="0"/>
                        </a:spcAft>
                      </a:pPr>
                      <a:r>
                        <a:rPr lang="en-US" sz="1100" b="1" dirty="0">
                          <a:effectLst/>
                        </a:rPr>
                        <a:t>3. Articulation</a:t>
                      </a:r>
                      <a:endParaRPr lang="en-IN" sz="1100" b="1" dirty="0">
                        <a:effectLst/>
                      </a:endParaRPr>
                    </a:p>
                    <a:p>
                      <a:pPr marL="0" marR="0" algn="l">
                        <a:lnSpc>
                          <a:spcPct val="115000"/>
                        </a:lnSpc>
                        <a:spcBef>
                          <a:spcPts val="0"/>
                        </a:spcBef>
                        <a:spcAft>
                          <a:spcPts val="0"/>
                        </a:spcAft>
                      </a:pPr>
                      <a:r>
                        <a:rPr lang="en-US" sz="1100" b="1" dirty="0">
                          <a:effectLst/>
                        </a:rPr>
                        <a:t>4. Pauses</a:t>
                      </a:r>
                      <a:endParaRPr lang="en-IN" sz="1100" b="1" dirty="0">
                        <a:effectLst/>
                      </a:endParaRPr>
                    </a:p>
                    <a:p>
                      <a:pPr marL="0" marR="0" algn="l">
                        <a:lnSpc>
                          <a:spcPct val="115000"/>
                        </a:lnSpc>
                        <a:spcBef>
                          <a:spcPts val="0"/>
                        </a:spcBef>
                        <a:spcAft>
                          <a:spcPts val="0"/>
                        </a:spcAft>
                      </a:pPr>
                      <a:r>
                        <a:rPr lang="en-US" sz="1100" b="1" dirty="0">
                          <a:effectLst/>
                        </a:rPr>
                        <a:t>5. Sound Symbols</a:t>
                      </a:r>
                      <a:endParaRPr lang="en-IN" sz="1100" b="1" dirty="0">
                        <a:effectLst/>
                      </a:endParaRPr>
                    </a:p>
                    <a:p>
                      <a:pPr marL="0" marR="0" algn="l">
                        <a:lnSpc>
                          <a:spcPct val="115000"/>
                        </a:lnSpc>
                        <a:spcBef>
                          <a:spcPts val="0"/>
                        </a:spcBef>
                        <a:spcAft>
                          <a:spcPts val="0"/>
                        </a:spcAft>
                      </a:pPr>
                      <a:r>
                        <a:rPr lang="en-US" sz="1100" b="1" dirty="0">
                          <a:effectLst/>
                        </a:rPr>
                        <a:t>6. </a:t>
                      </a:r>
                      <a:r>
                        <a:rPr lang="en-US" sz="1100" b="1" dirty="0" err="1">
                          <a:effectLst/>
                        </a:rPr>
                        <a:t>Chronemics</a:t>
                      </a:r>
                      <a:endParaRPr lang="en-IN" sz="1100" b="1" dirty="0">
                        <a:effectLst/>
                      </a:endParaRPr>
                    </a:p>
                    <a:p>
                      <a:pPr marL="0" marR="0" algn="l">
                        <a:lnSpc>
                          <a:spcPct val="115000"/>
                        </a:lnSpc>
                        <a:spcBef>
                          <a:spcPts val="0"/>
                        </a:spcBef>
                        <a:spcAft>
                          <a:spcPts val="0"/>
                        </a:spcAft>
                      </a:pPr>
                      <a:r>
                        <a:rPr lang="en-US" sz="1100" b="1" dirty="0">
                          <a:effectLst/>
                        </a:rPr>
                        <a:t>7. Silence</a:t>
                      </a:r>
                      <a:endParaRPr lang="en-IN" sz="1100" b="1" dirty="0">
                        <a:effectLst/>
                      </a:endParaRPr>
                    </a:p>
                    <a:p>
                      <a:pPr marL="0" marR="0" algn="l">
                        <a:lnSpc>
                          <a:spcPct val="115000"/>
                        </a:lnSpc>
                        <a:spcBef>
                          <a:spcPts val="0"/>
                        </a:spcBef>
                        <a:spcAft>
                          <a:spcPts val="0"/>
                        </a:spcAft>
                      </a:pPr>
                      <a:r>
                        <a:rPr lang="en-US" sz="1100" b="1" dirty="0">
                          <a:effectLst/>
                        </a:rPr>
                        <a:t>8. Vocalic</a:t>
                      </a:r>
                      <a:endParaRPr lang="en-IN" sz="1100" b="1" dirty="0">
                        <a:effectLst/>
                        <a:latin typeface="Calibri"/>
                        <a:ea typeface="Calibri"/>
                        <a:cs typeface="Tunga"/>
                      </a:endParaRPr>
                    </a:p>
                  </a:txBody>
                  <a:tcPr marL="41652" marR="41652" marT="0" marB="0"/>
                </a:tc>
              </a:tr>
              <a:tr h="819364">
                <a:tc gridSpan="2" vMerge="1">
                  <a:txBody>
                    <a:bodyPr/>
                    <a:lstStyle/>
                    <a:p>
                      <a:endParaRPr lang="en-IN"/>
                    </a:p>
                  </a:txBody>
                  <a:tcPr/>
                </a:tc>
                <a:tc hMerge="1" vMerge="1">
                  <a:txBody>
                    <a:bodyPr/>
                    <a:lstStyle/>
                    <a:p>
                      <a:endParaRPr lang="en-IN"/>
                    </a:p>
                  </a:txBody>
                  <a:tcPr/>
                </a:tc>
                <a:tc>
                  <a:txBody>
                    <a:bodyPr/>
                    <a:lstStyle/>
                    <a:p>
                      <a:pPr marL="0" marR="0" algn="l">
                        <a:lnSpc>
                          <a:spcPct val="115000"/>
                        </a:lnSpc>
                        <a:spcBef>
                          <a:spcPts val="0"/>
                        </a:spcBef>
                        <a:spcAft>
                          <a:spcPts val="0"/>
                        </a:spcAft>
                      </a:pPr>
                      <a:r>
                        <a:rPr lang="en-US" sz="1100" b="1">
                          <a:effectLst/>
                        </a:rPr>
                        <a:t>4. Haptic Communication</a:t>
                      </a:r>
                      <a:endParaRPr lang="en-IN" sz="1100" b="1">
                        <a:effectLst/>
                        <a:latin typeface="Calibri"/>
                        <a:ea typeface="Calibri"/>
                        <a:cs typeface="Tunga"/>
                      </a:endParaRPr>
                    </a:p>
                  </a:txBody>
                  <a:tcPr marL="41652" marR="41652" marT="0" marB="0"/>
                </a:tc>
                <a:tc>
                  <a:txBody>
                    <a:bodyPr/>
                    <a:lstStyle/>
                    <a:p>
                      <a:pPr marL="0" marR="0" algn="l">
                        <a:lnSpc>
                          <a:spcPct val="115000"/>
                        </a:lnSpc>
                        <a:spcBef>
                          <a:spcPts val="0"/>
                        </a:spcBef>
                        <a:spcAft>
                          <a:spcPts val="0"/>
                        </a:spcAft>
                      </a:pPr>
                      <a:r>
                        <a:rPr lang="en-US" sz="1100" b="1" u="none" dirty="0">
                          <a:effectLst/>
                        </a:rPr>
                        <a:t>Physical intimacy:</a:t>
                      </a:r>
                      <a:endParaRPr lang="en-IN" sz="1100" b="1" u="none" dirty="0">
                        <a:effectLst/>
                      </a:endParaRPr>
                    </a:p>
                    <a:p>
                      <a:pPr marL="171450" marR="0" lvl="0" indent="-171450" algn="l">
                        <a:lnSpc>
                          <a:spcPct val="115000"/>
                        </a:lnSpc>
                        <a:spcBef>
                          <a:spcPts val="0"/>
                        </a:spcBef>
                        <a:spcAft>
                          <a:spcPts val="0"/>
                        </a:spcAft>
                        <a:buSzPts val="1000"/>
                        <a:buFont typeface="Arial" pitchFamily="34" charset="0"/>
                        <a:buChar char="•"/>
                        <a:tabLst>
                          <a:tab pos="457200" algn="l"/>
                        </a:tabLst>
                      </a:pPr>
                      <a:r>
                        <a:rPr lang="en-US" sz="1100" b="1" u="none" dirty="0">
                          <a:effectLst/>
                        </a:rPr>
                        <a:t>Holding hands</a:t>
                      </a:r>
                      <a:endParaRPr lang="en-IN" sz="1100" b="1" u="none" dirty="0">
                        <a:effectLst/>
                      </a:endParaRPr>
                    </a:p>
                    <a:p>
                      <a:pPr marL="171450" marR="0" lvl="0" indent="-171450" algn="l">
                        <a:lnSpc>
                          <a:spcPct val="115000"/>
                        </a:lnSpc>
                        <a:spcBef>
                          <a:spcPts val="0"/>
                        </a:spcBef>
                        <a:spcAft>
                          <a:spcPts val="0"/>
                        </a:spcAft>
                        <a:buSzPts val="1000"/>
                        <a:buFont typeface="Arial" pitchFamily="34" charset="0"/>
                        <a:buChar char="•"/>
                        <a:tabLst>
                          <a:tab pos="457200" algn="l"/>
                        </a:tabLst>
                      </a:pPr>
                      <a:r>
                        <a:rPr lang="en-US" sz="1100" b="1" u="none" dirty="0">
                          <a:effectLst/>
                        </a:rPr>
                        <a:t>Hugging</a:t>
                      </a:r>
                      <a:endParaRPr lang="en-IN" sz="1100" b="1" u="none" dirty="0">
                        <a:effectLst/>
                      </a:endParaRPr>
                    </a:p>
                    <a:p>
                      <a:pPr marL="171450" marR="0" lvl="0" indent="-171450" algn="l">
                        <a:lnSpc>
                          <a:spcPct val="115000"/>
                        </a:lnSpc>
                        <a:spcBef>
                          <a:spcPts val="0"/>
                        </a:spcBef>
                        <a:spcAft>
                          <a:spcPts val="0"/>
                        </a:spcAft>
                        <a:buSzPts val="1000"/>
                        <a:buFont typeface="Arial" pitchFamily="34" charset="0"/>
                        <a:buChar char="•"/>
                        <a:tabLst>
                          <a:tab pos="457200" algn="l"/>
                        </a:tabLst>
                      </a:pPr>
                      <a:r>
                        <a:rPr lang="en-US" sz="1100" b="1" u="none" dirty="0">
                          <a:effectLst/>
                        </a:rPr>
                        <a:t>Tickling</a:t>
                      </a:r>
                      <a:endParaRPr lang="en-IN" sz="1100" b="1" u="none" dirty="0">
                        <a:effectLst/>
                      </a:endParaRPr>
                    </a:p>
                    <a:p>
                      <a:pPr marL="171450" marR="0" lvl="0" indent="-171450" algn="l">
                        <a:lnSpc>
                          <a:spcPct val="115000"/>
                        </a:lnSpc>
                        <a:spcBef>
                          <a:spcPts val="0"/>
                        </a:spcBef>
                        <a:spcAft>
                          <a:spcPts val="0"/>
                        </a:spcAft>
                        <a:buSzPts val="1000"/>
                        <a:buFont typeface="Arial" pitchFamily="34" charset="0"/>
                        <a:buChar char="•"/>
                        <a:tabLst>
                          <a:tab pos="457200" algn="l"/>
                        </a:tabLst>
                      </a:pPr>
                      <a:r>
                        <a:rPr lang="en-US" sz="1100" b="1" u="none" dirty="0">
                          <a:effectLst/>
                        </a:rPr>
                        <a:t>Kissing</a:t>
                      </a:r>
                      <a:endParaRPr lang="en-IN" sz="1100" b="1" u="none" dirty="0">
                        <a:effectLst/>
                        <a:latin typeface="Calibri"/>
                        <a:ea typeface="Calibri"/>
                        <a:cs typeface="Tunga"/>
                      </a:endParaRPr>
                    </a:p>
                  </a:txBody>
                  <a:tcPr marL="41652" marR="41652" marT="0" marB="0"/>
                </a:tc>
              </a:tr>
              <a:tr h="487730">
                <a:tc gridSpan="2" vMerge="1">
                  <a:txBody>
                    <a:bodyPr/>
                    <a:lstStyle/>
                    <a:p>
                      <a:endParaRPr lang="en-IN"/>
                    </a:p>
                  </a:txBody>
                  <a:tcPr/>
                </a:tc>
                <a:tc hMerge="1" vMerge="1">
                  <a:txBody>
                    <a:bodyPr/>
                    <a:lstStyle/>
                    <a:p>
                      <a:endParaRPr lang="en-IN"/>
                    </a:p>
                  </a:txBody>
                  <a:tcPr/>
                </a:tc>
                <a:tc>
                  <a:txBody>
                    <a:bodyPr/>
                    <a:lstStyle/>
                    <a:p>
                      <a:pPr marL="0" marR="0" algn="l">
                        <a:lnSpc>
                          <a:spcPct val="115000"/>
                        </a:lnSpc>
                        <a:spcBef>
                          <a:spcPts val="0"/>
                        </a:spcBef>
                        <a:spcAft>
                          <a:spcPts val="0"/>
                        </a:spcAft>
                      </a:pPr>
                      <a:r>
                        <a:rPr lang="en-US" sz="1100" b="1" dirty="0">
                          <a:effectLst/>
                        </a:rPr>
                        <a:t>5. </a:t>
                      </a:r>
                      <a:r>
                        <a:rPr lang="en-US" sz="1100" b="1" dirty="0" smtClean="0">
                          <a:effectLst/>
                        </a:rPr>
                        <a:t>Locomotion (Movement)</a:t>
                      </a:r>
                      <a:endParaRPr lang="en-IN" sz="1100" b="1" dirty="0">
                        <a:effectLst/>
                        <a:latin typeface="Calibri"/>
                        <a:ea typeface="Calibri"/>
                        <a:cs typeface="Tunga"/>
                      </a:endParaRPr>
                    </a:p>
                  </a:txBody>
                  <a:tcPr marL="41652" marR="41652" marT="0" marB="0"/>
                </a:tc>
                <a:tc>
                  <a:txBody>
                    <a:bodyPr/>
                    <a:lstStyle/>
                    <a:p>
                      <a:pPr marL="171450" marR="0" indent="-171450" algn="just">
                        <a:lnSpc>
                          <a:spcPct val="115000"/>
                        </a:lnSpc>
                        <a:spcBef>
                          <a:spcPts val="0"/>
                        </a:spcBef>
                        <a:spcAft>
                          <a:spcPts val="0"/>
                        </a:spcAft>
                        <a:buFont typeface="Arial" pitchFamily="34" charset="0"/>
                        <a:buChar char="•"/>
                      </a:pPr>
                      <a:r>
                        <a:rPr lang="en-US" sz="1100" b="1" dirty="0">
                          <a:effectLst/>
                        </a:rPr>
                        <a:t>Walking, </a:t>
                      </a:r>
                      <a:endParaRPr lang="en-IN" sz="1100" b="1" dirty="0">
                        <a:effectLst/>
                      </a:endParaRPr>
                    </a:p>
                    <a:p>
                      <a:pPr marL="171450" marR="0" indent="-171450" algn="just">
                        <a:lnSpc>
                          <a:spcPct val="115000"/>
                        </a:lnSpc>
                        <a:spcBef>
                          <a:spcPts val="0"/>
                        </a:spcBef>
                        <a:spcAft>
                          <a:spcPts val="0"/>
                        </a:spcAft>
                        <a:buFont typeface="Arial" pitchFamily="34" charset="0"/>
                        <a:buChar char="•"/>
                      </a:pPr>
                      <a:r>
                        <a:rPr lang="en-US" sz="1100" b="1" dirty="0">
                          <a:effectLst/>
                        </a:rPr>
                        <a:t>Jumping, swaying,</a:t>
                      </a:r>
                      <a:endParaRPr lang="en-IN" sz="1100" b="1" dirty="0">
                        <a:effectLst/>
                      </a:endParaRPr>
                    </a:p>
                    <a:p>
                      <a:pPr marL="171450" marR="0" indent="-171450" algn="just">
                        <a:lnSpc>
                          <a:spcPct val="115000"/>
                        </a:lnSpc>
                        <a:spcBef>
                          <a:spcPts val="0"/>
                        </a:spcBef>
                        <a:spcAft>
                          <a:spcPts val="0"/>
                        </a:spcAft>
                        <a:buFont typeface="Arial" pitchFamily="34" charset="0"/>
                        <a:buChar char="•"/>
                      </a:pPr>
                      <a:r>
                        <a:rPr lang="en-US" sz="1100" b="1" dirty="0">
                          <a:effectLst/>
                        </a:rPr>
                        <a:t>Moving with a wheelchair</a:t>
                      </a:r>
                      <a:endParaRPr lang="en-IN" sz="1100" b="1" dirty="0">
                        <a:effectLst/>
                        <a:latin typeface="Calibri"/>
                        <a:ea typeface="Calibri"/>
                        <a:cs typeface="Tunga"/>
                      </a:endParaRPr>
                    </a:p>
                  </a:txBody>
                  <a:tcPr marL="41652" marR="41652" marT="0" marB="0"/>
                </a:tc>
              </a:tr>
              <a:tr h="1091425">
                <a:tc gridSpan="2" vMerge="1">
                  <a:txBody>
                    <a:bodyPr/>
                    <a:lstStyle/>
                    <a:p>
                      <a:endParaRPr lang="en-IN"/>
                    </a:p>
                  </a:txBody>
                  <a:tcPr/>
                </a:tc>
                <a:tc hMerge="1" vMerge="1">
                  <a:txBody>
                    <a:bodyPr/>
                    <a:lstStyle/>
                    <a:p>
                      <a:endParaRPr lang="en-IN"/>
                    </a:p>
                  </a:txBody>
                  <a:tcPr/>
                </a:tc>
                <a:tc>
                  <a:txBody>
                    <a:bodyPr/>
                    <a:lstStyle/>
                    <a:p>
                      <a:pPr marL="0" marR="0" algn="l">
                        <a:lnSpc>
                          <a:spcPct val="115000"/>
                        </a:lnSpc>
                        <a:spcBef>
                          <a:spcPts val="0"/>
                        </a:spcBef>
                        <a:spcAft>
                          <a:spcPts val="0"/>
                        </a:spcAft>
                      </a:pPr>
                      <a:r>
                        <a:rPr lang="en-US" sz="1100" b="1" dirty="0">
                          <a:effectLst/>
                        </a:rPr>
                        <a:t>6. Body language</a:t>
                      </a:r>
                      <a:endParaRPr lang="en-IN" sz="1100" b="1" dirty="0">
                        <a:effectLst/>
                        <a:latin typeface="Calibri"/>
                        <a:ea typeface="Calibri"/>
                        <a:cs typeface="Tunga"/>
                      </a:endParaRPr>
                    </a:p>
                  </a:txBody>
                  <a:tcPr marL="41652" marR="41652" marT="0" marB="0"/>
                </a:tc>
                <a:tc>
                  <a:txBody>
                    <a:bodyPr/>
                    <a:lstStyle/>
                    <a:p>
                      <a:pPr marL="0" marR="0" algn="l">
                        <a:lnSpc>
                          <a:spcPct val="115000"/>
                        </a:lnSpc>
                        <a:spcBef>
                          <a:spcPts val="0"/>
                        </a:spcBef>
                        <a:spcAft>
                          <a:spcPts val="0"/>
                        </a:spcAft>
                      </a:pPr>
                      <a:r>
                        <a:rPr lang="en-US" sz="1100" b="1" dirty="0">
                          <a:effectLst/>
                        </a:rPr>
                        <a:t>1. Facial Expressions</a:t>
                      </a:r>
                      <a:endParaRPr lang="en-IN" sz="1100" b="1" dirty="0">
                        <a:effectLst/>
                      </a:endParaRPr>
                    </a:p>
                    <a:p>
                      <a:pPr marL="0" marR="0" algn="l">
                        <a:lnSpc>
                          <a:spcPct val="115000"/>
                        </a:lnSpc>
                        <a:spcBef>
                          <a:spcPts val="0"/>
                        </a:spcBef>
                        <a:spcAft>
                          <a:spcPts val="0"/>
                        </a:spcAft>
                      </a:pPr>
                      <a:r>
                        <a:rPr lang="en-US" sz="1100" b="1" dirty="0">
                          <a:effectLst/>
                        </a:rPr>
                        <a:t>2. Eye-Contact (</a:t>
                      </a:r>
                      <a:r>
                        <a:rPr lang="en-US" sz="1100" b="1" dirty="0" err="1">
                          <a:effectLst/>
                        </a:rPr>
                        <a:t>Oculesics</a:t>
                      </a:r>
                      <a:r>
                        <a:rPr lang="en-US" sz="1100" b="1" dirty="0">
                          <a:effectLst/>
                        </a:rPr>
                        <a:t>)</a:t>
                      </a:r>
                      <a:endParaRPr lang="en-IN" sz="1100" b="1" dirty="0">
                        <a:effectLst/>
                      </a:endParaRPr>
                    </a:p>
                    <a:p>
                      <a:pPr marL="0" marR="0" algn="l">
                        <a:lnSpc>
                          <a:spcPct val="115000"/>
                        </a:lnSpc>
                        <a:spcBef>
                          <a:spcPts val="0"/>
                        </a:spcBef>
                        <a:spcAft>
                          <a:spcPts val="0"/>
                        </a:spcAft>
                      </a:pPr>
                      <a:r>
                        <a:rPr lang="en-US" sz="1100" b="1" dirty="0">
                          <a:effectLst/>
                        </a:rPr>
                        <a:t>3. Posture</a:t>
                      </a:r>
                      <a:endParaRPr lang="en-IN" sz="1100" b="1" dirty="0">
                        <a:effectLst/>
                      </a:endParaRPr>
                    </a:p>
                    <a:p>
                      <a:pPr marL="0" marR="0" algn="l">
                        <a:lnSpc>
                          <a:spcPct val="115000"/>
                        </a:lnSpc>
                        <a:spcBef>
                          <a:spcPts val="0"/>
                        </a:spcBef>
                        <a:spcAft>
                          <a:spcPts val="0"/>
                        </a:spcAft>
                      </a:pPr>
                      <a:r>
                        <a:rPr lang="en-US" sz="1100" b="1" dirty="0">
                          <a:effectLst/>
                        </a:rPr>
                        <a:t>4. Gesture</a:t>
                      </a:r>
                      <a:endParaRPr lang="en-IN" sz="1100" b="1" dirty="0">
                        <a:effectLst/>
                      </a:endParaRPr>
                    </a:p>
                    <a:p>
                      <a:pPr marL="0" marR="0" algn="l">
                        <a:lnSpc>
                          <a:spcPct val="115000"/>
                        </a:lnSpc>
                        <a:spcBef>
                          <a:spcPts val="0"/>
                        </a:spcBef>
                        <a:spcAft>
                          <a:spcPts val="0"/>
                        </a:spcAft>
                      </a:pPr>
                      <a:r>
                        <a:rPr lang="en-US" sz="1100" b="1" dirty="0">
                          <a:effectLst/>
                        </a:rPr>
                        <a:t>5. Personal appearance</a:t>
                      </a:r>
                      <a:endParaRPr lang="en-IN" sz="1100" b="1" dirty="0">
                        <a:effectLst/>
                      </a:endParaRPr>
                    </a:p>
                    <a:p>
                      <a:pPr marL="0" marR="0" algn="l">
                        <a:lnSpc>
                          <a:spcPct val="115000"/>
                        </a:lnSpc>
                        <a:spcBef>
                          <a:spcPts val="0"/>
                        </a:spcBef>
                        <a:spcAft>
                          <a:spcPts val="0"/>
                        </a:spcAft>
                      </a:pPr>
                      <a:r>
                        <a:rPr lang="en-US" sz="1100" b="1" dirty="0">
                          <a:effectLst/>
                        </a:rPr>
                        <a:t>6. Adornment</a:t>
                      </a:r>
                      <a:endParaRPr lang="en-IN" sz="1100" b="1" dirty="0">
                        <a:effectLst/>
                        <a:latin typeface="Calibri"/>
                        <a:ea typeface="Calibri"/>
                        <a:cs typeface="Tunga"/>
                      </a:endParaRPr>
                    </a:p>
                  </a:txBody>
                  <a:tcPr marL="41652" marR="41652" marT="0" marB="0"/>
                </a:tc>
              </a:tr>
            </a:tbl>
          </a:graphicData>
        </a:graphic>
      </p:graphicFrame>
    </p:spTree>
    <p:extLst>
      <p:ext uri="{BB962C8B-B14F-4D97-AF65-F5344CB8AC3E}">
        <p14:creationId xmlns:p14="http://schemas.microsoft.com/office/powerpoint/2010/main" val="298384006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599650303"/>
              </p:ext>
            </p:extLst>
          </p:nvPr>
        </p:nvGraphicFramePr>
        <p:xfrm>
          <a:off x="107504" y="116632"/>
          <a:ext cx="8280920" cy="6753537"/>
        </p:xfrm>
        <a:graphic>
          <a:graphicData uri="http://schemas.openxmlformats.org/drawingml/2006/table">
            <a:tbl>
              <a:tblPr firstRow="1" firstCol="1" bandRow="1">
                <a:tableStyleId>{5C22544A-7EE6-4342-B048-85BDC9FD1C3A}</a:tableStyleId>
              </a:tblPr>
              <a:tblGrid>
                <a:gridCol w="3894837"/>
                <a:gridCol w="4386083"/>
              </a:tblGrid>
              <a:tr h="488990">
                <a:tc gridSpan="2">
                  <a:txBody>
                    <a:bodyPr/>
                    <a:lstStyle/>
                    <a:p>
                      <a:pPr marL="0" marR="0" algn="ctr">
                        <a:lnSpc>
                          <a:spcPct val="115000"/>
                        </a:lnSpc>
                        <a:spcBef>
                          <a:spcPts val="0"/>
                        </a:spcBef>
                        <a:spcAft>
                          <a:spcPts val="0"/>
                        </a:spcAft>
                      </a:pPr>
                      <a:r>
                        <a:rPr lang="en-US" sz="2800" b="1" dirty="0">
                          <a:effectLst/>
                        </a:rPr>
                        <a:t>Types of </a:t>
                      </a:r>
                      <a:r>
                        <a:rPr lang="en-US" sz="2800" b="1" dirty="0" smtClean="0">
                          <a:effectLst/>
                        </a:rPr>
                        <a:t>Verbal </a:t>
                      </a:r>
                      <a:r>
                        <a:rPr lang="en-US" sz="2800" b="1" dirty="0">
                          <a:effectLst/>
                        </a:rPr>
                        <a:t>Communication</a:t>
                      </a:r>
                      <a:endParaRPr lang="en-IN" sz="2800" b="1" dirty="0">
                        <a:effectLst/>
                        <a:latin typeface="Calibri"/>
                        <a:ea typeface="Calibri"/>
                        <a:cs typeface="Tunga"/>
                      </a:endParaRPr>
                    </a:p>
                  </a:txBody>
                  <a:tcPr marL="41652" marR="41652" marT="0" marB="0"/>
                </a:tc>
                <a:tc hMerge="1">
                  <a:txBody>
                    <a:bodyPr/>
                    <a:lstStyle/>
                    <a:p>
                      <a:endParaRPr lang="en-IN"/>
                    </a:p>
                  </a:txBody>
                  <a:tcPr/>
                </a:tc>
              </a:tr>
              <a:tr h="3318441">
                <a:tc>
                  <a:txBody>
                    <a:bodyPr/>
                    <a:lstStyle/>
                    <a:p>
                      <a:pPr marL="0" marR="0" algn="l">
                        <a:lnSpc>
                          <a:spcPct val="115000"/>
                        </a:lnSpc>
                        <a:spcBef>
                          <a:spcPts val="0"/>
                        </a:spcBef>
                        <a:spcAft>
                          <a:spcPts val="0"/>
                        </a:spcAft>
                      </a:pPr>
                      <a:r>
                        <a:rPr lang="en-US" sz="2800" b="1" dirty="0">
                          <a:effectLst/>
                        </a:rPr>
                        <a:t> </a:t>
                      </a:r>
                      <a:endParaRPr lang="en-IN" sz="2800" b="1" dirty="0">
                        <a:effectLst/>
                      </a:endParaRPr>
                    </a:p>
                    <a:p>
                      <a:pPr marL="0" marR="0" algn="l">
                        <a:lnSpc>
                          <a:spcPct val="115000"/>
                        </a:lnSpc>
                        <a:spcBef>
                          <a:spcPts val="0"/>
                        </a:spcBef>
                        <a:spcAft>
                          <a:spcPts val="0"/>
                        </a:spcAft>
                      </a:pPr>
                      <a:r>
                        <a:rPr lang="en-US" sz="2800" b="1" dirty="0">
                          <a:effectLst/>
                        </a:rPr>
                        <a:t> </a:t>
                      </a:r>
                      <a:endParaRPr lang="en-IN" sz="2800" b="1" dirty="0">
                        <a:effectLst/>
                      </a:endParaRPr>
                    </a:p>
                    <a:p>
                      <a:pPr marL="0" marR="0" algn="l">
                        <a:lnSpc>
                          <a:spcPct val="115000"/>
                        </a:lnSpc>
                        <a:spcBef>
                          <a:spcPts val="0"/>
                        </a:spcBef>
                        <a:spcAft>
                          <a:spcPts val="0"/>
                        </a:spcAft>
                      </a:pPr>
                      <a:r>
                        <a:rPr lang="en-US" sz="2800" b="1" dirty="0">
                          <a:effectLst/>
                        </a:rPr>
                        <a:t> </a:t>
                      </a:r>
                      <a:endParaRPr lang="en-IN" sz="2800" b="1" dirty="0">
                        <a:effectLst/>
                      </a:endParaRPr>
                    </a:p>
                    <a:p>
                      <a:pPr marL="0" marR="0" algn="l">
                        <a:lnSpc>
                          <a:spcPct val="115000"/>
                        </a:lnSpc>
                        <a:spcBef>
                          <a:spcPts val="0"/>
                        </a:spcBef>
                        <a:spcAft>
                          <a:spcPts val="0"/>
                        </a:spcAft>
                      </a:pPr>
                      <a:r>
                        <a:rPr lang="en-US" sz="2800" b="1" dirty="0">
                          <a:effectLst/>
                        </a:rPr>
                        <a:t>1. Oral Communication</a:t>
                      </a:r>
                      <a:endParaRPr lang="en-IN" sz="2800" b="1" dirty="0">
                        <a:effectLst/>
                        <a:latin typeface="Calibri"/>
                        <a:ea typeface="Calibri"/>
                        <a:cs typeface="Tunga"/>
                      </a:endParaRPr>
                    </a:p>
                  </a:txBody>
                  <a:tcPr marL="41652" marR="41652" marT="0" marB="0"/>
                </a:tc>
                <a:tc>
                  <a:txBody>
                    <a:bodyPr/>
                    <a:lstStyle/>
                    <a:p>
                      <a:pPr marL="0" marR="0" algn="l">
                        <a:lnSpc>
                          <a:spcPct val="115000"/>
                        </a:lnSpc>
                        <a:spcBef>
                          <a:spcPts val="0"/>
                        </a:spcBef>
                        <a:spcAft>
                          <a:spcPts val="0"/>
                        </a:spcAft>
                      </a:pPr>
                      <a:r>
                        <a:rPr lang="en-US" sz="2800" b="1">
                          <a:effectLst/>
                        </a:rPr>
                        <a:t>1. Face-to-face Conversation</a:t>
                      </a:r>
                      <a:endParaRPr lang="en-IN" sz="2800" b="1">
                        <a:effectLst/>
                      </a:endParaRPr>
                    </a:p>
                    <a:p>
                      <a:pPr marL="0" marR="0" algn="l">
                        <a:lnSpc>
                          <a:spcPct val="115000"/>
                        </a:lnSpc>
                        <a:spcBef>
                          <a:spcPts val="0"/>
                        </a:spcBef>
                        <a:spcAft>
                          <a:spcPts val="0"/>
                        </a:spcAft>
                      </a:pPr>
                      <a:r>
                        <a:rPr lang="en-US" sz="2800" b="1">
                          <a:effectLst/>
                        </a:rPr>
                        <a:t>2. Telephone talk</a:t>
                      </a:r>
                      <a:endParaRPr lang="en-IN" sz="2800" b="1">
                        <a:effectLst/>
                      </a:endParaRPr>
                    </a:p>
                    <a:p>
                      <a:pPr marL="0" marR="0" algn="l">
                        <a:lnSpc>
                          <a:spcPct val="115000"/>
                        </a:lnSpc>
                        <a:spcBef>
                          <a:spcPts val="0"/>
                        </a:spcBef>
                        <a:spcAft>
                          <a:spcPts val="0"/>
                        </a:spcAft>
                      </a:pPr>
                      <a:r>
                        <a:rPr lang="en-US" sz="2800" b="1">
                          <a:effectLst/>
                        </a:rPr>
                        <a:t>3. Presentation</a:t>
                      </a:r>
                      <a:endParaRPr lang="en-IN" sz="2800" b="1">
                        <a:effectLst/>
                      </a:endParaRPr>
                    </a:p>
                    <a:p>
                      <a:pPr marL="0" marR="0" algn="l">
                        <a:lnSpc>
                          <a:spcPct val="115000"/>
                        </a:lnSpc>
                        <a:spcBef>
                          <a:spcPts val="0"/>
                        </a:spcBef>
                        <a:spcAft>
                          <a:spcPts val="0"/>
                        </a:spcAft>
                      </a:pPr>
                      <a:r>
                        <a:rPr lang="en-US" sz="2800" b="1">
                          <a:effectLst/>
                        </a:rPr>
                        <a:t>4. Public Speech</a:t>
                      </a:r>
                      <a:endParaRPr lang="en-IN" sz="2800" b="1">
                        <a:effectLst/>
                      </a:endParaRPr>
                    </a:p>
                    <a:p>
                      <a:pPr marL="0" marR="0" algn="l">
                        <a:lnSpc>
                          <a:spcPct val="115000"/>
                        </a:lnSpc>
                        <a:spcBef>
                          <a:spcPts val="0"/>
                        </a:spcBef>
                        <a:spcAft>
                          <a:spcPts val="0"/>
                        </a:spcAft>
                      </a:pPr>
                      <a:r>
                        <a:rPr lang="en-US" sz="2800" b="1">
                          <a:effectLst/>
                        </a:rPr>
                        <a:t>5. Interview</a:t>
                      </a:r>
                      <a:endParaRPr lang="en-IN" sz="2800" b="1">
                        <a:effectLst/>
                      </a:endParaRPr>
                    </a:p>
                    <a:p>
                      <a:pPr marL="0" marR="0" algn="l">
                        <a:lnSpc>
                          <a:spcPct val="115000"/>
                        </a:lnSpc>
                        <a:spcBef>
                          <a:spcPts val="0"/>
                        </a:spcBef>
                        <a:spcAft>
                          <a:spcPts val="0"/>
                        </a:spcAft>
                      </a:pPr>
                      <a:r>
                        <a:rPr lang="en-US" sz="2800" b="1">
                          <a:effectLst/>
                        </a:rPr>
                        <a:t>6. Meeting</a:t>
                      </a:r>
                      <a:endParaRPr lang="en-IN" sz="2800" b="1">
                        <a:effectLst/>
                        <a:latin typeface="Calibri"/>
                        <a:ea typeface="Calibri"/>
                        <a:cs typeface="Tunga"/>
                      </a:endParaRPr>
                    </a:p>
                  </a:txBody>
                  <a:tcPr marL="41652" marR="41652" marT="0" marB="0"/>
                </a:tc>
              </a:tr>
              <a:tr h="2933937">
                <a:tc>
                  <a:txBody>
                    <a:bodyPr/>
                    <a:lstStyle/>
                    <a:p>
                      <a:pPr marL="0" marR="0" algn="l">
                        <a:lnSpc>
                          <a:spcPct val="115000"/>
                        </a:lnSpc>
                        <a:spcBef>
                          <a:spcPts val="0"/>
                        </a:spcBef>
                        <a:spcAft>
                          <a:spcPts val="0"/>
                        </a:spcAft>
                      </a:pPr>
                      <a:r>
                        <a:rPr lang="en-US" sz="2800" b="1" dirty="0">
                          <a:effectLst/>
                        </a:rPr>
                        <a:t> </a:t>
                      </a:r>
                      <a:endParaRPr lang="en-IN" sz="2800" b="1" dirty="0">
                        <a:effectLst/>
                      </a:endParaRPr>
                    </a:p>
                    <a:p>
                      <a:pPr marL="0" marR="0" algn="l">
                        <a:lnSpc>
                          <a:spcPct val="115000"/>
                        </a:lnSpc>
                        <a:spcBef>
                          <a:spcPts val="0"/>
                        </a:spcBef>
                        <a:spcAft>
                          <a:spcPts val="0"/>
                        </a:spcAft>
                      </a:pPr>
                      <a:r>
                        <a:rPr lang="en-US" sz="2800" b="1" dirty="0">
                          <a:effectLst/>
                        </a:rPr>
                        <a:t> </a:t>
                      </a:r>
                      <a:r>
                        <a:rPr lang="en-US" sz="2800" b="1" dirty="0" smtClean="0">
                          <a:effectLst/>
                        </a:rPr>
                        <a:t>2</a:t>
                      </a:r>
                      <a:r>
                        <a:rPr lang="en-US" sz="2800" b="1" dirty="0">
                          <a:effectLst/>
                        </a:rPr>
                        <a:t>. Written Communication</a:t>
                      </a:r>
                      <a:endParaRPr lang="en-IN" sz="2800" b="1" dirty="0">
                        <a:effectLst/>
                        <a:latin typeface="Calibri"/>
                        <a:ea typeface="Calibri"/>
                        <a:cs typeface="Tunga"/>
                      </a:endParaRPr>
                    </a:p>
                  </a:txBody>
                  <a:tcPr marL="41652" marR="41652" marT="0" marB="0"/>
                </a:tc>
                <a:tc>
                  <a:txBody>
                    <a:bodyPr/>
                    <a:lstStyle/>
                    <a:p>
                      <a:pPr marL="0" marR="0" algn="l">
                        <a:lnSpc>
                          <a:spcPct val="115000"/>
                        </a:lnSpc>
                        <a:spcBef>
                          <a:spcPts val="0"/>
                        </a:spcBef>
                        <a:spcAft>
                          <a:spcPts val="0"/>
                        </a:spcAft>
                      </a:pPr>
                      <a:r>
                        <a:rPr lang="en-US" sz="2800" b="1" dirty="0">
                          <a:effectLst/>
                        </a:rPr>
                        <a:t>1. Letter </a:t>
                      </a:r>
                      <a:endParaRPr lang="en-IN" sz="2800" b="1" dirty="0">
                        <a:effectLst/>
                      </a:endParaRPr>
                    </a:p>
                    <a:p>
                      <a:pPr marL="0" marR="0" algn="l">
                        <a:lnSpc>
                          <a:spcPct val="115000"/>
                        </a:lnSpc>
                        <a:spcBef>
                          <a:spcPts val="0"/>
                        </a:spcBef>
                        <a:spcAft>
                          <a:spcPts val="0"/>
                        </a:spcAft>
                      </a:pPr>
                      <a:r>
                        <a:rPr lang="en-US" sz="2800" b="1" dirty="0">
                          <a:effectLst/>
                        </a:rPr>
                        <a:t>2. Memo </a:t>
                      </a:r>
                      <a:endParaRPr lang="en-IN" sz="2800" b="1" dirty="0">
                        <a:effectLst/>
                      </a:endParaRPr>
                    </a:p>
                    <a:p>
                      <a:pPr marL="0" marR="0" algn="l">
                        <a:lnSpc>
                          <a:spcPct val="115000"/>
                        </a:lnSpc>
                        <a:spcBef>
                          <a:spcPts val="0"/>
                        </a:spcBef>
                        <a:spcAft>
                          <a:spcPts val="0"/>
                        </a:spcAft>
                      </a:pPr>
                      <a:r>
                        <a:rPr lang="en-US" sz="2800" b="1" dirty="0">
                          <a:effectLst/>
                        </a:rPr>
                        <a:t>3. Notice </a:t>
                      </a:r>
                      <a:endParaRPr lang="en-IN" sz="2800" b="1" dirty="0">
                        <a:effectLst/>
                      </a:endParaRPr>
                    </a:p>
                    <a:p>
                      <a:pPr marL="0" marR="0" algn="l">
                        <a:lnSpc>
                          <a:spcPct val="115000"/>
                        </a:lnSpc>
                        <a:spcBef>
                          <a:spcPts val="0"/>
                        </a:spcBef>
                        <a:spcAft>
                          <a:spcPts val="0"/>
                        </a:spcAft>
                      </a:pPr>
                      <a:r>
                        <a:rPr lang="en-US" sz="2800" b="1" dirty="0">
                          <a:effectLst/>
                        </a:rPr>
                        <a:t>4. Circular </a:t>
                      </a:r>
                      <a:endParaRPr lang="en-IN" sz="2800" b="1" dirty="0">
                        <a:effectLst/>
                      </a:endParaRPr>
                    </a:p>
                    <a:p>
                      <a:pPr marL="0" marR="0" algn="l">
                        <a:lnSpc>
                          <a:spcPct val="115000"/>
                        </a:lnSpc>
                        <a:spcBef>
                          <a:spcPts val="0"/>
                        </a:spcBef>
                        <a:spcAft>
                          <a:spcPts val="0"/>
                        </a:spcAft>
                      </a:pPr>
                      <a:r>
                        <a:rPr lang="en-US" sz="2800" b="1" dirty="0">
                          <a:effectLst/>
                        </a:rPr>
                        <a:t>5. Report </a:t>
                      </a:r>
                      <a:endParaRPr lang="en-IN" sz="2800" b="1" dirty="0">
                        <a:effectLst/>
                      </a:endParaRPr>
                    </a:p>
                    <a:p>
                      <a:pPr marL="0" marR="0" algn="l">
                        <a:lnSpc>
                          <a:spcPct val="115000"/>
                        </a:lnSpc>
                        <a:spcBef>
                          <a:spcPts val="0"/>
                        </a:spcBef>
                        <a:spcAft>
                          <a:spcPts val="0"/>
                        </a:spcAft>
                      </a:pPr>
                      <a:r>
                        <a:rPr lang="en-US" sz="2800" b="1" dirty="0">
                          <a:effectLst/>
                        </a:rPr>
                        <a:t>6. Minutes</a:t>
                      </a:r>
                      <a:endParaRPr lang="en-IN" sz="2800" b="1" dirty="0">
                        <a:effectLst/>
                        <a:latin typeface="Calibri"/>
                        <a:ea typeface="Calibri"/>
                        <a:cs typeface="Tunga"/>
                      </a:endParaRPr>
                    </a:p>
                  </a:txBody>
                  <a:tcPr marL="41652" marR="41652" marT="0" marB="0"/>
                </a:tc>
              </a:tr>
            </a:tbl>
          </a:graphicData>
        </a:graphic>
      </p:graphicFrame>
    </p:spTree>
    <p:extLst>
      <p:ext uri="{BB962C8B-B14F-4D97-AF65-F5344CB8AC3E}">
        <p14:creationId xmlns:p14="http://schemas.microsoft.com/office/powerpoint/2010/main" val="166742068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95536" y="188640"/>
            <a:ext cx="7992888" cy="5755422"/>
          </a:xfrm>
          <a:prstGeom prst="rect">
            <a:avLst/>
          </a:prstGeom>
        </p:spPr>
        <p:txBody>
          <a:bodyPr wrap="square">
            <a:spAutoFit/>
          </a:bodyPr>
          <a:lstStyle/>
          <a:p>
            <a:pPr algn="ctr"/>
            <a:r>
              <a:rPr lang="en-US" sz="3200" b="1" dirty="0"/>
              <a:t>The advantages of oral communication </a:t>
            </a:r>
            <a:endParaRPr lang="en-IN" sz="3200" b="1" dirty="0" smtClean="0"/>
          </a:p>
          <a:p>
            <a:pPr marL="342900" indent="-342900">
              <a:buAutoNum type="arabicPeriod"/>
            </a:pPr>
            <a:r>
              <a:rPr lang="en-US" sz="2400" b="1" dirty="0" smtClean="0"/>
              <a:t>Time saving</a:t>
            </a:r>
            <a:endParaRPr lang="en-IN" sz="2400" dirty="0" smtClean="0"/>
          </a:p>
          <a:p>
            <a:pPr marL="342900" indent="-342900">
              <a:buAutoNum type="arabicPeriod"/>
            </a:pPr>
            <a:r>
              <a:rPr lang="en-US" sz="2400" b="1" dirty="0" smtClean="0"/>
              <a:t>Cost savings</a:t>
            </a:r>
            <a:r>
              <a:rPr lang="en-US" sz="2400" dirty="0" smtClean="0"/>
              <a:t> </a:t>
            </a:r>
            <a:endParaRPr lang="en-IN" sz="2400" dirty="0" smtClean="0"/>
          </a:p>
          <a:p>
            <a:r>
              <a:rPr lang="en-US" sz="2400" b="1" dirty="0" smtClean="0"/>
              <a:t>3</a:t>
            </a:r>
            <a:r>
              <a:rPr lang="en-US" sz="2400" b="1" dirty="0"/>
              <a:t>. More </a:t>
            </a:r>
            <a:r>
              <a:rPr lang="en-US" sz="2400" b="1" dirty="0" smtClean="0"/>
              <a:t>powerfu</a:t>
            </a:r>
            <a:r>
              <a:rPr lang="en-US" sz="2400" dirty="0" smtClean="0"/>
              <a:t>l</a:t>
            </a:r>
            <a:endParaRPr lang="en-IN" sz="2400" dirty="0" smtClean="0"/>
          </a:p>
          <a:p>
            <a:r>
              <a:rPr lang="en-US" sz="2400" b="1" dirty="0" smtClean="0"/>
              <a:t>4</a:t>
            </a:r>
            <a:r>
              <a:rPr lang="en-US" sz="2400" b="1" dirty="0"/>
              <a:t>. </a:t>
            </a:r>
            <a:r>
              <a:rPr lang="en-US" sz="2400" b="1" dirty="0" smtClean="0"/>
              <a:t>Effectiveness</a:t>
            </a:r>
            <a:endParaRPr lang="en-IN" sz="2400" dirty="0" smtClean="0"/>
          </a:p>
          <a:p>
            <a:r>
              <a:rPr lang="en-US" sz="2400" b="1" dirty="0" smtClean="0"/>
              <a:t>5</a:t>
            </a:r>
            <a:r>
              <a:rPr lang="en-US" sz="2400" b="1" dirty="0"/>
              <a:t>. Immediate </a:t>
            </a:r>
            <a:r>
              <a:rPr lang="en-US" sz="2400" b="1" dirty="0" smtClean="0"/>
              <a:t>feedback</a:t>
            </a:r>
            <a:r>
              <a:rPr lang="en-US" sz="2400" dirty="0" smtClean="0"/>
              <a:t> </a:t>
            </a:r>
            <a:endParaRPr lang="en-IN" sz="2400" dirty="0" smtClean="0"/>
          </a:p>
          <a:p>
            <a:r>
              <a:rPr lang="en-US" sz="2400" b="1" dirty="0" smtClean="0"/>
              <a:t>6</a:t>
            </a:r>
            <a:r>
              <a:rPr lang="en-US" sz="2400" b="1" dirty="0"/>
              <a:t>. More </a:t>
            </a:r>
            <a:r>
              <a:rPr lang="en-US" sz="2400" b="1" dirty="0" smtClean="0"/>
              <a:t>suitable</a:t>
            </a:r>
            <a:endParaRPr lang="en-IN" sz="2400" dirty="0" smtClean="0"/>
          </a:p>
          <a:p>
            <a:r>
              <a:rPr lang="en-US" sz="2400" b="1" dirty="0" smtClean="0"/>
              <a:t>7</a:t>
            </a:r>
            <a:r>
              <a:rPr lang="en-US" sz="2400" b="1" dirty="0"/>
              <a:t>. A relationship </a:t>
            </a:r>
            <a:r>
              <a:rPr lang="en-US" sz="2400" b="1" dirty="0" smtClean="0"/>
              <a:t>develops</a:t>
            </a:r>
            <a:endParaRPr lang="en-IN" sz="2400" dirty="0"/>
          </a:p>
          <a:p>
            <a:r>
              <a:rPr lang="en-US" sz="2400" b="1" dirty="0"/>
              <a:t>8. </a:t>
            </a:r>
            <a:r>
              <a:rPr lang="en-US" sz="2400" b="1" dirty="0" smtClean="0"/>
              <a:t>Flexibility</a:t>
            </a:r>
            <a:endParaRPr lang="en-IN" sz="2400" dirty="0" smtClean="0"/>
          </a:p>
          <a:p>
            <a:r>
              <a:rPr lang="en-US" sz="2400" b="1" dirty="0" smtClean="0"/>
              <a:t>9</a:t>
            </a:r>
            <a:r>
              <a:rPr lang="en-US" sz="2400" b="1" dirty="0"/>
              <a:t>. </a:t>
            </a:r>
            <a:r>
              <a:rPr lang="en-US" sz="2400" b="1" dirty="0" smtClean="0"/>
              <a:t>Easiness</a:t>
            </a:r>
            <a:endParaRPr lang="en-IN" sz="2400" dirty="0" smtClean="0"/>
          </a:p>
          <a:p>
            <a:r>
              <a:rPr lang="en-US" sz="2400" b="1" dirty="0" smtClean="0"/>
              <a:t>10</a:t>
            </a:r>
            <a:r>
              <a:rPr lang="en-US" sz="2400" b="1" dirty="0"/>
              <a:t>. Correction of </a:t>
            </a:r>
            <a:r>
              <a:rPr lang="en-US" sz="2400" b="1" dirty="0" smtClean="0"/>
              <a:t>errors</a:t>
            </a:r>
            <a:r>
              <a:rPr lang="en-US" sz="2400" dirty="0" smtClean="0"/>
              <a:t> </a:t>
            </a:r>
            <a:endParaRPr lang="en-IN" sz="2400" dirty="0" smtClean="0"/>
          </a:p>
          <a:p>
            <a:r>
              <a:rPr lang="en-US" sz="2400" b="1" dirty="0" smtClean="0"/>
              <a:t>11</a:t>
            </a:r>
            <a:r>
              <a:rPr lang="en-US" sz="2400" b="1" dirty="0"/>
              <a:t>. Informal </a:t>
            </a:r>
            <a:r>
              <a:rPr lang="en-US" sz="2400" b="1" dirty="0" smtClean="0"/>
              <a:t>communication</a:t>
            </a:r>
            <a:r>
              <a:rPr lang="en-US" sz="2400" dirty="0" smtClean="0"/>
              <a:t> </a:t>
            </a:r>
            <a:endParaRPr lang="en-IN" sz="2400" dirty="0" smtClean="0"/>
          </a:p>
          <a:p>
            <a:r>
              <a:rPr lang="en-US" sz="2400" b="1" dirty="0" smtClean="0"/>
              <a:t>12</a:t>
            </a:r>
            <a:r>
              <a:rPr lang="en-US" sz="2400" b="1" dirty="0"/>
              <a:t>. </a:t>
            </a:r>
            <a:r>
              <a:rPr lang="en-US" sz="2400" b="1" dirty="0" smtClean="0"/>
              <a:t>Motivation</a:t>
            </a:r>
            <a:endParaRPr lang="en-IN" sz="2400" dirty="0" smtClean="0"/>
          </a:p>
          <a:p>
            <a:r>
              <a:rPr lang="en-US" sz="2400" b="1" dirty="0" smtClean="0"/>
              <a:t>13</a:t>
            </a:r>
            <a:r>
              <a:rPr lang="en-US" sz="2400" b="1" dirty="0"/>
              <a:t>. Special </a:t>
            </a:r>
            <a:r>
              <a:rPr lang="en-US" sz="2400" b="1" dirty="0" smtClean="0"/>
              <a:t>applications</a:t>
            </a:r>
            <a:endParaRPr lang="en-IN" sz="2400" dirty="0" smtClean="0"/>
          </a:p>
          <a:p>
            <a:r>
              <a:rPr lang="en-US" sz="2400" b="1" dirty="0" smtClean="0"/>
              <a:t>14</a:t>
            </a:r>
            <a:r>
              <a:rPr lang="en-US" sz="2400" b="1" dirty="0"/>
              <a:t>. Maintaining </a:t>
            </a:r>
            <a:r>
              <a:rPr lang="en-US" sz="2400" b="1" dirty="0" smtClean="0"/>
              <a:t>secrecy</a:t>
            </a:r>
            <a:r>
              <a:rPr lang="en-US" sz="2400" dirty="0" smtClean="0"/>
              <a:t> </a:t>
            </a:r>
            <a:r>
              <a:rPr lang="en-US" sz="2400" b="1" dirty="0"/>
              <a:t> </a:t>
            </a:r>
            <a:endParaRPr lang="en-IN" sz="2400" dirty="0"/>
          </a:p>
        </p:txBody>
      </p:sp>
    </p:spTree>
    <p:extLst>
      <p:ext uri="{BB962C8B-B14F-4D97-AF65-F5344CB8AC3E}">
        <p14:creationId xmlns:p14="http://schemas.microsoft.com/office/powerpoint/2010/main" val="386181421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23528" y="332656"/>
            <a:ext cx="7272808" cy="5755422"/>
          </a:xfrm>
          <a:prstGeom prst="rect">
            <a:avLst/>
          </a:prstGeom>
        </p:spPr>
        <p:txBody>
          <a:bodyPr wrap="square">
            <a:spAutoFit/>
          </a:bodyPr>
          <a:lstStyle/>
          <a:p>
            <a:endParaRPr lang="en-IN" sz="2400" b="1" dirty="0"/>
          </a:p>
          <a:p>
            <a:pPr algn="ctr"/>
            <a:r>
              <a:rPr lang="en-US" sz="3200" b="1" dirty="0"/>
              <a:t>Disadvantages of Oral </a:t>
            </a:r>
            <a:r>
              <a:rPr lang="en-US" sz="3200" b="1" dirty="0" smtClean="0"/>
              <a:t>Communication</a:t>
            </a:r>
            <a:endParaRPr lang="en-IN" sz="3200" dirty="0" smtClean="0"/>
          </a:p>
          <a:p>
            <a:pPr marL="342900" lvl="0" indent="-342900">
              <a:buFont typeface="Arial" pitchFamily="34" charset="0"/>
              <a:buChar char="•"/>
            </a:pPr>
            <a:r>
              <a:rPr lang="en-US" sz="2400" b="1" dirty="0" smtClean="0"/>
              <a:t>No record</a:t>
            </a:r>
            <a:endParaRPr lang="en-IN" sz="2400" dirty="0"/>
          </a:p>
          <a:p>
            <a:pPr marL="342900" lvl="0" indent="-342900">
              <a:buFont typeface="Arial" pitchFamily="34" charset="0"/>
              <a:buChar char="•"/>
            </a:pPr>
            <a:r>
              <a:rPr lang="en-US" sz="2400" b="1" dirty="0" smtClean="0"/>
              <a:t>Expensive</a:t>
            </a:r>
            <a:endParaRPr lang="en-IN" sz="2400" dirty="0" smtClean="0"/>
          </a:p>
          <a:p>
            <a:pPr marL="342900" lvl="0" indent="-342900">
              <a:buFont typeface="Arial" pitchFamily="34" charset="0"/>
              <a:buChar char="•"/>
            </a:pPr>
            <a:r>
              <a:rPr lang="en-US" sz="2400" b="1" dirty="0" smtClean="0"/>
              <a:t>Distortion </a:t>
            </a:r>
            <a:r>
              <a:rPr lang="en-US" sz="2400" b="1" dirty="0"/>
              <a:t>of the </a:t>
            </a:r>
            <a:r>
              <a:rPr lang="en-US" sz="2400" b="1" dirty="0" smtClean="0"/>
              <a:t>word</a:t>
            </a:r>
            <a:endParaRPr lang="en-IN" sz="2400" dirty="0"/>
          </a:p>
          <a:p>
            <a:pPr marL="342900" lvl="0" indent="-342900">
              <a:buFont typeface="Arial" pitchFamily="34" charset="0"/>
              <a:buChar char="•"/>
            </a:pPr>
            <a:r>
              <a:rPr lang="en-US" sz="2400" b="1" dirty="0" smtClean="0"/>
              <a:t>Inaccuracy</a:t>
            </a:r>
            <a:endParaRPr lang="en-IN" sz="2400" dirty="0" smtClean="0"/>
          </a:p>
          <a:p>
            <a:pPr marL="342900" lvl="0" indent="-342900">
              <a:buFont typeface="Arial" pitchFamily="34" charset="0"/>
              <a:buChar char="•"/>
            </a:pPr>
            <a:r>
              <a:rPr lang="en-US" sz="2400" b="1" dirty="0" smtClean="0"/>
              <a:t>Limited use</a:t>
            </a:r>
            <a:r>
              <a:rPr lang="en-US" sz="2400" dirty="0" smtClean="0"/>
              <a:t> </a:t>
            </a:r>
            <a:endParaRPr lang="en-IN" sz="2400" dirty="0" smtClean="0"/>
          </a:p>
          <a:p>
            <a:pPr marL="342900" lvl="0" indent="-342900">
              <a:buFont typeface="Arial" pitchFamily="34" charset="0"/>
              <a:buChar char="•"/>
            </a:pPr>
            <a:r>
              <a:rPr lang="en-US" sz="2400" b="1" dirty="0" smtClean="0"/>
              <a:t>Probability </a:t>
            </a:r>
            <a:r>
              <a:rPr lang="en-US" sz="2400" b="1" dirty="0"/>
              <a:t>of omitting main </a:t>
            </a:r>
            <a:r>
              <a:rPr lang="en-US" sz="2400" b="1" dirty="0" smtClean="0"/>
              <a:t>subject</a:t>
            </a:r>
            <a:r>
              <a:rPr lang="en-US" sz="2400" dirty="0" smtClean="0"/>
              <a:t> </a:t>
            </a:r>
            <a:endParaRPr lang="en-IN" sz="2400" dirty="0" smtClean="0"/>
          </a:p>
          <a:p>
            <a:pPr marL="342900" lvl="0" indent="-342900">
              <a:buFont typeface="Arial" pitchFamily="34" charset="0"/>
              <a:buChar char="•"/>
            </a:pPr>
            <a:r>
              <a:rPr lang="en-US" sz="2400" b="1" dirty="0" smtClean="0"/>
              <a:t>Confused speech</a:t>
            </a:r>
            <a:endParaRPr lang="en-IN" sz="2400" dirty="0" smtClean="0"/>
          </a:p>
          <a:p>
            <a:pPr marL="342900" lvl="0" indent="-342900">
              <a:buFont typeface="Arial" pitchFamily="34" charset="0"/>
              <a:buChar char="•"/>
            </a:pPr>
            <a:r>
              <a:rPr lang="en-US" sz="2400" b="1" dirty="0" smtClean="0"/>
              <a:t>No </a:t>
            </a:r>
            <a:r>
              <a:rPr lang="en-US" sz="2400" b="1" dirty="0"/>
              <a:t>legal </a:t>
            </a:r>
            <a:r>
              <a:rPr lang="en-US" sz="2400" b="1" dirty="0" smtClean="0"/>
              <a:t>validity</a:t>
            </a:r>
            <a:r>
              <a:rPr lang="en-US" sz="2400" dirty="0" smtClean="0"/>
              <a:t> </a:t>
            </a:r>
            <a:endParaRPr lang="en-IN" sz="2400" dirty="0" smtClean="0"/>
          </a:p>
          <a:p>
            <a:pPr marL="342900" lvl="0" indent="-342900">
              <a:buFont typeface="Arial" pitchFamily="34" charset="0"/>
              <a:buChar char="•"/>
            </a:pPr>
            <a:r>
              <a:rPr lang="en-US" sz="2400" b="1" dirty="0" smtClean="0"/>
              <a:t>Late decision</a:t>
            </a:r>
            <a:endParaRPr lang="en-US" sz="2400" dirty="0" smtClean="0"/>
          </a:p>
          <a:p>
            <a:pPr marL="342900" lvl="0" indent="-342900">
              <a:buFont typeface="Arial" pitchFamily="34" charset="0"/>
              <a:buChar char="•"/>
            </a:pPr>
            <a:r>
              <a:rPr lang="en-US" sz="2400" b="1" dirty="0" smtClean="0"/>
              <a:t>Less important</a:t>
            </a:r>
            <a:r>
              <a:rPr lang="en-US" sz="2400" dirty="0" smtClean="0"/>
              <a:t> </a:t>
            </a:r>
            <a:endParaRPr lang="en-IN" sz="2400" dirty="0" smtClean="0"/>
          </a:p>
          <a:p>
            <a:pPr marL="342900" lvl="0" indent="-342900">
              <a:buFont typeface="Arial" pitchFamily="34" charset="0"/>
              <a:buChar char="•"/>
            </a:pPr>
            <a:r>
              <a:rPr lang="en-US" sz="2400" b="1" dirty="0" smtClean="0"/>
              <a:t>Lack </a:t>
            </a:r>
            <a:r>
              <a:rPr lang="en-US" sz="2400" b="1" dirty="0"/>
              <a:t>of </a:t>
            </a:r>
            <a:r>
              <a:rPr lang="en-US" sz="2400" b="1" dirty="0" smtClean="0"/>
              <a:t>secrecy</a:t>
            </a:r>
            <a:r>
              <a:rPr lang="en-US" sz="2400" dirty="0" smtClean="0"/>
              <a:t> </a:t>
            </a:r>
            <a:endParaRPr lang="en-IN" sz="2400" dirty="0" smtClean="0"/>
          </a:p>
          <a:p>
            <a:pPr marL="342900" lvl="0" indent="-342900">
              <a:buFont typeface="Arial" pitchFamily="34" charset="0"/>
              <a:buChar char="•"/>
            </a:pPr>
            <a:r>
              <a:rPr lang="en-US" sz="2400" b="1" dirty="0" smtClean="0"/>
              <a:t>Defective</a:t>
            </a:r>
            <a:endParaRPr lang="en-IN" sz="2400" dirty="0" smtClean="0"/>
          </a:p>
          <a:p>
            <a:pPr marL="342900" lvl="0" indent="-342900">
              <a:buFont typeface="Arial" pitchFamily="34" charset="0"/>
              <a:buChar char="•"/>
            </a:pPr>
            <a:r>
              <a:rPr lang="en-US" sz="2400" b="1" dirty="0" smtClean="0"/>
              <a:t>Creates misunderstanding</a:t>
            </a:r>
            <a:endParaRPr lang="en-US" sz="2400" dirty="0"/>
          </a:p>
        </p:txBody>
      </p:sp>
    </p:spTree>
    <p:extLst>
      <p:ext uri="{BB962C8B-B14F-4D97-AF65-F5344CB8AC3E}">
        <p14:creationId xmlns:p14="http://schemas.microsoft.com/office/powerpoint/2010/main" val="64332140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5536" y="275636"/>
            <a:ext cx="7776864" cy="5878532"/>
          </a:xfrm>
          <a:prstGeom prst="rect">
            <a:avLst/>
          </a:prstGeom>
        </p:spPr>
        <p:txBody>
          <a:bodyPr wrap="square">
            <a:spAutoFit/>
          </a:bodyPr>
          <a:lstStyle/>
          <a:p>
            <a:pPr algn="just"/>
            <a:r>
              <a:rPr lang="en-US" sz="3200" b="1" dirty="0" smtClean="0"/>
              <a:t>Advantages of </a:t>
            </a:r>
            <a:r>
              <a:rPr lang="en-US" sz="3200" b="1" dirty="0"/>
              <a:t>written </a:t>
            </a:r>
            <a:r>
              <a:rPr lang="en-US" sz="3200" b="1" dirty="0" smtClean="0"/>
              <a:t>communication:</a:t>
            </a:r>
            <a:endParaRPr lang="en-IN" sz="3200" b="1" dirty="0"/>
          </a:p>
          <a:p>
            <a:pPr marL="342900" lvl="0" indent="-342900" algn="just">
              <a:buFont typeface="Arial" pitchFamily="34" charset="0"/>
              <a:buChar char="•"/>
            </a:pPr>
            <a:r>
              <a:rPr lang="en-US" sz="2400" dirty="0"/>
              <a:t>No need for personal contact - you can tell an employee he or she has to work overtime through an email instead of face-to-face.</a:t>
            </a:r>
            <a:endParaRPr lang="en-IN" sz="2400" dirty="0"/>
          </a:p>
          <a:p>
            <a:pPr marL="342900" lvl="0" indent="-342900" algn="just">
              <a:buFont typeface="Arial" pitchFamily="34" charset="0"/>
              <a:buChar char="•"/>
            </a:pPr>
            <a:r>
              <a:rPr lang="en-US" sz="2400" dirty="0"/>
              <a:t>Saves money - you can send an email instead of calling long distance.</a:t>
            </a:r>
            <a:endParaRPr lang="en-IN" sz="2400" dirty="0"/>
          </a:p>
          <a:p>
            <a:pPr marL="342900" lvl="0" indent="-342900" algn="just">
              <a:buFont typeface="Arial" pitchFamily="34" charset="0"/>
              <a:buChar char="•"/>
            </a:pPr>
            <a:r>
              <a:rPr lang="en-US" sz="2400" dirty="0"/>
              <a:t>Written proof - provides written proof in case of a dispute.</a:t>
            </a:r>
            <a:endParaRPr lang="en-IN" sz="2400" dirty="0"/>
          </a:p>
          <a:p>
            <a:pPr algn="just"/>
            <a:endParaRPr lang="en-US" sz="2400" b="1" dirty="0" smtClean="0"/>
          </a:p>
          <a:p>
            <a:pPr algn="just"/>
            <a:r>
              <a:rPr lang="en-US" sz="3200" b="1" dirty="0" smtClean="0"/>
              <a:t>Disadvantages </a:t>
            </a:r>
            <a:r>
              <a:rPr lang="en-US" sz="3200" b="1" dirty="0"/>
              <a:t>of written </a:t>
            </a:r>
            <a:r>
              <a:rPr lang="en-US" sz="3200" b="1" dirty="0" smtClean="0"/>
              <a:t>communication:</a:t>
            </a:r>
            <a:endParaRPr lang="en-IN" sz="3200" dirty="0"/>
          </a:p>
          <a:p>
            <a:pPr marL="342900" lvl="0" indent="-342900" algn="just">
              <a:buFont typeface="Arial" pitchFamily="34" charset="0"/>
              <a:buChar char="•"/>
            </a:pPr>
            <a:r>
              <a:rPr lang="en-US" sz="2400" dirty="0"/>
              <a:t>Delay in communication - it may take a while to get to the intended recipient.</a:t>
            </a:r>
            <a:endParaRPr lang="en-IN" sz="2400" dirty="0"/>
          </a:p>
          <a:p>
            <a:pPr marL="342900" lvl="0" indent="-342900" algn="just">
              <a:buFont typeface="Arial" pitchFamily="34" charset="0"/>
              <a:buChar char="•"/>
            </a:pPr>
            <a:r>
              <a:rPr lang="en-US" sz="2400" dirty="0"/>
              <a:t>Lack of secrecy - once it's on paper, anyone can read it.</a:t>
            </a:r>
            <a:endParaRPr lang="en-IN" sz="2400" dirty="0"/>
          </a:p>
          <a:p>
            <a:pPr marL="342900" lvl="0" indent="-342900" algn="just">
              <a:buFont typeface="Arial" pitchFamily="34" charset="0"/>
              <a:buChar char="•"/>
            </a:pPr>
            <a:r>
              <a:rPr lang="en-US" sz="2400" dirty="0"/>
              <a:t>Costly - if the sender and receiver are sitting next to each other, you still have to spend money on paper or Internet service.</a:t>
            </a:r>
            <a:endParaRPr lang="en-IN" sz="2400" dirty="0"/>
          </a:p>
        </p:txBody>
      </p:sp>
    </p:spTree>
    <p:extLst>
      <p:ext uri="{BB962C8B-B14F-4D97-AF65-F5344CB8AC3E}">
        <p14:creationId xmlns:p14="http://schemas.microsoft.com/office/powerpoint/2010/main" val="218327255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a:grpSpLocks/>
          </p:cNvGrpSpPr>
          <p:nvPr/>
        </p:nvGrpSpPr>
        <p:grpSpPr bwMode="auto">
          <a:xfrm>
            <a:off x="323528" y="1589296"/>
            <a:ext cx="7488832" cy="3207856"/>
            <a:chOff x="1089" y="189"/>
            <a:chExt cx="8207" cy="856"/>
          </a:xfrm>
        </p:grpSpPr>
        <p:sp>
          <p:nvSpPr>
            <p:cNvPr id="5" name="AutoShape 767"/>
            <p:cNvSpPr>
              <a:spLocks/>
            </p:cNvSpPr>
            <p:nvPr/>
          </p:nvSpPr>
          <p:spPr bwMode="auto">
            <a:xfrm>
              <a:off x="1089" y="221"/>
              <a:ext cx="8207" cy="824"/>
            </a:xfrm>
            <a:custGeom>
              <a:avLst/>
              <a:gdLst>
                <a:gd name="T0" fmla="+- 0 1201 1089"/>
                <a:gd name="T1" fmla="*/ T0 w 8207"/>
                <a:gd name="T2" fmla="+- 0 228 221"/>
                <a:gd name="T3" fmla="*/ 228 h 824"/>
                <a:gd name="T4" fmla="+- 0 1136 1089"/>
                <a:gd name="T5" fmla="*/ T4 w 8207"/>
                <a:gd name="T6" fmla="+- 0 266 221"/>
                <a:gd name="T7" fmla="*/ 266 h 824"/>
                <a:gd name="T8" fmla="+- 0 1097 1089"/>
                <a:gd name="T9" fmla="*/ T8 w 8207"/>
                <a:gd name="T10" fmla="+- 0 330 221"/>
                <a:gd name="T11" fmla="*/ 330 h 824"/>
                <a:gd name="T12" fmla="+- 0 1090 1089"/>
                <a:gd name="T13" fmla="*/ T12 w 8207"/>
                <a:gd name="T14" fmla="+- 0 902 221"/>
                <a:gd name="T15" fmla="*/ 902 h 824"/>
                <a:gd name="T16" fmla="+- 0 1115 1089"/>
                <a:gd name="T17" fmla="*/ T16 w 8207"/>
                <a:gd name="T18" fmla="+- 0 974 221"/>
                <a:gd name="T19" fmla="*/ 974 h 824"/>
                <a:gd name="T20" fmla="+- 0 1170 1089"/>
                <a:gd name="T21" fmla="*/ T20 w 8207"/>
                <a:gd name="T22" fmla="+- 0 1025 221"/>
                <a:gd name="T23" fmla="*/ 1025 h 824"/>
                <a:gd name="T24" fmla="+- 0 1245 1089"/>
                <a:gd name="T25" fmla="*/ T24 w 8207"/>
                <a:gd name="T26" fmla="+- 0 1045 221"/>
                <a:gd name="T27" fmla="*/ 1045 h 824"/>
                <a:gd name="T28" fmla="+- 0 9199 1089"/>
                <a:gd name="T29" fmla="*/ T28 w 8207"/>
                <a:gd name="T30" fmla="+- 0 1033 221"/>
                <a:gd name="T31" fmla="*/ 1033 h 824"/>
                <a:gd name="T32" fmla="+- 0 1197 1089"/>
                <a:gd name="T33" fmla="*/ T32 w 8207"/>
                <a:gd name="T34" fmla="+- 0 1005 221"/>
                <a:gd name="T35" fmla="*/ 1005 h 824"/>
                <a:gd name="T36" fmla="+- 0 1129 1089"/>
                <a:gd name="T37" fmla="*/ T36 w 8207"/>
                <a:gd name="T38" fmla="+- 0 329 221"/>
                <a:gd name="T39" fmla="*/ 329 h 824"/>
                <a:gd name="T40" fmla="+- 0 9228 1089"/>
                <a:gd name="T41" fmla="*/ T40 w 8207"/>
                <a:gd name="T42" fmla="+- 0 249 221"/>
                <a:gd name="T43" fmla="*/ 249 h 824"/>
                <a:gd name="T44" fmla="+- 0 9156 1089"/>
                <a:gd name="T45" fmla="*/ T44 w 8207"/>
                <a:gd name="T46" fmla="+- 0 222 221"/>
                <a:gd name="T47" fmla="*/ 222 h 824"/>
                <a:gd name="T48" fmla="+- 0 1156 1089"/>
                <a:gd name="T49" fmla="*/ T48 w 8207"/>
                <a:gd name="T50" fmla="+- 0 288 221"/>
                <a:gd name="T51" fmla="*/ 288 h 824"/>
                <a:gd name="T52" fmla="+- 0 1156 1089"/>
                <a:gd name="T53" fmla="*/ T52 w 8207"/>
                <a:gd name="T54" fmla="+- 0 978 221"/>
                <a:gd name="T55" fmla="*/ 978 h 824"/>
                <a:gd name="T56" fmla="+- 0 9218 1089"/>
                <a:gd name="T57" fmla="*/ T56 w 8207"/>
                <a:gd name="T58" fmla="+- 0 985 221"/>
                <a:gd name="T59" fmla="*/ 985 h 824"/>
                <a:gd name="T60" fmla="+- 0 1210 1089"/>
                <a:gd name="T61" fmla="*/ T60 w 8207"/>
                <a:gd name="T62" fmla="+- 0 978 221"/>
                <a:gd name="T63" fmla="*/ 978 h 824"/>
                <a:gd name="T64" fmla="+- 0 1172 1089"/>
                <a:gd name="T65" fmla="*/ T64 w 8207"/>
                <a:gd name="T66" fmla="+- 0 951 221"/>
                <a:gd name="T67" fmla="*/ 951 h 824"/>
                <a:gd name="T68" fmla="+- 0 1151 1089"/>
                <a:gd name="T69" fmla="*/ T68 w 8207"/>
                <a:gd name="T70" fmla="+- 0 909 221"/>
                <a:gd name="T71" fmla="*/ 909 h 824"/>
                <a:gd name="T72" fmla="+- 0 1151 1089"/>
                <a:gd name="T73" fmla="*/ T72 w 8207"/>
                <a:gd name="T74" fmla="+- 0 360 221"/>
                <a:gd name="T75" fmla="*/ 360 h 824"/>
                <a:gd name="T76" fmla="+- 0 1170 1089"/>
                <a:gd name="T77" fmla="*/ T76 w 8207"/>
                <a:gd name="T78" fmla="+- 0 318 221"/>
                <a:gd name="T79" fmla="*/ 318 h 824"/>
                <a:gd name="T80" fmla="+- 0 1207 1089"/>
                <a:gd name="T81" fmla="*/ T80 w 8207"/>
                <a:gd name="T82" fmla="+- 0 289 221"/>
                <a:gd name="T83" fmla="*/ 289 h 824"/>
                <a:gd name="T84" fmla="+- 0 9218 1089"/>
                <a:gd name="T85" fmla="*/ T84 w 8207"/>
                <a:gd name="T86" fmla="+- 0 281 221"/>
                <a:gd name="T87" fmla="*/ 281 h 824"/>
                <a:gd name="T88" fmla="+- 0 9188 1089"/>
                <a:gd name="T89" fmla="*/ T88 w 8207"/>
                <a:gd name="T90" fmla="+- 0 261 221"/>
                <a:gd name="T91" fmla="*/ 261 h 824"/>
                <a:gd name="T92" fmla="+- 0 9256 1089"/>
                <a:gd name="T93" fmla="*/ T92 w 8207"/>
                <a:gd name="T94" fmla="+- 0 937 221"/>
                <a:gd name="T95" fmla="*/ 937 h 824"/>
                <a:gd name="T96" fmla="+- 0 9238 1089"/>
                <a:gd name="T97" fmla="*/ T96 w 8207"/>
                <a:gd name="T98" fmla="+- 0 1010 221"/>
                <a:gd name="T99" fmla="*/ 1010 h 824"/>
                <a:gd name="T100" fmla="+- 0 9283 1089"/>
                <a:gd name="T101" fmla="*/ T100 w 8207"/>
                <a:gd name="T102" fmla="+- 0 950 221"/>
                <a:gd name="T103" fmla="*/ 950 h 824"/>
                <a:gd name="T104" fmla="+- 0 9296 1089"/>
                <a:gd name="T105" fmla="*/ T104 w 8207"/>
                <a:gd name="T106" fmla="+- 0 377 221"/>
                <a:gd name="T107" fmla="*/ 377 h 824"/>
                <a:gd name="T108" fmla="+- 0 9278 1089"/>
                <a:gd name="T109" fmla="*/ T108 w 8207"/>
                <a:gd name="T110" fmla="+- 0 305 221"/>
                <a:gd name="T111" fmla="*/ 305 h 824"/>
                <a:gd name="T112" fmla="+- 0 9231 1089"/>
                <a:gd name="T113" fmla="*/ T112 w 8207"/>
                <a:gd name="T114" fmla="+- 0 251 221"/>
                <a:gd name="T115" fmla="*/ 251 h 824"/>
                <a:gd name="T116" fmla="+- 0 1216 1089"/>
                <a:gd name="T117" fmla="*/ T116 w 8207"/>
                <a:gd name="T118" fmla="+- 0 286 221"/>
                <a:gd name="T119" fmla="*/ 286 h 824"/>
                <a:gd name="T120" fmla="+- 0 1177 1089"/>
                <a:gd name="T121" fmla="*/ T120 w 8207"/>
                <a:gd name="T122" fmla="+- 0 310 221"/>
                <a:gd name="T123" fmla="*/ 310 h 824"/>
                <a:gd name="T124" fmla="+- 0 1153 1089"/>
                <a:gd name="T125" fmla="*/ T124 w 8207"/>
                <a:gd name="T126" fmla="+- 0 351 221"/>
                <a:gd name="T127" fmla="*/ 351 h 824"/>
                <a:gd name="T128" fmla="+- 0 1151 1089"/>
                <a:gd name="T129" fmla="*/ T128 w 8207"/>
                <a:gd name="T130" fmla="+- 0 909 221"/>
                <a:gd name="T131" fmla="*/ 909 h 824"/>
                <a:gd name="T132" fmla="+- 0 1172 1089"/>
                <a:gd name="T133" fmla="*/ T132 w 8207"/>
                <a:gd name="T134" fmla="+- 0 951 221"/>
                <a:gd name="T135" fmla="*/ 951 h 824"/>
                <a:gd name="T136" fmla="+- 0 1210 1089"/>
                <a:gd name="T137" fmla="*/ T136 w 8207"/>
                <a:gd name="T138" fmla="+- 0 978 221"/>
                <a:gd name="T139" fmla="*/ 978 h 824"/>
                <a:gd name="T140" fmla="+- 0 9139 1089"/>
                <a:gd name="T141" fmla="*/ T140 w 8207"/>
                <a:gd name="T142" fmla="+- 0 985 221"/>
                <a:gd name="T143" fmla="*/ 985 h 824"/>
                <a:gd name="T144" fmla="+- 0 9187 1089"/>
                <a:gd name="T145" fmla="*/ T144 w 8207"/>
                <a:gd name="T146" fmla="+- 0 973 221"/>
                <a:gd name="T147" fmla="*/ 973 h 824"/>
                <a:gd name="T148" fmla="+- 0 9220 1089"/>
                <a:gd name="T149" fmla="*/ T148 w 8207"/>
                <a:gd name="T150" fmla="+- 0 941 221"/>
                <a:gd name="T151" fmla="*/ 941 h 824"/>
                <a:gd name="T152" fmla="+- 0 9236 1089"/>
                <a:gd name="T153" fmla="*/ T152 w 8207"/>
                <a:gd name="T154" fmla="+- 0 896 221"/>
                <a:gd name="T155" fmla="*/ 896 h 824"/>
                <a:gd name="T156" fmla="+- 0 9231 1089"/>
                <a:gd name="T157" fmla="*/ T156 w 8207"/>
                <a:gd name="T158" fmla="+- 0 348 221"/>
                <a:gd name="T159" fmla="*/ 348 h 824"/>
                <a:gd name="T160" fmla="+- 0 9207 1089"/>
                <a:gd name="T161" fmla="*/ T160 w 8207"/>
                <a:gd name="T162" fmla="+- 0 309 221"/>
                <a:gd name="T163" fmla="*/ 309 h 824"/>
                <a:gd name="T164" fmla="+- 0 9166 1089"/>
                <a:gd name="T165" fmla="*/ T164 w 8207"/>
                <a:gd name="T166" fmla="+- 0 285 221"/>
                <a:gd name="T167" fmla="*/ 285 h 824"/>
                <a:gd name="T168" fmla="+- 0 9137 1089"/>
                <a:gd name="T169" fmla="*/ T168 w 8207"/>
                <a:gd name="T170" fmla="+- 0 281 221"/>
                <a:gd name="T171" fmla="*/ 281 h 824"/>
                <a:gd name="T172" fmla="+- 0 9184 1089"/>
                <a:gd name="T173" fmla="*/ T172 w 8207"/>
                <a:gd name="T174" fmla="+- 0 292 221"/>
                <a:gd name="T175" fmla="*/ 292 h 824"/>
                <a:gd name="T176" fmla="+- 0 9219 1089"/>
                <a:gd name="T177" fmla="*/ T176 w 8207"/>
                <a:gd name="T178" fmla="+- 0 323 221"/>
                <a:gd name="T179" fmla="*/ 323 h 824"/>
                <a:gd name="T180" fmla="+- 0 9236 1089"/>
                <a:gd name="T181" fmla="*/ T180 w 8207"/>
                <a:gd name="T182" fmla="+- 0 367 221"/>
                <a:gd name="T183" fmla="*/ 367 h 824"/>
                <a:gd name="T184" fmla="+- 0 9232 1089"/>
                <a:gd name="T185" fmla="*/ T184 w 8207"/>
                <a:gd name="T186" fmla="+- 0 915 221"/>
                <a:gd name="T187" fmla="*/ 915 h 824"/>
                <a:gd name="T188" fmla="+- 0 9208 1089"/>
                <a:gd name="T189" fmla="*/ T188 w 8207"/>
                <a:gd name="T190" fmla="+- 0 955 221"/>
                <a:gd name="T191" fmla="*/ 955 h 824"/>
                <a:gd name="T192" fmla="+- 0 9169 1089"/>
                <a:gd name="T193" fmla="*/ T192 w 8207"/>
                <a:gd name="T194" fmla="+- 0 980 221"/>
                <a:gd name="T195" fmla="*/ 980 h 824"/>
                <a:gd name="T196" fmla="+- 0 9229 1089"/>
                <a:gd name="T197" fmla="*/ T196 w 8207"/>
                <a:gd name="T198" fmla="+- 0 978 221"/>
                <a:gd name="T199" fmla="*/ 978 h 824"/>
                <a:gd name="T200" fmla="+- 0 9229 1089"/>
                <a:gd name="T201" fmla="*/ T200 w 8207"/>
                <a:gd name="T202" fmla="+- 0 288 221"/>
                <a:gd name="T203" fmla="*/ 288 h 824"/>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 ang="0">
                  <a:pos x="T161" y="T163"/>
                </a:cxn>
                <a:cxn ang="0">
                  <a:pos x="T165" y="T167"/>
                </a:cxn>
                <a:cxn ang="0">
                  <a:pos x="T169" y="T171"/>
                </a:cxn>
                <a:cxn ang="0">
                  <a:pos x="T173" y="T175"/>
                </a:cxn>
                <a:cxn ang="0">
                  <a:pos x="T177" y="T179"/>
                </a:cxn>
                <a:cxn ang="0">
                  <a:pos x="T181" y="T183"/>
                </a:cxn>
                <a:cxn ang="0">
                  <a:pos x="T185" y="T187"/>
                </a:cxn>
                <a:cxn ang="0">
                  <a:pos x="T189" y="T191"/>
                </a:cxn>
                <a:cxn ang="0">
                  <a:pos x="T193" y="T195"/>
                </a:cxn>
                <a:cxn ang="0">
                  <a:pos x="T197" y="T199"/>
                </a:cxn>
                <a:cxn ang="0">
                  <a:pos x="T201" y="T203"/>
                </a:cxn>
              </a:cxnLst>
              <a:rect l="0" t="0" r="r" b="b"/>
              <a:pathLst>
                <a:path w="8207" h="824">
                  <a:moveTo>
                    <a:pt x="8051" y="0"/>
                  </a:moveTo>
                  <a:lnTo>
                    <a:pt x="157" y="0"/>
                  </a:lnTo>
                  <a:lnTo>
                    <a:pt x="143" y="1"/>
                  </a:lnTo>
                  <a:lnTo>
                    <a:pt x="127" y="3"/>
                  </a:lnTo>
                  <a:lnTo>
                    <a:pt x="112" y="7"/>
                  </a:lnTo>
                  <a:lnTo>
                    <a:pt x="97" y="12"/>
                  </a:lnTo>
                  <a:lnTo>
                    <a:pt x="84" y="18"/>
                  </a:lnTo>
                  <a:lnTo>
                    <a:pt x="71" y="26"/>
                  </a:lnTo>
                  <a:lnTo>
                    <a:pt x="58" y="35"/>
                  </a:lnTo>
                  <a:lnTo>
                    <a:pt x="47" y="45"/>
                  </a:lnTo>
                  <a:lnTo>
                    <a:pt x="37" y="56"/>
                  </a:lnTo>
                  <a:lnTo>
                    <a:pt x="28" y="68"/>
                  </a:lnTo>
                  <a:lnTo>
                    <a:pt x="20" y="81"/>
                  </a:lnTo>
                  <a:lnTo>
                    <a:pt x="13" y="95"/>
                  </a:lnTo>
                  <a:lnTo>
                    <a:pt x="8" y="109"/>
                  </a:lnTo>
                  <a:lnTo>
                    <a:pt x="3" y="124"/>
                  </a:lnTo>
                  <a:lnTo>
                    <a:pt x="1" y="140"/>
                  </a:lnTo>
                  <a:lnTo>
                    <a:pt x="0" y="156"/>
                  </a:lnTo>
                  <a:lnTo>
                    <a:pt x="0" y="668"/>
                  </a:lnTo>
                  <a:lnTo>
                    <a:pt x="1" y="681"/>
                  </a:lnTo>
                  <a:lnTo>
                    <a:pt x="3" y="697"/>
                  </a:lnTo>
                  <a:lnTo>
                    <a:pt x="7" y="712"/>
                  </a:lnTo>
                  <a:lnTo>
                    <a:pt x="12" y="727"/>
                  </a:lnTo>
                  <a:lnTo>
                    <a:pt x="18" y="740"/>
                  </a:lnTo>
                  <a:lnTo>
                    <a:pt x="26" y="753"/>
                  </a:lnTo>
                  <a:lnTo>
                    <a:pt x="35" y="766"/>
                  </a:lnTo>
                  <a:lnTo>
                    <a:pt x="45" y="777"/>
                  </a:lnTo>
                  <a:lnTo>
                    <a:pt x="56" y="787"/>
                  </a:lnTo>
                  <a:lnTo>
                    <a:pt x="68" y="796"/>
                  </a:lnTo>
                  <a:lnTo>
                    <a:pt x="81" y="804"/>
                  </a:lnTo>
                  <a:lnTo>
                    <a:pt x="95" y="811"/>
                  </a:lnTo>
                  <a:lnTo>
                    <a:pt x="109" y="816"/>
                  </a:lnTo>
                  <a:lnTo>
                    <a:pt x="124" y="820"/>
                  </a:lnTo>
                  <a:lnTo>
                    <a:pt x="140" y="823"/>
                  </a:lnTo>
                  <a:lnTo>
                    <a:pt x="156" y="824"/>
                  </a:lnTo>
                  <a:lnTo>
                    <a:pt x="8050" y="824"/>
                  </a:lnTo>
                  <a:lnTo>
                    <a:pt x="8064" y="823"/>
                  </a:lnTo>
                  <a:lnTo>
                    <a:pt x="8080" y="821"/>
                  </a:lnTo>
                  <a:lnTo>
                    <a:pt x="8095" y="817"/>
                  </a:lnTo>
                  <a:lnTo>
                    <a:pt x="8110" y="812"/>
                  </a:lnTo>
                  <a:lnTo>
                    <a:pt x="8123" y="806"/>
                  </a:lnTo>
                  <a:lnTo>
                    <a:pt x="8137" y="798"/>
                  </a:lnTo>
                  <a:lnTo>
                    <a:pt x="8142" y="794"/>
                  </a:lnTo>
                  <a:lnTo>
                    <a:pt x="157" y="794"/>
                  </a:lnTo>
                  <a:lnTo>
                    <a:pt x="108" y="784"/>
                  </a:lnTo>
                  <a:lnTo>
                    <a:pt x="67" y="757"/>
                  </a:lnTo>
                  <a:lnTo>
                    <a:pt x="40" y="716"/>
                  </a:lnTo>
                  <a:lnTo>
                    <a:pt x="30" y="667"/>
                  </a:lnTo>
                  <a:lnTo>
                    <a:pt x="30" y="157"/>
                  </a:lnTo>
                  <a:lnTo>
                    <a:pt x="40" y="108"/>
                  </a:lnTo>
                  <a:lnTo>
                    <a:pt x="67" y="67"/>
                  </a:lnTo>
                  <a:lnTo>
                    <a:pt x="108" y="40"/>
                  </a:lnTo>
                  <a:lnTo>
                    <a:pt x="157" y="30"/>
                  </a:lnTo>
                  <a:lnTo>
                    <a:pt x="8142" y="30"/>
                  </a:lnTo>
                  <a:lnTo>
                    <a:pt x="8139" y="28"/>
                  </a:lnTo>
                  <a:lnTo>
                    <a:pt x="8126" y="20"/>
                  </a:lnTo>
                  <a:lnTo>
                    <a:pt x="8112" y="13"/>
                  </a:lnTo>
                  <a:lnTo>
                    <a:pt x="8098" y="8"/>
                  </a:lnTo>
                  <a:lnTo>
                    <a:pt x="8083" y="3"/>
                  </a:lnTo>
                  <a:lnTo>
                    <a:pt x="8067" y="1"/>
                  </a:lnTo>
                  <a:lnTo>
                    <a:pt x="8051" y="0"/>
                  </a:lnTo>
                  <a:close/>
                  <a:moveTo>
                    <a:pt x="8050" y="30"/>
                  </a:moveTo>
                  <a:lnTo>
                    <a:pt x="157" y="30"/>
                  </a:lnTo>
                  <a:lnTo>
                    <a:pt x="108" y="40"/>
                  </a:lnTo>
                  <a:lnTo>
                    <a:pt x="67" y="67"/>
                  </a:lnTo>
                  <a:lnTo>
                    <a:pt x="40" y="108"/>
                  </a:lnTo>
                  <a:lnTo>
                    <a:pt x="30" y="157"/>
                  </a:lnTo>
                  <a:lnTo>
                    <a:pt x="30" y="667"/>
                  </a:lnTo>
                  <a:lnTo>
                    <a:pt x="40" y="716"/>
                  </a:lnTo>
                  <a:lnTo>
                    <a:pt x="67" y="757"/>
                  </a:lnTo>
                  <a:lnTo>
                    <a:pt x="108" y="784"/>
                  </a:lnTo>
                  <a:lnTo>
                    <a:pt x="157" y="794"/>
                  </a:lnTo>
                  <a:lnTo>
                    <a:pt x="8050" y="794"/>
                  </a:lnTo>
                  <a:lnTo>
                    <a:pt x="8099" y="784"/>
                  </a:lnTo>
                  <a:lnTo>
                    <a:pt x="8129" y="764"/>
                  </a:lnTo>
                  <a:lnTo>
                    <a:pt x="159" y="764"/>
                  </a:lnTo>
                  <a:lnTo>
                    <a:pt x="149" y="764"/>
                  </a:lnTo>
                  <a:lnTo>
                    <a:pt x="139" y="762"/>
                  </a:lnTo>
                  <a:lnTo>
                    <a:pt x="130" y="760"/>
                  </a:lnTo>
                  <a:lnTo>
                    <a:pt x="121" y="757"/>
                  </a:lnTo>
                  <a:lnTo>
                    <a:pt x="112" y="753"/>
                  </a:lnTo>
                  <a:lnTo>
                    <a:pt x="104" y="748"/>
                  </a:lnTo>
                  <a:lnTo>
                    <a:pt x="97" y="743"/>
                  </a:lnTo>
                  <a:lnTo>
                    <a:pt x="89" y="736"/>
                  </a:lnTo>
                  <a:lnTo>
                    <a:pt x="83" y="730"/>
                  </a:lnTo>
                  <a:lnTo>
                    <a:pt x="77" y="722"/>
                  </a:lnTo>
                  <a:lnTo>
                    <a:pt x="72" y="714"/>
                  </a:lnTo>
                  <a:lnTo>
                    <a:pt x="68" y="706"/>
                  </a:lnTo>
                  <a:lnTo>
                    <a:pt x="65" y="697"/>
                  </a:lnTo>
                  <a:lnTo>
                    <a:pt x="62" y="688"/>
                  </a:lnTo>
                  <a:lnTo>
                    <a:pt x="61" y="678"/>
                  </a:lnTo>
                  <a:lnTo>
                    <a:pt x="60" y="668"/>
                  </a:lnTo>
                  <a:lnTo>
                    <a:pt x="60" y="156"/>
                  </a:lnTo>
                  <a:lnTo>
                    <a:pt x="60" y="149"/>
                  </a:lnTo>
                  <a:lnTo>
                    <a:pt x="62" y="139"/>
                  </a:lnTo>
                  <a:lnTo>
                    <a:pt x="64" y="130"/>
                  </a:lnTo>
                  <a:lnTo>
                    <a:pt x="67" y="121"/>
                  </a:lnTo>
                  <a:lnTo>
                    <a:pt x="71" y="112"/>
                  </a:lnTo>
                  <a:lnTo>
                    <a:pt x="76" y="104"/>
                  </a:lnTo>
                  <a:lnTo>
                    <a:pt x="81" y="97"/>
                  </a:lnTo>
                  <a:lnTo>
                    <a:pt x="88" y="89"/>
                  </a:lnTo>
                  <a:lnTo>
                    <a:pt x="94" y="83"/>
                  </a:lnTo>
                  <a:lnTo>
                    <a:pt x="102" y="77"/>
                  </a:lnTo>
                  <a:lnTo>
                    <a:pt x="110" y="72"/>
                  </a:lnTo>
                  <a:lnTo>
                    <a:pt x="118" y="68"/>
                  </a:lnTo>
                  <a:lnTo>
                    <a:pt x="127" y="65"/>
                  </a:lnTo>
                  <a:lnTo>
                    <a:pt x="136" y="62"/>
                  </a:lnTo>
                  <a:lnTo>
                    <a:pt x="146" y="61"/>
                  </a:lnTo>
                  <a:lnTo>
                    <a:pt x="157" y="60"/>
                  </a:lnTo>
                  <a:lnTo>
                    <a:pt x="8129" y="60"/>
                  </a:lnTo>
                  <a:lnTo>
                    <a:pt x="8099" y="40"/>
                  </a:lnTo>
                  <a:lnTo>
                    <a:pt x="8050" y="30"/>
                  </a:lnTo>
                  <a:close/>
                  <a:moveTo>
                    <a:pt x="8142" y="30"/>
                  </a:moveTo>
                  <a:lnTo>
                    <a:pt x="8050" y="30"/>
                  </a:lnTo>
                  <a:lnTo>
                    <a:pt x="8099" y="40"/>
                  </a:lnTo>
                  <a:lnTo>
                    <a:pt x="8140" y="67"/>
                  </a:lnTo>
                  <a:lnTo>
                    <a:pt x="8167" y="108"/>
                  </a:lnTo>
                  <a:lnTo>
                    <a:pt x="8177" y="157"/>
                  </a:lnTo>
                  <a:lnTo>
                    <a:pt x="8177" y="667"/>
                  </a:lnTo>
                  <a:lnTo>
                    <a:pt x="8167" y="716"/>
                  </a:lnTo>
                  <a:lnTo>
                    <a:pt x="8140" y="757"/>
                  </a:lnTo>
                  <a:lnTo>
                    <a:pt x="8099" y="784"/>
                  </a:lnTo>
                  <a:lnTo>
                    <a:pt x="8050" y="794"/>
                  </a:lnTo>
                  <a:lnTo>
                    <a:pt x="8142" y="794"/>
                  </a:lnTo>
                  <a:lnTo>
                    <a:pt x="8149" y="789"/>
                  </a:lnTo>
                  <a:lnTo>
                    <a:pt x="8160" y="779"/>
                  </a:lnTo>
                  <a:lnTo>
                    <a:pt x="8170" y="768"/>
                  </a:lnTo>
                  <a:lnTo>
                    <a:pt x="8179" y="756"/>
                  </a:lnTo>
                  <a:lnTo>
                    <a:pt x="8187" y="743"/>
                  </a:lnTo>
                  <a:lnTo>
                    <a:pt x="8194" y="729"/>
                  </a:lnTo>
                  <a:lnTo>
                    <a:pt x="8200" y="715"/>
                  </a:lnTo>
                  <a:lnTo>
                    <a:pt x="8204" y="700"/>
                  </a:lnTo>
                  <a:lnTo>
                    <a:pt x="8206" y="684"/>
                  </a:lnTo>
                  <a:lnTo>
                    <a:pt x="8207" y="668"/>
                  </a:lnTo>
                  <a:lnTo>
                    <a:pt x="8207" y="156"/>
                  </a:lnTo>
                  <a:lnTo>
                    <a:pt x="8206" y="143"/>
                  </a:lnTo>
                  <a:lnTo>
                    <a:pt x="8204" y="127"/>
                  </a:lnTo>
                  <a:lnTo>
                    <a:pt x="8200" y="112"/>
                  </a:lnTo>
                  <a:lnTo>
                    <a:pt x="8195" y="97"/>
                  </a:lnTo>
                  <a:lnTo>
                    <a:pt x="8189" y="84"/>
                  </a:lnTo>
                  <a:lnTo>
                    <a:pt x="8181" y="70"/>
                  </a:lnTo>
                  <a:lnTo>
                    <a:pt x="8172" y="58"/>
                  </a:lnTo>
                  <a:lnTo>
                    <a:pt x="8162" y="47"/>
                  </a:lnTo>
                  <a:lnTo>
                    <a:pt x="8151" y="37"/>
                  </a:lnTo>
                  <a:lnTo>
                    <a:pt x="8142" y="30"/>
                  </a:lnTo>
                  <a:close/>
                  <a:moveTo>
                    <a:pt x="8048" y="60"/>
                  </a:moveTo>
                  <a:lnTo>
                    <a:pt x="157" y="60"/>
                  </a:lnTo>
                  <a:lnTo>
                    <a:pt x="146" y="61"/>
                  </a:lnTo>
                  <a:lnTo>
                    <a:pt x="136" y="62"/>
                  </a:lnTo>
                  <a:lnTo>
                    <a:pt x="127" y="65"/>
                  </a:lnTo>
                  <a:lnTo>
                    <a:pt x="118" y="68"/>
                  </a:lnTo>
                  <a:lnTo>
                    <a:pt x="110" y="72"/>
                  </a:lnTo>
                  <a:lnTo>
                    <a:pt x="102" y="77"/>
                  </a:lnTo>
                  <a:lnTo>
                    <a:pt x="94" y="83"/>
                  </a:lnTo>
                  <a:lnTo>
                    <a:pt x="88" y="89"/>
                  </a:lnTo>
                  <a:lnTo>
                    <a:pt x="81" y="97"/>
                  </a:lnTo>
                  <a:lnTo>
                    <a:pt x="76" y="104"/>
                  </a:lnTo>
                  <a:lnTo>
                    <a:pt x="71" y="112"/>
                  </a:lnTo>
                  <a:lnTo>
                    <a:pt x="67" y="121"/>
                  </a:lnTo>
                  <a:lnTo>
                    <a:pt x="64" y="130"/>
                  </a:lnTo>
                  <a:lnTo>
                    <a:pt x="62" y="139"/>
                  </a:lnTo>
                  <a:lnTo>
                    <a:pt x="60" y="149"/>
                  </a:lnTo>
                  <a:lnTo>
                    <a:pt x="60" y="668"/>
                  </a:lnTo>
                  <a:lnTo>
                    <a:pt x="61" y="678"/>
                  </a:lnTo>
                  <a:lnTo>
                    <a:pt x="62" y="688"/>
                  </a:lnTo>
                  <a:lnTo>
                    <a:pt x="65" y="697"/>
                  </a:lnTo>
                  <a:lnTo>
                    <a:pt x="68" y="706"/>
                  </a:lnTo>
                  <a:lnTo>
                    <a:pt x="72" y="714"/>
                  </a:lnTo>
                  <a:lnTo>
                    <a:pt x="77" y="722"/>
                  </a:lnTo>
                  <a:lnTo>
                    <a:pt x="83" y="730"/>
                  </a:lnTo>
                  <a:lnTo>
                    <a:pt x="89" y="736"/>
                  </a:lnTo>
                  <a:lnTo>
                    <a:pt x="97" y="743"/>
                  </a:lnTo>
                  <a:lnTo>
                    <a:pt x="104" y="748"/>
                  </a:lnTo>
                  <a:lnTo>
                    <a:pt x="112" y="753"/>
                  </a:lnTo>
                  <a:lnTo>
                    <a:pt x="121" y="757"/>
                  </a:lnTo>
                  <a:lnTo>
                    <a:pt x="130" y="760"/>
                  </a:lnTo>
                  <a:lnTo>
                    <a:pt x="139" y="762"/>
                  </a:lnTo>
                  <a:lnTo>
                    <a:pt x="149" y="764"/>
                  </a:lnTo>
                  <a:lnTo>
                    <a:pt x="159" y="764"/>
                  </a:lnTo>
                  <a:lnTo>
                    <a:pt x="8050" y="764"/>
                  </a:lnTo>
                  <a:lnTo>
                    <a:pt x="8061" y="763"/>
                  </a:lnTo>
                  <a:lnTo>
                    <a:pt x="8071" y="762"/>
                  </a:lnTo>
                  <a:lnTo>
                    <a:pt x="8080" y="759"/>
                  </a:lnTo>
                  <a:lnTo>
                    <a:pt x="8089" y="756"/>
                  </a:lnTo>
                  <a:lnTo>
                    <a:pt x="8098" y="752"/>
                  </a:lnTo>
                  <a:lnTo>
                    <a:pt x="8105" y="747"/>
                  </a:lnTo>
                  <a:lnTo>
                    <a:pt x="8113" y="741"/>
                  </a:lnTo>
                  <a:lnTo>
                    <a:pt x="8119" y="734"/>
                  </a:lnTo>
                  <a:lnTo>
                    <a:pt x="8126" y="727"/>
                  </a:lnTo>
                  <a:lnTo>
                    <a:pt x="8131" y="720"/>
                  </a:lnTo>
                  <a:lnTo>
                    <a:pt x="8136" y="712"/>
                  </a:lnTo>
                  <a:lnTo>
                    <a:pt x="8140" y="703"/>
                  </a:lnTo>
                  <a:lnTo>
                    <a:pt x="8143" y="694"/>
                  </a:lnTo>
                  <a:lnTo>
                    <a:pt x="8145" y="685"/>
                  </a:lnTo>
                  <a:lnTo>
                    <a:pt x="8147" y="675"/>
                  </a:lnTo>
                  <a:lnTo>
                    <a:pt x="8147" y="668"/>
                  </a:lnTo>
                  <a:lnTo>
                    <a:pt x="8147" y="156"/>
                  </a:lnTo>
                  <a:lnTo>
                    <a:pt x="8147" y="146"/>
                  </a:lnTo>
                  <a:lnTo>
                    <a:pt x="8145" y="136"/>
                  </a:lnTo>
                  <a:lnTo>
                    <a:pt x="8142" y="127"/>
                  </a:lnTo>
                  <a:lnTo>
                    <a:pt x="8139" y="118"/>
                  </a:lnTo>
                  <a:lnTo>
                    <a:pt x="8135" y="109"/>
                  </a:lnTo>
                  <a:lnTo>
                    <a:pt x="8130" y="102"/>
                  </a:lnTo>
                  <a:lnTo>
                    <a:pt x="8124" y="94"/>
                  </a:lnTo>
                  <a:lnTo>
                    <a:pt x="8118" y="88"/>
                  </a:lnTo>
                  <a:lnTo>
                    <a:pt x="8110" y="81"/>
                  </a:lnTo>
                  <a:lnTo>
                    <a:pt x="8103" y="76"/>
                  </a:lnTo>
                  <a:lnTo>
                    <a:pt x="8095" y="71"/>
                  </a:lnTo>
                  <a:lnTo>
                    <a:pt x="8087" y="67"/>
                  </a:lnTo>
                  <a:lnTo>
                    <a:pt x="8077" y="64"/>
                  </a:lnTo>
                  <a:lnTo>
                    <a:pt x="8068" y="62"/>
                  </a:lnTo>
                  <a:lnTo>
                    <a:pt x="8058" y="60"/>
                  </a:lnTo>
                  <a:lnTo>
                    <a:pt x="8048" y="60"/>
                  </a:lnTo>
                  <a:close/>
                  <a:moveTo>
                    <a:pt x="8129" y="60"/>
                  </a:moveTo>
                  <a:lnTo>
                    <a:pt x="8048" y="60"/>
                  </a:lnTo>
                  <a:lnTo>
                    <a:pt x="8058" y="60"/>
                  </a:lnTo>
                  <a:lnTo>
                    <a:pt x="8068" y="62"/>
                  </a:lnTo>
                  <a:lnTo>
                    <a:pt x="8077" y="64"/>
                  </a:lnTo>
                  <a:lnTo>
                    <a:pt x="8087" y="67"/>
                  </a:lnTo>
                  <a:lnTo>
                    <a:pt x="8095" y="71"/>
                  </a:lnTo>
                  <a:lnTo>
                    <a:pt x="8103" y="76"/>
                  </a:lnTo>
                  <a:lnTo>
                    <a:pt x="8110" y="81"/>
                  </a:lnTo>
                  <a:lnTo>
                    <a:pt x="8118" y="88"/>
                  </a:lnTo>
                  <a:lnTo>
                    <a:pt x="8124" y="94"/>
                  </a:lnTo>
                  <a:lnTo>
                    <a:pt x="8130" y="102"/>
                  </a:lnTo>
                  <a:lnTo>
                    <a:pt x="8135" y="109"/>
                  </a:lnTo>
                  <a:lnTo>
                    <a:pt x="8139" y="118"/>
                  </a:lnTo>
                  <a:lnTo>
                    <a:pt x="8142" y="127"/>
                  </a:lnTo>
                  <a:lnTo>
                    <a:pt x="8145" y="136"/>
                  </a:lnTo>
                  <a:lnTo>
                    <a:pt x="8147" y="146"/>
                  </a:lnTo>
                  <a:lnTo>
                    <a:pt x="8147" y="156"/>
                  </a:lnTo>
                  <a:lnTo>
                    <a:pt x="8147" y="668"/>
                  </a:lnTo>
                  <a:lnTo>
                    <a:pt x="8147" y="675"/>
                  </a:lnTo>
                  <a:lnTo>
                    <a:pt x="8145" y="685"/>
                  </a:lnTo>
                  <a:lnTo>
                    <a:pt x="8143" y="694"/>
                  </a:lnTo>
                  <a:lnTo>
                    <a:pt x="8140" y="703"/>
                  </a:lnTo>
                  <a:lnTo>
                    <a:pt x="8136" y="712"/>
                  </a:lnTo>
                  <a:lnTo>
                    <a:pt x="8131" y="720"/>
                  </a:lnTo>
                  <a:lnTo>
                    <a:pt x="8126" y="727"/>
                  </a:lnTo>
                  <a:lnTo>
                    <a:pt x="8119" y="734"/>
                  </a:lnTo>
                  <a:lnTo>
                    <a:pt x="8113" y="741"/>
                  </a:lnTo>
                  <a:lnTo>
                    <a:pt x="8105" y="747"/>
                  </a:lnTo>
                  <a:lnTo>
                    <a:pt x="8098" y="752"/>
                  </a:lnTo>
                  <a:lnTo>
                    <a:pt x="8089" y="756"/>
                  </a:lnTo>
                  <a:lnTo>
                    <a:pt x="8080" y="759"/>
                  </a:lnTo>
                  <a:lnTo>
                    <a:pt x="8071" y="762"/>
                  </a:lnTo>
                  <a:lnTo>
                    <a:pt x="8061" y="763"/>
                  </a:lnTo>
                  <a:lnTo>
                    <a:pt x="8050" y="764"/>
                  </a:lnTo>
                  <a:lnTo>
                    <a:pt x="8129" y="764"/>
                  </a:lnTo>
                  <a:lnTo>
                    <a:pt x="8140" y="757"/>
                  </a:lnTo>
                  <a:lnTo>
                    <a:pt x="8167" y="716"/>
                  </a:lnTo>
                  <a:lnTo>
                    <a:pt x="8177" y="667"/>
                  </a:lnTo>
                  <a:lnTo>
                    <a:pt x="8177" y="157"/>
                  </a:lnTo>
                  <a:lnTo>
                    <a:pt x="8167" y="108"/>
                  </a:lnTo>
                  <a:lnTo>
                    <a:pt x="8140" y="67"/>
                  </a:lnTo>
                  <a:lnTo>
                    <a:pt x="8129" y="60"/>
                  </a:lnTo>
                  <a:close/>
                </a:path>
              </a:pathLst>
            </a:custGeom>
            <a:solidFill>
              <a:srgbClr val="000000">
                <a:alpha val="38039"/>
              </a:srgbClr>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IN"/>
            </a:p>
          </p:txBody>
        </p:sp>
        <p:sp>
          <p:nvSpPr>
            <p:cNvPr id="6" name="Freeform 5"/>
            <p:cNvSpPr>
              <a:spLocks/>
            </p:cNvSpPr>
            <p:nvPr/>
          </p:nvSpPr>
          <p:spPr bwMode="auto">
            <a:xfrm>
              <a:off x="1119" y="219"/>
              <a:ext cx="8147" cy="764"/>
            </a:xfrm>
            <a:custGeom>
              <a:avLst/>
              <a:gdLst>
                <a:gd name="T0" fmla="+- 0 9139 1119"/>
                <a:gd name="T1" fmla="*/ T0 w 8147"/>
                <a:gd name="T2" fmla="+- 0 219 219"/>
                <a:gd name="T3" fmla="*/ 219 h 764"/>
                <a:gd name="T4" fmla="+- 0 1246 1119"/>
                <a:gd name="T5" fmla="*/ T4 w 8147"/>
                <a:gd name="T6" fmla="+- 0 219 219"/>
                <a:gd name="T7" fmla="*/ 219 h 764"/>
                <a:gd name="T8" fmla="+- 0 1197 1119"/>
                <a:gd name="T9" fmla="*/ T8 w 8147"/>
                <a:gd name="T10" fmla="+- 0 229 219"/>
                <a:gd name="T11" fmla="*/ 229 h 764"/>
                <a:gd name="T12" fmla="+- 0 1156 1119"/>
                <a:gd name="T13" fmla="*/ T12 w 8147"/>
                <a:gd name="T14" fmla="+- 0 257 219"/>
                <a:gd name="T15" fmla="*/ 257 h 764"/>
                <a:gd name="T16" fmla="+- 0 1129 1119"/>
                <a:gd name="T17" fmla="*/ T16 w 8147"/>
                <a:gd name="T18" fmla="+- 0 297 219"/>
                <a:gd name="T19" fmla="*/ 297 h 764"/>
                <a:gd name="T20" fmla="+- 0 1119 1119"/>
                <a:gd name="T21" fmla="*/ T20 w 8147"/>
                <a:gd name="T22" fmla="+- 0 347 219"/>
                <a:gd name="T23" fmla="*/ 347 h 764"/>
                <a:gd name="T24" fmla="+- 0 1119 1119"/>
                <a:gd name="T25" fmla="*/ T24 w 8147"/>
                <a:gd name="T26" fmla="+- 0 856 219"/>
                <a:gd name="T27" fmla="*/ 856 h 764"/>
                <a:gd name="T28" fmla="+- 0 1129 1119"/>
                <a:gd name="T29" fmla="*/ T28 w 8147"/>
                <a:gd name="T30" fmla="+- 0 906 219"/>
                <a:gd name="T31" fmla="*/ 906 h 764"/>
                <a:gd name="T32" fmla="+- 0 1156 1119"/>
                <a:gd name="T33" fmla="*/ T32 w 8147"/>
                <a:gd name="T34" fmla="+- 0 946 219"/>
                <a:gd name="T35" fmla="*/ 946 h 764"/>
                <a:gd name="T36" fmla="+- 0 1197 1119"/>
                <a:gd name="T37" fmla="*/ T36 w 8147"/>
                <a:gd name="T38" fmla="+- 0 973 219"/>
                <a:gd name="T39" fmla="*/ 973 h 764"/>
                <a:gd name="T40" fmla="+- 0 1246 1119"/>
                <a:gd name="T41" fmla="*/ T40 w 8147"/>
                <a:gd name="T42" fmla="+- 0 983 219"/>
                <a:gd name="T43" fmla="*/ 983 h 764"/>
                <a:gd name="T44" fmla="+- 0 9139 1119"/>
                <a:gd name="T45" fmla="*/ T44 w 8147"/>
                <a:gd name="T46" fmla="+- 0 983 219"/>
                <a:gd name="T47" fmla="*/ 983 h 764"/>
                <a:gd name="T48" fmla="+- 0 9188 1119"/>
                <a:gd name="T49" fmla="*/ T48 w 8147"/>
                <a:gd name="T50" fmla="+- 0 973 219"/>
                <a:gd name="T51" fmla="*/ 973 h 764"/>
                <a:gd name="T52" fmla="+- 0 9229 1119"/>
                <a:gd name="T53" fmla="*/ T52 w 8147"/>
                <a:gd name="T54" fmla="+- 0 946 219"/>
                <a:gd name="T55" fmla="*/ 946 h 764"/>
                <a:gd name="T56" fmla="+- 0 9256 1119"/>
                <a:gd name="T57" fmla="*/ T56 w 8147"/>
                <a:gd name="T58" fmla="+- 0 906 219"/>
                <a:gd name="T59" fmla="*/ 906 h 764"/>
                <a:gd name="T60" fmla="+- 0 9266 1119"/>
                <a:gd name="T61" fmla="*/ T60 w 8147"/>
                <a:gd name="T62" fmla="+- 0 856 219"/>
                <a:gd name="T63" fmla="*/ 856 h 764"/>
                <a:gd name="T64" fmla="+- 0 9266 1119"/>
                <a:gd name="T65" fmla="*/ T64 w 8147"/>
                <a:gd name="T66" fmla="+- 0 347 219"/>
                <a:gd name="T67" fmla="*/ 347 h 764"/>
                <a:gd name="T68" fmla="+- 0 9256 1119"/>
                <a:gd name="T69" fmla="*/ T68 w 8147"/>
                <a:gd name="T70" fmla="+- 0 297 219"/>
                <a:gd name="T71" fmla="*/ 297 h 764"/>
                <a:gd name="T72" fmla="+- 0 9229 1119"/>
                <a:gd name="T73" fmla="*/ T72 w 8147"/>
                <a:gd name="T74" fmla="+- 0 257 219"/>
                <a:gd name="T75" fmla="*/ 257 h 764"/>
                <a:gd name="T76" fmla="+- 0 9188 1119"/>
                <a:gd name="T77" fmla="*/ T76 w 8147"/>
                <a:gd name="T78" fmla="+- 0 229 219"/>
                <a:gd name="T79" fmla="*/ 229 h 764"/>
                <a:gd name="T80" fmla="+- 0 9139 1119"/>
                <a:gd name="T81" fmla="*/ T80 w 8147"/>
                <a:gd name="T82" fmla="+- 0 219 219"/>
                <a:gd name="T83" fmla="*/ 219 h 764"/>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Lst>
              <a:rect l="0" t="0" r="r" b="b"/>
              <a:pathLst>
                <a:path w="8147" h="764">
                  <a:moveTo>
                    <a:pt x="8020" y="0"/>
                  </a:moveTo>
                  <a:lnTo>
                    <a:pt x="127" y="0"/>
                  </a:lnTo>
                  <a:lnTo>
                    <a:pt x="78" y="10"/>
                  </a:lnTo>
                  <a:lnTo>
                    <a:pt x="37" y="38"/>
                  </a:lnTo>
                  <a:lnTo>
                    <a:pt x="10" y="78"/>
                  </a:lnTo>
                  <a:lnTo>
                    <a:pt x="0" y="128"/>
                  </a:lnTo>
                  <a:lnTo>
                    <a:pt x="0" y="637"/>
                  </a:lnTo>
                  <a:lnTo>
                    <a:pt x="10" y="687"/>
                  </a:lnTo>
                  <a:lnTo>
                    <a:pt x="37" y="727"/>
                  </a:lnTo>
                  <a:lnTo>
                    <a:pt x="78" y="754"/>
                  </a:lnTo>
                  <a:lnTo>
                    <a:pt x="127" y="764"/>
                  </a:lnTo>
                  <a:lnTo>
                    <a:pt x="8020" y="764"/>
                  </a:lnTo>
                  <a:lnTo>
                    <a:pt x="8069" y="754"/>
                  </a:lnTo>
                  <a:lnTo>
                    <a:pt x="8110" y="727"/>
                  </a:lnTo>
                  <a:lnTo>
                    <a:pt x="8137" y="687"/>
                  </a:lnTo>
                  <a:lnTo>
                    <a:pt x="8147" y="637"/>
                  </a:lnTo>
                  <a:lnTo>
                    <a:pt x="8147" y="128"/>
                  </a:lnTo>
                  <a:lnTo>
                    <a:pt x="8137" y="78"/>
                  </a:lnTo>
                  <a:lnTo>
                    <a:pt x="8110" y="38"/>
                  </a:lnTo>
                  <a:lnTo>
                    <a:pt x="8069" y="10"/>
                  </a:lnTo>
                  <a:lnTo>
                    <a:pt x="8020" y="0"/>
                  </a:lnTo>
                  <a:close/>
                </a:path>
              </a:pathLst>
            </a:custGeom>
            <a:solidFill>
              <a:srgbClr val="4AACC5"/>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IN"/>
            </a:p>
          </p:txBody>
        </p:sp>
        <p:sp>
          <p:nvSpPr>
            <p:cNvPr id="7" name="Freeform 6"/>
            <p:cNvSpPr>
              <a:spLocks/>
            </p:cNvSpPr>
            <p:nvPr/>
          </p:nvSpPr>
          <p:spPr bwMode="auto">
            <a:xfrm>
              <a:off x="1119" y="219"/>
              <a:ext cx="8147" cy="764"/>
            </a:xfrm>
            <a:custGeom>
              <a:avLst/>
              <a:gdLst>
                <a:gd name="T0" fmla="+- 0 1246 1119"/>
                <a:gd name="T1" fmla="*/ T0 w 8147"/>
                <a:gd name="T2" fmla="+- 0 219 219"/>
                <a:gd name="T3" fmla="*/ 219 h 764"/>
                <a:gd name="T4" fmla="+- 0 1197 1119"/>
                <a:gd name="T5" fmla="*/ T4 w 8147"/>
                <a:gd name="T6" fmla="+- 0 229 219"/>
                <a:gd name="T7" fmla="*/ 229 h 764"/>
                <a:gd name="T8" fmla="+- 0 1156 1119"/>
                <a:gd name="T9" fmla="*/ T8 w 8147"/>
                <a:gd name="T10" fmla="+- 0 257 219"/>
                <a:gd name="T11" fmla="*/ 257 h 764"/>
                <a:gd name="T12" fmla="+- 0 1129 1119"/>
                <a:gd name="T13" fmla="*/ T12 w 8147"/>
                <a:gd name="T14" fmla="+- 0 297 219"/>
                <a:gd name="T15" fmla="*/ 297 h 764"/>
                <a:gd name="T16" fmla="+- 0 1119 1119"/>
                <a:gd name="T17" fmla="*/ T16 w 8147"/>
                <a:gd name="T18" fmla="+- 0 347 219"/>
                <a:gd name="T19" fmla="*/ 347 h 764"/>
                <a:gd name="T20" fmla="+- 0 1119 1119"/>
                <a:gd name="T21" fmla="*/ T20 w 8147"/>
                <a:gd name="T22" fmla="+- 0 856 219"/>
                <a:gd name="T23" fmla="*/ 856 h 764"/>
                <a:gd name="T24" fmla="+- 0 1129 1119"/>
                <a:gd name="T25" fmla="*/ T24 w 8147"/>
                <a:gd name="T26" fmla="+- 0 906 219"/>
                <a:gd name="T27" fmla="*/ 906 h 764"/>
                <a:gd name="T28" fmla="+- 0 1156 1119"/>
                <a:gd name="T29" fmla="*/ T28 w 8147"/>
                <a:gd name="T30" fmla="+- 0 946 219"/>
                <a:gd name="T31" fmla="*/ 946 h 764"/>
                <a:gd name="T32" fmla="+- 0 1197 1119"/>
                <a:gd name="T33" fmla="*/ T32 w 8147"/>
                <a:gd name="T34" fmla="+- 0 973 219"/>
                <a:gd name="T35" fmla="*/ 973 h 764"/>
                <a:gd name="T36" fmla="+- 0 1246 1119"/>
                <a:gd name="T37" fmla="*/ T36 w 8147"/>
                <a:gd name="T38" fmla="+- 0 983 219"/>
                <a:gd name="T39" fmla="*/ 983 h 764"/>
                <a:gd name="T40" fmla="+- 0 9139 1119"/>
                <a:gd name="T41" fmla="*/ T40 w 8147"/>
                <a:gd name="T42" fmla="+- 0 983 219"/>
                <a:gd name="T43" fmla="*/ 983 h 764"/>
                <a:gd name="T44" fmla="+- 0 9188 1119"/>
                <a:gd name="T45" fmla="*/ T44 w 8147"/>
                <a:gd name="T46" fmla="+- 0 973 219"/>
                <a:gd name="T47" fmla="*/ 973 h 764"/>
                <a:gd name="T48" fmla="+- 0 9229 1119"/>
                <a:gd name="T49" fmla="*/ T48 w 8147"/>
                <a:gd name="T50" fmla="+- 0 946 219"/>
                <a:gd name="T51" fmla="*/ 946 h 764"/>
                <a:gd name="T52" fmla="+- 0 9256 1119"/>
                <a:gd name="T53" fmla="*/ T52 w 8147"/>
                <a:gd name="T54" fmla="+- 0 906 219"/>
                <a:gd name="T55" fmla="*/ 906 h 764"/>
                <a:gd name="T56" fmla="+- 0 9266 1119"/>
                <a:gd name="T57" fmla="*/ T56 w 8147"/>
                <a:gd name="T58" fmla="+- 0 856 219"/>
                <a:gd name="T59" fmla="*/ 856 h 764"/>
                <a:gd name="T60" fmla="+- 0 9266 1119"/>
                <a:gd name="T61" fmla="*/ T60 w 8147"/>
                <a:gd name="T62" fmla="+- 0 347 219"/>
                <a:gd name="T63" fmla="*/ 347 h 764"/>
                <a:gd name="T64" fmla="+- 0 9256 1119"/>
                <a:gd name="T65" fmla="*/ T64 w 8147"/>
                <a:gd name="T66" fmla="+- 0 297 219"/>
                <a:gd name="T67" fmla="*/ 297 h 764"/>
                <a:gd name="T68" fmla="+- 0 9229 1119"/>
                <a:gd name="T69" fmla="*/ T68 w 8147"/>
                <a:gd name="T70" fmla="+- 0 257 219"/>
                <a:gd name="T71" fmla="*/ 257 h 764"/>
                <a:gd name="T72" fmla="+- 0 9188 1119"/>
                <a:gd name="T73" fmla="*/ T72 w 8147"/>
                <a:gd name="T74" fmla="+- 0 229 219"/>
                <a:gd name="T75" fmla="*/ 229 h 764"/>
                <a:gd name="T76" fmla="+- 0 9139 1119"/>
                <a:gd name="T77" fmla="*/ T76 w 8147"/>
                <a:gd name="T78" fmla="+- 0 219 219"/>
                <a:gd name="T79" fmla="*/ 219 h 764"/>
                <a:gd name="T80" fmla="+- 0 1246 1119"/>
                <a:gd name="T81" fmla="*/ T80 w 8147"/>
                <a:gd name="T82" fmla="+- 0 219 219"/>
                <a:gd name="T83" fmla="*/ 219 h 764"/>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Lst>
              <a:rect l="0" t="0" r="r" b="b"/>
              <a:pathLst>
                <a:path w="8147" h="764">
                  <a:moveTo>
                    <a:pt x="127" y="0"/>
                  </a:moveTo>
                  <a:lnTo>
                    <a:pt x="78" y="10"/>
                  </a:lnTo>
                  <a:lnTo>
                    <a:pt x="37" y="38"/>
                  </a:lnTo>
                  <a:lnTo>
                    <a:pt x="10" y="78"/>
                  </a:lnTo>
                  <a:lnTo>
                    <a:pt x="0" y="128"/>
                  </a:lnTo>
                  <a:lnTo>
                    <a:pt x="0" y="637"/>
                  </a:lnTo>
                  <a:lnTo>
                    <a:pt x="10" y="687"/>
                  </a:lnTo>
                  <a:lnTo>
                    <a:pt x="37" y="727"/>
                  </a:lnTo>
                  <a:lnTo>
                    <a:pt x="78" y="754"/>
                  </a:lnTo>
                  <a:lnTo>
                    <a:pt x="127" y="764"/>
                  </a:lnTo>
                  <a:lnTo>
                    <a:pt x="8020" y="764"/>
                  </a:lnTo>
                  <a:lnTo>
                    <a:pt x="8069" y="754"/>
                  </a:lnTo>
                  <a:lnTo>
                    <a:pt x="8110" y="727"/>
                  </a:lnTo>
                  <a:lnTo>
                    <a:pt x="8137" y="687"/>
                  </a:lnTo>
                  <a:lnTo>
                    <a:pt x="8147" y="637"/>
                  </a:lnTo>
                  <a:lnTo>
                    <a:pt x="8147" y="128"/>
                  </a:lnTo>
                  <a:lnTo>
                    <a:pt x="8137" y="78"/>
                  </a:lnTo>
                  <a:lnTo>
                    <a:pt x="8110" y="38"/>
                  </a:lnTo>
                  <a:lnTo>
                    <a:pt x="8069" y="10"/>
                  </a:lnTo>
                  <a:lnTo>
                    <a:pt x="8020" y="0"/>
                  </a:lnTo>
                  <a:lnTo>
                    <a:pt x="127" y="0"/>
                  </a:lnTo>
                  <a:close/>
                </a:path>
              </a:pathLst>
            </a:custGeom>
            <a:noFill/>
            <a:ln w="38100">
              <a:solidFill>
                <a:srgbClr val="FFFFFF"/>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IN"/>
            </a:p>
          </p:txBody>
        </p:sp>
        <p:sp>
          <p:nvSpPr>
            <p:cNvPr id="8" name="Text Box 764"/>
            <p:cNvSpPr txBox="1">
              <a:spLocks noChangeArrowheads="1"/>
            </p:cNvSpPr>
            <p:nvPr/>
          </p:nvSpPr>
          <p:spPr bwMode="auto">
            <a:xfrm>
              <a:off x="1089" y="189"/>
              <a:ext cx="8207" cy="8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146685" marR="0" algn="ctr">
                <a:spcBef>
                  <a:spcPts val="805"/>
                </a:spcBef>
                <a:spcAft>
                  <a:spcPts val="0"/>
                </a:spcAft>
              </a:pPr>
              <a:endParaRPr lang="en-US" sz="3200" b="1" dirty="0" smtClean="0">
                <a:solidFill>
                  <a:srgbClr val="FFFFFF"/>
                </a:solidFill>
                <a:effectLst/>
                <a:latin typeface="Book Antiqua"/>
                <a:ea typeface="Bookman Old Style"/>
                <a:cs typeface="Bookman Old Style"/>
              </a:endParaRPr>
            </a:p>
            <a:p>
              <a:pPr marL="146685" marR="0" algn="ctr">
                <a:spcBef>
                  <a:spcPts val="805"/>
                </a:spcBef>
                <a:spcAft>
                  <a:spcPts val="0"/>
                </a:spcAft>
              </a:pPr>
              <a:endParaRPr lang="en-US" sz="3200" b="1" dirty="0">
                <a:solidFill>
                  <a:srgbClr val="FFFFFF"/>
                </a:solidFill>
                <a:latin typeface="Book Antiqua"/>
                <a:ea typeface="Bookman Old Style"/>
                <a:cs typeface="Bookman Old Style"/>
              </a:endParaRPr>
            </a:p>
            <a:p>
              <a:pPr marL="146685" marR="0" algn="ctr">
                <a:spcBef>
                  <a:spcPts val="805"/>
                </a:spcBef>
                <a:spcAft>
                  <a:spcPts val="0"/>
                </a:spcAft>
              </a:pPr>
              <a:r>
                <a:rPr lang="en-US" sz="3200" b="1" dirty="0" smtClean="0">
                  <a:solidFill>
                    <a:srgbClr val="FFFFFF"/>
                  </a:solidFill>
                  <a:effectLst/>
                  <a:latin typeface="Book Antiqua"/>
                  <a:ea typeface="Bookman Old Style"/>
                  <a:cs typeface="Bookman Old Style"/>
                </a:rPr>
                <a:t>Activity</a:t>
              </a:r>
              <a:r>
                <a:rPr lang="en-US" sz="3200" b="1" dirty="0">
                  <a:solidFill>
                    <a:srgbClr val="FFFFFF"/>
                  </a:solidFill>
                  <a:effectLst/>
                  <a:latin typeface="Book Antiqua"/>
                  <a:ea typeface="Bookman Old Style"/>
                  <a:cs typeface="Bookman Old Style"/>
                </a:rPr>
                <a:t>: </a:t>
              </a:r>
              <a:r>
                <a:rPr lang="en-US" sz="2800" dirty="0">
                  <a:solidFill>
                    <a:srgbClr val="FFFFFF"/>
                  </a:solidFill>
                  <a:effectLst/>
                  <a:latin typeface="Book Antiqua"/>
                  <a:ea typeface="Bookman Old Style"/>
                  <a:cs typeface="Bookman Old Style"/>
                </a:rPr>
                <a:t>Why do you think formal work should always be documented?</a:t>
              </a:r>
              <a:endParaRPr lang="en-IN" sz="2800" dirty="0">
                <a:effectLst/>
                <a:latin typeface="Bookman Old Style"/>
                <a:ea typeface="Bookman Old Style"/>
                <a:cs typeface="Bookman Old Style"/>
              </a:endParaRPr>
            </a:p>
          </p:txBody>
        </p:sp>
      </p:grpSp>
    </p:spTree>
    <p:extLst>
      <p:ext uri="{BB962C8B-B14F-4D97-AF65-F5344CB8AC3E}">
        <p14:creationId xmlns:p14="http://schemas.microsoft.com/office/powerpoint/2010/main" val="198418663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Recap HD Stock Images | Shutterstoc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96" y="44624"/>
            <a:ext cx="9108504" cy="68133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828328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1795250937"/>
              </p:ext>
            </p:extLst>
          </p:nvPr>
        </p:nvGraphicFramePr>
        <p:xfrm>
          <a:off x="5860" y="-329563"/>
          <a:ext cx="9102644" cy="7688144"/>
        </p:xfrm>
        <a:graphic>
          <a:graphicData uri="http://schemas.openxmlformats.org/drawingml/2006/table">
            <a:tbl>
              <a:tblPr firstRow="1" firstCol="1" bandRow="1">
                <a:tableStyleId>{5C22544A-7EE6-4342-B048-85BDC9FD1C3A}</a:tableStyleId>
              </a:tblPr>
              <a:tblGrid>
                <a:gridCol w="3215918"/>
                <a:gridCol w="5886726"/>
              </a:tblGrid>
              <a:tr h="612669">
                <a:tc gridSpan="2">
                  <a:txBody>
                    <a:bodyPr/>
                    <a:lstStyle/>
                    <a:p>
                      <a:pPr marL="0" marR="0" algn="ctr">
                        <a:lnSpc>
                          <a:spcPct val="115000"/>
                        </a:lnSpc>
                        <a:spcBef>
                          <a:spcPts val="0"/>
                        </a:spcBef>
                        <a:spcAft>
                          <a:spcPts val="0"/>
                        </a:spcAft>
                      </a:pPr>
                      <a:r>
                        <a:rPr lang="en-US" sz="3600" b="1" dirty="0">
                          <a:effectLst/>
                        </a:rPr>
                        <a:t>Types of non-verbal </a:t>
                      </a:r>
                      <a:r>
                        <a:rPr lang="en-US" sz="3600" b="1" dirty="0" smtClean="0">
                          <a:effectLst/>
                        </a:rPr>
                        <a:t>Communication</a:t>
                      </a:r>
                      <a:endParaRPr lang="en-IN" sz="3600" b="1" dirty="0">
                        <a:effectLst/>
                        <a:latin typeface="Calibri"/>
                        <a:ea typeface="Calibri"/>
                        <a:cs typeface="Tunga"/>
                      </a:endParaRPr>
                    </a:p>
                  </a:txBody>
                  <a:tcPr marL="50227" marR="50227" marT="0" marB="0"/>
                </a:tc>
                <a:tc hMerge="1">
                  <a:txBody>
                    <a:bodyPr/>
                    <a:lstStyle/>
                    <a:p>
                      <a:endParaRPr lang="en-IN"/>
                    </a:p>
                  </a:txBody>
                  <a:tcPr/>
                </a:tc>
              </a:tr>
              <a:tr h="1786715">
                <a:tc>
                  <a:txBody>
                    <a:bodyPr/>
                    <a:lstStyle/>
                    <a:p>
                      <a:pPr marL="0" marR="0">
                        <a:lnSpc>
                          <a:spcPct val="115000"/>
                        </a:lnSpc>
                        <a:spcBef>
                          <a:spcPts val="0"/>
                        </a:spcBef>
                        <a:spcAft>
                          <a:spcPts val="0"/>
                        </a:spcAft>
                      </a:pPr>
                      <a:r>
                        <a:rPr lang="en-US" sz="2000" b="1" dirty="0">
                          <a:effectLst/>
                        </a:rPr>
                        <a:t>1. </a:t>
                      </a:r>
                      <a:r>
                        <a:rPr lang="en-US" sz="2000" b="1" dirty="0" smtClean="0">
                          <a:effectLst/>
                        </a:rPr>
                        <a:t>Kinesics (Body Language)</a:t>
                      </a:r>
                      <a:endParaRPr lang="en-IN" sz="2000" b="1" dirty="0">
                        <a:effectLst/>
                        <a:latin typeface="Calibri"/>
                        <a:ea typeface="Calibri"/>
                        <a:cs typeface="Tunga"/>
                      </a:endParaRPr>
                    </a:p>
                  </a:txBody>
                  <a:tcPr marL="50227" marR="50227" marT="0" marB="0"/>
                </a:tc>
                <a:tc>
                  <a:txBody>
                    <a:bodyPr/>
                    <a:lstStyle/>
                    <a:p>
                      <a:pPr marL="0" marR="0">
                        <a:lnSpc>
                          <a:spcPct val="115000"/>
                        </a:lnSpc>
                        <a:spcBef>
                          <a:spcPts val="0"/>
                        </a:spcBef>
                        <a:spcAft>
                          <a:spcPts val="0"/>
                        </a:spcAft>
                      </a:pPr>
                      <a:r>
                        <a:rPr lang="en-US" sz="2000" b="1" dirty="0">
                          <a:effectLst/>
                        </a:rPr>
                        <a:t>1. </a:t>
                      </a:r>
                      <a:r>
                        <a:rPr lang="en-US" sz="2000" b="1" dirty="0" smtClean="0">
                          <a:effectLst/>
                        </a:rPr>
                        <a:t>Shrugs (nods)</a:t>
                      </a:r>
                      <a:endParaRPr lang="en-IN" sz="2000" b="1" dirty="0">
                        <a:effectLst/>
                      </a:endParaRPr>
                    </a:p>
                    <a:p>
                      <a:pPr marL="0" marR="0">
                        <a:lnSpc>
                          <a:spcPct val="115000"/>
                        </a:lnSpc>
                        <a:spcBef>
                          <a:spcPts val="0"/>
                        </a:spcBef>
                        <a:spcAft>
                          <a:spcPts val="0"/>
                        </a:spcAft>
                      </a:pPr>
                      <a:r>
                        <a:rPr lang="en-US" sz="2000" b="1" dirty="0">
                          <a:effectLst/>
                        </a:rPr>
                        <a:t>2. Foot tapping</a:t>
                      </a:r>
                      <a:endParaRPr lang="en-IN" sz="2000" b="1" dirty="0">
                        <a:effectLst/>
                      </a:endParaRPr>
                    </a:p>
                    <a:p>
                      <a:pPr marL="0" marR="0">
                        <a:lnSpc>
                          <a:spcPct val="115000"/>
                        </a:lnSpc>
                        <a:spcBef>
                          <a:spcPts val="0"/>
                        </a:spcBef>
                        <a:spcAft>
                          <a:spcPts val="0"/>
                        </a:spcAft>
                      </a:pPr>
                      <a:r>
                        <a:rPr lang="en-US" sz="2000" b="1" dirty="0">
                          <a:effectLst/>
                        </a:rPr>
                        <a:t>3. Drumming fingers</a:t>
                      </a:r>
                      <a:endParaRPr lang="en-IN" sz="2000" b="1" dirty="0">
                        <a:effectLst/>
                      </a:endParaRPr>
                    </a:p>
                    <a:p>
                      <a:pPr marL="0" marR="0">
                        <a:lnSpc>
                          <a:spcPct val="115000"/>
                        </a:lnSpc>
                        <a:spcBef>
                          <a:spcPts val="0"/>
                        </a:spcBef>
                        <a:spcAft>
                          <a:spcPts val="0"/>
                        </a:spcAft>
                      </a:pPr>
                      <a:r>
                        <a:rPr lang="en-US" sz="2000" b="1" dirty="0">
                          <a:effectLst/>
                        </a:rPr>
                        <a:t>4. Clicking pens</a:t>
                      </a:r>
                      <a:endParaRPr lang="en-IN" sz="2000" b="1" dirty="0">
                        <a:effectLst/>
                      </a:endParaRPr>
                    </a:p>
                    <a:p>
                      <a:pPr marL="0" marR="0">
                        <a:lnSpc>
                          <a:spcPct val="115000"/>
                        </a:lnSpc>
                        <a:spcBef>
                          <a:spcPts val="0"/>
                        </a:spcBef>
                        <a:spcAft>
                          <a:spcPts val="0"/>
                        </a:spcAft>
                      </a:pPr>
                      <a:r>
                        <a:rPr lang="en-US" sz="2000" b="1" dirty="0">
                          <a:effectLst/>
                        </a:rPr>
                        <a:t>5. </a:t>
                      </a:r>
                      <a:r>
                        <a:rPr lang="en-US" sz="2000" b="1" dirty="0" smtClean="0">
                          <a:effectLst/>
                        </a:rPr>
                        <a:t>Winking</a:t>
                      </a:r>
                    </a:p>
                    <a:p>
                      <a:pPr marL="0" marR="0">
                        <a:lnSpc>
                          <a:spcPct val="115000"/>
                        </a:lnSpc>
                        <a:spcBef>
                          <a:spcPts val="0"/>
                        </a:spcBef>
                        <a:spcAft>
                          <a:spcPts val="0"/>
                        </a:spcAft>
                      </a:pPr>
                      <a:r>
                        <a:rPr lang="en-US" sz="2000" b="1" dirty="0" smtClean="0">
                          <a:effectLst/>
                        </a:rPr>
                        <a:t>6. Facial Expressions</a:t>
                      </a:r>
                      <a:endParaRPr lang="en-IN" sz="2000" b="1" dirty="0" smtClean="0">
                        <a:effectLst/>
                      </a:endParaRPr>
                    </a:p>
                    <a:p>
                      <a:pPr marL="0" marR="0">
                        <a:lnSpc>
                          <a:spcPct val="115000"/>
                        </a:lnSpc>
                        <a:spcBef>
                          <a:spcPts val="0"/>
                        </a:spcBef>
                        <a:spcAft>
                          <a:spcPts val="0"/>
                        </a:spcAft>
                      </a:pPr>
                      <a:r>
                        <a:rPr lang="en-US" sz="2000" b="1" dirty="0" smtClean="0">
                          <a:effectLst/>
                        </a:rPr>
                        <a:t>7. Eye-Contact (</a:t>
                      </a:r>
                      <a:r>
                        <a:rPr lang="en-US" sz="2000" b="1" dirty="0" err="1" smtClean="0">
                          <a:effectLst/>
                        </a:rPr>
                        <a:t>Oculesics</a:t>
                      </a:r>
                      <a:r>
                        <a:rPr lang="en-US" sz="2000" b="1" dirty="0" smtClean="0">
                          <a:effectLst/>
                        </a:rPr>
                        <a:t>)</a:t>
                      </a:r>
                      <a:endParaRPr lang="en-IN" sz="2000" b="1" dirty="0" smtClean="0">
                        <a:effectLst/>
                      </a:endParaRPr>
                    </a:p>
                    <a:p>
                      <a:pPr marL="0" marR="0" indent="0" algn="l" defTabSz="914400" rtl="0" eaLnBrk="1" fontAlgn="auto" latinLnBrk="0" hangingPunct="1">
                        <a:lnSpc>
                          <a:spcPct val="115000"/>
                        </a:lnSpc>
                        <a:spcBef>
                          <a:spcPts val="0"/>
                        </a:spcBef>
                        <a:spcAft>
                          <a:spcPts val="0"/>
                        </a:spcAft>
                        <a:buClrTx/>
                        <a:buSzTx/>
                        <a:buFontTx/>
                        <a:buNone/>
                        <a:tabLst/>
                        <a:defRPr/>
                      </a:pPr>
                      <a:r>
                        <a:rPr lang="en-US" sz="2000" b="1" dirty="0" smtClean="0">
                          <a:effectLst/>
                        </a:rPr>
                        <a:t>8. Gesture</a:t>
                      </a:r>
                      <a:endParaRPr lang="en-IN" sz="2000" b="1" dirty="0" smtClean="0">
                        <a:effectLst/>
                      </a:endParaRPr>
                    </a:p>
                    <a:p>
                      <a:pPr marL="0" marR="0">
                        <a:lnSpc>
                          <a:spcPct val="115000"/>
                        </a:lnSpc>
                        <a:spcBef>
                          <a:spcPts val="0"/>
                        </a:spcBef>
                        <a:spcAft>
                          <a:spcPts val="0"/>
                        </a:spcAft>
                      </a:pPr>
                      <a:r>
                        <a:rPr lang="en-US" sz="2000" b="1" dirty="0" smtClean="0">
                          <a:effectLst/>
                        </a:rPr>
                        <a:t>9. Posture</a:t>
                      </a:r>
                      <a:endParaRPr lang="en-IN" sz="2000" b="1" dirty="0" smtClean="0">
                        <a:effectLst/>
                      </a:endParaRPr>
                    </a:p>
                  </a:txBody>
                  <a:tcPr marL="50227" marR="50227" marT="0" marB="0"/>
                </a:tc>
              </a:tr>
              <a:tr h="2500448">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2000" b="1" dirty="0">
                          <a:effectLst/>
                        </a:rPr>
                        <a:t>2. </a:t>
                      </a:r>
                      <a:r>
                        <a:rPr lang="en-US" sz="2000" b="1" dirty="0" smtClean="0">
                          <a:effectLst/>
                        </a:rPr>
                        <a:t>Paralinguistic</a:t>
                      </a:r>
                      <a:endParaRPr lang="en-IN" sz="2000" b="1" dirty="0" smtClean="0">
                        <a:effectLst/>
                        <a:latin typeface="+mn-lt"/>
                        <a:ea typeface="Calibri"/>
                        <a:cs typeface="Tunga"/>
                      </a:endParaRPr>
                    </a:p>
                    <a:p>
                      <a:pPr marL="0" marR="0">
                        <a:lnSpc>
                          <a:spcPct val="115000"/>
                        </a:lnSpc>
                        <a:spcBef>
                          <a:spcPts val="0"/>
                        </a:spcBef>
                        <a:spcAft>
                          <a:spcPts val="0"/>
                        </a:spcAft>
                      </a:pPr>
                      <a:r>
                        <a:rPr lang="en-IN" sz="2000" b="1" dirty="0" smtClean="0">
                          <a:effectLst/>
                          <a:latin typeface="Calibri"/>
                          <a:ea typeface="Calibri"/>
                          <a:cs typeface="Tunga"/>
                        </a:rPr>
                        <a:t> </a:t>
                      </a:r>
                      <a:endParaRPr lang="en-IN" sz="2000" b="1" dirty="0">
                        <a:effectLst/>
                        <a:latin typeface="Calibri"/>
                        <a:ea typeface="Calibri"/>
                        <a:cs typeface="Tunga"/>
                      </a:endParaRPr>
                    </a:p>
                  </a:txBody>
                  <a:tcPr marL="50227" marR="50227" marT="0" marB="0"/>
                </a:tc>
                <a:tc>
                  <a:txBody>
                    <a:bodyPr/>
                    <a:lstStyle/>
                    <a:p>
                      <a:pPr marL="0" marR="0">
                        <a:lnSpc>
                          <a:spcPct val="115000"/>
                        </a:lnSpc>
                        <a:spcBef>
                          <a:spcPts val="0"/>
                        </a:spcBef>
                        <a:spcAft>
                          <a:spcPts val="0"/>
                        </a:spcAft>
                      </a:pPr>
                      <a:r>
                        <a:rPr lang="en-US" sz="2000" b="1" dirty="0" smtClean="0">
                          <a:effectLst/>
                        </a:rPr>
                        <a:t>1. Voice modulation</a:t>
                      </a:r>
                      <a:endParaRPr lang="en-IN" sz="2000" b="1" dirty="0" smtClean="0">
                        <a:effectLst/>
                      </a:endParaRPr>
                    </a:p>
                    <a:p>
                      <a:pPr marL="0" marR="0" indent="0" algn="l" defTabSz="914400" rtl="0" eaLnBrk="1" fontAlgn="auto" latinLnBrk="0" hangingPunct="1">
                        <a:lnSpc>
                          <a:spcPct val="115000"/>
                        </a:lnSpc>
                        <a:spcBef>
                          <a:spcPts val="0"/>
                        </a:spcBef>
                        <a:spcAft>
                          <a:spcPts val="0"/>
                        </a:spcAft>
                        <a:buClrTx/>
                        <a:buSzTx/>
                        <a:buFontTx/>
                        <a:buNone/>
                        <a:tabLst/>
                        <a:defRPr/>
                      </a:pPr>
                      <a:r>
                        <a:rPr lang="en-US" sz="2000" b="1" dirty="0" smtClean="0">
                          <a:effectLst/>
                        </a:rPr>
                        <a:t>2. Articulation</a:t>
                      </a:r>
                      <a:endParaRPr lang="en-IN" sz="2000" b="1" dirty="0" smtClean="0">
                        <a:effectLst/>
                      </a:endParaRPr>
                    </a:p>
                    <a:p>
                      <a:pPr marL="0" marR="0">
                        <a:lnSpc>
                          <a:spcPct val="115000"/>
                        </a:lnSpc>
                        <a:spcBef>
                          <a:spcPts val="0"/>
                        </a:spcBef>
                        <a:spcAft>
                          <a:spcPts val="0"/>
                        </a:spcAft>
                      </a:pPr>
                      <a:r>
                        <a:rPr lang="en-US" sz="2000" b="1" dirty="0" smtClean="0">
                          <a:effectLst/>
                        </a:rPr>
                        <a:t>3. Pitch</a:t>
                      </a:r>
                      <a:endParaRPr lang="en-IN" sz="2000" b="1" dirty="0" smtClean="0">
                        <a:effectLst/>
                      </a:endParaRPr>
                    </a:p>
                    <a:p>
                      <a:pPr marL="0" marR="0">
                        <a:lnSpc>
                          <a:spcPct val="115000"/>
                        </a:lnSpc>
                        <a:spcBef>
                          <a:spcPts val="0"/>
                        </a:spcBef>
                        <a:spcAft>
                          <a:spcPts val="0"/>
                        </a:spcAft>
                      </a:pPr>
                      <a:r>
                        <a:rPr lang="en-US" sz="2000" b="1" dirty="0" smtClean="0">
                          <a:effectLst/>
                        </a:rPr>
                        <a:t>4. Pauses</a:t>
                      </a:r>
                      <a:endParaRPr lang="en-IN" sz="2000" b="1" dirty="0" smtClean="0">
                        <a:effectLst/>
                      </a:endParaRPr>
                    </a:p>
                    <a:p>
                      <a:pPr marL="0" marR="0">
                        <a:lnSpc>
                          <a:spcPct val="115000"/>
                        </a:lnSpc>
                        <a:spcBef>
                          <a:spcPts val="0"/>
                        </a:spcBef>
                        <a:spcAft>
                          <a:spcPts val="0"/>
                        </a:spcAft>
                      </a:pPr>
                      <a:r>
                        <a:rPr lang="en-US" sz="2000" b="1" dirty="0" smtClean="0">
                          <a:effectLst/>
                        </a:rPr>
                        <a:t>5. </a:t>
                      </a:r>
                      <a:r>
                        <a:rPr lang="en-IN" sz="2000" b="1" dirty="0" smtClean="0">
                          <a:effectLst/>
                        </a:rPr>
                        <a:t>Stress</a:t>
                      </a:r>
                    </a:p>
                    <a:p>
                      <a:pPr marL="0" marR="0">
                        <a:lnSpc>
                          <a:spcPct val="115000"/>
                        </a:lnSpc>
                        <a:spcBef>
                          <a:spcPts val="0"/>
                        </a:spcBef>
                        <a:spcAft>
                          <a:spcPts val="0"/>
                        </a:spcAft>
                      </a:pPr>
                      <a:r>
                        <a:rPr lang="en-IN" sz="2000" b="1" dirty="0" smtClean="0">
                          <a:effectLst/>
                        </a:rPr>
                        <a:t>6.</a:t>
                      </a:r>
                      <a:r>
                        <a:rPr lang="en-IN" sz="2000" b="1" baseline="0" dirty="0" smtClean="0">
                          <a:effectLst/>
                        </a:rPr>
                        <a:t> Intonation</a:t>
                      </a:r>
                      <a:endParaRPr lang="en-IN" sz="2000" b="1" dirty="0" smtClean="0">
                        <a:effectLst/>
                      </a:endParaRPr>
                    </a:p>
                    <a:p>
                      <a:pPr marL="0" marR="0" indent="0" algn="l" defTabSz="914400" rtl="0" eaLnBrk="1" fontAlgn="auto" latinLnBrk="0" hangingPunct="1">
                        <a:lnSpc>
                          <a:spcPct val="115000"/>
                        </a:lnSpc>
                        <a:spcBef>
                          <a:spcPts val="0"/>
                        </a:spcBef>
                        <a:spcAft>
                          <a:spcPts val="0"/>
                        </a:spcAft>
                        <a:buClrTx/>
                        <a:buSzTx/>
                        <a:buFontTx/>
                        <a:buNone/>
                        <a:tabLst/>
                        <a:defRPr/>
                      </a:pPr>
                      <a:r>
                        <a:rPr lang="en-US" sz="2000" b="1" dirty="0" smtClean="0">
                          <a:effectLst/>
                        </a:rPr>
                        <a:t>7. Silence</a:t>
                      </a:r>
                    </a:p>
                  </a:txBody>
                  <a:tcPr marL="50227" marR="50227" marT="0" marB="0"/>
                </a:tc>
              </a:tr>
              <a:tr h="1368152">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2000" b="1" dirty="0">
                          <a:effectLst/>
                        </a:rPr>
                        <a:t>3. </a:t>
                      </a:r>
                      <a:r>
                        <a:rPr lang="en-US" sz="2000" b="1" dirty="0" smtClean="0">
                          <a:effectLst/>
                        </a:rPr>
                        <a:t>Proxemics</a:t>
                      </a:r>
                      <a:endParaRPr lang="en-IN" sz="2000" b="1" dirty="0" smtClean="0">
                        <a:effectLst/>
                        <a:latin typeface="+mn-lt"/>
                        <a:ea typeface="Calibri"/>
                        <a:cs typeface="Tunga"/>
                      </a:endParaRPr>
                    </a:p>
                  </a:txBody>
                  <a:tcPr marL="50227" marR="50227" marT="0" marB="0"/>
                </a:tc>
                <a:tc>
                  <a:txBody>
                    <a:bodyPr/>
                    <a:lstStyle/>
                    <a:p>
                      <a:pPr marL="0" marR="0">
                        <a:lnSpc>
                          <a:spcPct val="115000"/>
                        </a:lnSpc>
                        <a:spcBef>
                          <a:spcPts val="0"/>
                        </a:spcBef>
                        <a:spcAft>
                          <a:spcPts val="0"/>
                        </a:spcAft>
                      </a:pPr>
                      <a:r>
                        <a:rPr lang="en-US" sz="2000" b="1" dirty="0" smtClean="0">
                          <a:effectLst/>
                        </a:rPr>
                        <a:t>1. Intimate distance (0-2 ft.)</a:t>
                      </a:r>
                      <a:endParaRPr lang="en-IN" sz="2000" b="1" dirty="0" smtClean="0">
                        <a:effectLst/>
                      </a:endParaRPr>
                    </a:p>
                    <a:p>
                      <a:pPr marL="0" marR="0">
                        <a:lnSpc>
                          <a:spcPct val="115000"/>
                        </a:lnSpc>
                        <a:spcBef>
                          <a:spcPts val="0"/>
                        </a:spcBef>
                        <a:spcAft>
                          <a:spcPts val="0"/>
                        </a:spcAft>
                      </a:pPr>
                      <a:r>
                        <a:rPr lang="en-US" sz="2000" b="1" dirty="0" smtClean="0">
                          <a:effectLst/>
                        </a:rPr>
                        <a:t>2. Personal distance (2-4ft.) </a:t>
                      </a:r>
                      <a:br>
                        <a:rPr lang="en-US" sz="2000" b="1" dirty="0" smtClean="0">
                          <a:effectLst/>
                        </a:rPr>
                      </a:br>
                      <a:r>
                        <a:rPr lang="en-US" sz="2000" b="1" dirty="0" smtClean="0">
                          <a:effectLst/>
                        </a:rPr>
                        <a:t>3. Social distance (4-12 ft.)</a:t>
                      </a:r>
                      <a:br>
                        <a:rPr lang="en-US" sz="2000" b="1" dirty="0" smtClean="0">
                          <a:effectLst/>
                        </a:rPr>
                      </a:br>
                      <a:r>
                        <a:rPr lang="en-US" sz="2000" b="1" dirty="0" smtClean="0">
                          <a:effectLst/>
                        </a:rPr>
                        <a:t>4. Public distance (&gt;12 ft.)</a:t>
                      </a:r>
                      <a:endParaRPr lang="en-IN" sz="2000" b="1" dirty="0" smtClean="0">
                        <a:effectLst/>
                        <a:latin typeface="+mn-lt"/>
                        <a:ea typeface="Calibri"/>
                        <a:cs typeface="Tunga"/>
                      </a:endParaRPr>
                    </a:p>
                  </a:txBody>
                  <a:tcPr marL="50227" marR="50227" marT="0" marB="0"/>
                </a:tc>
              </a:tr>
            </a:tbl>
          </a:graphicData>
        </a:graphic>
      </p:graphicFrame>
    </p:spTree>
    <p:extLst>
      <p:ext uri="{BB962C8B-B14F-4D97-AF65-F5344CB8AC3E}">
        <p14:creationId xmlns:p14="http://schemas.microsoft.com/office/powerpoint/2010/main" val="123376969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79512" y="260648"/>
            <a:ext cx="7920880" cy="5693866"/>
          </a:xfrm>
          <a:prstGeom prst="rect">
            <a:avLst/>
          </a:prstGeom>
        </p:spPr>
        <p:txBody>
          <a:bodyPr wrap="square">
            <a:spAutoFit/>
          </a:bodyPr>
          <a:lstStyle/>
          <a:p>
            <a:pPr algn="ctr"/>
            <a:r>
              <a:rPr lang="en-IN" sz="2800" b="1" dirty="0"/>
              <a:t>COURSE </a:t>
            </a:r>
            <a:r>
              <a:rPr lang="en-IN" sz="2800" b="1" dirty="0" smtClean="0"/>
              <a:t>OUTCOMES</a:t>
            </a:r>
            <a:endParaRPr lang="en-IN" sz="2800" dirty="0"/>
          </a:p>
          <a:p>
            <a:pPr algn="ctr"/>
            <a:endParaRPr lang="en-IN" sz="2800" dirty="0" smtClean="0"/>
          </a:p>
          <a:p>
            <a:r>
              <a:rPr lang="en-IN" sz="2800" dirty="0" smtClean="0"/>
              <a:t>Students </a:t>
            </a:r>
            <a:r>
              <a:rPr lang="en-IN" sz="2800" dirty="0"/>
              <a:t>will be able to</a:t>
            </a:r>
          </a:p>
          <a:p>
            <a:pPr marL="457200" lvl="0" indent="-457200" algn="just">
              <a:buFont typeface="+mj-lt"/>
              <a:buAutoNum type="arabicPeriod"/>
            </a:pPr>
            <a:r>
              <a:rPr lang="en-IN" sz="2800" dirty="0"/>
              <a:t>Understand the basic concepts of Communication. (PO10, PO12)</a:t>
            </a:r>
          </a:p>
          <a:p>
            <a:pPr marL="457200" lvl="0" indent="-457200" algn="just">
              <a:buFont typeface="+mj-lt"/>
              <a:buAutoNum type="arabicPeriod"/>
            </a:pPr>
            <a:r>
              <a:rPr lang="en-IN" sz="2800" dirty="0"/>
              <a:t>Inculcate Listening &amp; Speaking Skills accurately. (PO10, PO12)</a:t>
            </a:r>
          </a:p>
          <a:p>
            <a:pPr marL="457200" lvl="0" indent="-457200" algn="just">
              <a:buFont typeface="+mj-lt"/>
              <a:buAutoNum type="arabicPeriod"/>
            </a:pPr>
            <a:r>
              <a:rPr lang="en-IN" sz="2800" dirty="0"/>
              <a:t>Develop reading skills, writing skills &amp; grammar accuracy. (PO9, PO10, PO12)</a:t>
            </a:r>
          </a:p>
          <a:p>
            <a:pPr marL="457200" lvl="0" indent="-457200" algn="just">
              <a:buFont typeface="+mj-lt"/>
              <a:buAutoNum type="arabicPeriod"/>
            </a:pPr>
            <a:r>
              <a:rPr lang="en-IN" sz="2800" dirty="0"/>
              <a:t>Reinforce human values and cultural </a:t>
            </a:r>
            <a:r>
              <a:rPr lang="en-IN" sz="2800" dirty="0" smtClean="0"/>
              <a:t>sensibilities. </a:t>
            </a:r>
            <a:r>
              <a:rPr lang="en-IN" sz="2800" dirty="0"/>
              <a:t>(PO9, PO12)</a:t>
            </a:r>
          </a:p>
          <a:p>
            <a:pPr marL="457200" lvl="0" indent="-457200" algn="just">
              <a:buFont typeface="+mj-lt"/>
              <a:buAutoNum type="arabicPeriod"/>
            </a:pPr>
            <a:r>
              <a:rPr lang="en-IN" sz="2800" dirty="0"/>
              <a:t>Learn the life skills required for self-management. (PO9, </a:t>
            </a:r>
            <a:r>
              <a:rPr lang="en-IN" sz="2800" dirty="0" smtClean="0"/>
              <a:t>PO12)</a:t>
            </a:r>
            <a:endParaRPr lang="en-IN" sz="2800" dirty="0"/>
          </a:p>
        </p:txBody>
      </p:sp>
    </p:spTree>
    <p:extLst>
      <p:ext uri="{BB962C8B-B14F-4D97-AF65-F5344CB8AC3E}">
        <p14:creationId xmlns:p14="http://schemas.microsoft.com/office/powerpoint/2010/main" val="2075413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791124880"/>
              </p:ext>
            </p:extLst>
          </p:nvPr>
        </p:nvGraphicFramePr>
        <p:xfrm>
          <a:off x="35496" y="-29295"/>
          <a:ext cx="9001000" cy="6914679"/>
        </p:xfrm>
        <a:graphic>
          <a:graphicData uri="http://schemas.openxmlformats.org/drawingml/2006/table">
            <a:tbl>
              <a:tblPr firstRow="1" firstCol="1" bandRow="1">
                <a:tableStyleId>{5C22544A-7EE6-4342-B048-85BDC9FD1C3A}</a:tableStyleId>
              </a:tblPr>
              <a:tblGrid>
                <a:gridCol w="3231128"/>
                <a:gridCol w="5769872"/>
              </a:tblGrid>
              <a:tr h="2304798">
                <a:tc>
                  <a:txBody>
                    <a:bodyPr/>
                    <a:lstStyle/>
                    <a:p>
                      <a:pPr marL="0" marR="0">
                        <a:lnSpc>
                          <a:spcPct val="115000"/>
                        </a:lnSpc>
                        <a:spcBef>
                          <a:spcPts val="0"/>
                        </a:spcBef>
                        <a:spcAft>
                          <a:spcPts val="0"/>
                        </a:spcAft>
                      </a:pPr>
                      <a:r>
                        <a:rPr lang="en-US" sz="2400" b="1" dirty="0" smtClean="0">
                          <a:effectLst/>
                        </a:rPr>
                        <a:t>4. Haptic Communication</a:t>
                      </a:r>
                      <a:endParaRPr lang="en-IN" sz="2400" b="1" dirty="0">
                        <a:effectLst/>
                        <a:latin typeface="Calibri"/>
                        <a:ea typeface="Calibri"/>
                        <a:cs typeface="Tunga"/>
                      </a:endParaRPr>
                    </a:p>
                  </a:txBody>
                  <a:tcPr marL="50227" marR="50227" marT="0" marB="0"/>
                </a:tc>
                <a:tc>
                  <a:txBody>
                    <a:bodyPr/>
                    <a:lstStyle/>
                    <a:p>
                      <a:pPr marL="0" marR="0">
                        <a:lnSpc>
                          <a:spcPct val="115000"/>
                        </a:lnSpc>
                        <a:spcBef>
                          <a:spcPts val="0"/>
                        </a:spcBef>
                        <a:spcAft>
                          <a:spcPts val="0"/>
                        </a:spcAft>
                      </a:pPr>
                      <a:r>
                        <a:rPr lang="en-US" sz="2400" b="1" u="none" dirty="0">
                          <a:effectLst/>
                        </a:rPr>
                        <a:t>Physical intimacy</a:t>
                      </a:r>
                      <a:endParaRPr lang="en-IN" sz="2400" b="1" u="none" dirty="0">
                        <a:effectLst/>
                      </a:endParaRPr>
                    </a:p>
                    <a:p>
                      <a:pPr marL="342900" marR="0" lvl="0" indent="-342900">
                        <a:lnSpc>
                          <a:spcPct val="115000"/>
                        </a:lnSpc>
                        <a:spcBef>
                          <a:spcPts val="0"/>
                        </a:spcBef>
                        <a:spcAft>
                          <a:spcPts val="0"/>
                        </a:spcAft>
                        <a:buSzPts val="1000"/>
                        <a:buFont typeface="Symbol"/>
                        <a:buChar char=""/>
                        <a:tabLst>
                          <a:tab pos="457200" algn="l"/>
                        </a:tabLst>
                      </a:pPr>
                      <a:r>
                        <a:rPr lang="en-US" sz="2400" b="1" u="none" dirty="0">
                          <a:effectLst/>
                        </a:rPr>
                        <a:t>Holding hands</a:t>
                      </a:r>
                      <a:endParaRPr lang="en-IN" sz="2400" b="1" u="none" dirty="0">
                        <a:effectLst/>
                      </a:endParaRPr>
                    </a:p>
                    <a:p>
                      <a:pPr marL="342900" marR="0" lvl="0" indent="-342900">
                        <a:lnSpc>
                          <a:spcPct val="115000"/>
                        </a:lnSpc>
                        <a:spcBef>
                          <a:spcPts val="0"/>
                        </a:spcBef>
                        <a:spcAft>
                          <a:spcPts val="0"/>
                        </a:spcAft>
                        <a:buSzPts val="1000"/>
                        <a:buFont typeface="Symbol"/>
                        <a:buChar char=""/>
                        <a:tabLst>
                          <a:tab pos="457200" algn="l"/>
                        </a:tabLst>
                      </a:pPr>
                      <a:r>
                        <a:rPr lang="en-US" sz="2400" b="1" u="none" dirty="0">
                          <a:effectLst/>
                        </a:rPr>
                        <a:t>Hugging</a:t>
                      </a:r>
                      <a:endParaRPr lang="en-IN" sz="2400" b="1" u="none" dirty="0">
                        <a:effectLst/>
                      </a:endParaRPr>
                    </a:p>
                    <a:p>
                      <a:pPr marL="342900" marR="0" lvl="0" indent="-342900">
                        <a:lnSpc>
                          <a:spcPct val="115000"/>
                        </a:lnSpc>
                        <a:spcBef>
                          <a:spcPts val="0"/>
                        </a:spcBef>
                        <a:spcAft>
                          <a:spcPts val="0"/>
                        </a:spcAft>
                        <a:buSzPts val="1000"/>
                        <a:buFont typeface="Symbol"/>
                        <a:buChar char=""/>
                        <a:tabLst>
                          <a:tab pos="457200" algn="l"/>
                        </a:tabLst>
                      </a:pPr>
                      <a:r>
                        <a:rPr lang="en-US" sz="2400" b="1" u="none" dirty="0" smtClean="0">
                          <a:effectLst/>
                        </a:rPr>
                        <a:t>Tickling (scratching)</a:t>
                      </a:r>
                      <a:endParaRPr lang="en-IN" sz="2400" b="1" u="none" dirty="0">
                        <a:effectLst/>
                      </a:endParaRPr>
                    </a:p>
                    <a:p>
                      <a:pPr marL="342900" marR="0" lvl="0" indent="-342900">
                        <a:lnSpc>
                          <a:spcPct val="115000"/>
                        </a:lnSpc>
                        <a:spcBef>
                          <a:spcPts val="0"/>
                        </a:spcBef>
                        <a:spcAft>
                          <a:spcPts val="0"/>
                        </a:spcAft>
                        <a:buSzPts val="1000"/>
                        <a:buFont typeface="Symbol"/>
                        <a:buChar char=""/>
                        <a:tabLst>
                          <a:tab pos="457200" algn="l"/>
                        </a:tabLst>
                      </a:pPr>
                      <a:r>
                        <a:rPr lang="en-US" sz="2400" b="1" u="none" dirty="0">
                          <a:effectLst/>
                        </a:rPr>
                        <a:t>Kissing</a:t>
                      </a:r>
                      <a:endParaRPr lang="en-IN" sz="2400" b="1" u="none" dirty="0">
                        <a:effectLst/>
                        <a:latin typeface="Calibri"/>
                        <a:ea typeface="Calibri"/>
                        <a:cs typeface="Tunga"/>
                      </a:endParaRPr>
                    </a:p>
                  </a:txBody>
                  <a:tcPr marL="50227" marR="50227" marT="0" marB="0"/>
                </a:tc>
              </a:tr>
              <a:tr h="4609881">
                <a:tc>
                  <a:txBody>
                    <a:bodyPr/>
                    <a:lstStyle/>
                    <a:p>
                      <a:pPr marL="0" marR="0">
                        <a:lnSpc>
                          <a:spcPct val="115000"/>
                        </a:lnSpc>
                        <a:spcBef>
                          <a:spcPts val="0"/>
                        </a:spcBef>
                        <a:spcAft>
                          <a:spcPts val="0"/>
                        </a:spcAft>
                      </a:pPr>
                      <a:r>
                        <a:rPr lang="en-US" sz="2400" b="1" dirty="0">
                          <a:effectLst/>
                        </a:rPr>
                        <a:t>5</a:t>
                      </a:r>
                      <a:r>
                        <a:rPr lang="en-US" sz="2400" b="1" dirty="0" smtClean="0">
                          <a:effectLst/>
                        </a:rPr>
                        <a:t>.  Other Communication</a:t>
                      </a:r>
                      <a:endParaRPr lang="en-IN" sz="2400" b="1" dirty="0">
                        <a:effectLst/>
                        <a:latin typeface="Calibri"/>
                        <a:ea typeface="Calibri"/>
                        <a:cs typeface="Tunga"/>
                      </a:endParaRPr>
                    </a:p>
                  </a:txBody>
                  <a:tcPr marL="50227" marR="50227" marT="0" marB="0"/>
                </a:tc>
                <a:tc>
                  <a:txBody>
                    <a:bodyPr/>
                    <a:lstStyle/>
                    <a:p>
                      <a:pPr marL="0" marR="0">
                        <a:lnSpc>
                          <a:spcPct val="115000"/>
                        </a:lnSpc>
                        <a:spcBef>
                          <a:spcPts val="0"/>
                        </a:spcBef>
                        <a:spcAft>
                          <a:spcPts val="0"/>
                        </a:spcAft>
                      </a:pPr>
                      <a:r>
                        <a:rPr lang="en-US" sz="2400" b="1" dirty="0" smtClean="0">
                          <a:effectLst/>
                        </a:rPr>
                        <a:t>1. </a:t>
                      </a:r>
                      <a:r>
                        <a:rPr lang="en-US" sz="2400" b="1" dirty="0">
                          <a:effectLst/>
                        </a:rPr>
                        <a:t>Personal appearance</a:t>
                      </a:r>
                      <a:endParaRPr lang="en-IN" sz="2400" b="1" dirty="0">
                        <a:effectLst/>
                      </a:endParaRPr>
                    </a:p>
                    <a:p>
                      <a:pPr marL="0" marR="0">
                        <a:lnSpc>
                          <a:spcPct val="115000"/>
                        </a:lnSpc>
                        <a:spcBef>
                          <a:spcPts val="0"/>
                        </a:spcBef>
                        <a:spcAft>
                          <a:spcPts val="0"/>
                        </a:spcAft>
                      </a:pPr>
                      <a:r>
                        <a:rPr lang="en-US" sz="2400" b="1" dirty="0">
                          <a:effectLst/>
                        </a:rPr>
                        <a:t>2</a:t>
                      </a:r>
                      <a:r>
                        <a:rPr lang="en-US" sz="2400" b="1" dirty="0" smtClean="0">
                          <a:effectLst/>
                        </a:rPr>
                        <a:t>. Adornment</a:t>
                      </a:r>
                    </a:p>
                    <a:p>
                      <a:pPr marL="0" marR="0" indent="0" algn="l" defTabSz="914400" rtl="0" eaLnBrk="1" fontAlgn="auto" latinLnBrk="0" hangingPunct="1">
                        <a:lnSpc>
                          <a:spcPct val="115000"/>
                        </a:lnSpc>
                        <a:spcBef>
                          <a:spcPts val="0"/>
                        </a:spcBef>
                        <a:spcAft>
                          <a:spcPts val="0"/>
                        </a:spcAft>
                        <a:buClrTx/>
                        <a:buSzTx/>
                        <a:buFontTx/>
                        <a:buNone/>
                        <a:tabLst/>
                        <a:defRPr/>
                      </a:pPr>
                      <a:r>
                        <a:rPr lang="en-US" sz="2400" b="1" dirty="0" smtClean="0">
                          <a:effectLst/>
                          <a:latin typeface="Calibri"/>
                          <a:ea typeface="Calibri"/>
                          <a:cs typeface="Tunga"/>
                        </a:rPr>
                        <a:t>3.</a:t>
                      </a:r>
                      <a:r>
                        <a:rPr lang="en-US" sz="2400" b="1" dirty="0" smtClean="0">
                          <a:effectLst/>
                        </a:rPr>
                        <a:t> </a:t>
                      </a:r>
                      <a:r>
                        <a:rPr lang="en-US" sz="2400" b="1" dirty="0" err="1" smtClean="0">
                          <a:effectLst/>
                        </a:rPr>
                        <a:t>Chronemics</a:t>
                      </a:r>
                      <a:r>
                        <a:rPr lang="en-US" sz="2400" b="1" dirty="0" smtClean="0">
                          <a:effectLst/>
                        </a:rPr>
                        <a:t> (Use of time)</a:t>
                      </a:r>
                      <a:endParaRPr lang="en-IN" sz="2400" b="1" dirty="0" smtClean="0">
                        <a:effectLst/>
                      </a:endParaRPr>
                    </a:p>
                  </a:txBody>
                  <a:tcPr marL="50227" marR="50227" marT="0" marB="0"/>
                </a:tc>
              </a:tr>
            </a:tbl>
          </a:graphicData>
        </a:graphic>
      </p:graphicFrame>
    </p:spTree>
    <p:extLst>
      <p:ext uri="{BB962C8B-B14F-4D97-AF65-F5344CB8AC3E}">
        <p14:creationId xmlns:p14="http://schemas.microsoft.com/office/powerpoint/2010/main" val="146454520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7504" y="188640"/>
            <a:ext cx="8352928" cy="6217087"/>
          </a:xfrm>
          <a:prstGeom prst="rect">
            <a:avLst/>
          </a:prstGeom>
        </p:spPr>
        <p:txBody>
          <a:bodyPr wrap="square">
            <a:spAutoFit/>
          </a:bodyPr>
          <a:lstStyle/>
          <a:p>
            <a:pPr algn="ctr"/>
            <a:r>
              <a:rPr lang="en-IN" sz="2400" b="1" dirty="0"/>
              <a:t>ASSESSMENT </a:t>
            </a:r>
            <a:r>
              <a:rPr lang="en-IN" sz="2400" b="1" dirty="0" smtClean="0"/>
              <a:t>QUESTIONS</a:t>
            </a:r>
          </a:p>
          <a:p>
            <a:pPr algn="just"/>
            <a:r>
              <a:rPr lang="en-US" sz="2200" b="1" dirty="0" smtClean="0"/>
              <a:t>Answer </a:t>
            </a:r>
            <a:r>
              <a:rPr lang="en-US" sz="2200" b="1" dirty="0"/>
              <a:t>the following questions by choosing correct options giving </a:t>
            </a:r>
            <a:r>
              <a:rPr lang="en-US" sz="2200" b="1" dirty="0" smtClean="0"/>
              <a:t>below.</a:t>
            </a:r>
          </a:p>
          <a:p>
            <a:pPr lvl="0"/>
            <a:r>
              <a:rPr lang="en-US" sz="2200" b="1" dirty="0" smtClean="0"/>
              <a:t>1. Which </a:t>
            </a:r>
            <a:r>
              <a:rPr lang="en-US" sz="2200" b="1" dirty="0"/>
              <a:t>of these is not an element of non-verbal communication?</a:t>
            </a:r>
            <a:endParaRPr lang="en-IN" sz="2200" dirty="0"/>
          </a:p>
          <a:p>
            <a:r>
              <a:rPr lang="en-US" sz="2200" dirty="0"/>
              <a:t>a) Personal Appearance	</a:t>
            </a:r>
            <a:r>
              <a:rPr lang="en-US" sz="2200" dirty="0" smtClean="0"/>
              <a:t>	b</a:t>
            </a:r>
            <a:r>
              <a:rPr lang="en-US" sz="2200" dirty="0"/>
              <a:t>) Posture</a:t>
            </a:r>
            <a:endParaRPr lang="en-IN" sz="2200" dirty="0"/>
          </a:p>
          <a:p>
            <a:r>
              <a:rPr lang="en-US" sz="2200" dirty="0"/>
              <a:t>c) Eye Contact	</a:t>
            </a:r>
            <a:r>
              <a:rPr lang="en-US" sz="2200" dirty="0" smtClean="0"/>
              <a:t>		d</a:t>
            </a:r>
            <a:r>
              <a:rPr lang="en-US" sz="2200" dirty="0"/>
              <a:t>) Name of the Speaker</a:t>
            </a:r>
            <a:endParaRPr lang="en-IN" sz="2200" dirty="0"/>
          </a:p>
          <a:p>
            <a:pPr lvl="0"/>
            <a:r>
              <a:rPr lang="en-US" sz="2200" b="1" dirty="0" smtClean="0"/>
              <a:t>2. Which </a:t>
            </a:r>
            <a:r>
              <a:rPr lang="en-US" sz="2200" b="1" dirty="0"/>
              <a:t>of these is a main element of non-verbal communication?</a:t>
            </a:r>
            <a:endParaRPr lang="en-IN" sz="2200" dirty="0"/>
          </a:p>
          <a:p>
            <a:r>
              <a:rPr lang="en-US" sz="2200" dirty="0"/>
              <a:t>a) The volume of the speaker	b) Name of the Speaker</a:t>
            </a:r>
            <a:endParaRPr lang="en-IN" sz="2200" dirty="0"/>
          </a:p>
          <a:p>
            <a:r>
              <a:rPr lang="en-US" sz="2200" dirty="0"/>
              <a:t>c) Name of the listener	</a:t>
            </a:r>
            <a:r>
              <a:rPr lang="en-US" sz="2200" dirty="0" smtClean="0"/>
              <a:t>	d</a:t>
            </a:r>
            <a:r>
              <a:rPr lang="en-US" sz="2200" dirty="0"/>
              <a:t>) Age of the Speaker</a:t>
            </a:r>
            <a:endParaRPr lang="en-IN" sz="2200" dirty="0"/>
          </a:p>
          <a:p>
            <a:pPr lvl="0"/>
            <a:r>
              <a:rPr lang="en-US" sz="2200" b="1" dirty="0" smtClean="0"/>
              <a:t>3. A</a:t>
            </a:r>
            <a:r>
              <a:rPr lang="en-US" sz="2200" b="1" u="sng" dirty="0" smtClean="0"/>
              <a:t> </a:t>
            </a:r>
            <a:r>
              <a:rPr lang="en-US" sz="2200" b="1" u="sng" dirty="0"/>
              <a:t>	</a:t>
            </a:r>
            <a:r>
              <a:rPr lang="en-US" sz="2200" b="1" dirty="0"/>
              <a:t>Speaker looks into the eyes of the audience.</a:t>
            </a:r>
            <a:endParaRPr lang="en-IN" sz="2200" dirty="0"/>
          </a:p>
          <a:p>
            <a:r>
              <a:rPr lang="en-US" sz="2200" dirty="0"/>
              <a:t>a) Confident	</a:t>
            </a:r>
            <a:r>
              <a:rPr lang="en-US" sz="2200" dirty="0" smtClean="0"/>
              <a:t>		b</a:t>
            </a:r>
            <a:r>
              <a:rPr lang="en-US" sz="2200" dirty="0"/>
              <a:t>) Impatient</a:t>
            </a:r>
            <a:endParaRPr lang="en-IN" sz="2200" dirty="0"/>
          </a:p>
          <a:p>
            <a:r>
              <a:rPr lang="en-US" sz="2200" dirty="0"/>
              <a:t>c) Rude	</a:t>
            </a:r>
            <a:r>
              <a:rPr lang="en-US" sz="2200" dirty="0" smtClean="0"/>
              <a:t>			d</a:t>
            </a:r>
            <a:r>
              <a:rPr lang="en-US" sz="2200" dirty="0"/>
              <a:t>) Impolite</a:t>
            </a:r>
            <a:endParaRPr lang="en-IN" sz="2200" dirty="0"/>
          </a:p>
          <a:p>
            <a:pPr lvl="0"/>
            <a:r>
              <a:rPr lang="en-US" sz="2200" b="1" dirty="0" smtClean="0"/>
              <a:t>4. The </a:t>
            </a:r>
            <a:r>
              <a:rPr lang="en-US" sz="2200" b="1" dirty="0"/>
              <a:t>tone of the speaker should be </a:t>
            </a:r>
            <a:r>
              <a:rPr lang="en-US" sz="2200" b="1" u="sng" dirty="0"/>
              <a:t> 	</a:t>
            </a:r>
            <a:endParaRPr lang="en-IN" sz="2200" dirty="0"/>
          </a:p>
          <a:p>
            <a:r>
              <a:rPr lang="en-US" sz="2200" dirty="0"/>
              <a:t>a) Loud	</a:t>
            </a:r>
            <a:r>
              <a:rPr lang="en-US" sz="2200" dirty="0" smtClean="0"/>
              <a:t>			b</a:t>
            </a:r>
            <a:r>
              <a:rPr lang="en-US" sz="2200" dirty="0"/>
              <a:t>) Clear</a:t>
            </a:r>
            <a:endParaRPr lang="en-IN" sz="2200" dirty="0"/>
          </a:p>
          <a:p>
            <a:r>
              <a:rPr lang="en-US" sz="2200" dirty="0"/>
              <a:t>c) Low	</a:t>
            </a:r>
            <a:r>
              <a:rPr lang="en-US" sz="2200" dirty="0" smtClean="0"/>
              <a:t>			d</a:t>
            </a:r>
            <a:r>
              <a:rPr lang="en-US" sz="2200" dirty="0"/>
              <a:t>) soft</a:t>
            </a:r>
            <a:endParaRPr lang="en-IN" sz="2200" dirty="0"/>
          </a:p>
          <a:p>
            <a:pPr lvl="0"/>
            <a:r>
              <a:rPr lang="en-US" sz="2200" b="1" dirty="0" smtClean="0"/>
              <a:t>5. A </a:t>
            </a:r>
            <a:r>
              <a:rPr lang="en-US" sz="2200" b="1" dirty="0"/>
              <a:t>Speech must be prepared with</a:t>
            </a:r>
            <a:r>
              <a:rPr lang="en-US" sz="2200" b="1" u="sng" dirty="0"/>
              <a:t> 	</a:t>
            </a:r>
            <a:r>
              <a:rPr lang="en-US" sz="2200" b="1" dirty="0"/>
              <a:t>in mind.</a:t>
            </a:r>
            <a:endParaRPr lang="en-IN" sz="2200" dirty="0"/>
          </a:p>
          <a:p>
            <a:r>
              <a:rPr lang="en-US" sz="2200" dirty="0"/>
              <a:t>a) The result	</a:t>
            </a:r>
            <a:r>
              <a:rPr lang="en-US" sz="2200" dirty="0" smtClean="0"/>
              <a:t>		b</a:t>
            </a:r>
            <a:r>
              <a:rPr lang="en-US" sz="2200" dirty="0"/>
              <a:t>) Praise</a:t>
            </a:r>
            <a:endParaRPr lang="en-IN" sz="2200" dirty="0"/>
          </a:p>
          <a:p>
            <a:r>
              <a:rPr lang="en-US" sz="2200" dirty="0"/>
              <a:t>c) An audience	</a:t>
            </a:r>
            <a:r>
              <a:rPr lang="en-US" sz="2200" dirty="0" smtClean="0"/>
              <a:t>		d</a:t>
            </a:r>
            <a:r>
              <a:rPr lang="en-US" sz="2200" dirty="0"/>
              <a:t>) </a:t>
            </a:r>
            <a:r>
              <a:rPr lang="en-US" sz="2200" dirty="0" smtClean="0"/>
              <a:t>Admiration</a:t>
            </a:r>
            <a:endParaRPr lang="en-IN" sz="2200" dirty="0"/>
          </a:p>
        </p:txBody>
      </p:sp>
    </p:spTree>
    <p:extLst>
      <p:ext uri="{BB962C8B-B14F-4D97-AF65-F5344CB8AC3E}">
        <p14:creationId xmlns:p14="http://schemas.microsoft.com/office/powerpoint/2010/main" val="99256616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7504" y="117693"/>
            <a:ext cx="8352928" cy="6740307"/>
          </a:xfrm>
          <a:prstGeom prst="rect">
            <a:avLst/>
          </a:prstGeom>
        </p:spPr>
        <p:txBody>
          <a:bodyPr wrap="square">
            <a:spAutoFit/>
          </a:bodyPr>
          <a:lstStyle/>
          <a:p>
            <a:pPr lvl="0"/>
            <a:r>
              <a:rPr lang="en-US" sz="2400" b="1" dirty="0"/>
              <a:t>6. Which of these is important in having mutual understanding with colleagues?</a:t>
            </a:r>
            <a:endParaRPr lang="en-IN" sz="2400" dirty="0"/>
          </a:p>
          <a:p>
            <a:r>
              <a:rPr lang="en-US" sz="2400" dirty="0"/>
              <a:t>a) Effective listening	b) Speaking</a:t>
            </a:r>
            <a:endParaRPr lang="en-IN" sz="2400" dirty="0"/>
          </a:p>
          <a:p>
            <a:r>
              <a:rPr lang="en-US" sz="2400" dirty="0"/>
              <a:t>c) Talking	</a:t>
            </a:r>
            <a:r>
              <a:rPr lang="en-US" sz="2400" dirty="0" smtClean="0"/>
              <a:t>	d</a:t>
            </a:r>
            <a:r>
              <a:rPr lang="en-US" sz="2400" dirty="0"/>
              <a:t>) Writing</a:t>
            </a:r>
            <a:endParaRPr lang="en-IN" sz="2400" dirty="0"/>
          </a:p>
          <a:p>
            <a:pPr lvl="0"/>
            <a:r>
              <a:rPr lang="en-US" sz="2400" b="1" dirty="0"/>
              <a:t>7. Which of these does not enhance listening skills?</a:t>
            </a:r>
            <a:endParaRPr lang="en-IN" sz="2400" dirty="0"/>
          </a:p>
          <a:p>
            <a:r>
              <a:rPr lang="en-US" sz="2400" dirty="0"/>
              <a:t>a) Attention	</a:t>
            </a:r>
            <a:r>
              <a:rPr lang="en-US" sz="2400" dirty="0" smtClean="0"/>
              <a:t>	b</a:t>
            </a:r>
            <a:r>
              <a:rPr lang="en-US" sz="2400" dirty="0"/>
              <a:t>) Frankness</a:t>
            </a:r>
            <a:endParaRPr lang="en-IN" sz="2400" dirty="0"/>
          </a:p>
          <a:p>
            <a:r>
              <a:rPr lang="en-US" sz="2400" dirty="0"/>
              <a:t>c) Clear Perception	d) Ignoring</a:t>
            </a:r>
            <a:endParaRPr lang="en-IN" sz="2400" dirty="0"/>
          </a:p>
          <a:p>
            <a:pPr lvl="0"/>
            <a:r>
              <a:rPr lang="en-US" sz="2400" b="1" dirty="0"/>
              <a:t>8. Which of these is the greatest means of conveying information?</a:t>
            </a:r>
            <a:endParaRPr lang="en-IN" sz="2400" dirty="0"/>
          </a:p>
          <a:p>
            <a:r>
              <a:rPr lang="en-US" sz="2400" dirty="0"/>
              <a:t>a) Writing	</a:t>
            </a:r>
            <a:r>
              <a:rPr lang="en-US" sz="2400" dirty="0" smtClean="0"/>
              <a:t>	b</a:t>
            </a:r>
            <a:r>
              <a:rPr lang="en-US" sz="2400" dirty="0"/>
              <a:t>) Words</a:t>
            </a:r>
            <a:endParaRPr lang="en-IN" sz="2400" dirty="0"/>
          </a:p>
          <a:p>
            <a:r>
              <a:rPr lang="en-US" sz="2400" dirty="0"/>
              <a:t>c) Signs	</a:t>
            </a:r>
            <a:r>
              <a:rPr lang="en-US" sz="2400" dirty="0" smtClean="0"/>
              <a:t>	d</a:t>
            </a:r>
            <a:r>
              <a:rPr lang="en-US" sz="2400" dirty="0"/>
              <a:t>) Pictures</a:t>
            </a:r>
            <a:endParaRPr lang="en-IN" sz="2400" dirty="0"/>
          </a:p>
          <a:p>
            <a:pPr lvl="0"/>
            <a:r>
              <a:rPr lang="en-US" sz="2400" b="1" dirty="0"/>
              <a:t>9. There is a barrier to communication when words are uttered in a </a:t>
            </a:r>
            <a:r>
              <a:rPr lang="en-US" sz="2400" b="1" u="sng" dirty="0"/>
              <a:t> 	</a:t>
            </a:r>
            <a:r>
              <a:rPr lang="en-US" sz="2400" b="1" dirty="0"/>
              <a:t> sense.</a:t>
            </a:r>
            <a:endParaRPr lang="en-IN" sz="2400" dirty="0"/>
          </a:p>
          <a:p>
            <a:r>
              <a:rPr lang="en-US" sz="2400" dirty="0"/>
              <a:t>a) Negative	</a:t>
            </a:r>
            <a:r>
              <a:rPr lang="en-US" sz="2400" dirty="0" smtClean="0"/>
              <a:t>	b</a:t>
            </a:r>
            <a:r>
              <a:rPr lang="en-US" sz="2400" dirty="0"/>
              <a:t>) Positive</a:t>
            </a:r>
            <a:endParaRPr lang="en-IN" sz="2400" dirty="0"/>
          </a:p>
          <a:p>
            <a:r>
              <a:rPr lang="en-US" sz="2400" dirty="0"/>
              <a:t>c) Polite	</a:t>
            </a:r>
            <a:r>
              <a:rPr lang="en-US" sz="2400" dirty="0" smtClean="0"/>
              <a:t>	d</a:t>
            </a:r>
            <a:r>
              <a:rPr lang="en-US" sz="2400" dirty="0"/>
              <a:t>) Good</a:t>
            </a:r>
            <a:endParaRPr lang="en-IN" sz="2400" dirty="0"/>
          </a:p>
          <a:p>
            <a:pPr lvl="0"/>
            <a:r>
              <a:rPr lang="en-US" sz="2400" b="1" dirty="0"/>
              <a:t>10. Which of these may convey arrogance?</a:t>
            </a:r>
            <a:endParaRPr lang="en-IN" sz="2400" dirty="0"/>
          </a:p>
          <a:p>
            <a:r>
              <a:rPr lang="en-US" sz="2400" dirty="0"/>
              <a:t>a) Hands swinging loosely	b) A Shoulder shrugs</a:t>
            </a:r>
            <a:endParaRPr lang="en-IN" sz="2400" dirty="0"/>
          </a:p>
          <a:p>
            <a:r>
              <a:rPr lang="en-US" sz="2400" dirty="0"/>
              <a:t>c) A pointed finger	</a:t>
            </a:r>
            <a:r>
              <a:rPr lang="en-US" sz="2400" dirty="0" smtClean="0"/>
              <a:t>	d</a:t>
            </a:r>
            <a:r>
              <a:rPr lang="en-US" sz="2400" dirty="0"/>
              <a:t>) jointed finger tips</a:t>
            </a:r>
            <a:endParaRPr lang="en-IN" sz="2400" dirty="0"/>
          </a:p>
        </p:txBody>
      </p:sp>
    </p:spTree>
    <p:extLst>
      <p:ext uri="{BB962C8B-B14F-4D97-AF65-F5344CB8AC3E}">
        <p14:creationId xmlns:p14="http://schemas.microsoft.com/office/powerpoint/2010/main" val="298955861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22543" y="10086"/>
            <a:ext cx="7848872" cy="5109091"/>
          </a:xfrm>
          <a:prstGeom prst="rect">
            <a:avLst/>
          </a:prstGeom>
        </p:spPr>
        <p:txBody>
          <a:bodyPr wrap="square">
            <a:spAutoFit/>
          </a:bodyPr>
          <a:lstStyle/>
          <a:p>
            <a:pPr algn="ctr"/>
            <a:r>
              <a:rPr lang="en-US" sz="2800" b="1" dirty="0" smtClean="0"/>
              <a:t>KEY ANSWERS</a:t>
            </a:r>
            <a:endParaRPr lang="en-US" sz="2800" dirty="0"/>
          </a:p>
          <a:p>
            <a:r>
              <a:rPr lang="en-US" sz="2800" dirty="0" smtClean="0"/>
              <a:t>1.D. Name </a:t>
            </a:r>
            <a:r>
              <a:rPr lang="en-US" sz="2800" dirty="0"/>
              <a:t>of the Speaker</a:t>
            </a:r>
            <a:endParaRPr lang="en-IN" sz="2800" dirty="0"/>
          </a:p>
          <a:p>
            <a:r>
              <a:rPr lang="en-US" sz="2800" dirty="0" smtClean="0"/>
              <a:t>2.A</a:t>
            </a:r>
            <a:r>
              <a:rPr lang="en-US" sz="2800" dirty="0"/>
              <a:t>. </a:t>
            </a:r>
            <a:r>
              <a:rPr lang="en-US" sz="2800" dirty="0" smtClean="0"/>
              <a:t>The </a:t>
            </a:r>
            <a:r>
              <a:rPr lang="en-US" sz="2800" dirty="0"/>
              <a:t>volume of the speaker 	</a:t>
            </a:r>
            <a:endParaRPr lang="en-US" sz="2800" dirty="0" smtClean="0"/>
          </a:p>
          <a:p>
            <a:r>
              <a:rPr lang="en-US" sz="2800" dirty="0" smtClean="0"/>
              <a:t>3.A</a:t>
            </a:r>
            <a:r>
              <a:rPr lang="en-US" sz="2800" dirty="0"/>
              <a:t>. </a:t>
            </a:r>
            <a:r>
              <a:rPr lang="en-US" sz="2800" dirty="0" smtClean="0"/>
              <a:t>Confident </a:t>
            </a:r>
            <a:r>
              <a:rPr lang="en-US" sz="2800" dirty="0"/>
              <a:t>	</a:t>
            </a:r>
            <a:endParaRPr lang="en-US" sz="2800" dirty="0" smtClean="0"/>
          </a:p>
          <a:p>
            <a:r>
              <a:rPr lang="en-US" sz="2800" dirty="0"/>
              <a:t>4.B. </a:t>
            </a:r>
            <a:r>
              <a:rPr lang="en-US" sz="2800" dirty="0" smtClean="0"/>
              <a:t>Clear</a:t>
            </a:r>
          </a:p>
          <a:p>
            <a:r>
              <a:rPr lang="en-US" sz="2800" dirty="0"/>
              <a:t>5.C. An audience 	</a:t>
            </a:r>
          </a:p>
          <a:p>
            <a:r>
              <a:rPr lang="en-US" sz="2800" dirty="0" smtClean="0"/>
              <a:t>6.A.</a:t>
            </a:r>
            <a:r>
              <a:rPr lang="en-US" sz="2800" dirty="0"/>
              <a:t> Effective listening</a:t>
            </a:r>
            <a:endParaRPr lang="en-US" sz="2800" dirty="0" smtClean="0"/>
          </a:p>
          <a:p>
            <a:r>
              <a:rPr lang="en-US" sz="2800" dirty="0"/>
              <a:t>7.D. </a:t>
            </a:r>
            <a:r>
              <a:rPr lang="en-US" sz="2800" dirty="0" smtClean="0"/>
              <a:t>Ignoring</a:t>
            </a:r>
            <a:r>
              <a:rPr lang="en-US" sz="2800" dirty="0"/>
              <a:t>	</a:t>
            </a:r>
            <a:endParaRPr lang="en-US" sz="2800" dirty="0" smtClean="0"/>
          </a:p>
          <a:p>
            <a:r>
              <a:rPr lang="en-US" sz="2800" dirty="0" smtClean="0"/>
              <a:t>8.B</a:t>
            </a:r>
            <a:r>
              <a:rPr lang="en-US" sz="2800" dirty="0"/>
              <a:t>. </a:t>
            </a:r>
            <a:r>
              <a:rPr lang="en-US" sz="2800" dirty="0" smtClean="0"/>
              <a:t>Words</a:t>
            </a:r>
            <a:r>
              <a:rPr lang="en-US" sz="2800" dirty="0"/>
              <a:t>	</a:t>
            </a:r>
            <a:endParaRPr lang="en-US" sz="2800" dirty="0" smtClean="0"/>
          </a:p>
          <a:p>
            <a:r>
              <a:rPr lang="en-US" sz="2800" dirty="0"/>
              <a:t>9.A. Negative 	</a:t>
            </a:r>
            <a:endParaRPr lang="en-US" sz="2800" dirty="0" smtClean="0"/>
          </a:p>
          <a:p>
            <a:r>
              <a:rPr lang="en-US" sz="2800" dirty="0"/>
              <a:t>10.A. Hands swinging loosely</a:t>
            </a:r>
          </a:p>
          <a:p>
            <a:pPr marL="342900" indent="-342900">
              <a:buAutoNum type="arabicPeriod"/>
            </a:pPr>
            <a:endParaRPr lang="en-US" dirty="0" smtClean="0"/>
          </a:p>
        </p:txBody>
      </p:sp>
      <p:sp>
        <p:nvSpPr>
          <p:cNvPr id="9" name="Rectangle 8"/>
          <p:cNvSpPr/>
          <p:nvPr/>
        </p:nvSpPr>
        <p:spPr>
          <a:xfrm>
            <a:off x="331853" y="5286692"/>
            <a:ext cx="7920880" cy="1569660"/>
          </a:xfrm>
          <a:prstGeom prst="rect">
            <a:avLst/>
          </a:prstGeom>
        </p:spPr>
        <p:txBody>
          <a:bodyPr wrap="square">
            <a:spAutoFit/>
          </a:bodyPr>
          <a:lstStyle/>
          <a:p>
            <a:pPr algn="just"/>
            <a:r>
              <a:rPr lang="en-US" sz="3200" b="1" dirty="0"/>
              <a:t>Activity: </a:t>
            </a:r>
            <a:r>
              <a:rPr lang="en-US" sz="3200" dirty="0"/>
              <a:t>Observe the speech of any best orator and identify the nonverbal cues used appropriately.</a:t>
            </a:r>
            <a:endParaRPr lang="en-IN" sz="3200" dirty="0"/>
          </a:p>
        </p:txBody>
      </p:sp>
    </p:spTree>
    <p:extLst>
      <p:ext uri="{BB962C8B-B14F-4D97-AF65-F5344CB8AC3E}">
        <p14:creationId xmlns:p14="http://schemas.microsoft.com/office/powerpoint/2010/main" val="188370709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a:t>
            </a:r>
            <a:endParaRPr lang="en-IN" dirty="0"/>
          </a:p>
        </p:txBody>
      </p:sp>
      <p:sp>
        <p:nvSpPr>
          <p:cNvPr id="3" name="Content Placeholder 2"/>
          <p:cNvSpPr>
            <a:spLocks noGrp="1"/>
          </p:cNvSpPr>
          <p:nvPr>
            <p:ph idx="1"/>
          </p:nvPr>
        </p:nvSpPr>
        <p:spPr/>
        <p:txBody>
          <a:bodyPr/>
          <a:lstStyle/>
          <a:p>
            <a:endParaRPr lang="en-IN"/>
          </a:p>
        </p:txBody>
      </p:sp>
      <p:pic>
        <p:nvPicPr>
          <p:cNvPr id="4" name="Picture 2" descr="Recap HD Stock Images | Shutterstoc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96" y="44624"/>
            <a:ext cx="9108504" cy="68133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87023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411760" y="0"/>
            <a:ext cx="4572919" cy="584775"/>
          </a:xfrm>
          <a:prstGeom prst="rect">
            <a:avLst/>
          </a:prstGeom>
        </p:spPr>
        <p:txBody>
          <a:bodyPr wrap="none">
            <a:spAutoFit/>
          </a:bodyPr>
          <a:lstStyle/>
          <a:p>
            <a:r>
              <a:rPr lang="en-US" sz="3200" b="1" dirty="0"/>
              <a:t>Levels of </a:t>
            </a:r>
            <a:r>
              <a:rPr lang="en-US" sz="3200" b="1" dirty="0" smtClean="0"/>
              <a:t>Communication</a:t>
            </a:r>
            <a:endParaRPr lang="en-IN" sz="3200" dirty="0"/>
          </a:p>
        </p:txBody>
      </p:sp>
      <p:sp>
        <p:nvSpPr>
          <p:cNvPr id="6" name="Rectangle 5"/>
          <p:cNvSpPr/>
          <p:nvPr/>
        </p:nvSpPr>
        <p:spPr>
          <a:xfrm>
            <a:off x="-2643" y="584775"/>
            <a:ext cx="8376848" cy="6001643"/>
          </a:xfrm>
          <a:prstGeom prst="rect">
            <a:avLst/>
          </a:prstGeom>
        </p:spPr>
        <p:txBody>
          <a:bodyPr wrap="square">
            <a:spAutoFit/>
          </a:bodyPr>
          <a:lstStyle/>
          <a:p>
            <a:pPr lvl="1" algn="just"/>
            <a:r>
              <a:rPr lang="en-US" sz="3200" b="1" dirty="0" smtClean="0"/>
              <a:t>1. Interpersonal Communication</a:t>
            </a:r>
            <a:endParaRPr lang="en-IN" sz="3200" dirty="0" smtClean="0"/>
          </a:p>
          <a:p>
            <a:pPr lvl="1" algn="just"/>
            <a:endParaRPr lang="en-US" sz="3200" b="1" dirty="0" smtClean="0"/>
          </a:p>
          <a:p>
            <a:pPr lvl="1" algn="just"/>
            <a:r>
              <a:rPr lang="en-US" sz="3200" b="1" dirty="0" smtClean="0"/>
              <a:t>2. Intrapersonal Communication</a:t>
            </a:r>
          </a:p>
          <a:p>
            <a:pPr lvl="1" algn="just"/>
            <a:endParaRPr lang="en-IN" sz="3200" dirty="0" smtClean="0"/>
          </a:p>
          <a:p>
            <a:pPr lvl="1" algn="just"/>
            <a:r>
              <a:rPr lang="en-US" sz="3200" b="1" dirty="0" smtClean="0"/>
              <a:t>3. Extra-personal Communication</a:t>
            </a:r>
            <a:endParaRPr lang="en-IN" sz="3200" dirty="0" smtClean="0"/>
          </a:p>
          <a:p>
            <a:pPr lvl="1" algn="just"/>
            <a:endParaRPr lang="en-US" sz="3200" b="1" dirty="0" smtClean="0"/>
          </a:p>
          <a:p>
            <a:pPr lvl="1" algn="just"/>
            <a:r>
              <a:rPr lang="en-US" sz="3200" b="1" dirty="0" smtClean="0"/>
              <a:t>4. Organizational Communication</a:t>
            </a:r>
            <a:endParaRPr lang="en-IN" sz="3200" dirty="0" smtClean="0"/>
          </a:p>
          <a:p>
            <a:pPr algn="just"/>
            <a:r>
              <a:rPr lang="en-US" sz="3200" dirty="0" smtClean="0"/>
              <a:t>            </a:t>
            </a:r>
            <a:r>
              <a:rPr lang="en-US" sz="3200" b="1" dirty="0" smtClean="0"/>
              <a:t>a. Internal operational </a:t>
            </a:r>
            <a:r>
              <a:rPr lang="en-US" sz="3200" dirty="0" smtClean="0"/>
              <a:t> </a:t>
            </a:r>
            <a:r>
              <a:rPr lang="en-IN" sz="3200" dirty="0" smtClean="0"/>
              <a:t>	</a:t>
            </a:r>
          </a:p>
          <a:p>
            <a:pPr algn="just"/>
            <a:r>
              <a:rPr lang="en-IN" sz="3200" b="1" dirty="0" smtClean="0"/>
              <a:t>            </a:t>
            </a:r>
            <a:r>
              <a:rPr lang="en-US" sz="3200" b="1" dirty="0" smtClean="0"/>
              <a:t>b. External operational </a:t>
            </a:r>
            <a:r>
              <a:rPr lang="en-IN" sz="3200" dirty="0" smtClean="0"/>
              <a:t>	</a:t>
            </a:r>
          </a:p>
          <a:p>
            <a:pPr algn="just"/>
            <a:r>
              <a:rPr lang="en-IN" sz="3200" b="1" dirty="0" smtClean="0"/>
              <a:t>            </a:t>
            </a:r>
            <a:r>
              <a:rPr lang="en-US" sz="3200" b="1" dirty="0" smtClean="0"/>
              <a:t>c. Personal</a:t>
            </a:r>
            <a:endParaRPr lang="en-IN" sz="3200" dirty="0" smtClean="0"/>
          </a:p>
          <a:p>
            <a:pPr algn="just"/>
            <a:r>
              <a:rPr lang="en-US" sz="3200" b="1" dirty="0" smtClean="0"/>
              <a:t>      </a:t>
            </a:r>
          </a:p>
          <a:p>
            <a:pPr algn="just"/>
            <a:r>
              <a:rPr lang="en-US" sz="3200" b="1" dirty="0" smtClean="0"/>
              <a:t>     5. Mass Communication</a:t>
            </a:r>
            <a:endParaRPr lang="en-IN" sz="3200" dirty="0" smtClean="0"/>
          </a:p>
        </p:txBody>
      </p:sp>
    </p:spTree>
    <p:extLst>
      <p:ext uri="{BB962C8B-B14F-4D97-AF65-F5344CB8AC3E}">
        <p14:creationId xmlns:p14="http://schemas.microsoft.com/office/powerpoint/2010/main" val="153048176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Useful Interpersonal Skills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4446" y="908720"/>
            <a:ext cx="7807954" cy="5619751"/>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539552" y="188640"/>
            <a:ext cx="7632848" cy="584775"/>
          </a:xfrm>
          <a:prstGeom prst="rect">
            <a:avLst/>
          </a:prstGeom>
        </p:spPr>
        <p:txBody>
          <a:bodyPr wrap="square">
            <a:spAutoFit/>
          </a:bodyPr>
          <a:lstStyle/>
          <a:p>
            <a:pPr lvl="1" algn="just"/>
            <a:r>
              <a:rPr lang="en-US" sz="3200" b="1" dirty="0"/>
              <a:t>1. Interpersonal Communication</a:t>
            </a:r>
            <a:endParaRPr lang="en-IN" sz="3200" dirty="0"/>
          </a:p>
        </p:txBody>
      </p:sp>
    </p:spTree>
    <p:extLst>
      <p:ext uri="{BB962C8B-B14F-4D97-AF65-F5344CB8AC3E}">
        <p14:creationId xmlns:p14="http://schemas.microsoft.com/office/powerpoint/2010/main" val="172518978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Pictu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53" y="948357"/>
            <a:ext cx="6864698" cy="5909643"/>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539552" y="188640"/>
            <a:ext cx="6984776" cy="584775"/>
          </a:xfrm>
          <a:prstGeom prst="rect">
            <a:avLst/>
          </a:prstGeom>
        </p:spPr>
        <p:txBody>
          <a:bodyPr wrap="square">
            <a:spAutoFit/>
          </a:bodyPr>
          <a:lstStyle/>
          <a:p>
            <a:pPr lvl="1" algn="just"/>
            <a:r>
              <a:rPr lang="en-US" sz="3200" b="1" dirty="0"/>
              <a:t>2. Intrapersonal Communication</a:t>
            </a:r>
          </a:p>
        </p:txBody>
      </p:sp>
    </p:spTree>
    <p:extLst>
      <p:ext uri="{BB962C8B-B14F-4D97-AF65-F5344CB8AC3E}">
        <p14:creationId xmlns:p14="http://schemas.microsoft.com/office/powerpoint/2010/main" val="71811997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Extrapersonal communica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96" y="585589"/>
            <a:ext cx="8380404" cy="6155779"/>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539552" y="46980"/>
            <a:ext cx="6984776" cy="584775"/>
          </a:xfrm>
          <a:prstGeom prst="rect">
            <a:avLst/>
          </a:prstGeom>
        </p:spPr>
        <p:txBody>
          <a:bodyPr wrap="square">
            <a:spAutoFit/>
          </a:bodyPr>
          <a:lstStyle/>
          <a:p>
            <a:pPr lvl="1" algn="just"/>
            <a:r>
              <a:rPr lang="en-US" sz="3200" b="1" dirty="0"/>
              <a:t>3. </a:t>
            </a:r>
            <a:r>
              <a:rPr lang="en-US" sz="3200" b="1" dirty="0" smtClean="0"/>
              <a:t>Extra-personal </a:t>
            </a:r>
            <a:r>
              <a:rPr lang="en-US" sz="3200" b="1" dirty="0"/>
              <a:t>Communication</a:t>
            </a:r>
            <a:endParaRPr lang="en-IN" sz="3200" dirty="0"/>
          </a:p>
        </p:txBody>
      </p:sp>
    </p:spTree>
    <p:extLst>
      <p:ext uri="{BB962C8B-B14F-4D97-AF65-F5344CB8AC3E}">
        <p14:creationId xmlns:p14="http://schemas.microsoft.com/office/powerpoint/2010/main" val="72071199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Extrapersonal communica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18" y="-27384"/>
            <a:ext cx="8453214" cy="68853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282298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extLst>
              <p:ext uri="{D42A27DB-BD31-4B8C-83A1-F6EECF244321}">
                <p14:modId xmlns:p14="http://schemas.microsoft.com/office/powerpoint/2010/main" val="2735093607"/>
              </p:ext>
            </p:extLst>
          </p:nvPr>
        </p:nvGraphicFramePr>
        <p:xfrm>
          <a:off x="35495" y="497960"/>
          <a:ext cx="9108505" cy="3750564"/>
        </p:xfrm>
        <a:graphic>
          <a:graphicData uri="http://schemas.openxmlformats.org/drawingml/2006/table">
            <a:tbl>
              <a:tblPr>
                <a:tableStyleId>{5C22544A-7EE6-4342-B048-85BDC9FD1C3A}</a:tableStyleId>
              </a:tblPr>
              <a:tblGrid>
                <a:gridCol w="491708"/>
                <a:gridCol w="1691147"/>
                <a:gridCol w="1417545"/>
                <a:gridCol w="2073856"/>
                <a:gridCol w="1018324"/>
                <a:gridCol w="1280184"/>
                <a:gridCol w="1135741"/>
              </a:tblGrid>
              <a:tr h="506730">
                <a:tc>
                  <a:txBody>
                    <a:bodyPr/>
                    <a:lstStyle/>
                    <a:p>
                      <a:pPr marL="0" marR="0">
                        <a:lnSpc>
                          <a:spcPct val="115000"/>
                        </a:lnSpc>
                        <a:spcBef>
                          <a:spcPts val="0"/>
                        </a:spcBef>
                        <a:spcAft>
                          <a:spcPts val="0"/>
                        </a:spcAft>
                      </a:pPr>
                      <a:r>
                        <a:rPr lang="en-IN" sz="1600" dirty="0">
                          <a:solidFill>
                            <a:srgbClr val="C00000"/>
                          </a:solidFill>
                          <a:effectLst/>
                        </a:rPr>
                        <a:t> </a:t>
                      </a:r>
                      <a:endParaRPr lang="en-IN" sz="1600" dirty="0">
                        <a:solidFill>
                          <a:srgbClr val="C00000"/>
                        </a:solidFill>
                        <a:effectLst/>
                        <a:latin typeface="Calibri"/>
                        <a:ea typeface="Calibri"/>
                        <a:cs typeface="Arial"/>
                      </a:endParaRPr>
                    </a:p>
                  </a:txBody>
                  <a:tcPr marL="0" marR="0" marT="0" marB="0" anchor="b"/>
                </a:tc>
                <a:tc>
                  <a:txBody>
                    <a:bodyPr/>
                    <a:lstStyle/>
                    <a:p>
                      <a:pPr marL="0" marR="167005" algn="ctr">
                        <a:lnSpc>
                          <a:spcPct val="115000"/>
                        </a:lnSpc>
                        <a:spcBef>
                          <a:spcPts val="0"/>
                        </a:spcBef>
                        <a:spcAft>
                          <a:spcPts val="0"/>
                        </a:spcAft>
                      </a:pPr>
                      <a:r>
                        <a:rPr lang="en-IN" sz="1600" b="1" dirty="0" smtClean="0">
                          <a:solidFill>
                            <a:srgbClr val="002060"/>
                          </a:solidFill>
                          <a:effectLst/>
                        </a:rPr>
                        <a:t>What</a:t>
                      </a:r>
                      <a:endParaRPr lang="en-IN" sz="1600" b="1" dirty="0">
                        <a:solidFill>
                          <a:srgbClr val="002060"/>
                        </a:solidFill>
                        <a:effectLst/>
                      </a:endParaRPr>
                    </a:p>
                    <a:p>
                      <a:pPr marL="0" marR="167005" algn="ctr">
                        <a:lnSpc>
                          <a:spcPct val="115000"/>
                        </a:lnSpc>
                        <a:spcBef>
                          <a:spcPts val="0"/>
                        </a:spcBef>
                        <a:spcAft>
                          <a:spcPts val="0"/>
                        </a:spcAft>
                      </a:pPr>
                      <a:r>
                        <a:rPr lang="en-IN" sz="1600" b="1" dirty="0">
                          <a:solidFill>
                            <a:srgbClr val="002060"/>
                          </a:solidFill>
                          <a:effectLst/>
                        </a:rPr>
                        <a:t> </a:t>
                      </a:r>
                    </a:p>
                    <a:p>
                      <a:pPr marL="0" marR="167005" algn="ctr">
                        <a:lnSpc>
                          <a:spcPct val="115000"/>
                        </a:lnSpc>
                        <a:spcBef>
                          <a:spcPts val="0"/>
                        </a:spcBef>
                        <a:spcAft>
                          <a:spcPts val="0"/>
                        </a:spcAft>
                      </a:pPr>
                      <a:r>
                        <a:rPr lang="en-IN" sz="1600" b="1" dirty="0">
                          <a:solidFill>
                            <a:srgbClr val="002060"/>
                          </a:solidFill>
                          <a:effectLst/>
                        </a:rPr>
                        <a:t> </a:t>
                      </a:r>
                      <a:endParaRPr lang="en-IN" sz="1600" b="1" dirty="0">
                        <a:solidFill>
                          <a:srgbClr val="002060"/>
                        </a:solidFill>
                        <a:effectLst/>
                        <a:latin typeface="Calibri"/>
                        <a:ea typeface="Calibri"/>
                        <a:cs typeface="Arial"/>
                      </a:endParaRPr>
                    </a:p>
                  </a:txBody>
                  <a:tcPr marL="0" marR="0" marT="0" marB="0" anchor="b"/>
                </a:tc>
                <a:tc>
                  <a:txBody>
                    <a:bodyPr/>
                    <a:lstStyle/>
                    <a:p>
                      <a:pPr marL="0" marR="0" algn="ctr">
                        <a:lnSpc>
                          <a:spcPct val="115000"/>
                        </a:lnSpc>
                        <a:spcBef>
                          <a:spcPts val="0"/>
                        </a:spcBef>
                        <a:spcAft>
                          <a:spcPts val="0"/>
                        </a:spcAft>
                      </a:pPr>
                      <a:r>
                        <a:rPr lang="en-IN" sz="1600" b="1" dirty="0">
                          <a:solidFill>
                            <a:srgbClr val="002060"/>
                          </a:solidFill>
                          <a:effectLst/>
                        </a:rPr>
                        <a:t>To</a:t>
                      </a:r>
                    </a:p>
                    <a:p>
                      <a:pPr marL="0" marR="0" algn="ctr">
                        <a:lnSpc>
                          <a:spcPct val="115000"/>
                        </a:lnSpc>
                        <a:spcBef>
                          <a:spcPts val="0"/>
                        </a:spcBef>
                        <a:spcAft>
                          <a:spcPts val="0"/>
                        </a:spcAft>
                      </a:pPr>
                      <a:r>
                        <a:rPr lang="en-IN" sz="1600" b="1" dirty="0">
                          <a:solidFill>
                            <a:srgbClr val="002060"/>
                          </a:solidFill>
                          <a:effectLst/>
                        </a:rPr>
                        <a:t>Whom</a:t>
                      </a:r>
                    </a:p>
                    <a:p>
                      <a:pPr marL="0" marR="0" algn="ctr">
                        <a:lnSpc>
                          <a:spcPct val="115000"/>
                        </a:lnSpc>
                        <a:spcBef>
                          <a:spcPts val="0"/>
                        </a:spcBef>
                        <a:spcAft>
                          <a:spcPts val="0"/>
                        </a:spcAft>
                      </a:pPr>
                      <a:r>
                        <a:rPr lang="en-IN" sz="1600" b="1" dirty="0">
                          <a:solidFill>
                            <a:srgbClr val="002060"/>
                          </a:solidFill>
                          <a:effectLst/>
                        </a:rPr>
                        <a:t> </a:t>
                      </a:r>
                      <a:endParaRPr lang="en-IN" sz="1600" b="1" dirty="0">
                        <a:solidFill>
                          <a:srgbClr val="002060"/>
                        </a:solidFill>
                        <a:effectLst/>
                        <a:latin typeface="Calibri"/>
                        <a:ea typeface="Calibri"/>
                        <a:cs typeface="Arial"/>
                      </a:endParaRPr>
                    </a:p>
                  </a:txBody>
                  <a:tcPr marL="0" marR="0" marT="0" marB="0" anchor="b"/>
                </a:tc>
                <a:tc>
                  <a:txBody>
                    <a:bodyPr/>
                    <a:lstStyle/>
                    <a:p>
                      <a:pPr marL="0" marR="0" algn="ctr">
                        <a:lnSpc>
                          <a:spcPct val="115000"/>
                        </a:lnSpc>
                        <a:spcBef>
                          <a:spcPts val="0"/>
                        </a:spcBef>
                        <a:spcAft>
                          <a:spcPts val="0"/>
                        </a:spcAft>
                      </a:pPr>
                      <a:r>
                        <a:rPr lang="en-IN" sz="1600" b="1" dirty="0">
                          <a:solidFill>
                            <a:srgbClr val="002060"/>
                          </a:solidFill>
                          <a:effectLst/>
                        </a:rPr>
                        <a:t>When/ W here</a:t>
                      </a:r>
                    </a:p>
                    <a:p>
                      <a:pPr marL="0" marR="0" algn="ctr">
                        <a:lnSpc>
                          <a:spcPct val="115000"/>
                        </a:lnSpc>
                        <a:spcBef>
                          <a:spcPts val="0"/>
                        </a:spcBef>
                        <a:spcAft>
                          <a:spcPts val="0"/>
                        </a:spcAft>
                      </a:pPr>
                      <a:r>
                        <a:rPr lang="en-IN" sz="1600" b="1" dirty="0">
                          <a:solidFill>
                            <a:srgbClr val="002060"/>
                          </a:solidFill>
                          <a:effectLst/>
                        </a:rPr>
                        <a:t>(Frequency in</a:t>
                      </a:r>
                    </a:p>
                    <a:p>
                      <a:pPr marL="0" marR="0" algn="ctr">
                        <a:lnSpc>
                          <a:spcPct val="115000"/>
                        </a:lnSpc>
                        <a:spcBef>
                          <a:spcPts val="0"/>
                        </a:spcBef>
                        <a:spcAft>
                          <a:spcPts val="0"/>
                        </a:spcAft>
                      </a:pPr>
                      <a:r>
                        <a:rPr lang="en-IN" sz="1600" b="1" dirty="0">
                          <a:solidFill>
                            <a:srgbClr val="002060"/>
                          </a:solidFill>
                          <a:effectLst/>
                        </a:rPr>
                        <a:t>the course)</a:t>
                      </a:r>
                      <a:endParaRPr lang="en-IN" sz="1600" b="1" dirty="0">
                        <a:solidFill>
                          <a:srgbClr val="002060"/>
                        </a:solidFill>
                        <a:effectLst/>
                        <a:latin typeface="Calibri"/>
                        <a:ea typeface="Calibri"/>
                        <a:cs typeface="Arial"/>
                      </a:endParaRPr>
                    </a:p>
                  </a:txBody>
                  <a:tcPr marL="0" marR="0" marT="0" marB="0" anchor="b"/>
                </a:tc>
                <a:tc>
                  <a:txBody>
                    <a:bodyPr/>
                    <a:lstStyle/>
                    <a:p>
                      <a:pPr marL="0" marR="0" algn="ctr">
                        <a:lnSpc>
                          <a:spcPct val="115000"/>
                        </a:lnSpc>
                        <a:spcBef>
                          <a:spcPts val="0"/>
                        </a:spcBef>
                        <a:spcAft>
                          <a:spcPts val="0"/>
                        </a:spcAft>
                      </a:pPr>
                      <a:r>
                        <a:rPr lang="en-IN" sz="1600" b="1" dirty="0">
                          <a:solidFill>
                            <a:srgbClr val="002060"/>
                          </a:solidFill>
                          <a:effectLst/>
                        </a:rPr>
                        <a:t>Max</a:t>
                      </a:r>
                    </a:p>
                    <a:p>
                      <a:pPr marL="0" marR="0" algn="ctr">
                        <a:lnSpc>
                          <a:spcPct val="115000"/>
                        </a:lnSpc>
                        <a:spcBef>
                          <a:spcPts val="0"/>
                        </a:spcBef>
                        <a:spcAft>
                          <a:spcPts val="0"/>
                        </a:spcAft>
                      </a:pPr>
                      <a:r>
                        <a:rPr lang="en-IN" sz="1600" b="1" dirty="0">
                          <a:solidFill>
                            <a:srgbClr val="002060"/>
                          </a:solidFill>
                          <a:effectLst/>
                        </a:rPr>
                        <a:t>Marks</a:t>
                      </a:r>
                    </a:p>
                    <a:p>
                      <a:pPr marL="0" marR="0" algn="ctr">
                        <a:lnSpc>
                          <a:spcPct val="115000"/>
                        </a:lnSpc>
                        <a:spcBef>
                          <a:spcPts val="0"/>
                        </a:spcBef>
                        <a:spcAft>
                          <a:spcPts val="0"/>
                        </a:spcAft>
                      </a:pPr>
                      <a:r>
                        <a:rPr lang="en-IN" sz="1600" b="1" dirty="0">
                          <a:solidFill>
                            <a:srgbClr val="002060"/>
                          </a:solidFill>
                          <a:effectLst/>
                        </a:rPr>
                        <a:t> </a:t>
                      </a:r>
                      <a:endParaRPr lang="en-IN" sz="1600" b="1" dirty="0">
                        <a:solidFill>
                          <a:srgbClr val="002060"/>
                        </a:solidFill>
                        <a:effectLst/>
                        <a:latin typeface="Calibri"/>
                        <a:ea typeface="Calibri"/>
                        <a:cs typeface="Arial"/>
                      </a:endParaRPr>
                    </a:p>
                  </a:txBody>
                  <a:tcPr marL="0" marR="0" marT="0" marB="0" anchor="b"/>
                </a:tc>
                <a:tc>
                  <a:txBody>
                    <a:bodyPr/>
                    <a:lstStyle/>
                    <a:p>
                      <a:pPr marL="0" marR="0" algn="ctr">
                        <a:lnSpc>
                          <a:spcPct val="115000"/>
                        </a:lnSpc>
                        <a:spcBef>
                          <a:spcPts val="0"/>
                        </a:spcBef>
                        <a:spcAft>
                          <a:spcPts val="0"/>
                        </a:spcAft>
                      </a:pPr>
                      <a:r>
                        <a:rPr lang="en-IN" sz="1600" b="1" dirty="0">
                          <a:solidFill>
                            <a:srgbClr val="002060"/>
                          </a:solidFill>
                          <a:effectLst/>
                        </a:rPr>
                        <a:t>Evidence</a:t>
                      </a:r>
                    </a:p>
                    <a:p>
                      <a:pPr marL="0" marR="0" algn="ctr">
                        <a:lnSpc>
                          <a:spcPct val="115000"/>
                        </a:lnSpc>
                        <a:spcBef>
                          <a:spcPts val="0"/>
                        </a:spcBef>
                        <a:spcAft>
                          <a:spcPts val="0"/>
                        </a:spcAft>
                      </a:pPr>
                      <a:r>
                        <a:rPr lang="en-IN" sz="1600" b="1" dirty="0">
                          <a:solidFill>
                            <a:srgbClr val="002060"/>
                          </a:solidFill>
                          <a:effectLst/>
                        </a:rPr>
                        <a:t>Collected</a:t>
                      </a:r>
                    </a:p>
                    <a:p>
                      <a:pPr marL="0" marR="0" algn="ctr">
                        <a:lnSpc>
                          <a:spcPct val="115000"/>
                        </a:lnSpc>
                        <a:spcBef>
                          <a:spcPts val="0"/>
                        </a:spcBef>
                        <a:spcAft>
                          <a:spcPts val="0"/>
                        </a:spcAft>
                      </a:pPr>
                      <a:r>
                        <a:rPr lang="en-IN" sz="1600" b="1" dirty="0">
                          <a:solidFill>
                            <a:srgbClr val="002060"/>
                          </a:solidFill>
                          <a:effectLst/>
                        </a:rPr>
                        <a:t> </a:t>
                      </a:r>
                      <a:endParaRPr lang="en-IN" sz="1600" b="1" dirty="0">
                        <a:solidFill>
                          <a:srgbClr val="002060"/>
                        </a:solidFill>
                        <a:effectLst/>
                        <a:latin typeface="Calibri"/>
                        <a:ea typeface="Calibri"/>
                        <a:cs typeface="Arial"/>
                      </a:endParaRPr>
                    </a:p>
                  </a:txBody>
                  <a:tcPr marL="0" marR="0" marT="0" marB="0" anchor="b"/>
                </a:tc>
                <a:tc>
                  <a:txBody>
                    <a:bodyPr/>
                    <a:lstStyle/>
                    <a:p>
                      <a:pPr marL="0" marR="0" algn="ctr">
                        <a:lnSpc>
                          <a:spcPct val="115000"/>
                        </a:lnSpc>
                        <a:spcBef>
                          <a:spcPts val="0"/>
                        </a:spcBef>
                        <a:spcAft>
                          <a:spcPts val="0"/>
                        </a:spcAft>
                      </a:pPr>
                      <a:r>
                        <a:rPr lang="en-IN" sz="1600" b="1" dirty="0">
                          <a:solidFill>
                            <a:srgbClr val="002060"/>
                          </a:solidFill>
                          <a:effectLst/>
                        </a:rPr>
                        <a:t>Contributing</a:t>
                      </a:r>
                    </a:p>
                    <a:p>
                      <a:pPr marL="0" marR="0" algn="ctr">
                        <a:lnSpc>
                          <a:spcPct val="115000"/>
                        </a:lnSpc>
                        <a:spcBef>
                          <a:spcPts val="0"/>
                        </a:spcBef>
                        <a:spcAft>
                          <a:spcPts val="0"/>
                        </a:spcAft>
                      </a:pPr>
                      <a:r>
                        <a:rPr lang="en-IN" sz="1600" b="1" dirty="0">
                          <a:solidFill>
                            <a:srgbClr val="002060"/>
                          </a:solidFill>
                          <a:effectLst/>
                        </a:rPr>
                        <a:t>to Course</a:t>
                      </a:r>
                    </a:p>
                    <a:p>
                      <a:pPr marL="0" marR="0" algn="ctr">
                        <a:lnSpc>
                          <a:spcPct val="115000"/>
                        </a:lnSpc>
                        <a:spcBef>
                          <a:spcPts val="0"/>
                        </a:spcBef>
                        <a:spcAft>
                          <a:spcPts val="0"/>
                        </a:spcAft>
                      </a:pPr>
                      <a:r>
                        <a:rPr lang="en-IN" sz="1600" b="1" dirty="0">
                          <a:solidFill>
                            <a:srgbClr val="002060"/>
                          </a:solidFill>
                          <a:effectLst/>
                        </a:rPr>
                        <a:t>Outcomes</a:t>
                      </a:r>
                      <a:endParaRPr lang="en-IN" sz="1600" b="1" dirty="0">
                        <a:solidFill>
                          <a:srgbClr val="002060"/>
                        </a:solidFill>
                        <a:effectLst/>
                        <a:latin typeface="Calibri"/>
                        <a:ea typeface="Calibri"/>
                        <a:cs typeface="Arial"/>
                      </a:endParaRPr>
                    </a:p>
                  </a:txBody>
                  <a:tcPr marL="0" marR="0" marT="0" marB="0" anchor="b"/>
                </a:tc>
              </a:tr>
              <a:tr h="698500">
                <a:tc rowSpan="2">
                  <a:txBody>
                    <a:bodyPr/>
                    <a:lstStyle/>
                    <a:p>
                      <a:pPr marL="0" marR="0" algn="ctr">
                        <a:lnSpc>
                          <a:spcPct val="115000"/>
                        </a:lnSpc>
                        <a:spcBef>
                          <a:spcPts val="0"/>
                        </a:spcBef>
                        <a:spcAft>
                          <a:spcPts val="0"/>
                        </a:spcAft>
                      </a:pPr>
                      <a:r>
                        <a:rPr lang="en-IN" sz="1600" dirty="0">
                          <a:solidFill>
                            <a:srgbClr val="C00000"/>
                          </a:solidFill>
                          <a:effectLst/>
                        </a:rPr>
                        <a:t>  </a:t>
                      </a:r>
                      <a:r>
                        <a:rPr lang="en-IN" sz="1800" b="1" dirty="0">
                          <a:solidFill>
                            <a:srgbClr val="C00000"/>
                          </a:solidFill>
                          <a:effectLst/>
                        </a:rPr>
                        <a:t>C</a:t>
                      </a:r>
                    </a:p>
                    <a:p>
                      <a:pPr marL="101600" marR="0" algn="ctr">
                        <a:lnSpc>
                          <a:spcPct val="115000"/>
                        </a:lnSpc>
                        <a:spcBef>
                          <a:spcPts val="0"/>
                        </a:spcBef>
                        <a:spcAft>
                          <a:spcPts val="0"/>
                        </a:spcAft>
                      </a:pPr>
                      <a:r>
                        <a:rPr lang="en-IN" sz="1800" b="1" dirty="0">
                          <a:solidFill>
                            <a:srgbClr val="C00000"/>
                          </a:solidFill>
                          <a:effectLst/>
                        </a:rPr>
                        <a:t>I</a:t>
                      </a:r>
                    </a:p>
                    <a:p>
                      <a:pPr marL="76200" marR="0" algn="ctr">
                        <a:lnSpc>
                          <a:spcPct val="115000"/>
                        </a:lnSpc>
                        <a:spcBef>
                          <a:spcPts val="0"/>
                        </a:spcBef>
                        <a:spcAft>
                          <a:spcPts val="0"/>
                        </a:spcAft>
                      </a:pPr>
                      <a:r>
                        <a:rPr lang="en-IN" sz="1800" b="1" dirty="0">
                          <a:solidFill>
                            <a:srgbClr val="C00000"/>
                          </a:solidFill>
                          <a:effectLst/>
                        </a:rPr>
                        <a:t>E</a:t>
                      </a:r>
                    </a:p>
                    <a:p>
                      <a:pPr marL="76200" marR="0" algn="ctr">
                        <a:lnSpc>
                          <a:spcPct val="115000"/>
                        </a:lnSpc>
                        <a:spcBef>
                          <a:spcPts val="0"/>
                        </a:spcBef>
                        <a:spcAft>
                          <a:spcPts val="0"/>
                        </a:spcAft>
                      </a:pPr>
                      <a:r>
                        <a:rPr lang="en-IN" sz="1600" b="1" dirty="0">
                          <a:solidFill>
                            <a:srgbClr val="C00000"/>
                          </a:solidFill>
                          <a:effectLst/>
                        </a:rPr>
                        <a:t> </a:t>
                      </a:r>
                    </a:p>
                    <a:p>
                      <a:pPr marL="76200" marR="0" algn="ctr">
                        <a:lnSpc>
                          <a:spcPct val="115000"/>
                        </a:lnSpc>
                        <a:spcBef>
                          <a:spcPts val="0"/>
                        </a:spcBef>
                        <a:spcAft>
                          <a:spcPts val="0"/>
                        </a:spcAft>
                      </a:pPr>
                      <a:r>
                        <a:rPr lang="en-IN" sz="1600" dirty="0">
                          <a:solidFill>
                            <a:srgbClr val="C00000"/>
                          </a:solidFill>
                          <a:effectLst/>
                        </a:rPr>
                        <a:t> </a:t>
                      </a:r>
                    </a:p>
                    <a:p>
                      <a:pPr marL="76200" marR="0" algn="ctr">
                        <a:lnSpc>
                          <a:spcPct val="115000"/>
                        </a:lnSpc>
                        <a:spcBef>
                          <a:spcPts val="0"/>
                        </a:spcBef>
                        <a:spcAft>
                          <a:spcPts val="0"/>
                        </a:spcAft>
                      </a:pPr>
                      <a:r>
                        <a:rPr lang="en-IN" sz="1600" dirty="0">
                          <a:solidFill>
                            <a:srgbClr val="C00000"/>
                          </a:solidFill>
                          <a:effectLst/>
                        </a:rPr>
                        <a:t> </a:t>
                      </a:r>
                    </a:p>
                    <a:p>
                      <a:pPr marL="76200" marR="0" algn="ctr">
                        <a:lnSpc>
                          <a:spcPct val="115000"/>
                        </a:lnSpc>
                        <a:spcBef>
                          <a:spcPts val="0"/>
                        </a:spcBef>
                        <a:spcAft>
                          <a:spcPts val="0"/>
                        </a:spcAft>
                      </a:pPr>
                      <a:r>
                        <a:rPr lang="en-IN" sz="1600" dirty="0">
                          <a:solidFill>
                            <a:srgbClr val="C00000"/>
                          </a:solidFill>
                          <a:effectLst/>
                        </a:rPr>
                        <a:t> </a:t>
                      </a:r>
                      <a:endParaRPr lang="en-IN" sz="1600" dirty="0">
                        <a:solidFill>
                          <a:srgbClr val="C00000"/>
                        </a:solidFill>
                        <a:effectLst/>
                        <a:latin typeface="Calibri"/>
                        <a:ea typeface="Calibri"/>
                        <a:cs typeface="Arial"/>
                      </a:endParaRPr>
                    </a:p>
                  </a:txBody>
                  <a:tcPr marL="0" marR="0" marT="0" marB="0" anchor="b"/>
                </a:tc>
                <a:tc>
                  <a:txBody>
                    <a:bodyPr/>
                    <a:lstStyle/>
                    <a:p>
                      <a:pPr marL="0" marR="0" algn="ctr">
                        <a:lnSpc>
                          <a:spcPct val="115000"/>
                        </a:lnSpc>
                        <a:spcBef>
                          <a:spcPts val="0"/>
                        </a:spcBef>
                        <a:spcAft>
                          <a:spcPts val="0"/>
                        </a:spcAft>
                      </a:pPr>
                      <a:r>
                        <a:rPr lang="en-IN" sz="1600" dirty="0">
                          <a:solidFill>
                            <a:srgbClr val="C00000"/>
                          </a:solidFill>
                          <a:effectLst/>
                        </a:rPr>
                        <a:t>Internal</a:t>
                      </a:r>
                    </a:p>
                    <a:p>
                      <a:pPr marL="0" marR="0" algn="ctr">
                        <a:lnSpc>
                          <a:spcPct val="115000"/>
                        </a:lnSpc>
                        <a:spcBef>
                          <a:spcPts val="0"/>
                        </a:spcBef>
                        <a:spcAft>
                          <a:spcPts val="0"/>
                        </a:spcAft>
                      </a:pPr>
                      <a:r>
                        <a:rPr lang="en-IN" sz="1600" dirty="0">
                          <a:solidFill>
                            <a:srgbClr val="C00000"/>
                          </a:solidFill>
                          <a:effectLst/>
                        </a:rPr>
                        <a:t>assessment</a:t>
                      </a:r>
                    </a:p>
                    <a:p>
                      <a:pPr marL="0" marR="0" algn="ctr">
                        <a:lnSpc>
                          <a:spcPct val="115000"/>
                        </a:lnSpc>
                        <a:spcBef>
                          <a:spcPts val="0"/>
                        </a:spcBef>
                        <a:spcAft>
                          <a:spcPts val="0"/>
                        </a:spcAft>
                      </a:pPr>
                      <a:r>
                        <a:rPr lang="en-IN" sz="1600" dirty="0">
                          <a:solidFill>
                            <a:srgbClr val="C00000"/>
                          </a:solidFill>
                          <a:effectLst/>
                        </a:rPr>
                        <a:t>tests</a:t>
                      </a:r>
                    </a:p>
                    <a:p>
                      <a:pPr marL="0" marR="0">
                        <a:lnSpc>
                          <a:spcPct val="115000"/>
                        </a:lnSpc>
                        <a:spcBef>
                          <a:spcPts val="0"/>
                        </a:spcBef>
                        <a:spcAft>
                          <a:spcPts val="0"/>
                        </a:spcAft>
                      </a:pPr>
                      <a:r>
                        <a:rPr lang="en-IN" sz="1600" dirty="0">
                          <a:solidFill>
                            <a:srgbClr val="C00000"/>
                          </a:solidFill>
                          <a:effectLst/>
                        </a:rPr>
                        <a:t> </a:t>
                      </a:r>
                      <a:endParaRPr lang="en-IN" sz="1600" dirty="0">
                        <a:solidFill>
                          <a:srgbClr val="C00000"/>
                        </a:solidFill>
                        <a:effectLst/>
                        <a:latin typeface="Calibri"/>
                        <a:ea typeface="Calibri"/>
                        <a:cs typeface="Arial"/>
                      </a:endParaRPr>
                    </a:p>
                  </a:txBody>
                  <a:tcPr marL="0" marR="0" marT="0" marB="0" anchor="b"/>
                </a:tc>
                <a:tc>
                  <a:txBody>
                    <a:bodyPr/>
                    <a:lstStyle/>
                    <a:p>
                      <a:pPr marL="0" marR="0" algn="ctr">
                        <a:lnSpc>
                          <a:spcPct val="115000"/>
                        </a:lnSpc>
                        <a:spcBef>
                          <a:spcPts val="0"/>
                        </a:spcBef>
                        <a:spcAft>
                          <a:spcPts val="0"/>
                        </a:spcAft>
                      </a:pPr>
                      <a:r>
                        <a:rPr lang="en-IN" sz="1600" dirty="0">
                          <a:solidFill>
                            <a:srgbClr val="C00000"/>
                          </a:solidFill>
                          <a:effectLst/>
                        </a:rPr>
                        <a:t>Students</a:t>
                      </a:r>
                    </a:p>
                    <a:p>
                      <a:pPr marL="0" marR="0" algn="ctr">
                        <a:lnSpc>
                          <a:spcPct val="115000"/>
                        </a:lnSpc>
                        <a:spcBef>
                          <a:spcPts val="0"/>
                        </a:spcBef>
                        <a:spcAft>
                          <a:spcPts val="0"/>
                        </a:spcAft>
                      </a:pPr>
                      <a:r>
                        <a:rPr lang="en-IN" sz="1600" dirty="0">
                          <a:solidFill>
                            <a:srgbClr val="C00000"/>
                          </a:solidFill>
                          <a:effectLst/>
                        </a:rPr>
                        <a:t> </a:t>
                      </a:r>
                    </a:p>
                    <a:p>
                      <a:pPr marL="0" marR="0" algn="ctr">
                        <a:lnSpc>
                          <a:spcPct val="115000"/>
                        </a:lnSpc>
                        <a:spcBef>
                          <a:spcPts val="0"/>
                        </a:spcBef>
                        <a:spcAft>
                          <a:spcPts val="0"/>
                        </a:spcAft>
                      </a:pPr>
                      <a:r>
                        <a:rPr lang="en-IN" sz="1600" dirty="0">
                          <a:solidFill>
                            <a:srgbClr val="C00000"/>
                          </a:solidFill>
                          <a:effectLst/>
                        </a:rPr>
                        <a:t> </a:t>
                      </a:r>
                    </a:p>
                    <a:p>
                      <a:pPr marL="0" marR="0" algn="ctr">
                        <a:lnSpc>
                          <a:spcPct val="115000"/>
                        </a:lnSpc>
                        <a:spcBef>
                          <a:spcPts val="0"/>
                        </a:spcBef>
                        <a:spcAft>
                          <a:spcPts val="0"/>
                        </a:spcAft>
                      </a:pPr>
                      <a:r>
                        <a:rPr lang="en-IN" sz="1600" dirty="0">
                          <a:solidFill>
                            <a:srgbClr val="C00000"/>
                          </a:solidFill>
                          <a:effectLst/>
                        </a:rPr>
                        <a:t> </a:t>
                      </a:r>
                      <a:endParaRPr lang="en-IN" sz="1600" dirty="0">
                        <a:solidFill>
                          <a:srgbClr val="C00000"/>
                        </a:solidFill>
                        <a:effectLst/>
                        <a:latin typeface="Calibri"/>
                        <a:ea typeface="Calibri"/>
                        <a:cs typeface="Arial"/>
                      </a:endParaRPr>
                    </a:p>
                  </a:txBody>
                  <a:tcPr marL="0" marR="0" marT="0" marB="0" anchor="b"/>
                </a:tc>
                <a:tc>
                  <a:txBody>
                    <a:bodyPr/>
                    <a:lstStyle/>
                    <a:p>
                      <a:pPr marL="0" marR="0" algn="ctr">
                        <a:lnSpc>
                          <a:spcPct val="115000"/>
                        </a:lnSpc>
                        <a:spcBef>
                          <a:spcPts val="0"/>
                        </a:spcBef>
                        <a:spcAft>
                          <a:spcPts val="0"/>
                        </a:spcAft>
                      </a:pPr>
                      <a:r>
                        <a:rPr lang="en-IN" sz="1600">
                          <a:solidFill>
                            <a:srgbClr val="C00000"/>
                          </a:solidFill>
                          <a:effectLst/>
                        </a:rPr>
                        <a:t>Two Tests (Average</a:t>
                      </a:r>
                    </a:p>
                    <a:p>
                      <a:pPr marL="0" marR="0" algn="ctr">
                        <a:lnSpc>
                          <a:spcPct val="115000"/>
                        </a:lnSpc>
                        <a:spcBef>
                          <a:spcPts val="0"/>
                        </a:spcBef>
                        <a:spcAft>
                          <a:spcPts val="0"/>
                        </a:spcAft>
                      </a:pPr>
                      <a:r>
                        <a:rPr lang="en-IN" sz="1600">
                          <a:solidFill>
                            <a:srgbClr val="C00000"/>
                          </a:solidFill>
                          <a:effectLst/>
                        </a:rPr>
                        <a:t>of the  two</a:t>
                      </a:r>
                    </a:p>
                    <a:p>
                      <a:pPr marL="0" marR="0" algn="ctr">
                        <a:lnSpc>
                          <a:spcPct val="115000"/>
                        </a:lnSpc>
                        <a:spcBef>
                          <a:spcPts val="0"/>
                        </a:spcBef>
                        <a:spcAft>
                          <a:spcPts val="0"/>
                        </a:spcAft>
                      </a:pPr>
                      <a:r>
                        <a:rPr lang="en-IN" sz="1600">
                          <a:solidFill>
                            <a:srgbClr val="C00000"/>
                          </a:solidFill>
                          <a:effectLst/>
                        </a:rPr>
                        <a:t>will be</a:t>
                      </a:r>
                    </a:p>
                    <a:p>
                      <a:pPr marL="0" marR="0" algn="ctr">
                        <a:lnSpc>
                          <a:spcPct val="115000"/>
                        </a:lnSpc>
                        <a:spcBef>
                          <a:spcPts val="0"/>
                        </a:spcBef>
                        <a:spcAft>
                          <a:spcPts val="0"/>
                        </a:spcAft>
                      </a:pPr>
                      <a:r>
                        <a:rPr lang="en-IN" sz="1600">
                          <a:solidFill>
                            <a:srgbClr val="C00000"/>
                          </a:solidFill>
                          <a:effectLst/>
                        </a:rPr>
                        <a:t>computed)</a:t>
                      </a:r>
                      <a:endParaRPr lang="en-IN" sz="1600">
                        <a:solidFill>
                          <a:srgbClr val="C00000"/>
                        </a:solidFill>
                        <a:effectLst/>
                        <a:latin typeface="Calibri"/>
                        <a:ea typeface="Calibri"/>
                        <a:cs typeface="Arial"/>
                      </a:endParaRPr>
                    </a:p>
                  </a:txBody>
                  <a:tcPr marL="0" marR="0" marT="0" marB="0" anchor="b"/>
                </a:tc>
                <a:tc>
                  <a:txBody>
                    <a:bodyPr/>
                    <a:lstStyle/>
                    <a:p>
                      <a:pPr marL="0" marR="0" algn="ctr">
                        <a:lnSpc>
                          <a:spcPct val="115000"/>
                        </a:lnSpc>
                        <a:spcBef>
                          <a:spcPts val="0"/>
                        </a:spcBef>
                        <a:spcAft>
                          <a:spcPts val="0"/>
                        </a:spcAft>
                      </a:pPr>
                      <a:r>
                        <a:rPr lang="en-IN" sz="1600">
                          <a:solidFill>
                            <a:srgbClr val="C00000"/>
                          </a:solidFill>
                          <a:effectLst/>
                        </a:rPr>
                        <a:t>30 </a:t>
                      </a:r>
                    </a:p>
                    <a:p>
                      <a:pPr marL="0" marR="0">
                        <a:lnSpc>
                          <a:spcPct val="115000"/>
                        </a:lnSpc>
                        <a:spcBef>
                          <a:spcPts val="0"/>
                        </a:spcBef>
                        <a:spcAft>
                          <a:spcPts val="0"/>
                        </a:spcAft>
                      </a:pPr>
                      <a:r>
                        <a:rPr lang="en-IN" sz="1600">
                          <a:solidFill>
                            <a:srgbClr val="C00000"/>
                          </a:solidFill>
                          <a:effectLst/>
                        </a:rPr>
                        <a:t> </a:t>
                      </a:r>
                    </a:p>
                    <a:p>
                      <a:pPr marL="0" marR="0">
                        <a:lnSpc>
                          <a:spcPct val="115000"/>
                        </a:lnSpc>
                        <a:spcBef>
                          <a:spcPts val="0"/>
                        </a:spcBef>
                        <a:spcAft>
                          <a:spcPts val="0"/>
                        </a:spcAft>
                      </a:pPr>
                      <a:r>
                        <a:rPr lang="en-IN" sz="1600">
                          <a:solidFill>
                            <a:srgbClr val="C00000"/>
                          </a:solidFill>
                          <a:effectLst/>
                        </a:rPr>
                        <a:t> </a:t>
                      </a:r>
                    </a:p>
                    <a:p>
                      <a:pPr marL="0" marR="0">
                        <a:lnSpc>
                          <a:spcPct val="115000"/>
                        </a:lnSpc>
                        <a:spcBef>
                          <a:spcPts val="0"/>
                        </a:spcBef>
                        <a:spcAft>
                          <a:spcPts val="0"/>
                        </a:spcAft>
                      </a:pPr>
                      <a:r>
                        <a:rPr lang="en-IN" sz="1600">
                          <a:solidFill>
                            <a:srgbClr val="C00000"/>
                          </a:solidFill>
                          <a:effectLst/>
                        </a:rPr>
                        <a:t> </a:t>
                      </a:r>
                      <a:endParaRPr lang="en-IN" sz="1600">
                        <a:solidFill>
                          <a:srgbClr val="C00000"/>
                        </a:solidFill>
                        <a:effectLst/>
                        <a:latin typeface="Calibri"/>
                        <a:ea typeface="Calibri"/>
                        <a:cs typeface="Arial"/>
                      </a:endParaRPr>
                    </a:p>
                  </a:txBody>
                  <a:tcPr marL="0" marR="0" marT="0" marB="0" anchor="b"/>
                </a:tc>
                <a:tc>
                  <a:txBody>
                    <a:bodyPr/>
                    <a:lstStyle/>
                    <a:p>
                      <a:pPr marL="0" marR="0" algn="ctr">
                        <a:lnSpc>
                          <a:spcPct val="115000"/>
                        </a:lnSpc>
                        <a:spcBef>
                          <a:spcPts val="0"/>
                        </a:spcBef>
                        <a:spcAft>
                          <a:spcPts val="0"/>
                        </a:spcAft>
                      </a:pPr>
                      <a:r>
                        <a:rPr lang="en-IN" sz="1600" dirty="0">
                          <a:solidFill>
                            <a:srgbClr val="C00000"/>
                          </a:solidFill>
                          <a:effectLst/>
                        </a:rPr>
                        <a:t>Blue </a:t>
                      </a:r>
                      <a:r>
                        <a:rPr lang="en-IN" sz="1600" dirty="0" smtClean="0">
                          <a:solidFill>
                            <a:srgbClr val="C00000"/>
                          </a:solidFill>
                          <a:effectLst/>
                        </a:rPr>
                        <a:t>Books</a:t>
                      </a:r>
                      <a:endParaRPr lang="en-IN" sz="1600" dirty="0">
                        <a:solidFill>
                          <a:srgbClr val="C00000"/>
                        </a:solidFill>
                        <a:effectLst/>
                      </a:endParaRPr>
                    </a:p>
                    <a:p>
                      <a:pPr marL="0" marR="0" algn="ctr">
                        <a:lnSpc>
                          <a:spcPct val="115000"/>
                        </a:lnSpc>
                        <a:spcBef>
                          <a:spcPts val="0"/>
                        </a:spcBef>
                        <a:spcAft>
                          <a:spcPts val="0"/>
                        </a:spcAft>
                      </a:pPr>
                      <a:r>
                        <a:rPr lang="en-IN" sz="1600" dirty="0">
                          <a:solidFill>
                            <a:srgbClr val="C00000"/>
                          </a:solidFill>
                          <a:effectLst/>
                        </a:rPr>
                        <a:t> </a:t>
                      </a:r>
                    </a:p>
                    <a:p>
                      <a:pPr marL="0" marR="0" algn="ctr">
                        <a:lnSpc>
                          <a:spcPct val="115000"/>
                        </a:lnSpc>
                        <a:spcBef>
                          <a:spcPts val="0"/>
                        </a:spcBef>
                        <a:spcAft>
                          <a:spcPts val="0"/>
                        </a:spcAft>
                      </a:pPr>
                      <a:r>
                        <a:rPr lang="en-IN" sz="1600" dirty="0">
                          <a:solidFill>
                            <a:srgbClr val="C00000"/>
                          </a:solidFill>
                          <a:effectLst/>
                        </a:rPr>
                        <a:t> </a:t>
                      </a:r>
                    </a:p>
                    <a:p>
                      <a:pPr marL="0" marR="0" algn="ctr">
                        <a:lnSpc>
                          <a:spcPct val="115000"/>
                        </a:lnSpc>
                        <a:spcBef>
                          <a:spcPts val="0"/>
                        </a:spcBef>
                        <a:spcAft>
                          <a:spcPts val="0"/>
                        </a:spcAft>
                      </a:pPr>
                      <a:r>
                        <a:rPr lang="en-IN" sz="1600" dirty="0">
                          <a:solidFill>
                            <a:srgbClr val="C00000"/>
                          </a:solidFill>
                          <a:effectLst/>
                        </a:rPr>
                        <a:t> </a:t>
                      </a:r>
                      <a:endParaRPr lang="en-IN" sz="1600" dirty="0">
                        <a:solidFill>
                          <a:srgbClr val="C00000"/>
                        </a:solidFill>
                        <a:effectLst/>
                        <a:latin typeface="Calibri"/>
                        <a:ea typeface="Calibri"/>
                        <a:cs typeface="Arial"/>
                      </a:endParaRPr>
                    </a:p>
                  </a:txBody>
                  <a:tcPr marL="0" marR="0" marT="0" marB="0" anchor="b"/>
                </a:tc>
                <a:tc>
                  <a:txBody>
                    <a:bodyPr/>
                    <a:lstStyle/>
                    <a:p>
                      <a:pPr marL="0" marR="0" algn="ctr">
                        <a:lnSpc>
                          <a:spcPct val="115000"/>
                        </a:lnSpc>
                        <a:spcBef>
                          <a:spcPts val="0"/>
                        </a:spcBef>
                        <a:spcAft>
                          <a:spcPts val="0"/>
                        </a:spcAft>
                      </a:pPr>
                      <a:r>
                        <a:rPr lang="en-IN" sz="1600">
                          <a:solidFill>
                            <a:srgbClr val="C00000"/>
                          </a:solidFill>
                          <a:effectLst/>
                        </a:rPr>
                        <a:t>1 to 5</a:t>
                      </a:r>
                    </a:p>
                    <a:p>
                      <a:pPr marL="0" marR="0" algn="ctr">
                        <a:lnSpc>
                          <a:spcPct val="115000"/>
                        </a:lnSpc>
                        <a:spcBef>
                          <a:spcPts val="0"/>
                        </a:spcBef>
                        <a:spcAft>
                          <a:spcPts val="0"/>
                        </a:spcAft>
                      </a:pPr>
                      <a:r>
                        <a:rPr lang="en-IN" sz="1600">
                          <a:solidFill>
                            <a:srgbClr val="C00000"/>
                          </a:solidFill>
                          <a:effectLst/>
                        </a:rPr>
                        <a:t> </a:t>
                      </a:r>
                    </a:p>
                    <a:p>
                      <a:pPr marL="0" marR="0" algn="ctr">
                        <a:lnSpc>
                          <a:spcPct val="115000"/>
                        </a:lnSpc>
                        <a:spcBef>
                          <a:spcPts val="0"/>
                        </a:spcBef>
                        <a:spcAft>
                          <a:spcPts val="0"/>
                        </a:spcAft>
                      </a:pPr>
                      <a:r>
                        <a:rPr lang="en-IN" sz="1600">
                          <a:solidFill>
                            <a:srgbClr val="C00000"/>
                          </a:solidFill>
                          <a:effectLst/>
                        </a:rPr>
                        <a:t> </a:t>
                      </a:r>
                    </a:p>
                    <a:p>
                      <a:pPr marL="0" marR="0">
                        <a:lnSpc>
                          <a:spcPct val="115000"/>
                        </a:lnSpc>
                        <a:spcBef>
                          <a:spcPts val="0"/>
                        </a:spcBef>
                        <a:spcAft>
                          <a:spcPts val="0"/>
                        </a:spcAft>
                      </a:pPr>
                      <a:r>
                        <a:rPr lang="en-IN" sz="1600">
                          <a:solidFill>
                            <a:srgbClr val="C00000"/>
                          </a:solidFill>
                          <a:effectLst/>
                        </a:rPr>
                        <a:t> </a:t>
                      </a:r>
                      <a:endParaRPr lang="en-IN" sz="1600">
                        <a:solidFill>
                          <a:srgbClr val="C00000"/>
                        </a:solidFill>
                        <a:effectLst/>
                        <a:latin typeface="Calibri"/>
                        <a:ea typeface="Calibri"/>
                        <a:cs typeface="Arial"/>
                      </a:endParaRPr>
                    </a:p>
                  </a:txBody>
                  <a:tcPr marL="0" marR="0" marT="0" marB="0" anchor="b"/>
                </a:tc>
              </a:tr>
              <a:tr h="159385">
                <a:tc vMerge="1">
                  <a:txBody>
                    <a:bodyPr/>
                    <a:lstStyle/>
                    <a:p>
                      <a:endParaRPr lang="en-IN"/>
                    </a:p>
                  </a:txBody>
                  <a:tcPr/>
                </a:tc>
                <a:tc>
                  <a:txBody>
                    <a:bodyPr/>
                    <a:lstStyle/>
                    <a:p>
                      <a:pPr marL="0" marR="0" algn="ctr">
                        <a:lnSpc>
                          <a:spcPct val="115000"/>
                        </a:lnSpc>
                        <a:spcBef>
                          <a:spcPts val="0"/>
                        </a:spcBef>
                        <a:spcAft>
                          <a:spcPts val="0"/>
                        </a:spcAft>
                      </a:pPr>
                      <a:r>
                        <a:rPr lang="en-IN" sz="1600" dirty="0">
                          <a:solidFill>
                            <a:srgbClr val="C00000"/>
                          </a:solidFill>
                          <a:effectLst/>
                        </a:rPr>
                        <a:t>Creative writing</a:t>
                      </a:r>
                    </a:p>
                    <a:p>
                      <a:pPr marL="0" marR="0" algn="ctr">
                        <a:lnSpc>
                          <a:spcPct val="115000"/>
                        </a:lnSpc>
                        <a:spcBef>
                          <a:spcPts val="0"/>
                        </a:spcBef>
                        <a:spcAft>
                          <a:spcPts val="0"/>
                        </a:spcAft>
                      </a:pPr>
                      <a:r>
                        <a:rPr lang="en-IN" sz="1600" dirty="0">
                          <a:solidFill>
                            <a:srgbClr val="C00000"/>
                          </a:solidFill>
                          <a:effectLst/>
                        </a:rPr>
                        <a:t>Lab Component</a:t>
                      </a:r>
                      <a:endParaRPr lang="en-IN" sz="1600" dirty="0">
                        <a:solidFill>
                          <a:srgbClr val="C00000"/>
                        </a:solidFill>
                        <a:effectLst/>
                        <a:latin typeface="Calibri"/>
                        <a:ea typeface="Calibri"/>
                        <a:cs typeface="Arial"/>
                      </a:endParaRPr>
                    </a:p>
                  </a:txBody>
                  <a:tcPr marL="0" marR="0" marT="0" marB="0" anchor="b"/>
                </a:tc>
                <a:tc>
                  <a:txBody>
                    <a:bodyPr/>
                    <a:lstStyle/>
                    <a:p>
                      <a:pPr marL="0" marR="0" algn="ctr">
                        <a:lnSpc>
                          <a:spcPct val="115000"/>
                        </a:lnSpc>
                        <a:spcBef>
                          <a:spcPts val="0"/>
                        </a:spcBef>
                        <a:spcAft>
                          <a:spcPts val="0"/>
                        </a:spcAft>
                      </a:pPr>
                      <a:r>
                        <a:rPr lang="en-IN" sz="1600">
                          <a:solidFill>
                            <a:srgbClr val="C00000"/>
                          </a:solidFill>
                          <a:effectLst/>
                        </a:rPr>
                        <a:t>Students</a:t>
                      </a:r>
                      <a:endParaRPr lang="en-IN" sz="1600">
                        <a:solidFill>
                          <a:srgbClr val="C00000"/>
                        </a:solidFill>
                        <a:effectLst/>
                        <a:latin typeface="Calibri"/>
                        <a:ea typeface="Calibri"/>
                        <a:cs typeface="Arial"/>
                      </a:endParaRPr>
                    </a:p>
                  </a:txBody>
                  <a:tcPr marL="0" marR="0" marT="0" marB="0" anchor="b"/>
                </a:tc>
                <a:tc>
                  <a:txBody>
                    <a:bodyPr/>
                    <a:lstStyle/>
                    <a:p>
                      <a:pPr marL="0" marR="0" algn="ctr">
                        <a:lnSpc>
                          <a:spcPct val="115000"/>
                        </a:lnSpc>
                        <a:spcBef>
                          <a:spcPts val="0"/>
                        </a:spcBef>
                        <a:spcAft>
                          <a:spcPts val="0"/>
                        </a:spcAft>
                      </a:pPr>
                      <a:r>
                        <a:rPr lang="en-IN" sz="1600">
                          <a:solidFill>
                            <a:srgbClr val="C00000"/>
                          </a:solidFill>
                          <a:effectLst/>
                        </a:rPr>
                        <a:t>Assignment-1 (10)</a:t>
                      </a:r>
                    </a:p>
                    <a:p>
                      <a:pPr marL="0" marR="0" algn="ctr">
                        <a:lnSpc>
                          <a:spcPct val="115000"/>
                        </a:lnSpc>
                        <a:spcBef>
                          <a:spcPts val="0"/>
                        </a:spcBef>
                        <a:spcAft>
                          <a:spcPts val="0"/>
                        </a:spcAft>
                      </a:pPr>
                      <a:r>
                        <a:rPr lang="en-IN" sz="1600">
                          <a:solidFill>
                            <a:srgbClr val="C00000"/>
                          </a:solidFill>
                          <a:effectLst/>
                        </a:rPr>
                        <a:t> </a:t>
                      </a:r>
                    </a:p>
                    <a:p>
                      <a:pPr marL="0" marR="0" algn="ctr">
                        <a:lnSpc>
                          <a:spcPct val="115000"/>
                        </a:lnSpc>
                        <a:spcBef>
                          <a:spcPts val="0"/>
                        </a:spcBef>
                        <a:spcAft>
                          <a:spcPts val="0"/>
                        </a:spcAft>
                      </a:pPr>
                      <a:r>
                        <a:rPr lang="en-IN" sz="1600">
                          <a:solidFill>
                            <a:srgbClr val="C00000"/>
                          </a:solidFill>
                          <a:effectLst/>
                        </a:rPr>
                        <a:t>Assignment-2 (10)</a:t>
                      </a:r>
                      <a:endParaRPr lang="en-IN" sz="1600">
                        <a:solidFill>
                          <a:srgbClr val="C00000"/>
                        </a:solidFill>
                        <a:effectLst/>
                        <a:latin typeface="Calibri"/>
                        <a:ea typeface="Calibri"/>
                        <a:cs typeface="Arial"/>
                      </a:endParaRPr>
                    </a:p>
                  </a:txBody>
                  <a:tcPr marL="0" marR="0" marT="0" marB="0" anchor="b"/>
                </a:tc>
                <a:tc>
                  <a:txBody>
                    <a:bodyPr/>
                    <a:lstStyle/>
                    <a:p>
                      <a:pPr marL="0" marR="0" algn="ctr">
                        <a:lnSpc>
                          <a:spcPct val="115000"/>
                        </a:lnSpc>
                        <a:spcBef>
                          <a:spcPts val="0"/>
                        </a:spcBef>
                        <a:spcAft>
                          <a:spcPts val="0"/>
                        </a:spcAft>
                      </a:pPr>
                      <a:r>
                        <a:rPr lang="en-IN" sz="1600">
                          <a:solidFill>
                            <a:srgbClr val="C00000"/>
                          </a:solidFill>
                          <a:effectLst/>
                        </a:rPr>
                        <a:t>20</a:t>
                      </a:r>
                      <a:endParaRPr lang="en-IN" sz="1600">
                        <a:solidFill>
                          <a:srgbClr val="C00000"/>
                        </a:solidFill>
                        <a:effectLst/>
                        <a:latin typeface="Calibri"/>
                        <a:ea typeface="Calibri"/>
                        <a:cs typeface="Arial"/>
                      </a:endParaRPr>
                    </a:p>
                  </a:txBody>
                  <a:tcPr marL="0" marR="0" marT="0" marB="0" anchor="b"/>
                </a:tc>
                <a:tc>
                  <a:txBody>
                    <a:bodyPr/>
                    <a:lstStyle/>
                    <a:p>
                      <a:pPr marL="0" marR="0" algn="ctr">
                        <a:lnSpc>
                          <a:spcPct val="115000"/>
                        </a:lnSpc>
                        <a:spcBef>
                          <a:spcPts val="0"/>
                        </a:spcBef>
                        <a:spcAft>
                          <a:spcPts val="0"/>
                        </a:spcAft>
                      </a:pPr>
                      <a:r>
                        <a:rPr lang="en-IN" sz="1600" dirty="0">
                          <a:solidFill>
                            <a:srgbClr val="C00000"/>
                          </a:solidFill>
                          <a:effectLst/>
                        </a:rPr>
                        <a:t>Answering </a:t>
                      </a:r>
                    </a:p>
                    <a:p>
                      <a:pPr marL="0" marR="0" algn="ctr">
                        <a:lnSpc>
                          <a:spcPct val="115000"/>
                        </a:lnSpc>
                        <a:spcBef>
                          <a:spcPts val="0"/>
                        </a:spcBef>
                        <a:spcAft>
                          <a:spcPts val="0"/>
                        </a:spcAft>
                      </a:pPr>
                      <a:r>
                        <a:rPr lang="en-IN" sz="1600" dirty="0">
                          <a:solidFill>
                            <a:srgbClr val="C00000"/>
                          </a:solidFill>
                          <a:effectLst/>
                        </a:rPr>
                        <a:t>Assignment Questions. </a:t>
                      </a:r>
                      <a:endParaRPr lang="en-IN" sz="1600" dirty="0">
                        <a:solidFill>
                          <a:srgbClr val="C00000"/>
                        </a:solidFill>
                        <a:effectLst/>
                        <a:latin typeface="Calibri"/>
                        <a:ea typeface="Calibri"/>
                        <a:cs typeface="Arial"/>
                      </a:endParaRPr>
                    </a:p>
                  </a:txBody>
                  <a:tcPr marL="0" marR="0" marT="0" marB="0" anchor="b"/>
                </a:tc>
                <a:tc>
                  <a:txBody>
                    <a:bodyPr/>
                    <a:lstStyle/>
                    <a:p>
                      <a:pPr marL="0" marR="0" algn="ctr">
                        <a:lnSpc>
                          <a:spcPct val="115000"/>
                        </a:lnSpc>
                        <a:spcBef>
                          <a:spcPts val="0"/>
                        </a:spcBef>
                        <a:spcAft>
                          <a:spcPts val="0"/>
                        </a:spcAft>
                      </a:pPr>
                      <a:r>
                        <a:rPr lang="en-IN" sz="1600" dirty="0" smtClean="0">
                          <a:solidFill>
                            <a:srgbClr val="C00000"/>
                          </a:solidFill>
                          <a:effectLst/>
                        </a:rPr>
                        <a:t>1 </a:t>
                      </a:r>
                      <a:r>
                        <a:rPr lang="en-IN" sz="1600" dirty="0">
                          <a:solidFill>
                            <a:srgbClr val="C00000"/>
                          </a:solidFill>
                          <a:effectLst/>
                        </a:rPr>
                        <a:t>to 5</a:t>
                      </a:r>
                      <a:endParaRPr lang="en-IN" sz="1600" dirty="0">
                        <a:solidFill>
                          <a:srgbClr val="C00000"/>
                        </a:solidFill>
                        <a:effectLst/>
                        <a:latin typeface="Calibri"/>
                        <a:ea typeface="Calibri"/>
                        <a:cs typeface="Arial"/>
                      </a:endParaRPr>
                    </a:p>
                  </a:txBody>
                  <a:tcPr marL="0" marR="0" marT="0" marB="0" anchor="b"/>
                </a:tc>
              </a:tr>
              <a:tr h="430530">
                <a:tc rowSpan="2">
                  <a:txBody>
                    <a:bodyPr/>
                    <a:lstStyle/>
                    <a:p>
                      <a:pPr marL="0" marR="0" algn="ctr">
                        <a:lnSpc>
                          <a:spcPct val="115000"/>
                        </a:lnSpc>
                        <a:spcBef>
                          <a:spcPts val="0"/>
                        </a:spcBef>
                        <a:spcAft>
                          <a:spcPts val="0"/>
                        </a:spcAft>
                      </a:pPr>
                      <a:r>
                        <a:rPr lang="en-IN" sz="1600" dirty="0">
                          <a:solidFill>
                            <a:srgbClr val="C00000"/>
                          </a:solidFill>
                          <a:effectLst/>
                        </a:rPr>
                        <a:t> </a:t>
                      </a:r>
                      <a:endParaRPr lang="en-IN" sz="1600" dirty="0">
                        <a:solidFill>
                          <a:srgbClr val="C00000"/>
                        </a:solidFill>
                        <a:effectLst/>
                        <a:latin typeface="Calibri"/>
                        <a:ea typeface="Calibri"/>
                        <a:cs typeface="Arial"/>
                      </a:endParaRPr>
                    </a:p>
                  </a:txBody>
                  <a:tcPr marL="0" marR="0" marT="0" marB="0" anchor="b"/>
                </a:tc>
                <a:tc>
                  <a:txBody>
                    <a:bodyPr/>
                    <a:lstStyle/>
                    <a:p>
                      <a:pPr marL="0" marR="0" algn="ctr">
                        <a:lnSpc>
                          <a:spcPct val="115000"/>
                        </a:lnSpc>
                        <a:spcBef>
                          <a:spcPts val="0"/>
                        </a:spcBef>
                        <a:spcAft>
                          <a:spcPts val="0"/>
                        </a:spcAft>
                      </a:pPr>
                      <a:endParaRPr lang="en-IN" sz="1600" dirty="0">
                        <a:solidFill>
                          <a:srgbClr val="C00000"/>
                        </a:solidFill>
                        <a:effectLst/>
                        <a:latin typeface="Calibri"/>
                        <a:ea typeface="Calibri"/>
                        <a:cs typeface="Arial"/>
                      </a:endParaRPr>
                    </a:p>
                  </a:txBody>
                  <a:tcPr marL="0" marR="0" marT="0" marB="0" anchor="b"/>
                </a:tc>
                <a:tc rowSpan="2">
                  <a:txBody>
                    <a:bodyPr/>
                    <a:lstStyle/>
                    <a:p>
                      <a:pPr marL="0" marR="0" algn="ctr">
                        <a:lnSpc>
                          <a:spcPct val="115000"/>
                        </a:lnSpc>
                        <a:spcBef>
                          <a:spcPts val="0"/>
                        </a:spcBef>
                        <a:spcAft>
                          <a:spcPts val="0"/>
                        </a:spcAft>
                      </a:pPr>
                      <a:r>
                        <a:rPr lang="en-IN" sz="1600" dirty="0">
                          <a:solidFill>
                            <a:srgbClr val="C00000"/>
                          </a:solidFill>
                          <a:effectLst/>
                        </a:rPr>
                        <a:t> </a:t>
                      </a:r>
                    </a:p>
                    <a:p>
                      <a:pPr marL="0" marR="0">
                        <a:lnSpc>
                          <a:spcPct val="115000"/>
                        </a:lnSpc>
                        <a:spcBef>
                          <a:spcPts val="0"/>
                        </a:spcBef>
                        <a:spcAft>
                          <a:spcPts val="0"/>
                        </a:spcAft>
                      </a:pPr>
                      <a:r>
                        <a:rPr lang="en-IN" sz="1600" dirty="0">
                          <a:solidFill>
                            <a:srgbClr val="C00000"/>
                          </a:solidFill>
                          <a:effectLst/>
                        </a:rPr>
                        <a:t> </a:t>
                      </a:r>
                      <a:endParaRPr lang="en-IN" sz="1600" dirty="0">
                        <a:solidFill>
                          <a:srgbClr val="C00000"/>
                        </a:solidFill>
                        <a:effectLst/>
                        <a:latin typeface="Calibri"/>
                        <a:ea typeface="Calibri"/>
                        <a:cs typeface="Arial"/>
                      </a:endParaRPr>
                    </a:p>
                  </a:txBody>
                  <a:tcPr marL="0" marR="0" marT="0" marB="0" anchor="b"/>
                </a:tc>
                <a:tc>
                  <a:txBody>
                    <a:bodyPr/>
                    <a:lstStyle/>
                    <a:p>
                      <a:pPr marL="0" marR="0" algn="ctr">
                        <a:lnSpc>
                          <a:spcPct val="115000"/>
                        </a:lnSpc>
                        <a:spcBef>
                          <a:spcPts val="0"/>
                        </a:spcBef>
                        <a:spcAft>
                          <a:spcPts val="0"/>
                        </a:spcAft>
                      </a:pPr>
                      <a:r>
                        <a:rPr lang="en-IN" sz="1600">
                          <a:solidFill>
                            <a:srgbClr val="C00000"/>
                          </a:solidFill>
                          <a:effectLst/>
                        </a:rPr>
                        <a:t>-----</a:t>
                      </a:r>
                      <a:endParaRPr lang="en-IN" sz="1600">
                        <a:solidFill>
                          <a:srgbClr val="C00000"/>
                        </a:solidFill>
                        <a:effectLst/>
                        <a:latin typeface="Calibri"/>
                        <a:ea typeface="Calibri"/>
                        <a:cs typeface="Arial"/>
                      </a:endParaRPr>
                    </a:p>
                  </a:txBody>
                  <a:tcPr marL="0" marR="0" marT="0" marB="0" anchor="b"/>
                </a:tc>
                <a:tc>
                  <a:txBody>
                    <a:bodyPr/>
                    <a:lstStyle/>
                    <a:p>
                      <a:pPr marL="0" marR="0" algn="ctr">
                        <a:lnSpc>
                          <a:spcPct val="115000"/>
                        </a:lnSpc>
                        <a:spcBef>
                          <a:spcPts val="0"/>
                        </a:spcBef>
                        <a:spcAft>
                          <a:spcPts val="0"/>
                        </a:spcAft>
                      </a:pPr>
                      <a:r>
                        <a:rPr lang="en-IN" sz="1600">
                          <a:solidFill>
                            <a:srgbClr val="C00000"/>
                          </a:solidFill>
                          <a:effectLst/>
                        </a:rPr>
                        <a:t>-----</a:t>
                      </a:r>
                      <a:endParaRPr lang="en-IN" sz="1600">
                        <a:solidFill>
                          <a:srgbClr val="C00000"/>
                        </a:solidFill>
                        <a:effectLst/>
                        <a:latin typeface="Calibri"/>
                        <a:ea typeface="Calibri"/>
                        <a:cs typeface="Arial"/>
                      </a:endParaRPr>
                    </a:p>
                  </a:txBody>
                  <a:tcPr marL="0" marR="0" marT="0" marB="0" anchor="b"/>
                </a:tc>
                <a:tc>
                  <a:txBody>
                    <a:bodyPr/>
                    <a:lstStyle/>
                    <a:p>
                      <a:pPr marL="0" marR="0" algn="ctr">
                        <a:lnSpc>
                          <a:spcPct val="115000"/>
                        </a:lnSpc>
                        <a:spcBef>
                          <a:spcPts val="0"/>
                        </a:spcBef>
                        <a:spcAft>
                          <a:spcPts val="0"/>
                        </a:spcAft>
                      </a:pPr>
                      <a:r>
                        <a:rPr lang="en-IN" sz="1600">
                          <a:solidFill>
                            <a:srgbClr val="C00000"/>
                          </a:solidFill>
                          <a:effectLst/>
                        </a:rPr>
                        <a:t>-----</a:t>
                      </a:r>
                      <a:endParaRPr lang="en-IN" sz="1600">
                        <a:solidFill>
                          <a:srgbClr val="C00000"/>
                        </a:solidFill>
                        <a:effectLst/>
                        <a:latin typeface="Calibri"/>
                        <a:ea typeface="Calibri"/>
                        <a:cs typeface="Arial"/>
                      </a:endParaRPr>
                    </a:p>
                  </a:txBody>
                  <a:tcPr marL="0" marR="0" marT="0" marB="0" anchor="b"/>
                </a:tc>
                <a:tc>
                  <a:txBody>
                    <a:bodyPr/>
                    <a:lstStyle/>
                    <a:p>
                      <a:pPr marL="0" marR="0">
                        <a:lnSpc>
                          <a:spcPct val="115000"/>
                        </a:lnSpc>
                        <a:spcBef>
                          <a:spcPts val="0"/>
                        </a:spcBef>
                        <a:spcAft>
                          <a:spcPts val="0"/>
                        </a:spcAft>
                      </a:pPr>
                      <a:r>
                        <a:rPr lang="en-IN" sz="1600">
                          <a:solidFill>
                            <a:srgbClr val="C00000"/>
                          </a:solidFill>
                          <a:effectLst/>
                        </a:rPr>
                        <a:t> </a:t>
                      </a:r>
                    </a:p>
                    <a:p>
                      <a:pPr marL="0" marR="0" algn="ctr">
                        <a:lnSpc>
                          <a:spcPct val="115000"/>
                        </a:lnSpc>
                        <a:spcBef>
                          <a:spcPts val="0"/>
                        </a:spcBef>
                        <a:spcAft>
                          <a:spcPts val="0"/>
                        </a:spcAft>
                      </a:pPr>
                      <a:r>
                        <a:rPr lang="en-IN" sz="1600">
                          <a:solidFill>
                            <a:srgbClr val="C00000"/>
                          </a:solidFill>
                          <a:effectLst/>
                        </a:rPr>
                        <a:t>------</a:t>
                      </a:r>
                      <a:endParaRPr lang="en-IN" sz="1600">
                        <a:solidFill>
                          <a:srgbClr val="C00000"/>
                        </a:solidFill>
                        <a:effectLst/>
                        <a:latin typeface="Calibri"/>
                        <a:ea typeface="Calibri"/>
                        <a:cs typeface="Arial"/>
                      </a:endParaRPr>
                    </a:p>
                  </a:txBody>
                  <a:tcPr marL="0" marR="0" marT="0" marB="0" anchor="b"/>
                </a:tc>
              </a:tr>
              <a:tr h="48895">
                <a:tc vMerge="1">
                  <a:txBody>
                    <a:bodyPr/>
                    <a:lstStyle/>
                    <a:p>
                      <a:endParaRPr lang="en-IN"/>
                    </a:p>
                  </a:txBody>
                  <a:tcPr/>
                </a:tc>
                <a:tc>
                  <a:txBody>
                    <a:bodyPr/>
                    <a:lstStyle/>
                    <a:p>
                      <a:pPr marL="0" marR="0" algn="ctr">
                        <a:lnSpc>
                          <a:spcPct val="115000"/>
                        </a:lnSpc>
                        <a:spcBef>
                          <a:spcPts val="0"/>
                        </a:spcBef>
                        <a:spcAft>
                          <a:spcPts val="0"/>
                        </a:spcAft>
                      </a:pPr>
                      <a:endParaRPr lang="en-IN" sz="1600" dirty="0" smtClean="0">
                        <a:solidFill>
                          <a:srgbClr val="C00000"/>
                        </a:solidFill>
                        <a:effectLst/>
                        <a:latin typeface="Calibri"/>
                        <a:ea typeface="Calibri"/>
                        <a:cs typeface="Arial"/>
                      </a:endParaRPr>
                    </a:p>
                  </a:txBody>
                  <a:tcPr marL="0" marR="0" marT="0" marB="0" anchor="b"/>
                </a:tc>
                <a:tc vMerge="1">
                  <a:txBody>
                    <a:bodyPr/>
                    <a:lstStyle/>
                    <a:p>
                      <a:endParaRPr lang="en-IN"/>
                    </a:p>
                  </a:txBody>
                  <a:tcPr/>
                </a:tc>
                <a:tc>
                  <a:txBody>
                    <a:bodyPr/>
                    <a:lstStyle/>
                    <a:p>
                      <a:pPr marL="0" marR="0" algn="ctr">
                        <a:lnSpc>
                          <a:spcPct val="115000"/>
                        </a:lnSpc>
                        <a:spcBef>
                          <a:spcPts val="0"/>
                        </a:spcBef>
                        <a:spcAft>
                          <a:spcPts val="0"/>
                        </a:spcAft>
                      </a:pPr>
                      <a:r>
                        <a:rPr lang="en-IN" sz="1600" dirty="0">
                          <a:solidFill>
                            <a:srgbClr val="C00000"/>
                          </a:solidFill>
                          <a:effectLst/>
                        </a:rPr>
                        <a:t>------</a:t>
                      </a:r>
                      <a:endParaRPr lang="en-IN" sz="1600" dirty="0">
                        <a:solidFill>
                          <a:srgbClr val="C00000"/>
                        </a:solidFill>
                        <a:effectLst/>
                        <a:latin typeface="Calibri"/>
                        <a:ea typeface="Calibri"/>
                        <a:cs typeface="Arial"/>
                      </a:endParaRPr>
                    </a:p>
                  </a:txBody>
                  <a:tcPr marL="0" marR="0" marT="0" marB="0" anchor="b"/>
                </a:tc>
                <a:tc>
                  <a:txBody>
                    <a:bodyPr/>
                    <a:lstStyle/>
                    <a:p>
                      <a:pPr marL="0" marR="0" algn="ctr">
                        <a:lnSpc>
                          <a:spcPct val="115000"/>
                        </a:lnSpc>
                        <a:spcBef>
                          <a:spcPts val="0"/>
                        </a:spcBef>
                        <a:spcAft>
                          <a:spcPts val="0"/>
                        </a:spcAft>
                      </a:pPr>
                      <a:r>
                        <a:rPr lang="en-IN" sz="1600" dirty="0">
                          <a:solidFill>
                            <a:srgbClr val="C00000"/>
                          </a:solidFill>
                          <a:effectLst/>
                        </a:rPr>
                        <a:t>------</a:t>
                      </a:r>
                      <a:endParaRPr lang="en-IN" sz="1600" dirty="0">
                        <a:solidFill>
                          <a:srgbClr val="C00000"/>
                        </a:solidFill>
                        <a:effectLst/>
                        <a:latin typeface="Calibri"/>
                        <a:ea typeface="Calibri"/>
                        <a:cs typeface="Arial"/>
                      </a:endParaRPr>
                    </a:p>
                  </a:txBody>
                  <a:tcPr marL="0" marR="0" marT="0" marB="0" anchor="b"/>
                </a:tc>
                <a:tc>
                  <a:txBody>
                    <a:bodyPr/>
                    <a:lstStyle/>
                    <a:p>
                      <a:pPr marL="0" marR="0" algn="ctr">
                        <a:lnSpc>
                          <a:spcPct val="115000"/>
                        </a:lnSpc>
                        <a:spcBef>
                          <a:spcPts val="0"/>
                        </a:spcBef>
                        <a:spcAft>
                          <a:spcPts val="0"/>
                        </a:spcAft>
                      </a:pPr>
                      <a:r>
                        <a:rPr lang="en-IN" sz="1600" dirty="0">
                          <a:solidFill>
                            <a:srgbClr val="C00000"/>
                          </a:solidFill>
                          <a:effectLst/>
                        </a:rPr>
                        <a:t>----</a:t>
                      </a:r>
                      <a:endParaRPr lang="en-IN" sz="1600" dirty="0">
                        <a:solidFill>
                          <a:srgbClr val="C00000"/>
                        </a:solidFill>
                        <a:effectLst/>
                        <a:latin typeface="Calibri"/>
                        <a:ea typeface="Calibri"/>
                        <a:cs typeface="Arial"/>
                      </a:endParaRPr>
                    </a:p>
                  </a:txBody>
                  <a:tcPr marL="0" marR="0" marT="0" marB="0" anchor="b"/>
                </a:tc>
                <a:tc>
                  <a:txBody>
                    <a:bodyPr/>
                    <a:lstStyle/>
                    <a:p>
                      <a:pPr marL="0" marR="0" algn="ctr">
                        <a:lnSpc>
                          <a:spcPct val="115000"/>
                        </a:lnSpc>
                        <a:spcBef>
                          <a:spcPts val="0"/>
                        </a:spcBef>
                        <a:spcAft>
                          <a:spcPts val="0"/>
                        </a:spcAft>
                      </a:pPr>
                      <a:r>
                        <a:rPr lang="en-IN" sz="1600" dirty="0">
                          <a:solidFill>
                            <a:srgbClr val="C00000"/>
                          </a:solidFill>
                          <a:effectLst/>
                        </a:rPr>
                        <a:t>----</a:t>
                      </a:r>
                      <a:endParaRPr lang="en-IN" sz="1600" dirty="0">
                        <a:solidFill>
                          <a:srgbClr val="C00000"/>
                        </a:solidFill>
                        <a:effectLst/>
                        <a:latin typeface="Calibri"/>
                        <a:ea typeface="Calibri"/>
                        <a:cs typeface="Arial"/>
                      </a:endParaRPr>
                    </a:p>
                  </a:txBody>
                  <a:tcPr marL="0" marR="0" marT="0" marB="0" anchor="b"/>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726616675"/>
              </p:ext>
            </p:extLst>
          </p:nvPr>
        </p:nvGraphicFramePr>
        <p:xfrm>
          <a:off x="35496" y="3789040"/>
          <a:ext cx="9108504" cy="3068960"/>
        </p:xfrm>
        <a:graphic>
          <a:graphicData uri="http://schemas.openxmlformats.org/drawingml/2006/table">
            <a:tbl>
              <a:tblPr>
                <a:tableStyleId>{5C22544A-7EE6-4342-B048-85BDC9FD1C3A}</a:tableStyleId>
              </a:tblPr>
              <a:tblGrid>
                <a:gridCol w="564244"/>
                <a:gridCol w="1595996"/>
                <a:gridCol w="1368152"/>
                <a:gridCol w="2160240"/>
                <a:gridCol w="1008112"/>
                <a:gridCol w="1368152"/>
                <a:gridCol w="1043608"/>
              </a:tblGrid>
              <a:tr h="1923802">
                <a:tc>
                  <a:txBody>
                    <a:bodyPr/>
                    <a:lstStyle/>
                    <a:p>
                      <a:pPr marL="76200" marR="0" algn="ctr">
                        <a:lnSpc>
                          <a:spcPct val="115000"/>
                        </a:lnSpc>
                        <a:spcBef>
                          <a:spcPts val="0"/>
                        </a:spcBef>
                        <a:spcAft>
                          <a:spcPts val="0"/>
                        </a:spcAft>
                      </a:pPr>
                      <a:r>
                        <a:rPr lang="en-IN" sz="2000" b="1" dirty="0" smtClean="0">
                          <a:solidFill>
                            <a:srgbClr val="C00000"/>
                          </a:solidFill>
                          <a:effectLst/>
                        </a:rPr>
                        <a:t>S</a:t>
                      </a:r>
                      <a:endParaRPr lang="en-IN" sz="1400" b="1" dirty="0">
                        <a:solidFill>
                          <a:srgbClr val="C00000"/>
                        </a:solidFill>
                        <a:effectLst/>
                      </a:endParaRPr>
                    </a:p>
                    <a:p>
                      <a:pPr marL="76200" marR="0" algn="ctr">
                        <a:lnSpc>
                          <a:spcPct val="115000"/>
                        </a:lnSpc>
                        <a:spcBef>
                          <a:spcPts val="0"/>
                        </a:spcBef>
                        <a:spcAft>
                          <a:spcPts val="0"/>
                        </a:spcAft>
                      </a:pPr>
                      <a:r>
                        <a:rPr lang="en-IN" sz="2000" b="1" dirty="0">
                          <a:solidFill>
                            <a:srgbClr val="C00000"/>
                          </a:solidFill>
                          <a:effectLst/>
                        </a:rPr>
                        <a:t>E</a:t>
                      </a:r>
                      <a:endParaRPr lang="en-IN" sz="1400" b="1" dirty="0">
                        <a:solidFill>
                          <a:srgbClr val="C00000"/>
                        </a:solidFill>
                        <a:effectLst/>
                      </a:endParaRPr>
                    </a:p>
                    <a:p>
                      <a:pPr marL="76200" marR="0" algn="ctr">
                        <a:lnSpc>
                          <a:spcPct val="115000"/>
                        </a:lnSpc>
                        <a:spcBef>
                          <a:spcPts val="0"/>
                        </a:spcBef>
                        <a:spcAft>
                          <a:spcPts val="0"/>
                        </a:spcAft>
                      </a:pPr>
                      <a:r>
                        <a:rPr lang="en-IN" sz="2000" b="1" dirty="0">
                          <a:solidFill>
                            <a:srgbClr val="C00000"/>
                          </a:solidFill>
                          <a:effectLst/>
                        </a:rPr>
                        <a:t>E</a:t>
                      </a:r>
                      <a:endParaRPr lang="en-IN" sz="1200" b="1" dirty="0">
                        <a:solidFill>
                          <a:srgbClr val="C00000"/>
                        </a:solidFill>
                        <a:effectLst/>
                      </a:endParaRPr>
                    </a:p>
                    <a:p>
                      <a:pPr marL="76200" marR="0" algn="ctr">
                        <a:lnSpc>
                          <a:spcPct val="115000"/>
                        </a:lnSpc>
                        <a:spcBef>
                          <a:spcPts val="0"/>
                        </a:spcBef>
                        <a:spcAft>
                          <a:spcPts val="0"/>
                        </a:spcAft>
                      </a:pPr>
                      <a:r>
                        <a:rPr lang="en-IN" sz="1800" dirty="0">
                          <a:solidFill>
                            <a:srgbClr val="C00000"/>
                          </a:solidFill>
                          <a:effectLst/>
                        </a:rPr>
                        <a:t> </a:t>
                      </a:r>
                      <a:endParaRPr lang="en-IN" sz="1200" dirty="0">
                        <a:solidFill>
                          <a:srgbClr val="C00000"/>
                        </a:solidFill>
                        <a:effectLst/>
                      </a:endParaRPr>
                    </a:p>
                    <a:p>
                      <a:pPr marL="76200" marR="0">
                        <a:lnSpc>
                          <a:spcPct val="115000"/>
                        </a:lnSpc>
                        <a:spcBef>
                          <a:spcPts val="0"/>
                        </a:spcBef>
                        <a:spcAft>
                          <a:spcPts val="0"/>
                        </a:spcAft>
                      </a:pPr>
                      <a:r>
                        <a:rPr lang="en-IN" sz="1800" dirty="0">
                          <a:solidFill>
                            <a:srgbClr val="C00000"/>
                          </a:solidFill>
                          <a:effectLst/>
                        </a:rPr>
                        <a:t> </a:t>
                      </a:r>
                      <a:endParaRPr lang="en-IN" sz="1200" dirty="0">
                        <a:solidFill>
                          <a:srgbClr val="C00000"/>
                        </a:solidFill>
                        <a:effectLst/>
                        <a:latin typeface="Calibri"/>
                        <a:ea typeface="Calibri"/>
                        <a:cs typeface="Arial"/>
                      </a:endParaRPr>
                    </a:p>
                  </a:txBody>
                  <a:tcPr marL="0" marR="0" marT="0" marB="0" anchor="b"/>
                </a:tc>
                <a:tc>
                  <a:txBody>
                    <a:bodyPr/>
                    <a:lstStyle/>
                    <a:p>
                      <a:pPr marL="0" marR="0" algn="ctr">
                        <a:lnSpc>
                          <a:spcPct val="115000"/>
                        </a:lnSpc>
                        <a:spcBef>
                          <a:spcPts val="0"/>
                        </a:spcBef>
                        <a:spcAft>
                          <a:spcPts val="0"/>
                        </a:spcAft>
                      </a:pPr>
                      <a:r>
                        <a:rPr lang="en-IN" sz="1800" dirty="0">
                          <a:solidFill>
                            <a:srgbClr val="C00000"/>
                          </a:solidFill>
                          <a:effectLst/>
                        </a:rPr>
                        <a:t>Standard</a:t>
                      </a:r>
                      <a:endParaRPr lang="en-IN" sz="1200" dirty="0">
                        <a:solidFill>
                          <a:srgbClr val="C00000"/>
                        </a:solidFill>
                        <a:effectLst/>
                      </a:endParaRPr>
                    </a:p>
                    <a:p>
                      <a:pPr marL="0" marR="0" algn="ctr">
                        <a:lnSpc>
                          <a:spcPct val="115000"/>
                        </a:lnSpc>
                        <a:spcBef>
                          <a:spcPts val="0"/>
                        </a:spcBef>
                        <a:spcAft>
                          <a:spcPts val="0"/>
                        </a:spcAft>
                      </a:pPr>
                      <a:r>
                        <a:rPr lang="en-IN" sz="1800" dirty="0">
                          <a:solidFill>
                            <a:srgbClr val="C00000"/>
                          </a:solidFill>
                          <a:effectLst/>
                        </a:rPr>
                        <a:t>examination</a:t>
                      </a:r>
                      <a:endParaRPr lang="en-IN" sz="1200" dirty="0">
                        <a:solidFill>
                          <a:srgbClr val="C00000"/>
                        </a:solidFill>
                        <a:effectLst/>
                      </a:endParaRPr>
                    </a:p>
                    <a:p>
                      <a:pPr marL="0" marR="167005" algn="ctr">
                        <a:lnSpc>
                          <a:spcPct val="115000"/>
                        </a:lnSpc>
                        <a:spcBef>
                          <a:spcPts val="0"/>
                        </a:spcBef>
                        <a:spcAft>
                          <a:spcPts val="0"/>
                        </a:spcAft>
                      </a:pPr>
                      <a:r>
                        <a:rPr lang="en-IN" sz="1800" dirty="0">
                          <a:solidFill>
                            <a:srgbClr val="C00000"/>
                          </a:solidFill>
                          <a:effectLst/>
                        </a:rPr>
                        <a:t>Students</a:t>
                      </a:r>
                      <a:endParaRPr lang="en-IN" sz="1200" dirty="0">
                        <a:solidFill>
                          <a:srgbClr val="C00000"/>
                        </a:solidFill>
                        <a:effectLst/>
                      </a:endParaRPr>
                    </a:p>
                    <a:p>
                      <a:pPr marL="0" marR="179705" algn="ctr">
                        <a:lnSpc>
                          <a:spcPct val="115000"/>
                        </a:lnSpc>
                        <a:spcBef>
                          <a:spcPts val="0"/>
                        </a:spcBef>
                        <a:spcAft>
                          <a:spcPts val="0"/>
                        </a:spcAft>
                      </a:pPr>
                      <a:r>
                        <a:rPr lang="en-IN" sz="1800" dirty="0">
                          <a:solidFill>
                            <a:srgbClr val="C00000"/>
                          </a:solidFill>
                          <a:effectLst/>
                        </a:rPr>
                        <a:t>  Feedback</a:t>
                      </a:r>
                      <a:endParaRPr lang="en-IN" sz="1200" dirty="0">
                        <a:solidFill>
                          <a:srgbClr val="C00000"/>
                        </a:solidFill>
                        <a:effectLst/>
                        <a:latin typeface="Calibri"/>
                        <a:ea typeface="Calibri"/>
                        <a:cs typeface="Arial"/>
                      </a:endParaRPr>
                    </a:p>
                  </a:txBody>
                  <a:tcPr marL="0" marR="0" marT="0" marB="0" anchor="b"/>
                </a:tc>
                <a:tc>
                  <a:txBody>
                    <a:bodyPr/>
                    <a:lstStyle/>
                    <a:p>
                      <a:pPr marL="0" marR="0" algn="ctr">
                        <a:lnSpc>
                          <a:spcPct val="115000"/>
                        </a:lnSpc>
                        <a:spcBef>
                          <a:spcPts val="0"/>
                        </a:spcBef>
                        <a:spcAft>
                          <a:spcPts val="0"/>
                        </a:spcAft>
                      </a:pPr>
                      <a:r>
                        <a:rPr lang="en-IN" sz="1800" dirty="0">
                          <a:solidFill>
                            <a:srgbClr val="C00000"/>
                          </a:solidFill>
                          <a:effectLst/>
                        </a:rPr>
                        <a:t>Students</a:t>
                      </a:r>
                      <a:endParaRPr lang="en-IN" sz="1200" dirty="0">
                        <a:solidFill>
                          <a:srgbClr val="C00000"/>
                        </a:solidFill>
                        <a:effectLst/>
                        <a:latin typeface="Calibri"/>
                        <a:ea typeface="Calibri"/>
                        <a:cs typeface="Arial"/>
                      </a:endParaRPr>
                    </a:p>
                  </a:txBody>
                  <a:tcPr marL="0" marR="0" marT="0" marB="0" anchor="b"/>
                </a:tc>
                <a:tc>
                  <a:txBody>
                    <a:bodyPr/>
                    <a:lstStyle/>
                    <a:p>
                      <a:pPr marL="0" marR="0" algn="ctr">
                        <a:lnSpc>
                          <a:spcPct val="115000"/>
                        </a:lnSpc>
                        <a:spcBef>
                          <a:spcPts val="0"/>
                        </a:spcBef>
                        <a:spcAft>
                          <a:spcPts val="0"/>
                        </a:spcAft>
                      </a:pPr>
                      <a:r>
                        <a:rPr lang="en-IN" sz="1800" dirty="0">
                          <a:solidFill>
                            <a:srgbClr val="C00000"/>
                          </a:solidFill>
                          <a:effectLst/>
                        </a:rPr>
                        <a:t>End of course</a:t>
                      </a:r>
                      <a:endParaRPr lang="en-IN" sz="1200" dirty="0">
                        <a:solidFill>
                          <a:srgbClr val="C00000"/>
                        </a:solidFill>
                        <a:effectLst/>
                      </a:endParaRPr>
                    </a:p>
                    <a:p>
                      <a:pPr marL="0" marR="0" algn="ctr">
                        <a:lnSpc>
                          <a:spcPct val="115000"/>
                        </a:lnSpc>
                        <a:spcBef>
                          <a:spcPts val="0"/>
                        </a:spcBef>
                        <a:spcAft>
                          <a:spcPts val="0"/>
                        </a:spcAft>
                      </a:pPr>
                      <a:r>
                        <a:rPr lang="en-IN" sz="1800" dirty="0">
                          <a:solidFill>
                            <a:srgbClr val="C00000"/>
                          </a:solidFill>
                          <a:effectLst/>
                        </a:rPr>
                        <a:t>(Answering 5 of</a:t>
                      </a:r>
                      <a:endParaRPr lang="en-IN" sz="1200" dirty="0">
                        <a:solidFill>
                          <a:srgbClr val="C00000"/>
                        </a:solidFill>
                        <a:effectLst/>
                      </a:endParaRPr>
                    </a:p>
                    <a:p>
                      <a:pPr marL="0" marR="0" algn="ctr">
                        <a:lnSpc>
                          <a:spcPct val="115000"/>
                        </a:lnSpc>
                        <a:spcBef>
                          <a:spcPts val="0"/>
                        </a:spcBef>
                        <a:spcAft>
                          <a:spcPts val="0"/>
                        </a:spcAft>
                      </a:pPr>
                      <a:r>
                        <a:rPr lang="en-IN" sz="1800" dirty="0">
                          <a:solidFill>
                            <a:srgbClr val="C00000"/>
                          </a:solidFill>
                          <a:effectLst/>
                        </a:rPr>
                        <a:t>10 questions)</a:t>
                      </a:r>
                      <a:endParaRPr lang="en-IN" sz="1200" dirty="0">
                        <a:solidFill>
                          <a:srgbClr val="C00000"/>
                        </a:solidFill>
                        <a:effectLst/>
                      </a:endParaRPr>
                    </a:p>
                    <a:p>
                      <a:pPr marL="0" marR="0" algn="ctr">
                        <a:lnSpc>
                          <a:spcPct val="115000"/>
                        </a:lnSpc>
                        <a:spcBef>
                          <a:spcPts val="0"/>
                        </a:spcBef>
                        <a:spcAft>
                          <a:spcPts val="0"/>
                        </a:spcAft>
                      </a:pPr>
                      <a:r>
                        <a:rPr lang="en-IN" sz="1800" dirty="0">
                          <a:solidFill>
                            <a:srgbClr val="C00000"/>
                          </a:solidFill>
                          <a:effectLst/>
                        </a:rPr>
                        <a:t>Middle of the</a:t>
                      </a:r>
                      <a:endParaRPr lang="en-IN" sz="1200" dirty="0">
                        <a:solidFill>
                          <a:srgbClr val="C00000"/>
                        </a:solidFill>
                        <a:effectLst/>
                      </a:endParaRPr>
                    </a:p>
                    <a:p>
                      <a:pPr marL="0" marR="0" algn="ctr">
                        <a:lnSpc>
                          <a:spcPct val="115000"/>
                        </a:lnSpc>
                        <a:spcBef>
                          <a:spcPts val="0"/>
                        </a:spcBef>
                        <a:spcAft>
                          <a:spcPts val="0"/>
                        </a:spcAft>
                      </a:pPr>
                      <a:r>
                        <a:rPr lang="en-IN" sz="1800" dirty="0">
                          <a:solidFill>
                            <a:srgbClr val="C00000"/>
                          </a:solidFill>
                          <a:effectLst/>
                        </a:rPr>
                        <a:t>Course</a:t>
                      </a:r>
                      <a:endParaRPr lang="en-IN" sz="1200" dirty="0">
                        <a:solidFill>
                          <a:srgbClr val="C00000"/>
                        </a:solidFill>
                        <a:effectLst/>
                        <a:latin typeface="Calibri"/>
                        <a:ea typeface="Calibri"/>
                        <a:cs typeface="Arial"/>
                      </a:endParaRPr>
                    </a:p>
                  </a:txBody>
                  <a:tcPr marL="0" marR="0" marT="0" marB="0" anchor="b"/>
                </a:tc>
                <a:tc>
                  <a:txBody>
                    <a:bodyPr/>
                    <a:lstStyle/>
                    <a:p>
                      <a:pPr marL="0" marR="0" algn="ctr">
                        <a:lnSpc>
                          <a:spcPct val="115000"/>
                        </a:lnSpc>
                        <a:spcBef>
                          <a:spcPts val="0"/>
                        </a:spcBef>
                        <a:spcAft>
                          <a:spcPts val="0"/>
                        </a:spcAft>
                      </a:pPr>
                      <a:r>
                        <a:rPr lang="en-IN" sz="1800" dirty="0">
                          <a:solidFill>
                            <a:srgbClr val="C00000"/>
                          </a:solidFill>
                          <a:effectLst/>
                        </a:rPr>
                        <a:t>100</a:t>
                      </a:r>
                      <a:endParaRPr lang="en-IN" sz="1200" dirty="0">
                        <a:solidFill>
                          <a:srgbClr val="C00000"/>
                        </a:solidFill>
                        <a:effectLst/>
                        <a:latin typeface="Calibri"/>
                        <a:ea typeface="Calibri"/>
                        <a:cs typeface="Arial"/>
                      </a:endParaRPr>
                    </a:p>
                  </a:txBody>
                  <a:tcPr marL="0" marR="0" marT="0" marB="0" anchor="b"/>
                </a:tc>
                <a:tc>
                  <a:txBody>
                    <a:bodyPr/>
                    <a:lstStyle/>
                    <a:p>
                      <a:pPr marL="0" marR="0" algn="ctr">
                        <a:lnSpc>
                          <a:spcPct val="115000"/>
                        </a:lnSpc>
                        <a:spcBef>
                          <a:spcPts val="0"/>
                        </a:spcBef>
                        <a:spcAft>
                          <a:spcPts val="0"/>
                        </a:spcAft>
                      </a:pPr>
                      <a:r>
                        <a:rPr lang="en-IN" sz="1800" dirty="0">
                          <a:solidFill>
                            <a:srgbClr val="C00000"/>
                          </a:solidFill>
                          <a:effectLst/>
                        </a:rPr>
                        <a:t>Answer</a:t>
                      </a:r>
                      <a:endParaRPr lang="en-IN" sz="1200" dirty="0">
                        <a:solidFill>
                          <a:srgbClr val="C00000"/>
                        </a:solidFill>
                        <a:effectLst/>
                      </a:endParaRPr>
                    </a:p>
                    <a:p>
                      <a:pPr marL="0" marR="0" algn="ctr">
                        <a:lnSpc>
                          <a:spcPct val="115000"/>
                        </a:lnSpc>
                        <a:spcBef>
                          <a:spcPts val="0"/>
                        </a:spcBef>
                        <a:spcAft>
                          <a:spcPts val="0"/>
                        </a:spcAft>
                      </a:pPr>
                      <a:r>
                        <a:rPr lang="en-IN" sz="1800" dirty="0">
                          <a:solidFill>
                            <a:srgbClr val="C00000"/>
                          </a:solidFill>
                          <a:effectLst/>
                        </a:rPr>
                        <a:t>scripts</a:t>
                      </a:r>
                      <a:endParaRPr lang="en-IN" sz="1200" dirty="0">
                        <a:solidFill>
                          <a:srgbClr val="C00000"/>
                        </a:solidFill>
                        <a:effectLst/>
                      </a:endParaRPr>
                    </a:p>
                    <a:p>
                      <a:pPr marL="0" marR="0" algn="ctr">
                        <a:lnSpc>
                          <a:spcPct val="115000"/>
                        </a:lnSpc>
                        <a:spcBef>
                          <a:spcPts val="0"/>
                        </a:spcBef>
                        <a:spcAft>
                          <a:spcPts val="0"/>
                        </a:spcAft>
                      </a:pPr>
                      <a:r>
                        <a:rPr lang="en-IN" sz="1800" dirty="0">
                          <a:solidFill>
                            <a:srgbClr val="C00000"/>
                          </a:solidFill>
                          <a:effectLst/>
                        </a:rPr>
                        <a:t>Feedback</a:t>
                      </a:r>
                      <a:endParaRPr lang="en-IN" sz="1200" dirty="0">
                        <a:solidFill>
                          <a:srgbClr val="C00000"/>
                        </a:solidFill>
                        <a:effectLst/>
                      </a:endParaRPr>
                    </a:p>
                    <a:p>
                      <a:pPr marL="0" marR="0" algn="ctr">
                        <a:lnSpc>
                          <a:spcPct val="115000"/>
                        </a:lnSpc>
                        <a:spcBef>
                          <a:spcPts val="0"/>
                        </a:spcBef>
                        <a:spcAft>
                          <a:spcPts val="0"/>
                        </a:spcAft>
                      </a:pPr>
                      <a:r>
                        <a:rPr lang="en-IN" sz="1800" dirty="0">
                          <a:solidFill>
                            <a:srgbClr val="C00000"/>
                          </a:solidFill>
                          <a:effectLst/>
                        </a:rPr>
                        <a:t>Forms</a:t>
                      </a:r>
                      <a:endParaRPr lang="en-IN" sz="1200" dirty="0">
                        <a:solidFill>
                          <a:srgbClr val="C00000"/>
                        </a:solidFill>
                        <a:effectLst/>
                        <a:latin typeface="Calibri"/>
                        <a:ea typeface="Calibri"/>
                        <a:cs typeface="Arial"/>
                      </a:endParaRPr>
                    </a:p>
                  </a:txBody>
                  <a:tcPr marL="0" marR="0" marT="0" marB="0" anchor="b"/>
                </a:tc>
                <a:tc>
                  <a:txBody>
                    <a:bodyPr/>
                    <a:lstStyle/>
                    <a:p>
                      <a:pPr marL="0" marR="0" algn="ctr">
                        <a:lnSpc>
                          <a:spcPct val="115000"/>
                        </a:lnSpc>
                        <a:spcBef>
                          <a:spcPts val="0"/>
                        </a:spcBef>
                        <a:spcAft>
                          <a:spcPts val="0"/>
                        </a:spcAft>
                      </a:pPr>
                      <a:r>
                        <a:rPr lang="en-IN" sz="1800" dirty="0">
                          <a:solidFill>
                            <a:srgbClr val="C00000"/>
                          </a:solidFill>
                          <a:effectLst/>
                        </a:rPr>
                        <a:t>1 to 5</a:t>
                      </a:r>
                      <a:endParaRPr lang="en-IN" sz="1200" dirty="0">
                        <a:solidFill>
                          <a:srgbClr val="C00000"/>
                        </a:solidFill>
                        <a:effectLst/>
                        <a:latin typeface="Calibri"/>
                        <a:ea typeface="Calibri"/>
                        <a:cs typeface="Arial"/>
                      </a:endParaRPr>
                    </a:p>
                  </a:txBody>
                  <a:tcPr marL="0" marR="0" marT="0" marB="0" anchor="b"/>
                </a:tc>
              </a:tr>
              <a:tr h="1145158">
                <a:tc>
                  <a:txBody>
                    <a:bodyPr/>
                    <a:lstStyle/>
                    <a:p>
                      <a:pPr marL="0" marR="0" algn="ctr">
                        <a:lnSpc>
                          <a:spcPct val="115000"/>
                        </a:lnSpc>
                        <a:spcBef>
                          <a:spcPts val="0"/>
                        </a:spcBef>
                        <a:spcAft>
                          <a:spcPts val="0"/>
                        </a:spcAft>
                      </a:pPr>
                      <a:r>
                        <a:rPr lang="en-IN" sz="1800" dirty="0">
                          <a:solidFill>
                            <a:srgbClr val="C00000"/>
                          </a:solidFill>
                          <a:effectLst/>
                        </a:rPr>
                        <a:t> </a:t>
                      </a:r>
                      <a:endParaRPr lang="en-IN" sz="1200" dirty="0">
                        <a:solidFill>
                          <a:srgbClr val="C00000"/>
                        </a:solidFill>
                        <a:effectLst/>
                        <a:latin typeface="Calibri"/>
                        <a:ea typeface="Calibri"/>
                        <a:cs typeface="Arial"/>
                      </a:endParaRPr>
                    </a:p>
                  </a:txBody>
                  <a:tcPr marL="0" marR="0" marT="0" marB="0" anchor="b"/>
                </a:tc>
                <a:tc>
                  <a:txBody>
                    <a:bodyPr/>
                    <a:lstStyle/>
                    <a:p>
                      <a:pPr marL="0" marR="0" algn="ctr">
                        <a:lnSpc>
                          <a:spcPct val="115000"/>
                        </a:lnSpc>
                        <a:spcBef>
                          <a:spcPts val="0"/>
                        </a:spcBef>
                        <a:spcAft>
                          <a:spcPts val="0"/>
                        </a:spcAft>
                      </a:pPr>
                      <a:r>
                        <a:rPr lang="en-IN" sz="1800" dirty="0">
                          <a:solidFill>
                            <a:srgbClr val="C00000"/>
                          </a:solidFill>
                          <a:effectLst/>
                        </a:rPr>
                        <a:t>   End of course</a:t>
                      </a:r>
                      <a:endParaRPr lang="en-IN" sz="1200" dirty="0">
                        <a:solidFill>
                          <a:srgbClr val="C00000"/>
                        </a:solidFill>
                        <a:effectLst/>
                      </a:endParaRPr>
                    </a:p>
                    <a:p>
                      <a:pPr marL="0" marR="154305" algn="ctr">
                        <a:lnSpc>
                          <a:spcPct val="115000"/>
                        </a:lnSpc>
                        <a:spcBef>
                          <a:spcPts val="0"/>
                        </a:spcBef>
                        <a:spcAft>
                          <a:spcPts val="0"/>
                        </a:spcAft>
                      </a:pPr>
                      <a:r>
                        <a:rPr lang="en-IN" sz="1800" dirty="0">
                          <a:solidFill>
                            <a:srgbClr val="C00000"/>
                          </a:solidFill>
                          <a:effectLst/>
                        </a:rPr>
                        <a:t>Survey</a:t>
                      </a:r>
                      <a:endParaRPr lang="en-IN" sz="1200" dirty="0">
                        <a:solidFill>
                          <a:srgbClr val="C00000"/>
                        </a:solidFill>
                        <a:effectLst/>
                        <a:latin typeface="Calibri"/>
                        <a:ea typeface="Calibri"/>
                        <a:cs typeface="Arial"/>
                      </a:endParaRPr>
                    </a:p>
                  </a:txBody>
                  <a:tcPr marL="0" marR="0" marT="0" marB="0" anchor="b"/>
                </a:tc>
                <a:tc>
                  <a:txBody>
                    <a:bodyPr/>
                    <a:lstStyle/>
                    <a:p>
                      <a:pPr marL="0" marR="0" algn="ctr">
                        <a:lnSpc>
                          <a:spcPct val="115000"/>
                        </a:lnSpc>
                        <a:spcBef>
                          <a:spcPts val="0"/>
                        </a:spcBef>
                        <a:spcAft>
                          <a:spcPts val="0"/>
                        </a:spcAft>
                      </a:pPr>
                      <a:r>
                        <a:rPr lang="en-IN" sz="1800">
                          <a:solidFill>
                            <a:srgbClr val="C00000"/>
                          </a:solidFill>
                          <a:effectLst/>
                        </a:rPr>
                        <a:t> </a:t>
                      </a:r>
                      <a:endParaRPr lang="en-IN" sz="1200">
                        <a:solidFill>
                          <a:srgbClr val="C00000"/>
                        </a:solidFill>
                        <a:effectLst/>
                        <a:latin typeface="Calibri"/>
                        <a:ea typeface="Calibri"/>
                        <a:cs typeface="Arial"/>
                      </a:endParaRPr>
                    </a:p>
                  </a:txBody>
                  <a:tcPr marL="0" marR="0" marT="0" marB="0" anchor="b"/>
                </a:tc>
                <a:tc>
                  <a:txBody>
                    <a:bodyPr/>
                    <a:lstStyle/>
                    <a:p>
                      <a:pPr marL="0" marR="0" algn="ctr">
                        <a:lnSpc>
                          <a:spcPct val="115000"/>
                        </a:lnSpc>
                        <a:spcBef>
                          <a:spcPts val="0"/>
                        </a:spcBef>
                        <a:spcAft>
                          <a:spcPts val="0"/>
                        </a:spcAft>
                      </a:pPr>
                      <a:r>
                        <a:rPr lang="en-IN" sz="1800" dirty="0">
                          <a:solidFill>
                            <a:srgbClr val="C00000"/>
                          </a:solidFill>
                          <a:effectLst/>
                        </a:rPr>
                        <a:t>End of course</a:t>
                      </a:r>
                      <a:endParaRPr lang="en-IN" sz="1200" dirty="0">
                        <a:solidFill>
                          <a:srgbClr val="C00000"/>
                        </a:solidFill>
                        <a:effectLst/>
                      </a:endParaRPr>
                    </a:p>
                    <a:p>
                      <a:pPr marL="0" marR="0" algn="ctr">
                        <a:lnSpc>
                          <a:spcPct val="115000"/>
                        </a:lnSpc>
                        <a:spcBef>
                          <a:spcPts val="0"/>
                        </a:spcBef>
                        <a:spcAft>
                          <a:spcPts val="0"/>
                        </a:spcAft>
                      </a:pPr>
                      <a:r>
                        <a:rPr lang="en-IN" sz="1800" dirty="0">
                          <a:solidFill>
                            <a:srgbClr val="C00000"/>
                          </a:solidFill>
                          <a:effectLst/>
                        </a:rPr>
                        <a:t> </a:t>
                      </a:r>
                      <a:endParaRPr lang="en-IN" sz="1200" dirty="0">
                        <a:solidFill>
                          <a:srgbClr val="C00000"/>
                        </a:solidFill>
                        <a:effectLst/>
                      </a:endParaRPr>
                    </a:p>
                    <a:p>
                      <a:pPr marL="0" marR="0" algn="ctr">
                        <a:lnSpc>
                          <a:spcPct val="115000"/>
                        </a:lnSpc>
                        <a:spcBef>
                          <a:spcPts val="0"/>
                        </a:spcBef>
                        <a:spcAft>
                          <a:spcPts val="0"/>
                        </a:spcAft>
                      </a:pPr>
                      <a:r>
                        <a:rPr lang="en-IN" sz="1800" dirty="0">
                          <a:solidFill>
                            <a:srgbClr val="C00000"/>
                          </a:solidFill>
                          <a:effectLst/>
                        </a:rPr>
                        <a:t> </a:t>
                      </a:r>
                      <a:endParaRPr lang="en-IN" sz="1200" dirty="0">
                        <a:solidFill>
                          <a:srgbClr val="C00000"/>
                        </a:solidFill>
                        <a:effectLst/>
                        <a:latin typeface="Calibri"/>
                        <a:ea typeface="Calibri"/>
                        <a:cs typeface="Arial"/>
                      </a:endParaRPr>
                    </a:p>
                  </a:txBody>
                  <a:tcPr marL="0" marR="0" marT="0" marB="0" anchor="b"/>
                </a:tc>
                <a:tc>
                  <a:txBody>
                    <a:bodyPr/>
                    <a:lstStyle/>
                    <a:p>
                      <a:pPr marL="0" marR="0" algn="ctr">
                        <a:lnSpc>
                          <a:spcPct val="115000"/>
                        </a:lnSpc>
                        <a:spcBef>
                          <a:spcPts val="0"/>
                        </a:spcBef>
                        <a:spcAft>
                          <a:spcPts val="0"/>
                        </a:spcAft>
                      </a:pPr>
                      <a:r>
                        <a:rPr lang="en-IN" sz="1800" dirty="0">
                          <a:solidFill>
                            <a:srgbClr val="C00000"/>
                          </a:solidFill>
                          <a:effectLst/>
                        </a:rPr>
                        <a:t>-</a:t>
                      </a:r>
                      <a:endParaRPr lang="en-IN" sz="1200" dirty="0">
                        <a:solidFill>
                          <a:srgbClr val="C00000"/>
                        </a:solidFill>
                        <a:effectLst/>
                      </a:endParaRPr>
                    </a:p>
                    <a:p>
                      <a:pPr marL="0" marR="0" algn="ctr">
                        <a:lnSpc>
                          <a:spcPct val="115000"/>
                        </a:lnSpc>
                        <a:spcBef>
                          <a:spcPts val="0"/>
                        </a:spcBef>
                        <a:spcAft>
                          <a:spcPts val="0"/>
                        </a:spcAft>
                      </a:pPr>
                      <a:r>
                        <a:rPr lang="en-IN" sz="1800" dirty="0">
                          <a:solidFill>
                            <a:srgbClr val="C00000"/>
                          </a:solidFill>
                          <a:effectLst/>
                        </a:rPr>
                        <a:t> </a:t>
                      </a:r>
                      <a:endParaRPr lang="en-IN" sz="1200" dirty="0">
                        <a:solidFill>
                          <a:srgbClr val="C00000"/>
                        </a:solidFill>
                        <a:effectLst/>
                      </a:endParaRPr>
                    </a:p>
                    <a:p>
                      <a:pPr marL="0" marR="0" algn="ctr">
                        <a:lnSpc>
                          <a:spcPct val="115000"/>
                        </a:lnSpc>
                        <a:spcBef>
                          <a:spcPts val="0"/>
                        </a:spcBef>
                        <a:spcAft>
                          <a:spcPts val="0"/>
                        </a:spcAft>
                      </a:pPr>
                      <a:r>
                        <a:rPr lang="en-IN" sz="1800" dirty="0">
                          <a:solidFill>
                            <a:srgbClr val="C00000"/>
                          </a:solidFill>
                          <a:effectLst/>
                        </a:rPr>
                        <a:t> </a:t>
                      </a:r>
                      <a:endParaRPr lang="en-IN" sz="1200" dirty="0">
                        <a:solidFill>
                          <a:srgbClr val="C00000"/>
                        </a:solidFill>
                        <a:effectLst/>
                        <a:latin typeface="Calibri"/>
                        <a:ea typeface="Calibri"/>
                        <a:cs typeface="Arial"/>
                      </a:endParaRPr>
                    </a:p>
                  </a:txBody>
                  <a:tcPr marL="0" marR="0" marT="0" marB="0" anchor="b"/>
                </a:tc>
                <a:tc>
                  <a:txBody>
                    <a:bodyPr/>
                    <a:lstStyle/>
                    <a:p>
                      <a:pPr marL="0" marR="0" algn="ctr">
                        <a:lnSpc>
                          <a:spcPct val="115000"/>
                        </a:lnSpc>
                        <a:spcBef>
                          <a:spcPts val="0"/>
                        </a:spcBef>
                        <a:spcAft>
                          <a:spcPts val="0"/>
                        </a:spcAft>
                      </a:pPr>
                      <a:r>
                        <a:rPr lang="en-IN" sz="1800" dirty="0">
                          <a:solidFill>
                            <a:srgbClr val="C00000"/>
                          </a:solidFill>
                          <a:effectLst/>
                        </a:rPr>
                        <a:t>Questionnaire</a:t>
                      </a:r>
                      <a:endParaRPr lang="en-IN" sz="1200" dirty="0">
                        <a:solidFill>
                          <a:srgbClr val="C00000"/>
                        </a:solidFill>
                        <a:effectLst/>
                      </a:endParaRPr>
                    </a:p>
                    <a:p>
                      <a:pPr marL="0" marR="0" algn="ctr">
                        <a:lnSpc>
                          <a:spcPct val="115000"/>
                        </a:lnSpc>
                        <a:spcBef>
                          <a:spcPts val="0"/>
                        </a:spcBef>
                        <a:spcAft>
                          <a:spcPts val="0"/>
                        </a:spcAft>
                      </a:pPr>
                      <a:r>
                        <a:rPr lang="en-IN" sz="1800" dirty="0">
                          <a:solidFill>
                            <a:srgbClr val="C00000"/>
                          </a:solidFill>
                          <a:effectLst/>
                        </a:rPr>
                        <a:t> </a:t>
                      </a:r>
                      <a:endParaRPr lang="en-IN" sz="1200" dirty="0">
                        <a:solidFill>
                          <a:srgbClr val="C00000"/>
                        </a:solidFill>
                        <a:effectLst/>
                      </a:endParaRPr>
                    </a:p>
                    <a:p>
                      <a:pPr marL="0" marR="0" algn="ctr">
                        <a:lnSpc>
                          <a:spcPct val="115000"/>
                        </a:lnSpc>
                        <a:spcBef>
                          <a:spcPts val="0"/>
                        </a:spcBef>
                        <a:spcAft>
                          <a:spcPts val="0"/>
                        </a:spcAft>
                      </a:pPr>
                      <a:r>
                        <a:rPr lang="en-IN" sz="1800" dirty="0">
                          <a:solidFill>
                            <a:srgbClr val="C00000"/>
                          </a:solidFill>
                          <a:effectLst/>
                        </a:rPr>
                        <a:t> </a:t>
                      </a:r>
                      <a:endParaRPr lang="en-IN" sz="1200" dirty="0">
                        <a:solidFill>
                          <a:srgbClr val="C00000"/>
                        </a:solidFill>
                        <a:effectLst/>
                        <a:latin typeface="Calibri"/>
                        <a:ea typeface="Calibri"/>
                        <a:cs typeface="Arial"/>
                      </a:endParaRPr>
                    </a:p>
                  </a:txBody>
                  <a:tcPr marL="0" marR="0" marT="0" marB="0" anchor="b"/>
                </a:tc>
                <a:tc>
                  <a:txBody>
                    <a:bodyPr/>
                    <a:lstStyle/>
                    <a:p>
                      <a:pPr marL="0" marR="0" algn="ctr">
                        <a:lnSpc>
                          <a:spcPct val="115000"/>
                        </a:lnSpc>
                        <a:spcBef>
                          <a:spcPts val="0"/>
                        </a:spcBef>
                        <a:spcAft>
                          <a:spcPts val="0"/>
                        </a:spcAft>
                      </a:pPr>
                      <a:r>
                        <a:rPr lang="en-IN" sz="1800" dirty="0">
                          <a:solidFill>
                            <a:srgbClr val="C00000"/>
                          </a:solidFill>
                          <a:effectLst/>
                        </a:rPr>
                        <a:t>--</a:t>
                      </a:r>
                      <a:endParaRPr lang="en-IN" sz="1200" dirty="0">
                        <a:solidFill>
                          <a:srgbClr val="C00000"/>
                        </a:solidFill>
                        <a:effectLst/>
                      </a:endParaRPr>
                    </a:p>
                    <a:p>
                      <a:pPr marL="0" marR="0" algn="ctr">
                        <a:lnSpc>
                          <a:spcPct val="115000"/>
                        </a:lnSpc>
                        <a:spcBef>
                          <a:spcPts val="0"/>
                        </a:spcBef>
                        <a:spcAft>
                          <a:spcPts val="0"/>
                        </a:spcAft>
                      </a:pPr>
                      <a:r>
                        <a:rPr lang="en-IN" sz="1800" dirty="0">
                          <a:solidFill>
                            <a:srgbClr val="C00000"/>
                          </a:solidFill>
                          <a:effectLst/>
                        </a:rPr>
                        <a:t> </a:t>
                      </a:r>
                      <a:endParaRPr lang="en-IN" sz="1200" dirty="0">
                        <a:solidFill>
                          <a:srgbClr val="C00000"/>
                        </a:solidFill>
                        <a:effectLst/>
                      </a:endParaRPr>
                    </a:p>
                    <a:p>
                      <a:pPr marL="0" marR="0" algn="ctr">
                        <a:lnSpc>
                          <a:spcPct val="115000"/>
                        </a:lnSpc>
                        <a:spcBef>
                          <a:spcPts val="0"/>
                        </a:spcBef>
                        <a:spcAft>
                          <a:spcPts val="0"/>
                        </a:spcAft>
                      </a:pPr>
                      <a:r>
                        <a:rPr lang="en-IN" sz="1800" dirty="0">
                          <a:solidFill>
                            <a:srgbClr val="C00000"/>
                          </a:solidFill>
                          <a:effectLst/>
                        </a:rPr>
                        <a:t> </a:t>
                      </a:r>
                      <a:endParaRPr lang="en-IN" sz="1200" dirty="0">
                        <a:solidFill>
                          <a:srgbClr val="C00000"/>
                        </a:solidFill>
                        <a:effectLst/>
                        <a:latin typeface="Calibri"/>
                        <a:ea typeface="Calibri"/>
                        <a:cs typeface="Arial"/>
                      </a:endParaRPr>
                    </a:p>
                  </a:txBody>
                  <a:tcPr marL="0" marR="0" marT="0" marB="0" anchor="b"/>
                </a:tc>
              </a:tr>
            </a:tbl>
          </a:graphicData>
        </a:graphic>
      </p:graphicFrame>
      <p:sp>
        <p:nvSpPr>
          <p:cNvPr id="8" name="Rectangle 7"/>
          <p:cNvSpPr/>
          <p:nvPr/>
        </p:nvSpPr>
        <p:spPr>
          <a:xfrm>
            <a:off x="1547664" y="24867"/>
            <a:ext cx="6187976" cy="523220"/>
          </a:xfrm>
          <a:prstGeom prst="rect">
            <a:avLst/>
          </a:prstGeom>
        </p:spPr>
        <p:txBody>
          <a:bodyPr wrap="none">
            <a:spAutoFit/>
          </a:bodyPr>
          <a:lstStyle/>
          <a:p>
            <a:r>
              <a:rPr lang="en-IN" sz="2800" b="1" dirty="0" smtClean="0"/>
              <a:t>COURSE ASSESSMENT AND EVALUATION</a:t>
            </a:r>
            <a:endParaRPr lang="en-IN" sz="2800" dirty="0"/>
          </a:p>
        </p:txBody>
      </p:sp>
    </p:spTree>
    <p:extLst>
      <p:ext uri="{BB962C8B-B14F-4D97-AF65-F5344CB8AC3E}">
        <p14:creationId xmlns:p14="http://schemas.microsoft.com/office/powerpoint/2010/main" val="247333137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55576" y="116632"/>
            <a:ext cx="6624736" cy="584775"/>
          </a:xfrm>
          <a:prstGeom prst="rect">
            <a:avLst/>
          </a:prstGeom>
        </p:spPr>
        <p:txBody>
          <a:bodyPr wrap="square">
            <a:spAutoFit/>
          </a:bodyPr>
          <a:lstStyle/>
          <a:p>
            <a:pPr lvl="1" algn="just"/>
            <a:r>
              <a:rPr lang="en-US" sz="3200" b="1" dirty="0"/>
              <a:t>4. Organizational Communication</a:t>
            </a:r>
            <a:endParaRPr lang="en-IN" sz="3200" dirty="0"/>
          </a:p>
        </p:txBody>
      </p:sp>
      <p:pic>
        <p:nvPicPr>
          <p:cNvPr id="5124" name="Picture 4" descr="Top 5 Strategies for Effective Organizational Communication - Business 2  Communit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784" y="1985292"/>
            <a:ext cx="8424648" cy="4872708"/>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1043608" y="849486"/>
            <a:ext cx="7056784" cy="923330"/>
          </a:xfrm>
          <a:prstGeom prst="rect">
            <a:avLst/>
          </a:prstGeom>
        </p:spPr>
        <p:txBody>
          <a:bodyPr wrap="square">
            <a:spAutoFit/>
          </a:bodyPr>
          <a:lstStyle/>
          <a:p>
            <a:pPr algn="just"/>
            <a:r>
              <a:rPr lang="en-US" b="1" dirty="0"/>
              <a:t>a. Internal operational </a:t>
            </a:r>
            <a:r>
              <a:rPr lang="en-US" dirty="0"/>
              <a:t> </a:t>
            </a:r>
            <a:r>
              <a:rPr lang="en-US" b="1" dirty="0"/>
              <a:t> Organizational Communication </a:t>
            </a:r>
            <a:r>
              <a:rPr lang="en-IN" dirty="0"/>
              <a:t>	</a:t>
            </a:r>
          </a:p>
          <a:p>
            <a:pPr algn="just"/>
            <a:r>
              <a:rPr lang="en-US" b="1" dirty="0" smtClean="0"/>
              <a:t>b</a:t>
            </a:r>
            <a:r>
              <a:rPr lang="en-US" b="1" dirty="0"/>
              <a:t>. External operational </a:t>
            </a:r>
            <a:r>
              <a:rPr lang="en-IN" dirty="0"/>
              <a:t> </a:t>
            </a:r>
            <a:r>
              <a:rPr lang="en-US" b="1" dirty="0"/>
              <a:t>Organizational Communication</a:t>
            </a:r>
            <a:endParaRPr lang="en-IN" dirty="0"/>
          </a:p>
          <a:p>
            <a:pPr algn="just"/>
            <a:r>
              <a:rPr lang="en-US" b="1" dirty="0" smtClean="0"/>
              <a:t>c</a:t>
            </a:r>
            <a:r>
              <a:rPr lang="en-US" b="1" dirty="0"/>
              <a:t>. Personal- Organizational Communication</a:t>
            </a:r>
            <a:endParaRPr lang="en-IN" dirty="0"/>
          </a:p>
        </p:txBody>
      </p:sp>
    </p:spTree>
    <p:extLst>
      <p:ext uri="{BB962C8B-B14F-4D97-AF65-F5344CB8AC3E}">
        <p14:creationId xmlns:p14="http://schemas.microsoft.com/office/powerpoint/2010/main" val="231374709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370640" y="260648"/>
            <a:ext cx="4274119" cy="584775"/>
          </a:xfrm>
          <a:prstGeom prst="rect">
            <a:avLst/>
          </a:prstGeom>
        </p:spPr>
        <p:txBody>
          <a:bodyPr wrap="none">
            <a:spAutoFit/>
          </a:bodyPr>
          <a:lstStyle/>
          <a:p>
            <a:pPr algn="just"/>
            <a:r>
              <a:rPr lang="en-US" sz="3200" b="1" dirty="0"/>
              <a:t>5. Mass Communication</a:t>
            </a:r>
            <a:endParaRPr lang="en-IN" sz="3200" dirty="0"/>
          </a:p>
        </p:txBody>
      </p:sp>
      <p:pic>
        <p:nvPicPr>
          <p:cNvPr id="6146" name="Picture 2" descr="Career in Journalism and Mass Communication - Sentinelassa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124744"/>
            <a:ext cx="8439281" cy="56166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050868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79512" y="116632"/>
            <a:ext cx="8208912" cy="6555641"/>
          </a:xfrm>
          <a:prstGeom prst="rect">
            <a:avLst/>
          </a:prstGeom>
        </p:spPr>
        <p:txBody>
          <a:bodyPr wrap="square">
            <a:spAutoFit/>
          </a:bodyPr>
          <a:lstStyle/>
          <a:p>
            <a:pPr algn="ctr"/>
            <a:r>
              <a:rPr lang="en-IN" sz="2400" b="1" dirty="0"/>
              <a:t>ASSESSMENT QUESTIONS</a:t>
            </a:r>
          </a:p>
          <a:p>
            <a:r>
              <a:rPr lang="en-US" b="1" dirty="0" smtClean="0"/>
              <a:t>1. Answer </a:t>
            </a:r>
            <a:r>
              <a:rPr lang="en-US" b="1" dirty="0"/>
              <a:t>the following questions by choosing correct options </a:t>
            </a:r>
            <a:r>
              <a:rPr lang="en-US" b="1" dirty="0" smtClean="0"/>
              <a:t>given </a:t>
            </a:r>
            <a:r>
              <a:rPr lang="en-US" b="1" dirty="0"/>
              <a:t>below.</a:t>
            </a:r>
            <a:endParaRPr lang="en-IN" dirty="0"/>
          </a:p>
          <a:p>
            <a:pPr lvl="0"/>
            <a:r>
              <a:rPr lang="en-US" b="1" dirty="0"/>
              <a:t>Which one of the following is not an example of intrapersonal communication?</a:t>
            </a:r>
            <a:endParaRPr lang="en-IN" dirty="0"/>
          </a:p>
          <a:p>
            <a:pPr lvl="0"/>
            <a:r>
              <a:rPr lang="en-US" dirty="0" smtClean="0"/>
              <a:t>A. Sending </a:t>
            </a:r>
            <a:r>
              <a:rPr lang="en-US" dirty="0"/>
              <a:t>a text message to a friend.</a:t>
            </a:r>
            <a:endParaRPr lang="en-IN" dirty="0"/>
          </a:p>
          <a:p>
            <a:pPr lvl="0"/>
            <a:r>
              <a:rPr lang="en-US" dirty="0" smtClean="0"/>
              <a:t>B. Talking </a:t>
            </a:r>
            <a:r>
              <a:rPr lang="en-US" dirty="0"/>
              <a:t>to yourself.</a:t>
            </a:r>
            <a:endParaRPr lang="en-IN" dirty="0"/>
          </a:p>
          <a:p>
            <a:pPr lvl="0"/>
            <a:r>
              <a:rPr lang="en-US" dirty="0" smtClean="0"/>
              <a:t>C. Writing </a:t>
            </a:r>
            <a:r>
              <a:rPr lang="en-US" dirty="0"/>
              <a:t>a reminder note to yourself.</a:t>
            </a:r>
            <a:endParaRPr lang="en-IN" dirty="0"/>
          </a:p>
          <a:p>
            <a:pPr lvl="0"/>
            <a:r>
              <a:rPr lang="en-US" dirty="0" smtClean="0"/>
              <a:t>D. Thinking </a:t>
            </a:r>
            <a:r>
              <a:rPr lang="en-US" dirty="0"/>
              <a:t>about a problem you need to solve.</a:t>
            </a:r>
            <a:endParaRPr lang="en-IN" dirty="0"/>
          </a:p>
          <a:p>
            <a:pPr lvl="0"/>
            <a:r>
              <a:rPr lang="en-US" b="1" dirty="0" smtClean="0"/>
              <a:t>2. Group </a:t>
            </a:r>
            <a:r>
              <a:rPr lang="en-US" b="1" dirty="0"/>
              <a:t>communication involves a different set of skills than interpersonal communication because</a:t>
            </a:r>
            <a:endParaRPr lang="en-IN" dirty="0"/>
          </a:p>
          <a:p>
            <a:pPr lvl="0"/>
            <a:r>
              <a:rPr lang="en-US" dirty="0" smtClean="0"/>
              <a:t>A. In </a:t>
            </a:r>
            <a:r>
              <a:rPr lang="en-US" dirty="0"/>
              <a:t>a group, one sender has many different receivers to take into account.</a:t>
            </a:r>
            <a:endParaRPr lang="en-IN" dirty="0"/>
          </a:p>
          <a:p>
            <a:pPr lvl="0"/>
            <a:r>
              <a:rPr lang="en-US" dirty="0" smtClean="0"/>
              <a:t>B. In </a:t>
            </a:r>
            <a:r>
              <a:rPr lang="en-US" dirty="0"/>
              <a:t>a group, one receiver has many different senders to take into account.</a:t>
            </a:r>
            <a:endParaRPr lang="en-IN" dirty="0"/>
          </a:p>
          <a:p>
            <a:pPr lvl="0"/>
            <a:r>
              <a:rPr lang="en-US" dirty="0" smtClean="0"/>
              <a:t>C. Groups</a:t>
            </a:r>
            <a:r>
              <a:rPr lang="en-US" dirty="0"/>
              <a:t>, by definition, contain more than two people.</a:t>
            </a:r>
            <a:endParaRPr lang="en-IN" dirty="0"/>
          </a:p>
          <a:p>
            <a:pPr lvl="0"/>
            <a:r>
              <a:rPr lang="en-US" dirty="0" smtClean="0"/>
              <a:t>D. Group </a:t>
            </a:r>
            <a:r>
              <a:rPr lang="en-US" dirty="0"/>
              <a:t>communication is more important than interpersonal communication.</a:t>
            </a:r>
            <a:endParaRPr lang="en-IN" dirty="0"/>
          </a:p>
          <a:p>
            <a:pPr lvl="0"/>
            <a:r>
              <a:rPr lang="en-US" b="1" dirty="0" smtClean="0"/>
              <a:t>3. The </a:t>
            </a:r>
            <a:r>
              <a:rPr lang="en-US" b="1" dirty="0"/>
              <a:t>mode of communication that involves a single source transmitting information to a large number of receivers simultaneously, is called</a:t>
            </a:r>
            <a:endParaRPr lang="en-IN" dirty="0"/>
          </a:p>
          <a:p>
            <a:r>
              <a:rPr lang="en-US" dirty="0"/>
              <a:t>A. Group communication	</a:t>
            </a:r>
            <a:r>
              <a:rPr lang="en-US" dirty="0" smtClean="0"/>
              <a:t>	B</a:t>
            </a:r>
            <a:r>
              <a:rPr lang="en-US" dirty="0"/>
              <a:t>. Mass communication</a:t>
            </a:r>
            <a:endParaRPr lang="en-IN" dirty="0"/>
          </a:p>
          <a:p>
            <a:r>
              <a:rPr lang="en-US" dirty="0"/>
              <a:t>C. Intrapersonal communication	D. Interpersonal communication</a:t>
            </a:r>
            <a:endParaRPr lang="en-IN" dirty="0"/>
          </a:p>
          <a:p>
            <a:pPr lvl="0"/>
            <a:r>
              <a:rPr lang="en-US" b="1" dirty="0" smtClean="0"/>
              <a:t>4. Organizational </a:t>
            </a:r>
            <a:r>
              <a:rPr lang="en-US" b="1" dirty="0"/>
              <a:t>communication can also be equated with</a:t>
            </a:r>
            <a:endParaRPr lang="en-IN" dirty="0"/>
          </a:p>
          <a:p>
            <a:r>
              <a:rPr lang="en-US" dirty="0"/>
              <a:t>A. Intrapersonal communication	B. Interpersonal communication</a:t>
            </a:r>
            <a:endParaRPr lang="en-IN" dirty="0"/>
          </a:p>
          <a:p>
            <a:r>
              <a:rPr lang="en-US" dirty="0"/>
              <a:t>C. Group communication	</a:t>
            </a:r>
            <a:r>
              <a:rPr lang="en-US" dirty="0" smtClean="0"/>
              <a:t>	D</a:t>
            </a:r>
            <a:r>
              <a:rPr lang="en-US" dirty="0"/>
              <a:t>. Mass communication</a:t>
            </a:r>
            <a:endParaRPr lang="en-IN" dirty="0"/>
          </a:p>
          <a:p>
            <a:pPr lvl="0"/>
            <a:r>
              <a:rPr lang="en-US" b="1" dirty="0" smtClean="0"/>
              <a:t>5. The </a:t>
            </a:r>
            <a:r>
              <a:rPr lang="en-US" b="1" dirty="0"/>
              <a:t>type of communication </a:t>
            </a:r>
            <a:r>
              <a:rPr lang="en-US" b="1" dirty="0" smtClean="0"/>
              <a:t>that </a:t>
            </a:r>
            <a:r>
              <a:rPr lang="en-US" b="1" dirty="0"/>
              <a:t>the teacher has in the classroom, is termed as</a:t>
            </a:r>
            <a:endParaRPr lang="en-IN" dirty="0"/>
          </a:p>
          <a:p>
            <a:pPr lvl="0"/>
            <a:r>
              <a:rPr lang="en-US" dirty="0" smtClean="0"/>
              <a:t>A. Interpersonal </a:t>
            </a:r>
            <a:r>
              <a:rPr lang="en-US" dirty="0"/>
              <a:t>communication	B. Mass communication</a:t>
            </a:r>
            <a:endParaRPr lang="en-IN" dirty="0"/>
          </a:p>
          <a:p>
            <a:pPr lvl="0"/>
            <a:r>
              <a:rPr lang="en-US" dirty="0" smtClean="0"/>
              <a:t>C. Face-to-face </a:t>
            </a:r>
            <a:r>
              <a:rPr lang="en-US" dirty="0"/>
              <a:t>communication	D. Above all</a:t>
            </a:r>
            <a:endParaRPr lang="en-IN" dirty="0"/>
          </a:p>
        </p:txBody>
      </p:sp>
    </p:spTree>
    <p:extLst>
      <p:ext uri="{BB962C8B-B14F-4D97-AF65-F5344CB8AC3E}">
        <p14:creationId xmlns:p14="http://schemas.microsoft.com/office/powerpoint/2010/main" val="149006111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9405" y="404664"/>
            <a:ext cx="8388424" cy="6524863"/>
          </a:xfrm>
          <a:prstGeom prst="rect">
            <a:avLst/>
          </a:prstGeom>
        </p:spPr>
        <p:txBody>
          <a:bodyPr wrap="square">
            <a:spAutoFit/>
          </a:bodyPr>
          <a:lstStyle/>
          <a:p>
            <a:pPr lvl="0"/>
            <a:r>
              <a:rPr lang="en-US" sz="2200" b="1" dirty="0" smtClean="0"/>
              <a:t>6. ’</a:t>
            </a:r>
            <a:r>
              <a:rPr lang="en-US" sz="2200" b="1" dirty="0" err="1" smtClean="0"/>
              <a:t>Orkut</a:t>
            </a:r>
            <a:r>
              <a:rPr lang="en-US" sz="2200" b="1" dirty="0"/>
              <a:t>’ is a part of:</a:t>
            </a:r>
            <a:endParaRPr lang="en-IN" sz="2200" dirty="0"/>
          </a:p>
          <a:p>
            <a:r>
              <a:rPr lang="en-US" sz="2200" dirty="0"/>
              <a:t>A. Intrapersonal communication	</a:t>
            </a:r>
            <a:r>
              <a:rPr lang="en-US" sz="2200" dirty="0" smtClean="0"/>
              <a:t>   B</a:t>
            </a:r>
            <a:r>
              <a:rPr lang="en-US" sz="2200" dirty="0"/>
              <a:t>. Mass communication</a:t>
            </a:r>
            <a:endParaRPr lang="en-IN" sz="2200" dirty="0"/>
          </a:p>
          <a:p>
            <a:r>
              <a:rPr lang="en-US" sz="2200" dirty="0"/>
              <a:t>C. Group communication	</a:t>
            </a:r>
            <a:r>
              <a:rPr lang="en-US" sz="2200" dirty="0" smtClean="0"/>
              <a:t>   D</a:t>
            </a:r>
            <a:r>
              <a:rPr lang="en-US" sz="2200" dirty="0"/>
              <a:t>. Interpersonal communication</a:t>
            </a:r>
            <a:endParaRPr lang="en-IN" sz="2200" dirty="0"/>
          </a:p>
          <a:p>
            <a:pPr lvl="0"/>
            <a:r>
              <a:rPr lang="en-US" sz="2200" b="1" dirty="0" smtClean="0"/>
              <a:t>7. Communication </a:t>
            </a:r>
            <a:r>
              <a:rPr lang="en-US" sz="2200" b="1" dirty="0"/>
              <a:t>with oneself is known as:</a:t>
            </a:r>
            <a:endParaRPr lang="en-IN" sz="2200" dirty="0"/>
          </a:p>
          <a:p>
            <a:r>
              <a:rPr lang="en-US" sz="2200" dirty="0"/>
              <a:t>A. Group communication	</a:t>
            </a:r>
            <a:r>
              <a:rPr lang="en-US" sz="2200" dirty="0" smtClean="0"/>
              <a:t>     B</a:t>
            </a:r>
            <a:r>
              <a:rPr lang="en-US" sz="2200" dirty="0"/>
              <a:t>. Grapevine communication</a:t>
            </a:r>
            <a:endParaRPr lang="en-IN" sz="2200" dirty="0"/>
          </a:p>
          <a:p>
            <a:r>
              <a:rPr lang="en-US" sz="2200" dirty="0"/>
              <a:t>C. Interpersonal communication	</a:t>
            </a:r>
            <a:r>
              <a:rPr lang="en-US" sz="2200" dirty="0" smtClean="0"/>
              <a:t>     D</a:t>
            </a:r>
            <a:r>
              <a:rPr lang="en-US" sz="2200" dirty="0"/>
              <a:t>. Intrapersonal communication</a:t>
            </a:r>
            <a:endParaRPr lang="en-IN" sz="2200" dirty="0"/>
          </a:p>
          <a:p>
            <a:pPr lvl="0"/>
            <a:r>
              <a:rPr lang="en-US" sz="2200" b="1" dirty="0" smtClean="0"/>
              <a:t>8. In </a:t>
            </a:r>
            <a:r>
              <a:rPr lang="en-US" sz="2200" b="1" dirty="0"/>
              <a:t>mass communication, selective perception is dependent on the receiver’s</a:t>
            </a:r>
            <a:endParaRPr lang="en-IN" sz="2200" dirty="0"/>
          </a:p>
          <a:p>
            <a:r>
              <a:rPr lang="en-US" sz="2200" dirty="0"/>
              <a:t>A. Competence	</a:t>
            </a:r>
            <a:r>
              <a:rPr lang="en-US" sz="2200" dirty="0" smtClean="0"/>
              <a:t>	B</a:t>
            </a:r>
            <a:r>
              <a:rPr lang="en-US" sz="2200" dirty="0"/>
              <a:t>. Pre-disposition</a:t>
            </a:r>
            <a:endParaRPr lang="en-IN" sz="2200" dirty="0"/>
          </a:p>
          <a:p>
            <a:r>
              <a:rPr lang="en-US" sz="2200" dirty="0"/>
              <a:t>C. Receptive	</a:t>
            </a:r>
            <a:r>
              <a:rPr lang="en-US" sz="2200" dirty="0" smtClean="0"/>
              <a:t>	D</a:t>
            </a:r>
            <a:r>
              <a:rPr lang="en-US" sz="2200" dirty="0"/>
              <a:t>. Ethnicity</a:t>
            </a:r>
            <a:endParaRPr lang="en-IN" sz="2200" dirty="0"/>
          </a:p>
          <a:p>
            <a:pPr lvl="0"/>
            <a:r>
              <a:rPr lang="en-US" sz="2200" b="1" dirty="0" smtClean="0"/>
              <a:t>9. Interpersonal </a:t>
            </a:r>
            <a:r>
              <a:rPr lang="en-US" sz="2200" b="1" dirty="0"/>
              <a:t>Communication is direct face to face communication between</a:t>
            </a:r>
            <a:endParaRPr lang="en-IN" sz="2200" dirty="0"/>
          </a:p>
          <a:p>
            <a:r>
              <a:rPr lang="en-US" sz="2200" dirty="0"/>
              <a:t>A. Mass	</a:t>
            </a:r>
            <a:r>
              <a:rPr lang="en-US" sz="2200" dirty="0" smtClean="0"/>
              <a:t>		B</a:t>
            </a:r>
            <a:r>
              <a:rPr lang="en-US" sz="2200" dirty="0"/>
              <a:t>. Two persons</a:t>
            </a:r>
            <a:endParaRPr lang="en-IN" sz="2200" dirty="0"/>
          </a:p>
          <a:p>
            <a:r>
              <a:rPr lang="en-US" sz="2200" dirty="0"/>
              <a:t>C. Group of persons	D. Oneself</a:t>
            </a:r>
            <a:endParaRPr lang="en-IN" sz="2200" dirty="0"/>
          </a:p>
          <a:p>
            <a:pPr lvl="0"/>
            <a:r>
              <a:rPr lang="en-US" sz="2200" dirty="0"/>
              <a:t/>
            </a:r>
            <a:br>
              <a:rPr lang="en-US" sz="2200" dirty="0"/>
            </a:br>
            <a:r>
              <a:rPr lang="en-US" sz="2200" b="1" dirty="0" smtClean="0"/>
              <a:t>10. Which </a:t>
            </a:r>
            <a:r>
              <a:rPr lang="en-US" sz="2200" b="1" dirty="0"/>
              <a:t>of the following term is used when one communicates with himself?</a:t>
            </a:r>
            <a:endParaRPr lang="en-IN" sz="2200" dirty="0"/>
          </a:p>
          <a:p>
            <a:r>
              <a:rPr lang="en-US" sz="2200" dirty="0"/>
              <a:t>A. Interpersonal communication	</a:t>
            </a:r>
            <a:r>
              <a:rPr lang="en-US" sz="2200" dirty="0" smtClean="0"/>
              <a:t>    B</a:t>
            </a:r>
            <a:r>
              <a:rPr lang="en-US" sz="2200" dirty="0"/>
              <a:t>. Intrapersonal communication</a:t>
            </a:r>
            <a:endParaRPr lang="en-IN" sz="2200" dirty="0"/>
          </a:p>
          <a:p>
            <a:r>
              <a:rPr lang="en-US" sz="2200" dirty="0"/>
              <a:t>C. Unidyadic communication	</a:t>
            </a:r>
            <a:r>
              <a:rPr lang="en-US" sz="2200" dirty="0" smtClean="0"/>
              <a:t>    D</a:t>
            </a:r>
            <a:r>
              <a:rPr lang="en-US" sz="2200" dirty="0"/>
              <a:t>. Me communication</a:t>
            </a:r>
            <a:endParaRPr lang="en-IN" sz="2200" dirty="0"/>
          </a:p>
        </p:txBody>
      </p:sp>
    </p:spTree>
    <p:extLst>
      <p:ext uri="{BB962C8B-B14F-4D97-AF65-F5344CB8AC3E}">
        <p14:creationId xmlns:p14="http://schemas.microsoft.com/office/powerpoint/2010/main" val="370169305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83568" y="1988840"/>
            <a:ext cx="7488832" cy="2677656"/>
          </a:xfrm>
          <a:prstGeom prst="rect">
            <a:avLst/>
          </a:prstGeom>
        </p:spPr>
        <p:txBody>
          <a:bodyPr wrap="square">
            <a:spAutoFit/>
          </a:bodyPr>
          <a:lstStyle/>
          <a:p>
            <a:pPr algn="ctr"/>
            <a:r>
              <a:rPr lang="en-US" sz="2800" b="1" dirty="0" smtClean="0"/>
              <a:t>Answers</a:t>
            </a:r>
          </a:p>
          <a:p>
            <a:endParaRPr lang="en-US" sz="2800" b="1" dirty="0"/>
          </a:p>
          <a:p>
            <a:endParaRPr lang="en-IN" sz="2800" dirty="0"/>
          </a:p>
          <a:p>
            <a:pPr marL="514350" indent="-514350">
              <a:buAutoNum type="arabicPeriod"/>
            </a:pPr>
            <a:r>
              <a:rPr lang="en-US" sz="2800" dirty="0" smtClean="0"/>
              <a:t>A</a:t>
            </a:r>
            <a:r>
              <a:rPr lang="en-US" sz="2800" dirty="0"/>
              <a:t>	2. A	3.B	4.C	5.D	6.D	7.D	8. </a:t>
            </a:r>
            <a:r>
              <a:rPr lang="en-US" sz="2800" dirty="0" smtClean="0"/>
              <a:t>C	</a:t>
            </a:r>
          </a:p>
          <a:p>
            <a:r>
              <a:rPr lang="en-US" sz="2800" dirty="0" smtClean="0"/>
              <a:t>9.B</a:t>
            </a:r>
            <a:r>
              <a:rPr lang="en-US" sz="2800" dirty="0"/>
              <a:t>	10.B</a:t>
            </a:r>
            <a:endParaRPr lang="en-IN" sz="2800" dirty="0"/>
          </a:p>
        </p:txBody>
      </p:sp>
    </p:spTree>
    <p:extLst>
      <p:ext uri="{BB962C8B-B14F-4D97-AF65-F5344CB8AC3E}">
        <p14:creationId xmlns:p14="http://schemas.microsoft.com/office/powerpoint/2010/main" val="420962709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79512" y="188640"/>
            <a:ext cx="7560840" cy="6186309"/>
          </a:xfrm>
          <a:prstGeom prst="rect">
            <a:avLst/>
          </a:prstGeom>
        </p:spPr>
        <p:txBody>
          <a:bodyPr wrap="square">
            <a:spAutoFit/>
          </a:bodyPr>
          <a:lstStyle/>
          <a:p>
            <a:pPr algn="ctr"/>
            <a:r>
              <a:rPr lang="en-US" sz="3600" b="1" dirty="0"/>
              <a:t>Barriers in </a:t>
            </a:r>
            <a:r>
              <a:rPr lang="en-US" sz="3600" b="1" dirty="0" smtClean="0"/>
              <a:t>communication</a:t>
            </a:r>
          </a:p>
          <a:p>
            <a:pPr marL="342900" indent="-342900">
              <a:buAutoNum type="arabicPeriod"/>
            </a:pPr>
            <a:r>
              <a:rPr lang="en-US" sz="3600" dirty="0" smtClean="0"/>
              <a:t> Listening barriers</a:t>
            </a:r>
          </a:p>
          <a:p>
            <a:r>
              <a:rPr lang="en-US" sz="3600" dirty="0"/>
              <a:t>2. Barriers while </a:t>
            </a:r>
            <a:r>
              <a:rPr lang="en-US" sz="3600" dirty="0" smtClean="0"/>
              <a:t>speaking</a:t>
            </a:r>
          </a:p>
          <a:p>
            <a:r>
              <a:rPr lang="en-US" sz="3600" dirty="0"/>
              <a:t>3. Environmental barriers </a:t>
            </a:r>
            <a:r>
              <a:rPr lang="en-US" sz="3600" dirty="0" smtClean="0"/>
              <a:t>include</a:t>
            </a:r>
          </a:p>
          <a:p>
            <a:r>
              <a:rPr lang="en-US" sz="3600" dirty="0"/>
              <a:t>4. Cultural barriers:</a:t>
            </a:r>
            <a:endParaRPr lang="en-IN" sz="3600" dirty="0"/>
          </a:p>
          <a:p>
            <a:r>
              <a:rPr lang="en-US" sz="3600" dirty="0" smtClean="0"/>
              <a:t>	Social </a:t>
            </a:r>
            <a:r>
              <a:rPr lang="en-US" sz="3600" dirty="0"/>
              <a:t>and Economic </a:t>
            </a:r>
            <a:r>
              <a:rPr lang="en-US" sz="3600" dirty="0" smtClean="0"/>
              <a:t>Conditions</a:t>
            </a:r>
          </a:p>
          <a:p>
            <a:r>
              <a:rPr lang="en-US" sz="3600" dirty="0" smtClean="0"/>
              <a:t>	Cultural Background</a:t>
            </a:r>
          </a:p>
          <a:p>
            <a:r>
              <a:rPr lang="en-US" sz="3600" dirty="0" smtClean="0"/>
              <a:t>	Language </a:t>
            </a:r>
            <a:r>
              <a:rPr lang="en-US" sz="3600" dirty="0"/>
              <a:t>and </a:t>
            </a:r>
            <a:r>
              <a:rPr lang="en-US" sz="3600" dirty="0" smtClean="0"/>
              <a:t>Accent</a:t>
            </a:r>
          </a:p>
          <a:p>
            <a:r>
              <a:rPr lang="en-US" sz="3600" dirty="0" smtClean="0"/>
              <a:t>	Behavior </a:t>
            </a:r>
            <a:r>
              <a:rPr lang="en-US" sz="3600" dirty="0"/>
              <a:t>and </a:t>
            </a:r>
            <a:r>
              <a:rPr lang="en-US" sz="3600" dirty="0" smtClean="0"/>
              <a:t>Nature</a:t>
            </a:r>
          </a:p>
          <a:p>
            <a:r>
              <a:rPr lang="en-US" sz="3600" dirty="0"/>
              <a:t>5. </a:t>
            </a:r>
            <a:r>
              <a:rPr lang="en-US" sz="3600" dirty="0" smtClean="0"/>
              <a:t>Religion</a:t>
            </a:r>
          </a:p>
          <a:p>
            <a:r>
              <a:rPr lang="en-US" sz="3600" dirty="0" smtClean="0"/>
              <a:t>6. Individual/Psychological barriers</a:t>
            </a:r>
            <a:endParaRPr lang="en-IN" sz="3600" dirty="0"/>
          </a:p>
        </p:txBody>
      </p:sp>
    </p:spTree>
    <p:extLst>
      <p:ext uri="{BB962C8B-B14F-4D97-AF65-F5344CB8AC3E}">
        <p14:creationId xmlns:p14="http://schemas.microsoft.com/office/powerpoint/2010/main" val="226309842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79512" y="332655"/>
            <a:ext cx="7992888" cy="6740307"/>
          </a:xfrm>
          <a:prstGeom prst="rect">
            <a:avLst/>
          </a:prstGeom>
        </p:spPr>
        <p:txBody>
          <a:bodyPr wrap="square">
            <a:spAutoFit/>
          </a:bodyPr>
          <a:lstStyle/>
          <a:p>
            <a:r>
              <a:rPr lang="en-US" sz="3600" dirty="0"/>
              <a:t>7. Organizational Barriers</a:t>
            </a:r>
            <a:endParaRPr lang="en-IN" sz="3600" dirty="0"/>
          </a:p>
          <a:p>
            <a:r>
              <a:rPr lang="en-US" sz="3600" dirty="0"/>
              <a:t>8. Interpersonal barriers</a:t>
            </a:r>
            <a:endParaRPr lang="en-IN" sz="3600" dirty="0"/>
          </a:p>
          <a:p>
            <a:r>
              <a:rPr lang="en-US" sz="3600" dirty="0"/>
              <a:t>9. Attitudinal barriers</a:t>
            </a:r>
            <a:endParaRPr lang="en-IN" sz="3600" dirty="0"/>
          </a:p>
          <a:p>
            <a:r>
              <a:rPr lang="en-US" sz="3600" dirty="0"/>
              <a:t>10. Channel barriers</a:t>
            </a:r>
            <a:endParaRPr lang="en-IN" sz="3600" dirty="0"/>
          </a:p>
          <a:p>
            <a:pPr marL="457200" indent="-457200">
              <a:buAutoNum type="arabicPeriod" startAt="11"/>
            </a:pPr>
            <a:r>
              <a:rPr lang="en-US" sz="3600" dirty="0"/>
              <a:t>Physical and mechanical barriers</a:t>
            </a:r>
            <a:endParaRPr lang="en-US" sz="3600" b="1" dirty="0"/>
          </a:p>
          <a:p>
            <a:pPr marL="457200" indent="-457200">
              <a:buAutoNum type="arabicPeriod" startAt="11"/>
            </a:pPr>
            <a:r>
              <a:rPr lang="en-US" sz="3600" dirty="0"/>
              <a:t>Language/Semantic barrier</a:t>
            </a:r>
          </a:p>
          <a:p>
            <a:r>
              <a:rPr lang="en-US" sz="3600" dirty="0"/>
              <a:t>(i) Words with different meaning    (ii)Denotations (Dictionary meaning</a:t>
            </a:r>
            <a:r>
              <a:rPr lang="en-US" sz="3600" dirty="0" smtClean="0"/>
              <a:t>): </a:t>
            </a:r>
            <a:r>
              <a:rPr lang="en-US" sz="3600" dirty="0"/>
              <a:t>and Connotation (</a:t>
            </a:r>
            <a:r>
              <a:rPr lang="en-US" sz="3600" dirty="0" smtClean="0"/>
              <a:t>Imaginary meaning)</a:t>
            </a:r>
          </a:p>
          <a:p>
            <a:r>
              <a:rPr lang="en-US" sz="3600" dirty="0" smtClean="0"/>
              <a:t>(iii)Bad </a:t>
            </a:r>
            <a:r>
              <a:rPr lang="en-US" sz="3600" dirty="0"/>
              <a:t>Expression:                             (iv)Faulty Translation: </a:t>
            </a:r>
          </a:p>
          <a:p>
            <a:r>
              <a:rPr lang="en-US" sz="3600" dirty="0"/>
              <a:t>(v)</a:t>
            </a:r>
            <a:r>
              <a:rPr lang="en-US" sz="3600" dirty="0" err="1"/>
              <a:t>Unclarified</a:t>
            </a:r>
            <a:r>
              <a:rPr lang="en-US" sz="3600" dirty="0"/>
              <a:t> Assumption: </a:t>
            </a:r>
            <a:endParaRPr lang="en-IN" sz="3600" dirty="0"/>
          </a:p>
        </p:txBody>
      </p:sp>
    </p:spTree>
    <p:extLst>
      <p:ext uri="{BB962C8B-B14F-4D97-AF65-F5344CB8AC3E}">
        <p14:creationId xmlns:p14="http://schemas.microsoft.com/office/powerpoint/2010/main" val="409285253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109268" y="1628800"/>
            <a:ext cx="8280919" cy="3384376"/>
          </a:xfrm>
          <a:prstGeom prst="roundRect">
            <a:avLst/>
          </a:prstGeom>
        </p:spPr>
        <p:style>
          <a:lnRef idx="3">
            <a:schemeClr val="lt1"/>
          </a:lnRef>
          <a:fillRef idx="1">
            <a:schemeClr val="accent5"/>
          </a:fillRef>
          <a:effectRef idx="1">
            <a:schemeClr val="accent5"/>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just">
              <a:lnSpc>
                <a:spcPct val="115000"/>
              </a:lnSpc>
              <a:spcBef>
                <a:spcPts val="0"/>
              </a:spcBef>
              <a:spcAft>
                <a:spcPts val="0"/>
              </a:spcAft>
            </a:pPr>
            <a:r>
              <a:rPr lang="en-US" sz="3200" b="1" dirty="0">
                <a:effectLst/>
                <a:latin typeface="Book Antiqua"/>
                <a:ea typeface="Calibri"/>
                <a:cs typeface="Tunga"/>
              </a:rPr>
              <a:t>Activity: </a:t>
            </a:r>
            <a:r>
              <a:rPr lang="en-US" sz="3200" dirty="0">
                <a:effectLst/>
                <a:latin typeface="Book Antiqua"/>
                <a:ea typeface="Calibri"/>
                <a:cs typeface="Tunga"/>
              </a:rPr>
              <a:t>Your father is not keen on your decision to study MS in the USA. How can you persuade him, bearing in mind the barriers to communication that you might encounter</a:t>
            </a:r>
            <a:r>
              <a:rPr lang="en-US" sz="3200" dirty="0" smtClean="0">
                <a:effectLst/>
                <a:latin typeface="Book Antiqua"/>
                <a:ea typeface="Calibri"/>
                <a:cs typeface="Tunga"/>
              </a:rPr>
              <a:t>?</a:t>
            </a:r>
            <a:r>
              <a:rPr lang="en-US" sz="3200" dirty="0">
                <a:effectLst/>
                <a:latin typeface="Book Antiqua"/>
                <a:ea typeface="Calibri"/>
                <a:cs typeface="Tunga"/>
              </a:rPr>
              <a:t> </a:t>
            </a:r>
            <a:endParaRPr lang="en-IN" sz="2800" dirty="0">
              <a:effectLst/>
              <a:ea typeface="Calibri"/>
              <a:cs typeface="Tunga"/>
            </a:endParaRPr>
          </a:p>
        </p:txBody>
      </p:sp>
    </p:spTree>
    <p:extLst>
      <p:ext uri="{BB962C8B-B14F-4D97-AF65-F5344CB8AC3E}">
        <p14:creationId xmlns:p14="http://schemas.microsoft.com/office/powerpoint/2010/main" val="72344716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699792" y="188640"/>
            <a:ext cx="3981218" cy="523220"/>
          </a:xfrm>
          <a:prstGeom prst="rect">
            <a:avLst/>
          </a:prstGeom>
        </p:spPr>
        <p:txBody>
          <a:bodyPr wrap="none">
            <a:spAutoFit/>
          </a:bodyPr>
          <a:lstStyle/>
          <a:p>
            <a:r>
              <a:rPr lang="en-IN" sz="2800" b="1" dirty="0" smtClean="0"/>
              <a:t>ASSESSMENT QUESTIONS</a:t>
            </a:r>
            <a:endParaRPr lang="en-IN" sz="2800" b="1" dirty="0"/>
          </a:p>
        </p:txBody>
      </p:sp>
      <p:sp>
        <p:nvSpPr>
          <p:cNvPr id="5" name="Rectangle 4"/>
          <p:cNvSpPr/>
          <p:nvPr/>
        </p:nvSpPr>
        <p:spPr>
          <a:xfrm>
            <a:off x="179512" y="699075"/>
            <a:ext cx="8280920" cy="6186309"/>
          </a:xfrm>
          <a:prstGeom prst="rect">
            <a:avLst/>
          </a:prstGeom>
        </p:spPr>
        <p:txBody>
          <a:bodyPr wrap="square">
            <a:spAutoFit/>
          </a:bodyPr>
          <a:lstStyle/>
          <a:p>
            <a:r>
              <a:rPr lang="en-US" b="1" dirty="0"/>
              <a:t>Exercise: 1.2. Answer the following questions by choosing correct options </a:t>
            </a:r>
            <a:r>
              <a:rPr lang="en-US" b="1" dirty="0" smtClean="0"/>
              <a:t>given  below</a:t>
            </a:r>
            <a:r>
              <a:rPr lang="en-US" b="1" dirty="0"/>
              <a:t>.</a:t>
            </a:r>
            <a:endParaRPr lang="en-IN" dirty="0"/>
          </a:p>
          <a:p>
            <a:r>
              <a:rPr lang="en-IN" dirty="0"/>
              <a:t>1. Which of these is the ‘external sound’ present in the channels of communication?</a:t>
            </a:r>
            <a:br>
              <a:rPr lang="en-IN" dirty="0"/>
            </a:br>
            <a:r>
              <a:rPr lang="en-IN" dirty="0"/>
              <a:t>a) Noise				b) Semantic problems</a:t>
            </a:r>
            <a:br>
              <a:rPr lang="en-IN" dirty="0"/>
            </a:br>
            <a:r>
              <a:rPr lang="en-IN" dirty="0"/>
              <a:t>c) Cultural barriers		</a:t>
            </a:r>
            <a:r>
              <a:rPr lang="en-IN" dirty="0" smtClean="0"/>
              <a:t>	d</a:t>
            </a:r>
            <a:r>
              <a:rPr lang="en-IN" dirty="0"/>
              <a:t>) Over communication</a:t>
            </a:r>
          </a:p>
          <a:p>
            <a:r>
              <a:rPr lang="en-IN" dirty="0"/>
              <a:t>2. Which of these should not be avoided for effective communication?</a:t>
            </a:r>
            <a:br>
              <a:rPr lang="en-IN" dirty="0"/>
            </a:br>
            <a:r>
              <a:rPr lang="en-IN" dirty="0"/>
              <a:t>a) Noise				b) Planning</a:t>
            </a:r>
            <a:br>
              <a:rPr lang="en-IN" dirty="0"/>
            </a:br>
            <a:r>
              <a:rPr lang="en-IN" dirty="0"/>
              <a:t>c) Semantic problems		d) Wrong assumptions</a:t>
            </a:r>
          </a:p>
          <a:p>
            <a:r>
              <a:rPr lang="en-IN" dirty="0"/>
              <a:t>3. __________ is arising from ‘expression’.</a:t>
            </a:r>
            <a:br>
              <a:rPr lang="en-IN" dirty="0"/>
            </a:br>
            <a:r>
              <a:rPr lang="en-IN" dirty="0"/>
              <a:t>a) Cultural barriers		</a:t>
            </a:r>
            <a:r>
              <a:rPr lang="en-IN" dirty="0" smtClean="0"/>
              <a:t>	b</a:t>
            </a:r>
            <a:r>
              <a:rPr lang="en-IN" dirty="0"/>
              <a:t>) Semantic problems</a:t>
            </a:r>
            <a:br>
              <a:rPr lang="en-IN" dirty="0"/>
            </a:br>
            <a:r>
              <a:rPr lang="en-IN" dirty="0"/>
              <a:t>c) Wrong assumptions		d) Selecting perception</a:t>
            </a:r>
          </a:p>
          <a:p>
            <a:r>
              <a:rPr lang="en-IN" b="1" dirty="0"/>
              <a:t> </a:t>
            </a:r>
            <a:endParaRPr lang="en-IN" dirty="0"/>
          </a:p>
          <a:p>
            <a:r>
              <a:rPr lang="en-IN" dirty="0"/>
              <a:t>4. When is the communication process complete?</a:t>
            </a:r>
            <a:br>
              <a:rPr lang="en-IN" dirty="0"/>
            </a:br>
            <a:r>
              <a:rPr lang="en-IN" dirty="0"/>
              <a:t>a) When the sender transmits the message</a:t>
            </a:r>
            <a:br>
              <a:rPr lang="en-IN" dirty="0"/>
            </a:br>
            <a:r>
              <a:rPr lang="en-IN" dirty="0"/>
              <a:t>b) When the message enters the channel</a:t>
            </a:r>
            <a:br>
              <a:rPr lang="en-IN" dirty="0"/>
            </a:br>
            <a:r>
              <a:rPr lang="en-IN" dirty="0"/>
              <a:t>c) When the message leaves the channel</a:t>
            </a:r>
            <a:br>
              <a:rPr lang="en-IN" dirty="0"/>
            </a:br>
            <a:r>
              <a:rPr lang="en-IN" dirty="0"/>
              <a:t>d) When the receiver understands the message.</a:t>
            </a:r>
          </a:p>
          <a:p>
            <a:r>
              <a:rPr lang="en-IN" b="1" dirty="0"/>
              <a:t> </a:t>
            </a:r>
            <a:endParaRPr lang="en-IN" dirty="0"/>
          </a:p>
          <a:p>
            <a:r>
              <a:rPr lang="en-IN" dirty="0"/>
              <a:t>5. ______ is the first enemy of communication.</a:t>
            </a:r>
            <a:br>
              <a:rPr lang="en-IN" dirty="0"/>
            </a:br>
            <a:r>
              <a:rPr lang="en-IN" dirty="0"/>
              <a:t>a) Noise				b) Clarity</a:t>
            </a:r>
            <a:br>
              <a:rPr lang="en-IN" dirty="0"/>
            </a:br>
            <a:r>
              <a:rPr lang="en-IN" dirty="0"/>
              <a:t>c) Politeness			</a:t>
            </a:r>
            <a:r>
              <a:rPr lang="en-IN" dirty="0" smtClean="0"/>
              <a:t>d</a:t>
            </a:r>
            <a:r>
              <a:rPr lang="en-IN" dirty="0"/>
              <a:t>) Completeness</a:t>
            </a:r>
          </a:p>
          <a:p>
            <a:r>
              <a:rPr lang="en-IN" b="1" dirty="0"/>
              <a:t> </a:t>
            </a:r>
            <a:endParaRPr lang="en-IN" dirty="0"/>
          </a:p>
        </p:txBody>
      </p:sp>
    </p:spTree>
    <p:extLst>
      <p:ext uri="{BB962C8B-B14F-4D97-AF65-F5344CB8AC3E}">
        <p14:creationId xmlns:p14="http://schemas.microsoft.com/office/powerpoint/2010/main" val="415906005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79512" y="260648"/>
            <a:ext cx="7776864" cy="5355312"/>
          </a:xfrm>
          <a:prstGeom prst="rect">
            <a:avLst/>
          </a:prstGeom>
        </p:spPr>
        <p:txBody>
          <a:bodyPr wrap="square">
            <a:spAutoFit/>
          </a:bodyPr>
          <a:lstStyle/>
          <a:p>
            <a:endParaRPr lang="en-IN" dirty="0"/>
          </a:p>
          <a:p>
            <a:r>
              <a:rPr lang="en-IN" dirty="0"/>
              <a:t>6. Which of these must be avoided for effective communication?</a:t>
            </a:r>
            <a:br>
              <a:rPr lang="en-IN" dirty="0"/>
            </a:br>
            <a:r>
              <a:rPr lang="en-IN" dirty="0"/>
              <a:t>a) Sharing of activity		b) Listening</a:t>
            </a:r>
            <a:br>
              <a:rPr lang="en-IN" dirty="0"/>
            </a:br>
            <a:r>
              <a:rPr lang="en-IN" dirty="0"/>
              <a:t>c) Ambiguity			</a:t>
            </a:r>
            <a:r>
              <a:rPr lang="en-IN" dirty="0" smtClean="0"/>
              <a:t>d</a:t>
            </a:r>
            <a:r>
              <a:rPr lang="en-IN" dirty="0"/>
              <a:t>) Politeness</a:t>
            </a:r>
          </a:p>
          <a:p>
            <a:r>
              <a:rPr lang="en-IN" b="1" dirty="0"/>
              <a:t> </a:t>
            </a:r>
            <a:endParaRPr lang="en-IN" dirty="0"/>
          </a:p>
          <a:p>
            <a:r>
              <a:rPr lang="en-IN" dirty="0"/>
              <a:t>7. Which of these is not a commandment of effective communication?</a:t>
            </a:r>
            <a:br>
              <a:rPr lang="en-IN" dirty="0"/>
            </a:br>
            <a:r>
              <a:rPr lang="en-IN" dirty="0"/>
              <a:t>a) Clarity in language		</a:t>
            </a:r>
            <a:r>
              <a:rPr lang="en-IN" dirty="0" smtClean="0"/>
              <a:t>b</a:t>
            </a:r>
            <a:r>
              <a:rPr lang="en-IN" dirty="0"/>
              <a:t>) Listening poorly</a:t>
            </a:r>
            <a:br>
              <a:rPr lang="en-IN" dirty="0"/>
            </a:br>
            <a:r>
              <a:rPr lang="en-IN" dirty="0"/>
              <a:t>c) Home communication skills	</a:t>
            </a:r>
            <a:r>
              <a:rPr lang="en-IN" dirty="0" smtClean="0"/>
              <a:t>d</a:t>
            </a:r>
            <a:r>
              <a:rPr lang="en-IN" dirty="0"/>
              <a:t>) Adequate medium</a:t>
            </a:r>
          </a:p>
          <a:p>
            <a:r>
              <a:rPr lang="en-IN" b="1" dirty="0"/>
              <a:t> </a:t>
            </a:r>
            <a:endParaRPr lang="en-IN" dirty="0"/>
          </a:p>
          <a:p>
            <a:r>
              <a:rPr lang="en-IN" dirty="0"/>
              <a:t>8. ‘</a:t>
            </a:r>
            <a:r>
              <a:rPr lang="en-US" dirty="0"/>
              <a:t>Faulty Translation’ is an example for _________ barrier.</a:t>
            </a:r>
            <a:r>
              <a:rPr lang="en-IN" dirty="0"/>
              <a:t/>
            </a:r>
            <a:br>
              <a:rPr lang="en-IN" dirty="0"/>
            </a:br>
            <a:r>
              <a:rPr lang="en-IN" dirty="0"/>
              <a:t>a) Speaking	 		</a:t>
            </a:r>
            <a:r>
              <a:rPr lang="en-IN" dirty="0" smtClean="0"/>
              <a:t>b</a:t>
            </a:r>
            <a:r>
              <a:rPr lang="en-IN" dirty="0"/>
              <a:t>) Environmental</a:t>
            </a:r>
            <a:br>
              <a:rPr lang="en-IN" dirty="0"/>
            </a:br>
            <a:r>
              <a:rPr lang="en-IN" dirty="0"/>
              <a:t>c) Listening			</a:t>
            </a:r>
            <a:r>
              <a:rPr lang="en-IN" dirty="0" smtClean="0"/>
              <a:t>d</a:t>
            </a:r>
            <a:r>
              <a:rPr lang="en-IN" dirty="0"/>
              <a:t>) Language/ semantic</a:t>
            </a:r>
          </a:p>
          <a:p>
            <a:r>
              <a:rPr lang="en-IN" b="1" dirty="0"/>
              <a:t> </a:t>
            </a:r>
            <a:endParaRPr lang="en-IN" dirty="0"/>
          </a:p>
          <a:p>
            <a:r>
              <a:rPr lang="en-IN" dirty="0"/>
              <a:t>9. Both encoding and decoding of message are influenced by our emotions.</a:t>
            </a:r>
            <a:br>
              <a:rPr lang="en-IN" dirty="0"/>
            </a:br>
            <a:r>
              <a:rPr lang="en-IN" dirty="0"/>
              <a:t>     A. True</a:t>
            </a:r>
            <a:br>
              <a:rPr lang="en-IN" dirty="0"/>
            </a:br>
            <a:r>
              <a:rPr lang="en-IN" dirty="0"/>
              <a:t>     B.  False</a:t>
            </a:r>
          </a:p>
          <a:p>
            <a:r>
              <a:rPr lang="en-IN" dirty="0"/>
              <a:t>10. Communication should serve as a conflict- reduction exercise.</a:t>
            </a:r>
            <a:br>
              <a:rPr lang="en-IN" dirty="0"/>
            </a:br>
            <a:r>
              <a:rPr lang="en-IN" dirty="0"/>
              <a:t>    A. True</a:t>
            </a:r>
            <a:br>
              <a:rPr lang="en-IN" dirty="0"/>
            </a:br>
            <a:r>
              <a:rPr lang="en-IN" dirty="0"/>
              <a:t>    B. </a:t>
            </a:r>
            <a:r>
              <a:rPr lang="en-IN" dirty="0" smtClean="0"/>
              <a:t>False</a:t>
            </a:r>
            <a:endParaRPr lang="en-IN" dirty="0"/>
          </a:p>
        </p:txBody>
      </p:sp>
    </p:spTree>
    <p:extLst>
      <p:ext uri="{BB962C8B-B14F-4D97-AF65-F5344CB8AC3E}">
        <p14:creationId xmlns:p14="http://schemas.microsoft.com/office/powerpoint/2010/main" val="23455373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8"/>
          <p:cNvGraphicFramePr>
            <a:graphicFrameLocks noGrp="1"/>
          </p:cNvGraphicFramePr>
          <p:nvPr>
            <p:extLst>
              <p:ext uri="{D42A27DB-BD31-4B8C-83A1-F6EECF244321}">
                <p14:modId xmlns:p14="http://schemas.microsoft.com/office/powerpoint/2010/main" val="1982476782"/>
              </p:ext>
            </p:extLst>
          </p:nvPr>
        </p:nvGraphicFramePr>
        <p:xfrm>
          <a:off x="26384" y="692696"/>
          <a:ext cx="8362040" cy="1872208"/>
        </p:xfrm>
        <a:graphic>
          <a:graphicData uri="http://schemas.openxmlformats.org/drawingml/2006/table">
            <a:tbl>
              <a:tblPr firstRow="1" firstCol="1" bandRow="1">
                <a:tableStyleId>{5C22544A-7EE6-4342-B048-85BDC9FD1C3A}</a:tableStyleId>
              </a:tblPr>
              <a:tblGrid>
                <a:gridCol w="1605235"/>
                <a:gridCol w="1155769"/>
                <a:gridCol w="1244675"/>
                <a:gridCol w="1511391"/>
                <a:gridCol w="1422485"/>
                <a:gridCol w="1422485"/>
              </a:tblGrid>
              <a:tr h="468052">
                <a:tc>
                  <a:txBody>
                    <a:bodyPr/>
                    <a:lstStyle/>
                    <a:p>
                      <a:pPr marL="0" marR="0" algn="ctr">
                        <a:spcBef>
                          <a:spcPts val="0"/>
                        </a:spcBef>
                        <a:spcAft>
                          <a:spcPts val="0"/>
                        </a:spcAft>
                      </a:pPr>
                      <a:r>
                        <a:rPr lang="en-IN" sz="2000" dirty="0" smtClean="0">
                          <a:effectLst/>
                        </a:rPr>
                        <a:t>CIE-Test</a:t>
                      </a:r>
                      <a:endParaRPr lang="en-IN" sz="1400" dirty="0">
                        <a:effectLst/>
                        <a:latin typeface="Calibri"/>
                        <a:ea typeface="Calibri"/>
                        <a:cs typeface="Arial"/>
                      </a:endParaRPr>
                    </a:p>
                  </a:txBody>
                  <a:tcPr marL="0" marR="0" marT="0" marB="0"/>
                </a:tc>
                <a:tc>
                  <a:txBody>
                    <a:bodyPr/>
                    <a:lstStyle/>
                    <a:p>
                      <a:pPr marL="0" marR="0" algn="ctr">
                        <a:spcBef>
                          <a:spcPts val="0"/>
                        </a:spcBef>
                        <a:spcAft>
                          <a:spcPts val="0"/>
                        </a:spcAft>
                      </a:pPr>
                      <a:r>
                        <a:rPr lang="en-IN" sz="2000" dirty="0">
                          <a:effectLst/>
                        </a:rPr>
                        <a:t>Marks</a:t>
                      </a:r>
                      <a:endParaRPr lang="en-IN" sz="1400" dirty="0">
                        <a:effectLst/>
                        <a:latin typeface="Calibri"/>
                        <a:ea typeface="Calibri"/>
                        <a:cs typeface="Arial"/>
                      </a:endParaRPr>
                    </a:p>
                  </a:txBody>
                  <a:tcPr marL="0" marR="0" marT="0" marB="0"/>
                </a:tc>
                <a:tc>
                  <a:txBody>
                    <a:bodyPr/>
                    <a:lstStyle/>
                    <a:p>
                      <a:pPr marL="0" marR="0" algn="ctr">
                        <a:spcBef>
                          <a:spcPts val="0"/>
                        </a:spcBef>
                        <a:spcAft>
                          <a:spcPts val="0"/>
                        </a:spcAft>
                      </a:pPr>
                      <a:r>
                        <a:rPr lang="en-IN" sz="2000">
                          <a:effectLst/>
                        </a:rPr>
                        <a:t>Lo</a:t>
                      </a:r>
                      <a:endParaRPr lang="en-IN" sz="1400">
                        <a:effectLst/>
                        <a:latin typeface="Calibri"/>
                        <a:ea typeface="Calibri"/>
                        <a:cs typeface="Arial"/>
                      </a:endParaRPr>
                    </a:p>
                  </a:txBody>
                  <a:tcPr marL="0" marR="0" marT="0" marB="0"/>
                </a:tc>
                <a:tc>
                  <a:txBody>
                    <a:bodyPr/>
                    <a:lstStyle/>
                    <a:p>
                      <a:pPr marL="0" marR="0" algn="ctr">
                        <a:spcBef>
                          <a:spcPts val="0"/>
                        </a:spcBef>
                        <a:spcAft>
                          <a:spcPts val="0"/>
                        </a:spcAft>
                      </a:pPr>
                      <a:r>
                        <a:rPr lang="en-IN" sz="2000">
                          <a:effectLst/>
                        </a:rPr>
                        <a:t>Co</a:t>
                      </a:r>
                      <a:endParaRPr lang="en-IN" sz="1400">
                        <a:effectLst/>
                        <a:latin typeface="Calibri"/>
                        <a:ea typeface="Calibri"/>
                        <a:cs typeface="Arial"/>
                      </a:endParaRPr>
                    </a:p>
                  </a:txBody>
                  <a:tcPr marL="0" marR="0" marT="0" marB="0"/>
                </a:tc>
                <a:tc>
                  <a:txBody>
                    <a:bodyPr/>
                    <a:lstStyle/>
                    <a:p>
                      <a:pPr marL="0" marR="0" algn="ctr">
                        <a:spcBef>
                          <a:spcPts val="0"/>
                        </a:spcBef>
                        <a:spcAft>
                          <a:spcPts val="0"/>
                        </a:spcAft>
                      </a:pPr>
                      <a:r>
                        <a:rPr lang="en-IN" sz="2000" dirty="0">
                          <a:effectLst/>
                        </a:rPr>
                        <a:t>Marks</a:t>
                      </a:r>
                      <a:endParaRPr lang="en-IN" sz="1400" dirty="0">
                        <a:effectLst/>
                        <a:latin typeface="Calibri"/>
                        <a:ea typeface="Calibri"/>
                        <a:cs typeface="Arial"/>
                      </a:endParaRPr>
                    </a:p>
                  </a:txBody>
                  <a:tcPr marL="0" marR="0" marT="0" marB="0"/>
                </a:tc>
                <a:tc>
                  <a:txBody>
                    <a:bodyPr/>
                    <a:lstStyle/>
                    <a:p>
                      <a:pPr marL="0" marR="0" algn="ctr">
                        <a:spcBef>
                          <a:spcPts val="0"/>
                        </a:spcBef>
                        <a:spcAft>
                          <a:spcPts val="0"/>
                        </a:spcAft>
                      </a:pPr>
                      <a:r>
                        <a:rPr lang="en-IN" sz="2000" dirty="0">
                          <a:effectLst/>
                        </a:rPr>
                        <a:t>Final Marks</a:t>
                      </a:r>
                      <a:endParaRPr lang="en-IN" sz="1400" dirty="0">
                        <a:effectLst/>
                        <a:latin typeface="Calibri"/>
                        <a:ea typeface="Calibri"/>
                        <a:cs typeface="Arial"/>
                      </a:endParaRPr>
                    </a:p>
                  </a:txBody>
                  <a:tcPr marL="0" marR="0" marT="0" marB="0"/>
                </a:tc>
              </a:tr>
              <a:tr h="468052">
                <a:tc>
                  <a:txBody>
                    <a:bodyPr/>
                    <a:lstStyle/>
                    <a:p>
                      <a:pPr marL="0" marR="0" algn="ctr">
                        <a:spcBef>
                          <a:spcPts val="0"/>
                        </a:spcBef>
                        <a:spcAft>
                          <a:spcPts val="0"/>
                        </a:spcAft>
                      </a:pPr>
                      <a:r>
                        <a:rPr lang="en-IN" sz="2000">
                          <a:effectLst/>
                        </a:rPr>
                        <a:t>Test: 1</a:t>
                      </a:r>
                      <a:endParaRPr lang="en-IN" sz="1400">
                        <a:effectLst/>
                        <a:latin typeface="Calibri"/>
                        <a:ea typeface="Calibri"/>
                        <a:cs typeface="Arial"/>
                      </a:endParaRPr>
                    </a:p>
                  </a:txBody>
                  <a:tcPr marL="0" marR="0" marT="0" marB="0"/>
                </a:tc>
                <a:tc>
                  <a:txBody>
                    <a:bodyPr/>
                    <a:lstStyle/>
                    <a:p>
                      <a:pPr marL="0" marR="0" algn="ctr">
                        <a:spcBef>
                          <a:spcPts val="0"/>
                        </a:spcBef>
                        <a:spcAft>
                          <a:spcPts val="0"/>
                        </a:spcAft>
                      </a:pPr>
                      <a:r>
                        <a:rPr lang="en-IN" sz="2000" dirty="0">
                          <a:effectLst/>
                        </a:rPr>
                        <a:t>30</a:t>
                      </a:r>
                      <a:endParaRPr lang="en-IN" sz="1400" dirty="0">
                        <a:effectLst/>
                        <a:latin typeface="Calibri"/>
                        <a:ea typeface="Calibri"/>
                        <a:cs typeface="Arial"/>
                      </a:endParaRPr>
                    </a:p>
                  </a:txBody>
                  <a:tcPr marL="0" marR="0" marT="0" marB="0"/>
                </a:tc>
                <a:tc>
                  <a:txBody>
                    <a:bodyPr/>
                    <a:lstStyle/>
                    <a:p>
                      <a:pPr marL="0" marR="0" algn="ctr">
                        <a:spcBef>
                          <a:spcPts val="0"/>
                        </a:spcBef>
                        <a:spcAft>
                          <a:spcPts val="0"/>
                        </a:spcAft>
                      </a:pPr>
                      <a:r>
                        <a:rPr lang="en-IN" sz="2000">
                          <a:effectLst/>
                        </a:rPr>
                        <a:t>1 to 5</a:t>
                      </a:r>
                      <a:endParaRPr lang="en-IN" sz="1400">
                        <a:effectLst/>
                        <a:latin typeface="Calibri"/>
                        <a:ea typeface="Calibri"/>
                        <a:cs typeface="Arial"/>
                      </a:endParaRPr>
                    </a:p>
                  </a:txBody>
                  <a:tcPr marL="0" marR="0" marT="0" marB="0"/>
                </a:tc>
                <a:tc>
                  <a:txBody>
                    <a:bodyPr/>
                    <a:lstStyle/>
                    <a:p>
                      <a:pPr marL="0" marR="0" algn="ctr">
                        <a:spcBef>
                          <a:spcPts val="0"/>
                        </a:spcBef>
                        <a:spcAft>
                          <a:spcPts val="0"/>
                        </a:spcAft>
                      </a:pPr>
                      <a:r>
                        <a:rPr lang="en-IN" sz="2000">
                          <a:effectLst/>
                        </a:rPr>
                        <a:t>1 to 5</a:t>
                      </a:r>
                      <a:endParaRPr lang="en-IN" sz="1400">
                        <a:effectLst/>
                        <a:latin typeface="Calibri"/>
                        <a:ea typeface="Calibri"/>
                        <a:cs typeface="Arial"/>
                      </a:endParaRPr>
                    </a:p>
                  </a:txBody>
                  <a:tcPr marL="0" marR="0" marT="0" marB="0"/>
                </a:tc>
                <a:tc>
                  <a:txBody>
                    <a:bodyPr/>
                    <a:lstStyle/>
                    <a:p>
                      <a:pPr marL="0" marR="0" algn="ctr">
                        <a:spcBef>
                          <a:spcPts val="0"/>
                        </a:spcBef>
                        <a:spcAft>
                          <a:spcPts val="0"/>
                        </a:spcAft>
                      </a:pPr>
                      <a:r>
                        <a:rPr lang="en-IN" sz="2000" dirty="0">
                          <a:effectLst/>
                        </a:rPr>
                        <a:t>30</a:t>
                      </a:r>
                      <a:endParaRPr lang="en-IN" sz="1400" dirty="0">
                        <a:effectLst/>
                        <a:latin typeface="Calibri"/>
                        <a:ea typeface="Calibri"/>
                        <a:cs typeface="Arial"/>
                      </a:endParaRPr>
                    </a:p>
                  </a:txBody>
                  <a:tcPr marL="0" marR="0" marT="0" marB="0"/>
                </a:tc>
                <a:tc>
                  <a:txBody>
                    <a:bodyPr/>
                    <a:lstStyle/>
                    <a:p>
                      <a:pPr marL="0" marR="0" algn="ctr">
                        <a:spcBef>
                          <a:spcPts val="0"/>
                        </a:spcBef>
                        <a:spcAft>
                          <a:spcPts val="0"/>
                        </a:spcAft>
                      </a:pPr>
                      <a:r>
                        <a:rPr lang="en-IN" sz="2000" dirty="0">
                          <a:effectLst/>
                        </a:rPr>
                        <a:t>30</a:t>
                      </a:r>
                      <a:endParaRPr lang="en-IN" sz="1400" dirty="0">
                        <a:effectLst/>
                        <a:latin typeface="Calibri"/>
                        <a:ea typeface="Calibri"/>
                        <a:cs typeface="Arial"/>
                      </a:endParaRPr>
                    </a:p>
                  </a:txBody>
                  <a:tcPr marL="0" marR="0" marT="0" marB="0"/>
                </a:tc>
              </a:tr>
              <a:tr h="468052">
                <a:tc>
                  <a:txBody>
                    <a:bodyPr/>
                    <a:lstStyle/>
                    <a:p>
                      <a:pPr marL="0" marR="0" algn="ctr">
                        <a:spcBef>
                          <a:spcPts val="0"/>
                        </a:spcBef>
                        <a:spcAft>
                          <a:spcPts val="0"/>
                        </a:spcAft>
                      </a:pPr>
                      <a:r>
                        <a:rPr lang="en-IN" sz="2000" dirty="0">
                          <a:effectLst/>
                        </a:rPr>
                        <a:t>Test: 2</a:t>
                      </a:r>
                      <a:endParaRPr lang="en-IN" sz="1400" dirty="0">
                        <a:effectLst/>
                        <a:latin typeface="Calibri"/>
                        <a:ea typeface="Calibri"/>
                        <a:cs typeface="Arial"/>
                      </a:endParaRPr>
                    </a:p>
                  </a:txBody>
                  <a:tcPr marL="0" marR="0" marT="0" marB="0"/>
                </a:tc>
                <a:tc>
                  <a:txBody>
                    <a:bodyPr/>
                    <a:lstStyle/>
                    <a:p>
                      <a:pPr marL="0" marR="0" algn="ctr">
                        <a:spcBef>
                          <a:spcPts val="0"/>
                        </a:spcBef>
                        <a:spcAft>
                          <a:spcPts val="0"/>
                        </a:spcAft>
                      </a:pPr>
                      <a:r>
                        <a:rPr lang="en-IN" sz="2000" dirty="0">
                          <a:effectLst/>
                        </a:rPr>
                        <a:t>30</a:t>
                      </a:r>
                      <a:endParaRPr lang="en-IN" sz="1400" dirty="0">
                        <a:effectLst/>
                        <a:latin typeface="Calibri"/>
                        <a:ea typeface="Calibri"/>
                        <a:cs typeface="Arial"/>
                      </a:endParaRPr>
                    </a:p>
                  </a:txBody>
                  <a:tcPr marL="0" marR="0" marT="0" marB="0"/>
                </a:tc>
                <a:tc>
                  <a:txBody>
                    <a:bodyPr/>
                    <a:lstStyle/>
                    <a:p>
                      <a:pPr marL="0" marR="0" algn="ctr">
                        <a:spcBef>
                          <a:spcPts val="0"/>
                        </a:spcBef>
                        <a:spcAft>
                          <a:spcPts val="0"/>
                        </a:spcAft>
                      </a:pPr>
                      <a:r>
                        <a:rPr lang="en-IN" sz="2000">
                          <a:effectLst/>
                        </a:rPr>
                        <a:t>1 to 5</a:t>
                      </a:r>
                      <a:endParaRPr lang="en-IN" sz="1400">
                        <a:effectLst/>
                        <a:latin typeface="Calibri"/>
                        <a:ea typeface="Calibri"/>
                        <a:cs typeface="Arial"/>
                      </a:endParaRPr>
                    </a:p>
                  </a:txBody>
                  <a:tcPr marL="0" marR="0" marT="0" marB="0"/>
                </a:tc>
                <a:tc>
                  <a:txBody>
                    <a:bodyPr/>
                    <a:lstStyle/>
                    <a:p>
                      <a:pPr marL="0" marR="0" algn="ctr">
                        <a:spcBef>
                          <a:spcPts val="0"/>
                        </a:spcBef>
                        <a:spcAft>
                          <a:spcPts val="0"/>
                        </a:spcAft>
                      </a:pPr>
                      <a:r>
                        <a:rPr lang="en-IN" sz="2000">
                          <a:effectLst/>
                        </a:rPr>
                        <a:t>1 to 5</a:t>
                      </a:r>
                      <a:endParaRPr lang="en-IN" sz="1400">
                        <a:effectLst/>
                        <a:latin typeface="Calibri"/>
                        <a:ea typeface="Calibri"/>
                        <a:cs typeface="Arial"/>
                      </a:endParaRPr>
                    </a:p>
                  </a:txBody>
                  <a:tcPr marL="0" marR="0" marT="0" marB="0"/>
                </a:tc>
                <a:tc>
                  <a:txBody>
                    <a:bodyPr/>
                    <a:lstStyle/>
                    <a:p>
                      <a:pPr marL="0" marR="0" algn="ctr">
                        <a:spcBef>
                          <a:spcPts val="0"/>
                        </a:spcBef>
                        <a:spcAft>
                          <a:spcPts val="0"/>
                        </a:spcAft>
                      </a:pPr>
                      <a:r>
                        <a:rPr lang="en-IN" sz="2000" dirty="0">
                          <a:effectLst/>
                        </a:rPr>
                        <a:t>30</a:t>
                      </a:r>
                      <a:endParaRPr lang="en-IN" sz="1400" dirty="0">
                        <a:effectLst/>
                        <a:latin typeface="Calibri"/>
                        <a:ea typeface="Calibri"/>
                        <a:cs typeface="Arial"/>
                      </a:endParaRPr>
                    </a:p>
                  </a:txBody>
                  <a:tcPr marL="0" marR="0" marT="0" marB="0"/>
                </a:tc>
                <a:tc>
                  <a:txBody>
                    <a:bodyPr/>
                    <a:lstStyle/>
                    <a:p>
                      <a:pPr marL="0" marR="0" algn="ctr">
                        <a:spcBef>
                          <a:spcPts val="0"/>
                        </a:spcBef>
                        <a:spcAft>
                          <a:spcPts val="0"/>
                        </a:spcAft>
                      </a:pPr>
                      <a:r>
                        <a:rPr lang="en-IN" sz="2000" dirty="0">
                          <a:effectLst/>
                        </a:rPr>
                        <a:t>30</a:t>
                      </a:r>
                      <a:endParaRPr lang="en-IN" sz="1400" dirty="0">
                        <a:effectLst/>
                        <a:latin typeface="Calibri"/>
                        <a:ea typeface="Calibri"/>
                        <a:cs typeface="Arial"/>
                      </a:endParaRPr>
                    </a:p>
                  </a:txBody>
                  <a:tcPr marL="0" marR="0" marT="0" marB="0"/>
                </a:tc>
              </a:tr>
              <a:tr h="468052">
                <a:tc>
                  <a:txBody>
                    <a:bodyPr/>
                    <a:lstStyle/>
                    <a:p>
                      <a:pPr marL="0" marR="0">
                        <a:spcBef>
                          <a:spcPts val="0"/>
                        </a:spcBef>
                        <a:spcAft>
                          <a:spcPts val="0"/>
                        </a:spcAft>
                      </a:pPr>
                      <a:r>
                        <a:rPr lang="en-IN" sz="2000">
                          <a:effectLst/>
                        </a:rPr>
                        <a:t> </a:t>
                      </a:r>
                      <a:endParaRPr lang="en-IN" sz="1400">
                        <a:effectLst/>
                        <a:latin typeface="Calibri"/>
                        <a:ea typeface="Calibri"/>
                        <a:cs typeface="Arial"/>
                      </a:endParaRPr>
                    </a:p>
                  </a:txBody>
                  <a:tcPr marL="0" marR="0" marT="0" marB="0"/>
                </a:tc>
                <a:tc>
                  <a:txBody>
                    <a:bodyPr/>
                    <a:lstStyle/>
                    <a:p>
                      <a:pPr marL="0" marR="0" algn="ctr">
                        <a:spcBef>
                          <a:spcPts val="0"/>
                        </a:spcBef>
                        <a:spcAft>
                          <a:spcPts val="0"/>
                        </a:spcAft>
                      </a:pPr>
                      <a:r>
                        <a:rPr lang="en-IN" sz="2000" b="1" dirty="0">
                          <a:effectLst/>
                        </a:rPr>
                        <a:t>60 </a:t>
                      </a:r>
                      <a:endParaRPr lang="en-IN" sz="1400" b="1" dirty="0">
                        <a:effectLst/>
                        <a:latin typeface="Calibri"/>
                        <a:ea typeface="Calibri"/>
                        <a:cs typeface="Arial"/>
                      </a:endParaRPr>
                    </a:p>
                  </a:txBody>
                  <a:tcPr marL="0" marR="0" marT="0" marB="0"/>
                </a:tc>
                <a:tc gridSpan="2">
                  <a:txBody>
                    <a:bodyPr/>
                    <a:lstStyle/>
                    <a:p>
                      <a:pPr marL="0" marR="0" algn="ctr">
                        <a:spcBef>
                          <a:spcPts val="0"/>
                        </a:spcBef>
                        <a:spcAft>
                          <a:spcPts val="0"/>
                        </a:spcAft>
                      </a:pPr>
                      <a:r>
                        <a:rPr lang="en-IN" sz="2000" b="1" dirty="0">
                          <a:effectLst/>
                        </a:rPr>
                        <a:t>Average</a:t>
                      </a:r>
                      <a:endParaRPr lang="en-IN" sz="1400" b="1" dirty="0">
                        <a:effectLst/>
                        <a:latin typeface="Calibri"/>
                        <a:ea typeface="Calibri"/>
                        <a:cs typeface="Arial"/>
                      </a:endParaRPr>
                    </a:p>
                  </a:txBody>
                  <a:tcPr marL="0" marR="0" marT="0" marB="0"/>
                </a:tc>
                <a:tc hMerge="1">
                  <a:txBody>
                    <a:bodyPr/>
                    <a:lstStyle/>
                    <a:p>
                      <a:endParaRPr lang="en-IN"/>
                    </a:p>
                  </a:txBody>
                  <a:tcPr/>
                </a:tc>
                <a:tc>
                  <a:txBody>
                    <a:bodyPr/>
                    <a:lstStyle/>
                    <a:p>
                      <a:pPr marL="0" marR="0" algn="ctr">
                        <a:spcBef>
                          <a:spcPts val="0"/>
                        </a:spcBef>
                        <a:spcAft>
                          <a:spcPts val="0"/>
                        </a:spcAft>
                      </a:pPr>
                      <a:r>
                        <a:rPr lang="en-IN" sz="2000" b="1" dirty="0">
                          <a:effectLst/>
                        </a:rPr>
                        <a:t>30</a:t>
                      </a:r>
                      <a:endParaRPr lang="en-IN" sz="1400" b="1" dirty="0">
                        <a:effectLst/>
                        <a:latin typeface="Calibri"/>
                        <a:ea typeface="Calibri"/>
                        <a:cs typeface="Arial"/>
                      </a:endParaRPr>
                    </a:p>
                  </a:txBody>
                  <a:tcPr marL="0" marR="0" marT="0" marB="0"/>
                </a:tc>
                <a:tc>
                  <a:txBody>
                    <a:bodyPr/>
                    <a:lstStyle/>
                    <a:p>
                      <a:pPr marL="0" marR="0" algn="ctr">
                        <a:spcBef>
                          <a:spcPts val="0"/>
                        </a:spcBef>
                        <a:spcAft>
                          <a:spcPts val="0"/>
                        </a:spcAft>
                      </a:pPr>
                      <a:r>
                        <a:rPr lang="en-IN" sz="2000" b="1" dirty="0">
                          <a:effectLst/>
                        </a:rPr>
                        <a:t>30</a:t>
                      </a:r>
                      <a:endParaRPr lang="en-IN" sz="1400" b="1" dirty="0">
                        <a:effectLst/>
                        <a:latin typeface="Calibri"/>
                        <a:ea typeface="Calibri"/>
                        <a:cs typeface="Arial"/>
                      </a:endParaRPr>
                    </a:p>
                  </a:txBody>
                  <a:tcPr marL="0" marR="0" marT="0" marB="0"/>
                </a:tc>
              </a:tr>
            </a:tbl>
          </a:graphicData>
        </a:graphic>
      </p:graphicFrame>
      <p:sp>
        <p:nvSpPr>
          <p:cNvPr id="10" name="Rectangle 2"/>
          <p:cNvSpPr>
            <a:spLocks noChangeArrowheads="1"/>
          </p:cNvSpPr>
          <p:nvPr/>
        </p:nvSpPr>
        <p:spPr bwMode="auto">
          <a:xfrm>
            <a:off x="2437859" y="-33009"/>
            <a:ext cx="426828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smtClean="0">
                <a:ln>
                  <a:noFill/>
                </a:ln>
                <a:solidFill>
                  <a:srgbClr val="0D0D0D"/>
                </a:solidFill>
                <a:effectLst/>
                <a:latin typeface="Times New Roman" pitchFamily="18" charset="0"/>
                <a:ea typeface="Calibri" pitchFamily="34" charset="0"/>
                <a:cs typeface="Times New Roman" pitchFamily="18" charset="0"/>
              </a:rPr>
              <a:t>EVALUATION METHOD</a:t>
            </a:r>
            <a:endParaRPr kumimoji="0" lang="en-US" sz="4000" b="0" i="0" u="none" strike="noStrike" cap="none" normalizeH="0" baseline="0" dirty="0" smtClean="0">
              <a:ln>
                <a:noFill/>
              </a:ln>
              <a:solidFill>
                <a:schemeClr val="tx1"/>
              </a:solidFill>
              <a:effectLst/>
              <a:latin typeface="Arial" pitchFamily="34" charset="0"/>
              <a:cs typeface="Arial" pitchFamily="34" charset="0"/>
            </a:endParaRPr>
          </a:p>
        </p:txBody>
      </p:sp>
      <p:graphicFrame>
        <p:nvGraphicFramePr>
          <p:cNvPr id="11" name="Table 10"/>
          <p:cNvGraphicFramePr>
            <a:graphicFrameLocks noGrp="1"/>
          </p:cNvGraphicFramePr>
          <p:nvPr>
            <p:extLst>
              <p:ext uri="{D42A27DB-BD31-4B8C-83A1-F6EECF244321}">
                <p14:modId xmlns:p14="http://schemas.microsoft.com/office/powerpoint/2010/main" val="3684921966"/>
              </p:ext>
            </p:extLst>
          </p:nvPr>
        </p:nvGraphicFramePr>
        <p:xfrm>
          <a:off x="35496" y="2924944"/>
          <a:ext cx="8352928" cy="1737360"/>
        </p:xfrm>
        <a:graphic>
          <a:graphicData uri="http://schemas.openxmlformats.org/drawingml/2006/table">
            <a:tbl>
              <a:tblPr firstRow="1" firstCol="1" bandRow="1">
                <a:tableStyleId>{5C22544A-7EE6-4342-B048-85BDC9FD1C3A}</a:tableStyleId>
              </a:tblPr>
              <a:tblGrid>
                <a:gridCol w="1603486"/>
                <a:gridCol w="1154510"/>
                <a:gridCol w="1243318"/>
                <a:gridCol w="1509744"/>
                <a:gridCol w="1420935"/>
                <a:gridCol w="1420935"/>
              </a:tblGrid>
              <a:tr h="480053">
                <a:tc>
                  <a:txBody>
                    <a:bodyPr/>
                    <a:lstStyle/>
                    <a:p>
                      <a:pPr marL="0" marR="0" algn="ctr">
                        <a:spcBef>
                          <a:spcPts val="0"/>
                        </a:spcBef>
                        <a:spcAft>
                          <a:spcPts val="0"/>
                        </a:spcAft>
                      </a:pPr>
                      <a:r>
                        <a:rPr lang="en-IN" sz="2000" dirty="0" smtClean="0">
                          <a:effectLst/>
                        </a:rPr>
                        <a:t>CIE-Assignment</a:t>
                      </a:r>
                      <a:endParaRPr lang="en-IN" sz="1400" dirty="0">
                        <a:effectLst/>
                        <a:latin typeface="Calibri"/>
                        <a:ea typeface="Calibri"/>
                        <a:cs typeface="Arial"/>
                      </a:endParaRPr>
                    </a:p>
                  </a:txBody>
                  <a:tcPr marL="0" marR="0" marT="0" marB="0"/>
                </a:tc>
                <a:tc>
                  <a:txBody>
                    <a:bodyPr/>
                    <a:lstStyle/>
                    <a:p>
                      <a:pPr marL="0" marR="0" algn="ctr">
                        <a:spcBef>
                          <a:spcPts val="0"/>
                        </a:spcBef>
                        <a:spcAft>
                          <a:spcPts val="0"/>
                        </a:spcAft>
                      </a:pPr>
                      <a:r>
                        <a:rPr lang="en-IN" sz="2000">
                          <a:effectLst/>
                        </a:rPr>
                        <a:t>Marks</a:t>
                      </a:r>
                      <a:endParaRPr lang="en-IN" sz="1400">
                        <a:effectLst/>
                        <a:latin typeface="Calibri"/>
                        <a:ea typeface="Calibri"/>
                        <a:cs typeface="Arial"/>
                      </a:endParaRPr>
                    </a:p>
                  </a:txBody>
                  <a:tcPr marL="0" marR="0" marT="0" marB="0"/>
                </a:tc>
                <a:tc>
                  <a:txBody>
                    <a:bodyPr/>
                    <a:lstStyle/>
                    <a:p>
                      <a:pPr marL="0" marR="0" algn="ctr">
                        <a:spcBef>
                          <a:spcPts val="0"/>
                        </a:spcBef>
                        <a:spcAft>
                          <a:spcPts val="0"/>
                        </a:spcAft>
                      </a:pPr>
                      <a:r>
                        <a:rPr lang="en-IN" sz="2000" dirty="0" smtClean="0">
                          <a:effectLst/>
                        </a:rPr>
                        <a:t>Lo</a:t>
                      </a:r>
                      <a:endParaRPr lang="en-IN" sz="1400" dirty="0">
                        <a:effectLst/>
                        <a:latin typeface="Calibri"/>
                        <a:ea typeface="Calibri"/>
                        <a:cs typeface="Arial"/>
                      </a:endParaRPr>
                    </a:p>
                  </a:txBody>
                  <a:tcPr marL="0" marR="0" marT="0" marB="0"/>
                </a:tc>
                <a:tc>
                  <a:txBody>
                    <a:bodyPr/>
                    <a:lstStyle/>
                    <a:p>
                      <a:pPr marL="0" marR="0" algn="ctr">
                        <a:spcBef>
                          <a:spcPts val="0"/>
                        </a:spcBef>
                        <a:spcAft>
                          <a:spcPts val="0"/>
                        </a:spcAft>
                      </a:pPr>
                      <a:r>
                        <a:rPr lang="en-IN" sz="2000">
                          <a:effectLst/>
                        </a:rPr>
                        <a:t>Co</a:t>
                      </a:r>
                      <a:endParaRPr lang="en-IN" sz="1400">
                        <a:effectLst/>
                        <a:latin typeface="Calibri"/>
                        <a:ea typeface="Calibri"/>
                        <a:cs typeface="Arial"/>
                      </a:endParaRPr>
                    </a:p>
                  </a:txBody>
                  <a:tcPr marL="0" marR="0" marT="0" marB="0"/>
                </a:tc>
                <a:tc>
                  <a:txBody>
                    <a:bodyPr/>
                    <a:lstStyle/>
                    <a:p>
                      <a:pPr marL="0" marR="0" algn="ctr">
                        <a:spcBef>
                          <a:spcPts val="0"/>
                        </a:spcBef>
                        <a:spcAft>
                          <a:spcPts val="0"/>
                        </a:spcAft>
                      </a:pPr>
                      <a:r>
                        <a:rPr lang="en-IN" sz="2000" dirty="0">
                          <a:effectLst/>
                        </a:rPr>
                        <a:t>Marks</a:t>
                      </a:r>
                      <a:endParaRPr lang="en-IN" sz="1400" dirty="0">
                        <a:effectLst/>
                        <a:latin typeface="Calibri"/>
                        <a:ea typeface="Calibri"/>
                        <a:cs typeface="Arial"/>
                      </a:endParaRPr>
                    </a:p>
                  </a:txBody>
                  <a:tcPr marL="0" marR="0" marT="0" marB="0"/>
                </a:tc>
                <a:tc>
                  <a:txBody>
                    <a:bodyPr/>
                    <a:lstStyle/>
                    <a:p>
                      <a:pPr marL="0" marR="0" algn="ctr">
                        <a:spcBef>
                          <a:spcPts val="0"/>
                        </a:spcBef>
                        <a:spcAft>
                          <a:spcPts val="0"/>
                        </a:spcAft>
                      </a:pPr>
                      <a:r>
                        <a:rPr lang="en-IN" sz="2000" dirty="0">
                          <a:effectLst/>
                        </a:rPr>
                        <a:t>Final Marks</a:t>
                      </a:r>
                      <a:endParaRPr lang="en-IN" sz="1400" dirty="0">
                        <a:effectLst/>
                        <a:latin typeface="Calibri"/>
                        <a:ea typeface="Calibri"/>
                        <a:cs typeface="Arial"/>
                      </a:endParaRPr>
                    </a:p>
                  </a:txBody>
                  <a:tcPr marL="0" marR="0" marT="0" marB="0"/>
                </a:tc>
              </a:tr>
              <a:tr h="480053">
                <a:tc>
                  <a:txBody>
                    <a:bodyPr/>
                    <a:lstStyle/>
                    <a:p>
                      <a:pPr marL="0" marR="0">
                        <a:spcBef>
                          <a:spcPts val="0"/>
                        </a:spcBef>
                        <a:spcAft>
                          <a:spcPts val="0"/>
                        </a:spcAft>
                      </a:pPr>
                      <a:r>
                        <a:rPr lang="en-IN" sz="2000" dirty="0">
                          <a:effectLst/>
                        </a:rPr>
                        <a:t>Assignment: 1</a:t>
                      </a:r>
                      <a:endParaRPr lang="en-IN" sz="1400" dirty="0">
                        <a:effectLst/>
                        <a:latin typeface="Calibri"/>
                        <a:ea typeface="Calibri"/>
                        <a:cs typeface="Arial"/>
                      </a:endParaRPr>
                    </a:p>
                  </a:txBody>
                  <a:tcPr marL="0" marR="0" marT="0" marB="0"/>
                </a:tc>
                <a:tc>
                  <a:txBody>
                    <a:bodyPr/>
                    <a:lstStyle/>
                    <a:p>
                      <a:pPr marL="0" marR="0" algn="ctr">
                        <a:spcBef>
                          <a:spcPts val="0"/>
                        </a:spcBef>
                        <a:spcAft>
                          <a:spcPts val="0"/>
                        </a:spcAft>
                      </a:pPr>
                      <a:r>
                        <a:rPr lang="en-IN" sz="2000">
                          <a:effectLst/>
                        </a:rPr>
                        <a:t>10</a:t>
                      </a:r>
                      <a:endParaRPr lang="en-IN" sz="1400">
                        <a:effectLst/>
                        <a:latin typeface="Calibri"/>
                        <a:ea typeface="Calibri"/>
                        <a:cs typeface="Arial"/>
                      </a:endParaRPr>
                    </a:p>
                  </a:txBody>
                  <a:tcPr marL="0" marR="0" marT="0" marB="0"/>
                </a:tc>
                <a:tc>
                  <a:txBody>
                    <a:bodyPr/>
                    <a:lstStyle/>
                    <a:p>
                      <a:pPr marL="0" marR="0" algn="ctr">
                        <a:spcBef>
                          <a:spcPts val="0"/>
                        </a:spcBef>
                        <a:spcAft>
                          <a:spcPts val="0"/>
                        </a:spcAft>
                      </a:pPr>
                      <a:r>
                        <a:rPr lang="en-IN" sz="2000">
                          <a:effectLst/>
                        </a:rPr>
                        <a:t>1 to 5</a:t>
                      </a:r>
                      <a:endParaRPr lang="en-IN" sz="1400">
                        <a:effectLst/>
                        <a:latin typeface="Calibri"/>
                        <a:ea typeface="Calibri"/>
                        <a:cs typeface="Arial"/>
                      </a:endParaRPr>
                    </a:p>
                  </a:txBody>
                  <a:tcPr marL="0" marR="0" marT="0" marB="0"/>
                </a:tc>
                <a:tc>
                  <a:txBody>
                    <a:bodyPr/>
                    <a:lstStyle/>
                    <a:p>
                      <a:pPr marL="0" marR="0" algn="ctr">
                        <a:spcBef>
                          <a:spcPts val="0"/>
                        </a:spcBef>
                        <a:spcAft>
                          <a:spcPts val="0"/>
                        </a:spcAft>
                      </a:pPr>
                      <a:r>
                        <a:rPr lang="en-IN" sz="2000">
                          <a:effectLst/>
                        </a:rPr>
                        <a:t>1 to 5</a:t>
                      </a:r>
                      <a:endParaRPr lang="en-IN" sz="1400">
                        <a:effectLst/>
                        <a:latin typeface="Calibri"/>
                        <a:ea typeface="Calibri"/>
                        <a:cs typeface="Arial"/>
                      </a:endParaRPr>
                    </a:p>
                  </a:txBody>
                  <a:tcPr marL="0" marR="0" marT="0" marB="0"/>
                </a:tc>
                <a:tc>
                  <a:txBody>
                    <a:bodyPr/>
                    <a:lstStyle/>
                    <a:p>
                      <a:pPr marL="0" marR="0" algn="ctr">
                        <a:spcBef>
                          <a:spcPts val="0"/>
                        </a:spcBef>
                        <a:spcAft>
                          <a:spcPts val="0"/>
                        </a:spcAft>
                      </a:pPr>
                      <a:r>
                        <a:rPr lang="en-IN" sz="2000" dirty="0">
                          <a:effectLst/>
                        </a:rPr>
                        <a:t>10</a:t>
                      </a:r>
                      <a:endParaRPr lang="en-IN" sz="1400" dirty="0">
                        <a:effectLst/>
                        <a:latin typeface="Calibri"/>
                        <a:ea typeface="Calibri"/>
                        <a:cs typeface="Arial"/>
                      </a:endParaRPr>
                    </a:p>
                  </a:txBody>
                  <a:tcPr marL="0" marR="0" marT="0" marB="0"/>
                </a:tc>
                <a:tc rowSpan="2">
                  <a:txBody>
                    <a:bodyPr/>
                    <a:lstStyle/>
                    <a:p>
                      <a:pPr marL="0" marR="0" algn="ctr">
                        <a:spcBef>
                          <a:spcPts val="0"/>
                        </a:spcBef>
                        <a:spcAft>
                          <a:spcPts val="0"/>
                        </a:spcAft>
                      </a:pPr>
                      <a:r>
                        <a:rPr lang="en-IN" sz="2000" dirty="0" smtClean="0">
                          <a:effectLst/>
                        </a:rPr>
                        <a:t>20</a:t>
                      </a:r>
                    </a:p>
                    <a:p>
                      <a:pPr marL="0" marR="0" algn="ctr">
                        <a:spcBef>
                          <a:spcPts val="0"/>
                        </a:spcBef>
                        <a:spcAft>
                          <a:spcPts val="0"/>
                        </a:spcAft>
                      </a:pPr>
                      <a:endParaRPr lang="en-IN" sz="2000" dirty="0" smtClean="0">
                        <a:effectLst/>
                        <a:latin typeface="Calibri"/>
                        <a:ea typeface="Calibri"/>
                        <a:cs typeface="Arial"/>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IN" sz="2000" dirty="0" smtClean="0">
                          <a:effectLst/>
                        </a:rPr>
                        <a:t>20</a:t>
                      </a:r>
                      <a:endParaRPr lang="en-IN" sz="1400" dirty="0" smtClean="0">
                        <a:effectLst/>
                        <a:latin typeface="+mn-lt"/>
                        <a:ea typeface="Calibri"/>
                        <a:cs typeface="Arial"/>
                      </a:endParaRPr>
                    </a:p>
                    <a:p>
                      <a:pPr marL="0" marR="0" algn="ctr">
                        <a:spcBef>
                          <a:spcPts val="0"/>
                        </a:spcBef>
                        <a:spcAft>
                          <a:spcPts val="0"/>
                        </a:spcAft>
                      </a:pPr>
                      <a:endParaRPr lang="en-IN" sz="1400" dirty="0">
                        <a:effectLst/>
                        <a:latin typeface="Calibri"/>
                        <a:ea typeface="Calibri"/>
                        <a:cs typeface="Arial"/>
                      </a:endParaRPr>
                    </a:p>
                  </a:txBody>
                  <a:tcPr marL="0" marR="0" marT="0" marB="0"/>
                </a:tc>
              </a:tr>
              <a:tr h="480053">
                <a:tc>
                  <a:txBody>
                    <a:bodyPr/>
                    <a:lstStyle/>
                    <a:p>
                      <a:pPr marL="0" marR="0">
                        <a:spcBef>
                          <a:spcPts val="0"/>
                        </a:spcBef>
                        <a:spcAft>
                          <a:spcPts val="0"/>
                        </a:spcAft>
                      </a:pPr>
                      <a:r>
                        <a:rPr lang="en-IN" sz="2000">
                          <a:effectLst/>
                        </a:rPr>
                        <a:t>Assignment: 2</a:t>
                      </a:r>
                      <a:endParaRPr lang="en-IN" sz="1400">
                        <a:effectLst/>
                        <a:latin typeface="Calibri"/>
                        <a:ea typeface="Calibri"/>
                        <a:cs typeface="Arial"/>
                      </a:endParaRPr>
                    </a:p>
                  </a:txBody>
                  <a:tcPr marL="0" marR="0" marT="0" marB="0"/>
                </a:tc>
                <a:tc>
                  <a:txBody>
                    <a:bodyPr/>
                    <a:lstStyle/>
                    <a:p>
                      <a:pPr marL="0" marR="0" algn="ctr">
                        <a:spcBef>
                          <a:spcPts val="0"/>
                        </a:spcBef>
                        <a:spcAft>
                          <a:spcPts val="0"/>
                        </a:spcAft>
                      </a:pPr>
                      <a:r>
                        <a:rPr lang="en-IN" sz="2000">
                          <a:effectLst/>
                        </a:rPr>
                        <a:t>10</a:t>
                      </a:r>
                      <a:endParaRPr lang="en-IN" sz="1400">
                        <a:effectLst/>
                        <a:latin typeface="Calibri"/>
                        <a:ea typeface="Calibri"/>
                        <a:cs typeface="Arial"/>
                      </a:endParaRPr>
                    </a:p>
                  </a:txBody>
                  <a:tcPr marL="0" marR="0" marT="0" marB="0"/>
                </a:tc>
                <a:tc>
                  <a:txBody>
                    <a:bodyPr/>
                    <a:lstStyle/>
                    <a:p>
                      <a:pPr marL="0" marR="0" algn="ctr">
                        <a:spcBef>
                          <a:spcPts val="0"/>
                        </a:spcBef>
                        <a:spcAft>
                          <a:spcPts val="0"/>
                        </a:spcAft>
                      </a:pPr>
                      <a:r>
                        <a:rPr lang="en-IN" sz="2000">
                          <a:effectLst/>
                        </a:rPr>
                        <a:t>1 to 5</a:t>
                      </a:r>
                      <a:endParaRPr lang="en-IN" sz="1400">
                        <a:effectLst/>
                        <a:latin typeface="Calibri"/>
                        <a:ea typeface="Calibri"/>
                        <a:cs typeface="Arial"/>
                      </a:endParaRPr>
                    </a:p>
                  </a:txBody>
                  <a:tcPr marL="0" marR="0" marT="0" marB="0"/>
                </a:tc>
                <a:tc>
                  <a:txBody>
                    <a:bodyPr/>
                    <a:lstStyle/>
                    <a:p>
                      <a:pPr marL="0" marR="0" algn="ctr">
                        <a:spcBef>
                          <a:spcPts val="0"/>
                        </a:spcBef>
                        <a:spcAft>
                          <a:spcPts val="0"/>
                        </a:spcAft>
                      </a:pPr>
                      <a:r>
                        <a:rPr lang="en-IN" sz="2000">
                          <a:effectLst/>
                        </a:rPr>
                        <a:t>1 to 5</a:t>
                      </a:r>
                      <a:endParaRPr lang="en-IN" sz="1400">
                        <a:effectLst/>
                        <a:latin typeface="Calibri"/>
                        <a:ea typeface="Calibri"/>
                        <a:cs typeface="Arial"/>
                      </a:endParaRPr>
                    </a:p>
                  </a:txBody>
                  <a:tcPr marL="0" marR="0" marT="0" marB="0"/>
                </a:tc>
                <a:tc>
                  <a:txBody>
                    <a:bodyPr/>
                    <a:lstStyle/>
                    <a:p>
                      <a:pPr marL="0" marR="0" algn="ctr">
                        <a:spcBef>
                          <a:spcPts val="0"/>
                        </a:spcBef>
                        <a:spcAft>
                          <a:spcPts val="0"/>
                        </a:spcAft>
                      </a:pPr>
                      <a:r>
                        <a:rPr lang="en-IN" sz="2000" dirty="0">
                          <a:effectLst/>
                        </a:rPr>
                        <a:t>10</a:t>
                      </a:r>
                      <a:endParaRPr lang="en-IN" sz="1400" dirty="0">
                        <a:effectLst/>
                        <a:latin typeface="Calibri"/>
                        <a:ea typeface="Calibri"/>
                        <a:cs typeface="Arial"/>
                      </a:endParaRPr>
                    </a:p>
                  </a:txBody>
                  <a:tcPr marL="0" marR="0" marT="0" marB="0"/>
                </a:tc>
                <a:tc vMerge="1">
                  <a:txBody>
                    <a:bodyPr/>
                    <a:lstStyle/>
                    <a:p>
                      <a:endParaRPr lang="en-IN"/>
                    </a:p>
                  </a:txBody>
                  <a:tcPr/>
                </a:tc>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4156539474"/>
              </p:ext>
            </p:extLst>
          </p:nvPr>
        </p:nvGraphicFramePr>
        <p:xfrm>
          <a:off x="35496" y="4797152"/>
          <a:ext cx="8352928" cy="1656184"/>
        </p:xfrm>
        <a:graphic>
          <a:graphicData uri="http://schemas.openxmlformats.org/drawingml/2006/table">
            <a:tbl>
              <a:tblPr firstRow="1" firstCol="1" bandRow="1">
                <a:tableStyleId>{5C22544A-7EE6-4342-B048-85BDC9FD1C3A}</a:tableStyleId>
              </a:tblPr>
              <a:tblGrid>
                <a:gridCol w="1603486"/>
                <a:gridCol w="1154510"/>
                <a:gridCol w="1243318"/>
                <a:gridCol w="1509744"/>
                <a:gridCol w="1420935"/>
                <a:gridCol w="1420935"/>
              </a:tblGrid>
              <a:tr h="414046">
                <a:tc>
                  <a:txBody>
                    <a:bodyPr/>
                    <a:lstStyle/>
                    <a:p>
                      <a:pPr marL="0" marR="0" algn="just">
                        <a:spcBef>
                          <a:spcPts val="0"/>
                        </a:spcBef>
                        <a:spcAft>
                          <a:spcPts val="0"/>
                        </a:spcAft>
                      </a:pPr>
                      <a:r>
                        <a:rPr lang="en-IN" sz="2000" dirty="0">
                          <a:effectLst/>
                        </a:rPr>
                        <a:t> </a:t>
                      </a:r>
                      <a:endParaRPr lang="en-IN" sz="2000" dirty="0">
                        <a:effectLst/>
                        <a:latin typeface="Calibri"/>
                        <a:ea typeface="Calibri"/>
                        <a:cs typeface="Arial"/>
                      </a:endParaRPr>
                    </a:p>
                  </a:txBody>
                  <a:tcPr marL="0" marR="0" marT="0" marB="0"/>
                </a:tc>
                <a:tc>
                  <a:txBody>
                    <a:bodyPr/>
                    <a:lstStyle/>
                    <a:p>
                      <a:pPr marL="0" marR="0" algn="ctr">
                        <a:spcBef>
                          <a:spcPts val="0"/>
                        </a:spcBef>
                        <a:spcAft>
                          <a:spcPts val="0"/>
                        </a:spcAft>
                      </a:pPr>
                      <a:r>
                        <a:rPr lang="en-IN" sz="2000">
                          <a:effectLst/>
                        </a:rPr>
                        <a:t>Marks</a:t>
                      </a:r>
                      <a:endParaRPr lang="en-IN" sz="2000">
                        <a:effectLst/>
                        <a:latin typeface="Calibri"/>
                        <a:ea typeface="Calibri"/>
                        <a:cs typeface="Arial"/>
                      </a:endParaRPr>
                    </a:p>
                  </a:txBody>
                  <a:tcPr marL="0" marR="0" marT="0" marB="0"/>
                </a:tc>
                <a:tc>
                  <a:txBody>
                    <a:bodyPr/>
                    <a:lstStyle/>
                    <a:p>
                      <a:pPr marL="0" marR="0" algn="ctr">
                        <a:spcBef>
                          <a:spcPts val="0"/>
                        </a:spcBef>
                        <a:spcAft>
                          <a:spcPts val="0"/>
                        </a:spcAft>
                      </a:pPr>
                      <a:r>
                        <a:rPr lang="en-IN" sz="2000" dirty="0" smtClean="0">
                          <a:effectLst/>
                        </a:rPr>
                        <a:t>Lo</a:t>
                      </a:r>
                      <a:endParaRPr lang="en-IN" sz="2000" dirty="0">
                        <a:effectLst/>
                        <a:latin typeface="Calibri"/>
                        <a:ea typeface="Calibri"/>
                        <a:cs typeface="Arial"/>
                      </a:endParaRPr>
                    </a:p>
                  </a:txBody>
                  <a:tcPr marL="0" marR="0" marT="0" marB="0"/>
                </a:tc>
                <a:tc>
                  <a:txBody>
                    <a:bodyPr/>
                    <a:lstStyle/>
                    <a:p>
                      <a:pPr marL="0" marR="0" algn="ctr">
                        <a:spcBef>
                          <a:spcPts val="0"/>
                        </a:spcBef>
                        <a:spcAft>
                          <a:spcPts val="0"/>
                        </a:spcAft>
                      </a:pPr>
                      <a:r>
                        <a:rPr lang="en-IN" sz="2000">
                          <a:effectLst/>
                        </a:rPr>
                        <a:t>Co</a:t>
                      </a:r>
                      <a:endParaRPr lang="en-IN" sz="2000">
                        <a:effectLst/>
                        <a:latin typeface="Calibri"/>
                        <a:ea typeface="Calibri"/>
                        <a:cs typeface="Arial"/>
                      </a:endParaRPr>
                    </a:p>
                  </a:txBody>
                  <a:tcPr marL="0" marR="0" marT="0" marB="0"/>
                </a:tc>
                <a:tc>
                  <a:txBody>
                    <a:bodyPr/>
                    <a:lstStyle/>
                    <a:p>
                      <a:pPr marL="0" marR="0" algn="ctr">
                        <a:spcBef>
                          <a:spcPts val="0"/>
                        </a:spcBef>
                        <a:spcAft>
                          <a:spcPts val="0"/>
                        </a:spcAft>
                      </a:pPr>
                      <a:r>
                        <a:rPr lang="en-IN" sz="2000" dirty="0">
                          <a:effectLst/>
                        </a:rPr>
                        <a:t>Marks</a:t>
                      </a:r>
                      <a:endParaRPr lang="en-IN" sz="1400" dirty="0">
                        <a:effectLst/>
                        <a:latin typeface="Calibri"/>
                        <a:ea typeface="Calibri"/>
                        <a:cs typeface="Arial"/>
                      </a:endParaRPr>
                    </a:p>
                  </a:txBody>
                  <a:tcPr marL="0" marR="0" marT="0" marB="0"/>
                </a:tc>
                <a:tc>
                  <a:txBody>
                    <a:bodyPr/>
                    <a:lstStyle/>
                    <a:p>
                      <a:pPr marL="0" marR="0" algn="ctr">
                        <a:spcBef>
                          <a:spcPts val="0"/>
                        </a:spcBef>
                        <a:spcAft>
                          <a:spcPts val="0"/>
                        </a:spcAft>
                      </a:pPr>
                      <a:r>
                        <a:rPr lang="en-IN" sz="2000" dirty="0">
                          <a:effectLst/>
                        </a:rPr>
                        <a:t>Final Marks</a:t>
                      </a:r>
                      <a:endParaRPr lang="en-IN" sz="1400" dirty="0">
                        <a:effectLst/>
                        <a:latin typeface="Calibri"/>
                        <a:ea typeface="Calibri"/>
                        <a:cs typeface="Arial"/>
                      </a:endParaRPr>
                    </a:p>
                  </a:txBody>
                  <a:tcPr marL="0" marR="0" marT="0" marB="0"/>
                </a:tc>
              </a:tr>
              <a:tr h="414046">
                <a:tc>
                  <a:txBody>
                    <a:bodyPr/>
                    <a:lstStyle/>
                    <a:p>
                      <a:pPr marL="0" marR="0" algn="ctr">
                        <a:spcBef>
                          <a:spcPts val="0"/>
                        </a:spcBef>
                        <a:spcAft>
                          <a:spcPts val="0"/>
                        </a:spcAft>
                      </a:pPr>
                      <a:r>
                        <a:rPr lang="en-IN" sz="2000" dirty="0">
                          <a:effectLst/>
                        </a:rPr>
                        <a:t>SEE</a:t>
                      </a:r>
                      <a:endParaRPr lang="en-IN" sz="2000" dirty="0">
                        <a:effectLst/>
                        <a:latin typeface="Calibri"/>
                        <a:ea typeface="Calibri"/>
                        <a:cs typeface="Arial"/>
                      </a:endParaRPr>
                    </a:p>
                  </a:txBody>
                  <a:tcPr marL="0" marR="0" marT="0" marB="0"/>
                </a:tc>
                <a:tc>
                  <a:txBody>
                    <a:bodyPr/>
                    <a:lstStyle/>
                    <a:p>
                      <a:pPr marL="0" marR="0" algn="ctr">
                        <a:spcBef>
                          <a:spcPts val="0"/>
                        </a:spcBef>
                        <a:spcAft>
                          <a:spcPts val="0"/>
                        </a:spcAft>
                      </a:pPr>
                      <a:r>
                        <a:rPr lang="en-IN" sz="2000">
                          <a:effectLst/>
                        </a:rPr>
                        <a:t>100</a:t>
                      </a:r>
                      <a:endParaRPr lang="en-IN" sz="2000">
                        <a:effectLst/>
                        <a:latin typeface="Calibri"/>
                        <a:ea typeface="Calibri"/>
                        <a:cs typeface="Arial"/>
                      </a:endParaRPr>
                    </a:p>
                  </a:txBody>
                  <a:tcPr marL="0" marR="0" marT="0" marB="0"/>
                </a:tc>
                <a:tc>
                  <a:txBody>
                    <a:bodyPr/>
                    <a:lstStyle/>
                    <a:p>
                      <a:pPr marL="0" marR="0" algn="ctr">
                        <a:spcBef>
                          <a:spcPts val="0"/>
                        </a:spcBef>
                        <a:spcAft>
                          <a:spcPts val="0"/>
                        </a:spcAft>
                      </a:pPr>
                      <a:r>
                        <a:rPr lang="en-IN" sz="2000">
                          <a:effectLst/>
                        </a:rPr>
                        <a:t>1 to 5</a:t>
                      </a:r>
                      <a:endParaRPr lang="en-IN" sz="2000">
                        <a:effectLst/>
                        <a:latin typeface="Calibri"/>
                        <a:ea typeface="Calibri"/>
                        <a:cs typeface="Arial"/>
                      </a:endParaRPr>
                    </a:p>
                  </a:txBody>
                  <a:tcPr marL="0" marR="0" marT="0" marB="0"/>
                </a:tc>
                <a:tc>
                  <a:txBody>
                    <a:bodyPr/>
                    <a:lstStyle/>
                    <a:p>
                      <a:pPr marL="0" marR="0" algn="ctr">
                        <a:spcBef>
                          <a:spcPts val="0"/>
                        </a:spcBef>
                        <a:spcAft>
                          <a:spcPts val="0"/>
                        </a:spcAft>
                      </a:pPr>
                      <a:r>
                        <a:rPr lang="en-IN" sz="2000">
                          <a:effectLst/>
                        </a:rPr>
                        <a:t>1 to 5</a:t>
                      </a:r>
                      <a:endParaRPr lang="en-IN" sz="2000">
                        <a:effectLst/>
                        <a:latin typeface="Calibri"/>
                        <a:ea typeface="Calibri"/>
                        <a:cs typeface="Arial"/>
                      </a:endParaRPr>
                    </a:p>
                  </a:txBody>
                  <a:tcPr marL="0" marR="0" marT="0" marB="0"/>
                </a:tc>
                <a:tc>
                  <a:txBody>
                    <a:bodyPr/>
                    <a:lstStyle/>
                    <a:p>
                      <a:pPr marL="0" marR="0" algn="ctr">
                        <a:spcBef>
                          <a:spcPts val="0"/>
                        </a:spcBef>
                        <a:spcAft>
                          <a:spcPts val="0"/>
                        </a:spcAft>
                      </a:pPr>
                      <a:r>
                        <a:rPr lang="en-IN" sz="2000">
                          <a:effectLst/>
                        </a:rPr>
                        <a:t>100</a:t>
                      </a:r>
                      <a:endParaRPr lang="en-IN" sz="2000">
                        <a:effectLst/>
                        <a:latin typeface="Calibri"/>
                        <a:ea typeface="Calibri"/>
                        <a:cs typeface="Arial"/>
                      </a:endParaRPr>
                    </a:p>
                  </a:txBody>
                  <a:tcPr marL="0" marR="0" marT="0" marB="0"/>
                </a:tc>
                <a:tc rowSpan="2">
                  <a:txBody>
                    <a:bodyPr/>
                    <a:lstStyle/>
                    <a:p>
                      <a:pPr marL="0" marR="0" algn="ctr">
                        <a:spcBef>
                          <a:spcPts val="0"/>
                        </a:spcBef>
                        <a:spcAft>
                          <a:spcPts val="0"/>
                        </a:spcAft>
                      </a:pPr>
                      <a:r>
                        <a:rPr lang="en-IN" sz="2000">
                          <a:effectLst/>
                        </a:rPr>
                        <a:t>50</a:t>
                      </a:r>
                      <a:endParaRPr lang="en-IN" sz="2000">
                        <a:effectLst/>
                        <a:latin typeface="Calibri"/>
                        <a:ea typeface="Calibri"/>
                        <a:cs typeface="Arial"/>
                      </a:endParaRPr>
                    </a:p>
                  </a:txBody>
                  <a:tcPr marL="0" marR="0" marT="0" marB="0"/>
                </a:tc>
              </a:tr>
              <a:tr h="414046">
                <a:tc>
                  <a:txBody>
                    <a:bodyPr/>
                    <a:lstStyle/>
                    <a:p>
                      <a:pPr marL="0" marR="0">
                        <a:spcBef>
                          <a:spcPts val="0"/>
                        </a:spcBef>
                        <a:spcAft>
                          <a:spcPts val="0"/>
                        </a:spcAft>
                      </a:pPr>
                      <a:r>
                        <a:rPr lang="en-IN" sz="2000">
                          <a:effectLst/>
                        </a:rPr>
                        <a:t> </a:t>
                      </a:r>
                      <a:endParaRPr lang="en-IN" sz="2000">
                        <a:effectLst/>
                        <a:latin typeface="Calibri"/>
                        <a:ea typeface="Calibri"/>
                        <a:cs typeface="Arial"/>
                      </a:endParaRPr>
                    </a:p>
                  </a:txBody>
                  <a:tcPr marL="0" marR="0" marT="0" marB="0"/>
                </a:tc>
                <a:tc>
                  <a:txBody>
                    <a:bodyPr/>
                    <a:lstStyle/>
                    <a:p>
                      <a:pPr marL="0" marR="0" algn="ctr">
                        <a:spcBef>
                          <a:spcPts val="0"/>
                        </a:spcBef>
                        <a:spcAft>
                          <a:spcPts val="0"/>
                        </a:spcAft>
                      </a:pPr>
                      <a:r>
                        <a:rPr lang="en-IN" sz="2000">
                          <a:effectLst/>
                        </a:rPr>
                        <a:t> </a:t>
                      </a:r>
                      <a:endParaRPr lang="en-IN" sz="2000">
                        <a:effectLst/>
                        <a:latin typeface="Calibri"/>
                        <a:ea typeface="Calibri"/>
                        <a:cs typeface="Arial"/>
                      </a:endParaRPr>
                    </a:p>
                  </a:txBody>
                  <a:tcPr marL="0" marR="0" marT="0" marB="0"/>
                </a:tc>
                <a:tc gridSpan="2">
                  <a:txBody>
                    <a:bodyPr/>
                    <a:lstStyle/>
                    <a:p>
                      <a:pPr marL="0" marR="0" algn="ctr">
                        <a:spcBef>
                          <a:spcPts val="0"/>
                        </a:spcBef>
                        <a:spcAft>
                          <a:spcPts val="0"/>
                        </a:spcAft>
                      </a:pPr>
                      <a:r>
                        <a:rPr lang="en-IN" sz="2000">
                          <a:effectLst/>
                        </a:rPr>
                        <a:t>Scale Down to</a:t>
                      </a:r>
                      <a:endParaRPr lang="en-IN" sz="2000">
                        <a:effectLst/>
                        <a:latin typeface="Calibri"/>
                        <a:ea typeface="Calibri"/>
                        <a:cs typeface="Arial"/>
                      </a:endParaRPr>
                    </a:p>
                  </a:txBody>
                  <a:tcPr marL="0" marR="0" marT="0" marB="0"/>
                </a:tc>
                <a:tc hMerge="1">
                  <a:txBody>
                    <a:bodyPr/>
                    <a:lstStyle/>
                    <a:p>
                      <a:endParaRPr lang="en-IN"/>
                    </a:p>
                  </a:txBody>
                  <a:tcPr/>
                </a:tc>
                <a:tc>
                  <a:txBody>
                    <a:bodyPr/>
                    <a:lstStyle/>
                    <a:p>
                      <a:pPr marL="0" marR="0" algn="ctr">
                        <a:spcBef>
                          <a:spcPts val="0"/>
                        </a:spcBef>
                        <a:spcAft>
                          <a:spcPts val="0"/>
                        </a:spcAft>
                      </a:pPr>
                      <a:r>
                        <a:rPr lang="en-IN" sz="2000">
                          <a:effectLst/>
                        </a:rPr>
                        <a:t>50</a:t>
                      </a:r>
                      <a:endParaRPr lang="en-IN" sz="2000">
                        <a:effectLst/>
                        <a:latin typeface="Calibri"/>
                        <a:ea typeface="Calibri"/>
                        <a:cs typeface="Arial"/>
                      </a:endParaRPr>
                    </a:p>
                  </a:txBody>
                  <a:tcPr marL="0" marR="0" marT="0" marB="0"/>
                </a:tc>
                <a:tc vMerge="1">
                  <a:txBody>
                    <a:bodyPr/>
                    <a:lstStyle/>
                    <a:p>
                      <a:endParaRPr lang="en-IN"/>
                    </a:p>
                  </a:txBody>
                  <a:tcPr/>
                </a:tc>
              </a:tr>
              <a:tr h="414046">
                <a:tc>
                  <a:txBody>
                    <a:bodyPr/>
                    <a:lstStyle/>
                    <a:p>
                      <a:pPr marL="0" marR="0">
                        <a:spcBef>
                          <a:spcPts val="0"/>
                        </a:spcBef>
                        <a:spcAft>
                          <a:spcPts val="0"/>
                        </a:spcAft>
                      </a:pPr>
                      <a:r>
                        <a:rPr lang="en-IN" sz="2000">
                          <a:effectLst/>
                        </a:rPr>
                        <a:t> </a:t>
                      </a:r>
                      <a:endParaRPr lang="en-IN" sz="2000">
                        <a:effectLst/>
                        <a:latin typeface="Calibri"/>
                        <a:ea typeface="Calibri"/>
                        <a:cs typeface="Arial"/>
                      </a:endParaRPr>
                    </a:p>
                  </a:txBody>
                  <a:tcPr marL="0" marR="0" marT="0" marB="0"/>
                </a:tc>
                <a:tc>
                  <a:txBody>
                    <a:bodyPr/>
                    <a:lstStyle/>
                    <a:p>
                      <a:pPr marL="0" marR="0" algn="ctr">
                        <a:spcBef>
                          <a:spcPts val="0"/>
                        </a:spcBef>
                        <a:spcAft>
                          <a:spcPts val="0"/>
                        </a:spcAft>
                      </a:pPr>
                      <a:r>
                        <a:rPr lang="en-IN" sz="2000">
                          <a:effectLst/>
                        </a:rPr>
                        <a:t> </a:t>
                      </a:r>
                      <a:endParaRPr lang="en-IN" sz="2000">
                        <a:effectLst/>
                        <a:latin typeface="Calibri"/>
                        <a:ea typeface="Calibri"/>
                        <a:cs typeface="Arial"/>
                      </a:endParaRPr>
                    </a:p>
                  </a:txBody>
                  <a:tcPr marL="0" marR="0" marT="0" marB="0"/>
                </a:tc>
                <a:tc gridSpan="2">
                  <a:txBody>
                    <a:bodyPr/>
                    <a:lstStyle/>
                    <a:p>
                      <a:pPr marL="0" marR="0" algn="ctr">
                        <a:spcBef>
                          <a:spcPts val="0"/>
                        </a:spcBef>
                        <a:spcAft>
                          <a:spcPts val="0"/>
                        </a:spcAft>
                      </a:pPr>
                      <a:r>
                        <a:rPr lang="en-IN" sz="2000">
                          <a:effectLst/>
                        </a:rPr>
                        <a:t> </a:t>
                      </a:r>
                      <a:endParaRPr lang="en-IN" sz="2000">
                        <a:effectLst/>
                        <a:latin typeface="Calibri"/>
                        <a:ea typeface="Calibri"/>
                        <a:cs typeface="Arial"/>
                      </a:endParaRPr>
                    </a:p>
                  </a:txBody>
                  <a:tcPr marL="0" marR="0" marT="0" marB="0"/>
                </a:tc>
                <a:tc hMerge="1">
                  <a:txBody>
                    <a:bodyPr/>
                    <a:lstStyle/>
                    <a:p>
                      <a:endParaRPr lang="en-IN"/>
                    </a:p>
                  </a:txBody>
                  <a:tcPr/>
                </a:tc>
                <a:tc>
                  <a:txBody>
                    <a:bodyPr/>
                    <a:lstStyle/>
                    <a:p>
                      <a:pPr marL="0" marR="0" algn="ctr">
                        <a:spcBef>
                          <a:spcPts val="0"/>
                        </a:spcBef>
                        <a:spcAft>
                          <a:spcPts val="0"/>
                        </a:spcAft>
                      </a:pPr>
                      <a:r>
                        <a:rPr lang="en-IN" sz="2000" b="1" dirty="0">
                          <a:effectLst/>
                        </a:rPr>
                        <a:t>Total</a:t>
                      </a:r>
                      <a:endParaRPr lang="en-IN" sz="2000" b="1" dirty="0">
                        <a:effectLst/>
                        <a:latin typeface="Calibri"/>
                        <a:ea typeface="Calibri"/>
                        <a:cs typeface="Arial"/>
                      </a:endParaRPr>
                    </a:p>
                  </a:txBody>
                  <a:tcPr marL="0" marR="0" marT="0" marB="0"/>
                </a:tc>
                <a:tc>
                  <a:txBody>
                    <a:bodyPr/>
                    <a:lstStyle/>
                    <a:p>
                      <a:pPr marL="0" marR="0" algn="ctr">
                        <a:spcBef>
                          <a:spcPts val="0"/>
                        </a:spcBef>
                        <a:spcAft>
                          <a:spcPts val="0"/>
                        </a:spcAft>
                      </a:pPr>
                      <a:r>
                        <a:rPr lang="en-IN" sz="2000" b="1" dirty="0">
                          <a:effectLst/>
                        </a:rPr>
                        <a:t>100</a:t>
                      </a:r>
                      <a:endParaRPr lang="en-IN" sz="2000" b="1" dirty="0">
                        <a:effectLst/>
                        <a:latin typeface="Calibri"/>
                        <a:ea typeface="Calibri"/>
                        <a:cs typeface="Arial"/>
                      </a:endParaRPr>
                    </a:p>
                  </a:txBody>
                  <a:tcPr marL="0" marR="0" marT="0" marB="0"/>
                </a:tc>
              </a:tr>
            </a:tbl>
          </a:graphicData>
        </a:graphic>
      </p:graphicFrame>
      <p:sp>
        <p:nvSpPr>
          <p:cNvPr id="13" name="Rectangle 3"/>
          <p:cNvSpPr>
            <a:spLocks noChangeArrowheads="1"/>
          </p:cNvSpPr>
          <p:nvPr/>
        </p:nvSpPr>
        <p:spPr bwMode="auto">
          <a:xfrm>
            <a:off x="1579563" y="3635375"/>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4419600" algn="l"/>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16144275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51520" y="476672"/>
            <a:ext cx="8136904" cy="6001643"/>
          </a:xfrm>
          <a:prstGeom prst="rect">
            <a:avLst/>
          </a:prstGeom>
        </p:spPr>
        <p:txBody>
          <a:bodyPr wrap="square">
            <a:spAutoFit/>
          </a:bodyPr>
          <a:lstStyle/>
          <a:p>
            <a:pPr algn="ctr"/>
            <a:r>
              <a:rPr lang="en-US" sz="3200" b="1" dirty="0" smtClean="0"/>
              <a:t>Answers</a:t>
            </a:r>
          </a:p>
          <a:p>
            <a:r>
              <a:rPr lang="en-US" sz="3200" dirty="0" smtClean="0"/>
              <a:t>1.A.</a:t>
            </a:r>
            <a:r>
              <a:rPr lang="en-IN" sz="3200" dirty="0" smtClean="0"/>
              <a:t>Noise</a:t>
            </a:r>
            <a:r>
              <a:rPr lang="en-IN" sz="3200" dirty="0"/>
              <a:t>	</a:t>
            </a:r>
            <a:r>
              <a:rPr lang="en-US" sz="3200" dirty="0" smtClean="0"/>
              <a:t>	</a:t>
            </a:r>
          </a:p>
          <a:p>
            <a:r>
              <a:rPr lang="en-US" sz="3200" dirty="0" smtClean="0"/>
              <a:t>2.B.</a:t>
            </a:r>
            <a:r>
              <a:rPr lang="en-IN" sz="3200" dirty="0" smtClean="0"/>
              <a:t>Planning </a:t>
            </a:r>
            <a:r>
              <a:rPr lang="en-US" sz="3200" dirty="0" smtClean="0"/>
              <a:t>	</a:t>
            </a:r>
          </a:p>
          <a:p>
            <a:r>
              <a:rPr lang="en-US" sz="3200" dirty="0" smtClean="0"/>
              <a:t>3.B.</a:t>
            </a:r>
            <a:r>
              <a:rPr lang="en-IN" sz="3200" dirty="0" smtClean="0"/>
              <a:t>Semantic problems</a:t>
            </a:r>
            <a:r>
              <a:rPr lang="en-US" sz="3200" dirty="0" smtClean="0"/>
              <a:t>	</a:t>
            </a:r>
          </a:p>
          <a:p>
            <a:r>
              <a:rPr lang="en-US" sz="3200" dirty="0" smtClean="0"/>
              <a:t>4.D.</a:t>
            </a:r>
            <a:r>
              <a:rPr lang="en-IN" sz="3200" dirty="0" smtClean="0"/>
              <a:t>When </a:t>
            </a:r>
            <a:r>
              <a:rPr lang="en-IN" sz="3200" dirty="0"/>
              <a:t>the receiver understands the message</a:t>
            </a:r>
            <a:r>
              <a:rPr lang="en-IN" sz="3200" dirty="0" smtClean="0"/>
              <a:t>.</a:t>
            </a:r>
            <a:r>
              <a:rPr lang="en-US" sz="3200" dirty="0" smtClean="0"/>
              <a:t>	</a:t>
            </a:r>
          </a:p>
          <a:p>
            <a:r>
              <a:rPr lang="en-US" sz="3200" dirty="0" smtClean="0"/>
              <a:t>5.A.</a:t>
            </a:r>
            <a:r>
              <a:rPr lang="en-IN" sz="3200" dirty="0" smtClean="0"/>
              <a:t>Noise</a:t>
            </a:r>
            <a:r>
              <a:rPr lang="en-IN" sz="3200" dirty="0"/>
              <a:t>	</a:t>
            </a:r>
            <a:r>
              <a:rPr lang="en-US" sz="3200" dirty="0" smtClean="0"/>
              <a:t>	</a:t>
            </a:r>
          </a:p>
          <a:p>
            <a:r>
              <a:rPr lang="en-US" sz="3200" dirty="0" smtClean="0"/>
              <a:t>6.C.</a:t>
            </a:r>
            <a:r>
              <a:rPr lang="en-IN" sz="3200" dirty="0" smtClean="0"/>
              <a:t>Ambiguity </a:t>
            </a:r>
            <a:r>
              <a:rPr lang="en-US" sz="3200" dirty="0" smtClean="0"/>
              <a:t>	</a:t>
            </a:r>
          </a:p>
          <a:p>
            <a:r>
              <a:rPr lang="en-US" sz="3200" dirty="0" smtClean="0"/>
              <a:t>7.B.</a:t>
            </a:r>
            <a:r>
              <a:rPr lang="en-IN" sz="3200" dirty="0" smtClean="0"/>
              <a:t>Listening </a:t>
            </a:r>
            <a:r>
              <a:rPr lang="en-IN" sz="3200" dirty="0"/>
              <a:t>poorly </a:t>
            </a:r>
            <a:r>
              <a:rPr lang="en-US" sz="3200" dirty="0"/>
              <a:t>	</a:t>
            </a:r>
            <a:endParaRPr lang="en-US" sz="3200" dirty="0" smtClean="0"/>
          </a:p>
          <a:p>
            <a:r>
              <a:rPr lang="en-US" sz="3200" dirty="0" smtClean="0"/>
              <a:t>8.D.</a:t>
            </a:r>
            <a:r>
              <a:rPr lang="en-IN" sz="3200" dirty="0" smtClean="0"/>
              <a:t>Language</a:t>
            </a:r>
            <a:r>
              <a:rPr lang="en-IN" sz="3200" dirty="0"/>
              <a:t>/ </a:t>
            </a:r>
            <a:r>
              <a:rPr lang="en-IN" sz="3200" dirty="0" smtClean="0"/>
              <a:t>semantic</a:t>
            </a:r>
            <a:r>
              <a:rPr lang="en-US" sz="3200" dirty="0"/>
              <a:t>	</a:t>
            </a:r>
            <a:endParaRPr lang="en-US" sz="3200" dirty="0" smtClean="0"/>
          </a:p>
          <a:p>
            <a:r>
              <a:rPr lang="en-US" sz="3200" dirty="0" smtClean="0"/>
              <a:t>9.A.</a:t>
            </a:r>
            <a:r>
              <a:rPr lang="en-IN" sz="3200" dirty="0" smtClean="0"/>
              <a:t>True </a:t>
            </a:r>
            <a:r>
              <a:rPr lang="en-US" sz="3200" dirty="0"/>
              <a:t>	</a:t>
            </a:r>
            <a:r>
              <a:rPr lang="en-US" sz="3200" dirty="0" smtClean="0"/>
              <a:t>	</a:t>
            </a:r>
          </a:p>
          <a:p>
            <a:r>
              <a:rPr lang="en-US" sz="3200" dirty="0" smtClean="0"/>
              <a:t>10.A.</a:t>
            </a:r>
            <a:r>
              <a:rPr lang="en-IN" sz="3200" dirty="0" smtClean="0"/>
              <a:t>True</a:t>
            </a:r>
            <a:endParaRPr lang="en-IN" sz="3200" dirty="0"/>
          </a:p>
        </p:txBody>
      </p:sp>
    </p:spTree>
    <p:extLst>
      <p:ext uri="{BB962C8B-B14F-4D97-AF65-F5344CB8AC3E}">
        <p14:creationId xmlns:p14="http://schemas.microsoft.com/office/powerpoint/2010/main" val="30153459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1143000"/>
          </a:xfrm>
        </p:spPr>
        <p:txBody>
          <a:bodyPr/>
          <a:lstStyle/>
          <a:p>
            <a:r>
              <a:rPr lang="en-IN" dirty="0" smtClean="0"/>
              <a:t>B </a:t>
            </a:r>
            <a:endParaRPr lang="en-IN" dirty="0"/>
          </a:p>
        </p:txBody>
      </p:sp>
      <p:sp>
        <p:nvSpPr>
          <p:cNvPr id="3" name="Content Placeholder 2"/>
          <p:cNvSpPr>
            <a:spLocks noGrp="1"/>
          </p:cNvSpPr>
          <p:nvPr>
            <p:ph idx="1"/>
          </p:nvPr>
        </p:nvSpPr>
        <p:spPr>
          <a:xfrm>
            <a:off x="457200" y="1600200"/>
            <a:ext cx="7620000" cy="4800600"/>
          </a:xfrm>
        </p:spPr>
        <p:txBody>
          <a:bodyPr/>
          <a:lstStyle/>
          <a:p>
            <a:endParaRPr lang="en-IN"/>
          </a:p>
        </p:txBody>
      </p:sp>
      <p:pic>
        <p:nvPicPr>
          <p:cNvPr id="4" name="Picture 2" descr="Recap HD Stock Images | Shutterstoc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96" y="44624"/>
            <a:ext cx="9108504" cy="68133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366013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443582" y="0"/>
            <a:ext cx="4619854" cy="461665"/>
          </a:xfrm>
          <a:prstGeom prst="rect">
            <a:avLst/>
          </a:prstGeom>
        </p:spPr>
        <p:txBody>
          <a:bodyPr wrap="none">
            <a:spAutoFit/>
          </a:bodyPr>
          <a:lstStyle/>
          <a:p>
            <a:r>
              <a:rPr lang="en-US" sz="2400" b="1" dirty="0"/>
              <a:t>Body language and its significance.</a:t>
            </a:r>
            <a:endParaRPr lang="en-IN" sz="2400" dirty="0"/>
          </a:p>
        </p:txBody>
      </p:sp>
      <p:sp>
        <p:nvSpPr>
          <p:cNvPr id="5" name="Rectangle 4"/>
          <p:cNvSpPr/>
          <p:nvPr/>
        </p:nvSpPr>
        <p:spPr>
          <a:xfrm>
            <a:off x="0" y="490025"/>
            <a:ext cx="8460432" cy="923330"/>
          </a:xfrm>
          <a:prstGeom prst="rect">
            <a:avLst/>
          </a:prstGeom>
        </p:spPr>
        <p:txBody>
          <a:bodyPr wrap="square">
            <a:spAutoFit/>
          </a:bodyPr>
          <a:lstStyle/>
          <a:p>
            <a:pPr algn="just"/>
            <a:r>
              <a:rPr lang="en-IN" b="1" dirty="0"/>
              <a:t>Meaning: ‘</a:t>
            </a:r>
            <a:r>
              <a:rPr lang="en-IN" dirty="0"/>
              <a:t>Body Language’ is a non-verbal communication where messages are sent through postures, eye-contacts, movements, usage of space and change in the intonation of voice etc. instead of using words and speech to communicate.</a:t>
            </a:r>
          </a:p>
        </p:txBody>
      </p:sp>
      <p:sp>
        <p:nvSpPr>
          <p:cNvPr id="6" name="Rectangle 5"/>
          <p:cNvSpPr/>
          <p:nvPr/>
        </p:nvSpPr>
        <p:spPr>
          <a:xfrm>
            <a:off x="17810" y="1413355"/>
            <a:ext cx="8470793" cy="5016758"/>
          </a:xfrm>
          <a:prstGeom prst="rect">
            <a:avLst/>
          </a:prstGeom>
        </p:spPr>
        <p:txBody>
          <a:bodyPr wrap="square">
            <a:spAutoFit/>
          </a:bodyPr>
          <a:lstStyle/>
          <a:p>
            <a:r>
              <a:rPr lang="en-US" sz="3200" b="1" dirty="0"/>
              <a:t>The following terms of body language decides the personality of an individual.</a:t>
            </a:r>
            <a:endParaRPr lang="en-IN" sz="3200" dirty="0"/>
          </a:p>
          <a:p>
            <a:r>
              <a:rPr lang="en-US" sz="3200" dirty="0" smtClean="0"/>
              <a:t>1. Open </a:t>
            </a:r>
            <a:r>
              <a:rPr lang="en-US" sz="3200" dirty="0"/>
              <a:t>Body </a:t>
            </a:r>
            <a:r>
              <a:rPr lang="en-US" sz="3200" dirty="0" smtClean="0"/>
              <a:t>Language</a:t>
            </a:r>
            <a:endParaRPr lang="en-IN" sz="3200" dirty="0" smtClean="0"/>
          </a:p>
          <a:p>
            <a:r>
              <a:rPr lang="en-US" sz="3200" dirty="0" smtClean="0"/>
              <a:t>2. </a:t>
            </a:r>
            <a:r>
              <a:rPr lang="en-US" sz="3200" dirty="0"/>
              <a:t>Closed Body Language </a:t>
            </a:r>
            <a:endParaRPr lang="en-IN" sz="3200" dirty="0"/>
          </a:p>
          <a:p>
            <a:r>
              <a:rPr lang="en-US" sz="3200" dirty="0"/>
              <a:t>3. Uncrossed </a:t>
            </a:r>
            <a:r>
              <a:rPr lang="en-US" sz="3200" dirty="0" smtClean="0"/>
              <a:t>Legs </a:t>
            </a:r>
            <a:endParaRPr lang="en-IN" sz="3200" dirty="0" smtClean="0"/>
          </a:p>
          <a:p>
            <a:r>
              <a:rPr lang="en-US" sz="3200" dirty="0"/>
              <a:t>4. </a:t>
            </a:r>
            <a:r>
              <a:rPr lang="en-US" sz="3200" dirty="0" smtClean="0"/>
              <a:t>Uncrossed Arms </a:t>
            </a:r>
            <a:endParaRPr lang="en-IN" sz="3200" dirty="0" smtClean="0"/>
          </a:p>
          <a:p>
            <a:r>
              <a:rPr lang="en-US" sz="3200" dirty="0" smtClean="0"/>
              <a:t>5</a:t>
            </a:r>
            <a:r>
              <a:rPr lang="en-US" sz="3200" dirty="0"/>
              <a:t>. Crossing of </a:t>
            </a:r>
            <a:r>
              <a:rPr lang="en-US" sz="3200" dirty="0" smtClean="0"/>
              <a:t>Arms</a:t>
            </a:r>
          </a:p>
          <a:p>
            <a:r>
              <a:rPr lang="en-US" sz="3200" dirty="0" smtClean="0"/>
              <a:t>6</a:t>
            </a:r>
            <a:r>
              <a:rPr lang="en-US" sz="3200" dirty="0"/>
              <a:t>. Crossing of Legs When </a:t>
            </a:r>
            <a:r>
              <a:rPr lang="en-US" sz="3200" dirty="0" smtClean="0"/>
              <a:t>Seated </a:t>
            </a:r>
          </a:p>
          <a:p>
            <a:r>
              <a:rPr lang="en-US" sz="3200" dirty="0" smtClean="0"/>
              <a:t>7</a:t>
            </a:r>
            <a:r>
              <a:rPr lang="en-US" sz="3200" dirty="0"/>
              <a:t>. Arms in Front of </a:t>
            </a:r>
            <a:r>
              <a:rPr lang="en-US" sz="3200" dirty="0" smtClean="0"/>
              <a:t>Body</a:t>
            </a:r>
            <a:endParaRPr lang="en-IN" sz="3200" dirty="0"/>
          </a:p>
          <a:p>
            <a:r>
              <a:rPr lang="en-US" sz="3200" dirty="0"/>
              <a:t>8. Crossing of Legs in </a:t>
            </a:r>
            <a:r>
              <a:rPr lang="en-US" sz="3200" dirty="0" smtClean="0"/>
              <a:t>Standing</a:t>
            </a:r>
            <a:endParaRPr lang="en-IN" sz="3200" dirty="0"/>
          </a:p>
        </p:txBody>
      </p:sp>
    </p:spTree>
    <p:extLst>
      <p:ext uri="{BB962C8B-B14F-4D97-AF65-F5344CB8AC3E}">
        <p14:creationId xmlns:p14="http://schemas.microsoft.com/office/powerpoint/2010/main" val="251023252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19" descr="Description: PNG Pointing Finger Transparent Pointing Finger.PNG Images. | Plu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2590" y="830523"/>
            <a:ext cx="8172400" cy="3709744"/>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7"/>
          <p:cNvSpPr>
            <a:spLocks noChangeArrowheads="1"/>
          </p:cNvSpPr>
          <p:nvPr/>
        </p:nvSpPr>
        <p:spPr bwMode="auto">
          <a:xfrm>
            <a:off x="3779912" y="116632"/>
            <a:ext cx="1178528"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smtClean="0">
                <a:ln>
                  <a:noFill/>
                </a:ln>
                <a:solidFill>
                  <a:srgbClr val="000000"/>
                </a:solidFill>
                <a:effectLst/>
                <a:latin typeface="Book Antiqua" pitchFamily="18" charset="0"/>
                <a:ea typeface="Times New Roman" pitchFamily="18" charset="0"/>
                <a:cs typeface="Times New Roman" pitchFamily="18" charset="0"/>
              </a:rPr>
              <a:t>Gestures: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3200" b="0" i="0" u="none" strike="noStrike" cap="none" normalizeH="0" baseline="0" dirty="0" smtClean="0">
              <a:ln>
                <a:noFill/>
              </a:ln>
              <a:solidFill>
                <a:schemeClr val="tx1"/>
              </a:solidFill>
              <a:effectLst/>
              <a:latin typeface="Arial" pitchFamily="34" charset="0"/>
              <a:cs typeface="Arial" pitchFamily="34" charset="0"/>
            </a:endParaRPr>
          </a:p>
        </p:txBody>
      </p:sp>
      <p:sp>
        <p:nvSpPr>
          <p:cNvPr id="5" name="Rectangle 8"/>
          <p:cNvSpPr>
            <a:spLocks noChangeArrowheads="1"/>
          </p:cNvSpPr>
          <p:nvPr/>
        </p:nvSpPr>
        <p:spPr bwMode="auto">
          <a:xfrm>
            <a:off x="1187624" y="5178099"/>
            <a:ext cx="715736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000000"/>
                </a:solidFill>
                <a:effectLst/>
                <a:latin typeface="Book Antiqua" pitchFamily="18" charset="0"/>
                <a:ea typeface="Times New Roman" pitchFamily="18" charset="0"/>
                <a:cs typeface="Times New Roman" pitchFamily="18" charset="0"/>
              </a:rPr>
              <a:t> </a:t>
            </a:r>
            <a:r>
              <a:rPr kumimoji="0" lang="en-US" sz="3600" b="1" i="0" u="none" strike="noStrike" cap="none" normalizeH="0" baseline="0" dirty="0" smtClean="0">
                <a:ln>
                  <a:noFill/>
                </a:ln>
                <a:solidFill>
                  <a:srgbClr val="000000"/>
                </a:solidFill>
                <a:effectLst/>
                <a:latin typeface="Book Antiqua" pitchFamily="18" charset="0"/>
                <a:ea typeface="Times New Roman" pitchFamily="18" charset="0"/>
                <a:cs typeface="Times New Roman" pitchFamily="18" charset="0"/>
              </a:rPr>
              <a:t>Pointing with Finger</a:t>
            </a:r>
            <a:r>
              <a:rPr kumimoji="0" lang="en-US" sz="3600" b="0" i="0" u="none" strike="noStrike" cap="none" normalizeH="0" baseline="0" dirty="0" smtClean="0">
                <a:ln>
                  <a:noFill/>
                </a:ln>
                <a:solidFill>
                  <a:srgbClr val="000000"/>
                </a:solidFill>
                <a:effectLst/>
                <a:latin typeface="Book Antiqua" pitchFamily="18" charset="0"/>
                <a:ea typeface="Times New Roman" pitchFamily="18" charset="0"/>
                <a:cs typeface="Times New Roman" pitchFamily="18" charset="0"/>
              </a:rPr>
              <a:t>:</a:t>
            </a:r>
            <a:endParaRPr kumimoji="0" lang="en-US" sz="36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421370745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2" descr="Description: Finger Wag No Sticker by lilianstolk for iOS &amp; Android | GIPHY"/>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695" y="116632"/>
            <a:ext cx="3245217" cy="6552728"/>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2802069" y="2996952"/>
            <a:ext cx="4434227" cy="461665"/>
          </a:xfrm>
          <a:prstGeom prst="rect">
            <a:avLst/>
          </a:prstGeom>
        </p:spPr>
        <p:txBody>
          <a:bodyPr wrap="none">
            <a:spAutoFit/>
          </a:bodyPr>
          <a:lstStyle/>
          <a:p>
            <a:pPr lvl="0" algn="just" fontAlgn="base">
              <a:spcBef>
                <a:spcPct val="0"/>
              </a:spcBef>
              <a:spcAft>
                <a:spcPct val="0"/>
              </a:spcAft>
            </a:pPr>
            <a:r>
              <a:rPr lang="en-US" sz="1600" b="1" dirty="0">
                <a:solidFill>
                  <a:srgbClr val="000000"/>
                </a:solidFill>
                <a:latin typeface="Book Antiqua" pitchFamily="18" charset="0"/>
                <a:ea typeface="Times New Roman" pitchFamily="18" charset="0"/>
                <a:cs typeface="Times New Roman" pitchFamily="18" charset="0"/>
              </a:rPr>
              <a:t> </a:t>
            </a:r>
            <a:r>
              <a:rPr lang="en-US" sz="2400" b="1" dirty="0">
                <a:solidFill>
                  <a:srgbClr val="000000"/>
                </a:solidFill>
                <a:latin typeface="Book Antiqua" pitchFamily="18" charset="0"/>
                <a:ea typeface="Times New Roman" pitchFamily="18" charset="0"/>
                <a:cs typeface="Times New Roman" pitchFamily="18" charset="0"/>
              </a:rPr>
              <a:t>Wagging Finger Side To Side</a:t>
            </a:r>
            <a:r>
              <a:rPr lang="en-US" sz="2400" dirty="0">
                <a:solidFill>
                  <a:srgbClr val="000000"/>
                </a:solidFill>
                <a:latin typeface="Book Antiqua" pitchFamily="18" charset="0"/>
                <a:ea typeface="Times New Roman" pitchFamily="18" charset="0"/>
                <a:cs typeface="Times New Roman" pitchFamily="18" charset="0"/>
              </a:rPr>
              <a:t>:</a:t>
            </a:r>
            <a:endParaRPr lang="en-US" sz="1400" dirty="0">
              <a:latin typeface="Arial" pitchFamily="34" charset="0"/>
              <a:cs typeface="Arial" pitchFamily="34" charset="0"/>
            </a:endParaRPr>
          </a:p>
        </p:txBody>
      </p:sp>
    </p:spTree>
    <p:extLst>
      <p:ext uri="{BB962C8B-B14F-4D97-AF65-F5344CB8AC3E}">
        <p14:creationId xmlns:p14="http://schemas.microsoft.com/office/powerpoint/2010/main" val="4959085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7" descr="Description: The thumb of a woman's hand pointing up | Stock image | Colourbo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3550" y="399348"/>
            <a:ext cx="2984772" cy="4176464"/>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1"/>
          <p:cNvSpPr>
            <a:spLocks noChangeArrowheads="1"/>
          </p:cNvSpPr>
          <p:nvPr/>
        </p:nvSpPr>
        <p:spPr bwMode="auto">
          <a:xfrm>
            <a:off x="1367644" y="5173460"/>
            <a:ext cx="525658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smtClean="0">
                <a:ln>
                  <a:noFill/>
                </a:ln>
                <a:solidFill>
                  <a:srgbClr val="000000"/>
                </a:solidFill>
                <a:effectLst/>
                <a:latin typeface="Book Antiqua" pitchFamily="18" charset="0"/>
                <a:ea typeface="Times New Roman" pitchFamily="18" charset="0"/>
                <a:cs typeface="Times New Roman" pitchFamily="18" charset="0"/>
              </a:rPr>
              <a:t>Pointing Thumb Upwards</a:t>
            </a:r>
            <a:r>
              <a:rPr kumimoji="0" lang="en-US" sz="2800" b="0" i="0" u="none" strike="noStrike" cap="none" normalizeH="0" baseline="0" dirty="0" smtClean="0">
                <a:ln>
                  <a:noFill/>
                </a:ln>
                <a:solidFill>
                  <a:srgbClr val="000000"/>
                </a:solidFill>
                <a:effectLst/>
                <a:latin typeface="Book Antiqua" pitchFamily="18" charset="0"/>
                <a:ea typeface="Times New Roman" pitchFamily="18" charset="0"/>
                <a:cs typeface="Times New Roman" pitchFamily="18" charset="0"/>
              </a:rPr>
              <a:t>:</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875738855"/>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9" descr="Description: Thumbs down stock photo. Image of hand, pointing, point - 2351593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1800" y="116632"/>
            <a:ext cx="3600400" cy="491961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1658896" y="5454516"/>
            <a:ext cx="5197257" cy="523220"/>
          </a:xfrm>
          <a:prstGeom prst="rect">
            <a:avLst/>
          </a:prstGeom>
        </p:spPr>
        <p:txBody>
          <a:bodyPr wrap="none">
            <a:spAutoFit/>
          </a:bodyPr>
          <a:lstStyle/>
          <a:p>
            <a:pPr lvl="0" algn="just" fontAlgn="base">
              <a:spcBef>
                <a:spcPct val="0"/>
              </a:spcBef>
              <a:spcAft>
                <a:spcPct val="0"/>
              </a:spcAft>
            </a:pPr>
            <a:r>
              <a:rPr lang="en-US" sz="2800" b="1" dirty="0">
                <a:solidFill>
                  <a:srgbClr val="000000"/>
                </a:solidFill>
                <a:latin typeface="Book Antiqua" pitchFamily="18" charset="0"/>
                <a:ea typeface="Times New Roman" pitchFamily="18" charset="0"/>
                <a:cs typeface="Times New Roman" pitchFamily="18" charset="0"/>
              </a:rPr>
              <a:t> Pointing Thumb Downwards</a:t>
            </a:r>
            <a:r>
              <a:rPr lang="en-US" sz="2800" dirty="0">
                <a:solidFill>
                  <a:srgbClr val="000000"/>
                </a:solidFill>
                <a:latin typeface="Book Antiqua" pitchFamily="18" charset="0"/>
                <a:ea typeface="Times New Roman" pitchFamily="18" charset="0"/>
                <a:cs typeface="Times New Roman" pitchFamily="18" charset="0"/>
              </a:rPr>
              <a:t>:</a:t>
            </a:r>
            <a:endParaRPr lang="en-US" sz="2800" dirty="0">
              <a:latin typeface="Arial" pitchFamily="34" charset="0"/>
              <a:cs typeface="Arial" pitchFamily="34" charset="0"/>
            </a:endParaRPr>
          </a:p>
        </p:txBody>
      </p:sp>
    </p:spTree>
    <p:extLst>
      <p:ext uri="{BB962C8B-B14F-4D97-AF65-F5344CB8AC3E}">
        <p14:creationId xmlns:p14="http://schemas.microsoft.com/office/powerpoint/2010/main" val="2331213145"/>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1" descr="Description: Male Hand With Thumb And Index Finger Touching White Background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96514" y="476672"/>
            <a:ext cx="2855606" cy="3712286"/>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1979712" y="5274786"/>
            <a:ext cx="5424883" cy="523220"/>
          </a:xfrm>
          <a:prstGeom prst="rect">
            <a:avLst/>
          </a:prstGeom>
        </p:spPr>
        <p:txBody>
          <a:bodyPr wrap="none">
            <a:spAutoFit/>
          </a:bodyPr>
          <a:lstStyle/>
          <a:p>
            <a:pPr lvl="0" algn="just" eaLnBrk="0" fontAlgn="base" hangingPunct="0">
              <a:spcBef>
                <a:spcPct val="0"/>
              </a:spcBef>
              <a:spcAft>
                <a:spcPct val="0"/>
              </a:spcAft>
            </a:pPr>
            <a:r>
              <a:rPr lang="en-US" sz="2800" b="1" dirty="0">
                <a:solidFill>
                  <a:srgbClr val="000000"/>
                </a:solidFill>
                <a:latin typeface="Book Antiqua" pitchFamily="18" charset="0"/>
                <a:ea typeface="Times New Roman" pitchFamily="18" charset="0"/>
                <a:cs typeface="Times New Roman" pitchFamily="18" charset="0"/>
              </a:rPr>
              <a:t> Index Finger Touching Thumb</a:t>
            </a:r>
            <a:r>
              <a:rPr lang="en-US" sz="2800" dirty="0">
                <a:solidFill>
                  <a:srgbClr val="000000"/>
                </a:solidFill>
                <a:latin typeface="Book Antiqua" pitchFamily="18" charset="0"/>
                <a:ea typeface="Times New Roman" pitchFamily="18" charset="0"/>
                <a:cs typeface="Times New Roman" pitchFamily="18" charset="0"/>
              </a:rPr>
              <a:t>:</a:t>
            </a:r>
            <a:endParaRPr lang="en-US" sz="2800" dirty="0">
              <a:latin typeface="Arial" pitchFamily="34" charset="0"/>
              <a:cs typeface="Arial" pitchFamily="34" charset="0"/>
            </a:endParaRPr>
          </a:p>
        </p:txBody>
      </p:sp>
    </p:spTree>
    <p:extLst>
      <p:ext uri="{BB962C8B-B14F-4D97-AF65-F5344CB8AC3E}">
        <p14:creationId xmlns:p14="http://schemas.microsoft.com/office/powerpoint/2010/main" val="3632142092"/>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4" descr="Description: A pair of eyes looking left.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916" y="1282023"/>
            <a:ext cx="8354515" cy="4057432"/>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4"/>
          <p:cNvSpPr>
            <a:spLocks noChangeArrowheads="1"/>
          </p:cNvSpPr>
          <p:nvPr/>
        </p:nvSpPr>
        <p:spPr bwMode="auto">
          <a:xfrm>
            <a:off x="75850" y="184667"/>
            <a:ext cx="838458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3600" b="1" i="0" u="none" strike="noStrike" cap="none" normalizeH="0" baseline="0" dirty="0" smtClean="0">
                <a:ln>
                  <a:noFill/>
                </a:ln>
                <a:solidFill>
                  <a:srgbClr val="000000"/>
                </a:solidFill>
                <a:effectLst/>
                <a:latin typeface="Book Antiqua" pitchFamily="18" charset="0"/>
                <a:ea typeface="Times New Roman" pitchFamily="18" charset="0"/>
                <a:cs typeface="Times New Roman" pitchFamily="18" charset="0"/>
              </a:rPr>
              <a:t>Eye</a:t>
            </a:r>
            <a:r>
              <a:rPr kumimoji="0" lang="en-US" sz="3600" b="1" i="0" u="none" strike="noStrike" cap="none" normalizeH="0" dirty="0" smtClean="0">
                <a:ln>
                  <a:noFill/>
                </a:ln>
                <a:solidFill>
                  <a:srgbClr val="000000"/>
                </a:solidFill>
                <a:effectLst/>
                <a:latin typeface="Book Antiqua" pitchFamily="18" charset="0"/>
                <a:ea typeface="Times New Roman" pitchFamily="18" charset="0"/>
                <a:cs typeface="Times New Roman" pitchFamily="18" charset="0"/>
              </a:rPr>
              <a:t> Contact</a:t>
            </a:r>
            <a:endParaRPr kumimoji="0" lang="en-US" sz="3600" b="0" i="0" u="none" strike="noStrike" cap="none" normalizeH="0" baseline="0" dirty="0" smtClean="0">
              <a:ln>
                <a:noFill/>
              </a:ln>
              <a:solidFill>
                <a:schemeClr val="tx1"/>
              </a:solidFill>
              <a:effectLst/>
              <a:latin typeface="Arial" pitchFamily="34" charset="0"/>
              <a:cs typeface="Arial" pitchFamily="34" charset="0"/>
            </a:endParaRPr>
          </a:p>
        </p:txBody>
      </p:sp>
      <p:sp>
        <p:nvSpPr>
          <p:cNvPr id="5" name="Rectangle 5"/>
          <p:cNvSpPr>
            <a:spLocks noChangeArrowheads="1"/>
          </p:cNvSpPr>
          <p:nvPr/>
        </p:nvSpPr>
        <p:spPr bwMode="auto">
          <a:xfrm>
            <a:off x="2051719" y="5887726"/>
            <a:ext cx="640871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smtClean="0">
                <a:ln>
                  <a:noFill/>
                </a:ln>
                <a:solidFill>
                  <a:srgbClr val="000000"/>
                </a:solidFill>
                <a:effectLst/>
                <a:latin typeface="Book Antiqua" pitchFamily="18" charset="0"/>
                <a:ea typeface="Times New Roman" pitchFamily="18" charset="0"/>
                <a:cs typeface="Times New Roman" pitchFamily="18" charset="0"/>
              </a:rPr>
              <a:t>Looking to Left</a:t>
            </a:r>
            <a:r>
              <a:rPr kumimoji="0" lang="en-US" sz="2800" b="0" i="0" u="none" strike="noStrike" cap="none" normalizeH="0" baseline="0" dirty="0" smtClean="0">
                <a:ln>
                  <a:noFill/>
                </a:ln>
                <a:solidFill>
                  <a:srgbClr val="000000"/>
                </a:solidFill>
                <a:effectLst/>
                <a:latin typeface="Book Antiqua" pitchFamily="18" charset="0"/>
                <a:ea typeface="Times New Roman" pitchFamily="18" charset="0"/>
                <a:cs typeface="Times New Roman" pitchFamily="18" charset="0"/>
              </a:rPr>
              <a:t>:</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922662745"/>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0" descr="Description: C:\Users\Dell\Downloads\X79038.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052736"/>
            <a:ext cx="7992888" cy="3708283"/>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2555776" y="5517232"/>
            <a:ext cx="3164649" cy="523220"/>
          </a:xfrm>
          <a:prstGeom prst="rect">
            <a:avLst/>
          </a:prstGeom>
        </p:spPr>
        <p:txBody>
          <a:bodyPr wrap="none">
            <a:spAutoFit/>
          </a:bodyPr>
          <a:lstStyle/>
          <a:p>
            <a:pPr lvl="0" algn="just" fontAlgn="base">
              <a:spcBef>
                <a:spcPct val="0"/>
              </a:spcBef>
              <a:spcAft>
                <a:spcPct val="0"/>
              </a:spcAft>
            </a:pPr>
            <a:r>
              <a:rPr lang="en-US" sz="2800" b="1" dirty="0">
                <a:solidFill>
                  <a:srgbClr val="000000"/>
                </a:solidFill>
                <a:latin typeface="Book Antiqua" pitchFamily="18" charset="0"/>
                <a:ea typeface="Times New Roman" pitchFamily="18" charset="0"/>
                <a:cs typeface="Times New Roman" pitchFamily="18" charset="0"/>
              </a:rPr>
              <a:t> Looking to Right</a:t>
            </a:r>
            <a:r>
              <a:rPr lang="en-US" sz="2800" dirty="0">
                <a:solidFill>
                  <a:srgbClr val="000000"/>
                </a:solidFill>
                <a:latin typeface="Book Antiqua" pitchFamily="18" charset="0"/>
                <a:ea typeface="Times New Roman" pitchFamily="18" charset="0"/>
                <a:cs typeface="Times New Roman" pitchFamily="18" charset="0"/>
              </a:rPr>
              <a:t>:</a:t>
            </a:r>
            <a:endParaRPr lang="en-US" sz="2800" dirty="0">
              <a:latin typeface="Arial" pitchFamily="34" charset="0"/>
              <a:cs typeface="Arial" pitchFamily="34" charset="0"/>
            </a:endParaRPr>
          </a:p>
        </p:txBody>
      </p:sp>
    </p:spTree>
    <p:extLst>
      <p:ext uri="{BB962C8B-B14F-4D97-AF65-F5344CB8AC3E}">
        <p14:creationId xmlns:p14="http://schemas.microsoft.com/office/powerpoint/2010/main" val="39018807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60055028"/>
              </p:ext>
            </p:extLst>
          </p:nvPr>
        </p:nvGraphicFramePr>
        <p:xfrm>
          <a:off x="426825" y="1211318"/>
          <a:ext cx="7776864" cy="4176466"/>
        </p:xfrm>
        <a:graphic>
          <a:graphicData uri="http://schemas.openxmlformats.org/drawingml/2006/table">
            <a:tbl>
              <a:tblPr>
                <a:tableStyleId>{5C22544A-7EE6-4342-B048-85BDC9FD1C3A}</a:tableStyleId>
              </a:tblPr>
              <a:tblGrid>
                <a:gridCol w="956473"/>
                <a:gridCol w="2378921"/>
                <a:gridCol w="1201723"/>
                <a:gridCol w="1226248"/>
                <a:gridCol w="2013499"/>
              </a:tblGrid>
              <a:tr h="1118170">
                <a:tc>
                  <a:txBody>
                    <a:bodyPr/>
                    <a:lstStyle/>
                    <a:p>
                      <a:pPr marL="0" marR="0">
                        <a:lnSpc>
                          <a:spcPct val="115000"/>
                        </a:lnSpc>
                        <a:spcBef>
                          <a:spcPts val="0"/>
                        </a:spcBef>
                        <a:spcAft>
                          <a:spcPts val="0"/>
                        </a:spcAft>
                        <a:tabLst>
                          <a:tab pos="2057400" algn="l"/>
                        </a:tabLst>
                      </a:pPr>
                      <a:r>
                        <a:rPr lang="en-IN" sz="2800" b="1" dirty="0">
                          <a:effectLst/>
                        </a:rPr>
                        <a:t>SL .No</a:t>
                      </a:r>
                      <a:endParaRPr lang="en-IN" sz="1800" b="1" dirty="0">
                        <a:effectLst/>
                      </a:endParaRPr>
                    </a:p>
                    <a:p>
                      <a:pPr marL="0" marR="0">
                        <a:lnSpc>
                          <a:spcPct val="115000"/>
                        </a:lnSpc>
                        <a:spcBef>
                          <a:spcPts val="0"/>
                        </a:spcBef>
                        <a:spcAft>
                          <a:spcPts val="0"/>
                        </a:spcAft>
                        <a:tabLst>
                          <a:tab pos="2057400" algn="l"/>
                        </a:tabLst>
                      </a:pPr>
                      <a:r>
                        <a:rPr lang="en-IN" sz="2800" b="1" dirty="0">
                          <a:effectLst/>
                        </a:rPr>
                        <a:t> </a:t>
                      </a:r>
                      <a:endParaRPr lang="en-IN" sz="1800" b="1" dirty="0">
                        <a:effectLst/>
                        <a:latin typeface="Calibri"/>
                        <a:ea typeface="Calibri"/>
                        <a:cs typeface="Arial"/>
                      </a:endParaRPr>
                    </a:p>
                  </a:txBody>
                  <a:tcPr marL="0" marR="0" marT="0" marB="0" anchor="b"/>
                </a:tc>
                <a:tc>
                  <a:txBody>
                    <a:bodyPr/>
                    <a:lstStyle/>
                    <a:p>
                      <a:pPr marL="101600" marR="0" algn="ctr">
                        <a:lnSpc>
                          <a:spcPct val="115000"/>
                        </a:lnSpc>
                        <a:spcBef>
                          <a:spcPts val="0"/>
                        </a:spcBef>
                        <a:spcAft>
                          <a:spcPts val="0"/>
                        </a:spcAft>
                        <a:tabLst>
                          <a:tab pos="2057400" algn="l"/>
                        </a:tabLst>
                      </a:pPr>
                      <a:r>
                        <a:rPr lang="en-IN" sz="2800" b="1" dirty="0">
                          <a:effectLst/>
                        </a:rPr>
                        <a:t>Bloom’s</a:t>
                      </a:r>
                      <a:endParaRPr lang="en-IN" sz="1800" b="1" dirty="0">
                        <a:effectLst/>
                      </a:endParaRPr>
                    </a:p>
                    <a:p>
                      <a:pPr marL="101600" marR="0" algn="ctr">
                        <a:lnSpc>
                          <a:spcPct val="115000"/>
                        </a:lnSpc>
                        <a:spcBef>
                          <a:spcPts val="0"/>
                        </a:spcBef>
                        <a:spcAft>
                          <a:spcPts val="0"/>
                        </a:spcAft>
                        <a:tabLst>
                          <a:tab pos="2057400" algn="l"/>
                        </a:tabLst>
                      </a:pPr>
                      <a:r>
                        <a:rPr lang="en-IN" sz="2800" b="1" dirty="0">
                          <a:effectLst/>
                        </a:rPr>
                        <a:t>Category</a:t>
                      </a:r>
                      <a:endParaRPr lang="en-IN" sz="1800" b="1" dirty="0">
                        <a:effectLst/>
                        <a:latin typeface="Calibri"/>
                        <a:ea typeface="Calibri"/>
                        <a:cs typeface="Arial"/>
                      </a:endParaRPr>
                    </a:p>
                  </a:txBody>
                  <a:tcPr marL="0" marR="0" marT="0" marB="0" anchor="b"/>
                </a:tc>
                <a:tc>
                  <a:txBody>
                    <a:bodyPr/>
                    <a:lstStyle/>
                    <a:p>
                      <a:pPr marL="0" marR="0" algn="ctr">
                        <a:lnSpc>
                          <a:spcPct val="115000"/>
                        </a:lnSpc>
                        <a:spcBef>
                          <a:spcPts val="0"/>
                        </a:spcBef>
                        <a:spcAft>
                          <a:spcPts val="0"/>
                        </a:spcAft>
                        <a:tabLst>
                          <a:tab pos="2057400" algn="l"/>
                        </a:tabLst>
                      </a:pPr>
                      <a:r>
                        <a:rPr lang="en-IN" sz="2800" b="1" dirty="0">
                          <a:effectLst/>
                        </a:rPr>
                        <a:t>Test 1</a:t>
                      </a:r>
                      <a:endParaRPr lang="en-IN" sz="1800" b="1" dirty="0">
                        <a:effectLst/>
                        <a:latin typeface="Calibri"/>
                        <a:ea typeface="Calibri"/>
                        <a:cs typeface="Arial"/>
                      </a:endParaRPr>
                    </a:p>
                  </a:txBody>
                  <a:tcPr marL="0" marR="0" marT="0" marB="0" anchor="b"/>
                </a:tc>
                <a:tc>
                  <a:txBody>
                    <a:bodyPr/>
                    <a:lstStyle/>
                    <a:p>
                      <a:pPr marL="0" marR="0" algn="ctr">
                        <a:lnSpc>
                          <a:spcPct val="115000"/>
                        </a:lnSpc>
                        <a:spcBef>
                          <a:spcPts val="0"/>
                        </a:spcBef>
                        <a:spcAft>
                          <a:spcPts val="0"/>
                        </a:spcAft>
                        <a:tabLst>
                          <a:tab pos="2057400" algn="l"/>
                        </a:tabLst>
                      </a:pPr>
                      <a:r>
                        <a:rPr lang="en-IN" sz="2800" b="1" dirty="0">
                          <a:effectLst/>
                        </a:rPr>
                        <a:t>Test 2</a:t>
                      </a:r>
                      <a:endParaRPr lang="en-IN" sz="1800" b="1" dirty="0">
                        <a:effectLst/>
                        <a:latin typeface="Calibri"/>
                        <a:ea typeface="Calibri"/>
                        <a:cs typeface="Arial"/>
                      </a:endParaRPr>
                    </a:p>
                  </a:txBody>
                  <a:tcPr marL="0" marR="0" marT="0" marB="0" anchor="b"/>
                </a:tc>
                <a:tc>
                  <a:txBody>
                    <a:bodyPr/>
                    <a:lstStyle/>
                    <a:p>
                      <a:pPr marL="76200" marR="0" algn="ctr">
                        <a:lnSpc>
                          <a:spcPct val="115000"/>
                        </a:lnSpc>
                        <a:spcBef>
                          <a:spcPts val="0"/>
                        </a:spcBef>
                        <a:spcAft>
                          <a:spcPts val="0"/>
                        </a:spcAft>
                        <a:tabLst>
                          <a:tab pos="2057400" algn="l"/>
                        </a:tabLst>
                      </a:pPr>
                      <a:r>
                        <a:rPr lang="en-IN" sz="2800" b="1" dirty="0" smtClean="0">
                          <a:effectLst/>
                          <a:latin typeface="+mn-lt"/>
                          <a:ea typeface="+mn-ea"/>
                          <a:cs typeface="+mn-cs"/>
                        </a:rPr>
                        <a:t>SEE</a:t>
                      </a:r>
                      <a:endParaRPr lang="en-IN" sz="1800" b="1" dirty="0">
                        <a:effectLst/>
                        <a:latin typeface="Calibri"/>
                        <a:ea typeface="Calibri"/>
                        <a:cs typeface="Arial"/>
                      </a:endParaRPr>
                    </a:p>
                  </a:txBody>
                  <a:tcPr marL="0" marR="0" marT="0" marB="0" anchor="b"/>
                </a:tc>
              </a:tr>
              <a:tr h="509716">
                <a:tc>
                  <a:txBody>
                    <a:bodyPr/>
                    <a:lstStyle/>
                    <a:p>
                      <a:pPr marL="101600" marR="0" algn="ctr">
                        <a:lnSpc>
                          <a:spcPct val="115000"/>
                        </a:lnSpc>
                        <a:spcBef>
                          <a:spcPts val="0"/>
                        </a:spcBef>
                        <a:spcAft>
                          <a:spcPts val="0"/>
                        </a:spcAft>
                        <a:tabLst>
                          <a:tab pos="2057400" algn="l"/>
                        </a:tabLst>
                      </a:pPr>
                      <a:r>
                        <a:rPr lang="en-IN" sz="2800">
                          <a:effectLst/>
                        </a:rPr>
                        <a:t>1</a:t>
                      </a:r>
                      <a:endParaRPr lang="en-IN" sz="1800">
                        <a:effectLst/>
                        <a:latin typeface="Calibri"/>
                        <a:ea typeface="Calibri"/>
                        <a:cs typeface="Arial"/>
                      </a:endParaRPr>
                    </a:p>
                  </a:txBody>
                  <a:tcPr marL="0" marR="0" marT="0" marB="0" anchor="b"/>
                </a:tc>
                <a:tc>
                  <a:txBody>
                    <a:bodyPr/>
                    <a:lstStyle/>
                    <a:p>
                      <a:pPr marL="101600" marR="0" algn="ctr">
                        <a:lnSpc>
                          <a:spcPct val="115000"/>
                        </a:lnSpc>
                        <a:spcBef>
                          <a:spcPts val="0"/>
                        </a:spcBef>
                        <a:spcAft>
                          <a:spcPts val="0"/>
                        </a:spcAft>
                        <a:tabLst>
                          <a:tab pos="2057400" algn="l"/>
                        </a:tabLst>
                      </a:pPr>
                      <a:r>
                        <a:rPr lang="en-IN" sz="2800" dirty="0">
                          <a:effectLst/>
                        </a:rPr>
                        <a:t>Remember</a:t>
                      </a:r>
                      <a:endParaRPr lang="en-IN" sz="1800" dirty="0">
                        <a:effectLst/>
                        <a:latin typeface="Calibri"/>
                        <a:ea typeface="Calibri"/>
                        <a:cs typeface="Arial"/>
                      </a:endParaRPr>
                    </a:p>
                  </a:txBody>
                  <a:tcPr marL="0" marR="0" marT="0" marB="0" anchor="b"/>
                </a:tc>
                <a:tc>
                  <a:txBody>
                    <a:bodyPr/>
                    <a:lstStyle/>
                    <a:p>
                      <a:pPr marL="88900" marR="0" algn="ctr">
                        <a:lnSpc>
                          <a:spcPct val="115000"/>
                        </a:lnSpc>
                        <a:spcBef>
                          <a:spcPts val="0"/>
                        </a:spcBef>
                        <a:spcAft>
                          <a:spcPts val="0"/>
                        </a:spcAft>
                        <a:tabLst>
                          <a:tab pos="2057400" algn="l"/>
                        </a:tabLst>
                      </a:pPr>
                      <a:r>
                        <a:rPr lang="en-IN" sz="2800">
                          <a:effectLst/>
                        </a:rPr>
                        <a:t>34%</a:t>
                      </a:r>
                      <a:endParaRPr lang="en-IN" sz="1800">
                        <a:effectLst/>
                        <a:latin typeface="Calibri"/>
                        <a:ea typeface="Calibri"/>
                        <a:cs typeface="Arial"/>
                      </a:endParaRPr>
                    </a:p>
                  </a:txBody>
                  <a:tcPr marL="0" marR="0" marT="0" marB="0" anchor="b"/>
                </a:tc>
                <a:tc>
                  <a:txBody>
                    <a:bodyPr/>
                    <a:lstStyle/>
                    <a:p>
                      <a:pPr marL="88900" marR="0" algn="ctr">
                        <a:lnSpc>
                          <a:spcPct val="115000"/>
                        </a:lnSpc>
                        <a:spcBef>
                          <a:spcPts val="0"/>
                        </a:spcBef>
                        <a:spcAft>
                          <a:spcPts val="0"/>
                        </a:spcAft>
                        <a:tabLst>
                          <a:tab pos="2057400" algn="l"/>
                        </a:tabLst>
                      </a:pPr>
                      <a:r>
                        <a:rPr lang="en-IN" sz="2800">
                          <a:effectLst/>
                        </a:rPr>
                        <a:t>34%</a:t>
                      </a:r>
                      <a:endParaRPr lang="en-IN" sz="1800">
                        <a:effectLst/>
                        <a:latin typeface="Calibri"/>
                        <a:ea typeface="Calibri"/>
                        <a:cs typeface="Arial"/>
                      </a:endParaRPr>
                    </a:p>
                  </a:txBody>
                  <a:tcPr marL="0" marR="0" marT="0" marB="0" anchor="b"/>
                </a:tc>
                <a:tc>
                  <a:txBody>
                    <a:bodyPr/>
                    <a:lstStyle/>
                    <a:p>
                      <a:pPr marL="76200" marR="0" algn="ctr">
                        <a:lnSpc>
                          <a:spcPct val="115000"/>
                        </a:lnSpc>
                        <a:spcBef>
                          <a:spcPts val="0"/>
                        </a:spcBef>
                        <a:spcAft>
                          <a:spcPts val="0"/>
                        </a:spcAft>
                        <a:tabLst>
                          <a:tab pos="2057400" algn="l"/>
                        </a:tabLst>
                      </a:pPr>
                      <a:r>
                        <a:rPr lang="en-IN" sz="2800" dirty="0">
                          <a:effectLst/>
                        </a:rPr>
                        <a:t>30%</a:t>
                      </a:r>
                      <a:endParaRPr lang="en-IN" sz="1800" dirty="0">
                        <a:effectLst/>
                        <a:latin typeface="Calibri"/>
                        <a:ea typeface="Calibri"/>
                        <a:cs typeface="Arial"/>
                      </a:endParaRPr>
                    </a:p>
                  </a:txBody>
                  <a:tcPr marL="0" marR="0" marT="0" marB="0" anchor="b"/>
                </a:tc>
              </a:tr>
              <a:tr h="509716">
                <a:tc>
                  <a:txBody>
                    <a:bodyPr/>
                    <a:lstStyle/>
                    <a:p>
                      <a:pPr marL="101600" marR="0" algn="ctr">
                        <a:lnSpc>
                          <a:spcPct val="115000"/>
                        </a:lnSpc>
                        <a:spcBef>
                          <a:spcPts val="0"/>
                        </a:spcBef>
                        <a:spcAft>
                          <a:spcPts val="0"/>
                        </a:spcAft>
                        <a:tabLst>
                          <a:tab pos="2057400" algn="l"/>
                        </a:tabLst>
                      </a:pPr>
                      <a:r>
                        <a:rPr lang="en-IN" sz="2800" dirty="0">
                          <a:effectLst/>
                        </a:rPr>
                        <a:t>2</a:t>
                      </a:r>
                      <a:endParaRPr lang="en-IN" sz="1800" dirty="0">
                        <a:effectLst/>
                        <a:latin typeface="Calibri"/>
                        <a:ea typeface="Calibri"/>
                        <a:cs typeface="Arial"/>
                      </a:endParaRPr>
                    </a:p>
                  </a:txBody>
                  <a:tcPr marL="0" marR="0" marT="0" marB="0" anchor="b"/>
                </a:tc>
                <a:tc>
                  <a:txBody>
                    <a:bodyPr/>
                    <a:lstStyle/>
                    <a:p>
                      <a:pPr marL="101600" marR="0" algn="ctr">
                        <a:lnSpc>
                          <a:spcPct val="115000"/>
                        </a:lnSpc>
                        <a:spcBef>
                          <a:spcPts val="0"/>
                        </a:spcBef>
                        <a:spcAft>
                          <a:spcPts val="0"/>
                        </a:spcAft>
                        <a:tabLst>
                          <a:tab pos="2057400" algn="l"/>
                        </a:tabLst>
                      </a:pPr>
                      <a:r>
                        <a:rPr lang="en-IN" sz="2800">
                          <a:effectLst/>
                        </a:rPr>
                        <a:t>Understand</a:t>
                      </a:r>
                      <a:endParaRPr lang="en-IN" sz="1800">
                        <a:effectLst/>
                        <a:latin typeface="Calibri"/>
                        <a:ea typeface="Calibri"/>
                        <a:cs typeface="Arial"/>
                      </a:endParaRPr>
                    </a:p>
                  </a:txBody>
                  <a:tcPr marL="0" marR="0" marT="0" marB="0" anchor="b"/>
                </a:tc>
                <a:tc>
                  <a:txBody>
                    <a:bodyPr/>
                    <a:lstStyle/>
                    <a:p>
                      <a:pPr marL="88900" marR="0" algn="ctr">
                        <a:lnSpc>
                          <a:spcPct val="115000"/>
                        </a:lnSpc>
                        <a:spcBef>
                          <a:spcPts val="0"/>
                        </a:spcBef>
                        <a:spcAft>
                          <a:spcPts val="0"/>
                        </a:spcAft>
                        <a:tabLst>
                          <a:tab pos="2057400" algn="l"/>
                        </a:tabLst>
                      </a:pPr>
                      <a:r>
                        <a:rPr lang="en-IN" sz="2800">
                          <a:effectLst/>
                        </a:rPr>
                        <a:t>55%</a:t>
                      </a:r>
                      <a:endParaRPr lang="en-IN" sz="1800">
                        <a:effectLst/>
                        <a:latin typeface="Calibri"/>
                        <a:ea typeface="Calibri"/>
                        <a:cs typeface="Arial"/>
                      </a:endParaRPr>
                    </a:p>
                  </a:txBody>
                  <a:tcPr marL="0" marR="0" marT="0" marB="0" anchor="b"/>
                </a:tc>
                <a:tc>
                  <a:txBody>
                    <a:bodyPr/>
                    <a:lstStyle/>
                    <a:p>
                      <a:pPr marL="88900" marR="0" algn="ctr">
                        <a:lnSpc>
                          <a:spcPct val="115000"/>
                        </a:lnSpc>
                        <a:spcBef>
                          <a:spcPts val="0"/>
                        </a:spcBef>
                        <a:spcAft>
                          <a:spcPts val="0"/>
                        </a:spcAft>
                        <a:tabLst>
                          <a:tab pos="2057400" algn="l"/>
                        </a:tabLst>
                      </a:pPr>
                      <a:r>
                        <a:rPr lang="en-IN" sz="2800">
                          <a:effectLst/>
                        </a:rPr>
                        <a:t>20%</a:t>
                      </a:r>
                      <a:endParaRPr lang="en-IN" sz="1800">
                        <a:effectLst/>
                        <a:latin typeface="Calibri"/>
                        <a:ea typeface="Calibri"/>
                        <a:cs typeface="Arial"/>
                      </a:endParaRPr>
                    </a:p>
                  </a:txBody>
                  <a:tcPr marL="0" marR="0" marT="0" marB="0" anchor="b"/>
                </a:tc>
                <a:tc>
                  <a:txBody>
                    <a:bodyPr/>
                    <a:lstStyle/>
                    <a:p>
                      <a:pPr marL="76200" marR="0" algn="ctr">
                        <a:lnSpc>
                          <a:spcPct val="115000"/>
                        </a:lnSpc>
                        <a:spcBef>
                          <a:spcPts val="0"/>
                        </a:spcBef>
                        <a:spcAft>
                          <a:spcPts val="0"/>
                        </a:spcAft>
                        <a:tabLst>
                          <a:tab pos="2057400" algn="l"/>
                        </a:tabLst>
                      </a:pPr>
                      <a:r>
                        <a:rPr lang="en-IN" sz="2800" dirty="0">
                          <a:effectLst/>
                        </a:rPr>
                        <a:t>30%</a:t>
                      </a:r>
                      <a:endParaRPr lang="en-IN" sz="1800" dirty="0">
                        <a:effectLst/>
                        <a:latin typeface="Calibri"/>
                        <a:ea typeface="Calibri"/>
                        <a:cs typeface="Arial"/>
                      </a:endParaRPr>
                    </a:p>
                  </a:txBody>
                  <a:tcPr marL="0" marR="0" marT="0" marB="0" anchor="b"/>
                </a:tc>
              </a:tr>
              <a:tr h="509716">
                <a:tc>
                  <a:txBody>
                    <a:bodyPr/>
                    <a:lstStyle/>
                    <a:p>
                      <a:pPr marL="101600" marR="0" algn="ctr">
                        <a:lnSpc>
                          <a:spcPct val="115000"/>
                        </a:lnSpc>
                        <a:spcBef>
                          <a:spcPts val="0"/>
                        </a:spcBef>
                        <a:spcAft>
                          <a:spcPts val="0"/>
                        </a:spcAft>
                        <a:tabLst>
                          <a:tab pos="2057400" algn="l"/>
                        </a:tabLst>
                      </a:pPr>
                      <a:r>
                        <a:rPr lang="en-IN" sz="2800">
                          <a:effectLst/>
                        </a:rPr>
                        <a:t>3</a:t>
                      </a:r>
                      <a:endParaRPr lang="en-IN" sz="1800">
                        <a:effectLst/>
                        <a:latin typeface="Calibri"/>
                        <a:ea typeface="Calibri"/>
                        <a:cs typeface="Arial"/>
                      </a:endParaRPr>
                    </a:p>
                  </a:txBody>
                  <a:tcPr marL="0" marR="0" marT="0" marB="0" anchor="b"/>
                </a:tc>
                <a:tc>
                  <a:txBody>
                    <a:bodyPr/>
                    <a:lstStyle/>
                    <a:p>
                      <a:pPr marL="101600" marR="0" algn="ctr">
                        <a:lnSpc>
                          <a:spcPct val="115000"/>
                        </a:lnSpc>
                        <a:spcBef>
                          <a:spcPts val="0"/>
                        </a:spcBef>
                        <a:spcAft>
                          <a:spcPts val="0"/>
                        </a:spcAft>
                        <a:tabLst>
                          <a:tab pos="2057400" algn="l"/>
                        </a:tabLst>
                      </a:pPr>
                      <a:r>
                        <a:rPr lang="en-IN" sz="2800">
                          <a:effectLst/>
                        </a:rPr>
                        <a:t>Apply</a:t>
                      </a:r>
                      <a:endParaRPr lang="en-IN" sz="1800">
                        <a:effectLst/>
                        <a:latin typeface="Calibri"/>
                        <a:ea typeface="Calibri"/>
                        <a:cs typeface="Arial"/>
                      </a:endParaRPr>
                    </a:p>
                  </a:txBody>
                  <a:tcPr marL="0" marR="0" marT="0" marB="0" anchor="b"/>
                </a:tc>
                <a:tc>
                  <a:txBody>
                    <a:bodyPr/>
                    <a:lstStyle/>
                    <a:p>
                      <a:pPr marL="88900" marR="0" algn="ctr">
                        <a:lnSpc>
                          <a:spcPct val="115000"/>
                        </a:lnSpc>
                        <a:spcBef>
                          <a:spcPts val="0"/>
                        </a:spcBef>
                        <a:spcAft>
                          <a:spcPts val="0"/>
                        </a:spcAft>
                        <a:tabLst>
                          <a:tab pos="2057400" algn="l"/>
                        </a:tabLst>
                      </a:pPr>
                      <a:r>
                        <a:rPr lang="en-IN" sz="2800">
                          <a:effectLst/>
                        </a:rPr>
                        <a:t>00%</a:t>
                      </a:r>
                      <a:endParaRPr lang="en-IN" sz="1800">
                        <a:effectLst/>
                        <a:latin typeface="Calibri"/>
                        <a:ea typeface="Calibri"/>
                        <a:cs typeface="Arial"/>
                      </a:endParaRPr>
                    </a:p>
                  </a:txBody>
                  <a:tcPr marL="0" marR="0" marT="0" marB="0" anchor="b"/>
                </a:tc>
                <a:tc>
                  <a:txBody>
                    <a:bodyPr/>
                    <a:lstStyle/>
                    <a:p>
                      <a:pPr marL="88900" marR="0" algn="ctr">
                        <a:lnSpc>
                          <a:spcPct val="115000"/>
                        </a:lnSpc>
                        <a:spcBef>
                          <a:spcPts val="0"/>
                        </a:spcBef>
                        <a:spcAft>
                          <a:spcPts val="0"/>
                        </a:spcAft>
                        <a:tabLst>
                          <a:tab pos="2057400" algn="l"/>
                        </a:tabLst>
                      </a:pPr>
                      <a:r>
                        <a:rPr lang="en-IN" sz="2800">
                          <a:effectLst/>
                        </a:rPr>
                        <a:t>23%</a:t>
                      </a:r>
                      <a:endParaRPr lang="en-IN" sz="1800">
                        <a:effectLst/>
                        <a:latin typeface="Calibri"/>
                        <a:ea typeface="Calibri"/>
                        <a:cs typeface="Arial"/>
                      </a:endParaRPr>
                    </a:p>
                  </a:txBody>
                  <a:tcPr marL="0" marR="0" marT="0" marB="0" anchor="b"/>
                </a:tc>
                <a:tc>
                  <a:txBody>
                    <a:bodyPr/>
                    <a:lstStyle/>
                    <a:p>
                      <a:pPr marL="76200" marR="0" algn="ctr">
                        <a:lnSpc>
                          <a:spcPct val="115000"/>
                        </a:lnSpc>
                        <a:spcBef>
                          <a:spcPts val="0"/>
                        </a:spcBef>
                        <a:spcAft>
                          <a:spcPts val="0"/>
                        </a:spcAft>
                        <a:tabLst>
                          <a:tab pos="2057400" algn="l"/>
                        </a:tabLst>
                      </a:pPr>
                      <a:r>
                        <a:rPr lang="en-IN" sz="2800" dirty="0">
                          <a:effectLst/>
                        </a:rPr>
                        <a:t>20%</a:t>
                      </a:r>
                      <a:endParaRPr lang="en-IN" sz="1800" dirty="0">
                        <a:effectLst/>
                        <a:latin typeface="Calibri"/>
                        <a:ea typeface="Calibri"/>
                        <a:cs typeface="Arial"/>
                      </a:endParaRPr>
                    </a:p>
                  </a:txBody>
                  <a:tcPr marL="0" marR="0" marT="0" marB="0" anchor="b"/>
                </a:tc>
              </a:tr>
              <a:tr h="509716">
                <a:tc>
                  <a:txBody>
                    <a:bodyPr/>
                    <a:lstStyle/>
                    <a:p>
                      <a:pPr marL="101600" marR="0" algn="ctr">
                        <a:lnSpc>
                          <a:spcPct val="115000"/>
                        </a:lnSpc>
                        <a:spcBef>
                          <a:spcPts val="0"/>
                        </a:spcBef>
                        <a:spcAft>
                          <a:spcPts val="0"/>
                        </a:spcAft>
                        <a:tabLst>
                          <a:tab pos="2057400" algn="l"/>
                        </a:tabLst>
                      </a:pPr>
                      <a:r>
                        <a:rPr lang="en-IN" sz="2800">
                          <a:effectLst/>
                        </a:rPr>
                        <a:t>4</a:t>
                      </a:r>
                      <a:endParaRPr lang="en-IN" sz="1800">
                        <a:effectLst/>
                        <a:latin typeface="Calibri"/>
                        <a:ea typeface="Calibri"/>
                        <a:cs typeface="Arial"/>
                      </a:endParaRPr>
                    </a:p>
                  </a:txBody>
                  <a:tcPr marL="0" marR="0" marT="0" marB="0" anchor="b"/>
                </a:tc>
                <a:tc>
                  <a:txBody>
                    <a:bodyPr/>
                    <a:lstStyle/>
                    <a:p>
                      <a:pPr marL="101600" marR="0" algn="ctr">
                        <a:lnSpc>
                          <a:spcPct val="115000"/>
                        </a:lnSpc>
                        <a:spcBef>
                          <a:spcPts val="0"/>
                        </a:spcBef>
                        <a:spcAft>
                          <a:spcPts val="0"/>
                        </a:spcAft>
                        <a:tabLst>
                          <a:tab pos="2057400" algn="l"/>
                        </a:tabLst>
                      </a:pPr>
                      <a:r>
                        <a:rPr lang="en-IN" sz="2800">
                          <a:effectLst/>
                        </a:rPr>
                        <a:t>Analyse</a:t>
                      </a:r>
                      <a:endParaRPr lang="en-IN" sz="1800">
                        <a:effectLst/>
                        <a:latin typeface="Calibri"/>
                        <a:ea typeface="Calibri"/>
                        <a:cs typeface="Arial"/>
                      </a:endParaRPr>
                    </a:p>
                  </a:txBody>
                  <a:tcPr marL="0" marR="0" marT="0" marB="0" anchor="b"/>
                </a:tc>
                <a:tc>
                  <a:txBody>
                    <a:bodyPr/>
                    <a:lstStyle/>
                    <a:p>
                      <a:pPr marL="88900" marR="0" algn="ctr">
                        <a:lnSpc>
                          <a:spcPct val="115000"/>
                        </a:lnSpc>
                        <a:spcBef>
                          <a:spcPts val="0"/>
                        </a:spcBef>
                        <a:spcAft>
                          <a:spcPts val="0"/>
                        </a:spcAft>
                        <a:tabLst>
                          <a:tab pos="2057400" algn="l"/>
                        </a:tabLst>
                      </a:pPr>
                      <a:r>
                        <a:rPr lang="en-IN" sz="2800">
                          <a:effectLst/>
                        </a:rPr>
                        <a:t>11%</a:t>
                      </a:r>
                      <a:endParaRPr lang="en-IN" sz="1800">
                        <a:effectLst/>
                        <a:latin typeface="Calibri"/>
                        <a:ea typeface="Calibri"/>
                        <a:cs typeface="Arial"/>
                      </a:endParaRPr>
                    </a:p>
                  </a:txBody>
                  <a:tcPr marL="0" marR="0" marT="0" marB="0" anchor="b"/>
                </a:tc>
                <a:tc>
                  <a:txBody>
                    <a:bodyPr/>
                    <a:lstStyle/>
                    <a:p>
                      <a:pPr marL="88900" marR="0" algn="ctr">
                        <a:lnSpc>
                          <a:spcPct val="115000"/>
                        </a:lnSpc>
                        <a:spcBef>
                          <a:spcPts val="0"/>
                        </a:spcBef>
                        <a:spcAft>
                          <a:spcPts val="0"/>
                        </a:spcAft>
                        <a:tabLst>
                          <a:tab pos="2057400" algn="l"/>
                        </a:tabLst>
                      </a:pPr>
                      <a:r>
                        <a:rPr lang="en-IN" sz="2800">
                          <a:effectLst/>
                        </a:rPr>
                        <a:t>00%</a:t>
                      </a:r>
                      <a:endParaRPr lang="en-IN" sz="1800">
                        <a:effectLst/>
                        <a:latin typeface="Calibri"/>
                        <a:ea typeface="Calibri"/>
                        <a:cs typeface="Arial"/>
                      </a:endParaRPr>
                    </a:p>
                  </a:txBody>
                  <a:tcPr marL="0" marR="0" marT="0" marB="0" anchor="b"/>
                </a:tc>
                <a:tc>
                  <a:txBody>
                    <a:bodyPr/>
                    <a:lstStyle/>
                    <a:p>
                      <a:pPr marL="76200" marR="0" algn="ctr">
                        <a:lnSpc>
                          <a:spcPct val="115000"/>
                        </a:lnSpc>
                        <a:spcBef>
                          <a:spcPts val="0"/>
                        </a:spcBef>
                        <a:spcAft>
                          <a:spcPts val="0"/>
                        </a:spcAft>
                        <a:tabLst>
                          <a:tab pos="2057400" algn="l"/>
                        </a:tabLst>
                      </a:pPr>
                      <a:r>
                        <a:rPr lang="en-IN" sz="2800" dirty="0">
                          <a:effectLst/>
                        </a:rPr>
                        <a:t>10%</a:t>
                      </a:r>
                      <a:endParaRPr lang="en-IN" sz="1800" dirty="0">
                        <a:effectLst/>
                        <a:latin typeface="Calibri"/>
                        <a:ea typeface="Calibri"/>
                        <a:cs typeface="Arial"/>
                      </a:endParaRPr>
                    </a:p>
                  </a:txBody>
                  <a:tcPr marL="0" marR="0" marT="0" marB="0" anchor="b"/>
                </a:tc>
              </a:tr>
              <a:tr h="509716">
                <a:tc>
                  <a:txBody>
                    <a:bodyPr/>
                    <a:lstStyle/>
                    <a:p>
                      <a:pPr marL="101600" marR="0" algn="ctr">
                        <a:lnSpc>
                          <a:spcPct val="115000"/>
                        </a:lnSpc>
                        <a:spcBef>
                          <a:spcPts val="0"/>
                        </a:spcBef>
                        <a:spcAft>
                          <a:spcPts val="0"/>
                        </a:spcAft>
                        <a:tabLst>
                          <a:tab pos="2057400" algn="l"/>
                        </a:tabLst>
                      </a:pPr>
                      <a:r>
                        <a:rPr lang="en-IN" sz="2800">
                          <a:effectLst/>
                        </a:rPr>
                        <a:t>5</a:t>
                      </a:r>
                      <a:endParaRPr lang="en-IN" sz="1800">
                        <a:effectLst/>
                        <a:latin typeface="Calibri"/>
                        <a:ea typeface="Calibri"/>
                        <a:cs typeface="Arial"/>
                      </a:endParaRPr>
                    </a:p>
                  </a:txBody>
                  <a:tcPr marL="0" marR="0" marT="0" marB="0" anchor="b"/>
                </a:tc>
                <a:tc>
                  <a:txBody>
                    <a:bodyPr/>
                    <a:lstStyle/>
                    <a:p>
                      <a:pPr marL="101600" marR="0" algn="ctr">
                        <a:lnSpc>
                          <a:spcPct val="115000"/>
                        </a:lnSpc>
                        <a:spcBef>
                          <a:spcPts val="0"/>
                        </a:spcBef>
                        <a:spcAft>
                          <a:spcPts val="0"/>
                        </a:spcAft>
                        <a:tabLst>
                          <a:tab pos="2057400" algn="l"/>
                        </a:tabLst>
                      </a:pPr>
                      <a:r>
                        <a:rPr lang="en-IN" sz="2800">
                          <a:effectLst/>
                        </a:rPr>
                        <a:t>Evaluate</a:t>
                      </a:r>
                      <a:endParaRPr lang="en-IN" sz="1800">
                        <a:effectLst/>
                        <a:latin typeface="Calibri"/>
                        <a:ea typeface="Calibri"/>
                        <a:cs typeface="Arial"/>
                      </a:endParaRPr>
                    </a:p>
                  </a:txBody>
                  <a:tcPr marL="0" marR="0" marT="0" marB="0" anchor="b"/>
                </a:tc>
                <a:tc>
                  <a:txBody>
                    <a:bodyPr/>
                    <a:lstStyle/>
                    <a:p>
                      <a:pPr marL="88900" marR="0" algn="ctr">
                        <a:lnSpc>
                          <a:spcPct val="115000"/>
                        </a:lnSpc>
                        <a:spcBef>
                          <a:spcPts val="0"/>
                        </a:spcBef>
                        <a:spcAft>
                          <a:spcPts val="0"/>
                        </a:spcAft>
                        <a:tabLst>
                          <a:tab pos="2057400" algn="l"/>
                        </a:tabLst>
                      </a:pPr>
                      <a:r>
                        <a:rPr lang="en-IN" sz="2800">
                          <a:effectLst/>
                        </a:rPr>
                        <a:t>00%</a:t>
                      </a:r>
                      <a:endParaRPr lang="en-IN" sz="1800">
                        <a:effectLst/>
                        <a:latin typeface="Calibri"/>
                        <a:ea typeface="Calibri"/>
                        <a:cs typeface="Arial"/>
                      </a:endParaRPr>
                    </a:p>
                  </a:txBody>
                  <a:tcPr marL="0" marR="0" marT="0" marB="0" anchor="b"/>
                </a:tc>
                <a:tc>
                  <a:txBody>
                    <a:bodyPr/>
                    <a:lstStyle/>
                    <a:p>
                      <a:pPr marL="88900" marR="0" algn="ctr">
                        <a:lnSpc>
                          <a:spcPct val="115000"/>
                        </a:lnSpc>
                        <a:spcBef>
                          <a:spcPts val="0"/>
                        </a:spcBef>
                        <a:spcAft>
                          <a:spcPts val="0"/>
                        </a:spcAft>
                        <a:tabLst>
                          <a:tab pos="2057400" algn="l"/>
                        </a:tabLst>
                      </a:pPr>
                      <a:r>
                        <a:rPr lang="en-IN" sz="2800">
                          <a:effectLst/>
                        </a:rPr>
                        <a:t>00%</a:t>
                      </a:r>
                      <a:endParaRPr lang="en-IN" sz="1800">
                        <a:effectLst/>
                        <a:latin typeface="Calibri"/>
                        <a:ea typeface="Calibri"/>
                        <a:cs typeface="Arial"/>
                      </a:endParaRPr>
                    </a:p>
                  </a:txBody>
                  <a:tcPr marL="0" marR="0" marT="0" marB="0" anchor="b"/>
                </a:tc>
                <a:tc>
                  <a:txBody>
                    <a:bodyPr/>
                    <a:lstStyle/>
                    <a:p>
                      <a:pPr marL="76200" marR="0" algn="ctr">
                        <a:lnSpc>
                          <a:spcPct val="115000"/>
                        </a:lnSpc>
                        <a:spcBef>
                          <a:spcPts val="0"/>
                        </a:spcBef>
                        <a:spcAft>
                          <a:spcPts val="0"/>
                        </a:spcAft>
                        <a:tabLst>
                          <a:tab pos="2057400" algn="l"/>
                        </a:tabLst>
                      </a:pPr>
                      <a:r>
                        <a:rPr lang="en-IN" sz="2800" dirty="0">
                          <a:effectLst/>
                        </a:rPr>
                        <a:t>00%</a:t>
                      </a:r>
                      <a:endParaRPr lang="en-IN" sz="1800" dirty="0">
                        <a:effectLst/>
                        <a:latin typeface="Calibri"/>
                        <a:ea typeface="Calibri"/>
                        <a:cs typeface="Arial"/>
                      </a:endParaRPr>
                    </a:p>
                  </a:txBody>
                  <a:tcPr marL="0" marR="0" marT="0" marB="0" anchor="b"/>
                </a:tc>
              </a:tr>
              <a:tr h="509716">
                <a:tc>
                  <a:txBody>
                    <a:bodyPr/>
                    <a:lstStyle/>
                    <a:p>
                      <a:pPr marL="101600" marR="0" algn="ctr">
                        <a:lnSpc>
                          <a:spcPct val="115000"/>
                        </a:lnSpc>
                        <a:spcBef>
                          <a:spcPts val="0"/>
                        </a:spcBef>
                        <a:spcAft>
                          <a:spcPts val="0"/>
                        </a:spcAft>
                        <a:tabLst>
                          <a:tab pos="2057400" algn="l"/>
                        </a:tabLst>
                      </a:pPr>
                      <a:r>
                        <a:rPr lang="en-IN" sz="2800">
                          <a:effectLst/>
                        </a:rPr>
                        <a:t>6</a:t>
                      </a:r>
                      <a:endParaRPr lang="en-IN" sz="1800">
                        <a:effectLst/>
                        <a:latin typeface="Calibri"/>
                        <a:ea typeface="Calibri"/>
                        <a:cs typeface="Arial"/>
                      </a:endParaRPr>
                    </a:p>
                  </a:txBody>
                  <a:tcPr marL="0" marR="0" marT="0" marB="0" anchor="b"/>
                </a:tc>
                <a:tc>
                  <a:txBody>
                    <a:bodyPr/>
                    <a:lstStyle/>
                    <a:p>
                      <a:pPr marL="101600" marR="0" algn="ctr">
                        <a:lnSpc>
                          <a:spcPct val="115000"/>
                        </a:lnSpc>
                        <a:spcBef>
                          <a:spcPts val="0"/>
                        </a:spcBef>
                        <a:spcAft>
                          <a:spcPts val="0"/>
                        </a:spcAft>
                        <a:tabLst>
                          <a:tab pos="2057400" algn="l"/>
                        </a:tabLst>
                      </a:pPr>
                      <a:r>
                        <a:rPr lang="en-IN" sz="2800" dirty="0">
                          <a:effectLst/>
                        </a:rPr>
                        <a:t>Create</a:t>
                      </a:r>
                      <a:endParaRPr lang="en-IN" sz="1800" dirty="0">
                        <a:effectLst/>
                        <a:latin typeface="Calibri"/>
                        <a:ea typeface="Calibri"/>
                        <a:cs typeface="Arial"/>
                      </a:endParaRPr>
                    </a:p>
                  </a:txBody>
                  <a:tcPr marL="0" marR="0" marT="0" marB="0" anchor="b"/>
                </a:tc>
                <a:tc>
                  <a:txBody>
                    <a:bodyPr/>
                    <a:lstStyle/>
                    <a:p>
                      <a:pPr marL="88900" marR="0" algn="ctr">
                        <a:lnSpc>
                          <a:spcPct val="115000"/>
                        </a:lnSpc>
                        <a:spcBef>
                          <a:spcPts val="0"/>
                        </a:spcBef>
                        <a:spcAft>
                          <a:spcPts val="0"/>
                        </a:spcAft>
                        <a:tabLst>
                          <a:tab pos="2057400" algn="l"/>
                        </a:tabLst>
                      </a:pPr>
                      <a:r>
                        <a:rPr lang="en-IN" sz="2800">
                          <a:effectLst/>
                        </a:rPr>
                        <a:t>00%</a:t>
                      </a:r>
                      <a:endParaRPr lang="en-IN" sz="1800">
                        <a:effectLst/>
                        <a:latin typeface="Calibri"/>
                        <a:ea typeface="Calibri"/>
                        <a:cs typeface="Arial"/>
                      </a:endParaRPr>
                    </a:p>
                  </a:txBody>
                  <a:tcPr marL="0" marR="0" marT="0" marB="0" anchor="b"/>
                </a:tc>
                <a:tc>
                  <a:txBody>
                    <a:bodyPr/>
                    <a:lstStyle/>
                    <a:p>
                      <a:pPr marL="88900" marR="0" algn="ctr">
                        <a:lnSpc>
                          <a:spcPct val="115000"/>
                        </a:lnSpc>
                        <a:spcBef>
                          <a:spcPts val="0"/>
                        </a:spcBef>
                        <a:spcAft>
                          <a:spcPts val="0"/>
                        </a:spcAft>
                        <a:tabLst>
                          <a:tab pos="2057400" algn="l"/>
                        </a:tabLst>
                      </a:pPr>
                      <a:r>
                        <a:rPr lang="en-IN" sz="2800">
                          <a:effectLst/>
                        </a:rPr>
                        <a:t>23%</a:t>
                      </a:r>
                      <a:endParaRPr lang="en-IN" sz="1800">
                        <a:effectLst/>
                        <a:latin typeface="Calibri"/>
                        <a:ea typeface="Calibri"/>
                        <a:cs typeface="Arial"/>
                      </a:endParaRPr>
                    </a:p>
                  </a:txBody>
                  <a:tcPr marL="0" marR="0" marT="0" marB="0" anchor="b"/>
                </a:tc>
                <a:tc>
                  <a:txBody>
                    <a:bodyPr/>
                    <a:lstStyle/>
                    <a:p>
                      <a:pPr marL="76200" marR="0" algn="ctr">
                        <a:lnSpc>
                          <a:spcPct val="115000"/>
                        </a:lnSpc>
                        <a:spcBef>
                          <a:spcPts val="0"/>
                        </a:spcBef>
                        <a:spcAft>
                          <a:spcPts val="0"/>
                        </a:spcAft>
                        <a:tabLst>
                          <a:tab pos="2057400" algn="l"/>
                        </a:tabLst>
                      </a:pPr>
                      <a:r>
                        <a:rPr lang="en-IN" sz="2800" dirty="0">
                          <a:effectLst/>
                        </a:rPr>
                        <a:t>10%</a:t>
                      </a:r>
                      <a:endParaRPr lang="en-IN" sz="1800" dirty="0">
                        <a:effectLst/>
                        <a:latin typeface="Calibri"/>
                        <a:ea typeface="Calibri"/>
                        <a:cs typeface="Arial"/>
                      </a:endParaRPr>
                    </a:p>
                  </a:txBody>
                  <a:tcPr marL="0" marR="0" marT="0" marB="0" anchor="b"/>
                </a:tc>
              </a:tr>
            </a:tbl>
          </a:graphicData>
        </a:graphic>
      </p:graphicFrame>
      <p:sp>
        <p:nvSpPr>
          <p:cNvPr id="5" name="Rectangle 1"/>
          <p:cNvSpPr>
            <a:spLocks noChangeArrowheads="1"/>
          </p:cNvSpPr>
          <p:nvPr/>
        </p:nvSpPr>
        <p:spPr bwMode="auto">
          <a:xfrm>
            <a:off x="21455" y="1592"/>
            <a:ext cx="8587607"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2057400" algn="l"/>
              </a:tabLst>
            </a:pPr>
            <a:r>
              <a:rPr kumimoji="0" lang="en-US" sz="2400" b="0" i="0" u="none" strike="noStrike" cap="none" normalizeH="0" baseline="0" dirty="0" smtClean="0">
                <a:ln>
                  <a:noFill/>
                </a:ln>
                <a:solidFill>
                  <a:srgbClr val="0D0D0D"/>
                </a:solidFill>
                <a:effectLst/>
                <a:latin typeface="Times New Roman" pitchFamily="18" charset="0"/>
                <a:ea typeface="Bookman Old Style" pitchFamily="18" charset="0"/>
                <a:cs typeface="Times New Roman" pitchFamily="18" charset="0"/>
              </a:rPr>
              <a:t>Questions for CIE and SEE will be designed to evaluate the various </a:t>
            </a:r>
          </a:p>
          <a:p>
            <a:pPr marL="0" marR="0" lvl="0" indent="0" algn="l" defTabSz="914400" rtl="0" eaLnBrk="1" fontAlgn="base" latinLnBrk="0" hangingPunct="1">
              <a:lnSpc>
                <a:spcPct val="100000"/>
              </a:lnSpc>
              <a:spcBef>
                <a:spcPct val="0"/>
              </a:spcBef>
              <a:spcAft>
                <a:spcPct val="0"/>
              </a:spcAft>
              <a:buClrTx/>
              <a:buSzTx/>
              <a:buFontTx/>
              <a:buNone/>
              <a:tabLst>
                <a:tab pos="2057400" algn="l"/>
              </a:tabLst>
            </a:pPr>
            <a:r>
              <a:rPr kumimoji="0" lang="en-US" sz="2400" b="0" i="0" u="none" strike="noStrike" cap="none" normalizeH="0" baseline="0" dirty="0" smtClean="0">
                <a:ln>
                  <a:noFill/>
                </a:ln>
                <a:solidFill>
                  <a:srgbClr val="0D0D0D"/>
                </a:solidFill>
                <a:effectLst/>
                <a:latin typeface="Times New Roman" pitchFamily="18" charset="0"/>
                <a:ea typeface="Bookman Old Style" pitchFamily="18" charset="0"/>
                <a:cs typeface="Times New Roman" pitchFamily="18" charset="0"/>
              </a:rPr>
              <a:t>educational components (Bloom’s taxonomy) such as:</a:t>
            </a:r>
            <a:endParaRPr kumimoji="0" lang="en-US" sz="1200" b="0" i="0" u="none" strike="noStrike" cap="none" normalizeH="0" baseline="0" dirty="0" smtClean="0">
              <a:ln>
                <a:noFill/>
              </a:ln>
              <a:solidFill>
                <a:schemeClr val="tx1"/>
              </a:solidFill>
              <a:effectLst/>
              <a:latin typeface="Arial" pitchFamily="34" charset="0"/>
              <a:cs typeface="Arial" pitchFamily="34" charset="0"/>
            </a:endParaRPr>
          </a:p>
        </p:txBody>
      </p:sp>
      <p:sp>
        <p:nvSpPr>
          <p:cNvPr id="6" name="Rectangle 5"/>
          <p:cNvSpPr/>
          <p:nvPr/>
        </p:nvSpPr>
        <p:spPr>
          <a:xfrm>
            <a:off x="2950140" y="841986"/>
            <a:ext cx="2730235" cy="369332"/>
          </a:xfrm>
          <a:prstGeom prst="rect">
            <a:avLst/>
          </a:prstGeom>
        </p:spPr>
        <p:txBody>
          <a:bodyPr wrap="none">
            <a:spAutoFit/>
          </a:bodyPr>
          <a:lstStyle/>
          <a:p>
            <a:pPr lvl="0" eaLnBrk="0" fontAlgn="base" hangingPunct="0">
              <a:spcBef>
                <a:spcPct val="0"/>
              </a:spcBef>
              <a:spcAft>
                <a:spcPct val="0"/>
              </a:spcAft>
              <a:tabLst>
                <a:tab pos="2057400" algn="l"/>
              </a:tabLst>
            </a:pPr>
            <a:r>
              <a:rPr lang="en-US" b="1" dirty="0">
                <a:solidFill>
                  <a:srgbClr val="0D0D0D"/>
                </a:solidFill>
                <a:latin typeface="Times New Roman" pitchFamily="18" charset="0"/>
                <a:ea typeface="Bookman Old Style" pitchFamily="18" charset="0"/>
                <a:cs typeface="Times New Roman" pitchFamily="18" charset="0"/>
              </a:rPr>
              <a:t>CIE and SEE Evaluation:</a:t>
            </a:r>
            <a:endParaRPr lang="en-US" sz="2800" dirty="0">
              <a:latin typeface="Arial" pitchFamily="34" charset="0"/>
              <a:cs typeface="Arial" pitchFamily="34" charset="0"/>
            </a:endParaRPr>
          </a:p>
        </p:txBody>
      </p:sp>
    </p:spTree>
    <p:extLst>
      <p:ext uri="{BB962C8B-B14F-4D97-AF65-F5344CB8AC3E}">
        <p14:creationId xmlns:p14="http://schemas.microsoft.com/office/powerpoint/2010/main" val="1857551626"/>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10" descr="Description: Portrait of a short-haired girl. Androgin looking with a sidelong glance. Diversity. Avatar for a social network. Student. Vector flat illustra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9792" y="692696"/>
            <a:ext cx="3732894" cy="4176464"/>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7"/>
          <p:cNvSpPr>
            <a:spLocks noChangeArrowheads="1"/>
          </p:cNvSpPr>
          <p:nvPr/>
        </p:nvSpPr>
        <p:spPr bwMode="auto">
          <a:xfrm>
            <a:off x="3347864" y="5267130"/>
            <a:ext cx="461157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3200" b="1" i="0" u="none" strike="noStrike" cap="none" normalizeH="0" baseline="0" dirty="0" smtClean="0">
                <a:ln>
                  <a:noFill/>
                </a:ln>
                <a:solidFill>
                  <a:srgbClr val="000000"/>
                </a:solidFill>
                <a:effectLst/>
                <a:latin typeface="Book Antiqua" pitchFamily="18" charset="0"/>
                <a:ea typeface="Times New Roman" pitchFamily="18" charset="0"/>
                <a:cs typeface="Times New Roman" pitchFamily="18" charset="0"/>
              </a:rPr>
              <a:t> Glancing</a:t>
            </a:r>
            <a:endParaRPr kumimoji="0" lang="en-US" sz="48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606863808"/>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79511" y="332656"/>
            <a:ext cx="8208913" cy="5878532"/>
          </a:xfrm>
          <a:prstGeom prst="rect">
            <a:avLst/>
          </a:prstGeom>
        </p:spPr>
        <p:txBody>
          <a:bodyPr wrap="square">
            <a:spAutoFit/>
          </a:bodyPr>
          <a:lstStyle/>
          <a:p>
            <a:r>
              <a:rPr lang="en-US" sz="4000" b="1" dirty="0"/>
              <a:t>Significance of Body language:</a:t>
            </a:r>
            <a:endParaRPr lang="en-IN" sz="4000" dirty="0"/>
          </a:p>
          <a:p>
            <a:r>
              <a:rPr lang="en-US" sz="2400" dirty="0" smtClean="0"/>
              <a:t>1. Upgrading </a:t>
            </a:r>
            <a:r>
              <a:rPr lang="en-US" sz="2400" dirty="0"/>
              <a:t>our </a:t>
            </a:r>
            <a:r>
              <a:rPr lang="en-US" sz="2400"/>
              <a:t>Communication </a:t>
            </a:r>
            <a:r>
              <a:rPr lang="en-US" sz="2400" smtClean="0"/>
              <a:t>System/style</a:t>
            </a:r>
            <a:r>
              <a:rPr lang="en-US" sz="2400" dirty="0" smtClean="0"/>
              <a:t>.</a:t>
            </a:r>
            <a:endParaRPr lang="en-IN" sz="2400" dirty="0" smtClean="0"/>
          </a:p>
          <a:p>
            <a:r>
              <a:rPr lang="en-US" sz="2400" dirty="0" smtClean="0"/>
              <a:t>2. First </a:t>
            </a:r>
            <a:r>
              <a:rPr lang="en-US" sz="2400" dirty="0"/>
              <a:t>Impression Leaves Big </a:t>
            </a:r>
            <a:r>
              <a:rPr lang="en-US" sz="2400" dirty="0" smtClean="0"/>
              <a:t>Impression</a:t>
            </a:r>
            <a:r>
              <a:rPr lang="en-US" sz="2400" dirty="0"/>
              <a:t>.</a:t>
            </a:r>
            <a:endParaRPr lang="en-IN" sz="2400" dirty="0" smtClean="0"/>
          </a:p>
          <a:p>
            <a:r>
              <a:rPr lang="en-US" sz="2400" dirty="0" smtClean="0"/>
              <a:t>3</a:t>
            </a:r>
            <a:r>
              <a:rPr lang="en-US" sz="2400" dirty="0"/>
              <a:t>. It's the Universal </a:t>
            </a:r>
            <a:r>
              <a:rPr lang="en-US" sz="2400" dirty="0" smtClean="0"/>
              <a:t>Language</a:t>
            </a:r>
            <a:r>
              <a:rPr lang="en-US" sz="2400" dirty="0"/>
              <a:t>.</a:t>
            </a:r>
            <a:endParaRPr lang="en-IN" sz="2400" dirty="0" smtClean="0"/>
          </a:p>
          <a:p>
            <a:r>
              <a:rPr lang="en-US" sz="2400" dirty="0" smtClean="0"/>
              <a:t>4</a:t>
            </a:r>
            <a:r>
              <a:rPr lang="en-US" sz="2400" dirty="0"/>
              <a:t>. Meaningful communication can be possible.</a:t>
            </a:r>
            <a:endParaRPr lang="en-IN" sz="2400" dirty="0"/>
          </a:p>
          <a:p>
            <a:r>
              <a:rPr lang="en-US" sz="2400" dirty="0"/>
              <a:t>5. Effective communication can be possible.</a:t>
            </a:r>
            <a:endParaRPr lang="en-IN" sz="2400" dirty="0"/>
          </a:p>
          <a:p>
            <a:r>
              <a:rPr lang="en-US" sz="2400" dirty="0"/>
              <a:t>6. Avoid misunderstanding during communication.</a:t>
            </a:r>
            <a:endParaRPr lang="en-IN" sz="2400" dirty="0"/>
          </a:p>
          <a:p>
            <a:r>
              <a:rPr lang="en-US" sz="2400" dirty="0"/>
              <a:t>7. Attract the viewer’s towards the communicator.</a:t>
            </a:r>
            <a:endParaRPr lang="en-IN" sz="2400" dirty="0"/>
          </a:p>
          <a:p>
            <a:r>
              <a:rPr lang="en-US" sz="2400" dirty="0"/>
              <a:t>8. Create better image of the person or an individual.</a:t>
            </a:r>
            <a:endParaRPr lang="en-IN" sz="2400" dirty="0"/>
          </a:p>
          <a:p>
            <a:r>
              <a:rPr lang="en-IN" sz="2400" dirty="0"/>
              <a:t>9. Body language can instantly help to evaluate the interest of people.</a:t>
            </a:r>
          </a:p>
          <a:p>
            <a:r>
              <a:rPr lang="en-IN" sz="2400" dirty="0"/>
              <a:t>10. It is a personal way of expressing emotions when words don’t help.</a:t>
            </a:r>
          </a:p>
          <a:p>
            <a:r>
              <a:rPr lang="en-IN" sz="2400" dirty="0"/>
              <a:t>11. It can make communication more interesting and </a:t>
            </a:r>
            <a:r>
              <a:rPr lang="en-IN" sz="2400" dirty="0" smtClean="0"/>
              <a:t>non-monotonous.</a:t>
            </a:r>
            <a:endParaRPr lang="en-IN" sz="2400" dirty="0"/>
          </a:p>
        </p:txBody>
      </p:sp>
    </p:spTree>
    <p:extLst>
      <p:ext uri="{BB962C8B-B14F-4D97-AF65-F5344CB8AC3E}">
        <p14:creationId xmlns:p14="http://schemas.microsoft.com/office/powerpoint/2010/main" val="385418421"/>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699792" y="188640"/>
            <a:ext cx="3981218" cy="523220"/>
          </a:xfrm>
          <a:prstGeom prst="rect">
            <a:avLst/>
          </a:prstGeom>
        </p:spPr>
        <p:txBody>
          <a:bodyPr wrap="none">
            <a:spAutoFit/>
          </a:bodyPr>
          <a:lstStyle/>
          <a:p>
            <a:r>
              <a:rPr lang="en-IN" sz="2800" b="1" dirty="0" smtClean="0"/>
              <a:t>ASSESSMENT QUESTIONS</a:t>
            </a:r>
            <a:endParaRPr lang="en-IN" sz="2800" b="1" dirty="0"/>
          </a:p>
        </p:txBody>
      </p:sp>
      <p:sp>
        <p:nvSpPr>
          <p:cNvPr id="5" name="Rectangle 4"/>
          <p:cNvSpPr/>
          <p:nvPr/>
        </p:nvSpPr>
        <p:spPr>
          <a:xfrm>
            <a:off x="152773" y="620688"/>
            <a:ext cx="8208912" cy="5909310"/>
          </a:xfrm>
          <a:prstGeom prst="rect">
            <a:avLst/>
          </a:prstGeom>
        </p:spPr>
        <p:txBody>
          <a:bodyPr wrap="square">
            <a:spAutoFit/>
          </a:bodyPr>
          <a:lstStyle/>
          <a:p>
            <a:r>
              <a:rPr lang="en-US" sz="2000" b="1" dirty="0" smtClean="0"/>
              <a:t>Answer </a:t>
            </a:r>
            <a:r>
              <a:rPr lang="en-US" sz="2000" b="1" dirty="0"/>
              <a:t>the following questions by choosing correct options giving below</a:t>
            </a:r>
            <a:r>
              <a:rPr lang="en-US" sz="2000" b="1" dirty="0" smtClean="0"/>
              <a:t>.</a:t>
            </a:r>
            <a:endParaRPr lang="en-IN" sz="2000" dirty="0"/>
          </a:p>
          <a:p>
            <a:r>
              <a:rPr lang="en-IN" sz="2000" dirty="0"/>
              <a:t>1. Which of the following is not an example of body language?</a:t>
            </a:r>
          </a:p>
          <a:p>
            <a:pPr marL="342900" lvl="0" indent="-342900">
              <a:buFont typeface="+mj-lt"/>
              <a:buAutoNum type="alphaLcPeriod"/>
            </a:pPr>
            <a:r>
              <a:rPr lang="en-IN" sz="2000" dirty="0"/>
              <a:t>Crossing your arms over the chest.</a:t>
            </a:r>
          </a:p>
          <a:p>
            <a:pPr marL="342900" lvl="0" indent="-342900">
              <a:buFont typeface="+mj-lt"/>
              <a:buAutoNum type="alphaLcPeriod"/>
            </a:pPr>
            <a:r>
              <a:rPr lang="en-IN" sz="2000" dirty="0"/>
              <a:t>Drumming your fingers on the table. </a:t>
            </a:r>
          </a:p>
          <a:p>
            <a:pPr marL="342900" lvl="0" indent="-342900">
              <a:buFont typeface="+mj-lt"/>
              <a:buAutoNum type="alphaLcPeriod"/>
            </a:pPr>
            <a:r>
              <a:rPr lang="en-IN" sz="2000" dirty="0"/>
              <a:t>Rolling your eyes.</a:t>
            </a:r>
          </a:p>
          <a:p>
            <a:pPr marL="342900" lvl="0" indent="-342900">
              <a:buFont typeface="+mj-lt"/>
              <a:buAutoNum type="alphaLcPeriod"/>
            </a:pPr>
            <a:r>
              <a:rPr lang="en-IN" sz="2000" dirty="0"/>
              <a:t>Talking </a:t>
            </a:r>
            <a:r>
              <a:rPr lang="en-IN" sz="2000" dirty="0" smtClean="0"/>
              <a:t>too </a:t>
            </a:r>
            <a:r>
              <a:rPr lang="en-IN" sz="2000" dirty="0"/>
              <a:t>fast.</a:t>
            </a:r>
          </a:p>
          <a:p>
            <a:r>
              <a:rPr lang="en-US" sz="2000" b="1" dirty="0"/>
              <a:t>  </a:t>
            </a:r>
            <a:endParaRPr lang="en-IN" sz="2000" dirty="0"/>
          </a:p>
          <a:p>
            <a:r>
              <a:rPr lang="en-IN" sz="2000" dirty="0"/>
              <a:t>2. Which of the following statements about body language is true?</a:t>
            </a:r>
          </a:p>
          <a:p>
            <a:pPr marL="342900" lvl="0" indent="-342900">
              <a:buFont typeface="+mj-lt"/>
              <a:buAutoNum type="alphaLcPeriod"/>
            </a:pPr>
            <a:r>
              <a:rPr lang="en-IN" sz="2000" dirty="0"/>
              <a:t>Body language can be conscious or unconscious.</a:t>
            </a:r>
          </a:p>
          <a:p>
            <a:pPr marL="342900" lvl="0" indent="-342900">
              <a:buFont typeface="+mj-lt"/>
              <a:buAutoNum type="alphaLcPeriod"/>
            </a:pPr>
            <a:r>
              <a:rPr lang="en-IN" sz="2000" dirty="0"/>
              <a:t>Body language includes conscious   gesture. </a:t>
            </a:r>
          </a:p>
          <a:p>
            <a:pPr marL="342900" lvl="0" indent="-342900">
              <a:buFont typeface="+mj-lt"/>
              <a:buAutoNum type="alphaLcPeriod"/>
            </a:pPr>
            <a:r>
              <a:rPr lang="en-IN" sz="2000" dirty="0"/>
              <a:t>Body language includes unconscious gesture.</a:t>
            </a:r>
          </a:p>
          <a:p>
            <a:pPr marL="342900" lvl="0" indent="-342900">
              <a:buFont typeface="+mj-lt"/>
              <a:buAutoNum type="alphaLcPeriod"/>
            </a:pPr>
            <a:r>
              <a:rPr lang="en-IN" sz="2000" dirty="0"/>
              <a:t>Body language typically leaves negative impression.</a:t>
            </a:r>
          </a:p>
          <a:p>
            <a:r>
              <a:rPr lang="en-US" sz="2000" b="1" dirty="0"/>
              <a:t> </a:t>
            </a:r>
            <a:endParaRPr lang="en-IN" sz="2000" dirty="0"/>
          </a:p>
          <a:p>
            <a:r>
              <a:rPr lang="en-IN" sz="2000" dirty="0"/>
              <a:t>3. The study of ‘Body Language’ is called_________ </a:t>
            </a:r>
          </a:p>
          <a:p>
            <a:r>
              <a:rPr lang="en-IN" sz="2000" dirty="0"/>
              <a:t>     A. Verbal	</a:t>
            </a:r>
            <a:r>
              <a:rPr lang="en-IN" sz="2000" dirty="0" smtClean="0"/>
              <a:t>B</a:t>
            </a:r>
            <a:r>
              <a:rPr lang="en-IN" sz="2000" dirty="0"/>
              <a:t>. Kinesics	</a:t>
            </a:r>
            <a:r>
              <a:rPr lang="en-IN" sz="2000" dirty="0" smtClean="0"/>
              <a:t>C</a:t>
            </a:r>
            <a:r>
              <a:rPr lang="en-IN" sz="2000" dirty="0"/>
              <a:t>. Nonverbal	</a:t>
            </a:r>
            <a:r>
              <a:rPr lang="en-IN" sz="2000" dirty="0" smtClean="0"/>
              <a:t>D</a:t>
            </a:r>
            <a:r>
              <a:rPr lang="en-IN" sz="2000" dirty="0"/>
              <a:t>. None</a:t>
            </a:r>
          </a:p>
          <a:p>
            <a:r>
              <a:rPr lang="en-IN" sz="2000" dirty="0"/>
              <a:t>4.</a:t>
            </a:r>
            <a:r>
              <a:rPr lang="en-IN" sz="2000" b="1" dirty="0"/>
              <a:t> </a:t>
            </a:r>
            <a:r>
              <a:rPr lang="en-IN" sz="2000" dirty="0"/>
              <a:t>“Kinesics” derived from the _____________ </a:t>
            </a:r>
          </a:p>
          <a:p>
            <a:r>
              <a:rPr lang="en-IN" sz="2000" dirty="0"/>
              <a:t>   A. Latin word 	B. German word 	C. Greek word 	D. None</a:t>
            </a:r>
          </a:p>
          <a:p>
            <a:r>
              <a:rPr lang="en-IN" sz="2000" dirty="0"/>
              <a:t>5. “Kinesis” means___________ </a:t>
            </a:r>
          </a:p>
          <a:p>
            <a:r>
              <a:rPr lang="en-IN" sz="2000" dirty="0"/>
              <a:t>A. Motion	</a:t>
            </a:r>
            <a:r>
              <a:rPr lang="en-IN" sz="2000" dirty="0" smtClean="0"/>
              <a:t>B</a:t>
            </a:r>
            <a:r>
              <a:rPr lang="en-IN" sz="2000" dirty="0"/>
              <a:t>. Run		C. Speak		D. </a:t>
            </a:r>
            <a:r>
              <a:rPr lang="en-IN" sz="2000" dirty="0" smtClean="0"/>
              <a:t>Write</a:t>
            </a:r>
            <a:endParaRPr lang="en-IN" sz="2000" dirty="0"/>
          </a:p>
        </p:txBody>
      </p:sp>
    </p:spTree>
    <p:extLst>
      <p:ext uri="{BB962C8B-B14F-4D97-AF65-F5344CB8AC3E}">
        <p14:creationId xmlns:p14="http://schemas.microsoft.com/office/powerpoint/2010/main" val="2807279715"/>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51520" y="10086"/>
            <a:ext cx="8064896" cy="3970318"/>
          </a:xfrm>
          <a:prstGeom prst="rect">
            <a:avLst/>
          </a:prstGeom>
        </p:spPr>
        <p:txBody>
          <a:bodyPr wrap="square">
            <a:spAutoFit/>
          </a:bodyPr>
          <a:lstStyle/>
          <a:p>
            <a:pPr algn="ctr"/>
            <a:r>
              <a:rPr lang="en-US" sz="3600" b="1" dirty="0" smtClean="0"/>
              <a:t>Answer</a:t>
            </a:r>
            <a:r>
              <a:rPr lang="en-US" sz="2800" b="1" dirty="0" smtClean="0"/>
              <a:t>	</a:t>
            </a:r>
            <a:endParaRPr lang="en-US" sz="2800" b="1" dirty="0"/>
          </a:p>
          <a:p>
            <a:pPr lvl="0"/>
            <a:r>
              <a:rPr lang="en-US" sz="3600" dirty="0" smtClean="0"/>
              <a:t>1.D. </a:t>
            </a:r>
            <a:r>
              <a:rPr lang="en-IN" sz="3600" dirty="0"/>
              <a:t>Talking to fast</a:t>
            </a:r>
            <a:r>
              <a:rPr lang="en-IN" sz="3600" dirty="0" smtClean="0"/>
              <a:t>.</a:t>
            </a:r>
            <a:r>
              <a:rPr lang="en-US" sz="3600" dirty="0"/>
              <a:t>		</a:t>
            </a:r>
            <a:endParaRPr lang="en-US" sz="3600" dirty="0" smtClean="0"/>
          </a:p>
          <a:p>
            <a:pPr lvl="0"/>
            <a:r>
              <a:rPr lang="en-US" sz="3600" dirty="0" smtClean="0"/>
              <a:t>2.A. </a:t>
            </a:r>
            <a:r>
              <a:rPr lang="en-IN" sz="3600" dirty="0"/>
              <a:t>Body language </a:t>
            </a:r>
            <a:r>
              <a:rPr lang="en-IN" sz="3600" dirty="0" smtClean="0"/>
              <a:t>can be</a:t>
            </a:r>
            <a:r>
              <a:rPr lang="en-IN" sz="3600" dirty="0"/>
              <a:t> conscious or </a:t>
            </a:r>
            <a:r>
              <a:rPr lang="en-IN" sz="3600" dirty="0" smtClean="0"/>
              <a:t>unconscious.</a:t>
            </a:r>
          </a:p>
          <a:p>
            <a:r>
              <a:rPr lang="en-US" sz="3600" dirty="0" smtClean="0"/>
              <a:t>3.B. </a:t>
            </a:r>
            <a:r>
              <a:rPr lang="en-IN" sz="3600" dirty="0" smtClean="0"/>
              <a:t>Kinesics</a:t>
            </a:r>
            <a:r>
              <a:rPr lang="en-US" sz="3600" dirty="0" smtClean="0"/>
              <a:t>		</a:t>
            </a:r>
          </a:p>
          <a:p>
            <a:r>
              <a:rPr lang="en-US" sz="3600" dirty="0" smtClean="0"/>
              <a:t>4.A. </a:t>
            </a:r>
            <a:r>
              <a:rPr lang="en-IN" sz="3600" dirty="0"/>
              <a:t>Latin word </a:t>
            </a:r>
            <a:r>
              <a:rPr lang="en-US" sz="3600" dirty="0"/>
              <a:t>		</a:t>
            </a:r>
            <a:endParaRPr lang="en-US" sz="3600" dirty="0" smtClean="0"/>
          </a:p>
          <a:p>
            <a:r>
              <a:rPr lang="en-US" sz="3600" dirty="0" smtClean="0"/>
              <a:t>5.A.</a:t>
            </a:r>
            <a:r>
              <a:rPr lang="en-IN" sz="3600" dirty="0"/>
              <a:t> Motion</a:t>
            </a:r>
          </a:p>
        </p:txBody>
      </p:sp>
      <p:sp>
        <p:nvSpPr>
          <p:cNvPr id="5" name="Rounded Rectangle 4"/>
          <p:cNvSpPr/>
          <p:nvPr/>
        </p:nvSpPr>
        <p:spPr>
          <a:xfrm>
            <a:off x="0" y="4769768"/>
            <a:ext cx="8460432" cy="2088232"/>
          </a:xfrm>
          <a:prstGeom prst="roundRect">
            <a:avLst/>
          </a:prstGeom>
        </p:spPr>
        <p:style>
          <a:lnRef idx="3">
            <a:schemeClr val="lt1"/>
          </a:lnRef>
          <a:fillRef idx="1">
            <a:schemeClr val="accent5"/>
          </a:fillRef>
          <a:effectRef idx="1">
            <a:schemeClr val="accent5"/>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just">
              <a:lnSpc>
                <a:spcPct val="115000"/>
              </a:lnSpc>
              <a:spcBef>
                <a:spcPts val="0"/>
              </a:spcBef>
              <a:spcAft>
                <a:spcPts val="0"/>
              </a:spcAft>
            </a:pPr>
            <a:r>
              <a:rPr lang="en-US" sz="3200" b="1" dirty="0">
                <a:solidFill>
                  <a:srgbClr val="FFFFFF"/>
                </a:solidFill>
                <a:effectLst/>
                <a:latin typeface="Times New Roman"/>
                <a:ea typeface="Times New Roman"/>
                <a:cs typeface="Tunga"/>
              </a:rPr>
              <a:t>Activity: </a:t>
            </a:r>
            <a:r>
              <a:rPr lang="en-US" sz="3200" dirty="0">
                <a:solidFill>
                  <a:srgbClr val="FFFFFF"/>
                </a:solidFill>
                <a:effectLst/>
                <a:latin typeface="Times New Roman"/>
                <a:ea typeface="Times New Roman"/>
                <a:cs typeface="Tunga"/>
              </a:rPr>
              <a:t>“Body language determines the personality of an individual”, justify the statement</a:t>
            </a:r>
            <a:r>
              <a:rPr lang="en-US" sz="3200" dirty="0" smtClean="0">
                <a:solidFill>
                  <a:srgbClr val="FFFFFF"/>
                </a:solidFill>
                <a:effectLst/>
                <a:latin typeface="Times New Roman"/>
                <a:ea typeface="Times New Roman"/>
                <a:cs typeface="Tunga"/>
              </a:rPr>
              <a:t>.</a:t>
            </a:r>
            <a:r>
              <a:rPr lang="en-US" sz="2800" dirty="0">
                <a:effectLst/>
                <a:ea typeface="Calibri"/>
                <a:cs typeface="Tunga"/>
              </a:rPr>
              <a:t> </a:t>
            </a:r>
            <a:endParaRPr lang="en-IN" sz="2800" dirty="0">
              <a:effectLst/>
              <a:ea typeface="Calibri"/>
              <a:cs typeface="Tunga"/>
            </a:endParaRPr>
          </a:p>
        </p:txBody>
      </p:sp>
    </p:spTree>
    <p:extLst>
      <p:ext uri="{BB962C8B-B14F-4D97-AF65-F5344CB8AC3E}">
        <p14:creationId xmlns:p14="http://schemas.microsoft.com/office/powerpoint/2010/main" val="2983670139"/>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439976199"/>
              </p:ext>
            </p:extLst>
          </p:nvPr>
        </p:nvGraphicFramePr>
        <p:xfrm>
          <a:off x="0" y="620688"/>
          <a:ext cx="9180512" cy="6237312"/>
        </p:xfrm>
        <a:graphic>
          <a:graphicData uri="http://schemas.openxmlformats.org/drawingml/2006/table">
            <a:tbl>
              <a:tblPr firstRow="1" firstCol="1" bandRow="1">
                <a:tableStyleId>{5C22544A-7EE6-4342-B048-85BDC9FD1C3A}</a:tableStyleId>
              </a:tblPr>
              <a:tblGrid>
                <a:gridCol w="1278373"/>
                <a:gridCol w="1358271"/>
                <a:gridCol w="1148759"/>
                <a:gridCol w="1248189"/>
                <a:gridCol w="958778"/>
                <a:gridCol w="1038678"/>
                <a:gridCol w="1038678"/>
                <a:gridCol w="1110786"/>
              </a:tblGrid>
              <a:tr h="1128721">
                <a:tc>
                  <a:txBody>
                    <a:bodyPr/>
                    <a:lstStyle/>
                    <a:p>
                      <a:pPr marL="0" marR="0" algn="just">
                        <a:lnSpc>
                          <a:spcPct val="115000"/>
                        </a:lnSpc>
                        <a:spcBef>
                          <a:spcPts val="0"/>
                        </a:spcBef>
                        <a:spcAft>
                          <a:spcPts val="0"/>
                        </a:spcAft>
                      </a:pPr>
                      <a:r>
                        <a:rPr lang="en-US" sz="1400" b="1" dirty="0">
                          <a:effectLst/>
                        </a:rPr>
                        <a:t>Cultural</a:t>
                      </a:r>
                      <a:endParaRPr lang="en-IN" sz="1400" b="1" dirty="0">
                        <a:effectLst/>
                      </a:endParaRPr>
                    </a:p>
                    <a:p>
                      <a:pPr marL="0" marR="0" algn="just">
                        <a:lnSpc>
                          <a:spcPct val="115000"/>
                        </a:lnSpc>
                        <a:spcBef>
                          <a:spcPts val="0"/>
                        </a:spcBef>
                        <a:spcAft>
                          <a:spcPts val="0"/>
                        </a:spcAft>
                      </a:pPr>
                      <a:r>
                        <a:rPr lang="en-US" sz="1400" b="1" dirty="0">
                          <a:effectLst/>
                        </a:rPr>
                        <a:t>Background</a:t>
                      </a:r>
                      <a:endParaRPr lang="en-IN" sz="1400" b="1" dirty="0">
                        <a:effectLst/>
                        <a:latin typeface="Calibri"/>
                        <a:ea typeface="Calibri"/>
                        <a:cs typeface="Tunga"/>
                      </a:endParaRPr>
                    </a:p>
                  </a:txBody>
                  <a:tcPr marL="60990" marR="60990" marT="0" marB="0"/>
                </a:tc>
                <a:tc>
                  <a:txBody>
                    <a:bodyPr/>
                    <a:lstStyle/>
                    <a:p>
                      <a:pPr marL="0" marR="0" algn="just">
                        <a:lnSpc>
                          <a:spcPct val="115000"/>
                        </a:lnSpc>
                        <a:spcBef>
                          <a:spcPts val="0"/>
                        </a:spcBef>
                        <a:spcAft>
                          <a:spcPts val="0"/>
                        </a:spcAft>
                      </a:pPr>
                      <a:r>
                        <a:rPr lang="en-US" sz="1400" b="1" dirty="0">
                          <a:effectLst/>
                        </a:rPr>
                        <a:t>Haptic</a:t>
                      </a:r>
                      <a:endParaRPr lang="en-IN" sz="1400" b="1" dirty="0">
                        <a:effectLst/>
                      </a:endParaRPr>
                    </a:p>
                    <a:p>
                      <a:pPr marL="0" marR="0" algn="just">
                        <a:lnSpc>
                          <a:spcPct val="115000"/>
                        </a:lnSpc>
                        <a:spcBef>
                          <a:spcPts val="0"/>
                        </a:spcBef>
                        <a:spcAft>
                          <a:spcPts val="0"/>
                        </a:spcAft>
                      </a:pPr>
                      <a:r>
                        <a:rPr lang="en-US" sz="1400" b="1" dirty="0">
                          <a:effectLst/>
                        </a:rPr>
                        <a:t>(Touch)</a:t>
                      </a:r>
                      <a:endParaRPr lang="en-IN" sz="1400" b="1" dirty="0">
                        <a:effectLst/>
                      </a:endParaRPr>
                    </a:p>
                    <a:p>
                      <a:pPr marL="0" marR="0" algn="just">
                        <a:lnSpc>
                          <a:spcPct val="115000"/>
                        </a:lnSpc>
                        <a:spcBef>
                          <a:spcPts val="0"/>
                        </a:spcBef>
                        <a:spcAft>
                          <a:spcPts val="0"/>
                        </a:spcAft>
                      </a:pPr>
                      <a:r>
                        <a:rPr lang="en-US" sz="1400" b="1" dirty="0">
                          <a:effectLst/>
                        </a:rPr>
                        <a:t> </a:t>
                      </a:r>
                      <a:endParaRPr lang="en-IN" sz="1400" b="1" dirty="0">
                        <a:effectLst/>
                        <a:latin typeface="Calibri"/>
                        <a:ea typeface="Calibri"/>
                        <a:cs typeface="Tunga"/>
                      </a:endParaRPr>
                    </a:p>
                  </a:txBody>
                  <a:tcPr marL="60990" marR="60990" marT="0" marB="0"/>
                </a:tc>
                <a:tc>
                  <a:txBody>
                    <a:bodyPr/>
                    <a:lstStyle/>
                    <a:p>
                      <a:pPr marL="0" marR="0" algn="just">
                        <a:lnSpc>
                          <a:spcPct val="115000"/>
                        </a:lnSpc>
                        <a:spcBef>
                          <a:spcPts val="0"/>
                        </a:spcBef>
                        <a:spcAft>
                          <a:spcPts val="0"/>
                        </a:spcAft>
                      </a:pPr>
                      <a:r>
                        <a:rPr lang="en-US" sz="1400" b="1" dirty="0" err="1">
                          <a:effectLst/>
                        </a:rPr>
                        <a:t>Oculesics</a:t>
                      </a:r>
                      <a:endParaRPr lang="en-IN" sz="1400" b="1" dirty="0">
                        <a:effectLst/>
                      </a:endParaRPr>
                    </a:p>
                    <a:p>
                      <a:pPr marL="0" marR="0" algn="just">
                        <a:lnSpc>
                          <a:spcPct val="115000"/>
                        </a:lnSpc>
                        <a:spcBef>
                          <a:spcPts val="0"/>
                        </a:spcBef>
                        <a:spcAft>
                          <a:spcPts val="0"/>
                        </a:spcAft>
                      </a:pPr>
                      <a:r>
                        <a:rPr lang="en-US" sz="1400" b="1" dirty="0">
                          <a:effectLst/>
                        </a:rPr>
                        <a:t>(Eye contact)</a:t>
                      </a:r>
                      <a:endParaRPr lang="en-IN" sz="1400" b="1" dirty="0">
                        <a:effectLst/>
                      </a:endParaRPr>
                    </a:p>
                    <a:p>
                      <a:pPr marL="0" marR="0" algn="just">
                        <a:lnSpc>
                          <a:spcPct val="115000"/>
                        </a:lnSpc>
                        <a:spcBef>
                          <a:spcPts val="0"/>
                        </a:spcBef>
                        <a:spcAft>
                          <a:spcPts val="0"/>
                        </a:spcAft>
                      </a:pPr>
                      <a:r>
                        <a:rPr lang="en-US" sz="1400" b="1" dirty="0">
                          <a:effectLst/>
                        </a:rPr>
                        <a:t> </a:t>
                      </a:r>
                      <a:endParaRPr lang="en-IN" sz="1400" b="1" dirty="0">
                        <a:effectLst/>
                        <a:latin typeface="Calibri"/>
                        <a:ea typeface="Calibri"/>
                        <a:cs typeface="Tunga"/>
                      </a:endParaRPr>
                    </a:p>
                  </a:txBody>
                  <a:tcPr marL="60990" marR="60990" marT="0" marB="0"/>
                </a:tc>
                <a:tc>
                  <a:txBody>
                    <a:bodyPr/>
                    <a:lstStyle/>
                    <a:p>
                      <a:pPr marL="0" marR="0" algn="just">
                        <a:lnSpc>
                          <a:spcPct val="115000"/>
                        </a:lnSpc>
                        <a:spcBef>
                          <a:spcPts val="0"/>
                        </a:spcBef>
                        <a:spcAft>
                          <a:spcPts val="0"/>
                        </a:spcAft>
                      </a:pPr>
                      <a:r>
                        <a:rPr lang="en-US" sz="1400" b="1">
                          <a:effectLst/>
                        </a:rPr>
                        <a:t>Kinesics</a:t>
                      </a:r>
                      <a:endParaRPr lang="en-IN" sz="1400" b="1">
                        <a:effectLst/>
                      </a:endParaRPr>
                    </a:p>
                    <a:p>
                      <a:pPr marL="0" marR="0" algn="just">
                        <a:lnSpc>
                          <a:spcPct val="115000"/>
                        </a:lnSpc>
                        <a:spcBef>
                          <a:spcPts val="0"/>
                        </a:spcBef>
                        <a:spcAft>
                          <a:spcPts val="0"/>
                        </a:spcAft>
                      </a:pPr>
                      <a:r>
                        <a:rPr lang="en-US" sz="1400" b="1">
                          <a:effectLst/>
                        </a:rPr>
                        <a:t>(Body</a:t>
                      </a:r>
                      <a:endParaRPr lang="en-IN" sz="1400" b="1">
                        <a:effectLst/>
                      </a:endParaRPr>
                    </a:p>
                    <a:p>
                      <a:pPr marL="0" marR="0" algn="just">
                        <a:lnSpc>
                          <a:spcPct val="115000"/>
                        </a:lnSpc>
                        <a:spcBef>
                          <a:spcPts val="0"/>
                        </a:spcBef>
                        <a:spcAft>
                          <a:spcPts val="0"/>
                        </a:spcAft>
                      </a:pPr>
                      <a:r>
                        <a:rPr lang="en-US" sz="1400" b="1">
                          <a:effectLst/>
                        </a:rPr>
                        <a:t>motions,</a:t>
                      </a:r>
                      <a:endParaRPr lang="en-IN" sz="1400" b="1">
                        <a:effectLst/>
                      </a:endParaRPr>
                    </a:p>
                    <a:p>
                      <a:pPr marL="0" marR="0" algn="just">
                        <a:lnSpc>
                          <a:spcPct val="115000"/>
                        </a:lnSpc>
                        <a:spcBef>
                          <a:spcPts val="0"/>
                        </a:spcBef>
                        <a:spcAft>
                          <a:spcPts val="0"/>
                        </a:spcAft>
                      </a:pPr>
                      <a:r>
                        <a:rPr lang="en-US" sz="1400" b="1">
                          <a:effectLst/>
                        </a:rPr>
                        <a:t>gestures)</a:t>
                      </a:r>
                      <a:endParaRPr lang="en-IN" sz="1400" b="1">
                        <a:effectLst/>
                        <a:latin typeface="Calibri"/>
                        <a:ea typeface="Calibri"/>
                        <a:cs typeface="Tunga"/>
                      </a:endParaRPr>
                    </a:p>
                  </a:txBody>
                  <a:tcPr marL="60990" marR="60990" marT="0" marB="0"/>
                </a:tc>
                <a:tc>
                  <a:txBody>
                    <a:bodyPr/>
                    <a:lstStyle/>
                    <a:p>
                      <a:pPr marL="0" marR="0" algn="just">
                        <a:lnSpc>
                          <a:spcPct val="115000"/>
                        </a:lnSpc>
                        <a:spcBef>
                          <a:spcPts val="0"/>
                        </a:spcBef>
                        <a:spcAft>
                          <a:spcPts val="0"/>
                        </a:spcAft>
                      </a:pPr>
                      <a:r>
                        <a:rPr lang="en-US" sz="1400" b="1">
                          <a:effectLst/>
                        </a:rPr>
                        <a:t>Vocalics</a:t>
                      </a:r>
                      <a:endParaRPr lang="en-IN" sz="1400" b="1">
                        <a:effectLst/>
                      </a:endParaRPr>
                    </a:p>
                    <a:p>
                      <a:pPr marL="0" marR="0" algn="just">
                        <a:lnSpc>
                          <a:spcPct val="115000"/>
                        </a:lnSpc>
                        <a:spcBef>
                          <a:spcPts val="0"/>
                        </a:spcBef>
                        <a:spcAft>
                          <a:spcPts val="0"/>
                        </a:spcAft>
                      </a:pPr>
                      <a:r>
                        <a:rPr lang="en-US" sz="1400" b="1">
                          <a:effectLst/>
                        </a:rPr>
                        <a:t>(Tone, volume)</a:t>
                      </a:r>
                      <a:endParaRPr lang="en-IN" sz="1400" b="1">
                        <a:effectLst/>
                        <a:latin typeface="Calibri"/>
                        <a:ea typeface="Calibri"/>
                        <a:cs typeface="Tunga"/>
                      </a:endParaRPr>
                    </a:p>
                  </a:txBody>
                  <a:tcPr marL="60990" marR="60990" marT="0" marB="0"/>
                </a:tc>
                <a:tc>
                  <a:txBody>
                    <a:bodyPr/>
                    <a:lstStyle/>
                    <a:p>
                      <a:pPr marL="0" marR="0" algn="just">
                        <a:lnSpc>
                          <a:spcPct val="115000"/>
                        </a:lnSpc>
                        <a:spcBef>
                          <a:spcPts val="0"/>
                        </a:spcBef>
                        <a:spcAft>
                          <a:spcPts val="0"/>
                        </a:spcAft>
                      </a:pPr>
                      <a:r>
                        <a:rPr lang="en-US" sz="1400" b="1">
                          <a:effectLst/>
                        </a:rPr>
                        <a:t>Posture</a:t>
                      </a:r>
                      <a:endParaRPr lang="en-IN" sz="1400" b="1">
                        <a:effectLst/>
                      </a:endParaRPr>
                    </a:p>
                    <a:p>
                      <a:pPr marL="0" marR="0" algn="just">
                        <a:lnSpc>
                          <a:spcPct val="115000"/>
                        </a:lnSpc>
                        <a:spcBef>
                          <a:spcPts val="0"/>
                        </a:spcBef>
                        <a:spcAft>
                          <a:spcPts val="0"/>
                        </a:spcAft>
                      </a:pPr>
                      <a:r>
                        <a:rPr lang="en-US" sz="1400" b="1">
                          <a:effectLst/>
                        </a:rPr>
                        <a:t>(Body</a:t>
                      </a:r>
                      <a:endParaRPr lang="en-IN" sz="1400" b="1">
                        <a:effectLst/>
                      </a:endParaRPr>
                    </a:p>
                    <a:p>
                      <a:pPr marL="0" marR="0" algn="just">
                        <a:lnSpc>
                          <a:spcPct val="115000"/>
                        </a:lnSpc>
                        <a:spcBef>
                          <a:spcPts val="0"/>
                        </a:spcBef>
                        <a:spcAft>
                          <a:spcPts val="0"/>
                        </a:spcAft>
                      </a:pPr>
                      <a:r>
                        <a:rPr lang="en-US" sz="1400" b="1">
                          <a:effectLst/>
                        </a:rPr>
                        <a:t>position,</a:t>
                      </a:r>
                      <a:endParaRPr lang="en-IN" sz="1400" b="1">
                        <a:effectLst/>
                      </a:endParaRPr>
                    </a:p>
                    <a:p>
                      <a:pPr marL="0" marR="0" algn="just">
                        <a:lnSpc>
                          <a:spcPct val="115000"/>
                        </a:lnSpc>
                        <a:spcBef>
                          <a:spcPts val="0"/>
                        </a:spcBef>
                        <a:spcAft>
                          <a:spcPts val="0"/>
                        </a:spcAft>
                      </a:pPr>
                      <a:r>
                        <a:rPr lang="en-US" sz="1400" b="1">
                          <a:effectLst/>
                        </a:rPr>
                        <a:t>Stance)</a:t>
                      </a:r>
                      <a:endParaRPr lang="en-IN" sz="1400" b="1">
                        <a:effectLst/>
                        <a:latin typeface="Calibri"/>
                        <a:ea typeface="Calibri"/>
                        <a:cs typeface="Tunga"/>
                      </a:endParaRPr>
                    </a:p>
                  </a:txBody>
                  <a:tcPr marL="60990" marR="60990" marT="0" marB="0"/>
                </a:tc>
                <a:tc>
                  <a:txBody>
                    <a:bodyPr/>
                    <a:lstStyle/>
                    <a:p>
                      <a:pPr marL="0" marR="0" algn="just">
                        <a:lnSpc>
                          <a:spcPct val="115000"/>
                        </a:lnSpc>
                        <a:spcBef>
                          <a:spcPts val="0"/>
                        </a:spcBef>
                        <a:spcAft>
                          <a:spcPts val="0"/>
                        </a:spcAft>
                      </a:pPr>
                      <a:r>
                        <a:rPr lang="en-US" sz="1400" b="1">
                          <a:effectLst/>
                        </a:rPr>
                        <a:t>Proxemics</a:t>
                      </a:r>
                      <a:endParaRPr lang="en-IN" sz="1400" b="1">
                        <a:effectLst/>
                      </a:endParaRPr>
                    </a:p>
                    <a:p>
                      <a:pPr marL="0" marR="0" algn="just">
                        <a:lnSpc>
                          <a:spcPct val="115000"/>
                        </a:lnSpc>
                        <a:spcBef>
                          <a:spcPts val="0"/>
                        </a:spcBef>
                        <a:spcAft>
                          <a:spcPts val="0"/>
                        </a:spcAft>
                      </a:pPr>
                      <a:r>
                        <a:rPr lang="en-US" sz="1400" b="1">
                          <a:effectLst/>
                        </a:rPr>
                        <a:t>(Use of</a:t>
                      </a:r>
                      <a:endParaRPr lang="en-IN" sz="1400" b="1">
                        <a:effectLst/>
                      </a:endParaRPr>
                    </a:p>
                    <a:p>
                      <a:pPr marL="0" marR="0" algn="just">
                        <a:lnSpc>
                          <a:spcPct val="115000"/>
                        </a:lnSpc>
                        <a:spcBef>
                          <a:spcPts val="0"/>
                        </a:spcBef>
                        <a:spcAft>
                          <a:spcPts val="0"/>
                        </a:spcAft>
                      </a:pPr>
                      <a:r>
                        <a:rPr lang="en-US" sz="1400" b="1">
                          <a:effectLst/>
                        </a:rPr>
                        <a:t>space)</a:t>
                      </a:r>
                      <a:endParaRPr lang="en-IN" sz="1400" b="1">
                        <a:effectLst/>
                        <a:latin typeface="Calibri"/>
                        <a:ea typeface="Calibri"/>
                        <a:cs typeface="Tunga"/>
                      </a:endParaRPr>
                    </a:p>
                  </a:txBody>
                  <a:tcPr marL="60990" marR="60990" marT="0" marB="0"/>
                </a:tc>
                <a:tc>
                  <a:txBody>
                    <a:bodyPr/>
                    <a:lstStyle/>
                    <a:p>
                      <a:pPr marL="0" marR="0" algn="just">
                        <a:lnSpc>
                          <a:spcPct val="115000"/>
                        </a:lnSpc>
                        <a:spcBef>
                          <a:spcPts val="0"/>
                        </a:spcBef>
                        <a:spcAft>
                          <a:spcPts val="0"/>
                        </a:spcAft>
                      </a:pPr>
                      <a:r>
                        <a:rPr lang="en-US" sz="1400" b="1">
                          <a:effectLst/>
                        </a:rPr>
                        <a:t>Chronemics</a:t>
                      </a:r>
                      <a:endParaRPr lang="en-IN" sz="1400" b="1">
                        <a:effectLst/>
                      </a:endParaRPr>
                    </a:p>
                    <a:p>
                      <a:pPr marL="0" marR="0" algn="just">
                        <a:lnSpc>
                          <a:spcPct val="115000"/>
                        </a:lnSpc>
                        <a:spcBef>
                          <a:spcPts val="0"/>
                        </a:spcBef>
                        <a:spcAft>
                          <a:spcPts val="0"/>
                        </a:spcAft>
                      </a:pPr>
                      <a:r>
                        <a:rPr lang="en-US" sz="1400" b="1">
                          <a:effectLst/>
                        </a:rPr>
                        <a:t>(Tim</a:t>
                      </a:r>
                      <a:endParaRPr lang="en-IN" sz="1400" b="1">
                        <a:effectLst/>
                      </a:endParaRPr>
                    </a:p>
                    <a:p>
                      <a:pPr marL="0" marR="0" algn="just">
                        <a:lnSpc>
                          <a:spcPct val="115000"/>
                        </a:lnSpc>
                        <a:spcBef>
                          <a:spcPts val="0"/>
                        </a:spcBef>
                        <a:spcAft>
                          <a:spcPts val="0"/>
                        </a:spcAft>
                      </a:pPr>
                      <a:r>
                        <a:rPr lang="en-US" sz="1400" b="1">
                          <a:effectLst/>
                        </a:rPr>
                        <a:t>e, speed,</a:t>
                      </a:r>
                      <a:endParaRPr lang="en-IN" sz="1400" b="1">
                        <a:effectLst/>
                      </a:endParaRPr>
                    </a:p>
                    <a:p>
                      <a:pPr marL="0" marR="0" algn="just">
                        <a:lnSpc>
                          <a:spcPct val="115000"/>
                        </a:lnSpc>
                        <a:spcBef>
                          <a:spcPts val="0"/>
                        </a:spcBef>
                        <a:spcAft>
                          <a:spcPts val="0"/>
                        </a:spcAft>
                      </a:pPr>
                      <a:r>
                        <a:rPr lang="en-US" sz="1400" b="1">
                          <a:effectLst/>
                        </a:rPr>
                        <a:t>waiting)</a:t>
                      </a:r>
                      <a:endParaRPr lang="en-IN" sz="1400" b="1">
                        <a:effectLst/>
                        <a:latin typeface="Calibri"/>
                        <a:ea typeface="Calibri"/>
                        <a:cs typeface="Tunga"/>
                      </a:endParaRPr>
                    </a:p>
                  </a:txBody>
                  <a:tcPr marL="60990" marR="60990" marT="0" marB="0"/>
                </a:tc>
              </a:tr>
              <a:tr h="1787710">
                <a:tc>
                  <a:txBody>
                    <a:bodyPr/>
                    <a:lstStyle/>
                    <a:p>
                      <a:pPr marL="0" marR="0" algn="just">
                        <a:lnSpc>
                          <a:spcPct val="115000"/>
                        </a:lnSpc>
                        <a:spcBef>
                          <a:spcPts val="0"/>
                        </a:spcBef>
                        <a:spcAft>
                          <a:spcPts val="0"/>
                        </a:spcAft>
                      </a:pPr>
                      <a:r>
                        <a:rPr lang="en-US" sz="2000" b="1" dirty="0">
                          <a:effectLst/>
                        </a:rPr>
                        <a:t>Typical</a:t>
                      </a:r>
                      <a:endParaRPr lang="en-IN" sz="2000" b="1" dirty="0">
                        <a:effectLst/>
                      </a:endParaRPr>
                    </a:p>
                    <a:p>
                      <a:pPr marL="0" marR="0" algn="just">
                        <a:lnSpc>
                          <a:spcPct val="115000"/>
                        </a:lnSpc>
                        <a:spcBef>
                          <a:spcPts val="0"/>
                        </a:spcBef>
                        <a:spcAft>
                          <a:spcPts val="0"/>
                        </a:spcAft>
                      </a:pPr>
                      <a:r>
                        <a:rPr lang="en-US" sz="2000" b="1" dirty="0">
                          <a:effectLst/>
                        </a:rPr>
                        <a:t>American</a:t>
                      </a:r>
                      <a:endParaRPr lang="en-IN" sz="2000" b="1" dirty="0">
                        <a:effectLst/>
                      </a:endParaRPr>
                    </a:p>
                    <a:p>
                      <a:pPr marL="0" marR="0" algn="just">
                        <a:lnSpc>
                          <a:spcPct val="115000"/>
                        </a:lnSpc>
                        <a:spcBef>
                          <a:spcPts val="0"/>
                        </a:spcBef>
                        <a:spcAft>
                          <a:spcPts val="0"/>
                        </a:spcAft>
                      </a:pPr>
                      <a:r>
                        <a:rPr lang="en-US" sz="2000" b="1" dirty="0">
                          <a:effectLst/>
                        </a:rPr>
                        <a:t> </a:t>
                      </a:r>
                      <a:endParaRPr lang="en-IN" sz="2000" b="1" dirty="0">
                        <a:effectLst/>
                        <a:latin typeface="Calibri"/>
                        <a:ea typeface="Calibri"/>
                        <a:cs typeface="Tunga"/>
                      </a:endParaRPr>
                    </a:p>
                  </a:txBody>
                  <a:tcPr marL="60990" marR="60990" marT="0" marB="0"/>
                </a:tc>
                <a:tc>
                  <a:txBody>
                    <a:bodyPr/>
                    <a:lstStyle/>
                    <a:p>
                      <a:pPr marL="0" marR="0" algn="just">
                        <a:lnSpc>
                          <a:spcPct val="115000"/>
                        </a:lnSpc>
                        <a:spcBef>
                          <a:spcPts val="0"/>
                        </a:spcBef>
                        <a:spcAft>
                          <a:spcPts val="0"/>
                        </a:spcAft>
                      </a:pPr>
                      <a:r>
                        <a:rPr lang="en-US" sz="1400" b="1">
                          <a:effectLst/>
                        </a:rPr>
                        <a:t>Generally like</a:t>
                      </a:r>
                      <a:endParaRPr lang="en-IN" sz="1400" b="1">
                        <a:effectLst/>
                      </a:endParaRPr>
                    </a:p>
                    <a:p>
                      <a:pPr marL="0" marR="0" algn="just">
                        <a:lnSpc>
                          <a:spcPct val="115000"/>
                        </a:lnSpc>
                        <a:spcBef>
                          <a:spcPts val="0"/>
                        </a:spcBef>
                        <a:spcAft>
                          <a:spcPts val="0"/>
                        </a:spcAft>
                      </a:pPr>
                      <a:r>
                        <a:rPr lang="en-US" sz="1400" b="1">
                          <a:effectLst/>
                        </a:rPr>
                        <a:t>touch; shake</a:t>
                      </a:r>
                      <a:endParaRPr lang="en-IN" sz="1400" b="1">
                        <a:effectLst/>
                      </a:endParaRPr>
                    </a:p>
                    <a:p>
                      <a:pPr marL="0" marR="0" algn="just">
                        <a:lnSpc>
                          <a:spcPct val="115000"/>
                        </a:lnSpc>
                        <a:spcBef>
                          <a:spcPts val="0"/>
                        </a:spcBef>
                        <a:spcAft>
                          <a:spcPts val="0"/>
                        </a:spcAft>
                      </a:pPr>
                      <a:r>
                        <a:rPr lang="en-US" sz="1400" b="1">
                          <a:effectLst/>
                        </a:rPr>
                        <a:t>hands; youth</a:t>
                      </a:r>
                      <a:endParaRPr lang="en-IN" sz="1400" b="1">
                        <a:effectLst/>
                      </a:endParaRPr>
                    </a:p>
                    <a:p>
                      <a:pPr marL="0" marR="0" algn="just">
                        <a:lnSpc>
                          <a:spcPct val="115000"/>
                        </a:lnSpc>
                        <a:spcBef>
                          <a:spcPts val="0"/>
                        </a:spcBef>
                        <a:spcAft>
                          <a:spcPts val="0"/>
                        </a:spcAft>
                      </a:pPr>
                      <a:r>
                        <a:rPr lang="en-US" sz="1400" b="1">
                          <a:effectLst/>
                        </a:rPr>
                        <a:t>show affection</a:t>
                      </a:r>
                      <a:endParaRPr lang="en-IN" sz="1400" b="1">
                        <a:effectLst/>
                      </a:endParaRPr>
                    </a:p>
                    <a:p>
                      <a:pPr marL="0" marR="0" algn="just">
                        <a:lnSpc>
                          <a:spcPct val="115000"/>
                        </a:lnSpc>
                        <a:spcBef>
                          <a:spcPts val="0"/>
                        </a:spcBef>
                        <a:spcAft>
                          <a:spcPts val="0"/>
                        </a:spcAft>
                      </a:pPr>
                      <a:r>
                        <a:rPr lang="en-US" sz="1400" b="1">
                          <a:effectLst/>
                        </a:rPr>
                        <a:t>in public.</a:t>
                      </a:r>
                      <a:endParaRPr lang="en-IN" sz="1400" b="1">
                        <a:effectLst/>
                        <a:latin typeface="Calibri"/>
                        <a:ea typeface="Calibri"/>
                        <a:cs typeface="Tunga"/>
                      </a:endParaRPr>
                    </a:p>
                  </a:txBody>
                  <a:tcPr marL="60990" marR="60990" marT="0" marB="0"/>
                </a:tc>
                <a:tc>
                  <a:txBody>
                    <a:bodyPr/>
                    <a:lstStyle/>
                    <a:p>
                      <a:pPr marL="0" marR="0" algn="just">
                        <a:lnSpc>
                          <a:spcPct val="115000"/>
                        </a:lnSpc>
                        <a:spcBef>
                          <a:spcPts val="0"/>
                        </a:spcBef>
                        <a:spcAft>
                          <a:spcPts val="0"/>
                        </a:spcAft>
                      </a:pPr>
                      <a:r>
                        <a:rPr lang="en-US" sz="1400" b="1">
                          <a:effectLst/>
                        </a:rPr>
                        <a:t>Eye contact</a:t>
                      </a:r>
                      <a:endParaRPr lang="en-IN" sz="1400" b="1">
                        <a:effectLst/>
                      </a:endParaRPr>
                    </a:p>
                    <a:p>
                      <a:pPr marL="0" marR="0" algn="just">
                        <a:lnSpc>
                          <a:spcPct val="115000"/>
                        </a:lnSpc>
                        <a:spcBef>
                          <a:spcPts val="0"/>
                        </a:spcBef>
                        <a:spcAft>
                          <a:spcPts val="0"/>
                        </a:spcAft>
                      </a:pPr>
                      <a:r>
                        <a:rPr lang="en-US" sz="1400" b="1">
                          <a:effectLst/>
                        </a:rPr>
                        <a:t>Expected.</a:t>
                      </a:r>
                      <a:endParaRPr lang="en-IN" sz="1400" b="1">
                        <a:effectLst/>
                      </a:endParaRPr>
                    </a:p>
                    <a:p>
                      <a:pPr marL="0" marR="0" algn="just">
                        <a:lnSpc>
                          <a:spcPct val="115000"/>
                        </a:lnSpc>
                        <a:spcBef>
                          <a:spcPts val="0"/>
                        </a:spcBef>
                        <a:spcAft>
                          <a:spcPts val="0"/>
                        </a:spcAft>
                      </a:pPr>
                      <a:r>
                        <a:rPr lang="en-US" sz="1400" b="1">
                          <a:effectLst/>
                        </a:rPr>
                        <a:t> </a:t>
                      </a:r>
                      <a:endParaRPr lang="en-IN" sz="1400" b="1">
                        <a:effectLst/>
                        <a:latin typeface="Calibri"/>
                        <a:ea typeface="Calibri"/>
                        <a:cs typeface="Tunga"/>
                      </a:endParaRPr>
                    </a:p>
                  </a:txBody>
                  <a:tcPr marL="60990" marR="60990" marT="0" marB="0"/>
                </a:tc>
                <a:tc>
                  <a:txBody>
                    <a:bodyPr/>
                    <a:lstStyle/>
                    <a:p>
                      <a:pPr marL="0" marR="0" algn="just">
                        <a:lnSpc>
                          <a:spcPct val="115000"/>
                        </a:lnSpc>
                        <a:spcBef>
                          <a:spcPts val="0"/>
                        </a:spcBef>
                        <a:spcAft>
                          <a:spcPts val="0"/>
                        </a:spcAft>
                      </a:pPr>
                      <a:r>
                        <a:rPr lang="en-US" sz="1400" b="1">
                          <a:effectLst/>
                        </a:rPr>
                        <a:t>Used to</a:t>
                      </a:r>
                      <a:endParaRPr lang="en-IN" sz="1400" b="1">
                        <a:effectLst/>
                      </a:endParaRPr>
                    </a:p>
                    <a:p>
                      <a:pPr marL="0" marR="0" algn="just">
                        <a:lnSpc>
                          <a:spcPct val="115000"/>
                        </a:lnSpc>
                        <a:spcBef>
                          <a:spcPts val="0"/>
                        </a:spcBef>
                        <a:spcAft>
                          <a:spcPts val="0"/>
                        </a:spcAft>
                      </a:pPr>
                      <a:r>
                        <a:rPr lang="en-US" sz="1400" b="1">
                          <a:effectLst/>
                        </a:rPr>
                        <a:t>signal; head</a:t>
                      </a:r>
                      <a:endParaRPr lang="en-IN" sz="1400" b="1">
                        <a:effectLst/>
                      </a:endParaRPr>
                    </a:p>
                    <a:p>
                      <a:pPr marL="0" marR="0" algn="just">
                        <a:lnSpc>
                          <a:spcPct val="115000"/>
                        </a:lnSpc>
                        <a:spcBef>
                          <a:spcPts val="0"/>
                        </a:spcBef>
                        <a:spcAft>
                          <a:spcPts val="0"/>
                        </a:spcAft>
                      </a:pPr>
                      <a:r>
                        <a:rPr lang="en-US" sz="1400" b="1">
                          <a:effectLst/>
                        </a:rPr>
                        <a:t>nods affirm</a:t>
                      </a:r>
                      <a:endParaRPr lang="en-IN" sz="1400" b="1">
                        <a:effectLst/>
                      </a:endParaRPr>
                    </a:p>
                    <a:p>
                      <a:pPr marL="0" marR="0" algn="just">
                        <a:lnSpc>
                          <a:spcPct val="115000"/>
                        </a:lnSpc>
                        <a:spcBef>
                          <a:spcPts val="0"/>
                        </a:spcBef>
                        <a:spcAft>
                          <a:spcPts val="0"/>
                        </a:spcAft>
                      </a:pPr>
                      <a:r>
                        <a:rPr lang="en-US" sz="1400" b="1">
                          <a:effectLst/>
                        </a:rPr>
                        <a:t>Wide range</a:t>
                      </a:r>
                      <a:endParaRPr lang="en-IN" sz="1400" b="1">
                        <a:effectLst/>
                      </a:endParaRPr>
                    </a:p>
                    <a:p>
                      <a:pPr marL="0" marR="0" algn="just">
                        <a:lnSpc>
                          <a:spcPct val="115000"/>
                        </a:lnSpc>
                        <a:spcBef>
                          <a:spcPts val="0"/>
                        </a:spcBef>
                        <a:spcAft>
                          <a:spcPts val="0"/>
                        </a:spcAft>
                      </a:pPr>
                      <a:r>
                        <a:rPr lang="en-US" sz="1400" b="1">
                          <a:effectLst/>
                        </a:rPr>
                        <a:t>signal; head</a:t>
                      </a:r>
                      <a:endParaRPr lang="en-IN" sz="1400" b="1">
                        <a:effectLst/>
                      </a:endParaRPr>
                    </a:p>
                    <a:p>
                      <a:pPr marL="0" marR="0" algn="just">
                        <a:lnSpc>
                          <a:spcPct val="115000"/>
                        </a:lnSpc>
                        <a:spcBef>
                          <a:spcPts val="0"/>
                        </a:spcBef>
                        <a:spcAft>
                          <a:spcPts val="0"/>
                        </a:spcAft>
                      </a:pPr>
                      <a:r>
                        <a:rPr lang="en-US" sz="1400" b="1">
                          <a:effectLst/>
                        </a:rPr>
                        <a:t>nods affirm.</a:t>
                      </a:r>
                      <a:endParaRPr lang="en-IN" sz="1400" b="1">
                        <a:effectLst/>
                        <a:latin typeface="Calibri"/>
                        <a:ea typeface="Calibri"/>
                        <a:cs typeface="Tunga"/>
                      </a:endParaRPr>
                    </a:p>
                  </a:txBody>
                  <a:tcPr marL="60990" marR="60990" marT="0" marB="0"/>
                </a:tc>
                <a:tc>
                  <a:txBody>
                    <a:bodyPr/>
                    <a:lstStyle/>
                    <a:p>
                      <a:pPr marL="0" marR="0" algn="just">
                        <a:lnSpc>
                          <a:spcPct val="115000"/>
                        </a:lnSpc>
                        <a:spcBef>
                          <a:spcPts val="0"/>
                        </a:spcBef>
                        <a:spcAft>
                          <a:spcPts val="0"/>
                        </a:spcAft>
                      </a:pPr>
                      <a:r>
                        <a:rPr lang="en-US" sz="1400" b="1">
                          <a:effectLst/>
                        </a:rPr>
                        <a:t>Wide range</a:t>
                      </a:r>
                      <a:endParaRPr lang="en-IN" sz="1400" b="1">
                        <a:effectLst/>
                      </a:endParaRPr>
                    </a:p>
                    <a:p>
                      <a:pPr marL="0" marR="0" algn="just">
                        <a:lnSpc>
                          <a:spcPct val="115000"/>
                        </a:lnSpc>
                        <a:spcBef>
                          <a:spcPts val="0"/>
                        </a:spcBef>
                        <a:spcAft>
                          <a:spcPts val="0"/>
                        </a:spcAft>
                      </a:pPr>
                      <a:r>
                        <a:rPr lang="en-US" sz="1400" b="1">
                          <a:effectLst/>
                        </a:rPr>
                        <a:t>varies by</a:t>
                      </a:r>
                      <a:endParaRPr lang="en-IN" sz="1400" b="1">
                        <a:effectLst/>
                      </a:endParaRPr>
                    </a:p>
                    <a:p>
                      <a:pPr marL="0" marR="0" algn="just">
                        <a:lnSpc>
                          <a:spcPct val="115000"/>
                        </a:lnSpc>
                        <a:spcBef>
                          <a:spcPts val="0"/>
                        </a:spcBef>
                        <a:spcAft>
                          <a:spcPts val="0"/>
                        </a:spcAft>
                      </a:pPr>
                      <a:r>
                        <a:rPr lang="en-US" sz="1400" b="1">
                          <a:effectLst/>
                        </a:rPr>
                        <a:t>gender, age,</a:t>
                      </a:r>
                      <a:endParaRPr lang="en-IN" sz="1400" b="1">
                        <a:effectLst/>
                      </a:endParaRPr>
                    </a:p>
                    <a:p>
                      <a:pPr marL="0" marR="0" algn="just">
                        <a:lnSpc>
                          <a:spcPct val="115000"/>
                        </a:lnSpc>
                        <a:spcBef>
                          <a:spcPts val="0"/>
                        </a:spcBef>
                        <a:spcAft>
                          <a:spcPts val="0"/>
                        </a:spcAft>
                      </a:pPr>
                      <a:r>
                        <a:rPr lang="en-US" sz="1400" b="1">
                          <a:effectLst/>
                        </a:rPr>
                        <a:t>social situation</a:t>
                      </a:r>
                      <a:endParaRPr lang="en-IN" sz="1400" b="1">
                        <a:effectLst/>
                        <a:latin typeface="Calibri"/>
                        <a:ea typeface="Calibri"/>
                        <a:cs typeface="Tunga"/>
                      </a:endParaRPr>
                    </a:p>
                  </a:txBody>
                  <a:tcPr marL="60990" marR="60990" marT="0" marB="0"/>
                </a:tc>
                <a:tc>
                  <a:txBody>
                    <a:bodyPr/>
                    <a:lstStyle/>
                    <a:p>
                      <a:pPr marL="0" marR="0" algn="just">
                        <a:lnSpc>
                          <a:spcPct val="115000"/>
                        </a:lnSpc>
                        <a:spcBef>
                          <a:spcPts val="0"/>
                        </a:spcBef>
                        <a:spcAft>
                          <a:spcPts val="0"/>
                        </a:spcAft>
                      </a:pPr>
                      <a:r>
                        <a:rPr lang="en-US" sz="1400" b="1" dirty="0">
                          <a:effectLst/>
                        </a:rPr>
                        <a:t>Wide</a:t>
                      </a:r>
                      <a:endParaRPr lang="en-IN" sz="1400" b="1" dirty="0">
                        <a:effectLst/>
                      </a:endParaRPr>
                    </a:p>
                    <a:p>
                      <a:pPr marL="0" marR="0" algn="just">
                        <a:lnSpc>
                          <a:spcPct val="115000"/>
                        </a:lnSpc>
                        <a:spcBef>
                          <a:spcPts val="0"/>
                        </a:spcBef>
                        <a:spcAft>
                          <a:spcPts val="0"/>
                        </a:spcAft>
                      </a:pPr>
                      <a:r>
                        <a:rPr lang="en-US" sz="1400" b="1" dirty="0">
                          <a:effectLst/>
                        </a:rPr>
                        <a:t>range;</a:t>
                      </a:r>
                      <a:endParaRPr lang="en-IN" sz="1400" b="1" dirty="0">
                        <a:effectLst/>
                      </a:endParaRPr>
                    </a:p>
                    <a:p>
                      <a:pPr marL="0" marR="0" algn="just">
                        <a:lnSpc>
                          <a:spcPct val="115000"/>
                        </a:lnSpc>
                        <a:spcBef>
                          <a:spcPts val="0"/>
                        </a:spcBef>
                        <a:spcAft>
                          <a:spcPts val="0"/>
                        </a:spcAft>
                      </a:pPr>
                      <a:r>
                        <a:rPr lang="en-US" sz="1400" b="1" dirty="0">
                          <a:effectLst/>
                        </a:rPr>
                        <a:t>erect</a:t>
                      </a:r>
                      <a:endParaRPr lang="en-IN" sz="1400" b="1" dirty="0">
                        <a:effectLst/>
                      </a:endParaRPr>
                    </a:p>
                    <a:p>
                      <a:pPr marL="0" marR="0" algn="just">
                        <a:lnSpc>
                          <a:spcPct val="115000"/>
                        </a:lnSpc>
                        <a:spcBef>
                          <a:spcPts val="0"/>
                        </a:spcBef>
                        <a:spcAft>
                          <a:spcPts val="0"/>
                        </a:spcAft>
                      </a:pPr>
                      <a:r>
                        <a:rPr lang="en-US" sz="1400" b="1" dirty="0">
                          <a:effectLst/>
                        </a:rPr>
                        <a:t>posture</a:t>
                      </a:r>
                      <a:endParaRPr lang="en-IN" sz="1400" b="1" dirty="0">
                        <a:effectLst/>
                      </a:endParaRPr>
                    </a:p>
                    <a:p>
                      <a:pPr marL="0" marR="0" algn="just">
                        <a:lnSpc>
                          <a:spcPct val="115000"/>
                        </a:lnSpc>
                        <a:spcBef>
                          <a:spcPts val="0"/>
                        </a:spcBef>
                        <a:spcAft>
                          <a:spcPts val="0"/>
                        </a:spcAft>
                      </a:pPr>
                      <a:r>
                        <a:rPr lang="en-US" sz="1400" b="1" dirty="0">
                          <a:effectLst/>
                        </a:rPr>
                        <a:t>admired.</a:t>
                      </a:r>
                      <a:endParaRPr lang="en-IN" sz="1400" b="1" dirty="0">
                        <a:effectLst/>
                        <a:latin typeface="Calibri"/>
                        <a:ea typeface="Calibri"/>
                        <a:cs typeface="Tunga"/>
                      </a:endParaRPr>
                    </a:p>
                  </a:txBody>
                  <a:tcPr marL="60990" marR="60990" marT="0" marB="0"/>
                </a:tc>
                <a:tc>
                  <a:txBody>
                    <a:bodyPr/>
                    <a:lstStyle/>
                    <a:p>
                      <a:pPr marL="0" marR="0" algn="just">
                        <a:lnSpc>
                          <a:spcPct val="115000"/>
                        </a:lnSpc>
                        <a:spcBef>
                          <a:spcPts val="0"/>
                        </a:spcBef>
                        <a:spcAft>
                          <a:spcPts val="0"/>
                        </a:spcAft>
                      </a:pPr>
                      <a:r>
                        <a:rPr lang="en-US" sz="1400" b="1">
                          <a:effectLst/>
                        </a:rPr>
                        <a:t>30” apart</a:t>
                      </a:r>
                      <a:endParaRPr lang="en-IN" sz="1400" b="1">
                        <a:effectLst/>
                        <a:latin typeface="Calibri"/>
                        <a:ea typeface="Calibri"/>
                        <a:cs typeface="Tunga"/>
                      </a:endParaRPr>
                    </a:p>
                  </a:txBody>
                  <a:tcPr marL="60990" marR="60990" marT="0" marB="0"/>
                </a:tc>
                <a:tc>
                  <a:txBody>
                    <a:bodyPr/>
                    <a:lstStyle/>
                    <a:p>
                      <a:pPr marL="0" marR="0" algn="just">
                        <a:lnSpc>
                          <a:spcPct val="115000"/>
                        </a:lnSpc>
                        <a:spcBef>
                          <a:spcPts val="0"/>
                        </a:spcBef>
                        <a:spcAft>
                          <a:spcPts val="0"/>
                        </a:spcAft>
                      </a:pPr>
                      <a:r>
                        <a:rPr lang="en-US" sz="1400" b="1">
                          <a:effectLst/>
                        </a:rPr>
                        <a:t>Often in a</a:t>
                      </a:r>
                      <a:endParaRPr lang="en-IN" sz="1400" b="1">
                        <a:effectLst/>
                      </a:endParaRPr>
                    </a:p>
                    <a:p>
                      <a:pPr marL="0" marR="0" algn="just">
                        <a:lnSpc>
                          <a:spcPct val="115000"/>
                        </a:lnSpc>
                        <a:spcBef>
                          <a:spcPts val="0"/>
                        </a:spcBef>
                        <a:spcAft>
                          <a:spcPts val="0"/>
                        </a:spcAft>
                      </a:pPr>
                      <a:r>
                        <a:rPr lang="en-US" sz="1400" b="1">
                          <a:effectLst/>
                        </a:rPr>
                        <a:t>Hurry.</a:t>
                      </a:r>
                      <a:endParaRPr lang="en-IN" sz="1400" b="1">
                        <a:effectLst/>
                        <a:latin typeface="Calibri"/>
                        <a:ea typeface="Calibri"/>
                        <a:cs typeface="Tunga"/>
                      </a:endParaRPr>
                    </a:p>
                  </a:txBody>
                  <a:tcPr marL="60990" marR="60990" marT="0" marB="0"/>
                </a:tc>
              </a:tr>
              <a:tr h="1530161">
                <a:tc>
                  <a:txBody>
                    <a:bodyPr/>
                    <a:lstStyle/>
                    <a:p>
                      <a:pPr marL="0" marR="0" algn="just">
                        <a:lnSpc>
                          <a:spcPct val="115000"/>
                        </a:lnSpc>
                        <a:spcBef>
                          <a:spcPts val="0"/>
                        </a:spcBef>
                        <a:spcAft>
                          <a:spcPts val="0"/>
                        </a:spcAft>
                      </a:pPr>
                      <a:r>
                        <a:rPr lang="en-US" sz="2000" b="1">
                          <a:effectLst/>
                        </a:rPr>
                        <a:t>Africans</a:t>
                      </a:r>
                      <a:endParaRPr lang="en-IN" sz="2000" b="1">
                        <a:effectLst/>
                        <a:latin typeface="Calibri"/>
                        <a:ea typeface="Calibri"/>
                        <a:cs typeface="Tunga"/>
                      </a:endParaRPr>
                    </a:p>
                  </a:txBody>
                  <a:tcPr marL="60990" marR="60990" marT="0" marB="0"/>
                </a:tc>
                <a:tc>
                  <a:txBody>
                    <a:bodyPr/>
                    <a:lstStyle/>
                    <a:p>
                      <a:pPr marL="0" marR="0" algn="just">
                        <a:lnSpc>
                          <a:spcPct val="115000"/>
                        </a:lnSpc>
                        <a:spcBef>
                          <a:spcPts val="0"/>
                        </a:spcBef>
                        <a:spcAft>
                          <a:spcPts val="0"/>
                        </a:spcAft>
                      </a:pPr>
                      <a:r>
                        <a:rPr lang="en-US" sz="1400" b="1">
                          <a:effectLst/>
                        </a:rPr>
                        <a:t>More formal;</a:t>
                      </a:r>
                      <a:endParaRPr lang="en-IN" sz="1400" b="1">
                        <a:effectLst/>
                      </a:endParaRPr>
                    </a:p>
                    <a:p>
                      <a:pPr marL="0" marR="0" algn="just">
                        <a:lnSpc>
                          <a:spcPct val="115000"/>
                        </a:lnSpc>
                        <a:spcBef>
                          <a:spcPts val="0"/>
                        </a:spcBef>
                        <a:spcAft>
                          <a:spcPts val="0"/>
                        </a:spcAft>
                      </a:pPr>
                      <a:r>
                        <a:rPr lang="en-US" sz="1400" b="1">
                          <a:effectLst/>
                        </a:rPr>
                        <a:t>expect respect.</a:t>
                      </a:r>
                      <a:endParaRPr lang="en-IN" sz="1400" b="1">
                        <a:effectLst/>
                      </a:endParaRPr>
                    </a:p>
                    <a:p>
                      <a:pPr marL="0" marR="0" algn="just">
                        <a:lnSpc>
                          <a:spcPct val="115000"/>
                        </a:lnSpc>
                        <a:spcBef>
                          <a:spcPts val="0"/>
                        </a:spcBef>
                        <a:spcAft>
                          <a:spcPts val="0"/>
                        </a:spcAft>
                      </a:pPr>
                      <a:r>
                        <a:rPr lang="en-US" sz="1400" b="1">
                          <a:effectLst/>
                        </a:rPr>
                        <a:t> </a:t>
                      </a:r>
                      <a:endParaRPr lang="en-IN" sz="1400" b="1">
                        <a:effectLst/>
                        <a:latin typeface="Calibri"/>
                        <a:ea typeface="Calibri"/>
                        <a:cs typeface="Tunga"/>
                      </a:endParaRPr>
                    </a:p>
                  </a:txBody>
                  <a:tcPr marL="60990" marR="60990" marT="0" marB="0"/>
                </a:tc>
                <a:tc>
                  <a:txBody>
                    <a:bodyPr/>
                    <a:lstStyle/>
                    <a:p>
                      <a:pPr marL="0" marR="0" algn="just">
                        <a:lnSpc>
                          <a:spcPct val="115000"/>
                        </a:lnSpc>
                        <a:spcBef>
                          <a:spcPts val="0"/>
                        </a:spcBef>
                        <a:spcAft>
                          <a:spcPts val="0"/>
                        </a:spcAft>
                      </a:pPr>
                      <a:r>
                        <a:rPr lang="en-US" sz="1400" b="1" dirty="0">
                          <a:effectLst/>
                        </a:rPr>
                        <a:t>Quick eye</a:t>
                      </a:r>
                      <a:endParaRPr lang="en-IN" sz="1400" b="1" dirty="0">
                        <a:effectLst/>
                      </a:endParaRPr>
                    </a:p>
                    <a:p>
                      <a:pPr marL="0" marR="0" algn="just">
                        <a:lnSpc>
                          <a:spcPct val="115000"/>
                        </a:lnSpc>
                        <a:spcBef>
                          <a:spcPts val="0"/>
                        </a:spcBef>
                        <a:spcAft>
                          <a:spcPts val="0"/>
                        </a:spcAft>
                      </a:pPr>
                      <a:r>
                        <a:rPr lang="en-US" sz="1400" b="1" dirty="0">
                          <a:effectLst/>
                        </a:rPr>
                        <a:t>Contact.</a:t>
                      </a:r>
                      <a:endParaRPr lang="en-IN" sz="1400" b="1" dirty="0">
                        <a:effectLst/>
                      </a:endParaRPr>
                    </a:p>
                    <a:p>
                      <a:pPr marL="0" marR="0" algn="just">
                        <a:lnSpc>
                          <a:spcPct val="115000"/>
                        </a:lnSpc>
                        <a:spcBef>
                          <a:spcPts val="0"/>
                        </a:spcBef>
                        <a:spcAft>
                          <a:spcPts val="0"/>
                        </a:spcAft>
                      </a:pPr>
                      <a:r>
                        <a:rPr lang="en-US" sz="1400" b="1" dirty="0">
                          <a:effectLst/>
                        </a:rPr>
                        <a:t> </a:t>
                      </a:r>
                      <a:endParaRPr lang="en-IN" sz="1400" b="1" dirty="0">
                        <a:effectLst/>
                        <a:latin typeface="Calibri"/>
                        <a:ea typeface="Calibri"/>
                        <a:cs typeface="Tunga"/>
                      </a:endParaRPr>
                    </a:p>
                  </a:txBody>
                  <a:tcPr marL="60990" marR="60990" marT="0" marB="0"/>
                </a:tc>
                <a:tc>
                  <a:txBody>
                    <a:bodyPr/>
                    <a:lstStyle/>
                    <a:p>
                      <a:pPr marL="0" marR="0" algn="just">
                        <a:lnSpc>
                          <a:spcPct val="115000"/>
                        </a:lnSpc>
                        <a:spcBef>
                          <a:spcPts val="0"/>
                        </a:spcBef>
                        <a:spcAft>
                          <a:spcPts val="0"/>
                        </a:spcAft>
                      </a:pPr>
                      <a:r>
                        <a:rPr lang="en-US" sz="1400" b="1">
                          <a:effectLst/>
                        </a:rPr>
                        <a:t>Nod heads</a:t>
                      </a:r>
                      <a:endParaRPr lang="en-IN" sz="1400" b="1">
                        <a:effectLst/>
                      </a:endParaRPr>
                    </a:p>
                    <a:p>
                      <a:pPr marL="0" marR="0" algn="just">
                        <a:lnSpc>
                          <a:spcPct val="115000"/>
                        </a:lnSpc>
                        <a:spcBef>
                          <a:spcPts val="0"/>
                        </a:spcBef>
                        <a:spcAft>
                          <a:spcPts val="0"/>
                        </a:spcAft>
                      </a:pPr>
                      <a:r>
                        <a:rPr lang="en-US" sz="1400" b="1">
                          <a:effectLst/>
                        </a:rPr>
                        <a:t>to show</a:t>
                      </a:r>
                      <a:endParaRPr lang="en-IN" sz="1400" b="1">
                        <a:effectLst/>
                      </a:endParaRPr>
                    </a:p>
                    <a:p>
                      <a:pPr marL="0" marR="0" algn="just">
                        <a:lnSpc>
                          <a:spcPct val="115000"/>
                        </a:lnSpc>
                        <a:spcBef>
                          <a:spcPts val="0"/>
                        </a:spcBef>
                        <a:spcAft>
                          <a:spcPts val="0"/>
                        </a:spcAft>
                      </a:pPr>
                      <a:r>
                        <a:rPr lang="en-US" sz="1400" b="1">
                          <a:effectLst/>
                        </a:rPr>
                        <a:t>listening.</a:t>
                      </a:r>
                      <a:endParaRPr lang="en-IN" sz="1400" b="1">
                        <a:effectLst/>
                      </a:endParaRPr>
                    </a:p>
                    <a:p>
                      <a:pPr marL="0" marR="0" algn="just">
                        <a:lnSpc>
                          <a:spcPct val="115000"/>
                        </a:lnSpc>
                        <a:spcBef>
                          <a:spcPts val="0"/>
                        </a:spcBef>
                        <a:spcAft>
                          <a:spcPts val="0"/>
                        </a:spcAft>
                      </a:pPr>
                      <a:r>
                        <a:rPr lang="en-US" sz="1400" b="1">
                          <a:effectLst/>
                        </a:rPr>
                        <a:t> </a:t>
                      </a:r>
                      <a:endParaRPr lang="en-IN" sz="1400" b="1">
                        <a:effectLst/>
                        <a:latin typeface="Calibri"/>
                        <a:ea typeface="Calibri"/>
                        <a:cs typeface="Tunga"/>
                      </a:endParaRPr>
                    </a:p>
                  </a:txBody>
                  <a:tcPr marL="60990" marR="60990" marT="0" marB="0"/>
                </a:tc>
                <a:tc>
                  <a:txBody>
                    <a:bodyPr/>
                    <a:lstStyle/>
                    <a:p>
                      <a:pPr marL="0" marR="0" algn="just">
                        <a:lnSpc>
                          <a:spcPct val="115000"/>
                        </a:lnSpc>
                        <a:spcBef>
                          <a:spcPts val="0"/>
                        </a:spcBef>
                        <a:spcAft>
                          <a:spcPts val="0"/>
                        </a:spcAft>
                      </a:pPr>
                      <a:r>
                        <a:rPr lang="en-US" sz="1400" b="1">
                          <a:effectLst/>
                        </a:rPr>
                        <a:t>———</a:t>
                      </a:r>
                      <a:endParaRPr lang="en-IN" sz="1400" b="1">
                        <a:effectLst/>
                        <a:latin typeface="Calibri"/>
                        <a:ea typeface="Calibri"/>
                        <a:cs typeface="Tunga"/>
                      </a:endParaRPr>
                    </a:p>
                  </a:txBody>
                  <a:tcPr marL="60990" marR="60990" marT="0" marB="0"/>
                </a:tc>
                <a:tc>
                  <a:txBody>
                    <a:bodyPr/>
                    <a:lstStyle/>
                    <a:p>
                      <a:pPr marL="0" marR="0" algn="just">
                        <a:lnSpc>
                          <a:spcPct val="115000"/>
                        </a:lnSpc>
                        <a:spcBef>
                          <a:spcPts val="0"/>
                        </a:spcBef>
                        <a:spcAft>
                          <a:spcPts val="0"/>
                        </a:spcAft>
                      </a:pPr>
                      <a:r>
                        <a:rPr lang="en-US" sz="1400" b="1">
                          <a:effectLst/>
                        </a:rPr>
                        <a:t>Erect</a:t>
                      </a:r>
                      <a:endParaRPr lang="en-IN" sz="1400" b="1">
                        <a:effectLst/>
                        <a:latin typeface="Calibri"/>
                        <a:ea typeface="Calibri"/>
                        <a:cs typeface="Tunga"/>
                      </a:endParaRPr>
                    </a:p>
                  </a:txBody>
                  <a:tcPr marL="60990" marR="60990" marT="0" marB="0"/>
                </a:tc>
                <a:tc>
                  <a:txBody>
                    <a:bodyPr/>
                    <a:lstStyle/>
                    <a:p>
                      <a:pPr marL="0" marR="0" algn="just">
                        <a:lnSpc>
                          <a:spcPct val="115000"/>
                        </a:lnSpc>
                        <a:spcBef>
                          <a:spcPts val="0"/>
                        </a:spcBef>
                        <a:spcAft>
                          <a:spcPts val="0"/>
                        </a:spcAft>
                      </a:pPr>
                      <a:r>
                        <a:rPr lang="en-US" sz="1400" b="1">
                          <a:effectLst/>
                        </a:rPr>
                        <a:t>More formal</a:t>
                      </a:r>
                      <a:endParaRPr lang="en-IN" sz="1400" b="1">
                        <a:effectLst/>
                      </a:endParaRPr>
                    </a:p>
                    <a:p>
                      <a:pPr marL="0" marR="0" algn="just">
                        <a:lnSpc>
                          <a:spcPct val="115000"/>
                        </a:lnSpc>
                        <a:spcBef>
                          <a:spcPts val="0"/>
                        </a:spcBef>
                        <a:spcAft>
                          <a:spcPts val="0"/>
                        </a:spcAft>
                      </a:pPr>
                      <a:r>
                        <a:rPr lang="en-US" sz="1400" b="1">
                          <a:effectLst/>
                        </a:rPr>
                        <a:t>distance until</a:t>
                      </a:r>
                      <a:endParaRPr lang="en-IN" sz="1400" b="1">
                        <a:effectLst/>
                      </a:endParaRPr>
                    </a:p>
                    <a:p>
                      <a:pPr marL="0" marR="0" algn="just">
                        <a:lnSpc>
                          <a:spcPct val="115000"/>
                        </a:lnSpc>
                        <a:spcBef>
                          <a:spcPts val="0"/>
                        </a:spcBef>
                        <a:spcAft>
                          <a:spcPts val="0"/>
                        </a:spcAft>
                      </a:pPr>
                      <a:r>
                        <a:rPr lang="en-US" sz="1400" b="1">
                          <a:effectLst/>
                        </a:rPr>
                        <a:t>know others.</a:t>
                      </a:r>
                      <a:endParaRPr lang="en-IN" sz="1400" b="1">
                        <a:effectLst/>
                        <a:latin typeface="Calibri"/>
                        <a:ea typeface="Calibri"/>
                        <a:cs typeface="Tunga"/>
                      </a:endParaRPr>
                    </a:p>
                  </a:txBody>
                  <a:tcPr marL="60990" marR="60990" marT="0" marB="0"/>
                </a:tc>
                <a:tc>
                  <a:txBody>
                    <a:bodyPr/>
                    <a:lstStyle/>
                    <a:p>
                      <a:pPr marL="0" marR="0" algn="just">
                        <a:lnSpc>
                          <a:spcPct val="115000"/>
                        </a:lnSpc>
                        <a:spcBef>
                          <a:spcPts val="0"/>
                        </a:spcBef>
                        <a:spcAft>
                          <a:spcPts val="0"/>
                        </a:spcAft>
                      </a:pPr>
                      <a:r>
                        <a:rPr lang="en-US" sz="1400" b="1">
                          <a:effectLst/>
                        </a:rPr>
                        <a:t>Varies</a:t>
                      </a:r>
                      <a:endParaRPr lang="en-IN" sz="1400" b="1">
                        <a:effectLst/>
                        <a:latin typeface="Calibri"/>
                        <a:ea typeface="Calibri"/>
                        <a:cs typeface="Tunga"/>
                      </a:endParaRPr>
                    </a:p>
                  </a:txBody>
                  <a:tcPr marL="60990" marR="60990" marT="0" marB="0"/>
                </a:tc>
              </a:tr>
              <a:tr h="1790720">
                <a:tc>
                  <a:txBody>
                    <a:bodyPr/>
                    <a:lstStyle/>
                    <a:p>
                      <a:pPr marL="0" marR="0" algn="just">
                        <a:lnSpc>
                          <a:spcPct val="115000"/>
                        </a:lnSpc>
                        <a:spcBef>
                          <a:spcPts val="0"/>
                        </a:spcBef>
                        <a:spcAft>
                          <a:spcPts val="0"/>
                        </a:spcAft>
                      </a:pPr>
                      <a:r>
                        <a:rPr lang="en-US" sz="2000" b="1" dirty="0">
                          <a:effectLst/>
                        </a:rPr>
                        <a:t>Asians</a:t>
                      </a:r>
                      <a:endParaRPr lang="en-IN" sz="2000" b="1" dirty="0">
                        <a:effectLst/>
                        <a:latin typeface="Calibri"/>
                        <a:ea typeface="Calibri"/>
                        <a:cs typeface="Tunga"/>
                      </a:endParaRPr>
                    </a:p>
                  </a:txBody>
                  <a:tcPr marL="60990" marR="60990" marT="0" marB="0"/>
                </a:tc>
                <a:tc>
                  <a:txBody>
                    <a:bodyPr/>
                    <a:lstStyle/>
                    <a:p>
                      <a:pPr marL="0" marR="0" algn="just">
                        <a:lnSpc>
                          <a:spcPct val="115000"/>
                        </a:lnSpc>
                        <a:spcBef>
                          <a:spcPts val="0"/>
                        </a:spcBef>
                        <a:spcAft>
                          <a:spcPts val="0"/>
                        </a:spcAft>
                      </a:pPr>
                      <a:r>
                        <a:rPr lang="en-US" sz="1400" b="1">
                          <a:effectLst/>
                        </a:rPr>
                        <a:t>Limited touch,</a:t>
                      </a:r>
                      <a:endParaRPr lang="en-IN" sz="1400" b="1">
                        <a:effectLst/>
                      </a:endParaRPr>
                    </a:p>
                    <a:p>
                      <a:pPr marL="0" marR="0" algn="just">
                        <a:lnSpc>
                          <a:spcPct val="115000"/>
                        </a:lnSpc>
                        <a:spcBef>
                          <a:spcPts val="0"/>
                        </a:spcBef>
                        <a:spcAft>
                          <a:spcPts val="0"/>
                        </a:spcAft>
                      </a:pPr>
                      <a:r>
                        <a:rPr lang="en-US" sz="1400" b="1">
                          <a:effectLst/>
                        </a:rPr>
                        <a:t>both bowing</a:t>
                      </a:r>
                      <a:endParaRPr lang="en-IN" sz="1400" b="1">
                        <a:effectLst/>
                      </a:endParaRPr>
                    </a:p>
                    <a:p>
                      <a:pPr marL="0" marR="0" algn="just">
                        <a:lnSpc>
                          <a:spcPct val="115000"/>
                        </a:lnSpc>
                        <a:spcBef>
                          <a:spcPts val="0"/>
                        </a:spcBef>
                        <a:spcAft>
                          <a:spcPts val="0"/>
                        </a:spcAft>
                      </a:pPr>
                      <a:r>
                        <a:rPr lang="en-US" sz="1400" b="1">
                          <a:effectLst/>
                        </a:rPr>
                        <a:t>and shaking</a:t>
                      </a:r>
                      <a:endParaRPr lang="en-IN" sz="1400" b="1">
                        <a:effectLst/>
                      </a:endParaRPr>
                    </a:p>
                    <a:p>
                      <a:pPr marL="0" marR="0" algn="just">
                        <a:lnSpc>
                          <a:spcPct val="115000"/>
                        </a:lnSpc>
                        <a:spcBef>
                          <a:spcPts val="0"/>
                        </a:spcBef>
                        <a:spcAft>
                          <a:spcPts val="0"/>
                        </a:spcAft>
                      </a:pPr>
                      <a:r>
                        <a:rPr lang="en-US" sz="1400" b="1">
                          <a:effectLst/>
                        </a:rPr>
                        <a:t>hands; no public</a:t>
                      </a:r>
                      <a:endParaRPr lang="en-IN" sz="1400" b="1">
                        <a:effectLst/>
                      </a:endParaRPr>
                    </a:p>
                    <a:p>
                      <a:pPr marL="0" marR="0" algn="just">
                        <a:lnSpc>
                          <a:spcPct val="115000"/>
                        </a:lnSpc>
                        <a:spcBef>
                          <a:spcPts val="0"/>
                        </a:spcBef>
                        <a:spcAft>
                          <a:spcPts val="0"/>
                        </a:spcAft>
                      </a:pPr>
                      <a:r>
                        <a:rPr lang="en-US" sz="1400" b="1">
                          <a:effectLst/>
                        </a:rPr>
                        <a:t>affection; do</a:t>
                      </a:r>
                      <a:endParaRPr lang="en-IN" sz="1400" b="1">
                        <a:effectLst/>
                      </a:endParaRPr>
                    </a:p>
                    <a:p>
                      <a:pPr marL="0" marR="0" algn="just">
                        <a:lnSpc>
                          <a:spcPct val="115000"/>
                        </a:lnSpc>
                        <a:spcBef>
                          <a:spcPts val="0"/>
                        </a:spcBef>
                        <a:spcAft>
                          <a:spcPts val="0"/>
                        </a:spcAft>
                      </a:pPr>
                      <a:r>
                        <a:rPr lang="en-US" sz="1400" b="1">
                          <a:effectLst/>
                        </a:rPr>
                        <a:t>push in crowds</a:t>
                      </a:r>
                      <a:endParaRPr lang="en-IN" sz="1400" b="1">
                        <a:effectLst/>
                        <a:latin typeface="Calibri"/>
                        <a:ea typeface="Calibri"/>
                        <a:cs typeface="Tunga"/>
                      </a:endParaRPr>
                    </a:p>
                  </a:txBody>
                  <a:tcPr marL="60990" marR="60990" marT="0" marB="0"/>
                </a:tc>
                <a:tc>
                  <a:txBody>
                    <a:bodyPr/>
                    <a:lstStyle/>
                    <a:p>
                      <a:pPr marL="0" marR="0" algn="just">
                        <a:lnSpc>
                          <a:spcPct val="115000"/>
                        </a:lnSpc>
                        <a:spcBef>
                          <a:spcPts val="0"/>
                        </a:spcBef>
                        <a:spcAft>
                          <a:spcPts val="0"/>
                        </a:spcAft>
                      </a:pPr>
                      <a:r>
                        <a:rPr lang="en-US" sz="1400" b="1">
                          <a:effectLst/>
                        </a:rPr>
                        <a:t>Avoid direct</a:t>
                      </a:r>
                      <a:endParaRPr lang="en-IN" sz="1400" b="1">
                        <a:effectLst/>
                      </a:endParaRPr>
                    </a:p>
                    <a:p>
                      <a:pPr marL="0" marR="0" algn="just">
                        <a:lnSpc>
                          <a:spcPct val="115000"/>
                        </a:lnSpc>
                        <a:spcBef>
                          <a:spcPts val="0"/>
                        </a:spcBef>
                        <a:spcAft>
                          <a:spcPts val="0"/>
                        </a:spcAft>
                      </a:pPr>
                      <a:r>
                        <a:rPr lang="en-US" sz="1400" b="1">
                          <a:effectLst/>
                        </a:rPr>
                        <a:t>eye contact.</a:t>
                      </a:r>
                      <a:endParaRPr lang="en-IN" sz="1400" b="1">
                        <a:effectLst/>
                      </a:endParaRPr>
                    </a:p>
                    <a:p>
                      <a:pPr marL="0" marR="0" algn="just">
                        <a:lnSpc>
                          <a:spcPct val="115000"/>
                        </a:lnSpc>
                        <a:spcBef>
                          <a:spcPts val="0"/>
                        </a:spcBef>
                        <a:spcAft>
                          <a:spcPts val="0"/>
                        </a:spcAft>
                      </a:pPr>
                      <a:r>
                        <a:rPr lang="en-US" sz="1400" b="1">
                          <a:effectLst/>
                        </a:rPr>
                        <a:t> </a:t>
                      </a:r>
                      <a:endParaRPr lang="en-IN" sz="1400" b="1">
                        <a:effectLst/>
                        <a:latin typeface="Calibri"/>
                        <a:ea typeface="Calibri"/>
                        <a:cs typeface="Tunga"/>
                      </a:endParaRPr>
                    </a:p>
                  </a:txBody>
                  <a:tcPr marL="60990" marR="60990" marT="0" marB="0"/>
                </a:tc>
                <a:tc>
                  <a:txBody>
                    <a:bodyPr/>
                    <a:lstStyle/>
                    <a:p>
                      <a:pPr marL="0" marR="0" algn="just">
                        <a:lnSpc>
                          <a:spcPct val="115000"/>
                        </a:lnSpc>
                        <a:spcBef>
                          <a:spcPts val="0"/>
                        </a:spcBef>
                        <a:spcAft>
                          <a:spcPts val="0"/>
                        </a:spcAft>
                      </a:pPr>
                      <a:r>
                        <a:rPr lang="en-US" sz="1400" b="1">
                          <a:effectLst/>
                        </a:rPr>
                        <a:t>Smiling</a:t>
                      </a:r>
                      <a:endParaRPr lang="en-IN" sz="1400" b="1">
                        <a:effectLst/>
                      </a:endParaRPr>
                    </a:p>
                    <a:p>
                      <a:pPr marL="0" marR="0" algn="just">
                        <a:lnSpc>
                          <a:spcPct val="115000"/>
                        </a:lnSpc>
                        <a:spcBef>
                          <a:spcPts val="0"/>
                        </a:spcBef>
                        <a:spcAft>
                          <a:spcPts val="0"/>
                        </a:spcAft>
                      </a:pPr>
                      <a:r>
                        <a:rPr lang="en-US" sz="1400" b="1">
                          <a:effectLst/>
                        </a:rPr>
                        <a:t>covers many</a:t>
                      </a:r>
                      <a:endParaRPr lang="en-IN" sz="1400" b="1">
                        <a:effectLst/>
                      </a:endParaRPr>
                    </a:p>
                    <a:p>
                      <a:pPr marL="0" marR="0" algn="just">
                        <a:lnSpc>
                          <a:spcPct val="115000"/>
                        </a:lnSpc>
                        <a:spcBef>
                          <a:spcPts val="0"/>
                        </a:spcBef>
                        <a:spcAft>
                          <a:spcPts val="0"/>
                        </a:spcAft>
                      </a:pPr>
                      <a:r>
                        <a:rPr lang="en-US" sz="1400" b="1">
                          <a:effectLst/>
                        </a:rPr>
                        <a:t>emotions.</a:t>
                      </a:r>
                      <a:endParaRPr lang="en-IN" sz="1400" b="1">
                        <a:effectLst/>
                      </a:endParaRPr>
                    </a:p>
                    <a:p>
                      <a:pPr marL="0" marR="0" algn="just">
                        <a:lnSpc>
                          <a:spcPct val="115000"/>
                        </a:lnSpc>
                        <a:spcBef>
                          <a:spcPts val="0"/>
                        </a:spcBef>
                        <a:spcAft>
                          <a:spcPts val="0"/>
                        </a:spcAft>
                      </a:pPr>
                      <a:r>
                        <a:rPr lang="en-US" sz="1400" b="1">
                          <a:effectLst/>
                        </a:rPr>
                        <a:t> </a:t>
                      </a:r>
                      <a:endParaRPr lang="en-IN" sz="1400" b="1">
                        <a:effectLst/>
                        <a:latin typeface="Calibri"/>
                        <a:ea typeface="Calibri"/>
                        <a:cs typeface="Tunga"/>
                      </a:endParaRPr>
                    </a:p>
                  </a:txBody>
                  <a:tcPr marL="60990" marR="60990" marT="0" marB="0"/>
                </a:tc>
                <a:tc>
                  <a:txBody>
                    <a:bodyPr/>
                    <a:lstStyle/>
                    <a:p>
                      <a:pPr marL="0" marR="0" algn="just">
                        <a:lnSpc>
                          <a:spcPct val="115000"/>
                        </a:lnSpc>
                        <a:spcBef>
                          <a:spcPts val="0"/>
                        </a:spcBef>
                        <a:spcAft>
                          <a:spcPts val="0"/>
                        </a:spcAft>
                      </a:pPr>
                      <a:r>
                        <a:rPr lang="en-US" sz="1400" b="1">
                          <a:effectLst/>
                        </a:rPr>
                        <a:t>Never interrupt</a:t>
                      </a:r>
                      <a:endParaRPr lang="en-IN" sz="1400" b="1">
                        <a:effectLst/>
                      </a:endParaRPr>
                    </a:p>
                    <a:p>
                      <a:pPr marL="0" marR="0" algn="just">
                        <a:lnSpc>
                          <a:spcPct val="115000"/>
                        </a:lnSpc>
                        <a:spcBef>
                          <a:spcPts val="0"/>
                        </a:spcBef>
                        <a:spcAft>
                          <a:spcPts val="0"/>
                        </a:spcAft>
                      </a:pPr>
                      <a:r>
                        <a:rPr lang="en-US" sz="1400" b="1">
                          <a:effectLst/>
                        </a:rPr>
                        <a:t>due to</a:t>
                      </a:r>
                      <a:endParaRPr lang="en-IN" sz="1400" b="1">
                        <a:effectLst/>
                      </a:endParaRPr>
                    </a:p>
                    <a:p>
                      <a:pPr marL="0" marR="0" algn="just">
                        <a:lnSpc>
                          <a:spcPct val="115000"/>
                        </a:lnSpc>
                        <a:spcBef>
                          <a:spcPts val="0"/>
                        </a:spcBef>
                        <a:spcAft>
                          <a:spcPts val="0"/>
                        </a:spcAft>
                      </a:pPr>
                      <a:r>
                        <a:rPr lang="en-US" sz="1400" b="1">
                          <a:effectLst/>
                        </a:rPr>
                        <a:t>respect.</a:t>
                      </a:r>
                      <a:endParaRPr lang="en-IN" sz="1400" b="1">
                        <a:effectLst/>
                      </a:endParaRPr>
                    </a:p>
                    <a:p>
                      <a:pPr marL="0" marR="0" algn="just">
                        <a:lnSpc>
                          <a:spcPct val="115000"/>
                        </a:lnSpc>
                        <a:spcBef>
                          <a:spcPts val="0"/>
                        </a:spcBef>
                        <a:spcAft>
                          <a:spcPts val="0"/>
                        </a:spcAft>
                      </a:pPr>
                      <a:r>
                        <a:rPr lang="en-US" sz="1400" b="1">
                          <a:effectLst/>
                        </a:rPr>
                        <a:t> </a:t>
                      </a:r>
                      <a:endParaRPr lang="en-IN" sz="1400" b="1">
                        <a:effectLst/>
                        <a:latin typeface="Calibri"/>
                        <a:ea typeface="Calibri"/>
                        <a:cs typeface="Tunga"/>
                      </a:endParaRPr>
                    </a:p>
                  </a:txBody>
                  <a:tcPr marL="60990" marR="60990" marT="0" marB="0"/>
                </a:tc>
                <a:tc>
                  <a:txBody>
                    <a:bodyPr/>
                    <a:lstStyle/>
                    <a:p>
                      <a:pPr marL="0" marR="0" algn="just">
                        <a:lnSpc>
                          <a:spcPct val="115000"/>
                        </a:lnSpc>
                        <a:spcBef>
                          <a:spcPts val="0"/>
                        </a:spcBef>
                        <a:spcAft>
                          <a:spcPts val="0"/>
                        </a:spcAft>
                      </a:pPr>
                      <a:r>
                        <a:rPr lang="en-US" sz="1400" b="1">
                          <a:effectLst/>
                        </a:rPr>
                        <a:t>Erect and</a:t>
                      </a:r>
                      <a:endParaRPr lang="en-IN" sz="1400" b="1">
                        <a:effectLst/>
                      </a:endParaRPr>
                    </a:p>
                    <a:p>
                      <a:pPr marL="0" marR="0" algn="just">
                        <a:lnSpc>
                          <a:spcPct val="115000"/>
                        </a:lnSpc>
                        <a:spcBef>
                          <a:spcPts val="0"/>
                        </a:spcBef>
                        <a:spcAft>
                          <a:spcPts val="0"/>
                        </a:spcAft>
                      </a:pPr>
                      <a:r>
                        <a:rPr lang="en-US" sz="1400" b="1">
                          <a:effectLst/>
                        </a:rPr>
                        <a:t>balanced</a:t>
                      </a:r>
                      <a:endParaRPr lang="en-IN" sz="1400" b="1">
                        <a:effectLst/>
                      </a:endParaRPr>
                    </a:p>
                    <a:p>
                      <a:pPr marL="0" marR="0" algn="just">
                        <a:lnSpc>
                          <a:spcPct val="115000"/>
                        </a:lnSpc>
                        <a:spcBef>
                          <a:spcPts val="0"/>
                        </a:spcBef>
                        <a:spcAft>
                          <a:spcPts val="0"/>
                        </a:spcAft>
                      </a:pPr>
                      <a:r>
                        <a:rPr lang="en-US" sz="1400" b="1">
                          <a:effectLst/>
                        </a:rPr>
                        <a:t>posture</a:t>
                      </a:r>
                      <a:endParaRPr lang="en-IN" sz="1400" b="1">
                        <a:effectLst/>
                      </a:endParaRPr>
                    </a:p>
                    <a:p>
                      <a:pPr marL="0" marR="0" algn="just">
                        <a:lnSpc>
                          <a:spcPct val="115000"/>
                        </a:lnSpc>
                        <a:spcBef>
                          <a:spcPts val="0"/>
                        </a:spcBef>
                        <a:spcAft>
                          <a:spcPts val="0"/>
                        </a:spcAft>
                      </a:pPr>
                      <a:r>
                        <a:rPr lang="en-US" sz="1400" b="1">
                          <a:effectLst/>
                        </a:rPr>
                        <a:t>valued.</a:t>
                      </a:r>
                      <a:endParaRPr lang="en-IN" sz="1400" b="1">
                        <a:effectLst/>
                      </a:endParaRPr>
                    </a:p>
                    <a:p>
                      <a:pPr marL="0" marR="0" algn="just">
                        <a:lnSpc>
                          <a:spcPct val="115000"/>
                        </a:lnSpc>
                        <a:spcBef>
                          <a:spcPts val="0"/>
                        </a:spcBef>
                        <a:spcAft>
                          <a:spcPts val="0"/>
                        </a:spcAft>
                      </a:pPr>
                      <a:r>
                        <a:rPr lang="en-US" sz="1400" b="1">
                          <a:effectLst/>
                        </a:rPr>
                        <a:t> </a:t>
                      </a:r>
                      <a:endParaRPr lang="en-IN" sz="1400" b="1">
                        <a:effectLst/>
                        <a:latin typeface="Calibri"/>
                        <a:ea typeface="Calibri"/>
                        <a:cs typeface="Tunga"/>
                      </a:endParaRPr>
                    </a:p>
                  </a:txBody>
                  <a:tcPr marL="60990" marR="60990" marT="0" marB="0"/>
                </a:tc>
                <a:tc>
                  <a:txBody>
                    <a:bodyPr/>
                    <a:lstStyle/>
                    <a:p>
                      <a:pPr marL="0" marR="0" algn="just">
                        <a:lnSpc>
                          <a:spcPct val="115000"/>
                        </a:lnSpc>
                        <a:spcBef>
                          <a:spcPts val="0"/>
                        </a:spcBef>
                        <a:spcAft>
                          <a:spcPts val="0"/>
                        </a:spcAft>
                      </a:pPr>
                      <a:r>
                        <a:rPr lang="en-US" sz="1400" b="1" dirty="0">
                          <a:effectLst/>
                        </a:rPr>
                        <a:t>———</a:t>
                      </a:r>
                      <a:endParaRPr lang="en-IN" sz="1400" b="1" dirty="0">
                        <a:effectLst/>
                        <a:latin typeface="Calibri"/>
                        <a:ea typeface="Calibri"/>
                        <a:cs typeface="Tunga"/>
                      </a:endParaRPr>
                    </a:p>
                  </a:txBody>
                  <a:tcPr marL="60990" marR="60990" marT="0" marB="0"/>
                </a:tc>
                <a:tc>
                  <a:txBody>
                    <a:bodyPr/>
                    <a:lstStyle/>
                    <a:p>
                      <a:pPr marL="0" marR="0" algn="just">
                        <a:lnSpc>
                          <a:spcPct val="115000"/>
                        </a:lnSpc>
                        <a:spcBef>
                          <a:spcPts val="0"/>
                        </a:spcBef>
                        <a:spcAft>
                          <a:spcPts val="0"/>
                        </a:spcAft>
                      </a:pPr>
                      <a:r>
                        <a:rPr lang="en-US" sz="1400" b="1" dirty="0">
                          <a:effectLst/>
                        </a:rPr>
                        <a:t>———</a:t>
                      </a:r>
                      <a:endParaRPr lang="en-IN" sz="1400" b="1" dirty="0">
                        <a:effectLst/>
                      </a:endParaRPr>
                    </a:p>
                    <a:p>
                      <a:pPr marL="0" marR="0" algn="just">
                        <a:lnSpc>
                          <a:spcPct val="115000"/>
                        </a:lnSpc>
                        <a:spcBef>
                          <a:spcPts val="0"/>
                        </a:spcBef>
                        <a:spcAft>
                          <a:spcPts val="0"/>
                        </a:spcAft>
                      </a:pPr>
                      <a:r>
                        <a:rPr lang="en-US" sz="1400" b="1" dirty="0">
                          <a:effectLst/>
                        </a:rPr>
                        <a:t> </a:t>
                      </a:r>
                      <a:endParaRPr lang="en-IN" sz="1400" b="1" dirty="0">
                        <a:effectLst/>
                        <a:latin typeface="Calibri"/>
                        <a:ea typeface="Calibri"/>
                        <a:cs typeface="Tunga"/>
                      </a:endParaRPr>
                    </a:p>
                  </a:txBody>
                  <a:tcPr marL="60990" marR="60990" marT="0" marB="0"/>
                </a:tc>
              </a:tr>
            </a:tbl>
          </a:graphicData>
        </a:graphic>
      </p:graphicFrame>
      <p:sp>
        <p:nvSpPr>
          <p:cNvPr id="5" name="Rectangle 1"/>
          <p:cNvSpPr>
            <a:spLocks noChangeArrowheads="1"/>
          </p:cNvSpPr>
          <p:nvPr/>
        </p:nvSpPr>
        <p:spPr bwMode="auto">
          <a:xfrm>
            <a:off x="1043611" y="-56521"/>
            <a:ext cx="7133683"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lang="en-US" b="1" dirty="0" smtClean="0">
                <a:solidFill>
                  <a:srgbClr val="000000"/>
                </a:solidFill>
                <a:latin typeface="Book Antiqua" pitchFamily="18" charset="0"/>
                <a:ea typeface="Calibri" pitchFamily="34" charset="0"/>
                <a:cs typeface="Times New Roman" pitchFamily="18" charset="0"/>
              </a:rPr>
              <a:t>Body Language Across cultures: </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smtClean="0">
                <a:ln>
                  <a:noFill/>
                </a:ln>
                <a:solidFill>
                  <a:srgbClr val="000000"/>
                </a:solidFill>
                <a:effectLst/>
                <a:latin typeface="Book Antiqua" pitchFamily="18" charset="0"/>
                <a:ea typeface="Calibri" pitchFamily="34" charset="0"/>
                <a:cs typeface="Times New Roman" pitchFamily="18" charset="0"/>
              </a:rPr>
              <a:t>Generalized Nonverbal Behaviors by Ethnic/Cultural Background</a:t>
            </a:r>
            <a:endParaRPr kumimoji="0" lang="en-US" sz="11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821814053"/>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5496" y="22776"/>
            <a:ext cx="8496944" cy="7109639"/>
          </a:xfrm>
          <a:prstGeom prst="rect">
            <a:avLst/>
          </a:prstGeom>
        </p:spPr>
        <p:txBody>
          <a:bodyPr wrap="square">
            <a:spAutoFit/>
          </a:bodyPr>
          <a:lstStyle/>
          <a:p>
            <a:pPr algn="just"/>
            <a:r>
              <a:rPr lang="en-US" sz="2800" b="1" dirty="0"/>
              <a:t>The following is a brief review of cultural preferences:</a:t>
            </a:r>
            <a:endParaRPr lang="en-IN" sz="2800" dirty="0"/>
          </a:p>
          <a:p>
            <a:pPr algn="just"/>
            <a:r>
              <a:rPr lang="en-US" sz="2400" b="1" dirty="0"/>
              <a:t>1. The predominant culture in the U.S: </a:t>
            </a:r>
            <a:endParaRPr lang="en-IN" sz="2400" dirty="0"/>
          </a:p>
          <a:p>
            <a:pPr lvl="0" algn="just"/>
            <a:r>
              <a:rPr lang="en-US" sz="2400" b="1" dirty="0" err="1"/>
              <a:t>Haptics</a:t>
            </a:r>
            <a:r>
              <a:rPr lang="en-US" sz="2400" dirty="0"/>
              <a:t>—Americans may wish to be touched during difficult times or by close friends but generally stand 30 inches apart. Americans do shake hands. </a:t>
            </a:r>
            <a:endParaRPr lang="en-IN" sz="2400" dirty="0"/>
          </a:p>
          <a:p>
            <a:pPr lvl="0" algn="just"/>
            <a:r>
              <a:rPr lang="en-US" sz="2400" dirty="0"/>
              <a:t>Young Americans do </a:t>
            </a:r>
            <a:r>
              <a:rPr lang="en-US" sz="2400" b="1" dirty="0"/>
              <a:t>demonstrate affection publicly</a:t>
            </a:r>
            <a:r>
              <a:rPr lang="en-US" sz="2400" dirty="0"/>
              <a:t>. </a:t>
            </a:r>
            <a:endParaRPr lang="en-IN" sz="2400" dirty="0"/>
          </a:p>
          <a:p>
            <a:pPr lvl="0" algn="just"/>
            <a:r>
              <a:rPr lang="en-US" sz="2400" b="1" dirty="0" err="1"/>
              <a:t>Oculesics</a:t>
            </a:r>
            <a:r>
              <a:rPr lang="en-US" sz="2400" dirty="0"/>
              <a:t>—Americans are taught to make eye contact. In terms of general kinesics, Americans use </a:t>
            </a:r>
            <a:r>
              <a:rPr lang="en-US" sz="2400" b="1" dirty="0"/>
              <a:t>hand gestures</a:t>
            </a:r>
            <a:r>
              <a:rPr lang="en-US" sz="2400" dirty="0"/>
              <a:t> to indicate “okay,” give “a thumbs up” for a good job, and use head nodding to affirm a speaker’s message.</a:t>
            </a:r>
            <a:endParaRPr lang="en-IN" sz="2400" dirty="0"/>
          </a:p>
          <a:p>
            <a:pPr algn="just"/>
            <a:r>
              <a:rPr lang="en-US" sz="2400" dirty="0"/>
              <a:t> </a:t>
            </a:r>
            <a:endParaRPr lang="en-IN" sz="2400" dirty="0"/>
          </a:p>
          <a:p>
            <a:pPr algn="just"/>
            <a:r>
              <a:rPr lang="en-US" sz="2400" b="1" dirty="0"/>
              <a:t>2. Africans</a:t>
            </a:r>
            <a:r>
              <a:rPr lang="en-US" sz="2400" dirty="0"/>
              <a:t>: </a:t>
            </a:r>
            <a:endParaRPr lang="en-IN" sz="2400" dirty="0"/>
          </a:p>
          <a:p>
            <a:pPr lvl="0" algn="just"/>
            <a:r>
              <a:rPr lang="en-US" sz="2400" b="1" dirty="0" err="1"/>
              <a:t>Oculesics</a:t>
            </a:r>
            <a:r>
              <a:rPr lang="en-US" sz="2400" b="1" dirty="0"/>
              <a:t>:</a:t>
            </a:r>
            <a:r>
              <a:rPr lang="en-US" sz="2400" dirty="0"/>
              <a:t> Generally behave in a more formal manner, showing politeness with quick eye contact</a:t>
            </a:r>
            <a:endParaRPr lang="en-IN" sz="2400" dirty="0"/>
          </a:p>
          <a:p>
            <a:pPr lvl="0" algn="just"/>
            <a:r>
              <a:rPr lang="en-US" sz="2400" b="1" dirty="0"/>
              <a:t>Gesture, Posture &amp; Eye-contact:</a:t>
            </a:r>
            <a:r>
              <a:rPr lang="en-US" sz="2400" dirty="0"/>
              <a:t>  Erect posture, a nod of the head, and careful listening. </a:t>
            </a:r>
            <a:endParaRPr lang="en-IN" sz="2400" dirty="0"/>
          </a:p>
          <a:p>
            <a:pPr lvl="0" algn="just"/>
            <a:r>
              <a:rPr lang="en-US" sz="2400" b="1" dirty="0" err="1"/>
              <a:t>Haptics</a:t>
            </a:r>
            <a:r>
              <a:rPr lang="en-US" sz="2400" b="1" dirty="0"/>
              <a:t>-</a:t>
            </a:r>
            <a:r>
              <a:rPr lang="en-US" sz="2400" dirty="0"/>
              <a:t> They may be less interested in touching. </a:t>
            </a:r>
            <a:endParaRPr lang="en-IN" sz="2400" dirty="0"/>
          </a:p>
          <a:p>
            <a:pPr algn="just"/>
            <a:r>
              <a:rPr lang="en-US" sz="2400" dirty="0"/>
              <a:t> </a:t>
            </a:r>
          </a:p>
          <a:p>
            <a:pPr algn="just"/>
            <a:endParaRPr lang="en-IN" sz="2400" dirty="0"/>
          </a:p>
        </p:txBody>
      </p:sp>
    </p:spTree>
    <p:extLst>
      <p:ext uri="{BB962C8B-B14F-4D97-AF65-F5344CB8AC3E}">
        <p14:creationId xmlns:p14="http://schemas.microsoft.com/office/powerpoint/2010/main" val="756501136"/>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16632"/>
            <a:ext cx="8388424" cy="6463308"/>
          </a:xfrm>
          <a:prstGeom prst="rect">
            <a:avLst/>
          </a:prstGeom>
        </p:spPr>
        <p:txBody>
          <a:bodyPr wrap="square">
            <a:spAutoFit/>
          </a:bodyPr>
          <a:lstStyle/>
          <a:p>
            <a:pPr algn="just"/>
            <a:r>
              <a:rPr lang="en-US" sz="2300" b="1" dirty="0"/>
              <a:t>3. Asian cultures:</a:t>
            </a:r>
            <a:r>
              <a:rPr lang="en-US" sz="2300" b="1" i="1" dirty="0"/>
              <a:t> </a:t>
            </a:r>
            <a:r>
              <a:rPr lang="en-US" sz="2300" dirty="0"/>
              <a:t>(Chinese, Pacific Islanders, Japanese, and Koreans share much of the following): </a:t>
            </a:r>
            <a:endParaRPr lang="en-IN" sz="2300" dirty="0"/>
          </a:p>
          <a:p>
            <a:pPr lvl="0" algn="just"/>
            <a:r>
              <a:rPr lang="en-US" sz="2300" b="1" dirty="0" smtClean="0"/>
              <a:t>Haptic</a:t>
            </a:r>
            <a:r>
              <a:rPr lang="en-US" sz="2300" dirty="0" smtClean="0"/>
              <a:t>—Asians </a:t>
            </a:r>
            <a:r>
              <a:rPr lang="en-US" sz="2300" dirty="0"/>
              <a:t>are generally not a touch oriented society, although many cultures now use handshaking as well as bowing; public displays of affection are avoided, but pushing in a crowd is common. </a:t>
            </a:r>
            <a:endParaRPr lang="en-IN" sz="2300" dirty="0"/>
          </a:p>
          <a:p>
            <a:pPr lvl="0" algn="just"/>
            <a:r>
              <a:rPr lang="en-US" sz="2300" b="1" dirty="0" err="1"/>
              <a:t>Oculesics</a:t>
            </a:r>
            <a:r>
              <a:rPr lang="en-US" sz="2300" dirty="0"/>
              <a:t>—Direct eye contact is typically avoided. </a:t>
            </a:r>
            <a:endParaRPr lang="en-IN" sz="2300" dirty="0"/>
          </a:p>
          <a:p>
            <a:pPr lvl="0" algn="just"/>
            <a:r>
              <a:rPr lang="en-US" sz="2300" b="1" dirty="0"/>
              <a:t>Facial expression</a:t>
            </a:r>
            <a:r>
              <a:rPr lang="en-US" sz="2300" dirty="0"/>
              <a:t>—Smiling covers a wide range of emotions, so be certain to reflect back what you see to clarify. </a:t>
            </a:r>
            <a:endParaRPr lang="en-IN" sz="2300" dirty="0"/>
          </a:p>
          <a:p>
            <a:pPr lvl="0" algn="just"/>
            <a:r>
              <a:rPr lang="en-US" sz="2300" b="1" dirty="0"/>
              <a:t>Posture</a:t>
            </a:r>
            <a:r>
              <a:rPr lang="en-US" sz="2300" dirty="0"/>
              <a:t>—Erect, balanced posture is highly valued. Silence while being spoken to is offered as a Cultural Sensitivity in Nonverbal Communication sign of respect; great care is taken not to interrupt. People from </a:t>
            </a:r>
            <a:r>
              <a:rPr lang="en-US" sz="2300" b="1" dirty="0"/>
              <a:t>Taiwan follow</a:t>
            </a:r>
            <a:r>
              <a:rPr lang="en-US" sz="2300" dirty="0"/>
              <a:t> behaviors similar to these but are more likely to use </a:t>
            </a:r>
            <a:r>
              <a:rPr lang="en-US" sz="2300" b="1" dirty="0"/>
              <a:t>handshaking </a:t>
            </a:r>
            <a:r>
              <a:rPr lang="en-US" sz="2300" dirty="0"/>
              <a:t>than any other greeting.</a:t>
            </a:r>
            <a:endParaRPr lang="en-IN" sz="2300" dirty="0"/>
          </a:p>
          <a:p>
            <a:pPr lvl="0" algn="just"/>
            <a:endParaRPr lang="en-US" sz="2300" b="1" dirty="0" smtClean="0"/>
          </a:p>
          <a:p>
            <a:pPr lvl="0" algn="just"/>
            <a:r>
              <a:rPr lang="en-US" sz="2300" b="1" dirty="0" smtClean="0"/>
              <a:t>Americans</a:t>
            </a:r>
            <a:r>
              <a:rPr lang="en-US" sz="2300" dirty="0" smtClean="0"/>
              <a:t> </a:t>
            </a:r>
            <a:r>
              <a:rPr lang="en-US" sz="2300" dirty="0"/>
              <a:t>like to use </a:t>
            </a:r>
            <a:r>
              <a:rPr lang="en-US" sz="2300" b="1" dirty="0"/>
              <a:t>slang words</a:t>
            </a:r>
            <a:r>
              <a:rPr lang="en-US" sz="2300" dirty="0"/>
              <a:t> and phrases that even other Americans don’t always understand. I am jazzed when that happens!</a:t>
            </a:r>
            <a:endParaRPr lang="en-IN" sz="2300" dirty="0"/>
          </a:p>
          <a:p>
            <a:pPr lvl="0" algn="just"/>
            <a:r>
              <a:rPr lang="en-US" sz="2300" b="1" dirty="0"/>
              <a:t>Japanese</a:t>
            </a:r>
            <a:r>
              <a:rPr lang="en-US" sz="2300" dirty="0"/>
              <a:t> people do not like to refuse something, so they that it will be discussed </a:t>
            </a:r>
            <a:r>
              <a:rPr lang="en-US" sz="2300" b="1" dirty="0"/>
              <a:t>“latter”. </a:t>
            </a:r>
            <a:r>
              <a:rPr lang="en-US" sz="2300" dirty="0"/>
              <a:t>Latter meaning </a:t>
            </a:r>
            <a:r>
              <a:rPr lang="en-US" sz="2300" b="1" dirty="0"/>
              <a:t>never.</a:t>
            </a:r>
            <a:endParaRPr lang="en-IN" sz="2300" dirty="0"/>
          </a:p>
        </p:txBody>
      </p:sp>
    </p:spTree>
    <p:extLst>
      <p:ext uri="{BB962C8B-B14F-4D97-AF65-F5344CB8AC3E}">
        <p14:creationId xmlns:p14="http://schemas.microsoft.com/office/powerpoint/2010/main" val="207797283"/>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1976" y="8610"/>
            <a:ext cx="8644480" cy="6863417"/>
          </a:xfrm>
          <a:prstGeom prst="rect">
            <a:avLst/>
          </a:prstGeom>
        </p:spPr>
        <p:txBody>
          <a:bodyPr wrap="square">
            <a:spAutoFit/>
          </a:bodyPr>
          <a:lstStyle/>
          <a:p>
            <a:pPr algn="ctr"/>
            <a:r>
              <a:rPr lang="en-US" sz="2800" b="1" dirty="0"/>
              <a:t>Forms of greeting practicing in different countries.</a:t>
            </a:r>
            <a:endParaRPr lang="en-IN" sz="2800" dirty="0"/>
          </a:p>
          <a:p>
            <a:r>
              <a:rPr lang="en-US" sz="2200" b="1" dirty="0"/>
              <a:t>1. Handshake:</a:t>
            </a:r>
            <a:endParaRPr lang="en-IN" sz="2200" dirty="0"/>
          </a:p>
          <a:p>
            <a:r>
              <a:rPr lang="en-US" sz="2200" b="1" dirty="0"/>
              <a:t>United States and Canada:</a:t>
            </a:r>
            <a:r>
              <a:rPr lang="en-US" sz="2200" dirty="0"/>
              <a:t> Firm handshake.</a:t>
            </a:r>
            <a:endParaRPr lang="en-IN" sz="2200" dirty="0"/>
          </a:p>
          <a:p>
            <a:r>
              <a:rPr lang="en-US" sz="2200" b="1" dirty="0"/>
              <a:t>France:</a:t>
            </a:r>
            <a:r>
              <a:rPr lang="en-US" sz="2200" dirty="0"/>
              <a:t> Soft, quick handshake.</a:t>
            </a:r>
            <a:endParaRPr lang="en-IN" sz="2200" dirty="0"/>
          </a:p>
          <a:p>
            <a:r>
              <a:rPr lang="en-US" sz="2200" b="1" dirty="0"/>
              <a:t>Japan:</a:t>
            </a:r>
            <a:r>
              <a:rPr lang="en-US" sz="2200" dirty="0"/>
              <a:t> Handshake with arm fully extended, accompanied by a bow.</a:t>
            </a:r>
            <a:endParaRPr lang="en-IN" sz="2200" dirty="0"/>
          </a:p>
          <a:p>
            <a:r>
              <a:rPr lang="en-US" sz="2200" b="1" dirty="0"/>
              <a:t>Germany:</a:t>
            </a:r>
            <a:r>
              <a:rPr lang="en-US" sz="2200" dirty="0"/>
              <a:t> Firm handshake. Men traditionally accompany the handshake with a slight bow</a:t>
            </a:r>
            <a:r>
              <a:rPr lang="en-US" sz="2200" dirty="0" smtClean="0"/>
              <a:t>.</a:t>
            </a:r>
            <a:endParaRPr lang="en-IN" sz="2200" dirty="0"/>
          </a:p>
          <a:p>
            <a:r>
              <a:rPr lang="en-US" sz="2200" b="1" dirty="0"/>
              <a:t>2. Hugging and kissing: </a:t>
            </a:r>
            <a:endParaRPr lang="en-IN" sz="2200" dirty="0"/>
          </a:p>
          <a:p>
            <a:r>
              <a:rPr lang="en-US" sz="2200" b="1" dirty="0"/>
              <a:t>Native Hawaiians</a:t>
            </a:r>
            <a:r>
              <a:rPr lang="en-US" sz="2200" dirty="0"/>
              <a:t> hug and exchange breaths in a custom called “aha”. </a:t>
            </a:r>
            <a:endParaRPr lang="en-IN" sz="2200" dirty="0"/>
          </a:p>
          <a:p>
            <a:r>
              <a:rPr lang="en-US" sz="2200" b="1" dirty="0"/>
              <a:t>Mexicans</a:t>
            </a:r>
            <a:r>
              <a:rPr lang="en-US" sz="2200" dirty="0"/>
              <a:t> will usually hug upon greeting (the </a:t>
            </a:r>
            <a:r>
              <a:rPr lang="en-US" sz="2200" dirty="0" err="1"/>
              <a:t>abrazo</a:t>
            </a:r>
            <a:r>
              <a:rPr lang="en-US" sz="2200" dirty="0"/>
              <a:t>). </a:t>
            </a:r>
            <a:endParaRPr lang="en-IN" sz="2200" dirty="0"/>
          </a:p>
          <a:p>
            <a:r>
              <a:rPr lang="en-US" sz="2200" dirty="0"/>
              <a:t>Men in many parts of the world exchange kisses on cheek and places where this is a common practice include </a:t>
            </a:r>
            <a:r>
              <a:rPr lang="en-US" sz="2200" b="1" dirty="0"/>
              <a:t>Cuba, Portugal, Spain, Italy, Eastern Europe, and the middle east.  </a:t>
            </a:r>
            <a:endParaRPr lang="en-IN" sz="2200" dirty="0"/>
          </a:p>
          <a:p>
            <a:r>
              <a:rPr lang="en-US" sz="2200" b="1" dirty="0"/>
              <a:t>3. Bowing:</a:t>
            </a:r>
            <a:endParaRPr lang="en-IN" sz="2200" dirty="0"/>
          </a:p>
          <a:p>
            <a:r>
              <a:rPr lang="en-US" sz="2200" b="1" dirty="0"/>
              <a:t>Asians: </a:t>
            </a:r>
            <a:r>
              <a:rPr lang="en-US" sz="2200" dirty="0"/>
              <a:t>Many people bow in greeting.</a:t>
            </a:r>
            <a:endParaRPr lang="en-IN" sz="2200" dirty="0"/>
          </a:p>
          <a:p>
            <a:r>
              <a:rPr lang="en-US" sz="2200" b="1" dirty="0"/>
              <a:t>Japan: </a:t>
            </a:r>
            <a:r>
              <a:rPr lang="en-US" sz="2200" dirty="0"/>
              <a:t>People bow with their hands at their sides, and the depth of the bow is related to the level of respect due to the other person.</a:t>
            </a:r>
            <a:endParaRPr lang="en-IN" sz="2200" dirty="0"/>
          </a:p>
          <a:p>
            <a:r>
              <a:rPr lang="en-US" sz="2200" b="1" dirty="0"/>
              <a:t>Pakistanis:</a:t>
            </a:r>
            <a:r>
              <a:rPr lang="en-US" sz="2200" dirty="0"/>
              <a:t> use the Salam, and bow with the palm of the right hand on their foreheads.</a:t>
            </a:r>
            <a:endParaRPr lang="en-IN" sz="2200" dirty="0"/>
          </a:p>
          <a:p>
            <a:r>
              <a:rPr lang="en-US" sz="1600" b="1" dirty="0"/>
              <a:t> </a:t>
            </a:r>
            <a:endParaRPr lang="en-IN" sz="1600" dirty="0"/>
          </a:p>
        </p:txBody>
      </p:sp>
    </p:spTree>
    <p:extLst>
      <p:ext uri="{BB962C8B-B14F-4D97-AF65-F5344CB8AC3E}">
        <p14:creationId xmlns:p14="http://schemas.microsoft.com/office/powerpoint/2010/main" val="592500017"/>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7504" y="188640"/>
            <a:ext cx="8280920" cy="6555641"/>
          </a:xfrm>
          <a:prstGeom prst="rect">
            <a:avLst/>
          </a:prstGeom>
        </p:spPr>
        <p:txBody>
          <a:bodyPr wrap="square">
            <a:spAutoFit/>
          </a:bodyPr>
          <a:lstStyle/>
          <a:p>
            <a:r>
              <a:rPr lang="en-US" sz="2800" b="1" dirty="0"/>
              <a:t>4. Eye contact:</a:t>
            </a:r>
            <a:endParaRPr lang="en-IN" sz="2800" dirty="0"/>
          </a:p>
          <a:p>
            <a:r>
              <a:rPr lang="en-US" sz="2800" b="1" dirty="0"/>
              <a:t>Western culture:</a:t>
            </a:r>
            <a:r>
              <a:rPr lang="en-US" sz="2800" dirty="0"/>
              <a:t> People make intermittent eye contact while speaking to demonstrate interest and trust worthiness.</a:t>
            </a:r>
            <a:endParaRPr lang="en-IN" sz="2800" dirty="0"/>
          </a:p>
          <a:p>
            <a:r>
              <a:rPr lang="en-US" sz="2800" b="1" dirty="0"/>
              <a:t>Middle East:</a:t>
            </a:r>
            <a:r>
              <a:rPr lang="en-US" sz="2800" dirty="0"/>
              <a:t> use very intense and prolonged eye contact to gauge someone else’s intentions.</a:t>
            </a:r>
            <a:endParaRPr lang="en-IN" sz="2800" dirty="0"/>
          </a:p>
          <a:p>
            <a:r>
              <a:rPr lang="en-US" sz="2800" b="1" dirty="0"/>
              <a:t>Japan:</a:t>
            </a:r>
            <a:r>
              <a:rPr lang="en-US" sz="2800" dirty="0"/>
              <a:t> Direct eye contact is interpreted as invasion of a person’s privacy and act as rudeness. </a:t>
            </a:r>
            <a:endParaRPr lang="en-IN" sz="2800" dirty="0"/>
          </a:p>
          <a:p>
            <a:r>
              <a:rPr lang="en-US" sz="2800" b="1" dirty="0"/>
              <a:t> </a:t>
            </a:r>
          </a:p>
          <a:p>
            <a:r>
              <a:rPr lang="en-US" sz="2800" b="1" dirty="0"/>
              <a:t>5. Smiling:</a:t>
            </a:r>
            <a:endParaRPr lang="en-IN" sz="2800" dirty="0"/>
          </a:p>
          <a:p>
            <a:r>
              <a:rPr lang="en-US" sz="2800" b="1" dirty="0"/>
              <a:t>North American: </a:t>
            </a:r>
            <a:r>
              <a:rPr lang="en-US" sz="2800" dirty="0"/>
              <a:t>Smile automatically when greeting others.</a:t>
            </a:r>
            <a:endParaRPr lang="en-IN" sz="2800" dirty="0"/>
          </a:p>
          <a:p>
            <a:r>
              <a:rPr lang="en-US" sz="2800" b="1" dirty="0"/>
              <a:t>Asian: </a:t>
            </a:r>
            <a:r>
              <a:rPr lang="en-US" sz="2800" dirty="0"/>
              <a:t>Smile less than Westerns. </a:t>
            </a:r>
            <a:endParaRPr lang="en-IN" sz="2800" dirty="0"/>
          </a:p>
          <a:p>
            <a:r>
              <a:rPr lang="en-US" sz="2800" b="1" dirty="0" err="1"/>
              <a:t>Korien</a:t>
            </a:r>
            <a:r>
              <a:rPr lang="en-US" sz="2800" b="1" dirty="0"/>
              <a:t>: </a:t>
            </a:r>
            <a:r>
              <a:rPr lang="en-US" sz="2800" dirty="0"/>
              <a:t>Smile usually indicates embarrassment and not pleasure</a:t>
            </a:r>
            <a:endParaRPr lang="en-IN" sz="2800" dirty="0"/>
          </a:p>
        </p:txBody>
      </p:sp>
    </p:spTree>
    <p:extLst>
      <p:ext uri="{BB962C8B-B14F-4D97-AF65-F5344CB8AC3E}">
        <p14:creationId xmlns:p14="http://schemas.microsoft.com/office/powerpoint/2010/main" val="3072399278"/>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627784" y="188640"/>
            <a:ext cx="3981218" cy="523220"/>
          </a:xfrm>
          <a:prstGeom prst="rect">
            <a:avLst/>
          </a:prstGeom>
        </p:spPr>
        <p:txBody>
          <a:bodyPr wrap="none">
            <a:spAutoFit/>
          </a:bodyPr>
          <a:lstStyle/>
          <a:p>
            <a:r>
              <a:rPr lang="en-IN" sz="2800" b="1" dirty="0"/>
              <a:t>ASSESSMENT QUESTIONS</a:t>
            </a:r>
          </a:p>
        </p:txBody>
      </p:sp>
      <p:sp>
        <p:nvSpPr>
          <p:cNvPr id="6" name="Rectangle 5"/>
          <p:cNvSpPr/>
          <p:nvPr/>
        </p:nvSpPr>
        <p:spPr>
          <a:xfrm>
            <a:off x="107504" y="627067"/>
            <a:ext cx="8208912" cy="6186309"/>
          </a:xfrm>
          <a:prstGeom prst="rect">
            <a:avLst/>
          </a:prstGeom>
        </p:spPr>
        <p:txBody>
          <a:bodyPr wrap="square">
            <a:spAutoFit/>
          </a:bodyPr>
          <a:lstStyle/>
          <a:p>
            <a:r>
              <a:rPr lang="en-US" b="1" dirty="0"/>
              <a:t>Exercise: 1.8.1. Answer the following questions by choosing correct options giving below</a:t>
            </a:r>
            <a:r>
              <a:rPr lang="en-US" b="1" dirty="0" smtClean="0"/>
              <a:t>.</a:t>
            </a:r>
            <a:endParaRPr lang="en-IN" dirty="0"/>
          </a:p>
          <a:p>
            <a:r>
              <a:rPr lang="en-US" dirty="0"/>
              <a:t>1. From research, the following valid conclusions can be drawn about cross-cultural perceptions of facial expressions.</a:t>
            </a:r>
            <a:endParaRPr lang="en-IN" dirty="0"/>
          </a:p>
          <a:p>
            <a:pPr marL="342900" lvl="0" indent="-342900">
              <a:buFont typeface="+mj-lt"/>
              <a:buAutoNum type="alphaUcPeriod"/>
            </a:pPr>
            <a:r>
              <a:rPr lang="en-US" dirty="0"/>
              <a:t>Members of diverse cultures do not recognize the same emotions from photographs of facial expressions.</a:t>
            </a:r>
            <a:endParaRPr lang="en-IN" dirty="0"/>
          </a:p>
          <a:p>
            <a:pPr marL="342900" lvl="0" indent="-342900">
              <a:buFont typeface="+mj-lt"/>
              <a:buAutoNum type="alphaUcPeriod"/>
            </a:pPr>
            <a:r>
              <a:rPr lang="en-US" dirty="0"/>
              <a:t>Members of diverse cultures show significant differences in perceptions of the intensity of emotion exhibited by a facial expression.</a:t>
            </a:r>
            <a:endParaRPr lang="en-IN" dirty="0"/>
          </a:p>
          <a:p>
            <a:pPr marL="342900" lvl="0" indent="-342900">
              <a:buFont typeface="+mj-lt"/>
              <a:buAutoNum type="alphaUcPeriod"/>
            </a:pPr>
            <a:r>
              <a:rPr lang="en-US" dirty="0"/>
              <a:t>Display rules dictate that collectivist cultures such as Singapore or China suppress exhibitions of anger or contempt toward rival group members.</a:t>
            </a:r>
            <a:endParaRPr lang="en-IN" dirty="0"/>
          </a:p>
          <a:p>
            <a:pPr marL="342900" lvl="0" indent="-342900">
              <a:buFont typeface="+mj-lt"/>
              <a:buAutoNum type="alphaUcPeriod"/>
            </a:pPr>
            <a:r>
              <a:rPr lang="en-US" dirty="0"/>
              <a:t>None of the above</a:t>
            </a:r>
            <a:endParaRPr lang="en-IN" dirty="0"/>
          </a:p>
          <a:p>
            <a:r>
              <a:rPr lang="en-US" dirty="0"/>
              <a:t> </a:t>
            </a:r>
            <a:endParaRPr lang="en-IN" dirty="0"/>
          </a:p>
          <a:p>
            <a:pPr lvl="0"/>
            <a:r>
              <a:rPr lang="en-US" dirty="0" smtClean="0"/>
              <a:t>2. ‘Non-verbal</a:t>
            </a:r>
            <a:r>
              <a:rPr lang="en-US" dirty="0"/>
              <a:t>’ communication is:</a:t>
            </a:r>
            <a:endParaRPr lang="en-IN" dirty="0"/>
          </a:p>
          <a:p>
            <a:pPr lvl="0"/>
            <a:r>
              <a:rPr lang="en-US" dirty="0" smtClean="0"/>
              <a:t>A. Linguistic </a:t>
            </a:r>
            <a:r>
              <a:rPr lang="en-US" dirty="0"/>
              <a:t>in </a:t>
            </a:r>
            <a:r>
              <a:rPr lang="en-US" dirty="0" smtClean="0"/>
              <a:t>nature</a:t>
            </a:r>
            <a:r>
              <a:rPr lang="en-IN" dirty="0"/>
              <a:t>	</a:t>
            </a:r>
            <a:r>
              <a:rPr lang="en-IN" dirty="0" smtClean="0"/>
              <a:t>		B. </a:t>
            </a:r>
            <a:r>
              <a:rPr lang="en-US" dirty="0" smtClean="0"/>
              <a:t>Single </a:t>
            </a:r>
            <a:r>
              <a:rPr lang="en-US" dirty="0"/>
              <a:t>channeled</a:t>
            </a:r>
            <a:endParaRPr lang="en-IN" dirty="0"/>
          </a:p>
          <a:p>
            <a:pPr lvl="0"/>
            <a:r>
              <a:rPr lang="en-US" dirty="0" smtClean="0"/>
              <a:t>C. Less </a:t>
            </a:r>
            <a:r>
              <a:rPr lang="en-US" dirty="0"/>
              <a:t>ambiguous than verbal </a:t>
            </a:r>
            <a:r>
              <a:rPr lang="en-US" dirty="0" smtClean="0"/>
              <a:t>communication</a:t>
            </a:r>
            <a:r>
              <a:rPr lang="en-IN" dirty="0"/>
              <a:t>	</a:t>
            </a:r>
            <a:r>
              <a:rPr lang="en-US" dirty="0" smtClean="0"/>
              <a:t>D. Continuous</a:t>
            </a:r>
            <a:endParaRPr lang="en-IN" dirty="0"/>
          </a:p>
          <a:p>
            <a:r>
              <a:rPr lang="en-US" b="1" dirty="0"/>
              <a:t> </a:t>
            </a:r>
            <a:endParaRPr lang="en-IN" dirty="0"/>
          </a:p>
          <a:p>
            <a:pPr lvl="0"/>
            <a:r>
              <a:rPr lang="en-US" dirty="0" smtClean="0"/>
              <a:t>3. Nonverbal </a:t>
            </a:r>
            <a:r>
              <a:rPr lang="en-US" dirty="0"/>
              <a:t>and verbal communications are interconnected in which of the following ways?</a:t>
            </a:r>
            <a:endParaRPr lang="en-IN" dirty="0"/>
          </a:p>
          <a:p>
            <a:pPr marL="342900" lvl="0" indent="-342900">
              <a:buFont typeface="+mj-lt"/>
              <a:buAutoNum type="alphaUcPeriod"/>
            </a:pPr>
            <a:r>
              <a:rPr lang="en-US" dirty="0"/>
              <a:t>Nonverbal cues can repeat verbal messages	</a:t>
            </a:r>
            <a:endParaRPr lang="en-IN" dirty="0"/>
          </a:p>
          <a:p>
            <a:pPr marL="342900" lvl="0" indent="-342900">
              <a:buFont typeface="+mj-lt"/>
              <a:buAutoNum type="alphaUcPeriod"/>
            </a:pPr>
            <a:r>
              <a:rPr lang="en-US" dirty="0"/>
              <a:t>Nonverbal cues can substitute for verbal messages</a:t>
            </a:r>
            <a:endParaRPr lang="en-IN" dirty="0"/>
          </a:p>
          <a:p>
            <a:pPr marL="342900" lvl="0" indent="-342900">
              <a:buFont typeface="+mj-lt"/>
              <a:buAutoNum type="alphaUcPeriod"/>
            </a:pPr>
            <a:r>
              <a:rPr lang="en-US" dirty="0"/>
              <a:t>Nonverbal cues can contradict verbal messages</a:t>
            </a:r>
            <a:endParaRPr lang="en-IN" dirty="0"/>
          </a:p>
          <a:p>
            <a:pPr marL="342900" lvl="0" indent="-342900">
              <a:buFont typeface="+mj-lt"/>
              <a:buAutoNum type="alphaUcPeriod"/>
            </a:pPr>
            <a:r>
              <a:rPr lang="en-US" dirty="0"/>
              <a:t>All of the </a:t>
            </a:r>
            <a:r>
              <a:rPr lang="en-US" dirty="0" smtClean="0"/>
              <a:t>above</a:t>
            </a:r>
            <a:r>
              <a:rPr lang="en-US" dirty="0"/>
              <a:t> </a:t>
            </a:r>
            <a:endParaRPr lang="en-IN" dirty="0"/>
          </a:p>
        </p:txBody>
      </p:sp>
    </p:spTree>
    <p:extLst>
      <p:ext uri="{BB962C8B-B14F-4D97-AF65-F5344CB8AC3E}">
        <p14:creationId xmlns:p14="http://schemas.microsoft.com/office/powerpoint/2010/main" val="86094909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51520" y="335846"/>
            <a:ext cx="8136904" cy="6863417"/>
          </a:xfrm>
          <a:prstGeom prst="rect">
            <a:avLst/>
          </a:prstGeom>
        </p:spPr>
        <p:txBody>
          <a:bodyPr wrap="square">
            <a:spAutoFit/>
          </a:bodyPr>
          <a:lstStyle/>
          <a:p>
            <a:pPr algn="ctr"/>
            <a:r>
              <a:rPr lang="en-IN" sz="2800" b="1" dirty="0" smtClean="0">
                <a:solidFill>
                  <a:srgbClr val="FF0000"/>
                </a:solidFill>
              </a:rPr>
              <a:t>IMPORTANCE OF INTRODUCING SUBJECT FOR ENGINEERING STUDENTS.</a:t>
            </a:r>
          </a:p>
          <a:p>
            <a:pPr algn="just"/>
            <a:endParaRPr lang="en-IN" sz="2400" dirty="0"/>
          </a:p>
          <a:p>
            <a:pPr marL="342900" indent="-342900" algn="just">
              <a:buFont typeface="Arial" pitchFamily="34" charset="0"/>
              <a:buChar char="•"/>
            </a:pPr>
            <a:r>
              <a:rPr lang="en-IN" sz="2400" dirty="0"/>
              <a:t>For engineers </a:t>
            </a:r>
            <a:r>
              <a:rPr lang="en-IN" sz="2400" dirty="0">
                <a:solidFill>
                  <a:srgbClr val="FF0000"/>
                </a:solidFill>
              </a:rPr>
              <a:t>to be successful </a:t>
            </a:r>
            <a:r>
              <a:rPr lang="en-IN" sz="2400" dirty="0"/>
              <a:t>over the course of their careers, communication skills are just as important as technical knowledge. </a:t>
            </a:r>
          </a:p>
          <a:p>
            <a:pPr marL="342900" indent="-342900" algn="just">
              <a:buFont typeface="Arial" pitchFamily="34" charset="0"/>
              <a:buChar char="•"/>
            </a:pPr>
            <a:r>
              <a:rPr lang="en-IN" sz="2400" dirty="0" smtClean="0"/>
              <a:t>One </a:t>
            </a:r>
            <a:r>
              <a:rPr lang="en-IN" sz="2400" dirty="0"/>
              <a:t>of the best ways for </a:t>
            </a:r>
            <a:r>
              <a:rPr lang="en-IN" sz="2400" dirty="0">
                <a:solidFill>
                  <a:srgbClr val="FF0000"/>
                </a:solidFill>
              </a:rPr>
              <a:t>engineering managers </a:t>
            </a:r>
            <a:r>
              <a:rPr lang="en-IN" sz="2400" dirty="0"/>
              <a:t>to bring value to their companies and help their own careers is by </a:t>
            </a:r>
            <a:r>
              <a:rPr lang="en-IN" sz="2400" dirty="0">
                <a:solidFill>
                  <a:srgbClr val="FF0000"/>
                </a:solidFill>
              </a:rPr>
              <a:t>learning and practicing good communication skills</a:t>
            </a:r>
            <a:r>
              <a:rPr lang="en-IN" sz="2400" dirty="0" smtClean="0">
                <a:solidFill>
                  <a:srgbClr val="FF0000"/>
                </a:solidFill>
              </a:rPr>
              <a:t>.</a:t>
            </a:r>
          </a:p>
          <a:p>
            <a:pPr algn="just"/>
            <a:endParaRPr lang="en-IN" sz="2400" dirty="0">
              <a:solidFill>
                <a:srgbClr val="FF0000"/>
              </a:solidFill>
            </a:endParaRPr>
          </a:p>
          <a:p>
            <a:pPr marL="342900" indent="-342900" algn="just">
              <a:buFont typeface="Arial" pitchFamily="34" charset="0"/>
              <a:buChar char="•"/>
            </a:pPr>
            <a:r>
              <a:rPr lang="en-IN" sz="2400" dirty="0"/>
              <a:t>According to researches conducted in Harvard and Stanford Universities only </a:t>
            </a:r>
            <a:r>
              <a:rPr lang="en-IN" sz="2400" b="1" dirty="0"/>
              <a:t>15%</a:t>
            </a:r>
            <a:r>
              <a:rPr lang="en-IN" sz="2400" dirty="0"/>
              <a:t> of your career success is provided by your </a:t>
            </a:r>
            <a:r>
              <a:rPr lang="en-IN" sz="2400" b="1" dirty="0">
                <a:solidFill>
                  <a:srgbClr val="C00000"/>
                </a:solidFill>
              </a:rPr>
              <a:t>hard skills</a:t>
            </a:r>
            <a:r>
              <a:rPr lang="en-IN" sz="2400" dirty="0"/>
              <a:t>, whilst other </a:t>
            </a:r>
            <a:r>
              <a:rPr lang="en-IN" sz="2400" b="1" dirty="0"/>
              <a:t>85%</a:t>
            </a:r>
            <a:r>
              <a:rPr lang="en-IN" sz="2400" dirty="0"/>
              <a:t> by so called </a:t>
            </a:r>
            <a:r>
              <a:rPr lang="en-IN" sz="2400" b="1" dirty="0">
                <a:solidFill>
                  <a:srgbClr val="C00000"/>
                </a:solidFill>
              </a:rPr>
              <a:t>soft skills</a:t>
            </a:r>
            <a:r>
              <a:rPr lang="en-IN" sz="2400" dirty="0"/>
              <a:t>. </a:t>
            </a:r>
            <a:endParaRPr lang="en-IN" sz="2400" dirty="0" smtClean="0"/>
          </a:p>
          <a:p>
            <a:pPr marL="342900" indent="-342900" algn="just">
              <a:buFont typeface="Arial" pitchFamily="34" charset="0"/>
              <a:buChar char="•"/>
            </a:pPr>
            <a:endParaRPr lang="en-IN" sz="2400" dirty="0"/>
          </a:p>
          <a:p>
            <a:pPr marL="342900" indent="-342900" algn="just">
              <a:buFont typeface="Arial" pitchFamily="34" charset="0"/>
              <a:buChar char="•"/>
            </a:pPr>
            <a:r>
              <a:rPr lang="en-IN" sz="2400" dirty="0"/>
              <a:t>“</a:t>
            </a:r>
            <a:r>
              <a:rPr lang="en-IN" sz="2400" b="1" dirty="0">
                <a:solidFill>
                  <a:srgbClr val="FF0000"/>
                </a:solidFill>
              </a:rPr>
              <a:t>Soft skills’ </a:t>
            </a:r>
            <a:r>
              <a:rPr lang="en-IN" sz="2400" dirty="0"/>
              <a:t>get little respect but will </a:t>
            </a:r>
            <a:r>
              <a:rPr lang="en-IN" sz="2400" b="1" dirty="0">
                <a:solidFill>
                  <a:srgbClr val="FF0000"/>
                </a:solidFill>
              </a:rPr>
              <a:t>make or break </a:t>
            </a:r>
            <a:r>
              <a:rPr lang="en-IN" sz="2400" dirty="0"/>
              <a:t>your career” (Peggy Klaus). </a:t>
            </a:r>
          </a:p>
          <a:p>
            <a:pPr marL="342900" indent="-342900" algn="just">
              <a:buFont typeface="Arial" pitchFamily="34" charset="0"/>
              <a:buChar char="•"/>
            </a:pPr>
            <a:endParaRPr lang="en-IN" sz="2400" dirty="0"/>
          </a:p>
          <a:p>
            <a:pPr algn="ctr"/>
            <a:endParaRPr lang="en-IN" sz="2400" dirty="0"/>
          </a:p>
        </p:txBody>
      </p:sp>
    </p:spTree>
    <p:extLst>
      <p:ext uri="{BB962C8B-B14F-4D97-AF65-F5344CB8AC3E}">
        <p14:creationId xmlns:p14="http://schemas.microsoft.com/office/powerpoint/2010/main" val="2764682466"/>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23528" y="474345"/>
            <a:ext cx="7776864" cy="5632311"/>
          </a:xfrm>
          <a:prstGeom prst="rect">
            <a:avLst/>
          </a:prstGeom>
        </p:spPr>
        <p:txBody>
          <a:bodyPr wrap="square">
            <a:spAutoFit/>
          </a:bodyPr>
          <a:lstStyle/>
          <a:p>
            <a:pPr lvl="0" algn="just"/>
            <a:r>
              <a:rPr lang="en-US" sz="2000" dirty="0"/>
              <a:t>4. To communicate competently with nonverbal communication</a:t>
            </a:r>
            <a:endParaRPr lang="en-IN" sz="2000" dirty="0"/>
          </a:p>
          <a:p>
            <a:pPr marL="342900" lvl="0" indent="-342900" algn="just">
              <a:buFont typeface="+mj-lt"/>
              <a:buAutoNum type="alphaUcPeriod"/>
            </a:pPr>
            <a:r>
              <a:rPr lang="en-US" sz="2000" dirty="0"/>
              <a:t>Observe multiple nonverbal cues before drawing any conclusions about a person's communication.</a:t>
            </a:r>
            <a:endParaRPr lang="en-IN" sz="2000" dirty="0"/>
          </a:p>
          <a:p>
            <a:pPr marL="342900" lvl="0" indent="-342900" algn="just">
              <a:buFont typeface="+mj-lt"/>
              <a:buAutoNum type="alphaUcPeriod"/>
            </a:pPr>
            <a:r>
              <a:rPr lang="en-US" sz="2000" dirty="0"/>
              <a:t>Try to match nonverbal and verbal communication to avoid mixed messages</a:t>
            </a:r>
            <a:endParaRPr lang="en-IN" sz="2000" dirty="0"/>
          </a:p>
          <a:p>
            <a:pPr marL="342900" lvl="0" indent="-342900" algn="just">
              <a:buFont typeface="+mj-lt"/>
              <a:buAutoNum type="alphaUcPeriod"/>
            </a:pPr>
            <a:r>
              <a:rPr lang="en-US" sz="2000" dirty="0"/>
              <a:t>Monitor your own nonverbal communication.</a:t>
            </a:r>
            <a:endParaRPr lang="en-IN" sz="2000" dirty="0"/>
          </a:p>
          <a:p>
            <a:pPr marL="342900" lvl="0" indent="-342900" algn="just">
              <a:buFont typeface="+mj-lt"/>
              <a:buAutoNum type="alphaUcPeriod"/>
            </a:pPr>
            <a:r>
              <a:rPr lang="en-US" sz="2000" dirty="0"/>
              <a:t>All of the above.</a:t>
            </a:r>
            <a:endParaRPr lang="en-IN" sz="2000" dirty="0"/>
          </a:p>
          <a:p>
            <a:pPr algn="just"/>
            <a:endParaRPr lang="en-US" sz="2000" dirty="0" smtClean="0"/>
          </a:p>
          <a:p>
            <a:pPr algn="just"/>
            <a:r>
              <a:rPr lang="en-US" sz="2000" dirty="0"/>
              <a:t> </a:t>
            </a:r>
            <a:endParaRPr lang="en-IN" sz="2000" dirty="0"/>
          </a:p>
          <a:p>
            <a:pPr lvl="0" algn="just"/>
            <a:r>
              <a:rPr lang="en-US" sz="2000" dirty="0"/>
              <a:t>5. The following are valid conclusions, based on research, about gestures and cultures:</a:t>
            </a:r>
            <a:endParaRPr lang="en-IN" sz="2000" dirty="0"/>
          </a:p>
          <a:p>
            <a:pPr marL="342900" lvl="0" indent="-342900" algn="just">
              <a:buFont typeface="+mj-lt"/>
              <a:buAutoNum type="alphaUcPeriod"/>
            </a:pPr>
            <a:r>
              <a:rPr lang="en-US" sz="2000" dirty="0"/>
              <a:t>Identical gestures always produce identical meaning in different cultures because gestures are natural displays of feelings.</a:t>
            </a:r>
            <a:endParaRPr lang="en-IN" sz="2000" dirty="0"/>
          </a:p>
          <a:p>
            <a:pPr marL="342900" lvl="0" indent="-342900" algn="just">
              <a:buFont typeface="+mj-lt"/>
              <a:buAutoNum type="alphaUcPeriod"/>
            </a:pPr>
            <a:r>
              <a:rPr lang="en-US" sz="2000" dirty="0"/>
              <a:t>Illustrators usually come naturally to individuals from all cultures.</a:t>
            </a:r>
            <a:endParaRPr lang="en-IN" sz="2000" dirty="0"/>
          </a:p>
          <a:p>
            <a:pPr marL="342900" lvl="0" indent="-342900" algn="just">
              <a:buFont typeface="+mj-lt"/>
              <a:buAutoNum type="alphaUcPeriod"/>
            </a:pPr>
            <a:r>
              <a:rPr lang="en-US" sz="2000" dirty="0"/>
              <a:t>There are no gestures that mean the same thing to members of different cultures.</a:t>
            </a:r>
            <a:endParaRPr lang="en-IN" sz="2000" dirty="0"/>
          </a:p>
          <a:p>
            <a:pPr marL="342900" lvl="0" indent="-342900" algn="just">
              <a:buFont typeface="+mj-lt"/>
              <a:buAutoNum type="alphaUcPeriod"/>
            </a:pPr>
            <a:r>
              <a:rPr lang="en-US" sz="2000" dirty="0"/>
              <a:t>Every culture uses the thumbs up sign to mean "good going" or "nice job".</a:t>
            </a:r>
            <a:endParaRPr lang="en-IN" sz="2000" dirty="0"/>
          </a:p>
        </p:txBody>
      </p:sp>
    </p:spTree>
    <p:extLst>
      <p:ext uri="{BB962C8B-B14F-4D97-AF65-F5344CB8AC3E}">
        <p14:creationId xmlns:p14="http://schemas.microsoft.com/office/powerpoint/2010/main" val="1335906971"/>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7504" y="335846"/>
            <a:ext cx="8280920" cy="6370975"/>
          </a:xfrm>
          <a:prstGeom prst="rect">
            <a:avLst/>
          </a:prstGeom>
        </p:spPr>
        <p:txBody>
          <a:bodyPr wrap="square">
            <a:spAutoFit/>
          </a:bodyPr>
          <a:lstStyle/>
          <a:p>
            <a:pPr lvl="0"/>
            <a:r>
              <a:rPr lang="en-US" sz="2400" dirty="0" smtClean="0"/>
              <a:t>6. Differences </a:t>
            </a:r>
            <a:r>
              <a:rPr lang="en-US" sz="2400" dirty="0"/>
              <a:t>between verbal and nonverbal communication include.</a:t>
            </a:r>
            <a:endParaRPr lang="en-IN" sz="2400" dirty="0"/>
          </a:p>
          <a:p>
            <a:pPr marL="342900" lvl="0" indent="-342900">
              <a:buFont typeface="+mj-lt"/>
              <a:buAutoNum type="alphaUcPeriod"/>
            </a:pPr>
            <a:r>
              <a:rPr lang="en-US" sz="2400" dirty="0"/>
              <a:t>Verbal communication is multichannel; nonverbal communication is single-channeled.</a:t>
            </a:r>
            <a:endParaRPr lang="en-IN" sz="2400" dirty="0"/>
          </a:p>
          <a:p>
            <a:pPr marL="342900" lvl="0" indent="-342900">
              <a:buFont typeface="+mj-lt"/>
              <a:buAutoNum type="alphaUcPeriod"/>
            </a:pPr>
            <a:r>
              <a:rPr lang="en-US" sz="2400" dirty="0"/>
              <a:t>Nonverbal communication possesses none of the four essential characteristics of language (verbal communication).</a:t>
            </a:r>
            <a:endParaRPr lang="en-IN" sz="2400" dirty="0"/>
          </a:p>
          <a:p>
            <a:pPr marL="342900" lvl="0" indent="-342900">
              <a:buFont typeface="+mj-lt"/>
              <a:buAutoNum type="alphaUcPeriod"/>
            </a:pPr>
            <a:r>
              <a:rPr lang="en-US" sz="2400" dirty="0"/>
              <a:t>Verbal communication is single-channeled; nonverbal communication is multichannel.</a:t>
            </a:r>
            <a:endParaRPr lang="en-IN" sz="2400" dirty="0"/>
          </a:p>
          <a:p>
            <a:pPr marL="342900" lvl="0" indent="-342900">
              <a:buFont typeface="+mj-lt"/>
              <a:buAutoNum type="alphaUcPeriod"/>
            </a:pPr>
            <a:r>
              <a:rPr lang="en-US" sz="2400" dirty="0"/>
              <a:t>both b and c</a:t>
            </a:r>
            <a:endParaRPr lang="en-IN" sz="2400" dirty="0"/>
          </a:p>
          <a:p>
            <a:r>
              <a:rPr lang="en-US" sz="2400" dirty="0"/>
              <a:t> </a:t>
            </a:r>
            <a:endParaRPr lang="en-IN" sz="2400" dirty="0"/>
          </a:p>
          <a:p>
            <a:pPr lvl="0"/>
            <a:r>
              <a:rPr lang="en-US" sz="2400" dirty="0" smtClean="0"/>
              <a:t>7. Friendship-warmth </a:t>
            </a:r>
            <a:r>
              <a:rPr lang="en-US" sz="2400" dirty="0"/>
              <a:t>touch.</a:t>
            </a:r>
            <a:endParaRPr lang="en-IN" sz="2400" dirty="0"/>
          </a:p>
          <a:p>
            <a:pPr marL="342900" lvl="0" indent="-342900">
              <a:buFont typeface="+mj-lt"/>
              <a:buAutoNum type="alphaUcPeriod"/>
            </a:pPr>
            <a:r>
              <a:rPr lang="en-US" sz="2400" dirty="0"/>
              <a:t>Is the least intense form of touching?</a:t>
            </a:r>
            <a:endParaRPr lang="en-IN" sz="2400" dirty="0"/>
          </a:p>
          <a:p>
            <a:pPr marL="342900" lvl="0" indent="-342900">
              <a:buFont typeface="+mj-lt"/>
              <a:buAutoNum type="alphaUcPeriod"/>
            </a:pPr>
            <a:r>
              <a:rPr lang="en-US" sz="2400" dirty="0"/>
              <a:t>Is most ambiguous type of touch?</a:t>
            </a:r>
            <a:endParaRPr lang="en-IN" sz="2400" dirty="0"/>
          </a:p>
          <a:p>
            <a:pPr marL="342900" lvl="0" indent="-342900">
              <a:buFont typeface="+mj-lt"/>
              <a:buAutoNum type="alphaUcPeriod"/>
            </a:pPr>
            <a:r>
              <a:rPr lang="en-US" sz="2400" dirty="0"/>
              <a:t>Leads to the most misunderstandings between people.</a:t>
            </a:r>
            <a:endParaRPr lang="en-IN" sz="2400" dirty="0"/>
          </a:p>
          <a:p>
            <a:pPr marL="342900" lvl="0" indent="-342900">
              <a:buFont typeface="+mj-lt"/>
              <a:buAutoNum type="alphaUcPeriod"/>
            </a:pPr>
            <a:r>
              <a:rPr lang="en-US" sz="2400" dirty="0"/>
              <a:t>Both b and c</a:t>
            </a:r>
            <a:endParaRPr lang="en-IN" sz="2400" dirty="0"/>
          </a:p>
          <a:p>
            <a:r>
              <a:rPr lang="en-US" sz="2400" b="1" dirty="0"/>
              <a:t> </a:t>
            </a:r>
            <a:endParaRPr lang="en-IN" sz="2400" dirty="0"/>
          </a:p>
          <a:p>
            <a:r>
              <a:rPr lang="en-US" sz="2400" dirty="0"/>
              <a:t> </a:t>
            </a:r>
            <a:endParaRPr lang="en-IN" sz="2400" dirty="0"/>
          </a:p>
        </p:txBody>
      </p:sp>
    </p:spTree>
    <p:extLst>
      <p:ext uri="{BB962C8B-B14F-4D97-AF65-F5344CB8AC3E}">
        <p14:creationId xmlns:p14="http://schemas.microsoft.com/office/powerpoint/2010/main" val="3830714909"/>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65948" y="188640"/>
            <a:ext cx="8438499" cy="4154984"/>
          </a:xfrm>
          <a:prstGeom prst="rect">
            <a:avLst/>
          </a:prstGeom>
        </p:spPr>
        <p:txBody>
          <a:bodyPr wrap="square">
            <a:spAutoFit/>
          </a:bodyPr>
          <a:lstStyle/>
          <a:p>
            <a:pPr algn="ctr"/>
            <a:r>
              <a:rPr lang="en-US" sz="2400" b="1" dirty="0" smtClean="0"/>
              <a:t>Answer</a:t>
            </a:r>
          </a:p>
          <a:p>
            <a:pPr algn="just"/>
            <a:r>
              <a:rPr lang="en-US" sz="2400" dirty="0" smtClean="0"/>
              <a:t>1.B. </a:t>
            </a:r>
            <a:r>
              <a:rPr lang="en-US" sz="2400" dirty="0"/>
              <a:t>Members of diverse cultures show significant differences in perceptions of the intensity of emotion exhibited by a facial expression</a:t>
            </a:r>
            <a:r>
              <a:rPr lang="en-US" sz="2400" dirty="0" smtClean="0"/>
              <a:t>.</a:t>
            </a:r>
            <a:r>
              <a:rPr lang="en-US" sz="2400" dirty="0"/>
              <a:t>	</a:t>
            </a:r>
            <a:endParaRPr lang="en-US" sz="2400" dirty="0" smtClean="0"/>
          </a:p>
          <a:p>
            <a:pPr lvl="0"/>
            <a:r>
              <a:rPr lang="en-US" sz="2400" dirty="0" smtClean="0"/>
              <a:t>2</a:t>
            </a:r>
            <a:r>
              <a:rPr lang="en-US" sz="2400" dirty="0"/>
              <a:t>. </a:t>
            </a:r>
            <a:r>
              <a:rPr lang="en-US" sz="2400" dirty="0" smtClean="0"/>
              <a:t>D. Continuous</a:t>
            </a:r>
            <a:r>
              <a:rPr lang="en-US" sz="2400" dirty="0"/>
              <a:t>	</a:t>
            </a:r>
            <a:r>
              <a:rPr lang="en-US" sz="2400" dirty="0" smtClean="0"/>
              <a:t>                         3</a:t>
            </a:r>
            <a:r>
              <a:rPr lang="en-US" sz="2400" dirty="0"/>
              <a:t>. </a:t>
            </a:r>
            <a:r>
              <a:rPr lang="en-US" sz="2400" dirty="0" smtClean="0"/>
              <a:t>D. All </a:t>
            </a:r>
            <a:r>
              <a:rPr lang="en-US" sz="2400" dirty="0"/>
              <a:t>of the above 	</a:t>
            </a:r>
            <a:endParaRPr lang="en-US" sz="2400" dirty="0" smtClean="0"/>
          </a:p>
          <a:p>
            <a:pPr lvl="0"/>
            <a:r>
              <a:rPr lang="en-US" sz="2400" dirty="0" smtClean="0"/>
              <a:t>4. </a:t>
            </a:r>
            <a:r>
              <a:rPr lang="en-US" sz="2400" dirty="0"/>
              <a:t>D. All of the above</a:t>
            </a:r>
            <a:r>
              <a:rPr lang="en-US" sz="2400" dirty="0" smtClean="0"/>
              <a:t>.</a:t>
            </a:r>
            <a:r>
              <a:rPr lang="en-US" sz="2400" dirty="0"/>
              <a:t>	</a:t>
            </a:r>
            <a:endParaRPr lang="en-US" sz="2400" dirty="0" smtClean="0"/>
          </a:p>
          <a:p>
            <a:pPr lvl="0"/>
            <a:r>
              <a:rPr lang="en-US" sz="2400" dirty="0" smtClean="0"/>
              <a:t>5</a:t>
            </a:r>
            <a:r>
              <a:rPr lang="en-US" sz="2400" dirty="0"/>
              <a:t>. B. Illustrators usually come naturally to individuals from all cultures</a:t>
            </a:r>
            <a:r>
              <a:rPr lang="en-US" sz="2400" dirty="0" smtClean="0"/>
              <a:t>.</a:t>
            </a:r>
            <a:r>
              <a:rPr lang="en-US" sz="2400" dirty="0"/>
              <a:t>	</a:t>
            </a:r>
            <a:endParaRPr lang="en-US" sz="2400" dirty="0" smtClean="0"/>
          </a:p>
          <a:p>
            <a:pPr lvl="0"/>
            <a:r>
              <a:rPr lang="en-US" sz="2400" dirty="0"/>
              <a:t>6.D. both b and </a:t>
            </a:r>
            <a:r>
              <a:rPr lang="en-US" sz="2400" dirty="0" smtClean="0"/>
              <a:t>c</a:t>
            </a:r>
            <a:r>
              <a:rPr lang="en-US" sz="2400" dirty="0"/>
              <a:t>	</a:t>
            </a:r>
            <a:endParaRPr lang="en-US" sz="2400" dirty="0" smtClean="0"/>
          </a:p>
          <a:p>
            <a:pPr lvl="0"/>
            <a:r>
              <a:rPr lang="en-US" sz="2400" dirty="0" smtClean="0"/>
              <a:t>7</a:t>
            </a:r>
            <a:r>
              <a:rPr lang="en-US" sz="2400" dirty="0"/>
              <a:t>. A. Is the least intense form of </a:t>
            </a:r>
            <a:r>
              <a:rPr lang="en-US" sz="2400" dirty="0" smtClean="0"/>
              <a:t>touching?</a:t>
            </a:r>
            <a:endParaRPr lang="en-IN" sz="2400" dirty="0" smtClean="0"/>
          </a:p>
          <a:p>
            <a:r>
              <a:rPr lang="en-US" sz="2400" dirty="0"/>
              <a:t> </a:t>
            </a:r>
            <a:endParaRPr lang="en-IN" sz="2400" dirty="0"/>
          </a:p>
        </p:txBody>
      </p:sp>
      <p:sp>
        <p:nvSpPr>
          <p:cNvPr id="5" name="Rounded Rectangle 4"/>
          <p:cNvSpPr/>
          <p:nvPr/>
        </p:nvSpPr>
        <p:spPr>
          <a:xfrm>
            <a:off x="21933" y="4040729"/>
            <a:ext cx="9122067" cy="2817271"/>
          </a:xfrm>
          <a:prstGeom prst="roundRect">
            <a:avLst/>
          </a:prstGeom>
        </p:spPr>
        <p:style>
          <a:lnRef idx="3">
            <a:schemeClr val="lt1"/>
          </a:lnRef>
          <a:fillRef idx="1">
            <a:schemeClr val="accent5"/>
          </a:fillRef>
          <a:effectRef idx="1">
            <a:schemeClr val="accent5"/>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just">
              <a:lnSpc>
                <a:spcPct val="115000"/>
              </a:lnSpc>
              <a:spcBef>
                <a:spcPts val="0"/>
              </a:spcBef>
              <a:spcAft>
                <a:spcPts val="0"/>
              </a:spcAft>
            </a:pPr>
            <a:r>
              <a:rPr lang="en-US" sz="2400" b="1" dirty="0">
                <a:solidFill>
                  <a:srgbClr val="FFFFFF"/>
                </a:solidFill>
                <a:effectLst/>
                <a:latin typeface="Book Antiqua"/>
                <a:ea typeface="Times New Roman"/>
                <a:cs typeface="Times New Roman"/>
              </a:rPr>
              <a:t>Activity: </a:t>
            </a:r>
            <a:r>
              <a:rPr lang="en-US" sz="2400" dirty="0">
                <a:solidFill>
                  <a:srgbClr val="FFFFFF"/>
                </a:solidFill>
                <a:effectLst/>
                <a:latin typeface="Book Antiqua"/>
                <a:ea typeface="Times New Roman"/>
                <a:cs typeface="Times New Roman"/>
              </a:rPr>
              <a:t>Interview two persons who are from different countries. You would need to prepare a power point presentation. Images from the country you are researching should be included based on the relevant information. Identifies and connects to cultural experiences that similar and different to one’ own. </a:t>
            </a:r>
            <a:r>
              <a:rPr lang="en-US" sz="2400" dirty="0">
                <a:effectLst/>
                <a:ea typeface="Calibri"/>
                <a:cs typeface="Tunga"/>
              </a:rPr>
              <a:t> </a:t>
            </a:r>
            <a:endParaRPr lang="en-IN" sz="2400" dirty="0">
              <a:effectLst/>
              <a:ea typeface="Calibri"/>
              <a:cs typeface="Tunga"/>
            </a:endParaRPr>
          </a:p>
        </p:txBody>
      </p:sp>
    </p:spTree>
    <p:extLst>
      <p:ext uri="{BB962C8B-B14F-4D97-AF65-F5344CB8AC3E}">
        <p14:creationId xmlns:p14="http://schemas.microsoft.com/office/powerpoint/2010/main" val="2992648081"/>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4" name="Picture 2" descr="Recap HD Stock Images | Shutterstoc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96" y="44624"/>
            <a:ext cx="9108504" cy="68133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5672710"/>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graphicFrame>
        <p:nvGraphicFramePr>
          <p:cNvPr id="4" name="Table 3"/>
          <p:cNvGraphicFramePr>
            <a:graphicFrameLocks noGrp="1"/>
          </p:cNvGraphicFramePr>
          <p:nvPr>
            <p:extLst>
              <p:ext uri="{D42A27DB-BD31-4B8C-83A1-F6EECF244321}">
                <p14:modId xmlns:p14="http://schemas.microsoft.com/office/powerpoint/2010/main" val="1081665529"/>
              </p:ext>
            </p:extLst>
          </p:nvPr>
        </p:nvGraphicFramePr>
        <p:xfrm>
          <a:off x="0" y="504354"/>
          <a:ext cx="9144000" cy="6353646"/>
        </p:xfrm>
        <a:graphic>
          <a:graphicData uri="http://schemas.openxmlformats.org/drawingml/2006/table">
            <a:tbl>
              <a:tblPr firstRow="1" firstCol="1" bandRow="1">
                <a:tableStyleId>{5C22544A-7EE6-4342-B048-85BDC9FD1C3A}</a:tableStyleId>
              </a:tblPr>
              <a:tblGrid>
                <a:gridCol w="755576"/>
                <a:gridCol w="3988303"/>
                <a:gridCol w="4400121"/>
              </a:tblGrid>
              <a:tr h="619506">
                <a:tc>
                  <a:txBody>
                    <a:bodyPr/>
                    <a:lstStyle/>
                    <a:p>
                      <a:pPr marL="0" marR="0" algn="ctr">
                        <a:lnSpc>
                          <a:spcPct val="115000"/>
                        </a:lnSpc>
                        <a:spcBef>
                          <a:spcPts val="0"/>
                        </a:spcBef>
                        <a:spcAft>
                          <a:spcPts val="0"/>
                        </a:spcAft>
                      </a:pPr>
                      <a:r>
                        <a:rPr lang="en-US" sz="2000" dirty="0">
                          <a:effectLst/>
                          <a:latin typeface="Times New Roman" pitchFamily="18" charset="0"/>
                          <a:cs typeface="Times New Roman" pitchFamily="18" charset="0"/>
                        </a:rPr>
                        <a:t>SL</a:t>
                      </a:r>
                      <a:r>
                        <a:rPr lang="en-US" sz="2000" dirty="0" smtClean="0">
                          <a:effectLst/>
                          <a:latin typeface="Times New Roman" pitchFamily="18" charset="0"/>
                          <a:cs typeface="Times New Roman" pitchFamily="18" charset="0"/>
                        </a:rPr>
                        <a:t>.</a:t>
                      </a:r>
                    </a:p>
                    <a:p>
                      <a:pPr marL="0" marR="0" algn="ctr">
                        <a:lnSpc>
                          <a:spcPct val="115000"/>
                        </a:lnSpc>
                        <a:spcBef>
                          <a:spcPts val="0"/>
                        </a:spcBef>
                        <a:spcAft>
                          <a:spcPts val="0"/>
                        </a:spcAft>
                      </a:pPr>
                      <a:r>
                        <a:rPr lang="en-US" sz="2000" dirty="0" smtClean="0">
                          <a:effectLst/>
                          <a:latin typeface="Times New Roman" pitchFamily="18" charset="0"/>
                          <a:cs typeface="Times New Roman" pitchFamily="18" charset="0"/>
                        </a:rPr>
                        <a:t>NO</a:t>
                      </a:r>
                      <a:endParaRPr lang="en-IN" sz="2000" b="1" i="1" dirty="0">
                        <a:solidFill>
                          <a:srgbClr val="4F81BD"/>
                        </a:solidFill>
                        <a:effectLst/>
                        <a:latin typeface="Times New Roman" pitchFamily="18" charset="0"/>
                        <a:ea typeface="Times New Roman"/>
                        <a:cs typeface="Times New Roman" pitchFamily="18" charset="0"/>
                      </a:endParaRPr>
                    </a:p>
                  </a:txBody>
                  <a:tcPr marL="68580" marR="68580" marT="0" marB="0"/>
                </a:tc>
                <a:tc>
                  <a:txBody>
                    <a:bodyPr/>
                    <a:lstStyle/>
                    <a:p>
                      <a:pPr marL="0" marR="0" algn="just">
                        <a:lnSpc>
                          <a:spcPct val="115000"/>
                        </a:lnSpc>
                        <a:spcBef>
                          <a:spcPts val="0"/>
                        </a:spcBef>
                        <a:spcAft>
                          <a:spcPts val="0"/>
                        </a:spcAft>
                      </a:pPr>
                      <a:r>
                        <a:rPr lang="en-US" sz="2000" dirty="0">
                          <a:effectLst/>
                          <a:latin typeface="Times New Roman" pitchFamily="18" charset="0"/>
                          <a:cs typeface="Times New Roman" pitchFamily="18" charset="0"/>
                        </a:rPr>
                        <a:t>General Communication</a:t>
                      </a:r>
                      <a:endParaRPr lang="en-IN" sz="2000" b="1" i="1" dirty="0">
                        <a:solidFill>
                          <a:srgbClr val="4F81BD"/>
                        </a:solidFill>
                        <a:effectLst/>
                        <a:latin typeface="Times New Roman" pitchFamily="18" charset="0"/>
                        <a:ea typeface="Times New Roman"/>
                        <a:cs typeface="Times New Roman" pitchFamily="18" charset="0"/>
                      </a:endParaRPr>
                    </a:p>
                  </a:txBody>
                  <a:tcPr marL="68580" marR="68580" marT="0" marB="0"/>
                </a:tc>
                <a:tc>
                  <a:txBody>
                    <a:bodyPr/>
                    <a:lstStyle/>
                    <a:p>
                      <a:pPr marL="0" marR="0" algn="just">
                        <a:lnSpc>
                          <a:spcPct val="115000"/>
                        </a:lnSpc>
                        <a:spcBef>
                          <a:spcPts val="0"/>
                        </a:spcBef>
                        <a:spcAft>
                          <a:spcPts val="0"/>
                        </a:spcAft>
                      </a:pPr>
                      <a:r>
                        <a:rPr lang="en-US" sz="2000">
                          <a:effectLst/>
                          <a:latin typeface="Times New Roman" pitchFamily="18" charset="0"/>
                          <a:cs typeface="Times New Roman" pitchFamily="18" charset="0"/>
                        </a:rPr>
                        <a:t>Technical Communication</a:t>
                      </a:r>
                      <a:endParaRPr lang="en-IN" sz="2000" b="1" i="1">
                        <a:solidFill>
                          <a:srgbClr val="4F81BD"/>
                        </a:solidFill>
                        <a:effectLst/>
                        <a:latin typeface="Times New Roman" pitchFamily="18" charset="0"/>
                        <a:ea typeface="Times New Roman"/>
                        <a:cs typeface="Times New Roman" pitchFamily="18" charset="0"/>
                      </a:endParaRPr>
                    </a:p>
                  </a:txBody>
                  <a:tcPr marL="68580" marR="68580" marT="0" marB="0"/>
                </a:tc>
              </a:tr>
              <a:tr h="667815">
                <a:tc>
                  <a:txBody>
                    <a:bodyPr/>
                    <a:lstStyle/>
                    <a:p>
                      <a:pPr marL="0" marR="0" algn="ctr">
                        <a:lnSpc>
                          <a:spcPct val="115000"/>
                        </a:lnSpc>
                        <a:spcBef>
                          <a:spcPts val="0"/>
                        </a:spcBef>
                        <a:spcAft>
                          <a:spcPts val="1000"/>
                        </a:spcAft>
                      </a:pPr>
                      <a:r>
                        <a:rPr lang="en-US" sz="2000" dirty="0">
                          <a:effectLst/>
                          <a:latin typeface="Times New Roman" pitchFamily="18" charset="0"/>
                          <a:cs typeface="Times New Roman" pitchFamily="18" charset="0"/>
                        </a:rPr>
                        <a:t>1</a:t>
                      </a:r>
                      <a:endParaRPr lang="en-IN" sz="2000" dirty="0">
                        <a:effectLst/>
                        <a:latin typeface="Times New Roman" pitchFamily="18" charset="0"/>
                        <a:ea typeface="Calibri"/>
                        <a:cs typeface="Times New Roman" pitchFamily="18" charset="0"/>
                      </a:endParaRPr>
                    </a:p>
                  </a:txBody>
                  <a:tcPr marL="68580" marR="68580" marT="0" marB="0"/>
                </a:tc>
                <a:tc>
                  <a:txBody>
                    <a:bodyPr/>
                    <a:lstStyle/>
                    <a:p>
                      <a:pPr marL="0" marR="0" algn="just">
                        <a:lnSpc>
                          <a:spcPct val="115000"/>
                        </a:lnSpc>
                        <a:spcBef>
                          <a:spcPts val="0"/>
                        </a:spcBef>
                        <a:spcAft>
                          <a:spcPts val="1000"/>
                        </a:spcAft>
                      </a:pPr>
                      <a:r>
                        <a:rPr lang="en-US" sz="2000" dirty="0">
                          <a:effectLst/>
                          <a:latin typeface="Times New Roman" pitchFamily="18" charset="0"/>
                          <a:cs typeface="Times New Roman" pitchFamily="18" charset="0"/>
                        </a:rPr>
                        <a:t>Contains a general message.</a:t>
                      </a:r>
                      <a:endParaRPr lang="en-IN" sz="2000" dirty="0">
                        <a:effectLst/>
                        <a:latin typeface="Times New Roman" pitchFamily="18" charset="0"/>
                        <a:ea typeface="Calibri"/>
                        <a:cs typeface="Times New Roman" pitchFamily="18" charset="0"/>
                      </a:endParaRPr>
                    </a:p>
                  </a:txBody>
                  <a:tcPr marL="68580" marR="68580" marT="0" marB="0"/>
                </a:tc>
                <a:tc>
                  <a:txBody>
                    <a:bodyPr/>
                    <a:lstStyle/>
                    <a:p>
                      <a:pPr marL="0" marR="0" algn="just">
                        <a:lnSpc>
                          <a:spcPct val="115000"/>
                        </a:lnSpc>
                        <a:spcBef>
                          <a:spcPts val="0"/>
                        </a:spcBef>
                        <a:spcAft>
                          <a:spcPts val="1000"/>
                        </a:spcAft>
                      </a:pPr>
                      <a:r>
                        <a:rPr lang="en-US" sz="2000">
                          <a:effectLst/>
                          <a:latin typeface="Times New Roman" pitchFamily="18" charset="0"/>
                          <a:cs typeface="Times New Roman" pitchFamily="18" charset="0"/>
                        </a:rPr>
                        <a:t>Contains a technical or official message.</a:t>
                      </a:r>
                      <a:endParaRPr lang="en-IN" sz="2000">
                        <a:effectLst/>
                        <a:latin typeface="Times New Roman" pitchFamily="18" charset="0"/>
                        <a:ea typeface="Calibri"/>
                        <a:cs typeface="Times New Roman" pitchFamily="18" charset="0"/>
                      </a:endParaRPr>
                    </a:p>
                  </a:txBody>
                  <a:tcPr marL="68580" marR="68580" marT="0" marB="0"/>
                </a:tc>
              </a:tr>
              <a:tr h="826903">
                <a:tc>
                  <a:txBody>
                    <a:bodyPr/>
                    <a:lstStyle/>
                    <a:p>
                      <a:pPr marL="0" marR="0" algn="ctr">
                        <a:lnSpc>
                          <a:spcPct val="115000"/>
                        </a:lnSpc>
                        <a:spcBef>
                          <a:spcPts val="0"/>
                        </a:spcBef>
                        <a:spcAft>
                          <a:spcPts val="1000"/>
                        </a:spcAft>
                      </a:pPr>
                      <a:r>
                        <a:rPr lang="en-US" sz="2000" dirty="0">
                          <a:effectLst/>
                          <a:latin typeface="Times New Roman" pitchFamily="18" charset="0"/>
                          <a:cs typeface="Times New Roman" pitchFamily="18" charset="0"/>
                        </a:rPr>
                        <a:t>2</a:t>
                      </a:r>
                      <a:endParaRPr lang="en-IN" sz="2000" dirty="0">
                        <a:effectLst/>
                        <a:latin typeface="Times New Roman" pitchFamily="18" charset="0"/>
                        <a:ea typeface="Calibri"/>
                        <a:cs typeface="Times New Roman" pitchFamily="18" charset="0"/>
                      </a:endParaRPr>
                    </a:p>
                  </a:txBody>
                  <a:tcPr marL="68580" marR="68580" marT="0" marB="0"/>
                </a:tc>
                <a:tc>
                  <a:txBody>
                    <a:bodyPr/>
                    <a:lstStyle/>
                    <a:p>
                      <a:pPr marL="0" marR="0" algn="just">
                        <a:lnSpc>
                          <a:spcPct val="115000"/>
                        </a:lnSpc>
                        <a:spcBef>
                          <a:spcPts val="0"/>
                        </a:spcBef>
                        <a:spcAft>
                          <a:spcPts val="1000"/>
                        </a:spcAft>
                      </a:pPr>
                      <a:r>
                        <a:rPr lang="en-US" sz="2000">
                          <a:effectLst/>
                          <a:latin typeface="Times New Roman" pitchFamily="18" charset="0"/>
                          <a:cs typeface="Times New Roman" pitchFamily="18" charset="0"/>
                        </a:rPr>
                        <a:t>Informal in style and approach.</a:t>
                      </a:r>
                      <a:endParaRPr lang="en-IN" sz="2000">
                        <a:effectLst/>
                        <a:latin typeface="Times New Roman" pitchFamily="18" charset="0"/>
                        <a:ea typeface="Calibri"/>
                        <a:cs typeface="Times New Roman" pitchFamily="18" charset="0"/>
                      </a:endParaRPr>
                    </a:p>
                  </a:txBody>
                  <a:tcPr marL="68580" marR="68580" marT="0" marB="0"/>
                </a:tc>
                <a:tc>
                  <a:txBody>
                    <a:bodyPr/>
                    <a:lstStyle/>
                    <a:p>
                      <a:pPr marL="0" marR="0" algn="just">
                        <a:lnSpc>
                          <a:spcPct val="115000"/>
                        </a:lnSpc>
                        <a:spcBef>
                          <a:spcPts val="0"/>
                        </a:spcBef>
                        <a:spcAft>
                          <a:spcPts val="1000"/>
                        </a:spcAft>
                      </a:pPr>
                      <a:r>
                        <a:rPr lang="en-US" sz="2000" dirty="0">
                          <a:effectLst/>
                          <a:latin typeface="Times New Roman" pitchFamily="18" charset="0"/>
                          <a:cs typeface="Times New Roman" pitchFamily="18" charset="0"/>
                        </a:rPr>
                        <a:t>Mostly formal style.</a:t>
                      </a:r>
                      <a:endParaRPr lang="en-IN" sz="2000" dirty="0">
                        <a:effectLst/>
                        <a:latin typeface="Times New Roman" pitchFamily="18" charset="0"/>
                        <a:ea typeface="Calibri"/>
                        <a:cs typeface="Times New Roman" pitchFamily="18" charset="0"/>
                      </a:endParaRPr>
                    </a:p>
                  </a:txBody>
                  <a:tcPr marL="68580" marR="68580" marT="0" marB="0"/>
                </a:tc>
              </a:tr>
              <a:tr h="826903">
                <a:tc>
                  <a:txBody>
                    <a:bodyPr/>
                    <a:lstStyle/>
                    <a:p>
                      <a:pPr marL="0" marR="0" algn="ctr">
                        <a:lnSpc>
                          <a:spcPct val="115000"/>
                        </a:lnSpc>
                        <a:spcBef>
                          <a:spcPts val="0"/>
                        </a:spcBef>
                        <a:spcAft>
                          <a:spcPts val="1000"/>
                        </a:spcAft>
                      </a:pPr>
                      <a:r>
                        <a:rPr lang="en-US" sz="2000" dirty="0">
                          <a:effectLst/>
                          <a:latin typeface="Times New Roman" pitchFamily="18" charset="0"/>
                          <a:cs typeface="Times New Roman" pitchFamily="18" charset="0"/>
                        </a:rPr>
                        <a:t>3</a:t>
                      </a:r>
                      <a:endParaRPr lang="en-IN" sz="2000" dirty="0">
                        <a:effectLst/>
                        <a:latin typeface="Times New Roman" pitchFamily="18" charset="0"/>
                        <a:ea typeface="Calibri"/>
                        <a:cs typeface="Times New Roman" pitchFamily="18" charset="0"/>
                      </a:endParaRPr>
                    </a:p>
                  </a:txBody>
                  <a:tcPr marL="68580" marR="68580" marT="0" marB="0"/>
                </a:tc>
                <a:tc>
                  <a:txBody>
                    <a:bodyPr/>
                    <a:lstStyle/>
                    <a:p>
                      <a:pPr marL="0" marR="0" algn="just">
                        <a:lnSpc>
                          <a:spcPct val="115000"/>
                        </a:lnSpc>
                        <a:spcBef>
                          <a:spcPts val="0"/>
                        </a:spcBef>
                        <a:spcAft>
                          <a:spcPts val="1000"/>
                        </a:spcAft>
                      </a:pPr>
                      <a:r>
                        <a:rPr lang="en-US" sz="2000">
                          <a:effectLst/>
                          <a:latin typeface="Times New Roman" pitchFamily="18" charset="0"/>
                          <a:cs typeface="Times New Roman" pitchFamily="18" charset="0"/>
                        </a:rPr>
                        <a:t>No set pattern of communication.</a:t>
                      </a:r>
                      <a:endParaRPr lang="en-IN" sz="2000">
                        <a:effectLst/>
                        <a:latin typeface="Times New Roman" pitchFamily="18" charset="0"/>
                        <a:ea typeface="Calibri"/>
                        <a:cs typeface="Times New Roman" pitchFamily="18" charset="0"/>
                      </a:endParaRPr>
                    </a:p>
                  </a:txBody>
                  <a:tcPr marL="68580" marR="68580" marT="0" marB="0"/>
                </a:tc>
                <a:tc>
                  <a:txBody>
                    <a:bodyPr/>
                    <a:lstStyle/>
                    <a:p>
                      <a:pPr marL="0" marR="0" algn="just">
                        <a:lnSpc>
                          <a:spcPct val="115000"/>
                        </a:lnSpc>
                        <a:spcBef>
                          <a:spcPts val="0"/>
                        </a:spcBef>
                        <a:spcAft>
                          <a:spcPts val="1000"/>
                        </a:spcAft>
                      </a:pPr>
                      <a:r>
                        <a:rPr lang="en-US" sz="2000">
                          <a:effectLst/>
                          <a:latin typeface="Times New Roman" pitchFamily="18" charset="0"/>
                          <a:cs typeface="Times New Roman" pitchFamily="18" charset="0"/>
                        </a:rPr>
                        <a:t>Follows a set pattern.</a:t>
                      </a:r>
                      <a:endParaRPr lang="en-IN" sz="2000">
                        <a:effectLst/>
                        <a:latin typeface="Times New Roman" pitchFamily="18" charset="0"/>
                        <a:ea typeface="Calibri"/>
                        <a:cs typeface="Times New Roman" pitchFamily="18" charset="0"/>
                      </a:endParaRPr>
                    </a:p>
                  </a:txBody>
                  <a:tcPr marL="68580" marR="68580" marT="0" marB="0"/>
                </a:tc>
              </a:tr>
              <a:tr h="826903">
                <a:tc>
                  <a:txBody>
                    <a:bodyPr/>
                    <a:lstStyle/>
                    <a:p>
                      <a:pPr marL="0" marR="0" algn="ctr">
                        <a:lnSpc>
                          <a:spcPct val="115000"/>
                        </a:lnSpc>
                        <a:spcBef>
                          <a:spcPts val="0"/>
                        </a:spcBef>
                        <a:spcAft>
                          <a:spcPts val="1000"/>
                        </a:spcAft>
                      </a:pPr>
                      <a:r>
                        <a:rPr lang="en-US" sz="2000">
                          <a:effectLst/>
                          <a:latin typeface="Times New Roman" pitchFamily="18" charset="0"/>
                          <a:cs typeface="Times New Roman" pitchFamily="18" charset="0"/>
                        </a:rPr>
                        <a:t>4</a:t>
                      </a:r>
                      <a:endParaRPr lang="en-IN" sz="2000">
                        <a:effectLst/>
                        <a:latin typeface="Times New Roman" pitchFamily="18" charset="0"/>
                        <a:ea typeface="Calibri"/>
                        <a:cs typeface="Times New Roman" pitchFamily="18" charset="0"/>
                      </a:endParaRPr>
                    </a:p>
                  </a:txBody>
                  <a:tcPr marL="68580" marR="68580" marT="0" marB="0"/>
                </a:tc>
                <a:tc>
                  <a:txBody>
                    <a:bodyPr/>
                    <a:lstStyle/>
                    <a:p>
                      <a:pPr marL="0" marR="0" algn="just">
                        <a:lnSpc>
                          <a:spcPct val="115000"/>
                        </a:lnSpc>
                        <a:spcBef>
                          <a:spcPts val="0"/>
                        </a:spcBef>
                        <a:spcAft>
                          <a:spcPts val="1000"/>
                        </a:spcAft>
                      </a:pPr>
                      <a:r>
                        <a:rPr lang="en-US" sz="2000">
                          <a:effectLst/>
                          <a:latin typeface="Times New Roman" pitchFamily="18" charset="0"/>
                          <a:cs typeface="Times New Roman" pitchFamily="18" charset="0"/>
                        </a:rPr>
                        <a:t>Mostly oral.</a:t>
                      </a:r>
                      <a:endParaRPr lang="en-IN" sz="2000">
                        <a:effectLst/>
                        <a:latin typeface="Times New Roman" pitchFamily="18" charset="0"/>
                        <a:ea typeface="Calibri"/>
                        <a:cs typeface="Times New Roman" pitchFamily="18" charset="0"/>
                      </a:endParaRPr>
                    </a:p>
                  </a:txBody>
                  <a:tcPr marL="68580" marR="68580" marT="0" marB="0"/>
                </a:tc>
                <a:tc>
                  <a:txBody>
                    <a:bodyPr/>
                    <a:lstStyle/>
                    <a:p>
                      <a:pPr marL="0" marR="0" algn="just">
                        <a:lnSpc>
                          <a:spcPct val="115000"/>
                        </a:lnSpc>
                        <a:spcBef>
                          <a:spcPts val="0"/>
                        </a:spcBef>
                        <a:spcAft>
                          <a:spcPts val="1000"/>
                        </a:spcAft>
                      </a:pPr>
                      <a:r>
                        <a:rPr lang="en-US" sz="2000">
                          <a:effectLst/>
                          <a:latin typeface="Times New Roman" pitchFamily="18" charset="0"/>
                          <a:cs typeface="Times New Roman" pitchFamily="18" charset="0"/>
                        </a:rPr>
                        <a:t>Both oral and written.</a:t>
                      </a:r>
                      <a:endParaRPr lang="en-IN" sz="2000">
                        <a:effectLst/>
                        <a:latin typeface="Times New Roman" pitchFamily="18" charset="0"/>
                        <a:ea typeface="Calibri"/>
                        <a:cs typeface="Times New Roman" pitchFamily="18" charset="0"/>
                      </a:endParaRPr>
                    </a:p>
                  </a:txBody>
                  <a:tcPr marL="68580" marR="68580" marT="0" marB="0"/>
                </a:tc>
              </a:tr>
              <a:tr h="826903">
                <a:tc>
                  <a:txBody>
                    <a:bodyPr/>
                    <a:lstStyle/>
                    <a:p>
                      <a:pPr marL="0" marR="0" algn="ctr">
                        <a:lnSpc>
                          <a:spcPct val="115000"/>
                        </a:lnSpc>
                        <a:spcBef>
                          <a:spcPts val="0"/>
                        </a:spcBef>
                        <a:spcAft>
                          <a:spcPts val="1000"/>
                        </a:spcAft>
                      </a:pPr>
                      <a:r>
                        <a:rPr lang="en-US" sz="2000">
                          <a:effectLst/>
                          <a:latin typeface="Times New Roman" pitchFamily="18" charset="0"/>
                          <a:cs typeface="Times New Roman" pitchFamily="18" charset="0"/>
                        </a:rPr>
                        <a:t>5</a:t>
                      </a:r>
                      <a:endParaRPr lang="en-IN" sz="2000">
                        <a:effectLst/>
                        <a:latin typeface="Times New Roman" pitchFamily="18" charset="0"/>
                        <a:ea typeface="Calibri"/>
                        <a:cs typeface="Times New Roman" pitchFamily="18" charset="0"/>
                      </a:endParaRPr>
                    </a:p>
                  </a:txBody>
                  <a:tcPr marL="68580" marR="68580" marT="0" marB="0"/>
                </a:tc>
                <a:tc>
                  <a:txBody>
                    <a:bodyPr/>
                    <a:lstStyle/>
                    <a:p>
                      <a:pPr marL="0" marR="0" algn="just">
                        <a:lnSpc>
                          <a:spcPct val="115000"/>
                        </a:lnSpc>
                        <a:spcBef>
                          <a:spcPts val="0"/>
                        </a:spcBef>
                        <a:spcAft>
                          <a:spcPts val="1000"/>
                        </a:spcAft>
                      </a:pPr>
                      <a:r>
                        <a:rPr lang="en-US" sz="2000">
                          <a:effectLst/>
                          <a:latin typeface="Times New Roman" pitchFamily="18" charset="0"/>
                          <a:cs typeface="Times New Roman" pitchFamily="18" charset="0"/>
                        </a:rPr>
                        <a:t>Not always for a specific audience.</a:t>
                      </a:r>
                      <a:endParaRPr lang="en-IN" sz="2000">
                        <a:effectLst/>
                        <a:latin typeface="Times New Roman" pitchFamily="18" charset="0"/>
                        <a:ea typeface="Calibri"/>
                        <a:cs typeface="Times New Roman" pitchFamily="18" charset="0"/>
                      </a:endParaRPr>
                    </a:p>
                  </a:txBody>
                  <a:tcPr marL="68580" marR="68580" marT="0" marB="0"/>
                </a:tc>
                <a:tc>
                  <a:txBody>
                    <a:bodyPr/>
                    <a:lstStyle/>
                    <a:p>
                      <a:pPr marL="0" marR="0" algn="just">
                        <a:lnSpc>
                          <a:spcPct val="115000"/>
                        </a:lnSpc>
                        <a:spcBef>
                          <a:spcPts val="0"/>
                        </a:spcBef>
                        <a:spcAft>
                          <a:spcPts val="1000"/>
                        </a:spcAft>
                      </a:pPr>
                      <a:r>
                        <a:rPr lang="en-US" sz="2000">
                          <a:effectLst/>
                          <a:latin typeface="Times New Roman" pitchFamily="18" charset="0"/>
                          <a:cs typeface="Times New Roman" pitchFamily="18" charset="0"/>
                        </a:rPr>
                        <a:t>Always for a specific audience.</a:t>
                      </a:r>
                      <a:endParaRPr lang="en-IN" sz="2000">
                        <a:effectLst/>
                        <a:latin typeface="Times New Roman" pitchFamily="18" charset="0"/>
                        <a:ea typeface="Calibri"/>
                        <a:cs typeface="Times New Roman" pitchFamily="18" charset="0"/>
                      </a:endParaRPr>
                    </a:p>
                  </a:txBody>
                  <a:tcPr marL="68580" marR="68580" marT="0" marB="0"/>
                </a:tc>
              </a:tr>
              <a:tr h="1705309">
                <a:tc>
                  <a:txBody>
                    <a:bodyPr/>
                    <a:lstStyle/>
                    <a:p>
                      <a:pPr marL="0" marR="0" algn="ctr">
                        <a:lnSpc>
                          <a:spcPct val="115000"/>
                        </a:lnSpc>
                        <a:spcBef>
                          <a:spcPts val="0"/>
                        </a:spcBef>
                        <a:spcAft>
                          <a:spcPts val="1000"/>
                        </a:spcAft>
                      </a:pPr>
                      <a:r>
                        <a:rPr lang="en-US" sz="2000" dirty="0">
                          <a:effectLst/>
                          <a:latin typeface="Times New Roman" pitchFamily="18" charset="0"/>
                          <a:cs typeface="Times New Roman" pitchFamily="18" charset="0"/>
                        </a:rPr>
                        <a:t>6</a:t>
                      </a:r>
                      <a:endParaRPr lang="en-IN" sz="2000" dirty="0">
                        <a:effectLst/>
                        <a:latin typeface="Times New Roman" pitchFamily="18" charset="0"/>
                        <a:ea typeface="Calibri"/>
                        <a:cs typeface="Times New Roman" pitchFamily="18" charset="0"/>
                      </a:endParaRPr>
                    </a:p>
                  </a:txBody>
                  <a:tcPr marL="68580" marR="68580" marT="0" marB="0"/>
                </a:tc>
                <a:tc>
                  <a:txBody>
                    <a:bodyPr/>
                    <a:lstStyle/>
                    <a:p>
                      <a:pPr marL="0" marR="0" algn="just">
                        <a:lnSpc>
                          <a:spcPct val="115000"/>
                        </a:lnSpc>
                        <a:spcBef>
                          <a:spcPts val="0"/>
                        </a:spcBef>
                        <a:spcAft>
                          <a:spcPts val="1000"/>
                        </a:spcAft>
                      </a:pPr>
                      <a:r>
                        <a:rPr lang="en-US" sz="2000" dirty="0">
                          <a:effectLst/>
                          <a:latin typeface="Times New Roman" pitchFamily="18" charset="0"/>
                          <a:cs typeface="Times New Roman" pitchFamily="18" charset="0"/>
                        </a:rPr>
                        <a:t>Does not involve the use of technical vocabulary or graphics etc.</a:t>
                      </a:r>
                      <a:endParaRPr lang="en-IN" sz="2000" dirty="0">
                        <a:effectLst/>
                        <a:latin typeface="Times New Roman" pitchFamily="18" charset="0"/>
                        <a:ea typeface="Calibri"/>
                        <a:cs typeface="Times New Roman" pitchFamily="18" charset="0"/>
                      </a:endParaRPr>
                    </a:p>
                  </a:txBody>
                  <a:tcPr marL="68580" marR="68580" marT="0" marB="0"/>
                </a:tc>
                <a:tc>
                  <a:txBody>
                    <a:bodyPr/>
                    <a:lstStyle/>
                    <a:p>
                      <a:pPr marL="0" marR="0" algn="just">
                        <a:lnSpc>
                          <a:spcPct val="115000"/>
                        </a:lnSpc>
                        <a:spcBef>
                          <a:spcPts val="0"/>
                        </a:spcBef>
                        <a:spcAft>
                          <a:spcPts val="1000"/>
                        </a:spcAft>
                      </a:pPr>
                      <a:r>
                        <a:rPr lang="en-US" sz="2000" dirty="0">
                          <a:effectLst/>
                          <a:latin typeface="Times New Roman" pitchFamily="18" charset="0"/>
                          <a:cs typeface="Times New Roman" pitchFamily="18" charset="0"/>
                        </a:rPr>
                        <a:t>Frequently involves jargon , graphics etc.</a:t>
                      </a:r>
                      <a:endParaRPr lang="en-IN" sz="2000" dirty="0">
                        <a:effectLst/>
                        <a:latin typeface="Times New Roman" pitchFamily="18" charset="0"/>
                        <a:ea typeface="Calibri"/>
                        <a:cs typeface="Times New Roman" pitchFamily="18" charset="0"/>
                      </a:endParaRPr>
                    </a:p>
                  </a:txBody>
                  <a:tcPr marL="68580" marR="68580" marT="0" marB="0"/>
                </a:tc>
              </a:tr>
            </a:tbl>
          </a:graphicData>
        </a:graphic>
      </p:graphicFrame>
      <p:sp>
        <p:nvSpPr>
          <p:cNvPr id="5" name="Rectangle 1"/>
          <p:cNvSpPr>
            <a:spLocks noChangeArrowheads="1"/>
          </p:cNvSpPr>
          <p:nvPr/>
        </p:nvSpPr>
        <p:spPr bwMode="auto">
          <a:xfrm>
            <a:off x="25224" y="16082"/>
            <a:ext cx="8463416"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000000"/>
                </a:solidFill>
                <a:effectLst/>
                <a:latin typeface="Book Antiqua" pitchFamily="18" charset="0"/>
                <a:ea typeface="Times New Roman" pitchFamily="18" charset="0"/>
                <a:cs typeface="Times New Roman" pitchFamily="18" charset="0"/>
              </a:rPr>
              <a:t>Difference between General and Technical communication:</a:t>
            </a:r>
            <a:endParaRPr kumimoji="0" lang="en-US" sz="2400" b="1" i="0" u="none" strike="noStrike" cap="none" normalizeH="0" baseline="0" dirty="0" smtClean="0">
              <a:ln>
                <a:noFill/>
              </a:ln>
              <a:solidFill>
                <a:srgbClr val="4F81BD"/>
              </a:solidFill>
              <a:effectLst/>
              <a:latin typeface="Cambria" pitchFamily="18" charset="0"/>
              <a:ea typeface="Times New Roman" pitchFamily="18" charset="0"/>
              <a:cs typeface="Tunga"/>
            </a:endParaRPr>
          </a:p>
        </p:txBody>
      </p:sp>
    </p:spTree>
    <p:extLst>
      <p:ext uri="{BB962C8B-B14F-4D97-AF65-F5344CB8AC3E}">
        <p14:creationId xmlns:p14="http://schemas.microsoft.com/office/powerpoint/2010/main" val="64152718"/>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699792" y="188640"/>
            <a:ext cx="3981218" cy="523220"/>
          </a:xfrm>
          <a:prstGeom prst="rect">
            <a:avLst/>
          </a:prstGeom>
        </p:spPr>
        <p:txBody>
          <a:bodyPr wrap="none">
            <a:spAutoFit/>
          </a:bodyPr>
          <a:lstStyle/>
          <a:p>
            <a:r>
              <a:rPr lang="en-IN" sz="2800" b="1" dirty="0" smtClean="0"/>
              <a:t>ASSESSMENT QUESTIONS</a:t>
            </a:r>
            <a:endParaRPr lang="en-IN" sz="2800" b="1" dirty="0"/>
          </a:p>
        </p:txBody>
      </p:sp>
      <p:sp>
        <p:nvSpPr>
          <p:cNvPr id="7" name="Rectangle 6"/>
          <p:cNvSpPr/>
          <p:nvPr/>
        </p:nvSpPr>
        <p:spPr>
          <a:xfrm>
            <a:off x="179512" y="764704"/>
            <a:ext cx="8208912" cy="6217087"/>
          </a:xfrm>
          <a:prstGeom prst="rect">
            <a:avLst/>
          </a:prstGeom>
        </p:spPr>
        <p:txBody>
          <a:bodyPr wrap="square">
            <a:spAutoFit/>
          </a:bodyPr>
          <a:lstStyle/>
          <a:p>
            <a:r>
              <a:rPr lang="en-US" sz="2000" b="1" dirty="0" smtClean="0"/>
              <a:t>Answer </a:t>
            </a:r>
            <a:r>
              <a:rPr lang="en-US" sz="2000" b="1" dirty="0"/>
              <a:t>the following questions by choosing correct options giving below.</a:t>
            </a:r>
            <a:endParaRPr lang="en-IN" sz="2000" dirty="0"/>
          </a:p>
          <a:p>
            <a:r>
              <a:rPr lang="en-IN" sz="2000" dirty="0"/>
              <a:t> </a:t>
            </a:r>
          </a:p>
          <a:p>
            <a:r>
              <a:rPr lang="en-IN" sz="2000" dirty="0"/>
              <a:t>1. Technical writing demands ______ use of language.</a:t>
            </a:r>
            <a:br>
              <a:rPr lang="en-IN" sz="2000" dirty="0"/>
            </a:br>
            <a:r>
              <a:rPr lang="en-IN" sz="2000" dirty="0"/>
              <a:t>a) Figurative		b) Poetic		c) Factual		d) Dramatic</a:t>
            </a:r>
          </a:p>
          <a:p>
            <a:r>
              <a:rPr lang="en-IN" sz="2000" b="1" dirty="0"/>
              <a:t> </a:t>
            </a:r>
            <a:endParaRPr lang="en-IN" sz="2000" dirty="0"/>
          </a:p>
          <a:p>
            <a:r>
              <a:rPr lang="en-IN" sz="2000" dirty="0"/>
              <a:t>2. Which of these must be avoided in technical writing?</a:t>
            </a:r>
            <a:br>
              <a:rPr lang="en-IN" sz="2000" dirty="0"/>
            </a:br>
            <a:r>
              <a:rPr lang="en-IN" sz="2000" dirty="0"/>
              <a:t>a) Facts		b) Grammar		c) Punctuation	d) Personal feelings</a:t>
            </a:r>
          </a:p>
          <a:p>
            <a:r>
              <a:rPr lang="en-IN" sz="2000" b="1" dirty="0"/>
              <a:t> </a:t>
            </a:r>
            <a:endParaRPr lang="en-IN" sz="2000" dirty="0"/>
          </a:p>
          <a:p>
            <a:r>
              <a:rPr lang="en-IN" sz="2000" dirty="0"/>
              <a:t>3. Which of these words is used in technical writing?</a:t>
            </a:r>
            <a:br>
              <a:rPr lang="en-IN" sz="2000" dirty="0"/>
            </a:br>
            <a:r>
              <a:rPr lang="en-IN" sz="2000" dirty="0"/>
              <a:t>a) Apex		b) Top		c) Slanting		</a:t>
            </a:r>
            <a:r>
              <a:rPr lang="en-IN" sz="2000" dirty="0" smtClean="0"/>
              <a:t>d</a:t>
            </a:r>
            <a:r>
              <a:rPr lang="en-IN" sz="2000" dirty="0"/>
              <a:t>) Bottom</a:t>
            </a:r>
          </a:p>
          <a:p>
            <a:r>
              <a:rPr lang="en-IN" sz="2000" b="1" dirty="0"/>
              <a:t> </a:t>
            </a:r>
            <a:endParaRPr lang="en-IN" sz="2000" dirty="0"/>
          </a:p>
          <a:p>
            <a:r>
              <a:rPr lang="en-IN" sz="2000" dirty="0"/>
              <a:t>4. Which of these is a technical word for </a:t>
            </a:r>
            <a:r>
              <a:rPr lang="en-IN" sz="2000" b="1" dirty="0"/>
              <a:t>slanting?</a:t>
            </a:r>
            <a:r>
              <a:rPr lang="en-IN" sz="2000" dirty="0"/>
              <a:t/>
            </a:r>
            <a:br>
              <a:rPr lang="en-IN" sz="2000" dirty="0"/>
            </a:br>
            <a:r>
              <a:rPr lang="en-IN" sz="2000" dirty="0"/>
              <a:t>a) Lateral		b) Sloping		c) Tilting		d) Bent</a:t>
            </a:r>
          </a:p>
          <a:p>
            <a:r>
              <a:rPr lang="en-IN" sz="2000" b="1" dirty="0"/>
              <a:t> </a:t>
            </a:r>
            <a:endParaRPr lang="en-IN" sz="2000" dirty="0"/>
          </a:p>
          <a:p>
            <a:r>
              <a:rPr lang="en-IN" sz="2000" dirty="0"/>
              <a:t>5. Familiar words must be used in technical writing.</a:t>
            </a:r>
            <a:br>
              <a:rPr lang="en-IN" sz="2000" dirty="0"/>
            </a:br>
            <a:r>
              <a:rPr lang="en-IN" sz="2000" dirty="0"/>
              <a:t>a) </a:t>
            </a:r>
            <a:r>
              <a:rPr lang="en-IN" sz="2000" dirty="0" smtClean="0"/>
              <a:t>True		b</a:t>
            </a:r>
            <a:r>
              <a:rPr lang="en-IN" sz="2000" dirty="0"/>
              <a:t>) False</a:t>
            </a:r>
          </a:p>
          <a:p>
            <a:r>
              <a:rPr lang="en-IN" sz="2000" b="1" dirty="0"/>
              <a:t> </a:t>
            </a:r>
            <a:endParaRPr lang="en-IN" sz="2000" dirty="0"/>
          </a:p>
        </p:txBody>
      </p:sp>
    </p:spTree>
    <p:extLst>
      <p:ext uri="{BB962C8B-B14F-4D97-AF65-F5344CB8AC3E}">
        <p14:creationId xmlns:p14="http://schemas.microsoft.com/office/powerpoint/2010/main" val="3487931632"/>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7504" y="260648"/>
            <a:ext cx="7992888" cy="6555641"/>
          </a:xfrm>
          <a:prstGeom prst="rect">
            <a:avLst/>
          </a:prstGeom>
        </p:spPr>
        <p:txBody>
          <a:bodyPr wrap="square">
            <a:spAutoFit/>
          </a:bodyPr>
          <a:lstStyle/>
          <a:p>
            <a:r>
              <a:rPr lang="en-IN" sz="2000" dirty="0"/>
              <a:t>6. Technical writing is same as general writing.</a:t>
            </a:r>
            <a:br>
              <a:rPr lang="en-IN" sz="2000" dirty="0"/>
            </a:br>
            <a:r>
              <a:rPr lang="en-IN" sz="2000" dirty="0"/>
              <a:t>a) True</a:t>
            </a:r>
            <a:br>
              <a:rPr lang="en-IN" sz="2000" dirty="0"/>
            </a:br>
            <a:r>
              <a:rPr lang="en-IN" sz="2000" dirty="0"/>
              <a:t>b) False</a:t>
            </a:r>
          </a:p>
          <a:p>
            <a:r>
              <a:rPr lang="en-IN" sz="2000" b="1" dirty="0"/>
              <a:t> </a:t>
            </a:r>
            <a:endParaRPr lang="en-IN" sz="2000" dirty="0"/>
          </a:p>
          <a:p>
            <a:r>
              <a:rPr lang="en-IN" sz="2000" dirty="0"/>
              <a:t>7. Participant should listen to the opinions expressed by others with respect.</a:t>
            </a:r>
            <a:br>
              <a:rPr lang="en-IN" sz="2000" dirty="0"/>
            </a:br>
            <a:r>
              <a:rPr lang="en-IN" sz="2000" dirty="0"/>
              <a:t>a) True</a:t>
            </a:r>
            <a:br>
              <a:rPr lang="en-IN" sz="2000" dirty="0"/>
            </a:br>
            <a:r>
              <a:rPr lang="en-IN" sz="2000" dirty="0"/>
              <a:t>b) False</a:t>
            </a:r>
          </a:p>
          <a:p>
            <a:r>
              <a:rPr lang="en-IN" sz="2000" b="1" dirty="0"/>
              <a:t> </a:t>
            </a:r>
            <a:endParaRPr lang="en-IN" sz="2000" dirty="0"/>
          </a:p>
          <a:p>
            <a:r>
              <a:rPr lang="en-IN" sz="2000" dirty="0"/>
              <a:t>8. ‘Personal appearance’ is an element of non-verbal communication.</a:t>
            </a:r>
            <a:br>
              <a:rPr lang="en-IN" sz="2000" dirty="0"/>
            </a:br>
            <a:r>
              <a:rPr lang="en-IN" sz="2000" dirty="0"/>
              <a:t>a) False </a:t>
            </a:r>
            <a:br>
              <a:rPr lang="en-IN" sz="2000" dirty="0"/>
            </a:br>
            <a:r>
              <a:rPr lang="en-IN" sz="2000" dirty="0"/>
              <a:t>b) True </a:t>
            </a:r>
          </a:p>
          <a:p>
            <a:r>
              <a:rPr lang="en-IN" sz="2000" b="1" dirty="0"/>
              <a:t> </a:t>
            </a:r>
            <a:endParaRPr lang="en-IN" sz="2000" dirty="0"/>
          </a:p>
          <a:p>
            <a:r>
              <a:rPr lang="en-IN" sz="2000" dirty="0"/>
              <a:t>9. A pointed finger may be a gesture of accusation.</a:t>
            </a:r>
            <a:br>
              <a:rPr lang="en-IN" sz="2000" dirty="0"/>
            </a:br>
            <a:r>
              <a:rPr lang="en-IN" sz="2000" dirty="0"/>
              <a:t>a) True</a:t>
            </a:r>
            <a:br>
              <a:rPr lang="en-IN" sz="2000" dirty="0"/>
            </a:br>
            <a:r>
              <a:rPr lang="en-IN" sz="2000" dirty="0"/>
              <a:t>b) False</a:t>
            </a:r>
          </a:p>
          <a:p>
            <a:r>
              <a:rPr lang="en-IN" sz="2000" b="1" dirty="0"/>
              <a:t> </a:t>
            </a:r>
            <a:endParaRPr lang="en-IN" sz="2000" dirty="0"/>
          </a:p>
          <a:p>
            <a:r>
              <a:rPr lang="en-IN" sz="2000" dirty="0"/>
              <a:t>10. Non-verbal communication includes all external stimuli apart from words uttered.</a:t>
            </a:r>
            <a:br>
              <a:rPr lang="en-IN" sz="2000" dirty="0"/>
            </a:br>
            <a:r>
              <a:rPr lang="en-IN" sz="2000" dirty="0"/>
              <a:t>a) False </a:t>
            </a:r>
            <a:br>
              <a:rPr lang="en-IN" sz="2000" dirty="0"/>
            </a:br>
            <a:r>
              <a:rPr lang="en-IN" sz="2000" dirty="0"/>
              <a:t>b) True  </a:t>
            </a:r>
          </a:p>
        </p:txBody>
      </p:sp>
    </p:spTree>
    <p:extLst>
      <p:ext uri="{BB962C8B-B14F-4D97-AF65-F5344CB8AC3E}">
        <p14:creationId xmlns:p14="http://schemas.microsoft.com/office/powerpoint/2010/main" val="402443434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2465" y="154777"/>
            <a:ext cx="8064896" cy="4770537"/>
          </a:xfrm>
          <a:prstGeom prst="rect">
            <a:avLst/>
          </a:prstGeom>
        </p:spPr>
        <p:txBody>
          <a:bodyPr wrap="square">
            <a:spAutoFit/>
          </a:bodyPr>
          <a:lstStyle/>
          <a:p>
            <a:pPr algn="ctr"/>
            <a:r>
              <a:rPr lang="en-US" sz="2400" b="1" dirty="0" smtClean="0"/>
              <a:t>Answer	</a:t>
            </a:r>
          </a:p>
          <a:p>
            <a:r>
              <a:rPr lang="en-US" sz="2800" dirty="0" smtClean="0"/>
              <a:t>1.C. </a:t>
            </a:r>
            <a:r>
              <a:rPr lang="en-IN" sz="2800" dirty="0" smtClean="0"/>
              <a:t>Factual</a:t>
            </a:r>
            <a:r>
              <a:rPr lang="en-IN" sz="2800" dirty="0"/>
              <a:t>	</a:t>
            </a:r>
            <a:r>
              <a:rPr lang="en-US" sz="2800" dirty="0"/>
              <a:t>	</a:t>
            </a:r>
            <a:endParaRPr lang="en-US" sz="2800" dirty="0" smtClean="0"/>
          </a:p>
          <a:p>
            <a:r>
              <a:rPr lang="en-US" sz="2800" dirty="0" smtClean="0"/>
              <a:t>2.D. </a:t>
            </a:r>
            <a:r>
              <a:rPr lang="en-IN" sz="2800" dirty="0"/>
              <a:t>Personal </a:t>
            </a:r>
            <a:r>
              <a:rPr lang="en-IN" sz="2800" dirty="0" smtClean="0"/>
              <a:t>feelings</a:t>
            </a:r>
            <a:r>
              <a:rPr lang="en-US" sz="2800" dirty="0"/>
              <a:t>	</a:t>
            </a:r>
            <a:endParaRPr lang="en-US" sz="2800" dirty="0" smtClean="0"/>
          </a:p>
          <a:p>
            <a:r>
              <a:rPr lang="en-US" sz="2800" dirty="0" smtClean="0"/>
              <a:t>3.A. </a:t>
            </a:r>
            <a:r>
              <a:rPr lang="en-IN" sz="2800" dirty="0"/>
              <a:t>Apex	</a:t>
            </a:r>
            <a:r>
              <a:rPr lang="en-US" sz="2800" dirty="0"/>
              <a:t>	</a:t>
            </a:r>
            <a:endParaRPr lang="en-US" sz="2800" dirty="0" smtClean="0"/>
          </a:p>
          <a:p>
            <a:r>
              <a:rPr lang="en-US" sz="2800" dirty="0" smtClean="0"/>
              <a:t>4.A. </a:t>
            </a:r>
            <a:r>
              <a:rPr lang="en-IN" sz="2800" dirty="0"/>
              <a:t>Lateral	</a:t>
            </a:r>
            <a:r>
              <a:rPr lang="en-US" sz="2800" dirty="0"/>
              <a:t>	</a:t>
            </a:r>
            <a:endParaRPr lang="en-US" sz="2800" dirty="0" smtClean="0"/>
          </a:p>
          <a:p>
            <a:r>
              <a:rPr lang="en-US" sz="2800" dirty="0" smtClean="0"/>
              <a:t>5.A. </a:t>
            </a:r>
            <a:r>
              <a:rPr lang="en-IN" sz="2800" dirty="0"/>
              <a:t>True </a:t>
            </a:r>
            <a:r>
              <a:rPr lang="en-US" sz="2800" dirty="0"/>
              <a:t>	</a:t>
            </a:r>
            <a:endParaRPr lang="en-US" sz="2800" dirty="0" smtClean="0"/>
          </a:p>
          <a:p>
            <a:r>
              <a:rPr lang="en-US" sz="2800" dirty="0" smtClean="0"/>
              <a:t>6.B. </a:t>
            </a:r>
            <a:r>
              <a:rPr lang="en-IN" sz="2800" dirty="0" smtClean="0"/>
              <a:t>False</a:t>
            </a:r>
            <a:r>
              <a:rPr lang="en-US" sz="2800" dirty="0"/>
              <a:t>	</a:t>
            </a:r>
            <a:endParaRPr lang="en-US" sz="2800" dirty="0" smtClean="0"/>
          </a:p>
          <a:p>
            <a:r>
              <a:rPr lang="en-US" sz="2800" dirty="0" smtClean="0"/>
              <a:t>7.A. </a:t>
            </a:r>
            <a:r>
              <a:rPr lang="en-IN" sz="2800" dirty="0"/>
              <a:t>True </a:t>
            </a:r>
            <a:r>
              <a:rPr lang="en-US" sz="2800" dirty="0"/>
              <a:t>	</a:t>
            </a:r>
            <a:endParaRPr lang="en-US" sz="2800" dirty="0" smtClean="0"/>
          </a:p>
          <a:p>
            <a:r>
              <a:rPr lang="en-US" sz="2800" dirty="0" smtClean="0"/>
              <a:t>8.A. </a:t>
            </a:r>
            <a:r>
              <a:rPr lang="en-IN" sz="2800" dirty="0"/>
              <a:t>False </a:t>
            </a:r>
            <a:r>
              <a:rPr lang="en-US" sz="2800" dirty="0"/>
              <a:t>	</a:t>
            </a:r>
            <a:endParaRPr lang="en-US" sz="2800" dirty="0" smtClean="0"/>
          </a:p>
          <a:p>
            <a:r>
              <a:rPr lang="en-US" sz="2800" dirty="0" smtClean="0"/>
              <a:t>9.A. </a:t>
            </a:r>
            <a:r>
              <a:rPr lang="en-IN" sz="2800" dirty="0"/>
              <a:t>True </a:t>
            </a:r>
            <a:r>
              <a:rPr lang="en-US" sz="2800" dirty="0"/>
              <a:t>	</a:t>
            </a:r>
            <a:endParaRPr lang="en-US" sz="2800" dirty="0" smtClean="0"/>
          </a:p>
          <a:p>
            <a:r>
              <a:rPr lang="en-US" sz="2800" dirty="0" smtClean="0"/>
              <a:t>10.A. </a:t>
            </a:r>
            <a:r>
              <a:rPr lang="en-IN" sz="2800" dirty="0" smtClean="0"/>
              <a:t>False</a:t>
            </a:r>
            <a:endParaRPr lang="en-IN" sz="2800" dirty="0"/>
          </a:p>
        </p:txBody>
      </p:sp>
      <p:sp>
        <p:nvSpPr>
          <p:cNvPr id="3" name="Rounded Rectangle 2"/>
          <p:cNvSpPr/>
          <p:nvPr/>
        </p:nvSpPr>
        <p:spPr>
          <a:xfrm>
            <a:off x="28159" y="5326985"/>
            <a:ext cx="8432273" cy="1414383"/>
          </a:xfrm>
          <a:prstGeom prst="roundRect">
            <a:avLst/>
          </a:prstGeom>
        </p:spPr>
        <p:style>
          <a:lnRef idx="3">
            <a:schemeClr val="lt1"/>
          </a:lnRef>
          <a:fillRef idx="1">
            <a:schemeClr val="accent5"/>
          </a:fillRef>
          <a:effectRef idx="1">
            <a:schemeClr val="accent5"/>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just">
              <a:lnSpc>
                <a:spcPct val="115000"/>
              </a:lnSpc>
              <a:spcBef>
                <a:spcPts val="0"/>
              </a:spcBef>
              <a:spcAft>
                <a:spcPts val="0"/>
              </a:spcAft>
            </a:pPr>
            <a:r>
              <a:rPr lang="en-US" sz="2400" b="1" dirty="0">
                <a:solidFill>
                  <a:srgbClr val="FFFFFF"/>
                </a:solidFill>
                <a:effectLst/>
                <a:latin typeface="Times New Roman"/>
                <a:ea typeface="Times New Roman"/>
                <a:cs typeface="Tunga"/>
              </a:rPr>
              <a:t>Activity: </a:t>
            </a:r>
            <a:r>
              <a:rPr lang="en-US" sz="2400" dirty="0">
                <a:solidFill>
                  <a:srgbClr val="FFFFFF"/>
                </a:solidFill>
                <a:effectLst/>
                <a:latin typeface="Times New Roman"/>
                <a:ea typeface="Times New Roman"/>
                <a:cs typeface="Tunga"/>
              </a:rPr>
              <a:t>How do you differentiate whether person is using general or technical communication? Illustrate with real-time experience.</a:t>
            </a:r>
            <a:r>
              <a:rPr lang="en-US" sz="2400" b="1" dirty="0">
                <a:solidFill>
                  <a:srgbClr val="FFFFFF"/>
                </a:solidFill>
                <a:effectLst/>
                <a:latin typeface="Times New Roman"/>
                <a:ea typeface="Times New Roman"/>
                <a:cs typeface="Tunga"/>
              </a:rPr>
              <a:t> </a:t>
            </a:r>
            <a:endParaRPr lang="en-IN" sz="2000" dirty="0">
              <a:effectLst/>
              <a:ea typeface="Calibri"/>
              <a:cs typeface="Tunga"/>
            </a:endParaRPr>
          </a:p>
          <a:p>
            <a:pPr marL="0" marR="0" algn="ctr">
              <a:lnSpc>
                <a:spcPct val="115000"/>
              </a:lnSpc>
              <a:spcBef>
                <a:spcPts val="0"/>
              </a:spcBef>
              <a:spcAft>
                <a:spcPts val="1000"/>
              </a:spcAft>
            </a:pPr>
            <a:r>
              <a:rPr lang="en-US" sz="2000" dirty="0">
                <a:effectLst/>
                <a:ea typeface="Calibri"/>
                <a:cs typeface="Tunga"/>
              </a:rPr>
              <a:t> </a:t>
            </a:r>
            <a:endParaRPr lang="en-IN" sz="2000" dirty="0">
              <a:effectLst/>
              <a:ea typeface="Calibri"/>
              <a:cs typeface="Tunga"/>
            </a:endParaRPr>
          </a:p>
        </p:txBody>
      </p:sp>
    </p:spTree>
    <p:extLst>
      <p:ext uri="{BB962C8B-B14F-4D97-AF65-F5344CB8AC3E}">
        <p14:creationId xmlns:p14="http://schemas.microsoft.com/office/powerpoint/2010/main" val="388156071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Recap HD Stock Images | Shutterstoc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96" y="44624"/>
            <a:ext cx="9108504" cy="68133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897283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5496" y="53129"/>
            <a:ext cx="8496944" cy="6001643"/>
          </a:xfrm>
          <a:prstGeom prst="rect">
            <a:avLst/>
          </a:prstGeom>
        </p:spPr>
        <p:txBody>
          <a:bodyPr wrap="square">
            <a:spAutoFit/>
          </a:bodyPr>
          <a:lstStyle/>
          <a:p>
            <a:r>
              <a:rPr lang="en-IN" sz="2400" b="1" dirty="0" smtClean="0"/>
              <a:t>1. Section-A:    </a:t>
            </a:r>
            <a:r>
              <a:rPr lang="en-IN" sz="2400" dirty="0" smtClean="0"/>
              <a:t>Google Classroom  Class code=</a:t>
            </a:r>
            <a:r>
              <a:rPr lang="en-IN" sz="4400" b="1" dirty="0" smtClean="0">
                <a:solidFill>
                  <a:srgbClr val="FF0000"/>
                </a:solidFill>
              </a:rPr>
              <a:t>vs2wqpg</a:t>
            </a:r>
            <a:endParaRPr lang="en-IN" sz="5400" b="1" dirty="0" smtClean="0">
              <a:solidFill>
                <a:srgbClr val="FF0000"/>
              </a:solidFill>
            </a:endParaRPr>
          </a:p>
          <a:p>
            <a:endParaRPr lang="en-IN" sz="2400" b="1" dirty="0" smtClean="0"/>
          </a:p>
          <a:p>
            <a:r>
              <a:rPr lang="en-IN" sz="2400" b="1" dirty="0" smtClean="0"/>
              <a:t>2. Section-B:    </a:t>
            </a:r>
            <a:r>
              <a:rPr lang="en-IN" sz="2400" dirty="0"/>
              <a:t>Google Classroom  Class </a:t>
            </a:r>
            <a:r>
              <a:rPr lang="en-IN" sz="2400" dirty="0" smtClean="0"/>
              <a:t>code</a:t>
            </a:r>
            <a:r>
              <a:rPr lang="en-IN" sz="2400" dirty="0"/>
              <a:t>= </a:t>
            </a:r>
            <a:r>
              <a:rPr lang="en-IN" sz="4400" b="1" dirty="0" err="1" smtClean="0">
                <a:solidFill>
                  <a:srgbClr val="FF0000"/>
                </a:solidFill>
              </a:rPr>
              <a:t>gyokngm</a:t>
            </a:r>
            <a:endParaRPr lang="en-IN" sz="3200" b="1" dirty="0" smtClean="0">
              <a:solidFill>
                <a:srgbClr val="FF0000"/>
              </a:solidFill>
            </a:endParaRPr>
          </a:p>
          <a:p>
            <a:endParaRPr lang="en-IN" sz="2400" b="1" dirty="0" smtClean="0"/>
          </a:p>
          <a:p>
            <a:r>
              <a:rPr lang="en-IN" sz="2400" b="1" dirty="0" smtClean="0"/>
              <a:t>3. Section-C:    </a:t>
            </a:r>
            <a:r>
              <a:rPr lang="en-IN" sz="2400" dirty="0"/>
              <a:t>Google Classroom  Class </a:t>
            </a:r>
            <a:r>
              <a:rPr lang="en-IN" sz="2400" dirty="0" smtClean="0"/>
              <a:t>code</a:t>
            </a:r>
            <a:r>
              <a:rPr lang="en-IN" sz="2400" dirty="0"/>
              <a:t>= </a:t>
            </a:r>
            <a:r>
              <a:rPr lang="en-IN" sz="4400" b="1" dirty="0" err="1" smtClean="0">
                <a:solidFill>
                  <a:srgbClr val="FF0000"/>
                </a:solidFill>
              </a:rPr>
              <a:t>dbubbjx</a:t>
            </a:r>
            <a:endParaRPr lang="en-IN" sz="3200" b="1" dirty="0" smtClean="0">
              <a:solidFill>
                <a:srgbClr val="FF0000"/>
              </a:solidFill>
            </a:endParaRPr>
          </a:p>
          <a:p>
            <a:endParaRPr lang="en-IN" sz="2400" b="1" dirty="0" smtClean="0"/>
          </a:p>
          <a:p>
            <a:r>
              <a:rPr lang="en-IN" sz="2400" b="1" dirty="0" smtClean="0"/>
              <a:t>4. Section-D:    </a:t>
            </a:r>
            <a:r>
              <a:rPr lang="en-IN" sz="2400" dirty="0"/>
              <a:t>Google Classroom  Class </a:t>
            </a:r>
            <a:r>
              <a:rPr lang="en-IN" sz="2400" dirty="0" smtClean="0"/>
              <a:t>code</a:t>
            </a:r>
            <a:r>
              <a:rPr lang="en-IN" sz="2400" dirty="0"/>
              <a:t>= </a:t>
            </a:r>
            <a:r>
              <a:rPr lang="en-IN" sz="4400" b="1" dirty="0" smtClean="0">
                <a:solidFill>
                  <a:srgbClr val="FF0000"/>
                </a:solidFill>
              </a:rPr>
              <a:t>xlyf3co</a:t>
            </a:r>
            <a:endParaRPr lang="en-IN" sz="3200" b="1" dirty="0">
              <a:solidFill>
                <a:srgbClr val="FF0000"/>
              </a:solidFill>
            </a:endParaRPr>
          </a:p>
          <a:p>
            <a:endParaRPr lang="en-IN" sz="2400" b="1" dirty="0" smtClean="0"/>
          </a:p>
          <a:p>
            <a:r>
              <a:rPr lang="en-IN" sz="2400" b="1" dirty="0" smtClean="0"/>
              <a:t>5. Section-E:    </a:t>
            </a:r>
            <a:r>
              <a:rPr lang="en-IN" sz="2400" dirty="0"/>
              <a:t>Google Classroom  Class code= </a:t>
            </a:r>
            <a:r>
              <a:rPr lang="en-IN" sz="4400" b="1" dirty="0" err="1" smtClean="0">
                <a:solidFill>
                  <a:srgbClr val="FF0000"/>
                </a:solidFill>
              </a:rPr>
              <a:t>zffnvmk</a:t>
            </a:r>
            <a:endParaRPr lang="en-IN" sz="5400" b="1" dirty="0">
              <a:solidFill>
                <a:srgbClr val="FF0000"/>
              </a:solidFill>
            </a:endParaRPr>
          </a:p>
          <a:p>
            <a:endParaRPr lang="en-IN" sz="2400" b="1" dirty="0" smtClean="0"/>
          </a:p>
          <a:p>
            <a:r>
              <a:rPr lang="en-IN" sz="2400" b="1" dirty="0" smtClean="0"/>
              <a:t>6. Section-F:    </a:t>
            </a:r>
            <a:r>
              <a:rPr lang="en-IN" sz="2400" dirty="0"/>
              <a:t>Google Classroom  Class </a:t>
            </a:r>
            <a:r>
              <a:rPr lang="en-IN" sz="2400" dirty="0" smtClean="0"/>
              <a:t>code</a:t>
            </a:r>
            <a:r>
              <a:rPr lang="en-IN" sz="2400" dirty="0"/>
              <a:t>= </a:t>
            </a:r>
            <a:r>
              <a:rPr lang="en-IN" sz="4400" b="1" dirty="0" err="1" smtClean="0">
                <a:solidFill>
                  <a:srgbClr val="FF0000"/>
                </a:solidFill>
              </a:rPr>
              <a:t>cbuyboh</a:t>
            </a:r>
            <a:endParaRPr lang="en-IN" sz="4400" b="1" dirty="0">
              <a:solidFill>
                <a:srgbClr val="FF0000"/>
              </a:solidFill>
            </a:endParaRPr>
          </a:p>
        </p:txBody>
      </p:sp>
    </p:spTree>
    <p:extLst>
      <p:ext uri="{BB962C8B-B14F-4D97-AF65-F5344CB8AC3E}">
        <p14:creationId xmlns:p14="http://schemas.microsoft.com/office/powerpoint/2010/main" val="25238813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7504" y="332656"/>
            <a:ext cx="8352928" cy="6524863"/>
          </a:xfrm>
          <a:prstGeom prst="rect">
            <a:avLst/>
          </a:prstGeom>
        </p:spPr>
        <p:txBody>
          <a:bodyPr wrap="square">
            <a:spAutoFit/>
          </a:bodyPr>
          <a:lstStyle/>
          <a:p>
            <a:pPr algn="ctr"/>
            <a:r>
              <a:rPr lang="en-US" sz="2200" b="1" dirty="0" smtClean="0">
                <a:solidFill>
                  <a:srgbClr val="FF0000"/>
                </a:solidFill>
              </a:rPr>
              <a:t>EMPLOYABILITY SKILLS OF GRADUATES IN INDIA</a:t>
            </a:r>
            <a:endParaRPr lang="en-IN" sz="2200" dirty="0" smtClean="0">
              <a:solidFill>
                <a:srgbClr val="FF0000"/>
              </a:solidFill>
            </a:endParaRPr>
          </a:p>
          <a:p>
            <a:pPr marL="342900" indent="-342900" algn="just">
              <a:buFont typeface="Arial" pitchFamily="34" charset="0"/>
              <a:buChar char="•"/>
            </a:pPr>
            <a:r>
              <a:rPr lang="en-US" sz="2200" dirty="0" smtClean="0"/>
              <a:t>(</a:t>
            </a:r>
            <a:r>
              <a:rPr lang="en-US" sz="2200" dirty="0"/>
              <a:t>The skill development landscape in India and implementing quality skill training, August 2010). Even in India, which produces </a:t>
            </a:r>
            <a:r>
              <a:rPr lang="en-US" sz="2200" b="1" dirty="0">
                <a:solidFill>
                  <a:srgbClr val="FF0000"/>
                </a:solidFill>
              </a:rPr>
              <a:t>400,000 engineers annually,</a:t>
            </a:r>
            <a:r>
              <a:rPr lang="en-US" sz="2200" b="1" dirty="0"/>
              <a:t> </a:t>
            </a:r>
            <a:r>
              <a:rPr lang="en-US" sz="2200" dirty="0"/>
              <a:t>corporations are finding it increasingly difficult to find the qualified workers they require. (Replacement migration, 2009</a:t>
            </a:r>
            <a:r>
              <a:rPr lang="en-US" sz="2200" dirty="0" smtClean="0"/>
              <a:t>).</a:t>
            </a:r>
          </a:p>
          <a:p>
            <a:pPr marL="342900" indent="-342900" algn="just">
              <a:buFont typeface="Arial" pitchFamily="34" charset="0"/>
              <a:buChar char="•"/>
            </a:pPr>
            <a:r>
              <a:rPr lang="en-US" sz="2200" dirty="0" smtClean="0"/>
              <a:t>India’s </a:t>
            </a:r>
            <a:r>
              <a:rPr lang="en-US" sz="2200" dirty="0"/>
              <a:t>National Association of Software Services Companies </a:t>
            </a:r>
            <a:r>
              <a:rPr lang="en-US" sz="2200" b="1" dirty="0">
                <a:solidFill>
                  <a:srgbClr val="FF0000"/>
                </a:solidFill>
              </a:rPr>
              <a:t>estimates a potential shortfall of 500,000 technology professionals</a:t>
            </a:r>
            <a:r>
              <a:rPr lang="en-US" sz="2200" b="1" dirty="0"/>
              <a:t> </a:t>
            </a:r>
            <a:r>
              <a:rPr lang="en-US" sz="2200" dirty="0"/>
              <a:t>by 2010 (Talent shortage survey, 2005</a:t>
            </a:r>
            <a:r>
              <a:rPr lang="en-US" sz="2200" dirty="0" smtClean="0"/>
              <a:t>).</a:t>
            </a:r>
            <a:endParaRPr lang="en-US" sz="2200" dirty="0"/>
          </a:p>
          <a:p>
            <a:pPr marL="342900" indent="-342900" algn="just">
              <a:buFont typeface="Arial" pitchFamily="34" charset="0"/>
              <a:buChar char="•"/>
            </a:pPr>
            <a:r>
              <a:rPr lang="en-US" sz="2200" dirty="0"/>
              <a:t>There were several studies conducted in India to know the employability </a:t>
            </a:r>
            <a:r>
              <a:rPr lang="en-US" sz="2200" dirty="0" smtClean="0"/>
              <a:t>skills, </a:t>
            </a:r>
            <a:r>
              <a:rPr lang="en-US" sz="2200" dirty="0"/>
              <a:t>Employability Skills -</a:t>
            </a:r>
            <a:r>
              <a:rPr lang="en-US" sz="2200" b="1" dirty="0">
                <a:solidFill>
                  <a:srgbClr val="C00000"/>
                </a:solidFill>
              </a:rPr>
              <a:t>A Study on the Perception of the Engineering Students </a:t>
            </a:r>
            <a:r>
              <a:rPr lang="en-US" sz="2200" dirty="0"/>
              <a:t>527 of the students. It is found that </a:t>
            </a:r>
            <a:r>
              <a:rPr lang="en-US" sz="2200" b="1" dirty="0">
                <a:solidFill>
                  <a:srgbClr val="FF0000"/>
                </a:solidFill>
              </a:rPr>
              <a:t>75% of the Indian graduates are unemployable.</a:t>
            </a:r>
            <a:r>
              <a:rPr lang="en-US" sz="2200" dirty="0"/>
              <a:t> (Talent shortage survey, 2005). </a:t>
            </a:r>
          </a:p>
          <a:p>
            <a:pPr marL="342900" indent="-342900" algn="just">
              <a:buFont typeface="Arial" pitchFamily="34" charset="0"/>
              <a:buChar char="•"/>
            </a:pPr>
            <a:r>
              <a:rPr lang="en-US" sz="2200" dirty="0" smtClean="0"/>
              <a:t>Globally </a:t>
            </a:r>
            <a:r>
              <a:rPr lang="en-US" sz="2200" dirty="0"/>
              <a:t>about </a:t>
            </a:r>
            <a:r>
              <a:rPr lang="en-US" sz="2200" b="1" dirty="0">
                <a:solidFill>
                  <a:srgbClr val="FF0000"/>
                </a:solidFill>
              </a:rPr>
              <a:t>34% of the employers </a:t>
            </a:r>
            <a:r>
              <a:rPr lang="en-US" sz="2200" dirty="0"/>
              <a:t>(Talent shortage survey, 2005) find it difficult to fill the talent gap and in India </a:t>
            </a:r>
            <a:r>
              <a:rPr lang="en-US" sz="2200" b="1" dirty="0">
                <a:solidFill>
                  <a:srgbClr val="FF0000"/>
                </a:solidFill>
              </a:rPr>
              <a:t>67% of the employers</a:t>
            </a:r>
            <a:r>
              <a:rPr lang="en-US" sz="2200" dirty="0"/>
              <a:t> find it difficult to find right talent in India (from both arts and science graduates).</a:t>
            </a:r>
            <a:endParaRPr lang="en-IN" sz="2200" dirty="0"/>
          </a:p>
          <a:p>
            <a:pPr marL="457200" indent="-457200" algn="just">
              <a:buAutoNum type="arabicPeriod"/>
            </a:pPr>
            <a:endParaRPr lang="en-IN" sz="2200" dirty="0"/>
          </a:p>
        </p:txBody>
      </p:sp>
    </p:spTree>
    <p:extLst>
      <p:ext uri="{BB962C8B-B14F-4D97-AF65-F5344CB8AC3E}">
        <p14:creationId xmlns:p14="http://schemas.microsoft.com/office/powerpoint/2010/main" val="204751935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07504" y="476672"/>
            <a:ext cx="8208912" cy="3970318"/>
          </a:xfrm>
          <a:prstGeom prst="rect">
            <a:avLst/>
          </a:prstGeom>
        </p:spPr>
        <p:txBody>
          <a:bodyPr wrap="square">
            <a:spAutoFit/>
          </a:bodyPr>
          <a:lstStyle/>
          <a:p>
            <a:pPr algn="just"/>
            <a:r>
              <a:rPr lang="en-IN" sz="2800" dirty="0"/>
              <a:t>As per the data shared by the HRD ministry, India has total </a:t>
            </a:r>
            <a:r>
              <a:rPr lang="en-IN" sz="2800" b="1" dirty="0">
                <a:solidFill>
                  <a:srgbClr val="FF0000"/>
                </a:solidFill>
              </a:rPr>
              <a:t>6,214 Engineering and Technology Institutions </a:t>
            </a:r>
            <a:r>
              <a:rPr lang="en-IN" sz="2800" dirty="0"/>
              <a:t>in which around 2.9 </a:t>
            </a:r>
            <a:r>
              <a:rPr lang="en-IN" sz="2800" dirty="0" smtClean="0"/>
              <a:t>million </a:t>
            </a:r>
            <a:r>
              <a:rPr lang="en-IN" sz="2800" b="1" dirty="0" smtClean="0">
                <a:solidFill>
                  <a:srgbClr val="FF0000"/>
                </a:solidFill>
              </a:rPr>
              <a:t>(29 lakh)</a:t>
            </a:r>
            <a:r>
              <a:rPr lang="en-IN" sz="2800" dirty="0" smtClean="0"/>
              <a:t> </a:t>
            </a:r>
            <a:r>
              <a:rPr lang="en-IN" sz="2800" dirty="0"/>
              <a:t>students are enrolled. </a:t>
            </a:r>
            <a:endParaRPr lang="en-IN" sz="2800" dirty="0" smtClean="0"/>
          </a:p>
          <a:p>
            <a:pPr algn="just"/>
            <a:endParaRPr lang="en-IN" sz="2800" dirty="0" smtClean="0"/>
          </a:p>
          <a:p>
            <a:pPr algn="just"/>
            <a:r>
              <a:rPr lang="en-IN" sz="2800" b="1" dirty="0" smtClean="0">
                <a:solidFill>
                  <a:srgbClr val="C00000"/>
                </a:solidFill>
              </a:rPr>
              <a:t>Every </a:t>
            </a:r>
            <a:r>
              <a:rPr lang="en-IN" sz="2800" b="1" dirty="0">
                <a:solidFill>
                  <a:srgbClr val="C00000"/>
                </a:solidFill>
              </a:rPr>
              <a:t>year </a:t>
            </a:r>
            <a:r>
              <a:rPr lang="en-IN" sz="2800" dirty="0"/>
              <a:t>on an average 1.5 </a:t>
            </a:r>
            <a:r>
              <a:rPr lang="en-IN" sz="2800" dirty="0" smtClean="0"/>
              <a:t>million </a:t>
            </a:r>
            <a:r>
              <a:rPr lang="en-IN" sz="2800" b="1" dirty="0" smtClean="0">
                <a:solidFill>
                  <a:srgbClr val="FF0000"/>
                </a:solidFill>
              </a:rPr>
              <a:t>(15 lakh)</a:t>
            </a:r>
            <a:r>
              <a:rPr lang="en-IN" sz="2800" dirty="0" smtClean="0"/>
              <a:t>  </a:t>
            </a:r>
            <a:r>
              <a:rPr lang="en-IN" sz="2800" dirty="0"/>
              <a:t>students get their degree in engineering, but due to lack of skill required to perform technical jobs less than </a:t>
            </a:r>
            <a:r>
              <a:rPr lang="en-IN" sz="2800" b="1" dirty="0">
                <a:solidFill>
                  <a:srgbClr val="FF0000"/>
                </a:solidFill>
              </a:rPr>
              <a:t>20 </a:t>
            </a:r>
            <a:r>
              <a:rPr lang="en-IN" sz="2800" b="1" dirty="0" err="1">
                <a:solidFill>
                  <a:srgbClr val="FF0000"/>
                </a:solidFill>
              </a:rPr>
              <a:t>percent</a:t>
            </a:r>
            <a:r>
              <a:rPr lang="en-IN" sz="2800" b="1" dirty="0">
                <a:solidFill>
                  <a:srgbClr val="FF0000"/>
                </a:solidFill>
              </a:rPr>
              <a:t> </a:t>
            </a:r>
            <a:r>
              <a:rPr lang="en-IN" sz="2800" dirty="0"/>
              <a:t>get employment in their core domain. </a:t>
            </a:r>
            <a:endParaRPr lang="en-IN" sz="2800" dirty="0" smtClean="0"/>
          </a:p>
        </p:txBody>
      </p:sp>
    </p:spTree>
    <p:extLst>
      <p:ext uri="{BB962C8B-B14F-4D97-AF65-F5344CB8AC3E}">
        <p14:creationId xmlns:p14="http://schemas.microsoft.com/office/powerpoint/2010/main" val="113001611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4429</TotalTime>
  <Words>3770</Words>
  <Application>Microsoft Office PowerPoint</Application>
  <PresentationFormat>On-screen Show (4:3)</PresentationFormat>
  <Paragraphs>1067</Paragraphs>
  <Slides>79</Slides>
  <Notes>3</Notes>
  <HiddenSlides>0</HiddenSlides>
  <MMClips>0</MMClips>
  <ScaleCrop>false</ScaleCrop>
  <HeadingPairs>
    <vt:vector size="4" baseType="variant">
      <vt:variant>
        <vt:lpstr>Theme</vt:lpstr>
      </vt:variant>
      <vt:variant>
        <vt:i4>1</vt:i4>
      </vt:variant>
      <vt:variant>
        <vt:lpstr>Slide Titles</vt:lpstr>
      </vt:variant>
      <vt:variant>
        <vt:i4>79</vt:i4>
      </vt:variant>
    </vt:vector>
  </HeadingPairs>
  <TitlesOfParts>
    <vt:vector size="80" baseType="lpstr">
      <vt:lpstr>Adjacency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TYPES OF TENSES 1. PRESENT TENSE:</dc:title>
  <dc:creator>Windows User</dc:creator>
  <cp:lastModifiedBy>Windows User</cp:lastModifiedBy>
  <cp:revision>267</cp:revision>
  <dcterms:created xsi:type="dcterms:W3CDTF">2020-04-13T07:15:54Z</dcterms:created>
  <dcterms:modified xsi:type="dcterms:W3CDTF">2021-05-25T05:31:04Z</dcterms:modified>
</cp:coreProperties>
</file>