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6"/>
  </p:notesMasterIdLst>
  <p:sldIdLst>
    <p:sldId id="316" r:id="rId2"/>
    <p:sldId id="317" r:id="rId3"/>
    <p:sldId id="586" r:id="rId4"/>
    <p:sldId id="587" r:id="rId5"/>
    <p:sldId id="578" r:id="rId6"/>
    <p:sldId id="318" r:id="rId7"/>
    <p:sldId id="562" r:id="rId8"/>
    <p:sldId id="565" r:id="rId9"/>
    <p:sldId id="566" r:id="rId10"/>
    <p:sldId id="319" r:id="rId11"/>
    <p:sldId id="580" r:id="rId12"/>
    <p:sldId id="581" r:id="rId13"/>
    <p:sldId id="582" r:id="rId14"/>
    <p:sldId id="583" r:id="rId15"/>
    <p:sldId id="584" r:id="rId16"/>
    <p:sldId id="585" r:id="rId17"/>
    <p:sldId id="320" r:id="rId18"/>
    <p:sldId id="321" r:id="rId19"/>
    <p:sldId id="556" r:id="rId20"/>
    <p:sldId id="322" r:id="rId21"/>
    <p:sldId id="561" r:id="rId22"/>
    <p:sldId id="564" r:id="rId23"/>
    <p:sldId id="567" r:id="rId24"/>
    <p:sldId id="323" r:id="rId25"/>
    <p:sldId id="324" r:id="rId26"/>
    <p:sldId id="560" r:id="rId27"/>
    <p:sldId id="568" r:id="rId28"/>
    <p:sldId id="569" r:id="rId29"/>
    <p:sldId id="557" r:id="rId30"/>
    <p:sldId id="325" r:id="rId31"/>
    <p:sldId id="595" r:id="rId32"/>
    <p:sldId id="596" r:id="rId33"/>
    <p:sldId id="597" r:id="rId34"/>
    <p:sldId id="598" r:id="rId35"/>
    <p:sldId id="599" r:id="rId36"/>
    <p:sldId id="600" r:id="rId37"/>
    <p:sldId id="594" r:id="rId38"/>
    <p:sldId id="559" r:id="rId39"/>
    <p:sldId id="588" r:id="rId40"/>
    <p:sldId id="558" r:id="rId41"/>
    <p:sldId id="563" r:id="rId42"/>
    <p:sldId id="572" r:id="rId43"/>
    <p:sldId id="573" r:id="rId44"/>
    <p:sldId id="57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35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788CBB-CEDD-4CEA-9FEA-37459371535F}" type="datetimeFigureOut">
              <a:rPr lang="en-IN" smtClean="0"/>
              <a:t>31-05-2021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013DF-AE89-44BA-9667-20A12D4C07DD}" type="slidenum">
              <a:rPr lang="en-IN" smtClean="0"/>
              <a:t>‹#›</a:t>
            </a:fld>
            <a:endParaRPr lang="en-IN"/>
          </a:p>
        </p:txBody>
      </p:sp>
    </p:spTree>
    <p:extLst>
      <p:ext uri="{BB962C8B-B14F-4D97-AF65-F5344CB8AC3E}">
        <p14:creationId xmlns:p14="http://schemas.microsoft.com/office/powerpoint/2010/main" val="266553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Vestibular </a:t>
            </a:r>
            <a:r>
              <a:rPr lang="en-IN" sz="1200" b="0" i="0" kern="1200" dirty="0" smtClean="0">
                <a:solidFill>
                  <a:schemeClr val="tx1"/>
                </a:solidFill>
                <a:effectLst/>
                <a:latin typeface="+mn-lt"/>
                <a:ea typeface="+mn-ea"/>
                <a:cs typeface="+mn-cs"/>
              </a:rPr>
              <a:t>refers to the balance system of the inner ear.  Praxis-theory</a:t>
            </a:r>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13</a:t>
            </a:fld>
            <a:endParaRPr lang="en-IN"/>
          </a:p>
        </p:txBody>
      </p:sp>
    </p:spTree>
    <p:extLst>
      <p:ext uri="{BB962C8B-B14F-4D97-AF65-F5344CB8AC3E}">
        <p14:creationId xmlns:p14="http://schemas.microsoft.com/office/powerpoint/2010/main" val="182304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effectLst/>
              </a:rPr>
              <a:t>Paraphrasing</a:t>
            </a:r>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17</a:t>
            </a:fld>
            <a:endParaRPr lang="en-IN"/>
          </a:p>
        </p:txBody>
      </p:sp>
    </p:spTree>
    <p:extLst>
      <p:ext uri="{BB962C8B-B14F-4D97-AF65-F5344CB8AC3E}">
        <p14:creationId xmlns:p14="http://schemas.microsoft.com/office/powerpoint/2010/main" val="18774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Persuasion</a:t>
            </a:r>
            <a:r>
              <a:rPr lang="en-IN" baseline="0" dirty="0" smtClean="0"/>
              <a:t> </a:t>
            </a:r>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33</a:t>
            </a:fld>
            <a:endParaRPr lang="en-IN"/>
          </a:p>
        </p:txBody>
      </p:sp>
    </p:spTree>
    <p:extLst>
      <p:ext uri="{BB962C8B-B14F-4D97-AF65-F5344CB8AC3E}">
        <p14:creationId xmlns:p14="http://schemas.microsoft.com/office/powerpoint/2010/main" val="123088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34</a:t>
            </a:fld>
            <a:endParaRPr lang="en-IN"/>
          </a:p>
        </p:txBody>
      </p:sp>
    </p:spTree>
    <p:extLst>
      <p:ext uri="{BB962C8B-B14F-4D97-AF65-F5344CB8AC3E}">
        <p14:creationId xmlns:p14="http://schemas.microsoft.com/office/powerpoint/2010/main" val="22852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Nuances</a:t>
            </a:r>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40</a:t>
            </a:fld>
            <a:endParaRPr lang="en-IN"/>
          </a:p>
        </p:txBody>
      </p:sp>
    </p:spTree>
    <p:extLst>
      <p:ext uri="{BB962C8B-B14F-4D97-AF65-F5344CB8AC3E}">
        <p14:creationId xmlns:p14="http://schemas.microsoft.com/office/powerpoint/2010/main" val="84408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04F621-BF53-4D08-8CA0-F6A93CDAAB8A}"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04F621-BF53-4D08-8CA0-F6A93CDAAB8A}"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04F621-BF53-4D08-8CA0-F6A93CDAAB8A}"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04F621-BF53-4D08-8CA0-F6A93CDAAB8A}" type="datetimeFigureOut">
              <a:rPr lang="en-IN" smtClean="0"/>
              <a:t>31-05-2021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04F621-BF53-4D08-8CA0-F6A93CDAAB8A}" type="datetimeFigureOut">
              <a:rPr lang="en-IN" smtClean="0"/>
              <a:t>31-05-2021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4F621-BF53-4D08-8CA0-F6A93CDAAB8A}" type="datetimeFigureOut">
              <a:rPr lang="en-IN" smtClean="0"/>
              <a:t>31-05-2021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4F621-BF53-4D08-8CA0-F6A93CDAAB8A}"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E85CA-4B98-41F2-8B34-0702C1A6772A}"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E04F621-BF53-4D08-8CA0-F6A93CDAAB8A}" type="datetimeFigureOut">
              <a:rPr lang="en-IN" smtClean="0"/>
              <a:t>31-05-2021</a:t>
            </a:fld>
            <a:endParaRPr lang="en-IN"/>
          </a:p>
        </p:txBody>
      </p:sp>
      <p:sp>
        <p:nvSpPr>
          <p:cNvPr id="9" name="Slide Number Placeholder 8"/>
          <p:cNvSpPr>
            <a:spLocks noGrp="1"/>
          </p:cNvSpPr>
          <p:nvPr>
            <p:ph type="sldNum" sz="quarter" idx="11"/>
          </p:nvPr>
        </p:nvSpPr>
        <p:spPr/>
        <p:txBody>
          <a:bodyPr/>
          <a:lstStyle/>
          <a:p>
            <a:fld id="{387E85CA-4B98-41F2-8B34-0702C1A6772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87E85CA-4B98-41F2-8B34-0702C1A6772A}"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E04F621-BF53-4D08-8CA0-F6A93CDAAB8A}" type="datetimeFigureOut">
              <a:rPr lang="en-IN" smtClean="0"/>
              <a:t>31-05-2021</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116632"/>
            <a:ext cx="8064896" cy="6247864"/>
          </a:xfrm>
          <a:prstGeom prst="rect">
            <a:avLst/>
          </a:prstGeom>
        </p:spPr>
        <p:txBody>
          <a:bodyPr wrap="square">
            <a:spAutoFit/>
          </a:bodyPr>
          <a:lstStyle/>
          <a:p>
            <a:pPr algn="ctr"/>
            <a:r>
              <a:rPr lang="en-IN" sz="4000" b="1" dirty="0"/>
              <a:t>UNIT-II: </a:t>
            </a:r>
            <a:endParaRPr lang="en-IN" sz="4000" b="1" dirty="0" smtClean="0"/>
          </a:p>
          <a:p>
            <a:pPr algn="ctr"/>
            <a:r>
              <a:rPr lang="en-IN" sz="4000" b="1" dirty="0" smtClean="0"/>
              <a:t>Listening </a:t>
            </a:r>
            <a:r>
              <a:rPr lang="en-IN" sz="4000" b="1" dirty="0"/>
              <a:t>and Speaking </a:t>
            </a:r>
            <a:r>
              <a:rPr lang="en-IN" sz="4000" b="1" dirty="0" smtClean="0"/>
              <a:t>skills</a:t>
            </a:r>
            <a:endParaRPr lang="en-IN" sz="4000" dirty="0" smtClean="0"/>
          </a:p>
          <a:p>
            <a:pPr marL="571500" lvl="0" indent="-571500">
              <a:buFont typeface="Arial" pitchFamily="34" charset="0"/>
              <a:buChar char="•"/>
            </a:pPr>
            <a:r>
              <a:rPr lang="en-IN" sz="4000" b="1" dirty="0" smtClean="0"/>
              <a:t>Listening </a:t>
            </a:r>
            <a:r>
              <a:rPr lang="en-IN" sz="4000" b="1" dirty="0"/>
              <a:t>skills-</a:t>
            </a:r>
            <a:r>
              <a:rPr lang="en-IN" sz="4000" dirty="0"/>
              <a:t>Definition of Listening, Listening V/S Hearing, </a:t>
            </a:r>
            <a:endParaRPr lang="en-IN" sz="4000" dirty="0" smtClean="0"/>
          </a:p>
          <a:p>
            <a:pPr marL="571500" lvl="0" indent="-571500">
              <a:buFont typeface="Arial" pitchFamily="34" charset="0"/>
              <a:buChar char="•"/>
            </a:pPr>
            <a:r>
              <a:rPr lang="en-IN" sz="4000" dirty="0" smtClean="0"/>
              <a:t>Process &amp; Types </a:t>
            </a:r>
            <a:r>
              <a:rPr lang="en-IN" sz="4000" dirty="0"/>
              <a:t>of </a:t>
            </a:r>
            <a:r>
              <a:rPr lang="en-IN" sz="4000" dirty="0" smtClean="0"/>
              <a:t>Listening</a:t>
            </a:r>
          </a:p>
          <a:p>
            <a:pPr marL="571500" indent="-571500">
              <a:buFont typeface="Arial" pitchFamily="34" charset="0"/>
              <a:buChar char="•"/>
            </a:pPr>
            <a:r>
              <a:rPr lang="en-IN" sz="4000" dirty="0"/>
              <a:t>Barriers to </a:t>
            </a:r>
            <a:r>
              <a:rPr lang="en-IN" sz="4000" dirty="0" smtClean="0"/>
              <a:t>listening</a:t>
            </a:r>
          </a:p>
          <a:p>
            <a:pPr marL="571500" lvl="0" indent="-571500">
              <a:buFont typeface="Arial" pitchFamily="34" charset="0"/>
              <a:buChar char="•"/>
            </a:pPr>
            <a:r>
              <a:rPr lang="en-IN" sz="4000" dirty="0" smtClean="0"/>
              <a:t>Significance </a:t>
            </a:r>
            <a:r>
              <a:rPr lang="en-IN" sz="4000" dirty="0"/>
              <a:t>of </a:t>
            </a:r>
            <a:r>
              <a:rPr lang="en-IN" sz="4000" dirty="0" smtClean="0"/>
              <a:t>listening </a:t>
            </a:r>
          </a:p>
          <a:p>
            <a:pPr marL="571500" lvl="0" indent="-571500">
              <a:buFont typeface="Arial" pitchFamily="34" charset="0"/>
              <a:buChar char="•"/>
            </a:pPr>
            <a:r>
              <a:rPr lang="en-IN" sz="4000" dirty="0" smtClean="0"/>
              <a:t>Improvising </a:t>
            </a:r>
            <a:r>
              <a:rPr lang="en-IN" sz="4000" dirty="0"/>
              <a:t>Listening </a:t>
            </a:r>
            <a:r>
              <a:rPr lang="en-IN" sz="4000" dirty="0" smtClean="0"/>
              <a:t>Skills</a:t>
            </a:r>
            <a:endParaRPr lang="en-IN" sz="4000" dirty="0"/>
          </a:p>
          <a:p>
            <a:pPr marL="571500" lvl="0" indent="-571500">
              <a:buFont typeface="Arial" pitchFamily="34" charset="0"/>
              <a:buChar char="•"/>
            </a:pPr>
            <a:r>
              <a:rPr lang="en-IN" sz="4000" b="1" dirty="0"/>
              <a:t>Speaking skills-</a:t>
            </a:r>
            <a:r>
              <a:rPr lang="en-IN" sz="4000" dirty="0"/>
              <a:t>Effective </a:t>
            </a:r>
            <a:r>
              <a:rPr lang="en-IN" sz="4000" dirty="0" smtClean="0"/>
              <a:t>speaking,</a:t>
            </a:r>
          </a:p>
          <a:p>
            <a:pPr marL="571500" lvl="0" indent="-571500">
              <a:buFont typeface="Arial" pitchFamily="34" charset="0"/>
              <a:buChar char="•"/>
            </a:pPr>
            <a:r>
              <a:rPr lang="en-IN" sz="4000" dirty="0" smtClean="0"/>
              <a:t>Presentation </a:t>
            </a:r>
            <a:r>
              <a:rPr lang="en-IN" sz="4000" dirty="0"/>
              <a:t>Strategies</a:t>
            </a:r>
            <a:r>
              <a:rPr lang="en-IN" sz="4000" dirty="0" smtClean="0"/>
              <a:t>.</a:t>
            </a:r>
            <a:endParaRPr lang="en-IN" sz="4000" dirty="0"/>
          </a:p>
        </p:txBody>
      </p:sp>
    </p:spTree>
    <p:extLst>
      <p:ext uri="{BB962C8B-B14F-4D97-AF65-F5344CB8AC3E}">
        <p14:creationId xmlns:p14="http://schemas.microsoft.com/office/powerpoint/2010/main" val="2104846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 Same Side Corner Rectangle 23"/>
          <p:cNvSpPr/>
          <p:nvPr/>
        </p:nvSpPr>
        <p:spPr>
          <a:xfrm>
            <a:off x="2818764" y="739166"/>
            <a:ext cx="1753235" cy="54289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b="1">
                <a:solidFill>
                  <a:srgbClr val="FFFFFF"/>
                </a:solidFill>
                <a:effectLst/>
                <a:latin typeface="Times New Roman"/>
                <a:ea typeface="Times New Roman"/>
                <a:cs typeface="Tunga"/>
              </a:rPr>
              <a:t>Types of Listening</a:t>
            </a:r>
            <a:endParaRPr lang="en-IN" sz="1400">
              <a:effectLst/>
              <a:ea typeface="Calibri"/>
              <a:cs typeface="Tunga"/>
            </a:endParaRPr>
          </a:p>
        </p:txBody>
      </p:sp>
      <p:sp>
        <p:nvSpPr>
          <p:cNvPr id="25" name="Round Same Side Corner Rectangle 24"/>
          <p:cNvSpPr/>
          <p:nvPr/>
        </p:nvSpPr>
        <p:spPr>
          <a:xfrm>
            <a:off x="828674" y="1556792"/>
            <a:ext cx="1990725" cy="3048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b="1">
                <a:solidFill>
                  <a:srgbClr val="FFFFFF"/>
                </a:solidFill>
                <a:effectLst/>
                <a:latin typeface="Times New Roman"/>
                <a:ea typeface="Times New Roman"/>
                <a:cs typeface="Tunga"/>
              </a:rPr>
              <a:t>Active Listening</a:t>
            </a:r>
            <a:endParaRPr lang="en-IN" sz="1400">
              <a:effectLst/>
              <a:ea typeface="Calibri"/>
              <a:cs typeface="Tunga"/>
            </a:endParaRPr>
          </a:p>
        </p:txBody>
      </p:sp>
      <p:sp>
        <p:nvSpPr>
          <p:cNvPr id="26" name="Round Same Side Corner Rectangle 25"/>
          <p:cNvSpPr/>
          <p:nvPr/>
        </p:nvSpPr>
        <p:spPr>
          <a:xfrm>
            <a:off x="4283968" y="1524635"/>
            <a:ext cx="1872208" cy="37591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b="1">
                <a:solidFill>
                  <a:srgbClr val="FFFFFF"/>
                </a:solidFill>
                <a:effectLst/>
                <a:latin typeface="Times New Roman"/>
                <a:ea typeface="Times New Roman"/>
                <a:cs typeface="Tunga"/>
              </a:rPr>
              <a:t>Passive Listening</a:t>
            </a:r>
            <a:endParaRPr lang="en-IN" sz="1400">
              <a:effectLst/>
              <a:ea typeface="Calibri"/>
              <a:cs typeface="Tunga"/>
            </a:endParaRPr>
          </a:p>
        </p:txBody>
      </p:sp>
      <p:sp>
        <p:nvSpPr>
          <p:cNvPr id="27" name="Left-Up Arrow 26"/>
          <p:cNvSpPr/>
          <p:nvPr/>
        </p:nvSpPr>
        <p:spPr>
          <a:xfrm rot="16200000">
            <a:off x="4685983" y="896302"/>
            <a:ext cx="427990" cy="771525"/>
          </a:xfrm>
          <a:prstGeom prst="leftUpArrow">
            <a:avLst>
              <a:gd name="adj1" fmla="val 1818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28" name="Left-Up Arrow 27"/>
          <p:cNvSpPr/>
          <p:nvPr/>
        </p:nvSpPr>
        <p:spPr>
          <a:xfrm rot="10800000">
            <a:off x="1913890" y="972185"/>
            <a:ext cx="904875" cy="552450"/>
          </a:xfrm>
          <a:prstGeom prst="leftUpArrow">
            <a:avLst>
              <a:gd name="adj1" fmla="val 11286"/>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29" name="Round Same Side Corner Rectangle 28"/>
          <p:cNvSpPr/>
          <p:nvPr/>
        </p:nvSpPr>
        <p:spPr>
          <a:xfrm>
            <a:off x="781050" y="2127250"/>
            <a:ext cx="2886075" cy="43765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lvl="0" algn="just">
              <a:lnSpc>
                <a:spcPct val="115000"/>
              </a:lnSpc>
              <a:spcBef>
                <a:spcPts val="0"/>
              </a:spcBef>
              <a:spcAft>
                <a:spcPts val="0"/>
              </a:spcAft>
            </a:pPr>
            <a:r>
              <a:rPr lang="en-US" sz="1600" b="1" dirty="0" smtClean="0">
                <a:solidFill>
                  <a:srgbClr val="FFFFFF"/>
                </a:solidFill>
                <a:effectLst/>
                <a:latin typeface="Book Antiqua"/>
                <a:ea typeface="Times New Roman"/>
                <a:cs typeface="Times New Roman"/>
              </a:rPr>
              <a:t>1.Discriminative </a:t>
            </a:r>
            <a:r>
              <a:rPr lang="en-US" sz="1600" b="1" dirty="0">
                <a:solidFill>
                  <a:srgbClr val="FFFFFF"/>
                </a:solidFill>
                <a:effectLst/>
                <a:latin typeface="Book Antiqua"/>
                <a:ea typeface="Times New Roman"/>
                <a:cs typeface="Times New Roman"/>
              </a:rPr>
              <a:t>Listening</a:t>
            </a:r>
            <a:endParaRPr lang="en-IN" sz="1400" dirty="0">
              <a:effectLst/>
              <a:ea typeface="Calibri"/>
              <a:cs typeface="Tunga"/>
            </a:endParaRPr>
          </a:p>
          <a:p>
            <a:pPr marL="0" marR="0">
              <a:lnSpc>
                <a:spcPct val="115000"/>
              </a:lnSpc>
              <a:spcBef>
                <a:spcPts val="0"/>
              </a:spcBef>
              <a:spcAft>
                <a:spcPts val="1000"/>
              </a:spcAft>
            </a:pPr>
            <a:r>
              <a:rPr lang="en-IN" sz="1400" b="1" dirty="0">
                <a:solidFill>
                  <a:srgbClr val="FFFFFF"/>
                </a:solidFill>
                <a:effectLst/>
                <a:ea typeface="Calibri"/>
                <a:cs typeface="Tunga"/>
              </a:rPr>
              <a:t> </a:t>
            </a:r>
            <a:endParaRPr lang="en-IN" sz="1400" dirty="0">
              <a:effectLst/>
              <a:ea typeface="Calibri"/>
              <a:cs typeface="Tunga"/>
            </a:endParaRPr>
          </a:p>
        </p:txBody>
      </p:sp>
      <p:sp>
        <p:nvSpPr>
          <p:cNvPr id="30" name="Round Same Side Corner Rectangle 29"/>
          <p:cNvSpPr/>
          <p:nvPr/>
        </p:nvSpPr>
        <p:spPr>
          <a:xfrm>
            <a:off x="807310" y="2886482"/>
            <a:ext cx="2916965" cy="4705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lvl="0" algn="just">
              <a:lnSpc>
                <a:spcPct val="115000"/>
              </a:lnSpc>
              <a:spcBef>
                <a:spcPts val="0"/>
              </a:spcBef>
              <a:spcAft>
                <a:spcPts val="1000"/>
              </a:spcAft>
            </a:pPr>
            <a:r>
              <a:rPr lang="en-US" sz="1600" b="1" dirty="0" smtClean="0">
                <a:solidFill>
                  <a:srgbClr val="FFFFFF"/>
                </a:solidFill>
                <a:effectLst/>
                <a:latin typeface="Book Antiqua"/>
                <a:ea typeface="Times New Roman"/>
                <a:cs typeface="Times New Roman"/>
              </a:rPr>
              <a:t>2. Comprehensive </a:t>
            </a:r>
            <a:r>
              <a:rPr lang="en-US" sz="1600" b="1" dirty="0">
                <a:solidFill>
                  <a:srgbClr val="FFFFFF"/>
                </a:solidFill>
                <a:effectLst/>
                <a:latin typeface="Book Antiqua"/>
                <a:ea typeface="Times New Roman"/>
                <a:cs typeface="Times New Roman"/>
              </a:rPr>
              <a:t>Listening</a:t>
            </a:r>
            <a:endParaRPr lang="en-IN" sz="1400" dirty="0">
              <a:effectLst/>
              <a:ea typeface="Calibri"/>
              <a:cs typeface="Tunga"/>
            </a:endParaRPr>
          </a:p>
          <a:p>
            <a:pPr marL="0" marR="0" algn="ctr">
              <a:lnSpc>
                <a:spcPct val="115000"/>
              </a:lnSpc>
              <a:spcBef>
                <a:spcPts val="0"/>
              </a:spcBef>
              <a:spcAft>
                <a:spcPts val="1000"/>
              </a:spcAft>
            </a:pPr>
            <a:r>
              <a:rPr lang="en-US" sz="1400" b="1" dirty="0">
                <a:solidFill>
                  <a:srgbClr val="FFFFFF"/>
                </a:solidFill>
                <a:effectLst/>
                <a:ea typeface="Calibri"/>
                <a:cs typeface="Tunga"/>
              </a:rPr>
              <a:t> </a:t>
            </a:r>
            <a:endParaRPr lang="en-IN" sz="1400" dirty="0">
              <a:effectLst/>
              <a:ea typeface="Calibri"/>
              <a:cs typeface="Tunga"/>
            </a:endParaRPr>
          </a:p>
        </p:txBody>
      </p:sp>
      <p:sp>
        <p:nvSpPr>
          <p:cNvPr id="31" name="Round Same Side Corner Rectangle 30"/>
          <p:cNvSpPr/>
          <p:nvPr/>
        </p:nvSpPr>
        <p:spPr>
          <a:xfrm>
            <a:off x="788259" y="3610768"/>
            <a:ext cx="2886075" cy="34591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marR="0" lvl="0" indent="-342900" algn="just">
              <a:lnSpc>
                <a:spcPct val="115000"/>
              </a:lnSpc>
              <a:spcBef>
                <a:spcPts val="0"/>
              </a:spcBef>
              <a:spcAft>
                <a:spcPts val="1000"/>
              </a:spcAft>
              <a:buFont typeface="+mj-lt"/>
              <a:buAutoNum type="arabicPeriod"/>
            </a:pPr>
            <a:endParaRPr lang="en-US" sz="1600" b="1" dirty="0" smtClean="0">
              <a:solidFill>
                <a:srgbClr val="FFFFFF"/>
              </a:solidFill>
              <a:effectLst/>
              <a:latin typeface="Book Antiqua"/>
              <a:ea typeface="Times New Roman"/>
              <a:cs typeface="Times New Roman"/>
            </a:endParaRPr>
          </a:p>
          <a:p>
            <a:pPr marR="0" lvl="0" algn="just">
              <a:lnSpc>
                <a:spcPct val="115000"/>
              </a:lnSpc>
              <a:spcBef>
                <a:spcPts val="0"/>
              </a:spcBef>
              <a:spcAft>
                <a:spcPts val="1000"/>
              </a:spcAft>
            </a:pPr>
            <a:r>
              <a:rPr lang="en-US" sz="1600" b="1" dirty="0" smtClean="0">
                <a:solidFill>
                  <a:srgbClr val="FFFFFF"/>
                </a:solidFill>
                <a:latin typeface="Book Antiqua"/>
                <a:ea typeface="Times New Roman"/>
                <a:cs typeface="Times New Roman"/>
              </a:rPr>
              <a:t>3.</a:t>
            </a:r>
            <a:r>
              <a:rPr lang="en-US" sz="1600" b="1" dirty="0" smtClean="0">
                <a:solidFill>
                  <a:srgbClr val="FFFFFF"/>
                </a:solidFill>
                <a:effectLst/>
                <a:latin typeface="Book Antiqua"/>
                <a:ea typeface="Times New Roman"/>
                <a:cs typeface="Times New Roman"/>
              </a:rPr>
              <a:t>Therapeutic </a:t>
            </a:r>
            <a:r>
              <a:rPr lang="en-US" sz="1600" b="1" dirty="0">
                <a:solidFill>
                  <a:srgbClr val="FFFFFF"/>
                </a:solidFill>
                <a:effectLst/>
                <a:latin typeface="Book Antiqua"/>
                <a:ea typeface="Times New Roman"/>
                <a:cs typeface="Times New Roman"/>
              </a:rPr>
              <a:t>Listening</a:t>
            </a:r>
            <a:endParaRPr lang="en-IN" sz="1400" dirty="0">
              <a:effectLst/>
              <a:ea typeface="Calibri"/>
              <a:cs typeface="Tunga"/>
            </a:endParaRPr>
          </a:p>
          <a:p>
            <a:pPr marL="0" marR="0" algn="ctr">
              <a:lnSpc>
                <a:spcPct val="115000"/>
              </a:lnSpc>
              <a:spcBef>
                <a:spcPts val="0"/>
              </a:spcBef>
              <a:spcAft>
                <a:spcPts val="1000"/>
              </a:spcAft>
            </a:pPr>
            <a:r>
              <a:rPr lang="en-US" sz="1400" b="1" dirty="0">
                <a:solidFill>
                  <a:srgbClr val="FFFFFF"/>
                </a:solidFill>
                <a:effectLst/>
                <a:ea typeface="Calibri"/>
                <a:cs typeface="Tunga"/>
              </a:rPr>
              <a:t> </a:t>
            </a:r>
            <a:endParaRPr lang="en-IN" sz="1400" dirty="0">
              <a:effectLst/>
              <a:ea typeface="Calibri"/>
              <a:cs typeface="Tunga"/>
            </a:endParaRPr>
          </a:p>
        </p:txBody>
      </p:sp>
      <p:sp>
        <p:nvSpPr>
          <p:cNvPr id="32" name="Round Same Side Corner Rectangle 31"/>
          <p:cNvSpPr/>
          <p:nvPr/>
        </p:nvSpPr>
        <p:spPr>
          <a:xfrm>
            <a:off x="828675" y="4323440"/>
            <a:ext cx="2877692" cy="44287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lvl="0" algn="just">
              <a:lnSpc>
                <a:spcPct val="115000"/>
              </a:lnSpc>
              <a:spcBef>
                <a:spcPts val="0"/>
              </a:spcBef>
              <a:spcAft>
                <a:spcPts val="1000"/>
              </a:spcAft>
            </a:pPr>
            <a:endParaRPr lang="en-US" sz="1600" b="1" dirty="0" smtClean="0">
              <a:solidFill>
                <a:srgbClr val="FFFFFF"/>
              </a:solidFill>
              <a:effectLst/>
              <a:latin typeface="Book Antiqua"/>
              <a:ea typeface="Times New Roman"/>
              <a:cs typeface="Times New Roman"/>
            </a:endParaRPr>
          </a:p>
          <a:p>
            <a:pPr marR="0" lvl="0" algn="just">
              <a:lnSpc>
                <a:spcPct val="115000"/>
              </a:lnSpc>
              <a:spcBef>
                <a:spcPts val="0"/>
              </a:spcBef>
              <a:spcAft>
                <a:spcPts val="1000"/>
              </a:spcAft>
            </a:pPr>
            <a:r>
              <a:rPr lang="en-US" sz="1600" b="1" dirty="0" smtClean="0">
                <a:solidFill>
                  <a:srgbClr val="FFFFFF"/>
                </a:solidFill>
                <a:latin typeface="Book Antiqua"/>
                <a:ea typeface="Times New Roman"/>
                <a:cs typeface="Times New Roman"/>
              </a:rPr>
              <a:t>4. </a:t>
            </a:r>
            <a:r>
              <a:rPr lang="en-US" sz="1600" b="1" dirty="0" smtClean="0">
                <a:solidFill>
                  <a:srgbClr val="FFFFFF"/>
                </a:solidFill>
                <a:effectLst/>
                <a:latin typeface="Book Antiqua"/>
                <a:ea typeface="Times New Roman"/>
                <a:cs typeface="Times New Roman"/>
              </a:rPr>
              <a:t>Critical </a:t>
            </a:r>
            <a:r>
              <a:rPr lang="en-US" sz="1600" b="1" dirty="0">
                <a:solidFill>
                  <a:srgbClr val="FFFFFF"/>
                </a:solidFill>
                <a:effectLst/>
                <a:latin typeface="Book Antiqua"/>
                <a:ea typeface="Times New Roman"/>
                <a:cs typeface="Times New Roman"/>
              </a:rPr>
              <a:t>Listening </a:t>
            </a:r>
            <a:endParaRPr lang="en-IN" sz="1400" dirty="0">
              <a:effectLst/>
              <a:ea typeface="Calibri"/>
              <a:cs typeface="Tunga"/>
            </a:endParaRPr>
          </a:p>
          <a:p>
            <a:pPr marL="0" marR="0" algn="ctr">
              <a:lnSpc>
                <a:spcPct val="115000"/>
              </a:lnSpc>
              <a:spcBef>
                <a:spcPts val="0"/>
              </a:spcBef>
              <a:spcAft>
                <a:spcPts val="1000"/>
              </a:spcAft>
            </a:pPr>
            <a:r>
              <a:rPr lang="en-US" sz="1400" b="1" dirty="0">
                <a:solidFill>
                  <a:srgbClr val="FFFFFF"/>
                </a:solidFill>
                <a:effectLst/>
                <a:ea typeface="Calibri"/>
                <a:cs typeface="Tunga"/>
              </a:rPr>
              <a:t> </a:t>
            </a:r>
            <a:endParaRPr lang="en-IN" sz="1400" dirty="0">
              <a:effectLst/>
              <a:ea typeface="Calibri"/>
              <a:cs typeface="Tunga"/>
            </a:endParaRPr>
          </a:p>
        </p:txBody>
      </p:sp>
      <p:sp>
        <p:nvSpPr>
          <p:cNvPr id="33" name="Round Same Side Corner Rectangle 32"/>
          <p:cNvSpPr/>
          <p:nvPr/>
        </p:nvSpPr>
        <p:spPr>
          <a:xfrm>
            <a:off x="788259" y="5203825"/>
            <a:ext cx="2886075" cy="4572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lvl="0" algn="just">
              <a:lnSpc>
                <a:spcPct val="115000"/>
              </a:lnSpc>
              <a:spcBef>
                <a:spcPts val="0"/>
              </a:spcBef>
              <a:spcAft>
                <a:spcPts val="1000"/>
              </a:spcAft>
            </a:pPr>
            <a:endParaRPr lang="en-US" sz="1600" b="1" dirty="0" smtClean="0">
              <a:solidFill>
                <a:srgbClr val="FFFFFF"/>
              </a:solidFill>
              <a:effectLst/>
              <a:latin typeface="Book Antiqua"/>
              <a:ea typeface="Times New Roman"/>
              <a:cs typeface="Times New Roman"/>
            </a:endParaRPr>
          </a:p>
          <a:p>
            <a:pPr marR="0" lvl="0" algn="just">
              <a:lnSpc>
                <a:spcPct val="115000"/>
              </a:lnSpc>
              <a:spcBef>
                <a:spcPts val="0"/>
              </a:spcBef>
              <a:spcAft>
                <a:spcPts val="1000"/>
              </a:spcAft>
            </a:pPr>
            <a:r>
              <a:rPr lang="en-US" sz="1600" b="1" dirty="0" smtClean="0">
                <a:solidFill>
                  <a:srgbClr val="FFFFFF"/>
                </a:solidFill>
                <a:latin typeface="Book Antiqua"/>
                <a:ea typeface="Times New Roman"/>
                <a:cs typeface="Times New Roman"/>
              </a:rPr>
              <a:t>5. </a:t>
            </a:r>
            <a:r>
              <a:rPr lang="en-US" sz="1600" b="1" dirty="0" smtClean="0">
                <a:solidFill>
                  <a:srgbClr val="FFFFFF"/>
                </a:solidFill>
                <a:effectLst/>
                <a:latin typeface="Book Antiqua"/>
                <a:ea typeface="Times New Roman"/>
                <a:cs typeface="Times New Roman"/>
              </a:rPr>
              <a:t>Appreciative </a:t>
            </a:r>
            <a:r>
              <a:rPr lang="en-US" sz="1600" b="1" dirty="0">
                <a:solidFill>
                  <a:srgbClr val="FFFFFF"/>
                </a:solidFill>
                <a:effectLst/>
                <a:latin typeface="Book Antiqua"/>
                <a:ea typeface="Times New Roman"/>
                <a:cs typeface="Times New Roman"/>
              </a:rPr>
              <a:t>Listening.</a:t>
            </a:r>
            <a:endParaRPr lang="en-IN" sz="1400" dirty="0">
              <a:effectLst/>
              <a:ea typeface="Calibri"/>
              <a:cs typeface="Tunga"/>
            </a:endParaRPr>
          </a:p>
          <a:p>
            <a:pPr marL="0" marR="0" algn="ctr">
              <a:lnSpc>
                <a:spcPct val="115000"/>
              </a:lnSpc>
              <a:spcBef>
                <a:spcPts val="0"/>
              </a:spcBef>
              <a:spcAft>
                <a:spcPts val="1000"/>
              </a:spcAft>
            </a:pPr>
            <a:r>
              <a:rPr lang="en-US" sz="1400" b="1" dirty="0">
                <a:solidFill>
                  <a:srgbClr val="FFFFFF"/>
                </a:solidFill>
                <a:effectLst/>
                <a:ea typeface="Calibri"/>
                <a:cs typeface="Tunga"/>
              </a:rPr>
              <a:t> </a:t>
            </a:r>
            <a:endParaRPr lang="en-IN" sz="1400" dirty="0">
              <a:effectLst/>
              <a:ea typeface="Calibri"/>
              <a:cs typeface="Tunga"/>
            </a:endParaRPr>
          </a:p>
        </p:txBody>
      </p:sp>
      <p:sp>
        <p:nvSpPr>
          <p:cNvPr id="34" name="Round Same Side Corner Rectangle 33"/>
          <p:cNvSpPr/>
          <p:nvPr/>
        </p:nvSpPr>
        <p:spPr>
          <a:xfrm>
            <a:off x="801242" y="6143338"/>
            <a:ext cx="2905125" cy="40459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lvl="0" algn="just">
              <a:lnSpc>
                <a:spcPct val="115000"/>
              </a:lnSpc>
              <a:spcBef>
                <a:spcPts val="0"/>
              </a:spcBef>
              <a:spcAft>
                <a:spcPts val="1000"/>
              </a:spcAft>
            </a:pPr>
            <a:endParaRPr lang="en-US" sz="1600" b="1" dirty="0" smtClean="0">
              <a:solidFill>
                <a:srgbClr val="FFFFFF"/>
              </a:solidFill>
              <a:effectLst/>
              <a:latin typeface="Book Antiqua"/>
              <a:ea typeface="Times New Roman"/>
              <a:cs typeface="Times New Roman"/>
            </a:endParaRPr>
          </a:p>
          <a:p>
            <a:pPr marR="0" lvl="0" algn="just">
              <a:lnSpc>
                <a:spcPct val="115000"/>
              </a:lnSpc>
              <a:spcBef>
                <a:spcPts val="0"/>
              </a:spcBef>
              <a:spcAft>
                <a:spcPts val="1000"/>
              </a:spcAft>
            </a:pPr>
            <a:r>
              <a:rPr lang="en-US" sz="1600" b="1" dirty="0" smtClean="0">
                <a:solidFill>
                  <a:srgbClr val="FFFFFF"/>
                </a:solidFill>
                <a:latin typeface="Book Antiqua"/>
                <a:ea typeface="Times New Roman"/>
                <a:cs typeface="Times New Roman"/>
              </a:rPr>
              <a:t>6.</a:t>
            </a:r>
            <a:r>
              <a:rPr lang="en-US" sz="1600" b="1" dirty="0" smtClean="0">
                <a:solidFill>
                  <a:srgbClr val="FFFFFF"/>
                </a:solidFill>
                <a:effectLst/>
                <a:latin typeface="Book Antiqua"/>
                <a:ea typeface="Times New Roman"/>
                <a:cs typeface="Times New Roman"/>
              </a:rPr>
              <a:t>Empathetic </a:t>
            </a:r>
            <a:r>
              <a:rPr lang="en-US" sz="1600" b="1" dirty="0">
                <a:solidFill>
                  <a:srgbClr val="FFFFFF"/>
                </a:solidFill>
                <a:effectLst/>
                <a:latin typeface="Book Antiqua"/>
                <a:ea typeface="Times New Roman"/>
                <a:cs typeface="Times New Roman"/>
              </a:rPr>
              <a:t>Listening.</a:t>
            </a:r>
            <a:endParaRPr lang="en-IN" sz="1400" dirty="0">
              <a:effectLst/>
              <a:ea typeface="Calibri"/>
              <a:cs typeface="Tunga"/>
            </a:endParaRPr>
          </a:p>
          <a:p>
            <a:pPr marL="0" marR="0" algn="ctr">
              <a:lnSpc>
                <a:spcPct val="115000"/>
              </a:lnSpc>
              <a:spcBef>
                <a:spcPts val="0"/>
              </a:spcBef>
              <a:spcAft>
                <a:spcPts val="1000"/>
              </a:spcAft>
            </a:pPr>
            <a:r>
              <a:rPr lang="en-US" sz="1400" b="1" dirty="0">
                <a:solidFill>
                  <a:srgbClr val="FFFFFF"/>
                </a:solidFill>
                <a:effectLst/>
                <a:ea typeface="Calibri"/>
                <a:cs typeface="Tunga"/>
              </a:rPr>
              <a:t> </a:t>
            </a:r>
            <a:endParaRPr lang="en-IN" sz="1400" dirty="0">
              <a:effectLst/>
              <a:ea typeface="Calibri"/>
              <a:cs typeface="Tunga"/>
            </a:endParaRPr>
          </a:p>
        </p:txBody>
      </p:sp>
      <p:sp>
        <p:nvSpPr>
          <p:cNvPr id="35" name="Left-Right-Up Arrow 34"/>
          <p:cNvSpPr/>
          <p:nvPr/>
        </p:nvSpPr>
        <p:spPr>
          <a:xfrm rot="5400000">
            <a:off x="-1845856" y="4218531"/>
            <a:ext cx="4340677" cy="31813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36" name="Right Arrow 35"/>
          <p:cNvSpPr/>
          <p:nvPr/>
        </p:nvSpPr>
        <p:spPr>
          <a:xfrm rot="5400000">
            <a:off x="1588770" y="1941195"/>
            <a:ext cx="23368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37" name="Right Arrow 36"/>
          <p:cNvSpPr/>
          <p:nvPr/>
        </p:nvSpPr>
        <p:spPr>
          <a:xfrm>
            <a:off x="294898" y="2269877"/>
            <a:ext cx="33337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38" name="Right Arrow 37"/>
          <p:cNvSpPr/>
          <p:nvPr/>
        </p:nvSpPr>
        <p:spPr>
          <a:xfrm>
            <a:off x="265826" y="3045536"/>
            <a:ext cx="33337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39" name="Right Arrow 38"/>
          <p:cNvSpPr/>
          <p:nvPr/>
        </p:nvSpPr>
        <p:spPr>
          <a:xfrm>
            <a:off x="316314" y="3683701"/>
            <a:ext cx="33337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40" name="Right Arrow 39"/>
          <p:cNvSpPr/>
          <p:nvPr/>
        </p:nvSpPr>
        <p:spPr>
          <a:xfrm>
            <a:off x="316863" y="5356225"/>
            <a:ext cx="33337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
        <p:nvSpPr>
          <p:cNvPr id="41" name="Right Arrow 40"/>
          <p:cNvSpPr/>
          <p:nvPr/>
        </p:nvSpPr>
        <p:spPr>
          <a:xfrm>
            <a:off x="287242" y="6269437"/>
            <a:ext cx="33337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a:p>
        </p:txBody>
      </p:sp>
    </p:spTree>
    <p:extLst>
      <p:ext uri="{BB962C8B-B14F-4D97-AF65-F5344CB8AC3E}">
        <p14:creationId xmlns:p14="http://schemas.microsoft.com/office/powerpoint/2010/main" val="399016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25/c7/04/25c704acdf2929ab85ba3df9fe8cfa1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496944"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163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496944"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629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duction to therapeutic liste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8652"/>
            <a:ext cx="8568952" cy="45624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rapeutic listening practical implications v1.0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2492896"/>
            <a:ext cx="8568952" cy="436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11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496944"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02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ppreciative listening - Todayandyesterday.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53356"/>
            <a:ext cx="8568952" cy="691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426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Empathetic Listening? &lt;ul&gt;&lt;li&gt;Empathic listening is when one listens  with the intent to understand how the spea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496944"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309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63335436"/>
              </p:ext>
            </p:extLst>
          </p:nvPr>
        </p:nvGraphicFramePr>
        <p:xfrm>
          <a:off x="0" y="645840"/>
          <a:ext cx="9144000" cy="6212159"/>
        </p:xfrm>
        <a:graphic>
          <a:graphicData uri="http://schemas.openxmlformats.org/drawingml/2006/table">
            <a:tbl>
              <a:tblPr firstRow="1" firstCol="1" bandRow="1">
                <a:tableStyleId>{5C22544A-7EE6-4342-B048-85BDC9FD1C3A}</a:tableStyleId>
              </a:tblPr>
              <a:tblGrid>
                <a:gridCol w="4630867"/>
                <a:gridCol w="4513133"/>
              </a:tblGrid>
              <a:tr h="933519">
                <a:tc>
                  <a:txBody>
                    <a:bodyPr/>
                    <a:lstStyle/>
                    <a:p>
                      <a:pPr marL="0" marR="0" algn="just">
                        <a:lnSpc>
                          <a:spcPct val="115000"/>
                        </a:lnSpc>
                        <a:spcBef>
                          <a:spcPts val="0"/>
                        </a:spcBef>
                        <a:spcAft>
                          <a:spcPts val="1000"/>
                        </a:spcAft>
                      </a:pPr>
                      <a:r>
                        <a:rPr lang="en-US" sz="2400" dirty="0">
                          <a:effectLst/>
                        </a:rPr>
                        <a:t>Active listening</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1000"/>
                        </a:spcAft>
                      </a:pPr>
                      <a:r>
                        <a:rPr lang="en-US" sz="2400">
                          <a:effectLst/>
                        </a:rPr>
                        <a:t>Passive listening</a:t>
                      </a:r>
                      <a:endParaRPr lang="en-IN" sz="2000">
                        <a:effectLst/>
                        <a:latin typeface="Calibri"/>
                        <a:ea typeface="Calibri"/>
                        <a:cs typeface="Tunga"/>
                      </a:endParaRPr>
                    </a:p>
                  </a:txBody>
                  <a:tcPr marL="68580" marR="68580" marT="0" marB="0"/>
                </a:tc>
              </a:tr>
              <a:tr h="1055728">
                <a:tc>
                  <a:txBody>
                    <a:bodyPr/>
                    <a:lstStyle/>
                    <a:p>
                      <a:pPr marL="0" marR="0" algn="just">
                        <a:lnSpc>
                          <a:spcPct val="115000"/>
                        </a:lnSpc>
                        <a:spcBef>
                          <a:spcPts val="0"/>
                        </a:spcBef>
                        <a:spcAft>
                          <a:spcPts val="1000"/>
                        </a:spcAft>
                      </a:pPr>
                      <a:r>
                        <a:rPr lang="en-US" sz="2400">
                          <a:effectLst/>
                        </a:rPr>
                        <a:t>Is a cognitive purpose.</a:t>
                      </a:r>
                      <a:endParaRPr lang="en-IN" sz="2000">
                        <a:effectLst/>
                        <a:latin typeface="Calibri"/>
                        <a:ea typeface="Calibri"/>
                        <a:cs typeface="Tunga"/>
                      </a:endParaRPr>
                    </a:p>
                  </a:txBody>
                  <a:tcPr marL="68580" marR="68580" marT="0" marB="0"/>
                </a:tc>
                <a:tc>
                  <a:txBody>
                    <a:bodyPr/>
                    <a:lstStyle/>
                    <a:p>
                      <a:pPr marL="0" marR="0" algn="just">
                        <a:lnSpc>
                          <a:spcPct val="115000"/>
                        </a:lnSpc>
                        <a:spcBef>
                          <a:spcPts val="0"/>
                        </a:spcBef>
                        <a:spcAft>
                          <a:spcPts val="1000"/>
                        </a:spcAft>
                      </a:pPr>
                      <a:r>
                        <a:rPr lang="en-US" sz="2400">
                          <a:effectLst/>
                        </a:rPr>
                        <a:t>No cognitive purpose.</a:t>
                      </a:r>
                      <a:endParaRPr lang="en-IN" sz="2000">
                        <a:effectLst/>
                        <a:latin typeface="Calibri"/>
                        <a:ea typeface="Calibri"/>
                        <a:cs typeface="Tunga"/>
                      </a:endParaRPr>
                    </a:p>
                  </a:txBody>
                  <a:tcPr marL="68580" marR="68580" marT="0" marB="0"/>
                </a:tc>
              </a:tr>
              <a:tr h="1055728">
                <a:tc>
                  <a:txBody>
                    <a:bodyPr/>
                    <a:lstStyle/>
                    <a:p>
                      <a:pPr marL="0" marR="0" algn="just">
                        <a:lnSpc>
                          <a:spcPct val="115000"/>
                        </a:lnSpc>
                        <a:spcBef>
                          <a:spcPts val="0"/>
                        </a:spcBef>
                        <a:spcAft>
                          <a:spcPts val="1000"/>
                        </a:spcAft>
                      </a:pPr>
                      <a:r>
                        <a:rPr lang="en-US" sz="2400" dirty="0">
                          <a:effectLst/>
                        </a:rPr>
                        <a:t>Need to comprehension.</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1000"/>
                        </a:spcAft>
                      </a:pPr>
                      <a:r>
                        <a:rPr lang="en-US" sz="2400">
                          <a:effectLst/>
                        </a:rPr>
                        <a:t>Need not necessarily comprehend.</a:t>
                      </a:r>
                      <a:endParaRPr lang="en-IN" sz="2000">
                        <a:effectLst/>
                        <a:latin typeface="Calibri"/>
                        <a:ea typeface="Calibri"/>
                        <a:cs typeface="Tunga"/>
                      </a:endParaRPr>
                    </a:p>
                  </a:txBody>
                  <a:tcPr marL="68580" marR="68580" marT="0" marB="0"/>
                </a:tc>
              </a:tr>
              <a:tr h="1055728">
                <a:tc>
                  <a:txBody>
                    <a:bodyPr/>
                    <a:lstStyle/>
                    <a:p>
                      <a:pPr marL="0" marR="0" algn="just">
                        <a:lnSpc>
                          <a:spcPct val="115000"/>
                        </a:lnSpc>
                        <a:spcBef>
                          <a:spcPts val="0"/>
                        </a:spcBef>
                        <a:spcAft>
                          <a:spcPts val="1000"/>
                        </a:spcAft>
                      </a:pPr>
                      <a:r>
                        <a:rPr lang="en-US" sz="2400" dirty="0">
                          <a:effectLst/>
                        </a:rPr>
                        <a:t>Paraphrasing is required.</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1000"/>
                        </a:spcAft>
                      </a:pPr>
                      <a:r>
                        <a:rPr lang="en-US" sz="2400" dirty="0">
                          <a:effectLst/>
                        </a:rPr>
                        <a:t>No paraphrasing is required.</a:t>
                      </a:r>
                      <a:endParaRPr lang="en-IN" sz="2000" dirty="0">
                        <a:effectLst/>
                        <a:latin typeface="Calibri"/>
                        <a:ea typeface="Calibri"/>
                        <a:cs typeface="Tunga"/>
                      </a:endParaRPr>
                    </a:p>
                  </a:txBody>
                  <a:tcPr marL="68580" marR="68580" marT="0" marB="0"/>
                </a:tc>
              </a:tr>
              <a:tr h="1055728">
                <a:tc>
                  <a:txBody>
                    <a:bodyPr/>
                    <a:lstStyle/>
                    <a:p>
                      <a:pPr marL="0" marR="0" algn="just">
                        <a:lnSpc>
                          <a:spcPct val="115000"/>
                        </a:lnSpc>
                        <a:spcBef>
                          <a:spcPts val="0"/>
                        </a:spcBef>
                        <a:spcAft>
                          <a:spcPts val="1000"/>
                        </a:spcAft>
                      </a:pPr>
                      <a:r>
                        <a:rPr lang="en-US" sz="2400">
                          <a:effectLst/>
                        </a:rPr>
                        <a:t>Questions can be asked.</a:t>
                      </a:r>
                      <a:endParaRPr lang="en-IN" sz="2000">
                        <a:effectLst/>
                        <a:latin typeface="Calibri"/>
                        <a:ea typeface="Calibri"/>
                        <a:cs typeface="Tunga"/>
                      </a:endParaRPr>
                    </a:p>
                  </a:txBody>
                  <a:tcPr marL="68580" marR="68580" marT="0" marB="0"/>
                </a:tc>
                <a:tc>
                  <a:txBody>
                    <a:bodyPr/>
                    <a:lstStyle/>
                    <a:p>
                      <a:pPr marL="0" marR="0" algn="just">
                        <a:lnSpc>
                          <a:spcPct val="115000"/>
                        </a:lnSpc>
                        <a:spcBef>
                          <a:spcPts val="0"/>
                        </a:spcBef>
                        <a:spcAft>
                          <a:spcPts val="1000"/>
                        </a:spcAft>
                      </a:pPr>
                      <a:r>
                        <a:rPr lang="en-US" sz="2400">
                          <a:effectLst/>
                        </a:rPr>
                        <a:t>No questions can be asked.</a:t>
                      </a:r>
                      <a:endParaRPr lang="en-IN" sz="2000">
                        <a:effectLst/>
                        <a:latin typeface="Calibri"/>
                        <a:ea typeface="Calibri"/>
                        <a:cs typeface="Tunga"/>
                      </a:endParaRPr>
                    </a:p>
                  </a:txBody>
                  <a:tcPr marL="68580" marR="68580" marT="0" marB="0"/>
                </a:tc>
              </a:tr>
              <a:tr h="1055728">
                <a:tc>
                  <a:txBody>
                    <a:bodyPr/>
                    <a:lstStyle/>
                    <a:p>
                      <a:pPr marL="0" marR="0" algn="just">
                        <a:lnSpc>
                          <a:spcPct val="115000"/>
                        </a:lnSpc>
                        <a:spcBef>
                          <a:spcPts val="0"/>
                        </a:spcBef>
                        <a:spcAft>
                          <a:spcPts val="1000"/>
                        </a:spcAft>
                      </a:pPr>
                      <a:r>
                        <a:rPr lang="en-US" sz="2400">
                          <a:effectLst/>
                        </a:rPr>
                        <a:t>Exhibit non-verbal responses.</a:t>
                      </a:r>
                      <a:endParaRPr lang="en-IN" sz="2000">
                        <a:effectLst/>
                        <a:latin typeface="Calibri"/>
                        <a:ea typeface="Calibri"/>
                        <a:cs typeface="Tunga"/>
                      </a:endParaRPr>
                    </a:p>
                  </a:txBody>
                  <a:tcPr marL="68580" marR="68580" marT="0" marB="0"/>
                </a:tc>
                <a:tc>
                  <a:txBody>
                    <a:bodyPr/>
                    <a:lstStyle/>
                    <a:p>
                      <a:pPr marL="0" marR="0" algn="just">
                        <a:lnSpc>
                          <a:spcPct val="115000"/>
                        </a:lnSpc>
                        <a:spcBef>
                          <a:spcPts val="0"/>
                        </a:spcBef>
                        <a:spcAft>
                          <a:spcPts val="1000"/>
                        </a:spcAft>
                      </a:pPr>
                      <a:r>
                        <a:rPr lang="en-US" sz="2400" dirty="0">
                          <a:effectLst/>
                        </a:rPr>
                        <a:t>No non-verbal signals.</a:t>
                      </a:r>
                      <a:endParaRPr lang="en-IN" sz="2000" dirty="0">
                        <a:effectLst/>
                        <a:latin typeface="Calibri"/>
                        <a:ea typeface="Calibri"/>
                        <a:cs typeface="Tunga"/>
                      </a:endParaRPr>
                    </a:p>
                  </a:txBody>
                  <a:tcPr marL="68580" marR="68580" marT="0" marB="0"/>
                </a:tc>
              </a:tr>
            </a:tbl>
          </a:graphicData>
        </a:graphic>
      </p:graphicFrame>
      <p:sp>
        <p:nvSpPr>
          <p:cNvPr id="5" name="Rectangle 1"/>
          <p:cNvSpPr>
            <a:spLocks noChangeArrowheads="1"/>
          </p:cNvSpPr>
          <p:nvPr/>
        </p:nvSpPr>
        <p:spPr bwMode="auto">
          <a:xfrm>
            <a:off x="611560" y="0"/>
            <a:ext cx="70711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Difference between Active and Passive listening.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04363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392"/>
            <a:ext cx="8460432" cy="6432530"/>
          </a:xfrm>
          <a:prstGeom prst="rect">
            <a:avLst/>
          </a:prstGeom>
        </p:spPr>
        <p:txBody>
          <a:bodyPr wrap="square">
            <a:spAutoFit/>
          </a:bodyPr>
          <a:lstStyle/>
          <a:p>
            <a:pPr algn="ctr"/>
            <a:r>
              <a:rPr lang="en-US" sz="3200" b="1" dirty="0"/>
              <a:t>Difference between </a:t>
            </a:r>
            <a:r>
              <a:rPr lang="en-US" sz="3200" b="1" dirty="0" smtClean="0"/>
              <a:t>Active </a:t>
            </a:r>
            <a:r>
              <a:rPr lang="en-US" sz="3200" b="1" dirty="0"/>
              <a:t>and </a:t>
            </a:r>
            <a:r>
              <a:rPr lang="en-US" sz="3200" b="1" dirty="0" smtClean="0"/>
              <a:t>Passive </a:t>
            </a:r>
            <a:r>
              <a:rPr lang="en-US" sz="3200" b="1" dirty="0"/>
              <a:t>listeners.</a:t>
            </a:r>
            <a:endParaRPr lang="en-IN" sz="3200" dirty="0"/>
          </a:p>
          <a:p>
            <a:r>
              <a:rPr lang="en-US" sz="2000" dirty="0"/>
              <a:t> </a:t>
            </a:r>
            <a:endParaRPr lang="en-IN" sz="2000" dirty="0"/>
          </a:p>
          <a:p>
            <a:pPr algn="just"/>
            <a:r>
              <a:rPr lang="en-US" sz="2400" b="1" dirty="0">
                <a:solidFill>
                  <a:srgbClr val="FF0000"/>
                </a:solidFill>
              </a:rPr>
              <a:t>ACTIVE LISTENERS: </a:t>
            </a:r>
            <a:r>
              <a:rPr lang="en-US" sz="2400" dirty="0"/>
              <a:t>The listener </a:t>
            </a:r>
            <a:r>
              <a:rPr lang="en-US" sz="2400" b="1" dirty="0"/>
              <a:t>participates fully </a:t>
            </a:r>
            <a:r>
              <a:rPr lang="en-US" sz="2400" dirty="0"/>
              <a:t>in the communication process. Listener listens </a:t>
            </a:r>
            <a:r>
              <a:rPr lang="en-US" sz="2400" b="1" dirty="0"/>
              <a:t>attentively, provide feedback, and strive to understand and remember messages.</a:t>
            </a:r>
            <a:endParaRPr lang="en-IN" sz="2400" b="1" dirty="0"/>
          </a:p>
          <a:p>
            <a:pPr marL="342900" lvl="0" indent="-342900" algn="just">
              <a:buFont typeface="Arial" pitchFamily="34" charset="0"/>
              <a:buChar char="•"/>
            </a:pPr>
            <a:r>
              <a:rPr lang="en-US" sz="2400" dirty="0" smtClean="0"/>
              <a:t>They </a:t>
            </a:r>
            <a:r>
              <a:rPr lang="en-US" sz="2400" b="1" dirty="0"/>
              <a:t>focus on the content </a:t>
            </a:r>
            <a:r>
              <a:rPr lang="en-US" sz="2400" dirty="0"/>
              <a:t>as well the </a:t>
            </a:r>
            <a:r>
              <a:rPr lang="en-US" sz="2400" b="1" dirty="0"/>
              <a:t>manner</a:t>
            </a:r>
            <a:r>
              <a:rPr lang="en-US" sz="2400" dirty="0"/>
              <a:t> in which it is delivered.  This means that they will </a:t>
            </a:r>
            <a:r>
              <a:rPr lang="en-US" sz="2400" b="1" dirty="0"/>
              <a:t>take note of the verbal content</a:t>
            </a:r>
            <a:r>
              <a:rPr lang="en-US" sz="2400" dirty="0"/>
              <a:t> along with its nonverbal subtexts. </a:t>
            </a:r>
            <a:endParaRPr lang="en-IN" sz="2400" dirty="0"/>
          </a:p>
          <a:p>
            <a:pPr marL="342900" lvl="0" indent="-342900" algn="just">
              <a:buFont typeface="Arial" pitchFamily="34" charset="0"/>
              <a:buChar char="•"/>
            </a:pPr>
            <a:r>
              <a:rPr lang="en-US" sz="2400" dirty="0"/>
              <a:t>They </a:t>
            </a:r>
            <a:r>
              <a:rPr lang="en-US" sz="2400" b="1" dirty="0"/>
              <a:t>will not hesitate to seek clarifications</a:t>
            </a:r>
            <a:r>
              <a:rPr lang="en-US" sz="2400" dirty="0"/>
              <a:t>, ask leading questions, show their approval by nodding head, and summarize to clearly indicate that they fully follow </a:t>
            </a:r>
            <a:r>
              <a:rPr lang="en-US" sz="2400" dirty="0" smtClean="0"/>
              <a:t>the speaker. </a:t>
            </a:r>
            <a:endParaRPr lang="en-IN" sz="2400" dirty="0"/>
          </a:p>
          <a:p>
            <a:pPr marL="342900" lvl="0" indent="-342900" algn="just">
              <a:buFont typeface="Arial" pitchFamily="34" charset="0"/>
              <a:buChar char="•"/>
            </a:pPr>
            <a:r>
              <a:rPr lang="en-US" sz="2400" dirty="0"/>
              <a:t>The active listeners are quiet </a:t>
            </a:r>
            <a:r>
              <a:rPr lang="en-US" sz="2400" b="1" dirty="0"/>
              <a:t>sensitive towards the feelings </a:t>
            </a:r>
            <a:r>
              <a:rPr lang="en-US" sz="2400" dirty="0"/>
              <a:t>of others; they understand the mood of the audience. </a:t>
            </a:r>
            <a:endParaRPr lang="en-IN" sz="2400" dirty="0"/>
          </a:p>
          <a:p>
            <a:pPr marL="342900" lvl="0" indent="-342900" algn="just">
              <a:buFont typeface="Arial" pitchFamily="34" charset="0"/>
              <a:buChar char="•"/>
            </a:pPr>
            <a:r>
              <a:rPr lang="en-US" sz="2400" dirty="0"/>
              <a:t>They </a:t>
            </a:r>
            <a:r>
              <a:rPr lang="en-US" sz="2400" b="1" dirty="0"/>
              <a:t>show empathy</a:t>
            </a:r>
            <a:r>
              <a:rPr lang="en-US" sz="2400" dirty="0"/>
              <a:t> and make the audience or the other person cared for. Once the audience gets the feeling that they are being cared for, they will devote themselves fully to the communication process. </a:t>
            </a:r>
            <a:r>
              <a:rPr lang="en-US" sz="2000" dirty="0"/>
              <a:t> </a:t>
            </a:r>
            <a:endParaRPr lang="en-IN" sz="2000" dirty="0"/>
          </a:p>
        </p:txBody>
      </p:sp>
    </p:spTree>
    <p:extLst>
      <p:ext uri="{BB962C8B-B14F-4D97-AF65-F5344CB8AC3E}">
        <p14:creationId xmlns:p14="http://schemas.microsoft.com/office/powerpoint/2010/main" val="1952383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404664"/>
            <a:ext cx="8352928" cy="5632311"/>
          </a:xfrm>
          <a:prstGeom prst="rect">
            <a:avLst/>
          </a:prstGeom>
        </p:spPr>
        <p:txBody>
          <a:bodyPr wrap="square">
            <a:spAutoFit/>
          </a:bodyPr>
          <a:lstStyle/>
          <a:p>
            <a:pPr algn="just"/>
            <a:r>
              <a:rPr lang="en-US" sz="2400" b="1" dirty="0">
                <a:solidFill>
                  <a:srgbClr val="FF0000"/>
                </a:solidFill>
              </a:rPr>
              <a:t>PASSIVE LISTENERS: </a:t>
            </a:r>
            <a:r>
              <a:rPr lang="en-US" sz="2400" dirty="0"/>
              <a:t>The listener </a:t>
            </a:r>
            <a:r>
              <a:rPr lang="en-US" sz="2400" b="1" dirty="0"/>
              <a:t>does not actively participate </a:t>
            </a:r>
            <a:r>
              <a:rPr lang="en-US" sz="2400" dirty="0"/>
              <a:t>in interactions. They think they can absorb information even when they do not contribute to the interaction. They place the responsibility for successful communication on the speaker.</a:t>
            </a:r>
            <a:endParaRPr lang="en-IN" sz="2400" dirty="0"/>
          </a:p>
          <a:p>
            <a:pPr marL="342900" lvl="0" indent="-342900" algn="just">
              <a:buFont typeface="Arial" pitchFamily="34" charset="0"/>
              <a:buChar char="•"/>
            </a:pPr>
            <a:r>
              <a:rPr lang="en-US" sz="2400" dirty="0"/>
              <a:t>Passive listeners exhibit exactly the </a:t>
            </a:r>
            <a:r>
              <a:rPr lang="en-US" sz="2400" b="1" dirty="0"/>
              <a:t>opposite behavioristic traits</a:t>
            </a:r>
            <a:r>
              <a:rPr lang="en-US" sz="2400" dirty="0"/>
              <a:t> of active listeners. </a:t>
            </a:r>
            <a:endParaRPr lang="en-IN" sz="2400" dirty="0"/>
          </a:p>
          <a:p>
            <a:pPr marL="342900" lvl="0" indent="-342900" algn="just">
              <a:buFont typeface="Arial" pitchFamily="34" charset="0"/>
              <a:buChar char="•"/>
            </a:pPr>
            <a:r>
              <a:rPr lang="en-US" sz="2400" dirty="0"/>
              <a:t>They pay attention only to </a:t>
            </a:r>
            <a:r>
              <a:rPr lang="en-US" sz="2400" b="1" dirty="0"/>
              <a:t>partial message </a:t>
            </a:r>
            <a:r>
              <a:rPr lang="en-US" sz="2400" dirty="0"/>
              <a:t>and </a:t>
            </a:r>
            <a:r>
              <a:rPr lang="en-US" sz="2400" b="1" dirty="0" smtClean="0"/>
              <a:t>lack of </a:t>
            </a:r>
            <a:r>
              <a:rPr lang="en-US" sz="2400" b="1" dirty="0"/>
              <a:t>sensitivity </a:t>
            </a:r>
            <a:r>
              <a:rPr lang="en-US" sz="2400" dirty="0"/>
              <a:t>to the nuances, inner meanings, nonverbal subtexts involved in communication. </a:t>
            </a:r>
            <a:endParaRPr lang="en-IN" sz="2400" dirty="0"/>
          </a:p>
          <a:p>
            <a:pPr marL="342900" lvl="0" indent="-342900" algn="just">
              <a:buFont typeface="Arial" pitchFamily="34" charset="0"/>
              <a:buChar char="•"/>
            </a:pPr>
            <a:r>
              <a:rPr lang="en-US" sz="2400" dirty="0"/>
              <a:t>They allow someone to speak, without </a:t>
            </a:r>
            <a:r>
              <a:rPr lang="en-US" sz="2400" b="1" dirty="0"/>
              <a:t>interrupting or seeking clarifications</a:t>
            </a:r>
            <a:r>
              <a:rPr lang="en-US" sz="2400" dirty="0"/>
              <a:t>. </a:t>
            </a:r>
            <a:endParaRPr lang="en-IN" sz="2400" dirty="0"/>
          </a:p>
          <a:p>
            <a:pPr marL="342900" lvl="0" indent="-342900" algn="just">
              <a:buFont typeface="Arial" pitchFamily="34" charset="0"/>
              <a:buChar char="•"/>
            </a:pPr>
            <a:r>
              <a:rPr lang="en-US" sz="2400" dirty="0"/>
              <a:t>They </a:t>
            </a:r>
            <a:r>
              <a:rPr lang="en-US" sz="2400" b="1" dirty="0"/>
              <a:t>do not make notes, </a:t>
            </a:r>
            <a:r>
              <a:rPr lang="en-US" sz="2400" dirty="0"/>
              <a:t>nod their head in approval, maintain eye contact and keep themselves idle. </a:t>
            </a:r>
            <a:endParaRPr lang="en-IN" sz="2400" dirty="0"/>
          </a:p>
          <a:p>
            <a:pPr marL="342900" lvl="0" indent="-342900" algn="just">
              <a:buFont typeface="Arial" pitchFamily="34" charset="0"/>
              <a:buChar char="•"/>
            </a:pPr>
            <a:r>
              <a:rPr lang="en-US" sz="2400" dirty="0"/>
              <a:t>Passive listeners who accept </a:t>
            </a:r>
            <a:r>
              <a:rPr lang="en-US" sz="2400" b="1" dirty="0"/>
              <a:t>not evaluate</a:t>
            </a:r>
            <a:r>
              <a:rPr lang="en-US" sz="2400" dirty="0"/>
              <a:t>.</a:t>
            </a:r>
            <a:endParaRPr lang="en-IN" sz="2400" dirty="0"/>
          </a:p>
          <a:p>
            <a:pPr marL="342900" lvl="0" indent="-342900" algn="just">
              <a:buFont typeface="Arial" pitchFamily="34" charset="0"/>
              <a:buChar char="•"/>
            </a:pPr>
            <a:r>
              <a:rPr lang="en-US" sz="2400" dirty="0"/>
              <a:t>Passive listener who </a:t>
            </a:r>
            <a:r>
              <a:rPr lang="en-US" sz="2400" b="1" dirty="0"/>
              <a:t>suspends judgment </a:t>
            </a:r>
            <a:r>
              <a:rPr lang="en-US" sz="2400" dirty="0"/>
              <a:t>and just listens.</a:t>
            </a:r>
            <a:endParaRPr lang="en-IN" sz="2400" dirty="0"/>
          </a:p>
        </p:txBody>
      </p:sp>
    </p:spTree>
    <p:extLst>
      <p:ext uri="{BB962C8B-B14F-4D97-AF65-F5344CB8AC3E}">
        <p14:creationId xmlns:p14="http://schemas.microsoft.com/office/powerpoint/2010/main" val="3007833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ime Spent Communicating&#10;A 'pie in pie' chart to show the significance of listening.&#10;skillsyouneed.com (c)2012"/>
          <p:cNvPicPr/>
          <p:nvPr/>
        </p:nvPicPr>
        <p:blipFill>
          <a:blip r:embed="rId2">
            <a:extLst>
              <a:ext uri="{28A0092B-C50C-407E-A947-70E740481C1C}">
                <a14:useLocalDpi xmlns:a14="http://schemas.microsoft.com/office/drawing/2010/main" val="0"/>
              </a:ext>
            </a:extLst>
          </a:blip>
          <a:srcRect/>
          <a:stretch>
            <a:fillRect/>
          </a:stretch>
        </p:blipFill>
        <p:spPr bwMode="auto">
          <a:xfrm>
            <a:off x="72008" y="840556"/>
            <a:ext cx="9108504" cy="6044828"/>
          </a:xfrm>
          <a:prstGeom prst="rect">
            <a:avLst/>
          </a:prstGeom>
          <a:noFill/>
          <a:ln>
            <a:noFill/>
          </a:ln>
        </p:spPr>
      </p:pic>
      <p:sp>
        <p:nvSpPr>
          <p:cNvPr id="7" name="Rectangle 6"/>
          <p:cNvSpPr/>
          <p:nvPr/>
        </p:nvSpPr>
        <p:spPr>
          <a:xfrm>
            <a:off x="1691680" y="124356"/>
            <a:ext cx="5322804" cy="584775"/>
          </a:xfrm>
          <a:prstGeom prst="rect">
            <a:avLst/>
          </a:prstGeom>
        </p:spPr>
        <p:txBody>
          <a:bodyPr wrap="none">
            <a:spAutoFit/>
          </a:bodyPr>
          <a:lstStyle/>
          <a:p>
            <a:r>
              <a:rPr lang="en-IN" sz="3200" b="1" dirty="0" smtClean="0"/>
              <a:t>INTRODUCTION TO LISTENING</a:t>
            </a:r>
            <a:endParaRPr lang="en-IN" sz="3200" b="1" dirty="0"/>
          </a:p>
        </p:txBody>
      </p:sp>
    </p:spTree>
    <p:extLst>
      <p:ext uri="{BB962C8B-B14F-4D97-AF65-F5344CB8AC3E}">
        <p14:creationId xmlns:p14="http://schemas.microsoft.com/office/powerpoint/2010/main" val="4175787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384"/>
            <a:ext cx="9144000" cy="7294305"/>
          </a:xfrm>
          <a:prstGeom prst="rect">
            <a:avLst/>
          </a:prstGeom>
        </p:spPr>
        <p:txBody>
          <a:bodyPr wrap="square">
            <a:spAutoFit/>
          </a:bodyPr>
          <a:lstStyle/>
          <a:p>
            <a:r>
              <a:rPr lang="en-US" sz="3200" b="1" dirty="0" smtClean="0">
                <a:solidFill>
                  <a:srgbClr val="FF0000"/>
                </a:solidFill>
              </a:rPr>
              <a:t>BARRIERS TO LISTENING</a:t>
            </a:r>
          </a:p>
          <a:p>
            <a:pPr fontAlgn="base"/>
            <a:r>
              <a:rPr lang="en-US" sz="3600" dirty="0" smtClean="0"/>
              <a:t>1.Excessive Talking </a:t>
            </a:r>
          </a:p>
          <a:p>
            <a:pPr fontAlgn="base"/>
            <a:r>
              <a:rPr lang="en-US" sz="3600" dirty="0" smtClean="0"/>
              <a:t>2.Prejudice</a:t>
            </a:r>
            <a:endParaRPr lang="en-IN" sz="3600" dirty="0" smtClean="0"/>
          </a:p>
          <a:p>
            <a:pPr fontAlgn="base"/>
            <a:r>
              <a:rPr lang="en-US" sz="3600" dirty="0" smtClean="0"/>
              <a:t>3.Distractions </a:t>
            </a:r>
            <a:r>
              <a:rPr lang="en-US" sz="3600" dirty="0"/>
              <a:t> </a:t>
            </a:r>
            <a:endParaRPr lang="en-IN" sz="3600" dirty="0"/>
          </a:p>
          <a:p>
            <a:pPr fontAlgn="base"/>
            <a:r>
              <a:rPr lang="en-US" sz="3600" dirty="0" smtClean="0"/>
              <a:t>4.Misunderstanding </a:t>
            </a:r>
            <a:endParaRPr lang="en-IN" sz="3600" dirty="0" smtClean="0"/>
          </a:p>
          <a:p>
            <a:pPr fontAlgn="base"/>
            <a:r>
              <a:rPr lang="en-US" sz="3600" dirty="0"/>
              <a:t>5</a:t>
            </a:r>
            <a:r>
              <a:rPr lang="en-US" sz="3600" dirty="0" smtClean="0"/>
              <a:t>.Interrupting</a:t>
            </a:r>
            <a:endParaRPr lang="en-IN" sz="3600" dirty="0" smtClean="0"/>
          </a:p>
          <a:p>
            <a:pPr fontAlgn="base"/>
            <a:r>
              <a:rPr lang="en-US" sz="3600" dirty="0" smtClean="0"/>
              <a:t>6.Fake Attention </a:t>
            </a:r>
            <a:endParaRPr lang="en-IN" sz="3600" dirty="0" smtClean="0"/>
          </a:p>
          <a:p>
            <a:pPr fontAlgn="base"/>
            <a:r>
              <a:rPr lang="en-US" sz="3600" dirty="0"/>
              <a:t>7</a:t>
            </a:r>
            <a:r>
              <a:rPr lang="en-US" sz="3600" dirty="0" smtClean="0"/>
              <a:t>.Bringing </a:t>
            </a:r>
            <a:r>
              <a:rPr lang="en-US" sz="3600" dirty="0"/>
              <a:t>in </a:t>
            </a:r>
            <a:r>
              <a:rPr lang="en-US" sz="3600" dirty="0" smtClean="0"/>
              <a:t>Emotions </a:t>
            </a:r>
            <a:endParaRPr lang="en-IN" sz="3600" dirty="0" smtClean="0"/>
          </a:p>
          <a:p>
            <a:pPr fontAlgn="base"/>
            <a:r>
              <a:rPr lang="en-US" sz="3600" dirty="0" smtClean="0"/>
              <a:t>8.Noise</a:t>
            </a:r>
            <a:endParaRPr lang="en-IN" sz="3600" dirty="0" smtClean="0"/>
          </a:p>
          <a:p>
            <a:pPr fontAlgn="base"/>
            <a:r>
              <a:rPr lang="en-US" sz="3600" dirty="0" smtClean="0"/>
              <a:t>9.Fear </a:t>
            </a:r>
            <a:endParaRPr lang="en-IN" sz="3600" dirty="0" smtClean="0"/>
          </a:p>
          <a:p>
            <a:pPr fontAlgn="base"/>
            <a:r>
              <a:rPr lang="en-US" sz="3600" dirty="0" smtClean="0"/>
              <a:t>10.Expecting </a:t>
            </a:r>
            <a:r>
              <a:rPr lang="en-US" sz="3600" dirty="0"/>
              <a:t>others to </a:t>
            </a:r>
            <a:r>
              <a:rPr lang="en-US" sz="3600" dirty="0" smtClean="0"/>
              <a:t>share </a:t>
            </a:r>
            <a:r>
              <a:rPr lang="en-US" sz="3600" dirty="0"/>
              <a:t>your personal </a:t>
            </a:r>
          </a:p>
          <a:p>
            <a:pPr fontAlgn="base"/>
            <a:r>
              <a:rPr lang="en-US" sz="3600" dirty="0"/>
              <a:t>    Beliefs and Values </a:t>
            </a:r>
            <a:endParaRPr lang="en-IN" sz="3600" dirty="0"/>
          </a:p>
          <a:p>
            <a:endParaRPr lang="en-IN" sz="3600" dirty="0"/>
          </a:p>
        </p:txBody>
      </p:sp>
      <p:pic>
        <p:nvPicPr>
          <p:cNvPr id="2050" name="Picture 2" descr="Barriers to 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7384"/>
            <a:ext cx="4824536"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95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188640"/>
            <a:ext cx="837875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90538" algn="l"/>
              </a:tabLst>
            </a:pPr>
            <a:r>
              <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Answer the following questions by choosing correct options giving below.</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r>
              <a:rPr lang="en-US" sz="2000" b="1" dirty="0" smtClean="0">
                <a:latin typeface="Arial" pitchFamily="34" charset="0"/>
                <a:ea typeface="Bookman Old Style" pitchFamily="18" charset="0"/>
                <a:cs typeface="Bookman Old Style" pitchFamily="18" charset="0"/>
              </a:rPr>
              <a:t>1. </a:t>
            </a:r>
            <a:r>
              <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Which of these should be avoided for effective listening?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a) Pre-listening analysis	b) Listening to structured talks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c) Team listening	d) Predicting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endPar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r>
              <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2. In which of these does the listener pick up special features of the speech?</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a) Listening in conversational interaction	b) Listening to structured talks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c) Predicting				d) Team listening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endPar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r>
              <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3. A well organized talk is a</a:t>
            </a:r>
            <a:r>
              <a:rPr kumimoji="0" lang="en-US" sz="2000" b="1" i="0" u="sng"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 	</a:t>
            </a:r>
            <a:r>
              <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talk.</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a) Short		b) long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c) Random	d) structured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endPar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r>
              <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4 Which of these should be avoided in pre-listening analysis?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a) Mental discipline	b) Concentration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c) Prejudices		d) Patience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endParaRPr lang="en-US" sz="2000" b="1" dirty="0" smtClean="0">
              <a:latin typeface="Arial" pitchFamily="34" charset="0"/>
              <a:ea typeface="Bookman Old Style" pitchFamily="18" charset="0"/>
              <a:cs typeface="Bookman Old Style" pitchFamily="18" charset="0"/>
            </a:endParaRPr>
          </a:p>
          <a:p>
            <a:pPr marL="0" marR="0" lvl="0" indent="0" algn="l" defTabSz="914400" rtl="0" eaLnBrk="0" fontAlgn="base" latinLnBrk="0" hangingPunct="0">
              <a:lnSpc>
                <a:spcPct val="100000"/>
              </a:lnSpc>
              <a:spcBef>
                <a:spcPct val="0"/>
              </a:spcBef>
              <a:spcAft>
                <a:spcPct val="0"/>
              </a:spcAft>
              <a:buClrTx/>
              <a:buSzTx/>
              <a:tabLst>
                <a:tab pos="490538" algn="l"/>
              </a:tabLst>
            </a:pPr>
            <a:r>
              <a:rPr lang="en-US" sz="2000" b="1" dirty="0" smtClean="0">
                <a:latin typeface="Arial" pitchFamily="34" charset="0"/>
                <a:ea typeface="Bookman Old Style" pitchFamily="18" charset="0"/>
                <a:cs typeface="Bookman Old Style" pitchFamily="18" charset="0"/>
              </a:rPr>
              <a:t>5. </a:t>
            </a:r>
            <a:r>
              <a:rPr kumimoji="0" lang="en-US" sz="2000" b="1"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Predicting’ is the technique to forecast what the speaker will say.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90538" algn="l"/>
              </a:tabLst>
            </a:pPr>
            <a:r>
              <a:rPr kumimoji="0" lang="en-US" sz="2000" b="0" i="0" u="none" strike="noStrike" cap="none" normalizeH="0" baseline="0" dirty="0" smtClean="0">
                <a:ln>
                  <a:noFill/>
                </a:ln>
                <a:solidFill>
                  <a:schemeClr val="tx1"/>
                </a:solidFill>
                <a:effectLst/>
                <a:latin typeface="Arial" pitchFamily="34" charset="0"/>
                <a:ea typeface="Bookman Old Style" pitchFamily="18" charset="0"/>
                <a:cs typeface="Bookman Old Style" pitchFamily="18" charset="0"/>
              </a:rPr>
              <a:t>a) True			b) False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8434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008" y="24089"/>
            <a:ext cx="8316416" cy="6247864"/>
          </a:xfrm>
          <a:prstGeom prst="rect">
            <a:avLst/>
          </a:prstGeom>
        </p:spPr>
        <p:txBody>
          <a:bodyPr wrap="square">
            <a:spAutoFit/>
          </a:bodyPr>
          <a:lstStyle/>
          <a:p>
            <a:pPr lvl="0" eaLnBrk="0" fontAlgn="base" hangingPunct="0">
              <a:spcBef>
                <a:spcPct val="0"/>
              </a:spcBef>
              <a:spcAft>
                <a:spcPct val="0"/>
              </a:spcAft>
              <a:tabLst>
                <a:tab pos="490538" algn="l"/>
              </a:tabLst>
            </a:pPr>
            <a:r>
              <a:rPr lang="en-US" sz="2000" b="1" dirty="0">
                <a:latin typeface="Arial" pitchFamily="34" charset="0"/>
                <a:ea typeface="Bookman Old Style" pitchFamily="18" charset="0"/>
                <a:cs typeface="Bookman Old Style" pitchFamily="18" charset="0"/>
              </a:rPr>
              <a:t>6. In which of these, should the listener be able to make connections between different segments of the speech?</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a) Listening to structured talks	b) Links between parts of the speech</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c) Team listening	</a:t>
            </a:r>
            <a:r>
              <a:rPr lang="en-US" sz="2000" dirty="0" smtClean="0">
                <a:latin typeface="Arial" pitchFamily="34" charset="0"/>
                <a:ea typeface="Bookman Old Style" pitchFamily="18" charset="0"/>
                <a:cs typeface="Bookman Old Style" pitchFamily="18" charset="0"/>
              </a:rPr>
              <a:t>	d</a:t>
            </a:r>
            <a:r>
              <a:rPr lang="en-US" sz="2000" dirty="0">
                <a:latin typeface="Arial" pitchFamily="34" charset="0"/>
                <a:ea typeface="Bookman Old Style" pitchFamily="18" charset="0"/>
                <a:cs typeface="Bookman Old Style" pitchFamily="18" charset="0"/>
              </a:rPr>
              <a:t>) Predicting</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endParaRPr lang="en-US" sz="2000" b="1" dirty="0" smtClean="0">
              <a:latin typeface="Arial" pitchFamily="34" charset="0"/>
              <a:ea typeface="Bookman Old Style" pitchFamily="18" charset="0"/>
              <a:cs typeface="Bookman Old Style" pitchFamily="18" charset="0"/>
            </a:endParaRPr>
          </a:p>
          <a:p>
            <a:pPr lvl="0" eaLnBrk="0" fontAlgn="base" hangingPunct="0">
              <a:spcBef>
                <a:spcPct val="0"/>
              </a:spcBef>
              <a:spcAft>
                <a:spcPct val="0"/>
              </a:spcAft>
              <a:tabLst>
                <a:tab pos="490538" algn="l"/>
              </a:tabLst>
            </a:pPr>
            <a:r>
              <a:rPr lang="en-US" sz="2000" b="1" dirty="0" smtClean="0">
                <a:latin typeface="Arial" pitchFamily="34" charset="0"/>
                <a:ea typeface="Bookman Old Style" pitchFamily="18" charset="0"/>
                <a:cs typeface="Bookman Old Style" pitchFamily="18" charset="0"/>
              </a:rPr>
              <a:t>7</a:t>
            </a:r>
            <a:r>
              <a:rPr lang="en-US" sz="2000" b="1" dirty="0">
                <a:latin typeface="Arial" pitchFamily="34" charset="0"/>
                <a:ea typeface="Bookman Old Style" pitchFamily="18" charset="0"/>
                <a:cs typeface="Bookman Old Style" pitchFamily="18" charset="0"/>
              </a:rPr>
              <a:t>. Which of these is based of effective listening?</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a) Note taking	</a:t>
            </a:r>
            <a:r>
              <a:rPr lang="en-US" sz="2000" dirty="0" smtClean="0">
                <a:latin typeface="Arial" pitchFamily="34" charset="0"/>
                <a:ea typeface="Bookman Old Style" pitchFamily="18" charset="0"/>
                <a:cs typeface="Bookman Old Style" pitchFamily="18" charset="0"/>
              </a:rPr>
              <a:t>	b</a:t>
            </a:r>
            <a:r>
              <a:rPr lang="en-US" sz="2000" dirty="0">
                <a:latin typeface="Arial" pitchFamily="34" charset="0"/>
                <a:ea typeface="Bookman Old Style" pitchFamily="18" charset="0"/>
                <a:cs typeface="Bookman Old Style" pitchFamily="18" charset="0"/>
              </a:rPr>
              <a:t>) Notice writing</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c) Letter writing	</a:t>
            </a:r>
            <a:r>
              <a:rPr lang="en-US" sz="2000" dirty="0" smtClean="0">
                <a:latin typeface="Arial" pitchFamily="34" charset="0"/>
                <a:ea typeface="Bookman Old Style" pitchFamily="18" charset="0"/>
                <a:cs typeface="Bookman Old Style" pitchFamily="18" charset="0"/>
              </a:rPr>
              <a:t>	d</a:t>
            </a:r>
            <a:r>
              <a:rPr lang="en-US" sz="2000" dirty="0">
                <a:latin typeface="Arial" pitchFamily="34" charset="0"/>
                <a:ea typeface="Bookman Old Style" pitchFamily="18" charset="0"/>
                <a:cs typeface="Bookman Old Style" pitchFamily="18" charset="0"/>
              </a:rPr>
              <a:t>) Predicting</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endParaRPr lang="en-US" sz="2000" b="1" dirty="0" smtClean="0">
              <a:latin typeface="Arial" pitchFamily="34" charset="0"/>
              <a:ea typeface="Bookman Old Style" pitchFamily="18" charset="0"/>
              <a:cs typeface="Bookman Old Style" pitchFamily="18" charset="0"/>
            </a:endParaRPr>
          </a:p>
          <a:p>
            <a:pPr lvl="0" eaLnBrk="0" fontAlgn="base" hangingPunct="0">
              <a:spcBef>
                <a:spcPct val="0"/>
              </a:spcBef>
              <a:spcAft>
                <a:spcPct val="0"/>
              </a:spcAft>
              <a:tabLst>
                <a:tab pos="490538" algn="l"/>
              </a:tabLst>
            </a:pPr>
            <a:r>
              <a:rPr lang="en-US" sz="2000" b="1" dirty="0" smtClean="0">
                <a:latin typeface="Arial" pitchFamily="34" charset="0"/>
                <a:ea typeface="Bookman Old Style" pitchFamily="18" charset="0"/>
                <a:cs typeface="Bookman Old Style" pitchFamily="18" charset="0"/>
              </a:rPr>
              <a:t>8.Which </a:t>
            </a:r>
            <a:r>
              <a:rPr lang="en-US" sz="2000" b="1" dirty="0">
                <a:latin typeface="Arial" pitchFamily="34" charset="0"/>
                <a:ea typeface="Bookman Old Style" pitchFamily="18" charset="0"/>
                <a:cs typeface="Bookman Old Style" pitchFamily="18" charset="0"/>
              </a:rPr>
              <a:t>of these should be avoided while note taking?</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a) Concentration	b) Evaluation</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c) Listening	</a:t>
            </a:r>
            <a:r>
              <a:rPr lang="en-US" sz="2000" dirty="0" smtClean="0">
                <a:latin typeface="Arial" pitchFamily="34" charset="0"/>
                <a:ea typeface="Bookman Old Style" pitchFamily="18" charset="0"/>
                <a:cs typeface="Bookman Old Style" pitchFamily="18" charset="0"/>
              </a:rPr>
              <a:t>	d</a:t>
            </a:r>
            <a:r>
              <a:rPr lang="en-US" sz="2000" dirty="0">
                <a:latin typeface="Arial" pitchFamily="34" charset="0"/>
                <a:ea typeface="Bookman Old Style" pitchFamily="18" charset="0"/>
                <a:cs typeface="Bookman Old Style" pitchFamily="18" charset="0"/>
              </a:rPr>
              <a:t>) Using phrases</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endParaRPr lang="en-US" sz="2000" b="1" dirty="0" smtClean="0">
              <a:latin typeface="Arial" pitchFamily="34" charset="0"/>
              <a:ea typeface="Bookman Old Style" pitchFamily="18" charset="0"/>
              <a:cs typeface="Bookman Old Style" pitchFamily="18" charset="0"/>
            </a:endParaRPr>
          </a:p>
          <a:p>
            <a:pPr lvl="0" eaLnBrk="0" fontAlgn="base" hangingPunct="0">
              <a:spcBef>
                <a:spcPct val="0"/>
              </a:spcBef>
              <a:spcAft>
                <a:spcPct val="0"/>
              </a:spcAft>
              <a:tabLst>
                <a:tab pos="490538" algn="l"/>
              </a:tabLst>
            </a:pPr>
            <a:r>
              <a:rPr lang="en-US" sz="2000" b="1" dirty="0" smtClean="0">
                <a:latin typeface="Arial" pitchFamily="34" charset="0"/>
                <a:ea typeface="Bookman Old Style" pitchFamily="18" charset="0"/>
                <a:cs typeface="Bookman Old Style" pitchFamily="18" charset="0"/>
              </a:rPr>
              <a:t>9</a:t>
            </a:r>
            <a:r>
              <a:rPr lang="en-US" sz="2000" b="1" dirty="0">
                <a:latin typeface="Arial" pitchFamily="34" charset="0"/>
                <a:ea typeface="Bookman Old Style" pitchFamily="18" charset="0"/>
                <a:cs typeface="Bookman Old Style" pitchFamily="18" charset="0"/>
              </a:rPr>
              <a:t>. Which of these is not a type of text for reading?</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a) Reference material	b) Chats</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r>
              <a:rPr lang="en-US" sz="2000" dirty="0">
                <a:latin typeface="Arial" pitchFamily="34" charset="0"/>
                <a:ea typeface="Bookman Old Style" pitchFamily="18" charset="0"/>
                <a:cs typeface="Bookman Old Style" pitchFamily="18" charset="0"/>
              </a:rPr>
              <a:t>c) Scientific text	</a:t>
            </a:r>
            <a:r>
              <a:rPr lang="en-US" sz="2000" dirty="0" smtClean="0">
                <a:latin typeface="Arial" pitchFamily="34" charset="0"/>
                <a:ea typeface="Bookman Old Style" pitchFamily="18" charset="0"/>
                <a:cs typeface="Bookman Old Style" pitchFamily="18" charset="0"/>
              </a:rPr>
              <a:t>            d</a:t>
            </a:r>
            <a:r>
              <a:rPr lang="en-US" sz="2000" dirty="0">
                <a:latin typeface="Arial" pitchFamily="34" charset="0"/>
                <a:ea typeface="Bookman Old Style" pitchFamily="18" charset="0"/>
                <a:cs typeface="Bookman Old Style" pitchFamily="18" charset="0"/>
              </a:rPr>
              <a:t>) Technical text</a:t>
            </a:r>
            <a:endParaRPr lang="en-US" sz="1600" dirty="0">
              <a:latin typeface="Arial" pitchFamily="34" charset="0"/>
              <a:cs typeface="Arial" pitchFamily="34" charset="0"/>
            </a:endParaRPr>
          </a:p>
          <a:p>
            <a:pPr lvl="0" eaLnBrk="0" fontAlgn="base" hangingPunct="0">
              <a:spcBef>
                <a:spcPct val="0"/>
              </a:spcBef>
              <a:spcAft>
                <a:spcPct val="0"/>
              </a:spcAft>
              <a:tabLst>
                <a:tab pos="490538" algn="l"/>
              </a:tabLst>
            </a:pPr>
            <a:endParaRPr lang="en-US" sz="2000" b="1" dirty="0" smtClean="0">
              <a:latin typeface="Arial" pitchFamily="34" charset="0"/>
              <a:ea typeface="Bookman Old Style" pitchFamily="18" charset="0"/>
              <a:cs typeface="Bookman Old Style" pitchFamily="18" charset="0"/>
            </a:endParaRPr>
          </a:p>
          <a:p>
            <a:pPr lvl="0" eaLnBrk="0" fontAlgn="base" hangingPunct="0">
              <a:spcBef>
                <a:spcPct val="0"/>
              </a:spcBef>
              <a:spcAft>
                <a:spcPct val="0"/>
              </a:spcAft>
              <a:tabLst>
                <a:tab pos="490538" algn="l"/>
              </a:tabLst>
            </a:pPr>
            <a:r>
              <a:rPr lang="en-US" sz="2000" b="1" dirty="0" smtClean="0">
                <a:latin typeface="Arial" pitchFamily="34" charset="0"/>
                <a:ea typeface="Bookman Old Style" pitchFamily="18" charset="0"/>
                <a:cs typeface="Bookman Old Style" pitchFamily="18" charset="0"/>
              </a:rPr>
              <a:t>10</a:t>
            </a:r>
            <a:r>
              <a:rPr lang="en-US" sz="2000" b="1" dirty="0">
                <a:latin typeface="Arial" pitchFamily="34" charset="0"/>
                <a:ea typeface="Bookman Old Style" pitchFamily="18" charset="0"/>
                <a:cs typeface="Bookman Old Style" pitchFamily="18" charset="0"/>
              </a:rPr>
              <a:t>. Which of these is not a deterrent to the listening process</a:t>
            </a:r>
            <a:r>
              <a:rPr lang="en-US" sz="2000" b="1" dirty="0" smtClean="0">
                <a:latin typeface="Arial" pitchFamily="34" charset="0"/>
                <a:ea typeface="Bookman Old Style" pitchFamily="18" charset="0"/>
                <a:cs typeface="Bookman Old Style" pitchFamily="18" charset="0"/>
              </a:rPr>
              <a:t>?</a:t>
            </a:r>
          </a:p>
          <a:p>
            <a:r>
              <a:rPr lang="en-US" sz="2000" dirty="0"/>
              <a:t>a) Lack of </a:t>
            </a:r>
            <a:r>
              <a:rPr lang="en-US" sz="2000" dirty="0" smtClean="0"/>
              <a:t>interest</a:t>
            </a:r>
            <a:r>
              <a:rPr lang="en-IN" sz="2000" dirty="0"/>
              <a:t>	</a:t>
            </a:r>
            <a:r>
              <a:rPr lang="en-US" sz="2000" dirty="0" smtClean="0"/>
              <a:t>c</a:t>
            </a:r>
            <a:r>
              <a:rPr lang="en-US" sz="2000" dirty="0"/>
              <a:t>) Confidence</a:t>
            </a:r>
            <a:endParaRPr lang="en-IN" sz="2000" dirty="0"/>
          </a:p>
          <a:p>
            <a:r>
              <a:rPr lang="en-US" sz="2000" dirty="0"/>
              <a:t>b) </a:t>
            </a:r>
            <a:r>
              <a:rPr lang="en-US" sz="2000" dirty="0" smtClean="0"/>
              <a:t>Ego</a:t>
            </a:r>
            <a:r>
              <a:rPr lang="en-IN" sz="2000" dirty="0"/>
              <a:t>	</a:t>
            </a:r>
            <a:r>
              <a:rPr lang="en-IN" sz="2000" dirty="0" smtClean="0"/>
              <a:t>		d</a:t>
            </a:r>
            <a:r>
              <a:rPr lang="en-IN" sz="2000" dirty="0"/>
              <a:t>) </a:t>
            </a:r>
            <a:r>
              <a:rPr lang="en-IN" sz="2000" dirty="0" smtClean="0"/>
              <a:t>Fear</a:t>
            </a:r>
            <a:endParaRPr lang="en-IN" sz="2000" dirty="0"/>
          </a:p>
        </p:txBody>
      </p:sp>
    </p:spTree>
    <p:extLst>
      <p:ext uri="{BB962C8B-B14F-4D97-AF65-F5344CB8AC3E}">
        <p14:creationId xmlns:p14="http://schemas.microsoft.com/office/powerpoint/2010/main" val="2467101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50875"/>
            <a:ext cx="7992888" cy="7109639"/>
          </a:xfrm>
          <a:prstGeom prst="rect">
            <a:avLst/>
          </a:prstGeom>
        </p:spPr>
        <p:txBody>
          <a:bodyPr wrap="square" numCol="2">
            <a:spAutoFit/>
          </a:bodyPr>
          <a:lstStyle/>
          <a:p>
            <a:pPr algn="ctr"/>
            <a:r>
              <a:rPr lang="en-US" sz="2800" b="1" dirty="0" smtClean="0"/>
              <a:t>                                 Answer </a:t>
            </a:r>
          </a:p>
          <a:p>
            <a:pPr algn="ctr"/>
            <a:endParaRPr lang="en-IN" sz="2800" dirty="0"/>
          </a:p>
          <a:p>
            <a:pPr lvl="0"/>
            <a:r>
              <a:rPr lang="en-US" sz="2000" dirty="0" smtClean="0"/>
              <a:t>1.D. </a:t>
            </a:r>
            <a:r>
              <a:rPr lang="en-US" sz="2000" dirty="0">
                <a:latin typeface="Arial" pitchFamily="34" charset="0"/>
                <a:ea typeface="Bookman Old Style" pitchFamily="18" charset="0"/>
                <a:cs typeface="Bookman Old Style" pitchFamily="18" charset="0"/>
              </a:rPr>
              <a:t>Predicting</a:t>
            </a:r>
            <a:endParaRPr lang="en-US" sz="1600" dirty="0">
              <a:latin typeface="Arial" pitchFamily="34" charset="0"/>
              <a:cs typeface="Arial" pitchFamily="34" charset="0"/>
            </a:endParaRPr>
          </a:p>
          <a:p>
            <a:r>
              <a:rPr lang="en-US" sz="2000" dirty="0"/>
              <a:t>	</a:t>
            </a:r>
            <a:endParaRPr lang="en-US" sz="2000" dirty="0" smtClean="0"/>
          </a:p>
          <a:p>
            <a:r>
              <a:rPr lang="en-US" sz="2000" dirty="0" smtClean="0"/>
              <a:t>2.A. </a:t>
            </a:r>
            <a:r>
              <a:rPr lang="en-US" sz="2000" dirty="0">
                <a:latin typeface="Arial" pitchFamily="34" charset="0"/>
                <a:ea typeface="Bookman Old Style" pitchFamily="18" charset="0"/>
                <a:cs typeface="Bookman Old Style" pitchFamily="18" charset="0"/>
              </a:rPr>
              <a:t>Listening in conversational interaction</a:t>
            </a:r>
            <a:endParaRPr lang="en-US" sz="2000" dirty="0" smtClean="0"/>
          </a:p>
          <a:p>
            <a:pPr lvl="0"/>
            <a:endParaRPr lang="en-US" sz="2000" dirty="0" smtClean="0"/>
          </a:p>
          <a:p>
            <a:pPr lvl="0"/>
            <a:r>
              <a:rPr lang="en-US" sz="2000" dirty="0" smtClean="0"/>
              <a:t>3.D. </a:t>
            </a:r>
            <a:r>
              <a:rPr lang="en-US" sz="2000" dirty="0">
                <a:latin typeface="Arial" pitchFamily="34" charset="0"/>
                <a:ea typeface="Bookman Old Style" pitchFamily="18" charset="0"/>
                <a:cs typeface="Bookman Old Style" pitchFamily="18" charset="0"/>
              </a:rPr>
              <a:t>structured</a:t>
            </a:r>
            <a:endParaRPr lang="en-US" sz="1600" dirty="0">
              <a:latin typeface="Arial" pitchFamily="34" charset="0"/>
              <a:cs typeface="Arial" pitchFamily="34" charset="0"/>
            </a:endParaRPr>
          </a:p>
          <a:p>
            <a:endParaRPr lang="en-IN" sz="2000" dirty="0"/>
          </a:p>
          <a:p>
            <a:r>
              <a:rPr lang="en-US" sz="2000" dirty="0" smtClean="0"/>
              <a:t>4.C. </a:t>
            </a:r>
            <a:r>
              <a:rPr lang="en-US" sz="2000" dirty="0">
                <a:latin typeface="Arial" pitchFamily="34" charset="0"/>
                <a:ea typeface="Bookman Old Style" pitchFamily="18" charset="0"/>
                <a:cs typeface="Bookman Old Style" pitchFamily="18" charset="0"/>
              </a:rPr>
              <a:t>Prejudices</a:t>
            </a:r>
            <a:endParaRPr lang="en-IN" sz="2000" dirty="0"/>
          </a:p>
          <a:p>
            <a:r>
              <a:rPr lang="en-US" sz="2000" b="1" dirty="0"/>
              <a:t> </a:t>
            </a:r>
            <a:endParaRPr lang="en-IN" sz="2000" dirty="0"/>
          </a:p>
          <a:p>
            <a:r>
              <a:rPr lang="en-US" sz="2000" dirty="0" smtClean="0"/>
              <a:t>5.A. </a:t>
            </a:r>
            <a:r>
              <a:rPr lang="en-US" sz="2000" dirty="0">
                <a:latin typeface="Arial" pitchFamily="34" charset="0"/>
                <a:ea typeface="Bookman Old Style" pitchFamily="18" charset="0"/>
                <a:cs typeface="Bookman Old Style" pitchFamily="18" charset="0"/>
              </a:rPr>
              <a:t>True</a:t>
            </a:r>
            <a:r>
              <a:rPr lang="en-US" sz="2000" dirty="0" smtClean="0"/>
              <a:t> </a:t>
            </a:r>
            <a:endParaRPr lang="en-IN" sz="2000" dirty="0"/>
          </a:p>
          <a:p>
            <a:r>
              <a:rPr lang="en-US" sz="2000" b="1" dirty="0"/>
              <a:t> </a:t>
            </a:r>
            <a:endParaRPr lang="en-IN" sz="2000" dirty="0"/>
          </a:p>
          <a:p>
            <a:pPr lvl="0"/>
            <a:endParaRPr lang="en-US" sz="2000" dirty="0" smtClean="0"/>
          </a:p>
          <a:p>
            <a:pPr lvl="0"/>
            <a:endParaRPr lang="en-US" sz="2000" dirty="0"/>
          </a:p>
          <a:p>
            <a:pPr lvl="0"/>
            <a:endParaRPr lang="en-US" sz="2000" dirty="0" smtClean="0"/>
          </a:p>
          <a:p>
            <a:pPr lvl="0"/>
            <a:endParaRPr lang="en-US" sz="2000" dirty="0"/>
          </a:p>
          <a:p>
            <a:pPr lvl="0"/>
            <a:endParaRPr lang="en-US" sz="2000" dirty="0" smtClean="0"/>
          </a:p>
          <a:p>
            <a:pPr lvl="0"/>
            <a:endParaRPr lang="en-US" sz="2000" dirty="0"/>
          </a:p>
          <a:p>
            <a:pPr lvl="0"/>
            <a:endParaRPr lang="en-US" sz="2000" dirty="0" smtClean="0"/>
          </a:p>
          <a:p>
            <a:pPr lvl="0"/>
            <a:endParaRPr lang="en-US" sz="2000" dirty="0"/>
          </a:p>
          <a:p>
            <a:pPr lvl="0"/>
            <a:endParaRPr lang="en-US" sz="2000" dirty="0" smtClean="0"/>
          </a:p>
          <a:p>
            <a:pPr lvl="0"/>
            <a:endParaRPr lang="en-US" sz="2000" dirty="0"/>
          </a:p>
          <a:p>
            <a:pPr lvl="0"/>
            <a:endParaRPr lang="en-US" sz="2000" dirty="0" smtClean="0"/>
          </a:p>
          <a:p>
            <a:pPr lvl="0"/>
            <a:r>
              <a:rPr lang="en-US" sz="2000" dirty="0" smtClean="0"/>
              <a:t>6.B.</a:t>
            </a:r>
            <a:r>
              <a:rPr lang="en-US" sz="2000" dirty="0">
                <a:latin typeface="Arial" pitchFamily="34" charset="0"/>
                <a:ea typeface="Bookman Old Style" pitchFamily="18" charset="0"/>
                <a:cs typeface="Bookman Old Style" pitchFamily="18" charset="0"/>
              </a:rPr>
              <a:t> Links between parts of the </a:t>
            </a:r>
            <a:r>
              <a:rPr lang="en-US" sz="2000" dirty="0" smtClean="0">
                <a:latin typeface="Arial" pitchFamily="34" charset="0"/>
                <a:ea typeface="Bookman Old Style" pitchFamily="18" charset="0"/>
                <a:cs typeface="Bookman Old Style" pitchFamily="18" charset="0"/>
              </a:rPr>
              <a:t>speech</a:t>
            </a:r>
            <a:endParaRPr lang="en-IN" sz="2000" dirty="0" smtClean="0"/>
          </a:p>
          <a:p>
            <a:endParaRPr lang="en-IN" sz="2000" dirty="0"/>
          </a:p>
          <a:p>
            <a:r>
              <a:rPr lang="en-IN" sz="2000" dirty="0" smtClean="0"/>
              <a:t>7.A. </a:t>
            </a:r>
            <a:r>
              <a:rPr lang="en-US" sz="2000" dirty="0">
                <a:latin typeface="Arial" pitchFamily="34" charset="0"/>
                <a:ea typeface="Bookman Old Style" pitchFamily="18" charset="0"/>
                <a:cs typeface="Bookman Old Style" pitchFamily="18" charset="0"/>
              </a:rPr>
              <a:t>Note </a:t>
            </a:r>
            <a:r>
              <a:rPr lang="en-US" sz="2000" dirty="0" smtClean="0">
                <a:latin typeface="Arial" pitchFamily="34" charset="0"/>
                <a:ea typeface="Bookman Old Style" pitchFamily="18" charset="0"/>
                <a:cs typeface="Bookman Old Style" pitchFamily="18" charset="0"/>
              </a:rPr>
              <a:t>taking</a:t>
            </a:r>
          </a:p>
          <a:p>
            <a:r>
              <a:rPr lang="en-US" sz="2000" dirty="0" smtClean="0">
                <a:latin typeface="Arial" pitchFamily="34" charset="0"/>
                <a:ea typeface="Bookman Old Style" pitchFamily="18" charset="0"/>
                <a:cs typeface="Bookman Old Style" pitchFamily="18" charset="0"/>
              </a:rPr>
              <a:t> </a:t>
            </a:r>
            <a:r>
              <a:rPr lang="en-IN" sz="2000" dirty="0"/>
              <a:t>	</a:t>
            </a:r>
            <a:endParaRPr lang="en-IN" sz="2000" dirty="0" smtClean="0"/>
          </a:p>
          <a:p>
            <a:pPr lvl="0"/>
            <a:endParaRPr lang="en-IN" sz="2000" dirty="0" smtClean="0"/>
          </a:p>
          <a:p>
            <a:pPr lvl="0"/>
            <a:r>
              <a:rPr lang="en-IN" sz="2000" dirty="0" smtClean="0"/>
              <a:t>8.B. </a:t>
            </a:r>
            <a:r>
              <a:rPr lang="en-US" sz="2000" dirty="0">
                <a:latin typeface="Arial" pitchFamily="34" charset="0"/>
                <a:ea typeface="Bookman Old Style" pitchFamily="18" charset="0"/>
                <a:cs typeface="Bookman Old Style" pitchFamily="18" charset="0"/>
              </a:rPr>
              <a:t>Evaluation</a:t>
            </a:r>
            <a:endParaRPr lang="en-US" sz="1600" dirty="0">
              <a:latin typeface="Arial" pitchFamily="34" charset="0"/>
              <a:cs typeface="Arial" pitchFamily="34" charset="0"/>
            </a:endParaRPr>
          </a:p>
          <a:p>
            <a:r>
              <a:rPr lang="en-IN" sz="2000" dirty="0"/>
              <a:t>	</a:t>
            </a:r>
            <a:endParaRPr lang="en-IN" sz="2000" dirty="0" smtClean="0"/>
          </a:p>
          <a:p>
            <a:pPr lvl="0"/>
            <a:r>
              <a:rPr lang="en-IN" sz="2000" dirty="0" smtClean="0"/>
              <a:t>9.B. </a:t>
            </a:r>
            <a:r>
              <a:rPr lang="en-US" sz="2000" dirty="0">
                <a:latin typeface="Arial" pitchFamily="34" charset="0"/>
                <a:ea typeface="Bookman Old Style" pitchFamily="18" charset="0"/>
                <a:cs typeface="Bookman Old Style" pitchFamily="18" charset="0"/>
              </a:rPr>
              <a:t>Chats</a:t>
            </a:r>
            <a:endParaRPr lang="en-US" sz="1600" dirty="0">
              <a:latin typeface="Arial" pitchFamily="34" charset="0"/>
              <a:cs typeface="Arial" pitchFamily="34" charset="0"/>
            </a:endParaRPr>
          </a:p>
          <a:p>
            <a:r>
              <a:rPr lang="en-IN" sz="2000" dirty="0" smtClean="0"/>
              <a:t> </a:t>
            </a:r>
          </a:p>
          <a:p>
            <a:r>
              <a:rPr lang="en-IN" sz="2000" dirty="0" smtClean="0"/>
              <a:t>10.C. </a:t>
            </a:r>
            <a:r>
              <a:rPr lang="en-US" sz="2000" dirty="0"/>
              <a:t>Confidence</a:t>
            </a:r>
            <a:endParaRPr lang="en-IN" sz="2000" dirty="0"/>
          </a:p>
          <a:p>
            <a:endParaRPr lang="en-IN" sz="2000" dirty="0"/>
          </a:p>
        </p:txBody>
      </p:sp>
    </p:spTree>
    <p:extLst>
      <p:ext uri="{BB962C8B-B14F-4D97-AF65-F5344CB8AC3E}">
        <p14:creationId xmlns:p14="http://schemas.microsoft.com/office/powerpoint/2010/main" val="122874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847"/>
            <a:ext cx="8388424" cy="7048083"/>
          </a:xfrm>
          <a:prstGeom prst="rect">
            <a:avLst/>
          </a:prstGeom>
        </p:spPr>
        <p:txBody>
          <a:bodyPr wrap="square">
            <a:spAutoFit/>
          </a:bodyPr>
          <a:lstStyle/>
          <a:p>
            <a:pPr algn="ctr"/>
            <a:r>
              <a:rPr lang="en-US" sz="3600" b="1" dirty="0">
                <a:solidFill>
                  <a:srgbClr val="FF0000"/>
                </a:solidFill>
              </a:rPr>
              <a:t>Significance of </a:t>
            </a:r>
            <a:r>
              <a:rPr lang="en-US" sz="3600" b="1" dirty="0" smtClean="0">
                <a:solidFill>
                  <a:srgbClr val="FF0000"/>
                </a:solidFill>
              </a:rPr>
              <a:t>listening</a:t>
            </a:r>
            <a:endParaRPr lang="en-IN" sz="3200" dirty="0" smtClean="0">
              <a:solidFill>
                <a:srgbClr val="FF0000"/>
              </a:solidFill>
            </a:endParaRPr>
          </a:p>
          <a:p>
            <a:pPr marL="342900" lvl="0" indent="-342900" algn="just">
              <a:buFont typeface="Arial" pitchFamily="34" charset="0"/>
              <a:buChar char="•"/>
            </a:pPr>
            <a:r>
              <a:rPr lang="en-IN" sz="3200" dirty="0" smtClean="0"/>
              <a:t>Listening skills help us to understand and follow instructions.</a:t>
            </a:r>
          </a:p>
          <a:p>
            <a:pPr marL="342900" lvl="0" indent="-342900" algn="just">
              <a:buFont typeface="Arial" pitchFamily="34" charset="0"/>
              <a:buChar char="•"/>
            </a:pPr>
            <a:r>
              <a:rPr lang="en-IN" sz="3200" dirty="0" smtClean="0"/>
              <a:t>It minimizes the risk of error and deviation at work or school.</a:t>
            </a:r>
          </a:p>
          <a:p>
            <a:pPr marL="342900" lvl="0" indent="-342900" algn="just">
              <a:buFont typeface="Arial" pitchFamily="34" charset="0"/>
              <a:buChar char="•"/>
            </a:pPr>
            <a:r>
              <a:rPr lang="en-IN" sz="3200" dirty="0" smtClean="0"/>
              <a:t>It will help us to settle quickly into the working environment.</a:t>
            </a:r>
          </a:p>
          <a:p>
            <a:pPr marL="342900" lvl="0" indent="-342900" algn="just">
              <a:buFont typeface="Arial" pitchFamily="34" charset="0"/>
              <a:buChar char="•"/>
            </a:pPr>
            <a:r>
              <a:rPr lang="en-IN" sz="3200" dirty="0" smtClean="0"/>
              <a:t>Pay attention and absorb information during speeches.</a:t>
            </a:r>
          </a:p>
          <a:p>
            <a:pPr marL="342900" lvl="0" indent="-342900" algn="just">
              <a:buFont typeface="Arial" pitchFamily="34" charset="0"/>
              <a:buChar char="•"/>
            </a:pPr>
            <a:r>
              <a:rPr lang="en-IN" sz="3200" dirty="0" smtClean="0"/>
              <a:t>Learn faster and easily during on-the-job training.</a:t>
            </a:r>
          </a:p>
          <a:p>
            <a:pPr marL="342900" lvl="0" indent="-342900" algn="just">
              <a:buFont typeface="Arial" pitchFamily="34" charset="0"/>
              <a:buChar char="•"/>
            </a:pPr>
            <a:r>
              <a:rPr lang="en-IN" sz="3200" dirty="0" smtClean="0"/>
              <a:t>Enjoy an improved brain absorption rate.</a:t>
            </a:r>
          </a:p>
          <a:p>
            <a:pPr marL="342900" lvl="0" indent="-342900" algn="just">
              <a:buFont typeface="Arial" pitchFamily="34" charset="0"/>
              <a:buChar char="•"/>
            </a:pPr>
            <a:r>
              <a:rPr lang="en-IN" sz="3200" dirty="0" smtClean="0"/>
              <a:t>Enjoy smoother and faster revision of lesson notes.</a:t>
            </a:r>
          </a:p>
        </p:txBody>
      </p:sp>
    </p:spTree>
    <p:extLst>
      <p:ext uri="{BB962C8B-B14F-4D97-AF65-F5344CB8AC3E}">
        <p14:creationId xmlns:p14="http://schemas.microsoft.com/office/powerpoint/2010/main" val="1264872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60648"/>
            <a:ext cx="8208912" cy="5509200"/>
          </a:xfrm>
          <a:prstGeom prst="rect">
            <a:avLst/>
          </a:prstGeom>
        </p:spPr>
        <p:txBody>
          <a:bodyPr wrap="square">
            <a:spAutoFit/>
          </a:bodyPr>
          <a:lstStyle/>
          <a:p>
            <a:pPr algn="ctr"/>
            <a:r>
              <a:rPr lang="en-US" sz="4400" b="1" dirty="0">
                <a:solidFill>
                  <a:srgbClr val="FF0000"/>
                </a:solidFill>
              </a:rPr>
              <a:t>Improvising Listening </a:t>
            </a:r>
            <a:r>
              <a:rPr lang="en-US" sz="4400" b="1" dirty="0" smtClean="0">
                <a:solidFill>
                  <a:srgbClr val="FF0000"/>
                </a:solidFill>
              </a:rPr>
              <a:t>Skills</a:t>
            </a:r>
            <a:endParaRPr lang="en-IN" sz="4400" dirty="0">
              <a:solidFill>
                <a:srgbClr val="FF0000"/>
              </a:solidFill>
            </a:endParaRPr>
          </a:p>
          <a:p>
            <a:pPr marL="571500" lvl="0" indent="-571500">
              <a:buFont typeface="Arial" pitchFamily="34" charset="0"/>
              <a:buChar char="•"/>
            </a:pPr>
            <a:r>
              <a:rPr lang="en-IN" sz="4400" dirty="0"/>
              <a:t>Hearing or </a:t>
            </a:r>
            <a:r>
              <a:rPr lang="en-IN" sz="4400" dirty="0" smtClean="0"/>
              <a:t>Receiving</a:t>
            </a:r>
            <a:r>
              <a:rPr lang="en-IN" sz="4400" dirty="0"/>
              <a:t> </a:t>
            </a:r>
            <a:endParaRPr lang="en-IN" sz="4400" dirty="0" smtClean="0"/>
          </a:p>
          <a:p>
            <a:pPr marL="571500" lvl="0" indent="-571500">
              <a:buFont typeface="Arial" pitchFamily="34" charset="0"/>
              <a:buChar char="•"/>
            </a:pPr>
            <a:r>
              <a:rPr lang="en-IN" sz="4400" dirty="0" smtClean="0"/>
              <a:t>Understanding </a:t>
            </a:r>
            <a:r>
              <a:rPr lang="en-IN" sz="4400" dirty="0"/>
              <a:t>(Comprehension</a:t>
            </a:r>
            <a:r>
              <a:rPr lang="en-IN" sz="4400" dirty="0" smtClean="0"/>
              <a:t>)</a:t>
            </a:r>
          </a:p>
          <a:p>
            <a:pPr marL="571500" lvl="0" indent="-571500">
              <a:buFont typeface="Arial" pitchFamily="34" charset="0"/>
              <a:buChar char="•"/>
            </a:pPr>
            <a:r>
              <a:rPr lang="en-IN" sz="4400" dirty="0" smtClean="0"/>
              <a:t>Remembering</a:t>
            </a:r>
          </a:p>
          <a:p>
            <a:pPr marL="571500" lvl="0" indent="-571500">
              <a:buFont typeface="Arial" pitchFamily="34" charset="0"/>
              <a:buChar char="•"/>
            </a:pPr>
            <a:r>
              <a:rPr lang="en-IN" sz="4400" dirty="0" smtClean="0"/>
              <a:t>Evaluating</a:t>
            </a:r>
          </a:p>
          <a:p>
            <a:pPr marL="571500" lvl="0" indent="-571500">
              <a:buFont typeface="Arial" pitchFamily="34" charset="0"/>
              <a:buChar char="•"/>
            </a:pPr>
            <a:r>
              <a:rPr lang="en-IN" sz="4400" dirty="0" smtClean="0"/>
              <a:t>Feedback</a:t>
            </a:r>
            <a:r>
              <a:rPr lang="en-IN" sz="4400" dirty="0"/>
              <a:t> </a:t>
            </a:r>
            <a:endParaRPr lang="en-IN" sz="4400" dirty="0" smtClean="0"/>
          </a:p>
          <a:p>
            <a:pPr marL="571500" lvl="0" indent="-571500">
              <a:buFont typeface="Arial" pitchFamily="34" charset="0"/>
              <a:buChar char="•"/>
            </a:pPr>
            <a:r>
              <a:rPr lang="en-US" sz="4400" dirty="0" smtClean="0"/>
              <a:t>Slow </a:t>
            </a:r>
            <a:r>
              <a:rPr lang="en-US" sz="4400" dirty="0"/>
              <a:t>our listening </a:t>
            </a:r>
            <a:r>
              <a:rPr lang="en-US" sz="4400" dirty="0" smtClean="0"/>
              <a:t>down</a:t>
            </a:r>
            <a:endParaRPr lang="en-IN" sz="4400" dirty="0" smtClean="0"/>
          </a:p>
          <a:p>
            <a:pPr marL="571500" lvl="0" indent="-571500">
              <a:buFont typeface="Arial" pitchFamily="34" charset="0"/>
              <a:buChar char="•"/>
            </a:pPr>
            <a:r>
              <a:rPr lang="en-US" sz="4400" dirty="0" smtClean="0"/>
              <a:t>Pay attention</a:t>
            </a:r>
            <a:endParaRPr lang="en-US" sz="4400" dirty="0"/>
          </a:p>
        </p:txBody>
      </p:sp>
    </p:spTree>
    <p:extLst>
      <p:ext uri="{BB962C8B-B14F-4D97-AF65-F5344CB8AC3E}">
        <p14:creationId xmlns:p14="http://schemas.microsoft.com/office/powerpoint/2010/main" val="2066397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0"/>
            <a:ext cx="8136904" cy="6370975"/>
          </a:xfrm>
          <a:prstGeom prst="rect">
            <a:avLst/>
          </a:prstGeom>
        </p:spPr>
        <p:txBody>
          <a:bodyPr wrap="square">
            <a:spAutoFit/>
          </a:bodyPr>
          <a:lstStyle/>
          <a:p>
            <a:r>
              <a:rPr lang="en-US" sz="2400" b="1" dirty="0"/>
              <a:t>Answer the following questions by choosing correct options giving below.</a:t>
            </a:r>
            <a:endParaRPr lang="en-IN" sz="2400" dirty="0"/>
          </a:p>
          <a:p>
            <a:pPr lvl="0"/>
            <a:r>
              <a:rPr lang="en-US" sz="2400" b="1" dirty="0" smtClean="0"/>
              <a:t>1. Which </a:t>
            </a:r>
            <a:r>
              <a:rPr lang="en-US" sz="2400" b="1" dirty="0"/>
              <a:t>of these is not a barrier to listening?</a:t>
            </a:r>
            <a:endParaRPr lang="en-IN" sz="2400" dirty="0"/>
          </a:p>
          <a:p>
            <a:r>
              <a:rPr lang="en-US" sz="2400" dirty="0"/>
              <a:t>a) Physical barrier	b) Cultural barrier</a:t>
            </a:r>
            <a:endParaRPr lang="en-IN" sz="2400" dirty="0"/>
          </a:p>
          <a:p>
            <a:r>
              <a:rPr lang="en-US" sz="2400" dirty="0"/>
              <a:t>c) Linguistic barrier	d) Written barrier</a:t>
            </a:r>
            <a:endParaRPr lang="en-IN" sz="2400" dirty="0"/>
          </a:p>
          <a:p>
            <a:pPr lvl="0"/>
            <a:r>
              <a:rPr lang="en-US" sz="2400" b="1" dirty="0" smtClean="0"/>
              <a:t>2. Which </a:t>
            </a:r>
            <a:r>
              <a:rPr lang="en-US" sz="2400" b="1" dirty="0"/>
              <a:t>is the main barrier to listening?</a:t>
            </a:r>
            <a:endParaRPr lang="en-IN" sz="2400" dirty="0"/>
          </a:p>
          <a:p>
            <a:r>
              <a:rPr lang="en-US" sz="2400" dirty="0"/>
              <a:t>a) Physical barrier	b) Linguistic barrier</a:t>
            </a:r>
            <a:endParaRPr lang="en-IN" sz="2400" dirty="0"/>
          </a:p>
          <a:p>
            <a:r>
              <a:rPr lang="en-US" sz="2400" dirty="0"/>
              <a:t>c) Cultural barrier	d) Physiological barrier</a:t>
            </a:r>
            <a:endParaRPr lang="en-IN" sz="2400" dirty="0"/>
          </a:p>
          <a:p>
            <a:pPr lvl="0"/>
            <a:r>
              <a:rPr lang="en-US" sz="2400" b="1" dirty="0" smtClean="0"/>
              <a:t>3. Which </a:t>
            </a:r>
            <a:r>
              <a:rPr lang="en-US" sz="2400" b="1" dirty="0"/>
              <a:t>of these is not a </a:t>
            </a:r>
            <a:r>
              <a:rPr lang="en-US" sz="2400" b="1" dirty="0" smtClean="0"/>
              <a:t>psychological </a:t>
            </a:r>
            <a:r>
              <a:rPr lang="en-US" sz="2400" b="1" dirty="0"/>
              <a:t>barrier?</a:t>
            </a:r>
            <a:endParaRPr lang="en-IN" sz="2400" dirty="0"/>
          </a:p>
          <a:p>
            <a:r>
              <a:rPr lang="en-US" sz="2400" dirty="0"/>
              <a:t>a) Fear	</a:t>
            </a:r>
            <a:r>
              <a:rPr lang="en-US" sz="2400" dirty="0" smtClean="0"/>
              <a:t>	b</a:t>
            </a:r>
            <a:r>
              <a:rPr lang="en-US" sz="2400" dirty="0"/>
              <a:t>) Different perception</a:t>
            </a:r>
            <a:endParaRPr lang="en-IN" sz="2400" dirty="0"/>
          </a:p>
          <a:p>
            <a:r>
              <a:rPr lang="en-US" sz="2400" dirty="0"/>
              <a:t>c) Gel effect	d) Halo effect</a:t>
            </a:r>
            <a:endParaRPr lang="en-IN" sz="2400" dirty="0"/>
          </a:p>
          <a:p>
            <a:pPr lvl="0"/>
            <a:r>
              <a:rPr lang="en-US" sz="2400" b="1" dirty="0" smtClean="0"/>
              <a:t>4. Which </a:t>
            </a:r>
            <a:r>
              <a:rPr lang="en-US" sz="2400" b="1" dirty="0"/>
              <a:t>of these is based on faith?</a:t>
            </a:r>
            <a:endParaRPr lang="en-IN" sz="2400" dirty="0"/>
          </a:p>
          <a:p>
            <a:r>
              <a:rPr lang="en-US" sz="2400" dirty="0"/>
              <a:t>a) Fear	</a:t>
            </a:r>
            <a:r>
              <a:rPr lang="en-US" sz="2400" dirty="0" smtClean="0"/>
              <a:t>	b</a:t>
            </a:r>
            <a:r>
              <a:rPr lang="en-US" sz="2400" dirty="0"/>
              <a:t>) Halo effect</a:t>
            </a:r>
            <a:endParaRPr lang="en-IN" sz="2400" dirty="0"/>
          </a:p>
          <a:p>
            <a:r>
              <a:rPr lang="en-US" sz="2400" dirty="0"/>
              <a:t>c) Emotions	d) Different perception</a:t>
            </a:r>
            <a:endParaRPr lang="en-IN" sz="2400" dirty="0"/>
          </a:p>
          <a:p>
            <a:pPr lvl="0"/>
            <a:r>
              <a:rPr lang="en-US" sz="2400" b="1" dirty="0" smtClean="0"/>
              <a:t>5. When </a:t>
            </a:r>
            <a:r>
              <a:rPr lang="en-US" sz="2400" b="1" dirty="0"/>
              <a:t>people take extreme positions what is it called?</a:t>
            </a:r>
            <a:endParaRPr lang="en-IN" sz="2400" dirty="0"/>
          </a:p>
          <a:p>
            <a:r>
              <a:rPr lang="en-US" sz="2400" dirty="0"/>
              <a:t>a) Fear	</a:t>
            </a:r>
            <a:r>
              <a:rPr lang="en-US" sz="2400" dirty="0" smtClean="0"/>
              <a:t>	b</a:t>
            </a:r>
            <a:r>
              <a:rPr lang="en-US" sz="2400" dirty="0"/>
              <a:t>) Halo effect</a:t>
            </a:r>
            <a:endParaRPr lang="en-IN" sz="2400" dirty="0"/>
          </a:p>
          <a:p>
            <a:r>
              <a:rPr lang="en-US" sz="2400" dirty="0"/>
              <a:t>c) Emotions	d) </a:t>
            </a:r>
            <a:r>
              <a:rPr lang="en-US" sz="2400" dirty="0" smtClean="0"/>
              <a:t>Polarization</a:t>
            </a:r>
            <a:endParaRPr lang="en-IN" sz="2400" dirty="0"/>
          </a:p>
        </p:txBody>
      </p:sp>
    </p:spTree>
    <p:extLst>
      <p:ext uri="{BB962C8B-B14F-4D97-AF65-F5344CB8AC3E}">
        <p14:creationId xmlns:p14="http://schemas.microsoft.com/office/powerpoint/2010/main" val="4033560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9204"/>
            <a:ext cx="8208912" cy="6370975"/>
          </a:xfrm>
          <a:prstGeom prst="rect">
            <a:avLst/>
          </a:prstGeom>
        </p:spPr>
        <p:txBody>
          <a:bodyPr wrap="square">
            <a:spAutoFit/>
          </a:bodyPr>
          <a:lstStyle/>
          <a:p>
            <a:pPr lvl="0"/>
            <a:r>
              <a:rPr lang="en-US" sz="2400" b="1" dirty="0"/>
              <a:t>6. Which of these occur because of difference in language?</a:t>
            </a:r>
            <a:endParaRPr lang="en-IN" sz="2400" dirty="0"/>
          </a:p>
          <a:p>
            <a:r>
              <a:rPr lang="en-US" sz="2400" dirty="0"/>
              <a:t>a) Physical barriers	b) Linguistic barriers</a:t>
            </a:r>
            <a:endParaRPr lang="en-IN" sz="2400" dirty="0"/>
          </a:p>
          <a:p>
            <a:r>
              <a:rPr lang="en-US" sz="2400" dirty="0"/>
              <a:t>c) Cultural barriers	d) Speech decoding</a:t>
            </a:r>
            <a:endParaRPr lang="en-IN" sz="2400" dirty="0"/>
          </a:p>
          <a:p>
            <a:pPr lvl="0"/>
            <a:r>
              <a:rPr lang="en-US" sz="2400" b="1" dirty="0"/>
              <a:t>7.Barriers which are caused because of different meanings of a word to different people is called </a:t>
            </a:r>
            <a:r>
              <a:rPr lang="en-US" sz="2400" b="1" u="sng" dirty="0"/>
              <a:t> 	</a:t>
            </a:r>
            <a:endParaRPr lang="en-IN" sz="2400" dirty="0"/>
          </a:p>
          <a:p>
            <a:r>
              <a:rPr lang="en-US" sz="2400" dirty="0"/>
              <a:t>a) Different perception	b) semantic distortions</a:t>
            </a:r>
            <a:endParaRPr lang="en-IN" sz="2400" dirty="0"/>
          </a:p>
          <a:p>
            <a:r>
              <a:rPr lang="en-US" sz="2400" dirty="0"/>
              <a:t>c) Physical barriers	</a:t>
            </a:r>
            <a:r>
              <a:rPr lang="en-US" sz="2400" dirty="0" smtClean="0"/>
              <a:t>	d</a:t>
            </a:r>
            <a:r>
              <a:rPr lang="en-US" sz="2400" dirty="0"/>
              <a:t>) cultural barriers</a:t>
            </a:r>
            <a:endParaRPr lang="en-IN" sz="2400" dirty="0"/>
          </a:p>
          <a:p>
            <a:pPr lvl="0"/>
            <a:r>
              <a:rPr lang="en-US" sz="2400" b="1" dirty="0"/>
              <a:t>8. Which of these barriers occur when people belong to different religious backgrounds?</a:t>
            </a:r>
            <a:endParaRPr lang="en-IN" sz="2400" dirty="0"/>
          </a:p>
          <a:p>
            <a:r>
              <a:rPr lang="en-US" sz="2400" dirty="0"/>
              <a:t>a) Physical barriers	b) Linguistic barriers</a:t>
            </a:r>
            <a:endParaRPr lang="en-IN" sz="2400" dirty="0"/>
          </a:p>
          <a:p>
            <a:r>
              <a:rPr lang="en-US" sz="2400" dirty="0"/>
              <a:t>c) Cultural barriers	d) Speech decoding</a:t>
            </a:r>
            <a:endParaRPr lang="en-IN" sz="2400" dirty="0"/>
          </a:p>
          <a:p>
            <a:pPr lvl="0"/>
            <a:r>
              <a:rPr lang="en-US" sz="2400" b="1" dirty="0"/>
              <a:t>9. Who among these bow down to greet?</a:t>
            </a:r>
            <a:endParaRPr lang="en-IN" sz="2400" dirty="0"/>
          </a:p>
          <a:p>
            <a:r>
              <a:rPr lang="en-US" sz="2400" dirty="0"/>
              <a:t>a) Japanese	b) Americans</a:t>
            </a:r>
            <a:endParaRPr lang="en-IN" sz="2400" dirty="0"/>
          </a:p>
          <a:p>
            <a:r>
              <a:rPr lang="en-US" sz="2400" dirty="0"/>
              <a:t>c) Indians	d) French</a:t>
            </a:r>
            <a:endParaRPr lang="en-IN" sz="2400" dirty="0"/>
          </a:p>
          <a:p>
            <a:pPr lvl="0"/>
            <a:r>
              <a:rPr lang="en-US" sz="2400" b="1" dirty="0"/>
              <a:t>10. Which of these is not a step in speech decoding?</a:t>
            </a:r>
            <a:endParaRPr lang="en-IN" sz="2400" dirty="0"/>
          </a:p>
          <a:p>
            <a:r>
              <a:rPr lang="en-US" sz="2400" dirty="0"/>
              <a:t>a) Listening	b) Writing</a:t>
            </a:r>
            <a:endParaRPr lang="en-IN" sz="2400" dirty="0"/>
          </a:p>
          <a:p>
            <a:r>
              <a:rPr lang="en-US" sz="2400" dirty="0"/>
              <a:t>c) Translating	d) </a:t>
            </a:r>
            <a:r>
              <a:rPr lang="en-US" sz="2400" dirty="0" smtClean="0"/>
              <a:t>Understanding</a:t>
            </a:r>
            <a:endParaRPr lang="en-IN" sz="2400" dirty="0"/>
          </a:p>
        </p:txBody>
      </p:sp>
    </p:spTree>
    <p:extLst>
      <p:ext uri="{BB962C8B-B14F-4D97-AF65-F5344CB8AC3E}">
        <p14:creationId xmlns:p14="http://schemas.microsoft.com/office/powerpoint/2010/main" val="368838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86605"/>
            <a:ext cx="7299570" cy="7478970"/>
          </a:xfrm>
          <a:prstGeom prst="rect">
            <a:avLst/>
          </a:prstGeom>
        </p:spPr>
        <p:txBody>
          <a:bodyPr wrap="square" numCol="2">
            <a:spAutoFit/>
          </a:bodyPr>
          <a:lstStyle/>
          <a:p>
            <a:pPr algn="ctr"/>
            <a:r>
              <a:rPr lang="en-US" sz="2400" b="1" dirty="0" smtClean="0"/>
              <a:t>                                            Answer</a:t>
            </a:r>
            <a:endParaRPr lang="en-IN" sz="2400" dirty="0"/>
          </a:p>
          <a:p>
            <a:pPr>
              <a:lnSpc>
                <a:spcPct val="150000"/>
              </a:lnSpc>
            </a:pPr>
            <a:r>
              <a:rPr lang="en-US" sz="2400" dirty="0" smtClean="0"/>
              <a:t>1.D. </a:t>
            </a:r>
            <a:r>
              <a:rPr lang="en-US" sz="2400" dirty="0"/>
              <a:t>Written barrier</a:t>
            </a:r>
            <a:endParaRPr lang="en-IN" sz="2400" dirty="0"/>
          </a:p>
          <a:p>
            <a:pPr>
              <a:lnSpc>
                <a:spcPct val="150000"/>
              </a:lnSpc>
            </a:pPr>
            <a:r>
              <a:rPr lang="en-US" sz="2400" dirty="0"/>
              <a:t>	</a:t>
            </a:r>
            <a:endParaRPr lang="en-US" sz="2400" dirty="0" smtClean="0"/>
          </a:p>
          <a:p>
            <a:pPr>
              <a:lnSpc>
                <a:spcPct val="150000"/>
              </a:lnSpc>
            </a:pPr>
            <a:r>
              <a:rPr lang="en-US" sz="2400" dirty="0" smtClean="0"/>
              <a:t>2.A. </a:t>
            </a:r>
            <a:r>
              <a:rPr lang="en-US" sz="2400" dirty="0"/>
              <a:t>Physical barrier </a:t>
            </a:r>
            <a:endParaRPr lang="en-US" sz="2400" dirty="0" smtClean="0"/>
          </a:p>
          <a:p>
            <a:pPr>
              <a:lnSpc>
                <a:spcPct val="150000"/>
              </a:lnSpc>
            </a:pPr>
            <a:r>
              <a:rPr lang="en-US" sz="2400" dirty="0"/>
              <a:t>	</a:t>
            </a:r>
            <a:endParaRPr lang="en-US" sz="2400" dirty="0" smtClean="0"/>
          </a:p>
          <a:p>
            <a:pPr>
              <a:lnSpc>
                <a:spcPct val="150000"/>
              </a:lnSpc>
            </a:pPr>
            <a:r>
              <a:rPr lang="en-US" sz="2400" dirty="0" smtClean="0"/>
              <a:t>3.C. </a:t>
            </a:r>
            <a:r>
              <a:rPr lang="en-US" sz="2400" dirty="0"/>
              <a:t>Gel effect 	</a:t>
            </a:r>
            <a:endParaRPr lang="en-US" sz="2400" dirty="0" smtClean="0"/>
          </a:p>
          <a:p>
            <a:pPr>
              <a:lnSpc>
                <a:spcPct val="150000"/>
              </a:lnSpc>
            </a:pPr>
            <a:endParaRPr lang="en-US" sz="2400" dirty="0" smtClean="0"/>
          </a:p>
          <a:p>
            <a:pPr>
              <a:lnSpc>
                <a:spcPct val="150000"/>
              </a:lnSpc>
            </a:pPr>
            <a:r>
              <a:rPr lang="en-US" sz="2400" dirty="0" smtClean="0"/>
              <a:t>4.B. </a:t>
            </a:r>
            <a:r>
              <a:rPr lang="en-US" sz="2400" dirty="0"/>
              <a:t>Halo effect</a:t>
            </a:r>
            <a:endParaRPr lang="en-IN" sz="2400" dirty="0"/>
          </a:p>
          <a:p>
            <a:pPr>
              <a:lnSpc>
                <a:spcPct val="150000"/>
              </a:lnSpc>
            </a:pPr>
            <a:r>
              <a:rPr lang="en-US" sz="2400" dirty="0"/>
              <a:t>	</a:t>
            </a:r>
            <a:endParaRPr lang="en-US" sz="2400" dirty="0" smtClean="0"/>
          </a:p>
          <a:p>
            <a:pPr>
              <a:lnSpc>
                <a:spcPct val="150000"/>
              </a:lnSpc>
            </a:pPr>
            <a:r>
              <a:rPr lang="en-US" sz="2400" dirty="0" smtClean="0"/>
              <a:t>5.D. Polarization</a:t>
            </a:r>
            <a:endParaRPr lang="en-US" sz="2400" dirty="0"/>
          </a:p>
          <a:p>
            <a:pPr>
              <a:lnSpc>
                <a:spcPct val="150000"/>
              </a:lnSpc>
            </a:pPr>
            <a:endParaRPr lang="en-US" sz="2400" dirty="0"/>
          </a:p>
          <a:p>
            <a:pPr>
              <a:lnSpc>
                <a:spcPct val="150000"/>
              </a:lnSpc>
            </a:pPr>
            <a:endParaRPr lang="en-US" sz="2400" dirty="0"/>
          </a:p>
          <a:p>
            <a:pPr>
              <a:lnSpc>
                <a:spcPct val="150000"/>
              </a:lnSpc>
            </a:pPr>
            <a:endParaRPr lang="en-IN" sz="2400" dirty="0"/>
          </a:p>
          <a:p>
            <a:pPr>
              <a:lnSpc>
                <a:spcPct val="150000"/>
              </a:lnSpc>
            </a:pPr>
            <a:endParaRPr lang="en-US" sz="2400" dirty="0" smtClean="0"/>
          </a:p>
          <a:p>
            <a:pPr>
              <a:lnSpc>
                <a:spcPct val="150000"/>
              </a:lnSpc>
            </a:pPr>
            <a:r>
              <a:rPr lang="en-US" sz="2400" dirty="0" smtClean="0"/>
              <a:t>6.B. </a:t>
            </a:r>
            <a:r>
              <a:rPr lang="en-US" sz="2400" dirty="0"/>
              <a:t>Linguistic barriers</a:t>
            </a:r>
            <a:endParaRPr lang="en-IN" sz="2400" dirty="0"/>
          </a:p>
          <a:p>
            <a:pPr>
              <a:lnSpc>
                <a:spcPct val="150000"/>
              </a:lnSpc>
            </a:pPr>
            <a:r>
              <a:rPr lang="en-US" sz="2400" dirty="0" smtClean="0"/>
              <a:t>  </a:t>
            </a:r>
            <a:r>
              <a:rPr lang="en-US" sz="2400" dirty="0"/>
              <a:t>	</a:t>
            </a:r>
            <a:endParaRPr lang="en-US" sz="2400" dirty="0" smtClean="0"/>
          </a:p>
          <a:p>
            <a:pPr>
              <a:lnSpc>
                <a:spcPct val="150000"/>
              </a:lnSpc>
            </a:pPr>
            <a:r>
              <a:rPr lang="en-US" sz="2400" dirty="0" smtClean="0"/>
              <a:t>7.B. </a:t>
            </a:r>
            <a:r>
              <a:rPr lang="en-US" sz="2400" dirty="0"/>
              <a:t>semantic distortions</a:t>
            </a:r>
            <a:endParaRPr lang="en-IN" sz="2400" dirty="0"/>
          </a:p>
          <a:p>
            <a:pPr>
              <a:lnSpc>
                <a:spcPct val="150000"/>
              </a:lnSpc>
            </a:pPr>
            <a:r>
              <a:rPr lang="en-US" sz="2400" dirty="0"/>
              <a:t>	</a:t>
            </a:r>
            <a:endParaRPr lang="en-US" sz="2400" dirty="0" smtClean="0"/>
          </a:p>
          <a:p>
            <a:pPr>
              <a:lnSpc>
                <a:spcPct val="150000"/>
              </a:lnSpc>
            </a:pPr>
            <a:r>
              <a:rPr lang="en-US" sz="2400" dirty="0" smtClean="0"/>
              <a:t>8.C. </a:t>
            </a:r>
            <a:r>
              <a:rPr lang="en-US" sz="2400" dirty="0"/>
              <a:t>Cultural barriers 	</a:t>
            </a:r>
            <a:endParaRPr lang="en-US" sz="2400" dirty="0" smtClean="0"/>
          </a:p>
          <a:p>
            <a:pPr>
              <a:lnSpc>
                <a:spcPct val="150000"/>
              </a:lnSpc>
            </a:pPr>
            <a:endParaRPr lang="en-US" sz="2400" dirty="0" smtClean="0"/>
          </a:p>
          <a:p>
            <a:pPr>
              <a:lnSpc>
                <a:spcPct val="150000"/>
              </a:lnSpc>
            </a:pPr>
            <a:r>
              <a:rPr lang="en-US" sz="2400" dirty="0" smtClean="0"/>
              <a:t>9.A. </a:t>
            </a:r>
            <a:r>
              <a:rPr lang="en-US" sz="2400" dirty="0"/>
              <a:t>Japanese 	</a:t>
            </a:r>
            <a:endParaRPr lang="en-US" sz="2400" dirty="0" smtClean="0"/>
          </a:p>
          <a:p>
            <a:pPr>
              <a:lnSpc>
                <a:spcPct val="150000"/>
              </a:lnSpc>
            </a:pPr>
            <a:endParaRPr lang="en-US" sz="2400" dirty="0" smtClean="0"/>
          </a:p>
          <a:p>
            <a:pPr>
              <a:lnSpc>
                <a:spcPct val="150000"/>
              </a:lnSpc>
            </a:pPr>
            <a:r>
              <a:rPr lang="en-US" sz="2400" dirty="0" smtClean="0"/>
              <a:t>10.B.</a:t>
            </a:r>
            <a:r>
              <a:rPr lang="en-US" sz="2400" dirty="0"/>
              <a:t> </a:t>
            </a:r>
            <a:r>
              <a:rPr lang="en-US" sz="2400" dirty="0" smtClean="0"/>
              <a:t>Writing</a:t>
            </a:r>
            <a:endParaRPr lang="en-IN" sz="2400" dirty="0"/>
          </a:p>
        </p:txBody>
      </p:sp>
    </p:spTree>
    <p:extLst>
      <p:ext uri="{BB962C8B-B14F-4D97-AF65-F5344CB8AC3E}">
        <p14:creationId xmlns:p14="http://schemas.microsoft.com/office/powerpoint/2010/main" val="254174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612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7384"/>
            <a:ext cx="8536028"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914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39"/>
            <a:ext cx="8388424" cy="2739211"/>
          </a:xfrm>
          <a:prstGeom prst="rect">
            <a:avLst/>
          </a:prstGeom>
        </p:spPr>
        <p:txBody>
          <a:bodyPr wrap="square">
            <a:spAutoFit/>
          </a:bodyPr>
          <a:lstStyle/>
          <a:p>
            <a:pPr algn="ctr"/>
            <a:r>
              <a:rPr lang="en-US" sz="3200" b="1" dirty="0" smtClean="0">
                <a:solidFill>
                  <a:srgbClr val="00B050"/>
                </a:solidFill>
              </a:rPr>
              <a:t>SPEAKING SKILLS-Effective speaking</a:t>
            </a:r>
          </a:p>
          <a:p>
            <a:pPr algn="just"/>
            <a:r>
              <a:rPr lang="en-US" sz="2000" b="1" dirty="0" smtClean="0"/>
              <a:t> </a:t>
            </a:r>
          </a:p>
          <a:p>
            <a:pPr algn="just"/>
            <a:r>
              <a:rPr lang="en-US" sz="2000" b="1" dirty="0" smtClean="0"/>
              <a:t>Art of speaking:</a:t>
            </a:r>
            <a:r>
              <a:rPr lang="en-US" sz="2000" dirty="0" smtClean="0"/>
              <a:t> Speaking is an art but also a skill that may be mastered. Speaking is about speaking logically and clearly but also about emotion. Speaking skills are not restricted to the speaker of any language or social or ethnic group.</a:t>
            </a:r>
            <a:endParaRPr lang="en-IN" sz="2000" dirty="0" smtClean="0"/>
          </a:p>
          <a:p>
            <a:pPr algn="just"/>
            <a:r>
              <a:rPr lang="en-US" sz="2000" dirty="0" smtClean="0"/>
              <a:t> </a:t>
            </a:r>
          </a:p>
          <a:p>
            <a:pPr algn="just"/>
            <a:r>
              <a:rPr lang="en-US" sz="2000" b="1" dirty="0" smtClean="0"/>
              <a:t> </a:t>
            </a:r>
            <a:endParaRPr lang="en-IN" sz="2000" dirty="0"/>
          </a:p>
        </p:txBody>
      </p:sp>
      <p:sp>
        <p:nvSpPr>
          <p:cNvPr id="2" name="AutoShape 2" descr="The ins and outs &amp; ups and downs of public speaking | Sandra Gulla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The ins and outs &amp; ups and downs of public speaking | Sandra Gulla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Speaking is the&#10;process of&#10;producing&#10;meaningful&#10;symbols of sound&#10;for conveying or&#10;sharing the&#10;message,&#10;information,&#10;feel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016224"/>
            <a:ext cx="8496944" cy="479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065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Origin Point&#10;(Where the audience was)&#10;Persuasion&#10;The Key Point&#10;(Where you took them)&#10;• Not just “presentation”, but 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34"/>
            <a:ext cx="9144000" cy="685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3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1. Brain storming:&#10;Individual Brainstorming is the process of you getting your&#10;ideas out on paper&#10;2. Speaking with the f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8" y="-27384"/>
            <a:ext cx="9115842"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804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Speak like a STAR&#10;S= Situation&#10;T= Task&#10;A= Attitude&#10;R= Result&#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84"/>
            <a:ext cx="9144000"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512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5122" name="Picture 2" descr="• Entertainingly&#10;• Effectively&#10;• Enthusiastically&#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93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6146" name="Picture 2" descr="kinds of speaking situations in which&#10;we find ourselves&#10; interactive,&#10; partially interactive, and&#10; non-interactive.&#10; 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92"/>
            <a:ext cx="9144000" cy="695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29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33</a:t>
            </a:r>
            <a:endParaRPr lang="en-IN" dirty="0"/>
          </a:p>
        </p:txBody>
      </p:sp>
      <p:sp>
        <p:nvSpPr>
          <p:cNvPr id="3" name="Content Placeholder 2"/>
          <p:cNvSpPr>
            <a:spLocks noGrp="1"/>
          </p:cNvSpPr>
          <p:nvPr>
            <p:ph idx="1"/>
          </p:nvPr>
        </p:nvSpPr>
        <p:spPr/>
        <p:txBody>
          <a:bodyPr/>
          <a:lstStyle/>
          <a:p>
            <a:endParaRPr lang="en-IN"/>
          </a:p>
        </p:txBody>
      </p:sp>
      <p:pic>
        <p:nvPicPr>
          <p:cNvPr id="7170" name="Picture 2" descr=" Some speaking situations are partially interactive, such as&#10;when giving a speech to a live audience, where the convent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496944"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5201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39"/>
            <a:ext cx="8388424" cy="5940088"/>
          </a:xfrm>
          <a:prstGeom prst="rect">
            <a:avLst/>
          </a:prstGeom>
        </p:spPr>
        <p:txBody>
          <a:bodyPr wrap="square">
            <a:spAutoFit/>
          </a:bodyPr>
          <a:lstStyle/>
          <a:p>
            <a:pPr algn="ctr"/>
            <a:r>
              <a:rPr lang="en-US" sz="3200" b="1" dirty="0" smtClean="0">
                <a:solidFill>
                  <a:srgbClr val="00B050"/>
                </a:solidFill>
              </a:rPr>
              <a:t>Key elements of Effective speaking</a:t>
            </a:r>
            <a:endParaRPr lang="en-IN" sz="3200" dirty="0">
              <a:solidFill>
                <a:srgbClr val="00B050"/>
              </a:solidFill>
            </a:endParaRPr>
          </a:p>
          <a:p>
            <a:pPr algn="just"/>
            <a:r>
              <a:rPr lang="en-US" sz="2000" b="1" dirty="0"/>
              <a:t> </a:t>
            </a:r>
            <a:endParaRPr lang="en-IN" sz="2000" dirty="0"/>
          </a:p>
          <a:p>
            <a:pPr algn="just"/>
            <a:r>
              <a:rPr lang="en-US" sz="2000" dirty="0"/>
              <a:t> </a:t>
            </a:r>
            <a:endParaRPr lang="en-IN" sz="2000" dirty="0" smtClean="0"/>
          </a:p>
          <a:p>
            <a:pPr algn="just"/>
            <a:r>
              <a:rPr lang="en-US" sz="2400" b="1" dirty="0" smtClean="0"/>
              <a:t>1.Confidence</a:t>
            </a:r>
          </a:p>
          <a:p>
            <a:pPr algn="just"/>
            <a:r>
              <a:rPr lang="en-US" sz="2400" b="1" dirty="0" smtClean="0"/>
              <a:t>2.Clarity</a:t>
            </a:r>
            <a:endParaRPr lang="en-IN" sz="2400" dirty="0"/>
          </a:p>
          <a:p>
            <a:pPr algn="just"/>
            <a:r>
              <a:rPr lang="en-US" sz="2400" b="1" dirty="0"/>
              <a:t>3</a:t>
            </a:r>
            <a:r>
              <a:rPr lang="en-US" sz="2400" dirty="0"/>
              <a:t>. </a:t>
            </a:r>
            <a:r>
              <a:rPr lang="en-US" sz="2400" b="1" dirty="0" smtClean="0"/>
              <a:t>Fluency</a:t>
            </a:r>
            <a:endParaRPr lang="en-IN" sz="2400" dirty="0"/>
          </a:p>
          <a:p>
            <a:pPr algn="just"/>
            <a:r>
              <a:rPr lang="en-US" sz="2400" b="1" dirty="0"/>
              <a:t>4. Vocal </a:t>
            </a:r>
            <a:r>
              <a:rPr lang="en-US" sz="2400" b="1" dirty="0" smtClean="0"/>
              <a:t>production</a:t>
            </a:r>
            <a:r>
              <a:rPr lang="en-US" sz="2400" dirty="0" smtClean="0"/>
              <a:t> </a:t>
            </a:r>
            <a:r>
              <a:rPr lang="en-US" sz="2400" b="1" dirty="0"/>
              <a:t> </a:t>
            </a:r>
            <a:endParaRPr lang="en-IN" sz="2400" dirty="0"/>
          </a:p>
          <a:p>
            <a:pPr algn="just"/>
            <a:r>
              <a:rPr lang="en-US" sz="2400" b="1" dirty="0"/>
              <a:t>5. Body </a:t>
            </a:r>
            <a:r>
              <a:rPr lang="en-US" sz="2400" b="1" dirty="0" smtClean="0"/>
              <a:t>language</a:t>
            </a:r>
            <a:endParaRPr lang="en-IN" sz="2400" dirty="0" smtClean="0"/>
          </a:p>
          <a:p>
            <a:pPr algn="just"/>
            <a:r>
              <a:rPr lang="en-US" sz="2400" b="1" dirty="0" smtClean="0"/>
              <a:t>6</a:t>
            </a:r>
            <a:r>
              <a:rPr lang="en-US" sz="2400" b="1" dirty="0"/>
              <a:t>. Shorter sentences are easier to process and understand.</a:t>
            </a:r>
            <a:r>
              <a:rPr lang="en-US" sz="2400" dirty="0"/>
              <a:t> </a:t>
            </a:r>
            <a:endParaRPr lang="en-IN" sz="2400" dirty="0" smtClean="0"/>
          </a:p>
          <a:p>
            <a:pPr algn="just"/>
            <a:r>
              <a:rPr lang="en-US" sz="2400" b="1" dirty="0" smtClean="0"/>
              <a:t>7</a:t>
            </a:r>
            <a:r>
              <a:rPr lang="en-US" sz="2400" b="1" dirty="0"/>
              <a:t>. Simpler words are also easier to understand.</a:t>
            </a:r>
            <a:r>
              <a:rPr lang="en-US" sz="2400" dirty="0"/>
              <a:t> </a:t>
            </a:r>
            <a:endParaRPr lang="en-IN" sz="2400" dirty="0" smtClean="0"/>
          </a:p>
          <a:p>
            <a:pPr algn="just"/>
            <a:r>
              <a:rPr lang="en-US" sz="2400" b="1" dirty="0" smtClean="0"/>
              <a:t>8.Use </a:t>
            </a:r>
            <a:r>
              <a:rPr lang="en-US" sz="2400" b="1" dirty="0"/>
              <a:t>of nonverbal communication especially body language makes speaking effective.</a:t>
            </a:r>
            <a:endParaRPr lang="en-IN" sz="2400" dirty="0"/>
          </a:p>
          <a:p>
            <a:pPr algn="just"/>
            <a:r>
              <a:rPr lang="en-US" sz="2400" b="1" dirty="0"/>
              <a:t>9. Effective use of voice modulation-volume to be heard, Clarity- to be understood, Variety- adds interest</a:t>
            </a:r>
            <a:r>
              <a:rPr lang="en-US" sz="2400" dirty="0"/>
              <a:t>.</a:t>
            </a:r>
            <a:endParaRPr lang="en-IN" sz="2400" dirty="0"/>
          </a:p>
          <a:p>
            <a:pPr algn="just"/>
            <a:r>
              <a:rPr lang="en-US" sz="2400" b="1" dirty="0"/>
              <a:t>10. Effective usage of words is required.</a:t>
            </a:r>
            <a:endParaRPr lang="en-IN" sz="2400" dirty="0"/>
          </a:p>
          <a:p>
            <a:pPr algn="just"/>
            <a:r>
              <a:rPr lang="en-US" sz="2000" b="1" dirty="0"/>
              <a:t> </a:t>
            </a:r>
            <a:endParaRPr lang="en-IN" sz="2000" dirty="0"/>
          </a:p>
        </p:txBody>
      </p:sp>
      <p:sp>
        <p:nvSpPr>
          <p:cNvPr id="2" name="AutoShape 2" descr="The ins and outs &amp; ups and downs of public speaking | Sandra Gulla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The ins and outs &amp; ups and downs of public speaking | Sandra Gulla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The ins and outs &amp; ups and downs of public spea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676" y="582191"/>
            <a:ext cx="5234732"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28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8" y="-42915"/>
            <a:ext cx="8388424" cy="7048083"/>
          </a:xfrm>
          <a:prstGeom prst="rect">
            <a:avLst/>
          </a:prstGeom>
        </p:spPr>
        <p:txBody>
          <a:bodyPr wrap="square">
            <a:spAutoFit/>
          </a:bodyPr>
          <a:lstStyle/>
          <a:p>
            <a:pPr algn="ctr"/>
            <a:r>
              <a:rPr lang="en-US" sz="4400" b="1" dirty="0" smtClean="0">
                <a:solidFill>
                  <a:srgbClr val="FF0000"/>
                </a:solidFill>
              </a:rPr>
              <a:t>Presentation Strategies</a:t>
            </a:r>
            <a:endParaRPr lang="en-IN" sz="4400" dirty="0">
              <a:solidFill>
                <a:srgbClr val="FF0000"/>
              </a:solidFill>
            </a:endParaRPr>
          </a:p>
          <a:p>
            <a:r>
              <a:rPr lang="en-US" sz="2400" b="1" dirty="0"/>
              <a:t> </a:t>
            </a:r>
            <a:endParaRPr lang="en-IN" sz="2400" dirty="0"/>
          </a:p>
          <a:p>
            <a:endParaRPr lang="en-US" sz="2400" b="1" dirty="0" smtClean="0"/>
          </a:p>
          <a:p>
            <a:endParaRPr lang="en-US" sz="2400" b="1" dirty="0"/>
          </a:p>
          <a:p>
            <a:endParaRPr lang="en-US" sz="2400" b="1" dirty="0" smtClean="0"/>
          </a:p>
          <a:p>
            <a:endParaRPr lang="en-US" sz="2400" b="1" dirty="0"/>
          </a:p>
          <a:p>
            <a:r>
              <a:rPr lang="en-US" sz="2400" b="1" dirty="0"/>
              <a:t> </a:t>
            </a:r>
            <a:endParaRPr lang="en-IN" sz="2400" dirty="0"/>
          </a:p>
          <a:p>
            <a:pPr lvl="0"/>
            <a:r>
              <a:rPr lang="en-US" sz="2400" dirty="0"/>
              <a:t/>
            </a:r>
            <a:br>
              <a:rPr lang="en-US" sz="2400" dirty="0"/>
            </a:br>
            <a:endParaRPr lang="en-US" sz="2400" dirty="0" smtClean="0"/>
          </a:p>
          <a:p>
            <a:pPr lvl="0"/>
            <a:endParaRPr lang="en-US" sz="2400" dirty="0"/>
          </a:p>
          <a:p>
            <a:r>
              <a:rPr lang="en-US" sz="2400" b="1" dirty="0"/>
              <a:t>What is Presentation?</a:t>
            </a:r>
            <a:endParaRPr lang="en-IN" sz="2400" dirty="0"/>
          </a:p>
          <a:p>
            <a:pPr algn="just"/>
            <a:endParaRPr lang="en-US" sz="2400" dirty="0" smtClean="0"/>
          </a:p>
          <a:p>
            <a:pPr algn="just"/>
            <a:endParaRPr lang="en-US" sz="2400" dirty="0"/>
          </a:p>
          <a:p>
            <a:pPr algn="just"/>
            <a:r>
              <a:rPr lang="en-US" sz="2400" dirty="0" smtClean="0"/>
              <a:t>A </a:t>
            </a:r>
            <a:r>
              <a:rPr lang="en-US" sz="2400" dirty="0"/>
              <a:t>presentation is </a:t>
            </a:r>
            <a:r>
              <a:rPr lang="en-US" sz="2400" b="1" dirty="0">
                <a:solidFill>
                  <a:srgbClr val="FF0000"/>
                </a:solidFill>
              </a:rPr>
              <a:t>a technique or a method of communicating </a:t>
            </a:r>
            <a:r>
              <a:rPr lang="en-US" sz="2400" dirty="0"/>
              <a:t>ideas and information to a group of people. It carries the speaker’s personality better and allows interaction between all the participation.</a:t>
            </a:r>
            <a:endParaRPr lang="en-IN" sz="2400" dirty="0"/>
          </a:p>
          <a:p>
            <a:pPr lvl="0"/>
            <a:endParaRPr lang="en-IN" sz="2400" dirty="0"/>
          </a:p>
        </p:txBody>
      </p:sp>
      <p:pic>
        <p:nvPicPr>
          <p:cNvPr id="3074" name="Picture 2" descr="Clearing Clutter in Your Presentations | Synapsis Creative - Made in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692696"/>
            <a:ext cx="8496944"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76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44624"/>
            <a:ext cx="8208912" cy="6247864"/>
          </a:xfrm>
          <a:prstGeom prst="rect">
            <a:avLst/>
          </a:prstGeom>
        </p:spPr>
        <p:txBody>
          <a:bodyPr wrap="square">
            <a:spAutoFit/>
          </a:bodyPr>
          <a:lstStyle/>
          <a:p>
            <a:pPr algn="ctr"/>
            <a:r>
              <a:rPr lang="en-US" sz="4000" b="1" dirty="0" smtClean="0">
                <a:solidFill>
                  <a:srgbClr val="FF0000"/>
                </a:solidFill>
              </a:rPr>
              <a:t>Objectives of Presentation: </a:t>
            </a:r>
          </a:p>
          <a:p>
            <a:pPr marL="285750" lvl="0" indent="-285750">
              <a:buFont typeface="Arial" pitchFamily="34" charset="0"/>
              <a:buChar char="•"/>
            </a:pPr>
            <a:r>
              <a:rPr lang="en-US" sz="4000" dirty="0" smtClean="0"/>
              <a:t>Presentation will provide information.</a:t>
            </a:r>
            <a:endParaRPr lang="en-IN" sz="4000" dirty="0" smtClean="0"/>
          </a:p>
          <a:p>
            <a:pPr marL="285750" lvl="0" indent="-285750">
              <a:buFont typeface="Arial" pitchFamily="34" charset="0"/>
              <a:buChar char="•"/>
            </a:pPr>
            <a:r>
              <a:rPr lang="en-US" sz="4000" dirty="0" smtClean="0"/>
              <a:t>It is a teaching skill. </a:t>
            </a:r>
            <a:endParaRPr lang="en-IN" sz="4000" dirty="0" smtClean="0"/>
          </a:p>
          <a:p>
            <a:pPr marL="285750" lvl="0" indent="-285750">
              <a:buFont typeface="Arial" pitchFamily="34" charset="0"/>
              <a:buChar char="•"/>
            </a:pPr>
            <a:r>
              <a:rPr lang="en-US" sz="4000" dirty="0" smtClean="0"/>
              <a:t>Presentation used for selling a product, service or strategy.</a:t>
            </a:r>
            <a:endParaRPr lang="en-IN" sz="4000" dirty="0" smtClean="0"/>
          </a:p>
          <a:p>
            <a:pPr marL="285750" lvl="0" indent="-285750">
              <a:buFont typeface="Arial" pitchFamily="34" charset="0"/>
              <a:buChar char="•"/>
            </a:pPr>
            <a:r>
              <a:rPr lang="en-US" sz="4000" dirty="0" smtClean="0"/>
              <a:t>To obtaining a decision presentation helps.</a:t>
            </a:r>
            <a:endParaRPr lang="en-IN" sz="4000" dirty="0" smtClean="0"/>
          </a:p>
          <a:p>
            <a:pPr marL="285750" lvl="0" indent="-285750">
              <a:buFont typeface="Arial" pitchFamily="34" charset="0"/>
              <a:buChar char="•"/>
            </a:pPr>
            <a:r>
              <a:rPr lang="en-US" sz="4000" dirty="0" smtClean="0"/>
              <a:t>Presentation helps to solving a problem.</a:t>
            </a:r>
            <a:endParaRPr lang="en-US" sz="4000" dirty="0"/>
          </a:p>
        </p:txBody>
      </p:sp>
    </p:spTree>
    <p:extLst>
      <p:ext uri="{BB962C8B-B14F-4D97-AF65-F5344CB8AC3E}">
        <p14:creationId xmlns:p14="http://schemas.microsoft.com/office/powerpoint/2010/main" val="1071387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STENING (Definition, Importance &amp; Effective 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496944"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4522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640960" cy="6186309"/>
          </a:xfrm>
          <a:prstGeom prst="rect">
            <a:avLst/>
          </a:prstGeom>
        </p:spPr>
        <p:txBody>
          <a:bodyPr wrap="square">
            <a:spAutoFit/>
          </a:bodyPr>
          <a:lstStyle/>
          <a:p>
            <a:pPr lvl="0"/>
            <a:r>
              <a:rPr lang="en-US" sz="3600" b="1" dirty="0">
                <a:solidFill>
                  <a:srgbClr val="FF0000"/>
                </a:solidFill>
              </a:rPr>
              <a:t>Components of effective </a:t>
            </a:r>
            <a:r>
              <a:rPr lang="en-US" sz="3600" b="1" dirty="0" smtClean="0">
                <a:solidFill>
                  <a:srgbClr val="FF0000"/>
                </a:solidFill>
              </a:rPr>
              <a:t>Presentation</a:t>
            </a:r>
            <a:r>
              <a:rPr lang="en-US" sz="3600" dirty="0" smtClean="0">
                <a:solidFill>
                  <a:srgbClr val="FF0000"/>
                </a:solidFill>
              </a:rPr>
              <a:t> </a:t>
            </a:r>
            <a:endParaRPr lang="en-US" sz="3600" dirty="0">
              <a:solidFill>
                <a:srgbClr val="FF0000"/>
              </a:solidFill>
            </a:endParaRPr>
          </a:p>
          <a:p>
            <a:pPr marL="857250" lvl="0" indent="-857250">
              <a:buAutoNum type="romanLcParenR"/>
            </a:pPr>
            <a:r>
              <a:rPr lang="en-US" sz="3600" dirty="0" smtClean="0"/>
              <a:t>Defining purpose</a:t>
            </a:r>
          </a:p>
          <a:p>
            <a:pPr marL="857250" lvl="0" indent="-857250">
              <a:buAutoNum type="romanLcParenR"/>
            </a:pPr>
            <a:r>
              <a:rPr lang="en-US" sz="3600" dirty="0" smtClean="0"/>
              <a:t>Analysis of audience </a:t>
            </a:r>
            <a:r>
              <a:rPr lang="en-US" sz="3600" dirty="0"/>
              <a:t>and </a:t>
            </a:r>
            <a:r>
              <a:rPr lang="en-US" sz="3600" dirty="0" smtClean="0"/>
              <a:t>location</a:t>
            </a:r>
          </a:p>
          <a:p>
            <a:pPr marL="857250" lvl="0" indent="-857250">
              <a:buAutoNum type="romanLcParenR"/>
            </a:pPr>
            <a:r>
              <a:rPr lang="en-US" sz="3600" dirty="0" smtClean="0"/>
              <a:t>Organizing </a:t>
            </a:r>
            <a:r>
              <a:rPr lang="en-US" sz="3600" dirty="0"/>
              <a:t>contents-</a:t>
            </a:r>
            <a:r>
              <a:rPr lang="en-US" sz="3600" b="1" dirty="0"/>
              <a:t> </a:t>
            </a:r>
            <a:endParaRPr lang="en-US" sz="3600" b="1" dirty="0" smtClean="0"/>
          </a:p>
          <a:p>
            <a:pPr lvl="0"/>
            <a:r>
              <a:rPr lang="en-US" sz="3600" b="1" dirty="0" smtClean="0"/>
              <a:t>        1</a:t>
            </a:r>
            <a:r>
              <a:rPr lang="en-US" sz="3600" b="1" dirty="0"/>
              <a:t>. Introduction  2. Body  3. Conclusion</a:t>
            </a:r>
            <a:r>
              <a:rPr lang="en-US" sz="3600" dirty="0"/>
              <a:t/>
            </a:r>
            <a:br>
              <a:rPr lang="en-US" sz="3600" dirty="0"/>
            </a:br>
            <a:r>
              <a:rPr lang="en-US" sz="3600" dirty="0"/>
              <a:t>(iv) Preparing an outline of the presentation</a:t>
            </a:r>
            <a:br>
              <a:rPr lang="en-US" sz="3600" dirty="0"/>
            </a:br>
            <a:r>
              <a:rPr lang="en-US" sz="3600" dirty="0"/>
              <a:t>(v) Visual aids</a:t>
            </a:r>
            <a:br>
              <a:rPr lang="en-US" sz="3600" dirty="0"/>
            </a:br>
            <a:r>
              <a:rPr lang="en-US" sz="3600" dirty="0"/>
              <a:t>(vi) Nuances of </a:t>
            </a:r>
            <a:r>
              <a:rPr lang="en-US" sz="3600" dirty="0" smtClean="0"/>
              <a:t>delivery-</a:t>
            </a:r>
          </a:p>
          <a:p>
            <a:pPr lvl="0"/>
            <a:r>
              <a:rPr lang="en-US" sz="3600" b="1" dirty="0"/>
              <a:t> </a:t>
            </a:r>
            <a:r>
              <a:rPr lang="en-US" sz="3600" b="1" dirty="0" smtClean="0"/>
              <a:t>Extemporaneous</a:t>
            </a:r>
            <a:r>
              <a:rPr lang="en-US" sz="3600" b="1" dirty="0"/>
              <a:t>, </a:t>
            </a:r>
            <a:r>
              <a:rPr lang="en-US" sz="3600" b="1" dirty="0" smtClean="0"/>
              <a:t>Manuscript</a:t>
            </a:r>
            <a:r>
              <a:rPr lang="en-US" sz="3600" dirty="0"/>
              <a:t/>
            </a:r>
            <a:br>
              <a:rPr lang="en-US" sz="3600" dirty="0"/>
            </a:br>
            <a:r>
              <a:rPr lang="en-US" sz="3600" dirty="0"/>
              <a:t>(vii) Body language and </a:t>
            </a:r>
            <a:r>
              <a:rPr lang="en-US" sz="3600" dirty="0" smtClean="0"/>
              <a:t>effective presentation</a:t>
            </a:r>
            <a:endParaRPr lang="en-IN" sz="3600" dirty="0"/>
          </a:p>
        </p:txBody>
      </p:sp>
    </p:spTree>
    <p:extLst>
      <p:ext uri="{BB962C8B-B14F-4D97-AF65-F5344CB8AC3E}">
        <p14:creationId xmlns:p14="http://schemas.microsoft.com/office/powerpoint/2010/main" val="1981168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6632"/>
            <a:ext cx="7848872" cy="7171194"/>
          </a:xfrm>
          <a:prstGeom prst="rect">
            <a:avLst/>
          </a:prstGeom>
        </p:spPr>
        <p:txBody>
          <a:bodyPr wrap="square">
            <a:spAutoFit/>
          </a:bodyPr>
          <a:lstStyle/>
          <a:p>
            <a:r>
              <a:rPr lang="en-US" sz="2000" b="1" dirty="0"/>
              <a:t>Answer the following questions by choosing correct options giving below.</a:t>
            </a:r>
            <a:endParaRPr lang="en-IN" sz="2000" dirty="0"/>
          </a:p>
          <a:p>
            <a:r>
              <a:rPr lang="en-US" sz="2000" b="1" dirty="0"/>
              <a:t> </a:t>
            </a:r>
            <a:endParaRPr lang="en-IN" sz="2000" dirty="0"/>
          </a:p>
          <a:p>
            <a:pPr lvl="0"/>
            <a:r>
              <a:rPr lang="en-US" sz="2000" b="1" dirty="0" smtClean="0"/>
              <a:t>1. Body </a:t>
            </a:r>
            <a:r>
              <a:rPr lang="en-US" sz="2000" b="1" dirty="0"/>
              <a:t>language can make or break a speech.</a:t>
            </a:r>
            <a:endParaRPr lang="en-IN" sz="2000" dirty="0"/>
          </a:p>
          <a:p>
            <a:r>
              <a:rPr lang="en-US" sz="2000" dirty="0"/>
              <a:t>a) True	</a:t>
            </a:r>
            <a:r>
              <a:rPr lang="en-US" sz="2000" dirty="0" smtClean="0"/>
              <a:t>	b</a:t>
            </a:r>
            <a:r>
              <a:rPr lang="en-US" sz="2000" dirty="0"/>
              <a:t>) False</a:t>
            </a:r>
            <a:endParaRPr lang="en-IN" sz="2000" dirty="0"/>
          </a:p>
          <a:p>
            <a:r>
              <a:rPr lang="en-US" sz="2000" dirty="0"/>
              <a:t> </a:t>
            </a:r>
            <a:endParaRPr lang="en-IN" sz="2000" dirty="0"/>
          </a:p>
          <a:p>
            <a:pPr lvl="0"/>
            <a:r>
              <a:rPr lang="en-US" sz="2000" b="1" dirty="0" smtClean="0"/>
              <a:t>2. Which </a:t>
            </a:r>
            <a:r>
              <a:rPr lang="en-US" sz="2000" b="1" dirty="0"/>
              <a:t>of these is the study and classification of speech sounds?</a:t>
            </a:r>
            <a:endParaRPr lang="en-IN" sz="2000" dirty="0"/>
          </a:p>
          <a:p>
            <a:r>
              <a:rPr lang="en-US" sz="2000" dirty="0"/>
              <a:t>a) Gestures	b) Speech style</a:t>
            </a:r>
            <a:endParaRPr lang="en-IN" sz="2000" dirty="0"/>
          </a:p>
          <a:p>
            <a:r>
              <a:rPr lang="en-US" sz="2000" dirty="0"/>
              <a:t>c) Phonetics	d) Spoof</a:t>
            </a:r>
            <a:endParaRPr lang="en-IN" sz="2000" dirty="0"/>
          </a:p>
          <a:p>
            <a:r>
              <a:rPr lang="en-US" sz="2000" dirty="0"/>
              <a:t> </a:t>
            </a:r>
            <a:endParaRPr lang="en-IN" sz="2000" dirty="0"/>
          </a:p>
          <a:p>
            <a:pPr lvl="0"/>
            <a:r>
              <a:rPr lang="en-US" sz="2000" b="1" dirty="0" smtClean="0"/>
              <a:t>3. Which </a:t>
            </a:r>
            <a:r>
              <a:rPr lang="en-US" sz="2000" b="1" dirty="0"/>
              <a:t>of these is not an element of the speaking technique?</a:t>
            </a:r>
            <a:endParaRPr lang="en-IN" sz="2000" dirty="0"/>
          </a:p>
          <a:p>
            <a:r>
              <a:rPr lang="en-US" sz="2000" dirty="0"/>
              <a:t>a) Voice quality	b) Word stress</a:t>
            </a:r>
            <a:endParaRPr lang="en-IN" sz="2000" dirty="0"/>
          </a:p>
          <a:p>
            <a:r>
              <a:rPr lang="en-US" sz="2000" dirty="0"/>
              <a:t>c) Appearance	d) correct tones</a:t>
            </a:r>
            <a:endParaRPr lang="en-IN" sz="2000" dirty="0"/>
          </a:p>
          <a:p>
            <a:r>
              <a:rPr lang="en-US" sz="2000" dirty="0"/>
              <a:t> </a:t>
            </a:r>
            <a:endParaRPr lang="en-IN" sz="2000" dirty="0"/>
          </a:p>
          <a:p>
            <a:pPr lvl="0"/>
            <a:r>
              <a:rPr lang="en-US" sz="2000" b="1" dirty="0" smtClean="0"/>
              <a:t>4. Which </a:t>
            </a:r>
            <a:r>
              <a:rPr lang="en-US" sz="2000" b="1" dirty="0"/>
              <a:t>of these means giving emphasis to a syllable?</a:t>
            </a:r>
            <a:endParaRPr lang="en-IN" sz="2000" dirty="0"/>
          </a:p>
          <a:p>
            <a:r>
              <a:rPr lang="en-US" sz="2000" dirty="0"/>
              <a:t>a) Voice quality	b) Word stress</a:t>
            </a:r>
            <a:endParaRPr lang="en-IN" sz="2000" dirty="0"/>
          </a:p>
          <a:p>
            <a:r>
              <a:rPr lang="en-US" sz="2000" dirty="0"/>
              <a:t>c) Tone	</a:t>
            </a:r>
            <a:r>
              <a:rPr lang="en-US" sz="2000" dirty="0" smtClean="0"/>
              <a:t>	d</a:t>
            </a:r>
            <a:r>
              <a:rPr lang="en-US" sz="2000" dirty="0"/>
              <a:t>) Message</a:t>
            </a:r>
            <a:endParaRPr lang="en-IN" sz="2000" dirty="0"/>
          </a:p>
          <a:p>
            <a:r>
              <a:rPr lang="en-US" sz="2000" dirty="0"/>
              <a:t> </a:t>
            </a:r>
            <a:endParaRPr lang="en-IN" sz="2000" dirty="0"/>
          </a:p>
          <a:p>
            <a:pPr lvl="0"/>
            <a:r>
              <a:rPr lang="en-US" sz="2000" b="1" dirty="0" smtClean="0"/>
              <a:t>5.Which </a:t>
            </a:r>
            <a:r>
              <a:rPr lang="en-US" sz="2000" b="1" dirty="0"/>
              <a:t>of these factors is not involved in the determination of correct tone?</a:t>
            </a:r>
            <a:endParaRPr lang="en-IN" sz="2000" dirty="0"/>
          </a:p>
          <a:p>
            <a:r>
              <a:rPr lang="en-US" sz="2000" dirty="0"/>
              <a:t>a) Pitch	</a:t>
            </a:r>
            <a:r>
              <a:rPr lang="en-US" sz="2000" dirty="0" smtClean="0"/>
              <a:t>	b</a:t>
            </a:r>
            <a:r>
              <a:rPr lang="en-US" sz="2000" dirty="0"/>
              <a:t>) Dressing style</a:t>
            </a:r>
            <a:endParaRPr lang="en-IN" sz="2000" dirty="0"/>
          </a:p>
          <a:p>
            <a:r>
              <a:rPr lang="en-US" sz="2000" dirty="0"/>
              <a:t>c) Quality	d) Strength</a:t>
            </a:r>
            <a:endParaRPr lang="en-IN" sz="2000" dirty="0"/>
          </a:p>
          <a:p>
            <a:r>
              <a:rPr lang="en-US" sz="2000" dirty="0"/>
              <a:t> </a:t>
            </a:r>
            <a:endParaRPr lang="en-IN" sz="2000" dirty="0"/>
          </a:p>
        </p:txBody>
      </p:sp>
    </p:spTree>
    <p:extLst>
      <p:ext uri="{BB962C8B-B14F-4D97-AF65-F5344CB8AC3E}">
        <p14:creationId xmlns:p14="http://schemas.microsoft.com/office/powerpoint/2010/main" val="2412630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96" y="116632"/>
            <a:ext cx="8053095" cy="6740307"/>
          </a:xfrm>
          <a:prstGeom prst="rect">
            <a:avLst/>
          </a:prstGeom>
        </p:spPr>
        <p:txBody>
          <a:bodyPr wrap="square">
            <a:spAutoFit/>
          </a:bodyPr>
          <a:lstStyle/>
          <a:p>
            <a:pPr lvl="0"/>
            <a:r>
              <a:rPr lang="en-US" sz="2400" b="1" dirty="0" smtClean="0"/>
              <a:t>6. Which </a:t>
            </a:r>
            <a:r>
              <a:rPr lang="en-US" sz="2400" b="1" dirty="0"/>
              <a:t>of these is not a type of tone?</a:t>
            </a:r>
            <a:endParaRPr lang="en-IN" sz="2400" dirty="0"/>
          </a:p>
          <a:p>
            <a:r>
              <a:rPr lang="en-US" sz="2400" dirty="0"/>
              <a:t>a) Urgent </a:t>
            </a:r>
            <a:r>
              <a:rPr lang="en-US" sz="2400" dirty="0" smtClean="0"/>
              <a:t>tone	</a:t>
            </a:r>
            <a:r>
              <a:rPr lang="en-US" sz="2400" dirty="0"/>
              <a:t>	b) Serious tone</a:t>
            </a:r>
            <a:endParaRPr lang="en-IN" sz="2400" dirty="0"/>
          </a:p>
          <a:p>
            <a:r>
              <a:rPr lang="en-US" sz="2400" dirty="0"/>
              <a:t>c) Restrained tone	d) Jumping </a:t>
            </a:r>
            <a:r>
              <a:rPr lang="en-US" sz="2400" dirty="0" smtClean="0"/>
              <a:t>tone</a:t>
            </a:r>
            <a:endParaRPr lang="en-IN" sz="2400" dirty="0"/>
          </a:p>
          <a:p>
            <a:pPr lvl="0"/>
            <a:r>
              <a:rPr lang="en-US" sz="2400" b="1" dirty="0" smtClean="0"/>
              <a:t>7. Which </a:t>
            </a:r>
            <a:r>
              <a:rPr lang="en-US" sz="2400" b="1" dirty="0"/>
              <a:t>of these tones represent thoughtfulness?</a:t>
            </a:r>
            <a:endParaRPr lang="en-IN" sz="2400" dirty="0"/>
          </a:p>
          <a:p>
            <a:r>
              <a:rPr lang="en-US" sz="2400" dirty="0"/>
              <a:t>a) Serious tone	b) Urgent tone</a:t>
            </a:r>
            <a:endParaRPr lang="en-IN" sz="2400" dirty="0"/>
          </a:p>
          <a:p>
            <a:r>
              <a:rPr lang="en-US" sz="2400" dirty="0"/>
              <a:t>c) Happy tone	</a:t>
            </a:r>
            <a:r>
              <a:rPr lang="en-US" sz="2400" dirty="0" smtClean="0"/>
              <a:t>	d</a:t>
            </a:r>
            <a:r>
              <a:rPr lang="en-US" sz="2400" dirty="0"/>
              <a:t>) Outraged tone</a:t>
            </a:r>
            <a:endParaRPr lang="en-IN" sz="2400" dirty="0"/>
          </a:p>
          <a:p>
            <a:r>
              <a:rPr lang="en-US" sz="2400" dirty="0"/>
              <a:t> </a:t>
            </a:r>
            <a:endParaRPr lang="en-IN" sz="2400" dirty="0"/>
          </a:p>
          <a:p>
            <a:pPr lvl="0"/>
            <a:r>
              <a:rPr lang="en-US" sz="2400" b="1" dirty="0" smtClean="0"/>
              <a:t>8. Which </a:t>
            </a:r>
            <a:r>
              <a:rPr lang="en-US" sz="2400" b="1" dirty="0"/>
              <a:t>of these tones is an unemotional tone?</a:t>
            </a:r>
            <a:endParaRPr lang="en-IN" sz="2400" dirty="0"/>
          </a:p>
          <a:p>
            <a:r>
              <a:rPr lang="en-US" sz="2400" dirty="0"/>
              <a:t>a) Happy tone	</a:t>
            </a:r>
            <a:r>
              <a:rPr lang="en-US" sz="2400" dirty="0" smtClean="0"/>
              <a:t>	b</a:t>
            </a:r>
            <a:r>
              <a:rPr lang="en-US" sz="2400" dirty="0"/>
              <a:t>) Outraged tone</a:t>
            </a:r>
            <a:endParaRPr lang="en-IN" sz="2400" dirty="0"/>
          </a:p>
          <a:p>
            <a:r>
              <a:rPr lang="en-US" sz="2400" dirty="0"/>
              <a:t>c) Restrained tone	d) Humorous tone</a:t>
            </a:r>
            <a:endParaRPr lang="en-IN" sz="2400" dirty="0"/>
          </a:p>
          <a:p>
            <a:pPr lvl="0"/>
            <a:r>
              <a:rPr lang="en-US" sz="2400" b="1" u="sng" dirty="0"/>
              <a:t> </a:t>
            </a:r>
            <a:r>
              <a:rPr lang="en-US" sz="2400" b="1" u="sng" dirty="0" smtClean="0"/>
              <a:t>9. </a:t>
            </a:r>
            <a:r>
              <a:rPr lang="en-US" sz="2400" b="1" u="sng" dirty="0"/>
              <a:t>	</a:t>
            </a:r>
            <a:r>
              <a:rPr lang="en-US" sz="2400" b="1" dirty="0"/>
              <a:t>tone is used when speaker wants to bring about a good impression of her life.</a:t>
            </a:r>
            <a:endParaRPr lang="en-IN" sz="2400" dirty="0"/>
          </a:p>
          <a:p>
            <a:r>
              <a:rPr lang="en-US" sz="2400" dirty="0"/>
              <a:t>a) Outraged	</a:t>
            </a:r>
            <a:r>
              <a:rPr lang="en-US" sz="2400" dirty="0" smtClean="0"/>
              <a:t>	b</a:t>
            </a:r>
            <a:r>
              <a:rPr lang="en-US" sz="2400" dirty="0"/>
              <a:t>) Reflective</a:t>
            </a:r>
            <a:endParaRPr lang="en-IN" sz="2400" dirty="0"/>
          </a:p>
          <a:p>
            <a:r>
              <a:rPr lang="en-US" sz="2400" dirty="0"/>
              <a:t>c) Restrained	</a:t>
            </a:r>
            <a:r>
              <a:rPr lang="en-US" sz="2400" dirty="0" smtClean="0"/>
              <a:t>	d</a:t>
            </a:r>
            <a:r>
              <a:rPr lang="en-US" sz="2400" dirty="0"/>
              <a:t>) Urgent</a:t>
            </a:r>
            <a:endParaRPr lang="en-IN" sz="2400" dirty="0"/>
          </a:p>
          <a:p>
            <a:r>
              <a:rPr lang="en-US" sz="2400" dirty="0"/>
              <a:t> </a:t>
            </a:r>
            <a:endParaRPr lang="en-IN" sz="2400" dirty="0"/>
          </a:p>
          <a:p>
            <a:pPr lvl="0"/>
            <a:r>
              <a:rPr lang="en-US" sz="2400" b="1" dirty="0" smtClean="0"/>
              <a:t>10. Which </a:t>
            </a:r>
            <a:r>
              <a:rPr lang="en-US" sz="2400" b="1" dirty="0"/>
              <a:t>of these tones is used to express contentment?</a:t>
            </a:r>
            <a:endParaRPr lang="en-IN" sz="2400" dirty="0"/>
          </a:p>
          <a:p>
            <a:r>
              <a:rPr lang="en-US" sz="2400" dirty="0"/>
              <a:t>a) Serious tone	b) Happy tone</a:t>
            </a:r>
            <a:endParaRPr lang="en-IN" sz="2400" dirty="0"/>
          </a:p>
          <a:p>
            <a:r>
              <a:rPr lang="en-US" sz="2400" dirty="0"/>
              <a:t>c) Outraged tone	d) Urgent </a:t>
            </a:r>
            <a:r>
              <a:rPr lang="en-US" sz="2400" dirty="0" smtClean="0"/>
              <a:t>tone</a:t>
            </a:r>
            <a:endParaRPr lang="en-IN" sz="2400" dirty="0"/>
          </a:p>
        </p:txBody>
      </p:sp>
    </p:spTree>
    <p:extLst>
      <p:ext uri="{BB962C8B-B14F-4D97-AF65-F5344CB8AC3E}">
        <p14:creationId xmlns:p14="http://schemas.microsoft.com/office/powerpoint/2010/main" val="660817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60648"/>
            <a:ext cx="8496944" cy="6740307"/>
          </a:xfrm>
          <a:prstGeom prst="rect">
            <a:avLst/>
          </a:prstGeom>
        </p:spPr>
        <p:txBody>
          <a:bodyPr wrap="square">
            <a:spAutoFit/>
          </a:bodyPr>
          <a:lstStyle/>
          <a:p>
            <a:pPr algn="ctr"/>
            <a:r>
              <a:rPr lang="en-US" sz="3600" b="1" dirty="0" smtClean="0"/>
              <a:t>Answer</a:t>
            </a:r>
            <a:endParaRPr lang="en-IN" sz="3600" dirty="0"/>
          </a:p>
          <a:p>
            <a:r>
              <a:rPr lang="en-US" sz="3600" dirty="0" smtClean="0"/>
              <a:t>1.A. </a:t>
            </a:r>
            <a:r>
              <a:rPr lang="en-US" sz="3600" dirty="0"/>
              <a:t>True</a:t>
            </a:r>
            <a:r>
              <a:rPr lang="en-US" sz="3600" dirty="0" smtClean="0"/>
              <a:t> </a:t>
            </a:r>
            <a:r>
              <a:rPr lang="en-US" sz="3600" dirty="0"/>
              <a:t>	</a:t>
            </a:r>
            <a:endParaRPr lang="en-US" sz="3600" dirty="0" smtClean="0"/>
          </a:p>
          <a:p>
            <a:r>
              <a:rPr lang="en-US" sz="3600" dirty="0" smtClean="0"/>
              <a:t>2.C. </a:t>
            </a:r>
            <a:r>
              <a:rPr lang="en-US" sz="3600" dirty="0"/>
              <a:t>Phonetics	</a:t>
            </a:r>
            <a:endParaRPr lang="en-US" sz="3600" dirty="0" smtClean="0"/>
          </a:p>
          <a:p>
            <a:r>
              <a:rPr lang="en-US" sz="3600" dirty="0" smtClean="0"/>
              <a:t>3.C. </a:t>
            </a:r>
            <a:r>
              <a:rPr lang="en-US" sz="3600" dirty="0"/>
              <a:t>Appearance 	</a:t>
            </a:r>
            <a:endParaRPr lang="en-US" sz="3600" dirty="0" smtClean="0"/>
          </a:p>
          <a:p>
            <a:r>
              <a:rPr lang="en-US" sz="3600" dirty="0" smtClean="0"/>
              <a:t>4.B. </a:t>
            </a:r>
            <a:r>
              <a:rPr lang="en-US" sz="3600" dirty="0"/>
              <a:t>Word </a:t>
            </a:r>
            <a:r>
              <a:rPr lang="en-US" sz="3600" dirty="0" smtClean="0"/>
              <a:t>stress</a:t>
            </a:r>
          </a:p>
          <a:p>
            <a:r>
              <a:rPr lang="en-US" sz="3600" dirty="0" smtClean="0"/>
              <a:t>5.B. </a:t>
            </a:r>
            <a:r>
              <a:rPr lang="en-US" sz="3600" dirty="0"/>
              <a:t>Dressing </a:t>
            </a:r>
            <a:r>
              <a:rPr lang="en-US" sz="3600" dirty="0" smtClean="0"/>
              <a:t>style</a:t>
            </a:r>
            <a:r>
              <a:rPr lang="en-US" sz="3600" dirty="0"/>
              <a:t>	</a:t>
            </a:r>
            <a:endParaRPr lang="en-US" sz="3600" dirty="0" smtClean="0"/>
          </a:p>
          <a:p>
            <a:r>
              <a:rPr lang="en-US" sz="3600" dirty="0" smtClean="0"/>
              <a:t>6.D. </a:t>
            </a:r>
            <a:r>
              <a:rPr lang="en-US" sz="3600" dirty="0"/>
              <a:t>Jumping </a:t>
            </a:r>
            <a:r>
              <a:rPr lang="en-US" sz="3600" dirty="0" smtClean="0"/>
              <a:t>tone</a:t>
            </a:r>
            <a:r>
              <a:rPr lang="en-US" sz="3600" dirty="0"/>
              <a:t>	</a:t>
            </a:r>
            <a:endParaRPr lang="en-US" sz="3600" dirty="0" smtClean="0"/>
          </a:p>
          <a:p>
            <a:r>
              <a:rPr lang="en-US" sz="3600" dirty="0" smtClean="0"/>
              <a:t>7.A. </a:t>
            </a:r>
            <a:r>
              <a:rPr lang="en-US" sz="3600" dirty="0"/>
              <a:t>Serious tone 	</a:t>
            </a:r>
            <a:endParaRPr lang="en-US" sz="3600" dirty="0" smtClean="0"/>
          </a:p>
          <a:p>
            <a:r>
              <a:rPr lang="en-US" sz="3600" dirty="0" smtClean="0"/>
              <a:t>8.C. </a:t>
            </a:r>
            <a:r>
              <a:rPr lang="en-US" sz="3600" dirty="0"/>
              <a:t>Restrained </a:t>
            </a:r>
            <a:r>
              <a:rPr lang="en-US" sz="3600" dirty="0" smtClean="0"/>
              <a:t>tone</a:t>
            </a:r>
            <a:r>
              <a:rPr lang="en-US" sz="3600" dirty="0"/>
              <a:t>	</a:t>
            </a:r>
            <a:endParaRPr lang="en-US" sz="3600" dirty="0" smtClean="0"/>
          </a:p>
          <a:p>
            <a:r>
              <a:rPr lang="en-US" sz="3600" dirty="0" smtClean="0"/>
              <a:t>9.B. Reflective</a:t>
            </a:r>
            <a:r>
              <a:rPr lang="en-US" sz="3600" dirty="0"/>
              <a:t>	</a:t>
            </a:r>
            <a:endParaRPr lang="en-US" sz="3600" dirty="0" smtClean="0"/>
          </a:p>
          <a:p>
            <a:r>
              <a:rPr lang="en-US" sz="3600" dirty="0" smtClean="0"/>
              <a:t>10.B.</a:t>
            </a:r>
            <a:r>
              <a:rPr lang="en-US" sz="3600" dirty="0"/>
              <a:t> Happy tone</a:t>
            </a:r>
            <a:endParaRPr lang="en-IN" sz="3600" dirty="0"/>
          </a:p>
          <a:p>
            <a:endParaRPr lang="en-IN" sz="3600" dirty="0"/>
          </a:p>
        </p:txBody>
      </p:sp>
    </p:spTree>
    <p:extLst>
      <p:ext uri="{BB962C8B-B14F-4D97-AF65-F5344CB8AC3E}">
        <p14:creationId xmlns:p14="http://schemas.microsoft.com/office/powerpoint/2010/main" val="26958244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37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58247050"/>
              </p:ext>
            </p:extLst>
          </p:nvPr>
        </p:nvGraphicFramePr>
        <p:xfrm>
          <a:off x="37836" y="-2"/>
          <a:ext cx="9106164" cy="6872728"/>
        </p:xfrm>
        <a:graphic>
          <a:graphicData uri="http://schemas.openxmlformats.org/drawingml/2006/table">
            <a:tbl>
              <a:tblPr firstRow="1" firstCol="1" bandRow="1">
                <a:tableStyleId>{5C22544A-7EE6-4342-B048-85BDC9FD1C3A}</a:tableStyleId>
              </a:tblPr>
              <a:tblGrid>
                <a:gridCol w="567032"/>
                <a:gridCol w="4082040"/>
                <a:gridCol w="4457092"/>
              </a:tblGrid>
              <a:tr h="745033">
                <a:tc>
                  <a:txBody>
                    <a:bodyPr/>
                    <a:lstStyle/>
                    <a:p>
                      <a:pPr marL="0" marR="0" algn="ctr">
                        <a:lnSpc>
                          <a:spcPct val="115000"/>
                        </a:lnSpc>
                        <a:spcBef>
                          <a:spcPts val="0"/>
                        </a:spcBef>
                        <a:spcAft>
                          <a:spcPts val="1000"/>
                        </a:spcAft>
                      </a:pPr>
                      <a:r>
                        <a:rPr lang="en-US" sz="1800" b="1" dirty="0">
                          <a:effectLst/>
                        </a:rPr>
                        <a:t>SL. No.</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Listening</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Hearing</a:t>
                      </a:r>
                      <a:endParaRPr lang="en-IN" sz="1600" b="1" dirty="0">
                        <a:effectLst/>
                        <a:latin typeface="Calibri"/>
                        <a:ea typeface="Calibri"/>
                        <a:cs typeface="Tunga"/>
                      </a:endParaRPr>
                    </a:p>
                  </a:txBody>
                  <a:tcPr marL="68580" marR="68580" marT="0" marB="0" anchor="ctr"/>
                </a:tc>
              </a:tr>
              <a:tr h="745033">
                <a:tc>
                  <a:txBody>
                    <a:bodyPr/>
                    <a:lstStyle/>
                    <a:p>
                      <a:pPr marL="0" marR="0" algn="ctr">
                        <a:lnSpc>
                          <a:spcPct val="115000"/>
                        </a:lnSpc>
                        <a:spcBef>
                          <a:spcPts val="0"/>
                        </a:spcBef>
                        <a:spcAft>
                          <a:spcPts val="1000"/>
                        </a:spcAft>
                      </a:pPr>
                      <a:r>
                        <a:rPr lang="en-US" sz="1800" b="1" dirty="0">
                          <a:effectLst/>
                        </a:rPr>
                        <a:t>1.</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It is a skill and is a conscious act (Psychological)</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a:effectLst/>
                        </a:rPr>
                        <a:t>It is a physical ability and not a conscious act (Physiological)</a:t>
                      </a:r>
                      <a:endParaRPr lang="en-IN" sz="1600" b="1">
                        <a:effectLst/>
                        <a:latin typeface="Calibri"/>
                        <a:ea typeface="Calibri"/>
                        <a:cs typeface="Tunga"/>
                      </a:endParaRPr>
                    </a:p>
                  </a:txBody>
                  <a:tcPr marL="68580" marR="68580" marT="0" marB="0" anchor="ctr"/>
                </a:tc>
              </a:tr>
              <a:tr h="363081">
                <a:tc>
                  <a:txBody>
                    <a:bodyPr/>
                    <a:lstStyle/>
                    <a:p>
                      <a:pPr marL="0" marR="0" algn="ctr">
                        <a:lnSpc>
                          <a:spcPct val="115000"/>
                        </a:lnSpc>
                        <a:spcBef>
                          <a:spcPts val="0"/>
                        </a:spcBef>
                        <a:spcAft>
                          <a:spcPts val="1000"/>
                        </a:spcAft>
                      </a:pPr>
                      <a:r>
                        <a:rPr lang="en-US" sz="1800" b="1" dirty="0">
                          <a:effectLst/>
                        </a:rPr>
                        <a:t>2.</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Listening is </a:t>
                      </a:r>
                      <a:r>
                        <a:rPr lang="en-US" sz="1800" b="1" dirty="0" smtClean="0">
                          <a:effectLst/>
                        </a:rPr>
                        <a:t>intentional </a:t>
                      </a:r>
                      <a:r>
                        <a:rPr lang="en-US" sz="1800" b="1" dirty="0">
                          <a:effectLst/>
                        </a:rPr>
                        <a:t>and analyzing.</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Hearing is random.</a:t>
                      </a:r>
                      <a:endParaRPr lang="en-IN" sz="1600" b="1" dirty="0">
                        <a:effectLst/>
                        <a:latin typeface="Calibri"/>
                        <a:ea typeface="Calibri"/>
                        <a:cs typeface="Tunga"/>
                      </a:endParaRPr>
                    </a:p>
                  </a:txBody>
                  <a:tcPr marL="68580" marR="68580" marT="0" marB="0" anchor="ctr"/>
                </a:tc>
              </a:tr>
              <a:tr h="674443">
                <a:tc>
                  <a:txBody>
                    <a:bodyPr/>
                    <a:lstStyle/>
                    <a:p>
                      <a:pPr marL="0" marR="0" algn="ctr">
                        <a:lnSpc>
                          <a:spcPct val="115000"/>
                        </a:lnSpc>
                        <a:spcBef>
                          <a:spcPts val="0"/>
                        </a:spcBef>
                        <a:spcAft>
                          <a:spcPts val="1000"/>
                        </a:spcAft>
                      </a:pPr>
                      <a:r>
                        <a:rPr lang="en-US" sz="1800" b="1">
                          <a:effectLst/>
                        </a:rPr>
                        <a:t>3.</a:t>
                      </a:r>
                      <a:endParaRPr lang="en-IN" sz="1600" b="1">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Not everyone listens.</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Everyone hears unless there is a physical disability.</a:t>
                      </a:r>
                      <a:endParaRPr lang="en-IN" sz="1600" b="1" dirty="0">
                        <a:effectLst/>
                        <a:latin typeface="Calibri"/>
                        <a:ea typeface="Calibri"/>
                        <a:cs typeface="Tunga"/>
                      </a:endParaRPr>
                    </a:p>
                  </a:txBody>
                  <a:tcPr marL="68580" marR="68580" marT="0" marB="0" anchor="ctr"/>
                </a:tc>
              </a:tr>
              <a:tr h="1020796">
                <a:tc>
                  <a:txBody>
                    <a:bodyPr/>
                    <a:lstStyle/>
                    <a:p>
                      <a:pPr marL="0" marR="0" algn="ctr">
                        <a:lnSpc>
                          <a:spcPct val="115000"/>
                        </a:lnSpc>
                        <a:spcBef>
                          <a:spcPts val="0"/>
                        </a:spcBef>
                        <a:spcAft>
                          <a:spcPts val="1000"/>
                        </a:spcAft>
                      </a:pPr>
                      <a:r>
                        <a:rPr lang="en-US" sz="1800" b="1" dirty="0">
                          <a:effectLst/>
                        </a:rPr>
                        <a:t>4.</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a:effectLst/>
                        </a:rPr>
                        <a:t>Systematic process- Making an effort to hear and it involves reception, analysis, interpretation and response.</a:t>
                      </a:r>
                      <a:endParaRPr lang="en-IN" sz="1600" b="1">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Random process-Perceiving sound by the ear.</a:t>
                      </a:r>
                      <a:endParaRPr lang="en-IN" sz="1600" b="1" dirty="0">
                        <a:effectLst/>
                        <a:latin typeface="Calibri"/>
                        <a:ea typeface="Calibri"/>
                        <a:cs typeface="Tunga"/>
                      </a:endParaRPr>
                    </a:p>
                  </a:txBody>
                  <a:tcPr marL="68580" marR="68580" marT="0" marB="0" anchor="ctr"/>
                </a:tc>
              </a:tr>
              <a:tr h="363081">
                <a:tc>
                  <a:txBody>
                    <a:bodyPr/>
                    <a:lstStyle/>
                    <a:p>
                      <a:pPr marL="0" marR="0" algn="ctr">
                        <a:lnSpc>
                          <a:spcPct val="115000"/>
                        </a:lnSpc>
                        <a:spcBef>
                          <a:spcPts val="0"/>
                        </a:spcBef>
                        <a:spcAft>
                          <a:spcPts val="1000"/>
                        </a:spcAft>
                      </a:pPr>
                      <a:r>
                        <a:rPr lang="en-US" sz="1800" b="1">
                          <a:effectLst/>
                        </a:rPr>
                        <a:t>5.</a:t>
                      </a:r>
                      <a:endParaRPr lang="en-IN" sz="1600" b="1">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Voluntary</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a:effectLst/>
                        </a:rPr>
                        <a:t>Involuntary</a:t>
                      </a:r>
                      <a:endParaRPr lang="en-IN" sz="1600" b="1">
                        <a:effectLst/>
                        <a:latin typeface="Calibri"/>
                        <a:ea typeface="Calibri"/>
                        <a:cs typeface="Tunga"/>
                      </a:endParaRPr>
                    </a:p>
                  </a:txBody>
                  <a:tcPr marL="68580" marR="68580" marT="0" marB="0" anchor="ctr"/>
                </a:tc>
              </a:tr>
              <a:tr h="745033">
                <a:tc>
                  <a:txBody>
                    <a:bodyPr/>
                    <a:lstStyle/>
                    <a:p>
                      <a:pPr marL="0" marR="0" algn="ctr">
                        <a:lnSpc>
                          <a:spcPct val="115000"/>
                        </a:lnSpc>
                        <a:spcBef>
                          <a:spcPts val="0"/>
                        </a:spcBef>
                        <a:spcAft>
                          <a:spcPts val="1000"/>
                        </a:spcAft>
                      </a:pPr>
                      <a:r>
                        <a:rPr lang="en-US" sz="1800" b="1" dirty="0">
                          <a:effectLst/>
                        </a:rPr>
                        <a:t>6.</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We understand what is being said or heard.</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We just hear sound and noise but do not understand much.</a:t>
                      </a:r>
                      <a:endParaRPr lang="en-IN" sz="1600" b="1" dirty="0">
                        <a:effectLst/>
                        <a:latin typeface="Calibri"/>
                        <a:ea typeface="Calibri"/>
                        <a:cs typeface="Tunga"/>
                      </a:endParaRPr>
                    </a:p>
                  </a:txBody>
                  <a:tcPr marL="68580" marR="68580" marT="0" marB="0" anchor="ctr"/>
                </a:tc>
              </a:tr>
              <a:tr h="363081">
                <a:tc>
                  <a:txBody>
                    <a:bodyPr/>
                    <a:lstStyle/>
                    <a:p>
                      <a:pPr marL="0" marR="0" algn="ctr">
                        <a:lnSpc>
                          <a:spcPct val="115000"/>
                        </a:lnSpc>
                        <a:spcBef>
                          <a:spcPts val="0"/>
                        </a:spcBef>
                        <a:spcAft>
                          <a:spcPts val="1000"/>
                        </a:spcAft>
                      </a:pPr>
                      <a:r>
                        <a:rPr lang="en-US" sz="1800" b="1" dirty="0">
                          <a:effectLst/>
                        </a:rPr>
                        <a:t>7.</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Needs focus and care.</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a:effectLst/>
                        </a:rPr>
                        <a:t>Does not need focus.</a:t>
                      </a:r>
                      <a:endParaRPr lang="en-IN" sz="1600" b="1">
                        <a:effectLst/>
                        <a:latin typeface="Calibri"/>
                        <a:ea typeface="Calibri"/>
                        <a:cs typeface="Tunga"/>
                      </a:endParaRPr>
                    </a:p>
                  </a:txBody>
                  <a:tcPr marL="68580" marR="68580" marT="0" marB="0" anchor="ctr"/>
                </a:tc>
              </a:tr>
              <a:tr h="745033">
                <a:tc>
                  <a:txBody>
                    <a:bodyPr/>
                    <a:lstStyle/>
                    <a:p>
                      <a:pPr marL="0" marR="0" algn="ctr">
                        <a:lnSpc>
                          <a:spcPct val="115000"/>
                        </a:lnSpc>
                        <a:spcBef>
                          <a:spcPts val="0"/>
                        </a:spcBef>
                        <a:spcAft>
                          <a:spcPts val="1000"/>
                        </a:spcAft>
                      </a:pPr>
                      <a:r>
                        <a:rPr lang="en-US" sz="1800" b="1">
                          <a:effectLst/>
                        </a:rPr>
                        <a:t>8.</a:t>
                      </a:r>
                      <a:endParaRPr lang="en-IN" sz="1600" b="1">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Listening uses hearing, seeing and sometimes the sense of touch too.</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Hearing uses only one of the five senses which </a:t>
                      </a:r>
                      <a:r>
                        <a:rPr lang="en-US" sz="1800" b="1" dirty="0" smtClean="0">
                          <a:effectLst/>
                        </a:rPr>
                        <a:t>is </a:t>
                      </a:r>
                      <a:r>
                        <a:rPr lang="en-US" sz="1800" b="1" dirty="0">
                          <a:effectLst/>
                        </a:rPr>
                        <a:t>hearing.</a:t>
                      </a:r>
                      <a:endParaRPr lang="en-IN" sz="1600" b="1" dirty="0">
                        <a:effectLst/>
                        <a:latin typeface="Calibri"/>
                        <a:ea typeface="Calibri"/>
                        <a:cs typeface="Tunga"/>
                      </a:endParaRPr>
                    </a:p>
                  </a:txBody>
                  <a:tcPr marL="68580" marR="68580" marT="0" marB="0" anchor="ctr"/>
                </a:tc>
              </a:tr>
              <a:tr h="745033">
                <a:tc>
                  <a:txBody>
                    <a:bodyPr/>
                    <a:lstStyle/>
                    <a:p>
                      <a:pPr marL="0" marR="0" algn="ctr">
                        <a:lnSpc>
                          <a:spcPct val="115000"/>
                        </a:lnSpc>
                        <a:spcBef>
                          <a:spcPts val="0"/>
                        </a:spcBef>
                        <a:spcAft>
                          <a:spcPts val="1000"/>
                        </a:spcAft>
                      </a:pPr>
                      <a:r>
                        <a:rPr lang="en-US" sz="1800" b="1">
                          <a:effectLst/>
                        </a:rPr>
                        <a:t>9.</a:t>
                      </a:r>
                      <a:endParaRPr lang="en-IN" sz="1600" b="1">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Observing the behavior and adding meaning to what the speaker says.</a:t>
                      </a:r>
                      <a:endParaRPr lang="en-IN" sz="1600" b="1"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1000"/>
                        </a:spcAft>
                      </a:pPr>
                      <a:r>
                        <a:rPr lang="en-US" sz="1800" b="1" dirty="0">
                          <a:effectLst/>
                        </a:rPr>
                        <a:t>Receiving sound vibrations.</a:t>
                      </a:r>
                      <a:endParaRPr lang="en-IN" sz="1600" b="1" dirty="0">
                        <a:effectLst/>
                        <a:latin typeface="Calibri"/>
                        <a:ea typeface="Calibri"/>
                        <a:cs typeface="Tunga"/>
                      </a:endParaRPr>
                    </a:p>
                  </a:txBody>
                  <a:tcPr marL="68580" marR="68580" marT="0" marB="0" anchor="ctr"/>
                </a:tc>
              </a:tr>
              <a:tr h="363081">
                <a:tc>
                  <a:txBody>
                    <a:bodyPr/>
                    <a:lstStyle/>
                    <a:p>
                      <a:pPr marL="0" marR="0" algn="ctr">
                        <a:lnSpc>
                          <a:spcPct val="115000"/>
                        </a:lnSpc>
                        <a:spcBef>
                          <a:spcPts val="0"/>
                        </a:spcBef>
                        <a:spcAft>
                          <a:spcPts val="1000"/>
                        </a:spcAft>
                      </a:pPr>
                      <a:r>
                        <a:rPr lang="en-US" sz="1800" b="1" dirty="0">
                          <a:effectLst/>
                        </a:rPr>
                        <a:t>10.</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It is an Active process.</a:t>
                      </a:r>
                      <a:endParaRPr lang="en-IN" sz="1600" b="1" dirty="0">
                        <a:effectLst/>
                        <a:latin typeface="Calibri"/>
                        <a:ea typeface="Calibri"/>
                        <a:cs typeface="Tunga"/>
                      </a:endParaRPr>
                    </a:p>
                  </a:txBody>
                  <a:tcPr marL="68580" marR="68580" marT="0" marB="0" anchor="ctr"/>
                </a:tc>
                <a:tc>
                  <a:txBody>
                    <a:bodyPr/>
                    <a:lstStyle/>
                    <a:p>
                      <a:pPr marL="0" marR="0" algn="just">
                        <a:lnSpc>
                          <a:spcPct val="115000"/>
                        </a:lnSpc>
                        <a:spcBef>
                          <a:spcPts val="0"/>
                        </a:spcBef>
                        <a:spcAft>
                          <a:spcPts val="1000"/>
                        </a:spcAft>
                      </a:pPr>
                      <a:r>
                        <a:rPr lang="en-US" sz="1800" b="1" dirty="0">
                          <a:effectLst/>
                        </a:rPr>
                        <a:t>It is a Passive process.</a:t>
                      </a:r>
                      <a:endParaRPr lang="en-IN" sz="1600" b="1" dirty="0">
                        <a:effectLst/>
                        <a:latin typeface="Calibri"/>
                        <a:ea typeface="Calibri"/>
                        <a:cs typeface="Tunga"/>
                      </a:endParaRPr>
                    </a:p>
                  </a:txBody>
                  <a:tcPr marL="68580" marR="68580" marT="0" marB="0" anchor="ctr"/>
                </a:tc>
              </a:tr>
            </a:tbl>
          </a:graphicData>
        </a:graphic>
      </p:graphicFrame>
    </p:spTree>
    <p:extLst>
      <p:ext uri="{BB962C8B-B14F-4D97-AF65-F5344CB8AC3E}">
        <p14:creationId xmlns:p14="http://schemas.microsoft.com/office/powerpoint/2010/main" val="219637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cess of listening"/>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885384"/>
          </a:xfrm>
          <a:prstGeom prst="rect">
            <a:avLst/>
          </a:prstGeom>
          <a:noFill/>
          <a:ln>
            <a:noFill/>
          </a:ln>
        </p:spPr>
      </p:pic>
    </p:spTree>
    <p:extLst>
      <p:ext uri="{BB962C8B-B14F-4D97-AF65-F5344CB8AC3E}">
        <p14:creationId xmlns:p14="http://schemas.microsoft.com/office/powerpoint/2010/main" val="4278894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6632"/>
            <a:ext cx="8208912" cy="6863417"/>
          </a:xfrm>
          <a:prstGeom prst="rect">
            <a:avLst/>
          </a:prstGeom>
        </p:spPr>
        <p:txBody>
          <a:bodyPr wrap="square">
            <a:spAutoFit/>
          </a:bodyPr>
          <a:lstStyle/>
          <a:p>
            <a:r>
              <a:rPr lang="en-US" sz="2200" b="1" dirty="0"/>
              <a:t>Answer the following questions by choosing correct options giving below.</a:t>
            </a:r>
            <a:endParaRPr lang="en-IN" sz="2200" dirty="0"/>
          </a:p>
          <a:p>
            <a:pPr lvl="0"/>
            <a:r>
              <a:rPr lang="en-US" sz="2200" b="1" dirty="0" smtClean="0"/>
              <a:t>1. Which </a:t>
            </a:r>
            <a:r>
              <a:rPr lang="en-US" sz="2200" b="1" dirty="0"/>
              <a:t>is true?</a:t>
            </a:r>
            <a:endParaRPr lang="en-IN" sz="2200" dirty="0"/>
          </a:p>
          <a:p>
            <a:pPr marL="342900" lvl="0" indent="-342900">
              <a:buFont typeface="+mj-lt"/>
              <a:buAutoNum type="alphaLcParenR"/>
            </a:pPr>
            <a:r>
              <a:rPr lang="en-US" sz="2200" dirty="0"/>
              <a:t>Listening and hearing are remarkably similar.</a:t>
            </a:r>
            <a:endParaRPr lang="en-IN" sz="2200" dirty="0"/>
          </a:p>
          <a:p>
            <a:pPr marL="342900" lvl="0" indent="-342900">
              <a:buFont typeface="+mj-lt"/>
              <a:buAutoNum type="alphaLcParenR"/>
            </a:pPr>
            <a:r>
              <a:rPr lang="en-US" sz="2200" dirty="0"/>
              <a:t>It is possible to hear without listening.</a:t>
            </a:r>
            <a:endParaRPr lang="en-IN" sz="2200" dirty="0"/>
          </a:p>
          <a:p>
            <a:pPr marL="342900" lvl="0" indent="-342900">
              <a:buFont typeface="+mj-lt"/>
              <a:buAutoNum type="alphaLcParenR"/>
            </a:pPr>
            <a:r>
              <a:rPr lang="en-US" sz="2200" dirty="0"/>
              <a:t>Listening is physical; hearing is psychological.</a:t>
            </a:r>
            <a:endParaRPr lang="en-IN" sz="2200" dirty="0"/>
          </a:p>
          <a:p>
            <a:pPr marL="342900" lvl="0" indent="-342900">
              <a:buFont typeface="+mj-lt"/>
              <a:buAutoNum type="alphaLcParenR"/>
            </a:pPr>
            <a:r>
              <a:rPr lang="en-US" sz="2200" dirty="0"/>
              <a:t>It is possible to listen without hearing.</a:t>
            </a:r>
            <a:endParaRPr lang="en-IN" sz="2200" dirty="0"/>
          </a:p>
          <a:p>
            <a:pPr lvl="0"/>
            <a:r>
              <a:rPr lang="en-US" sz="2200" b="1" dirty="0" smtClean="0"/>
              <a:t>2. Which </a:t>
            </a:r>
            <a:r>
              <a:rPr lang="en-US" sz="2200" b="1" dirty="0"/>
              <a:t>is true?</a:t>
            </a:r>
            <a:endParaRPr lang="en-IN" sz="2200" dirty="0"/>
          </a:p>
          <a:p>
            <a:r>
              <a:rPr lang="en-US" sz="2200" dirty="0"/>
              <a:t>a) Listening is a natural process.	</a:t>
            </a:r>
            <a:r>
              <a:rPr lang="en-US" sz="2200" dirty="0" smtClean="0"/>
              <a:t>	b</a:t>
            </a:r>
            <a:r>
              <a:rPr lang="en-US" sz="2200" dirty="0"/>
              <a:t>) Listening requires effort.</a:t>
            </a:r>
            <a:endParaRPr lang="en-IN" sz="2200" dirty="0"/>
          </a:p>
          <a:p>
            <a:r>
              <a:rPr lang="en-US" sz="2200" dirty="0"/>
              <a:t>c) All listeners receive the same message.	d) All of these are true.</a:t>
            </a:r>
            <a:endParaRPr lang="en-IN" sz="2200" dirty="0"/>
          </a:p>
          <a:p>
            <a:pPr lvl="0"/>
            <a:r>
              <a:rPr lang="en-US" sz="2200" b="1" dirty="0" smtClean="0"/>
              <a:t>3. Listening </a:t>
            </a:r>
            <a:r>
              <a:rPr lang="en-US" sz="2200" b="1" dirty="0"/>
              <a:t>is poor when</a:t>
            </a:r>
            <a:endParaRPr lang="en-IN" sz="2200" dirty="0"/>
          </a:p>
          <a:p>
            <a:r>
              <a:rPr lang="en-US" sz="2200" dirty="0"/>
              <a:t>a)We don't expend the effort.	b) We experience message overload.</a:t>
            </a:r>
            <a:endParaRPr lang="en-IN" sz="2200" dirty="0"/>
          </a:p>
          <a:p>
            <a:r>
              <a:rPr lang="en-US" sz="2200" dirty="0"/>
              <a:t>c) We experience psychological noise.	d) All of these are correct.</a:t>
            </a:r>
            <a:endParaRPr lang="en-IN" sz="2200" dirty="0"/>
          </a:p>
          <a:p>
            <a:pPr lvl="0"/>
            <a:r>
              <a:rPr lang="en-US" sz="2200" b="1" dirty="0" smtClean="0"/>
              <a:t>4. Which </a:t>
            </a:r>
            <a:r>
              <a:rPr lang="en-US" sz="2200" b="1" dirty="0"/>
              <a:t>of these is not a step in the listening process?</a:t>
            </a:r>
            <a:endParaRPr lang="en-IN" sz="2200" dirty="0"/>
          </a:p>
          <a:p>
            <a:r>
              <a:rPr lang="en-US" sz="2200" dirty="0"/>
              <a:t>a) Remembering	b) Receiving</a:t>
            </a:r>
            <a:endParaRPr lang="en-IN" sz="2200" dirty="0"/>
          </a:p>
          <a:p>
            <a:r>
              <a:rPr lang="en-US" sz="2200" dirty="0"/>
              <a:t>c) Misinterpreting	d) </a:t>
            </a:r>
            <a:r>
              <a:rPr lang="en-US" sz="2200" dirty="0" smtClean="0"/>
              <a:t>Responding</a:t>
            </a:r>
            <a:endParaRPr lang="en-IN" sz="2200" dirty="0"/>
          </a:p>
          <a:p>
            <a:pPr lvl="0"/>
            <a:r>
              <a:rPr lang="en-US" sz="2200" b="1" dirty="0" smtClean="0"/>
              <a:t>5. Which </a:t>
            </a:r>
            <a:r>
              <a:rPr lang="en-US" sz="2200" b="1" dirty="0"/>
              <a:t>of these is the first step in the listening process?</a:t>
            </a:r>
            <a:endParaRPr lang="en-IN" sz="2200" dirty="0"/>
          </a:p>
          <a:p>
            <a:r>
              <a:rPr lang="en-US" sz="2200" dirty="0"/>
              <a:t>a) Stop talking	b) Receiving</a:t>
            </a:r>
            <a:endParaRPr lang="en-IN" sz="2200" dirty="0"/>
          </a:p>
          <a:p>
            <a:r>
              <a:rPr lang="en-US" sz="2200" dirty="0"/>
              <a:t>c) Interpreting	d) </a:t>
            </a:r>
            <a:r>
              <a:rPr lang="en-US" sz="2200" dirty="0" smtClean="0"/>
              <a:t>Responding</a:t>
            </a:r>
            <a:endParaRPr lang="en-IN" sz="2200" dirty="0"/>
          </a:p>
        </p:txBody>
      </p:sp>
    </p:spTree>
    <p:extLst>
      <p:ext uri="{BB962C8B-B14F-4D97-AF65-F5344CB8AC3E}">
        <p14:creationId xmlns:p14="http://schemas.microsoft.com/office/powerpoint/2010/main" val="116901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7693"/>
            <a:ext cx="7920880" cy="6740307"/>
          </a:xfrm>
          <a:prstGeom prst="rect">
            <a:avLst/>
          </a:prstGeom>
        </p:spPr>
        <p:txBody>
          <a:bodyPr wrap="square">
            <a:spAutoFit/>
          </a:bodyPr>
          <a:lstStyle/>
          <a:p>
            <a:pPr lvl="0"/>
            <a:r>
              <a:rPr lang="en-US" sz="2400" b="1" u="sng" dirty="0"/>
              <a:t>6.   	</a:t>
            </a:r>
            <a:r>
              <a:rPr lang="en-US" sz="2400" b="1" dirty="0"/>
              <a:t>is the last step of the listening process.</a:t>
            </a:r>
            <a:endParaRPr lang="en-IN" sz="2400" dirty="0"/>
          </a:p>
          <a:p>
            <a:r>
              <a:rPr lang="en-US" sz="2400" dirty="0"/>
              <a:t>a) Receiving	b) Interpreting</a:t>
            </a:r>
            <a:endParaRPr lang="en-IN" sz="2400" dirty="0"/>
          </a:p>
          <a:p>
            <a:r>
              <a:rPr lang="en-US" sz="2400" dirty="0"/>
              <a:t>c) Responding	d) Stop talking</a:t>
            </a:r>
            <a:endParaRPr lang="en-IN" sz="2400" dirty="0"/>
          </a:p>
          <a:p>
            <a:pPr lvl="0"/>
            <a:r>
              <a:rPr lang="en-US" sz="2400" b="1" dirty="0"/>
              <a:t>7. Which of these is not a type of listening?</a:t>
            </a:r>
            <a:endParaRPr lang="en-IN" sz="2400" dirty="0"/>
          </a:p>
          <a:p>
            <a:r>
              <a:rPr lang="en-US" sz="2400" dirty="0"/>
              <a:t>a) Appreciative listening	b) Deep listening</a:t>
            </a:r>
            <a:endParaRPr lang="en-IN" sz="2400" dirty="0"/>
          </a:p>
          <a:p>
            <a:r>
              <a:rPr lang="en-US" sz="2400" dirty="0"/>
              <a:t>c) Critical listening	</a:t>
            </a:r>
            <a:r>
              <a:rPr lang="en-US" sz="2400" dirty="0" smtClean="0"/>
              <a:t>                 d</a:t>
            </a:r>
            <a:r>
              <a:rPr lang="en-US" sz="2400" dirty="0"/>
              <a:t>) Comprehensive listening</a:t>
            </a:r>
            <a:endParaRPr lang="en-IN" sz="2400" dirty="0"/>
          </a:p>
          <a:p>
            <a:pPr lvl="0"/>
            <a:r>
              <a:rPr lang="en-US" sz="2400" b="1" dirty="0"/>
              <a:t>8. Which of these types of listening is followed by skilled listeners?</a:t>
            </a:r>
            <a:endParaRPr lang="en-IN" sz="2400" dirty="0"/>
          </a:p>
          <a:p>
            <a:r>
              <a:rPr lang="en-US" sz="2400" dirty="0"/>
              <a:t>a) Focused </a:t>
            </a:r>
            <a:r>
              <a:rPr lang="en-US" sz="2400" dirty="0" smtClean="0"/>
              <a:t>listening </a:t>
            </a:r>
            <a:r>
              <a:rPr lang="en-US" sz="2400" dirty="0"/>
              <a:t>	b) Critical or Evaluative listening</a:t>
            </a:r>
            <a:endParaRPr lang="en-IN" sz="2400" dirty="0"/>
          </a:p>
          <a:p>
            <a:r>
              <a:rPr lang="en-US" sz="2400" dirty="0"/>
              <a:t>c) Attentive listening	d) Empathetic listening</a:t>
            </a:r>
            <a:endParaRPr lang="en-IN" sz="2400" dirty="0"/>
          </a:p>
          <a:p>
            <a:pPr lvl="0"/>
            <a:r>
              <a:rPr lang="en-US" sz="2400" b="1" dirty="0" smtClean="0"/>
              <a:t>9. In </a:t>
            </a:r>
            <a:r>
              <a:rPr lang="en-US" sz="2400" b="1" dirty="0"/>
              <a:t>which of these, the listener puts himself in place of the speaker?</a:t>
            </a:r>
            <a:endParaRPr lang="en-IN" sz="2400" dirty="0"/>
          </a:p>
          <a:p>
            <a:r>
              <a:rPr lang="en-US" sz="2400" dirty="0"/>
              <a:t>a) Focused </a:t>
            </a:r>
            <a:r>
              <a:rPr lang="en-US" sz="2400" dirty="0" smtClean="0"/>
              <a:t>listening </a:t>
            </a:r>
            <a:r>
              <a:rPr lang="en-US" sz="2400" dirty="0"/>
              <a:t>	b) Evaluative listening</a:t>
            </a:r>
            <a:endParaRPr lang="en-IN" sz="2400" dirty="0"/>
          </a:p>
          <a:p>
            <a:r>
              <a:rPr lang="en-US" sz="2400" dirty="0"/>
              <a:t>c) Attentive listening	d) Empathetic listening</a:t>
            </a:r>
            <a:endParaRPr lang="en-IN" sz="2400" dirty="0"/>
          </a:p>
          <a:p>
            <a:pPr lvl="0"/>
            <a:r>
              <a:rPr lang="en-US" sz="2400" b="1" dirty="0" smtClean="0"/>
              <a:t>10. Generally </a:t>
            </a:r>
            <a:r>
              <a:rPr lang="en-US" sz="2400" b="1" dirty="0"/>
              <a:t>people speak between 100 and 140 words a minute, but we are capable of understanding speech at</a:t>
            </a:r>
            <a:r>
              <a:rPr lang="en-US" sz="2400" b="1" u="sng" dirty="0"/>
              <a:t> 	</a:t>
            </a:r>
            <a:r>
              <a:rPr lang="en-US" sz="2400" b="1" dirty="0"/>
              <a:t>words per minute</a:t>
            </a:r>
            <a:r>
              <a:rPr lang="en-US" sz="2400" b="1" dirty="0" smtClean="0"/>
              <a:t>.</a:t>
            </a:r>
          </a:p>
          <a:p>
            <a:r>
              <a:rPr lang="en-US" sz="2400" dirty="0" smtClean="0"/>
              <a:t>a) 600</a:t>
            </a:r>
            <a:r>
              <a:rPr lang="en-US" sz="2400" dirty="0"/>
              <a:t>	</a:t>
            </a:r>
            <a:r>
              <a:rPr lang="en-US" sz="2400" dirty="0" smtClean="0"/>
              <a:t>	b)200</a:t>
            </a:r>
            <a:r>
              <a:rPr lang="en-IN" sz="2400" dirty="0" smtClean="0">
                <a:latin typeface="Bookman Old Style"/>
              </a:rPr>
              <a:t>		c)</a:t>
            </a:r>
            <a:r>
              <a:rPr lang="en-US" sz="2400" dirty="0" smtClean="0"/>
              <a:t>750		d) 1,500</a:t>
            </a:r>
            <a:endParaRPr lang="en-IN" sz="2400" dirty="0">
              <a:latin typeface="Bookman Old Style"/>
              <a:ea typeface="Bookman Old Style"/>
              <a:cs typeface="Bookman Old Style"/>
            </a:endParaRPr>
          </a:p>
        </p:txBody>
      </p:sp>
    </p:spTree>
    <p:extLst>
      <p:ext uri="{BB962C8B-B14F-4D97-AF65-F5344CB8AC3E}">
        <p14:creationId xmlns:p14="http://schemas.microsoft.com/office/powerpoint/2010/main" val="2035881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260648"/>
            <a:ext cx="7344816" cy="5940088"/>
          </a:xfrm>
          <a:prstGeom prst="rect">
            <a:avLst/>
          </a:prstGeom>
        </p:spPr>
        <p:txBody>
          <a:bodyPr wrap="square">
            <a:spAutoFit/>
          </a:bodyPr>
          <a:lstStyle/>
          <a:p>
            <a:pPr algn="ctr"/>
            <a:r>
              <a:rPr lang="en-US" sz="3600" b="1" dirty="0" smtClean="0"/>
              <a:t>Answer</a:t>
            </a:r>
          </a:p>
          <a:p>
            <a:endParaRPr lang="en-IN" sz="2400" dirty="0"/>
          </a:p>
          <a:p>
            <a:pPr lvl="0"/>
            <a:r>
              <a:rPr lang="en-US" sz="3200" dirty="0" smtClean="0"/>
              <a:t>1.B. </a:t>
            </a:r>
            <a:r>
              <a:rPr lang="en-US" sz="3200" dirty="0"/>
              <a:t>It is possible to hear without listening</a:t>
            </a:r>
            <a:r>
              <a:rPr lang="en-US" sz="3200" dirty="0" smtClean="0"/>
              <a:t>.</a:t>
            </a:r>
          </a:p>
          <a:p>
            <a:r>
              <a:rPr lang="en-US" sz="3200" dirty="0" smtClean="0"/>
              <a:t>2.B. </a:t>
            </a:r>
            <a:r>
              <a:rPr lang="en-US" sz="3200" dirty="0"/>
              <a:t>Listening requires effort.</a:t>
            </a:r>
            <a:endParaRPr lang="en-IN" sz="3200" dirty="0"/>
          </a:p>
          <a:p>
            <a:r>
              <a:rPr lang="en-US" sz="3200" dirty="0" smtClean="0"/>
              <a:t>3.D. </a:t>
            </a:r>
            <a:r>
              <a:rPr lang="en-US" sz="3200" dirty="0"/>
              <a:t>All of these are correct.</a:t>
            </a:r>
            <a:endParaRPr lang="en-IN" sz="3200" dirty="0"/>
          </a:p>
          <a:p>
            <a:r>
              <a:rPr lang="en-US" sz="3200" dirty="0" smtClean="0"/>
              <a:t>4.C. </a:t>
            </a:r>
            <a:r>
              <a:rPr lang="en-US" sz="3200" dirty="0"/>
              <a:t>Misinterpreting</a:t>
            </a:r>
            <a:endParaRPr lang="en-IN" sz="3200" dirty="0"/>
          </a:p>
          <a:p>
            <a:r>
              <a:rPr lang="en-US" sz="3200" dirty="0" smtClean="0"/>
              <a:t>5.A. </a:t>
            </a:r>
            <a:r>
              <a:rPr lang="en-US" sz="3200" dirty="0"/>
              <a:t>Stop talking</a:t>
            </a:r>
            <a:endParaRPr lang="en-IN" sz="3200" dirty="0"/>
          </a:p>
          <a:p>
            <a:r>
              <a:rPr lang="en-US" sz="3200" dirty="0" smtClean="0"/>
              <a:t>6.C. </a:t>
            </a:r>
            <a:r>
              <a:rPr lang="en-US" sz="3200" dirty="0"/>
              <a:t>Responding</a:t>
            </a:r>
            <a:endParaRPr lang="en-IN" sz="3200" dirty="0"/>
          </a:p>
          <a:p>
            <a:r>
              <a:rPr lang="en-IN" sz="3200" dirty="0" smtClean="0"/>
              <a:t>7.C.</a:t>
            </a:r>
            <a:r>
              <a:rPr lang="en-US" sz="3200" dirty="0"/>
              <a:t> Critical listening</a:t>
            </a:r>
            <a:r>
              <a:rPr lang="en-IN" sz="3200" dirty="0"/>
              <a:t>	</a:t>
            </a:r>
            <a:endParaRPr lang="en-IN" sz="3200" dirty="0" smtClean="0"/>
          </a:p>
          <a:p>
            <a:r>
              <a:rPr lang="en-IN" sz="3200" dirty="0" smtClean="0"/>
              <a:t>8.B. </a:t>
            </a:r>
            <a:r>
              <a:rPr lang="en-US" sz="3200" dirty="0"/>
              <a:t>Critical or Evaluative listening</a:t>
            </a:r>
            <a:r>
              <a:rPr lang="en-IN" sz="3200" dirty="0"/>
              <a:t>	</a:t>
            </a:r>
            <a:endParaRPr lang="en-IN" sz="3200" dirty="0" smtClean="0"/>
          </a:p>
          <a:p>
            <a:r>
              <a:rPr lang="en-IN" sz="3200" dirty="0" smtClean="0"/>
              <a:t>9.D. </a:t>
            </a:r>
            <a:r>
              <a:rPr lang="en-US" sz="3200" dirty="0"/>
              <a:t>Empathetic listening</a:t>
            </a:r>
            <a:r>
              <a:rPr lang="en-IN" sz="3200" dirty="0"/>
              <a:t>	</a:t>
            </a:r>
            <a:endParaRPr lang="en-IN" sz="3200" dirty="0" smtClean="0"/>
          </a:p>
          <a:p>
            <a:r>
              <a:rPr lang="en-IN" sz="3200" dirty="0" smtClean="0"/>
              <a:t>10.A. </a:t>
            </a:r>
            <a:r>
              <a:rPr lang="en-US" sz="3200" dirty="0" smtClean="0"/>
              <a:t>600 words</a:t>
            </a:r>
            <a:endParaRPr lang="en-IN" sz="3200" dirty="0"/>
          </a:p>
        </p:txBody>
      </p:sp>
    </p:spTree>
    <p:extLst>
      <p:ext uri="{BB962C8B-B14F-4D97-AF65-F5344CB8AC3E}">
        <p14:creationId xmlns:p14="http://schemas.microsoft.com/office/powerpoint/2010/main" val="2070117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4537</TotalTime>
  <Words>858</Words>
  <Application>Microsoft Office PowerPoint</Application>
  <PresentationFormat>On-screen Show (4:3)</PresentationFormat>
  <Paragraphs>389</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TENSES 1. PRESENT TENSE:</dc:title>
  <dc:creator>Windows User</dc:creator>
  <cp:lastModifiedBy>Windows User</cp:lastModifiedBy>
  <cp:revision>284</cp:revision>
  <dcterms:created xsi:type="dcterms:W3CDTF">2020-04-13T07:15:54Z</dcterms:created>
  <dcterms:modified xsi:type="dcterms:W3CDTF">2021-05-31T05:31:27Z</dcterms:modified>
</cp:coreProperties>
</file>