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01"/>
  </p:notesMasterIdLst>
  <p:sldIdLst>
    <p:sldId id="327" r:id="rId2"/>
    <p:sldId id="329" r:id="rId3"/>
    <p:sldId id="611" r:id="rId4"/>
    <p:sldId id="610" r:id="rId5"/>
    <p:sldId id="589" r:id="rId6"/>
    <p:sldId id="330" r:id="rId7"/>
    <p:sldId id="590" r:id="rId8"/>
    <p:sldId id="331" r:id="rId9"/>
    <p:sldId id="332" r:id="rId10"/>
    <p:sldId id="601" r:id="rId11"/>
    <p:sldId id="333" r:id="rId12"/>
    <p:sldId id="591" r:id="rId13"/>
    <p:sldId id="334" r:id="rId14"/>
    <p:sldId id="592" r:id="rId15"/>
    <p:sldId id="335" r:id="rId16"/>
    <p:sldId id="593" r:id="rId17"/>
    <p:sldId id="336" r:id="rId18"/>
    <p:sldId id="603" r:id="rId19"/>
    <p:sldId id="604" r:id="rId20"/>
    <p:sldId id="629" r:id="rId21"/>
    <p:sldId id="289" r:id="rId22"/>
    <p:sldId id="612" r:id="rId23"/>
    <p:sldId id="286" r:id="rId24"/>
    <p:sldId id="618" r:id="rId25"/>
    <p:sldId id="257" r:id="rId26"/>
    <p:sldId id="619" r:id="rId27"/>
    <p:sldId id="258" r:id="rId28"/>
    <p:sldId id="620" r:id="rId29"/>
    <p:sldId id="259" r:id="rId30"/>
    <p:sldId id="621" r:id="rId31"/>
    <p:sldId id="260" r:id="rId32"/>
    <p:sldId id="261" r:id="rId33"/>
    <p:sldId id="262" r:id="rId34"/>
    <p:sldId id="263" r:id="rId35"/>
    <p:sldId id="264" r:id="rId36"/>
    <p:sldId id="265" r:id="rId37"/>
    <p:sldId id="266" r:id="rId38"/>
    <p:sldId id="267" r:id="rId39"/>
    <p:sldId id="268" r:id="rId40"/>
    <p:sldId id="613" r:id="rId41"/>
    <p:sldId id="605" r:id="rId42"/>
    <p:sldId id="606" r:id="rId43"/>
    <p:sldId id="622" r:id="rId44"/>
    <p:sldId id="623" r:id="rId45"/>
    <p:sldId id="628" r:id="rId46"/>
    <p:sldId id="337" r:id="rId47"/>
    <p:sldId id="617" r:id="rId48"/>
    <p:sldId id="607" r:id="rId49"/>
    <p:sldId id="633" r:id="rId50"/>
    <p:sldId id="626" r:id="rId51"/>
    <p:sldId id="608" r:id="rId52"/>
    <p:sldId id="625" r:id="rId53"/>
    <p:sldId id="340" r:id="rId54"/>
    <p:sldId id="614" r:id="rId55"/>
    <p:sldId id="624" r:id="rId56"/>
    <p:sldId id="616" r:id="rId57"/>
    <p:sldId id="338" r:id="rId58"/>
    <p:sldId id="615" r:id="rId59"/>
    <p:sldId id="341" r:id="rId60"/>
    <p:sldId id="285" r:id="rId61"/>
    <p:sldId id="271" r:id="rId62"/>
    <p:sldId id="273" r:id="rId63"/>
    <p:sldId id="635" r:id="rId64"/>
    <p:sldId id="634" r:id="rId65"/>
    <p:sldId id="274" r:id="rId66"/>
    <p:sldId id="636" r:id="rId67"/>
    <p:sldId id="278" r:id="rId68"/>
    <p:sldId id="637" r:id="rId69"/>
    <p:sldId id="638" r:id="rId70"/>
    <p:sldId id="639" r:id="rId71"/>
    <p:sldId id="640" r:id="rId72"/>
    <p:sldId id="641" r:id="rId73"/>
    <p:sldId id="643" r:id="rId74"/>
    <p:sldId id="650" r:id="rId75"/>
    <p:sldId id="651" r:id="rId76"/>
    <p:sldId id="276" r:id="rId77"/>
    <p:sldId id="644" r:id="rId78"/>
    <p:sldId id="645" r:id="rId79"/>
    <p:sldId id="652" r:id="rId80"/>
    <p:sldId id="279" r:id="rId81"/>
    <p:sldId id="646" r:id="rId82"/>
    <p:sldId id="648" r:id="rId83"/>
    <p:sldId id="649" r:id="rId84"/>
    <p:sldId id="280" r:id="rId85"/>
    <p:sldId id="647" r:id="rId86"/>
    <p:sldId id="288" r:id="rId87"/>
    <p:sldId id="478" r:id="rId88"/>
    <p:sldId id="287" r:id="rId89"/>
    <p:sldId id="281" r:id="rId90"/>
    <p:sldId id="282" r:id="rId91"/>
    <p:sldId id="283" r:id="rId92"/>
    <p:sldId id="342" r:id="rId93"/>
    <p:sldId id="284" r:id="rId94"/>
    <p:sldId id="343" r:id="rId95"/>
    <p:sldId id="344" r:id="rId96"/>
    <p:sldId id="345" r:id="rId97"/>
    <p:sldId id="346" r:id="rId98"/>
    <p:sldId id="630" r:id="rId99"/>
    <p:sldId id="476"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56" y="-27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788CBB-CEDD-4CEA-9FEA-37459371535F}" type="datetimeFigureOut">
              <a:rPr lang="en-IN" smtClean="0"/>
              <a:t>10-06-2021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6013DF-AE89-44BA-9667-20A12D4C07DD}" type="slidenum">
              <a:rPr lang="en-IN" smtClean="0"/>
              <a:t>‹#›</a:t>
            </a:fld>
            <a:endParaRPr lang="en-IN"/>
          </a:p>
        </p:txBody>
      </p:sp>
    </p:spTree>
    <p:extLst>
      <p:ext uri="{BB962C8B-B14F-4D97-AF65-F5344CB8AC3E}">
        <p14:creationId xmlns:p14="http://schemas.microsoft.com/office/powerpoint/2010/main" val="2665536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04F621-BF53-4D08-8CA0-F6A93CDAAB8A}" type="datetimeFigureOut">
              <a:rPr lang="en-IN" smtClean="0"/>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7E85CA-4B98-41F2-8B34-0702C1A6772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04F621-BF53-4D08-8CA0-F6A93CDAAB8A}" type="datetimeFigureOut">
              <a:rPr lang="en-IN" smtClean="0"/>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7E85CA-4B98-41F2-8B34-0702C1A6772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04F621-BF53-4D08-8CA0-F6A93CDAAB8A}" type="datetimeFigureOut">
              <a:rPr lang="en-IN" smtClean="0"/>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7E85CA-4B98-41F2-8B34-0702C1A6772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04F621-BF53-4D08-8CA0-F6A93CDAAB8A}" type="datetimeFigureOut">
              <a:rPr lang="en-IN" smtClean="0"/>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7E85CA-4B98-41F2-8B34-0702C1A6772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04F621-BF53-4D08-8CA0-F6A93CDAAB8A}" type="datetimeFigureOut">
              <a:rPr lang="en-IN" smtClean="0"/>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7E85CA-4B98-41F2-8B34-0702C1A6772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04F621-BF53-4D08-8CA0-F6A93CDAAB8A}" type="datetimeFigureOut">
              <a:rPr lang="en-IN" smtClean="0"/>
              <a:t>10-06-2021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7E85CA-4B98-41F2-8B34-0702C1A6772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04F621-BF53-4D08-8CA0-F6A93CDAAB8A}" type="datetimeFigureOut">
              <a:rPr lang="en-IN" smtClean="0"/>
              <a:t>10-06-2021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7E85CA-4B98-41F2-8B34-0702C1A6772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04F621-BF53-4D08-8CA0-F6A93CDAAB8A}" type="datetimeFigureOut">
              <a:rPr lang="en-IN" smtClean="0"/>
              <a:t>10-06-2021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7E85CA-4B98-41F2-8B34-0702C1A6772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04F621-BF53-4D08-8CA0-F6A93CDAAB8A}" type="datetimeFigureOut">
              <a:rPr lang="en-IN" smtClean="0"/>
              <a:t>10-06-2021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7E85CA-4B98-41F2-8B34-0702C1A6772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04F621-BF53-4D08-8CA0-F6A93CDAAB8A}" type="datetimeFigureOut">
              <a:rPr lang="en-IN" smtClean="0"/>
              <a:t>10-06-2021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7E85CA-4B98-41F2-8B34-0702C1A6772A}"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E04F621-BF53-4D08-8CA0-F6A93CDAAB8A}" type="datetimeFigureOut">
              <a:rPr lang="en-IN" smtClean="0"/>
              <a:t>10-06-2021</a:t>
            </a:fld>
            <a:endParaRPr lang="en-IN"/>
          </a:p>
        </p:txBody>
      </p:sp>
      <p:sp>
        <p:nvSpPr>
          <p:cNvPr id="9" name="Slide Number Placeholder 8"/>
          <p:cNvSpPr>
            <a:spLocks noGrp="1"/>
          </p:cNvSpPr>
          <p:nvPr>
            <p:ph type="sldNum" sz="quarter" idx="11"/>
          </p:nvPr>
        </p:nvSpPr>
        <p:spPr/>
        <p:txBody>
          <a:bodyPr/>
          <a:lstStyle/>
          <a:p>
            <a:fld id="{387E85CA-4B98-41F2-8B34-0702C1A6772A}"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87E85CA-4B98-41F2-8B34-0702C1A6772A}"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E04F621-BF53-4D08-8CA0-F6A93CDAAB8A}" type="datetimeFigureOut">
              <a:rPr lang="en-IN" smtClean="0"/>
              <a:t>10-06-2021</a:t>
            </a:fld>
            <a:endParaRPr lang="en-IN"/>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www.google.com/url?q=http://www.englishpage.com/verbpage/presentperfectcontinuous.html&amp;sa=D&amp;sntz=1&amp;usg=AFQjCNGPPGn5TC7q106YSqORT9Ono0EKmQ"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www.englishpage.com/verbpage/presentperfect.html" TargetMode="External"/><Relationship Id="rId7" Type="http://schemas.openxmlformats.org/officeDocument/2006/relationships/hyperlink" Target="http://www.englishpage.com/verbpage/futureperfectcontinuous.html" TargetMode="External"/><Relationship Id="rId2" Type="http://schemas.openxmlformats.org/officeDocument/2006/relationships/hyperlink" Target="http://www.englishpage.com/verbpage/futurecontinuous.html" TargetMode="External"/><Relationship Id="rId1" Type="http://schemas.openxmlformats.org/officeDocument/2006/relationships/slideLayout" Target="../slideLayouts/slideLayout2.xml"/><Relationship Id="rId6" Type="http://schemas.openxmlformats.org/officeDocument/2006/relationships/hyperlink" Target="http://www.englishpage.com/verbpage/pastperfectcontinuous.html" TargetMode="External"/><Relationship Id="rId5" Type="http://schemas.openxmlformats.org/officeDocument/2006/relationships/hyperlink" Target="http://www.englishpage.com/verbpage/futureperfect.html" TargetMode="External"/><Relationship Id="rId4" Type="http://schemas.openxmlformats.org/officeDocument/2006/relationships/hyperlink" Target="http://www.englishpage.com/verbpage/pastperfect.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komarrajuvenkatavinay.wordpress.com/2009/07/02/all-that-glitters-is-not-gold-expansion-of-an-idea-proverbs/" TargetMode="External"/><Relationship Id="rId2" Type="http://schemas.openxmlformats.org/officeDocument/2006/relationships/hyperlink" Target="https://komarrajuvenkatavinay.wordpress.com/2009/07/01/rome-was-not-built-in-a-day-expansion-of-an-idea-proverbs/" TargetMode="Externa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7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www.kent.ac.uk/careers/sk/skillsmenu.htm" TargetMode="External"/><Relationship Id="rId2" Type="http://schemas.openxmlformats.org/officeDocument/2006/relationships/hyperlink" Target="http://www.kent.ac.uk/careers/compet/skillquest.htm"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mailto:dennispeter@gmail.com"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188640"/>
            <a:ext cx="8640960" cy="6555641"/>
          </a:xfrm>
          <a:prstGeom prst="rect">
            <a:avLst/>
          </a:prstGeom>
        </p:spPr>
        <p:txBody>
          <a:bodyPr wrap="square">
            <a:spAutoFit/>
          </a:bodyPr>
          <a:lstStyle/>
          <a:p>
            <a:pPr algn="ctr"/>
            <a:r>
              <a:rPr lang="en-IN" sz="2800" b="1" dirty="0"/>
              <a:t>UNIT-III: </a:t>
            </a:r>
            <a:r>
              <a:rPr lang="en-IN" sz="2800" b="1" dirty="0" smtClean="0"/>
              <a:t>Grammar- </a:t>
            </a:r>
            <a:r>
              <a:rPr lang="en-IN" sz="2800" b="1" dirty="0"/>
              <a:t>Reading skills and Professional Writing Skills.</a:t>
            </a:r>
            <a:endParaRPr lang="en-IN" sz="2800" dirty="0"/>
          </a:p>
          <a:p>
            <a:pPr marL="457200" lvl="0" indent="-457200">
              <a:buFont typeface="Arial" pitchFamily="34" charset="0"/>
              <a:buChar char="•"/>
            </a:pPr>
            <a:r>
              <a:rPr lang="en-IN" sz="2800" b="1" dirty="0" smtClean="0"/>
              <a:t>Grammar</a:t>
            </a:r>
            <a:r>
              <a:rPr lang="en-IN" sz="2800" dirty="0" smtClean="0"/>
              <a:t>:</a:t>
            </a:r>
          </a:p>
          <a:p>
            <a:pPr marL="457200" lvl="0" indent="-457200">
              <a:buFont typeface="Arial" pitchFamily="34" charset="0"/>
              <a:buChar char="•"/>
            </a:pPr>
            <a:r>
              <a:rPr lang="en-IN" sz="2800" dirty="0" smtClean="0"/>
              <a:t>Parts </a:t>
            </a:r>
            <a:r>
              <a:rPr lang="en-IN" sz="2800" dirty="0"/>
              <a:t>of </a:t>
            </a:r>
            <a:r>
              <a:rPr lang="en-IN" sz="2800" dirty="0" smtClean="0"/>
              <a:t>speech</a:t>
            </a:r>
          </a:p>
          <a:p>
            <a:pPr marL="457200" lvl="0" indent="-457200">
              <a:buFont typeface="Arial" pitchFamily="34" charset="0"/>
              <a:buChar char="•"/>
            </a:pPr>
            <a:r>
              <a:rPr lang="en-IN" sz="2800" dirty="0"/>
              <a:t>U</a:t>
            </a:r>
            <a:r>
              <a:rPr lang="en-IN" sz="2800" dirty="0" smtClean="0"/>
              <a:t>sage </a:t>
            </a:r>
            <a:r>
              <a:rPr lang="en-IN" sz="2800" dirty="0"/>
              <a:t>of tense </a:t>
            </a:r>
            <a:r>
              <a:rPr lang="en-IN" sz="2800" dirty="0" smtClean="0"/>
              <a:t>forms</a:t>
            </a:r>
          </a:p>
          <a:p>
            <a:pPr marL="457200" lvl="0" indent="-457200">
              <a:buFont typeface="Arial" pitchFamily="34" charset="0"/>
              <a:buChar char="•"/>
            </a:pPr>
            <a:r>
              <a:rPr lang="en-IN" sz="2800" dirty="0"/>
              <a:t>C</a:t>
            </a:r>
            <a:r>
              <a:rPr lang="en-IN" sz="2800" dirty="0" smtClean="0"/>
              <a:t>orrection </a:t>
            </a:r>
            <a:r>
              <a:rPr lang="en-IN" sz="2800" dirty="0"/>
              <a:t>of </a:t>
            </a:r>
            <a:r>
              <a:rPr lang="en-IN" sz="2800" dirty="0" smtClean="0"/>
              <a:t>sentences</a:t>
            </a:r>
            <a:r>
              <a:rPr lang="en-IN" sz="2800" dirty="0"/>
              <a:t> </a:t>
            </a:r>
          </a:p>
          <a:p>
            <a:pPr marL="457200" lvl="0" indent="-457200">
              <a:buFont typeface="Arial" pitchFamily="34" charset="0"/>
              <a:buChar char="•"/>
            </a:pPr>
            <a:r>
              <a:rPr lang="en-IN" sz="2800" dirty="0"/>
              <a:t>Idioms and P</a:t>
            </a:r>
            <a:r>
              <a:rPr lang="en-IN" sz="2800" dirty="0" smtClean="0"/>
              <a:t>hrases</a:t>
            </a:r>
          </a:p>
          <a:p>
            <a:pPr marL="457200" lvl="0" indent="-457200">
              <a:buFont typeface="Arial" pitchFamily="34" charset="0"/>
              <a:buChar char="•"/>
            </a:pPr>
            <a:r>
              <a:rPr lang="en-IN" sz="2800" dirty="0" smtClean="0"/>
              <a:t>Commonly </a:t>
            </a:r>
            <a:r>
              <a:rPr lang="en-IN" sz="2800" dirty="0"/>
              <a:t>Confused </a:t>
            </a:r>
            <a:r>
              <a:rPr lang="en-IN" sz="2800" dirty="0" smtClean="0"/>
              <a:t>Words</a:t>
            </a:r>
            <a:endParaRPr lang="en-IN" sz="2800" dirty="0"/>
          </a:p>
          <a:p>
            <a:pPr marL="457200" lvl="0" indent="-457200">
              <a:buFont typeface="Arial" pitchFamily="34" charset="0"/>
              <a:buChar char="•"/>
            </a:pPr>
            <a:r>
              <a:rPr lang="en-IN" sz="2800" b="1" dirty="0"/>
              <a:t>Reading skills- </a:t>
            </a:r>
            <a:r>
              <a:rPr lang="en-IN" sz="2800" b="1" dirty="0" smtClean="0"/>
              <a:t>Reading </a:t>
            </a:r>
            <a:r>
              <a:rPr lang="en-IN" sz="2800" b="1" dirty="0"/>
              <a:t>techniques</a:t>
            </a:r>
            <a:r>
              <a:rPr lang="en-IN" sz="2800" dirty="0"/>
              <a:t>-skimming, scanning, </a:t>
            </a:r>
            <a:r>
              <a:rPr lang="en-IN" sz="2800" b="1" dirty="0" smtClean="0"/>
              <a:t>Types of Reading:</a:t>
            </a:r>
            <a:r>
              <a:rPr lang="en-IN" sz="2800" dirty="0" smtClean="0"/>
              <a:t> Intensive </a:t>
            </a:r>
            <a:r>
              <a:rPr lang="en-IN" sz="2800" dirty="0"/>
              <a:t>and </a:t>
            </a:r>
            <a:r>
              <a:rPr lang="en-IN" sz="2800" dirty="0" smtClean="0"/>
              <a:t>Extensive </a:t>
            </a:r>
            <a:r>
              <a:rPr lang="en-IN" sz="2800" dirty="0"/>
              <a:t>reading.</a:t>
            </a:r>
          </a:p>
          <a:p>
            <a:pPr marL="457200" lvl="0" indent="-457200">
              <a:buFont typeface="Arial" pitchFamily="34" charset="0"/>
              <a:buChar char="•"/>
            </a:pPr>
            <a:r>
              <a:rPr lang="en-IN" sz="2800" b="1" dirty="0"/>
              <a:t>Writing skills- </a:t>
            </a:r>
            <a:r>
              <a:rPr lang="en-IN" sz="2800" dirty="0"/>
              <a:t>Paragraph writing, </a:t>
            </a:r>
            <a:endParaRPr lang="en-IN" sz="2800" dirty="0" smtClean="0"/>
          </a:p>
          <a:p>
            <a:pPr marL="457200" lvl="0" indent="-457200">
              <a:buFont typeface="Arial" pitchFamily="34" charset="0"/>
              <a:buChar char="•"/>
            </a:pPr>
            <a:r>
              <a:rPr lang="en-IN" sz="2800" dirty="0" smtClean="0"/>
              <a:t>Expansion </a:t>
            </a:r>
            <a:r>
              <a:rPr lang="en-IN" sz="2800" dirty="0"/>
              <a:t>of Ideas.</a:t>
            </a:r>
          </a:p>
          <a:p>
            <a:pPr marL="457200" lvl="0" indent="-457200">
              <a:buFont typeface="Arial" pitchFamily="34" charset="0"/>
              <a:buChar char="•"/>
            </a:pPr>
            <a:r>
              <a:rPr lang="en-IN" sz="2800" b="1" dirty="0"/>
              <a:t>Letter </a:t>
            </a:r>
            <a:r>
              <a:rPr lang="en-IN" sz="2800" b="1" dirty="0" smtClean="0"/>
              <a:t>writing-</a:t>
            </a:r>
            <a:r>
              <a:rPr lang="en-IN" sz="2800" dirty="0" smtClean="0"/>
              <a:t>Drafting </a:t>
            </a:r>
            <a:r>
              <a:rPr lang="en-IN" sz="2800" dirty="0"/>
              <a:t>a Resume and Job application</a:t>
            </a:r>
            <a:r>
              <a:rPr lang="en-IN" sz="2800" dirty="0" smtClean="0"/>
              <a:t>.</a:t>
            </a:r>
          </a:p>
          <a:p>
            <a:pPr marL="457200" indent="-457200">
              <a:buFont typeface="Arial" pitchFamily="34" charset="0"/>
              <a:buChar char="•"/>
            </a:pPr>
            <a:r>
              <a:rPr lang="en-IN" sz="2800" dirty="0"/>
              <a:t>E-mail </a:t>
            </a:r>
            <a:r>
              <a:rPr lang="en-IN" sz="2800" dirty="0" smtClean="0"/>
              <a:t>etiquette, Report writing</a:t>
            </a:r>
            <a:r>
              <a:rPr lang="en-IN" sz="2800" dirty="0"/>
              <a:t>.</a:t>
            </a:r>
          </a:p>
        </p:txBody>
      </p:sp>
    </p:spTree>
    <p:extLst>
      <p:ext uri="{BB962C8B-B14F-4D97-AF65-F5344CB8AC3E}">
        <p14:creationId xmlns:p14="http://schemas.microsoft.com/office/powerpoint/2010/main" val="12350170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865" y="116632"/>
            <a:ext cx="8222559" cy="6001643"/>
          </a:xfrm>
          <a:prstGeom prst="rect">
            <a:avLst/>
          </a:prstGeom>
        </p:spPr>
        <p:txBody>
          <a:bodyPr wrap="square">
            <a:spAutoFit/>
          </a:bodyPr>
          <a:lstStyle/>
          <a:p>
            <a:r>
              <a:rPr lang="en-US" sz="2400" b="1" dirty="0" smtClean="0"/>
              <a:t>Verbs </a:t>
            </a:r>
            <a:r>
              <a:rPr lang="en-US" sz="2400" b="1" dirty="0"/>
              <a:t>can be transitive or intransitive.</a:t>
            </a:r>
            <a:endParaRPr lang="en-IN" sz="2400" dirty="0"/>
          </a:p>
          <a:p>
            <a:r>
              <a:rPr lang="en-US" sz="2400" b="1" dirty="0"/>
              <a:t>1. Transitive Verbs </a:t>
            </a:r>
            <a:r>
              <a:rPr lang="en-US" sz="2400" dirty="0"/>
              <a:t>require a direct object in order to make sense.</a:t>
            </a:r>
            <a:br>
              <a:rPr lang="en-US" sz="2400" dirty="0"/>
            </a:br>
            <a:r>
              <a:rPr lang="en-US" sz="2400" b="1" dirty="0"/>
              <a:t>For Example:</a:t>
            </a:r>
            <a:endParaRPr lang="en-IN" sz="2400" dirty="0"/>
          </a:p>
          <a:p>
            <a:r>
              <a:rPr lang="en-US" sz="2400" b="1" dirty="0"/>
              <a:t>Yolanda take</a:t>
            </a:r>
            <a:r>
              <a:rPr lang="en-US" sz="2400" b="1" i="1" dirty="0"/>
              <a:t>s</a:t>
            </a:r>
            <a:r>
              <a:rPr lang="en-US" sz="2400" b="1" dirty="0"/>
              <a:t> aspirin for her headaches.</a:t>
            </a:r>
            <a:r>
              <a:rPr lang="en-US" sz="2400" dirty="0"/>
              <a:t/>
            </a:r>
            <a:br>
              <a:rPr lang="en-US" sz="2400" dirty="0"/>
            </a:br>
            <a:r>
              <a:rPr lang="en-US" sz="2400" dirty="0"/>
              <a:t>Here, </a:t>
            </a:r>
            <a:r>
              <a:rPr lang="en-US" sz="2400" i="1" dirty="0"/>
              <a:t>takes </a:t>
            </a:r>
            <a:r>
              <a:rPr lang="en-US" sz="2400" dirty="0"/>
              <a:t>is a transitive verb since the sentence </a:t>
            </a:r>
            <a:r>
              <a:rPr lang="en-US" sz="2400" i="1" dirty="0"/>
              <a:t>Yolanda takes</a:t>
            </a:r>
            <a:r>
              <a:rPr lang="en-US" sz="2400" dirty="0"/>
              <a:t> has no meaning without its direct object </a:t>
            </a:r>
            <a:r>
              <a:rPr lang="en-US" sz="2400" i="1" dirty="0"/>
              <a:t>aspirin</a:t>
            </a:r>
            <a:r>
              <a:rPr lang="en-US" sz="2400" i="1" dirty="0" smtClean="0"/>
              <a:t>.</a:t>
            </a:r>
            <a:endParaRPr lang="en-IN" sz="2400" dirty="0"/>
          </a:p>
          <a:p>
            <a:r>
              <a:rPr lang="en-US" sz="2400" b="1" dirty="0"/>
              <a:t>2. Intransitive Verbs do not need direct objects to make them meaningful. </a:t>
            </a:r>
            <a:endParaRPr lang="en-IN" sz="2400" dirty="0"/>
          </a:p>
          <a:p>
            <a:r>
              <a:rPr lang="en-US" sz="2400" b="1" dirty="0"/>
              <a:t>For Example:</a:t>
            </a:r>
            <a:r>
              <a:rPr lang="en-US" sz="2400" dirty="0"/>
              <a:t> </a:t>
            </a:r>
            <a:r>
              <a:rPr lang="en-US" sz="2400" b="1" dirty="0"/>
              <a:t>Julio </a:t>
            </a:r>
            <a:r>
              <a:rPr lang="en-US" sz="2400" b="1" i="1" dirty="0"/>
              <a:t>swims</a:t>
            </a:r>
            <a:r>
              <a:rPr lang="en-US" sz="2400" b="1" dirty="0"/>
              <a:t>.</a:t>
            </a:r>
            <a:r>
              <a:rPr lang="en-US" sz="2400" dirty="0"/>
              <a:t/>
            </a:r>
            <a:br>
              <a:rPr lang="en-US" sz="2400" dirty="0"/>
            </a:br>
            <a:r>
              <a:rPr lang="en-US" sz="2400" dirty="0"/>
              <a:t>The verb</a:t>
            </a:r>
            <a:r>
              <a:rPr lang="en-US" sz="2400" i="1" dirty="0"/>
              <a:t> swim </a:t>
            </a:r>
            <a:r>
              <a:rPr lang="en-US" sz="2400" dirty="0"/>
              <a:t>has meaning for the reader without an object. </a:t>
            </a:r>
            <a:endParaRPr lang="en-IN" sz="2400" dirty="0"/>
          </a:p>
          <a:p>
            <a:r>
              <a:rPr lang="en-US" sz="2400" b="1" dirty="0" smtClean="0"/>
              <a:t>For </a:t>
            </a:r>
            <a:r>
              <a:rPr lang="en-US" sz="2400" b="1" dirty="0"/>
              <a:t>Example:</a:t>
            </a:r>
            <a:endParaRPr lang="en-IN" sz="2400" dirty="0"/>
          </a:p>
          <a:p>
            <a:r>
              <a:rPr lang="en-US" sz="2400" b="1" dirty="0"/>
              <a:t>The cars </a:t>
            </a:r>
            <a:r>
              <a:rPr lang="en-US" sz="2400" b="1" i="1" dirty="0"/>
              <a:t>race</a:t>
            </a:r>
            <a:r>
              <a:rPr lang="en-US" sz="2400" b="1" dirty="0"/>
              <a:t>.</a:t>
            </a:r>
            <a:r>
              <a:rPr lang="en-US" sz="2400" dirty="0"/>
              <a:t> – Here, </a:t>
            </a:r>
            <a:r>
              <a:rPr lang="en-US" sz="2400" b="1" i="1" dirty="0"/>
              <a:t>race </a:t>
            </a:r>
            <a:r>
              <a:rPr lang="en-US" sz="2400" dirty="0"/>
              <a:t>is </a:t>
            </a:r>
            <a:r>
              <a:rPr lang="en-US" sz="2400" b="1" dirty="0"/>
              <a:t>intransitive</a:t>
            </a:r>
            <a:r>
              <a:rPr lang="en-US" sz="2400" dirty="0"/>
              <a:t>. It does not need an object. </a:t>
            </a:r>
            <a:endParaRPr lang="en-IN" sz="2400" dirty="0"/>
          </a:p>
          <a:p>
            <a:r>
              <a:rPr lang="en-US" sz="2400" b="1" dirty="0"/>
              <a:t>My father </a:t>
            </a:r>
            <a:r>
              <a:rPr lang="en-US" sz="2400" b="1" i="1" dirty="0"/>
              <a:t>races horses</a:t>
            </a:r>
            <a:r>
              <a:rPr lang="en-US" sz="2400" b="1" dirty="0"/>
              <a:t>.</a:t>
            </a:r>
            <a:r>
              <a:rPr lang="en-US" sz="2400" dirty="0"/>
              <a:t> – Here, </a:t>
            </a:r>
            <a:r>
              <a:rPr lang="en-US" sz="2400" b="1" i="1" dirty="0"/>
              <a:t>a race</a:t>
            </a:r>
            <a:r>
              <a:rPr lang="en-US" sz="2400" i="1" dirty="0"/>
              <a:t> is </a:t>
            </a:r>
            <a:r>
              <a:rPr lang="en-US" sz="2400" b="1" dirty="0"/>
              <a:t>transitive</a:t>
            </a:r>
            <a:r>
              <a:rPr lang="en-US" sz="2400" dirty="0"/>
              <a:t>. It requires the object</a:t>
            </a:r>
            <a:r>
              <a:rPr lang="en-US" sz="2400" i="1" dirty="0"/>
              <a:t> horses </a:t>
            </a:r>
            <a:r>
              <a:rPr lang="en-US" sz="2400" dirty="0"/>
              <a:t>in order to make sense. </a:t>
            </a:r>
            <a:endParaRPr lang="en-IN" sz="2400" dirty="0"/>
          </a:p>
        </p:txBody>
      </p:sp>
    </p:spTree>
    <p:extLst>
      <p:ext uri="{BB962C8B-B14F-4D97-AF65-F5344CB8AC3E}">
        <p14:creationId xmlns:p14="http://schemas.microsoft.com/office/powerpoint/2010/main" val="236222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260648"/>
            <a:ext cx="8352928" cy="830997"/>
          </a:xfrm>
          <a:prstGeom prst="rect">
            <a:avLst/>
          </a:prstGeom>
        </p:spPr>
        <p:txBody>
          <a:bodyPr wrap="square">
            <a:spAutoFit/>
          </a:bodyPr>
          <a:lstStyle/>
          <a:p>
            <a:r>
              <a:rPr lang="en-US" sz="2400" b="1" dirty="0" smtClean="0"/>
              <a:t>4. Adverbs</a:t>
            </a:r>
            <a:r>
              <a:rPr lang="en-US" sz="2400" b="1" dirty="0"/>
              <a:t>: </a:t>
            </a:r>
            <a:r>
              <a:rPr lang="en-US" sz="2400" dirty="0"/>
              <a:t>An adverb is a word that modifies an action verb, an adjective or another adverb.</a:t>
            </a:r>
            <a:endParaRPr lang="en-IN" sz="2400" dirty="0"/>
          </a:p>
        </p:txBody>
      </p:sp>
      <p:sp>
        <p:nvSpPr>
          <p:cNvPr id="5" name="Rectangle 4"/>
          <p:cNvSpPr/>
          <p:nvPr/>
        </p:nvSpPr>
        <p:spPr>
          <a:xfrm>
            <a:off x="107504" y="1487681"/>
            <a:ext cx="8352928" cy="4893647"/>
          </a:xfrm>
          <a:prstGeom prst="rect">
            <a:avLst/>
          </a:prstGeom>
        </p:spPr>
        <p:txBody>
          <a:bodyPr wrap="square">
            <a:spAutoFit/>
          </a:bodyPr>
          <a:lstStyle/>
          <a:p>
            <a:r>
              <a:rPr lang="en-US" sz="2400" b="1" dirty="0"/>
              <a:t>Types of Adverbs:</a:t>
            </a:r>
            <a:endParaRPr lang="en-IN" sz="2400" dirty="0"/>
          </a:p>
          <a:p>
            <a:r>
              <a:rPr lang="en-US" sz="2400" b="1" dirty="0" smtClean="0"/>
              <a:t>1. Adverbs </a:t>
            </a:r>
            <a:r>
              <a:rPr lang="en-US" sz="2400" b="1" dirty="0"/>
              <a:t>of manner</a:t>
            </a:r>
            <a:r>
              <a:rPr lang="en-US" sz="2400" dirty="0"/>
              <a:t> describe the manner of an action done by the verb. They are happily, effectively etc</a:t>
            </a:r>
            <a:r>
              <a:rPr lang="en-US" sz="2400" dirty="0" smtClean="0"/>
              <a:t>.</a:t>
            </a:r>
          </a:p>
          <a:p>
            <a:r>
              <a:rPr lang="en-IN" sz="2400" dirty="0" smtClean="0"/>
              <a:t> </a:t>
            </a:r>
            <a:r>
              <a:rPr lang="en-US" sz="2400" dirty="0" smtClean="0"/>
              <a:t>They </a:t>
            </a:r>
            <a:r>
              <a:rPr lang="en-US" sz="2400" dirty="0"/>
              <a:t>lived </a:t>
            </a:r>
            <a:r>
              <a:rPr lang="en-US" sz="2400" i="1" dirty="0"/>
              <a:t>happily</a:t>
            </a:r>
            <a:r>
              <a:rPr lang="en-US" sz="2400" dirty="0" smtClean="0"/>
              <a:t>.</a:t>
            </a:r>
            <a:endParaRPr lang="en-IN" sz="2400" dirty="0"/>
          </a:p>
          <a:p>
            <a:r>
              <a:rPr lang="en-US" sz="2400" b="1" dirty="0"/>
              <a:t>2. Relative Adverbs</a:t>
            </a:r>
            <a:r>
              <a:rPr lang="en-US" sz="2400" dirty="0"/>
              <a:t> introduce questions and dependent adverbial clauses. They answer the questions </a:t>
            </a:r>
            <a:r>
              <a:rPr lang="en-US" sz="2400" i="1" dirty="0"/>
              <a:t>When?</a:t>
            </a:r>
            <a:r>
              <a:rPr lang="en-US" sz="2400" dirty="0"/>
              <a:t> and </a:t>
            </a:r>
            <a:r>
              <a:rPr lang="en-US" sz="2400" i="1" dirty="0"/>
              <a:t>Where?</a:t>
            </a:r>
            <a:r>
              <a:rPr lang="en-US" sz="2400" dirty="0"/>
              <a:t> They are: When Where </a:t>
            </a:r>
            <a:br>
              <a:rPr lang="en-US" sz="2400" dirty="0"/>
            </a:br>
            <a:r>
              <a:rPr lang="en-US" sz="2400" i="1" dirty="0"/>
              <a:t>When </a:t>
            </a:r>
            <a:r>
              <a:rPr lang="en-US" sz="2400" b="1" i="1" dirty="0"/>
              <a:t>I was young, I liked to play outside</a:t>
            </a:r>
            <a:r>
              <a:rPr lang="en-US" sz="2400" i="1" dirty="0"/>
              <a:t>.</a:t>
            </a:r>
            <a:endParaRPr lang="en-IN" sz="2400" dirty="0"/>
          </a:p>
          <a:p>
            <a:r>
              <a:rPr lang="en-US" sz="2400" b="1" dirty="0"/>
              <a:t>Q:</a:t>
            </a:r>
            <a:r>
              <a:rPr lang="en-US" sz="2400" dirty="0"/>
              <a:t> When did I like to play outside? </a:t>
            </a:r>
            <a:r>
              <a:rPr lang="en-US" sz="2400" b="1" dirty="0"/>
              <a:t>A: </a:t>
            </a:r>
            <a:r>
              <a:rPr lang="en-US" sz="2400" dirty="0"/>
              <a:t>When I was young. </a:t>
            </a:r>
            <a:endParaRPr lang="en-IN" sz="2400" dirty="0"/>
          </a:p>
          <a:p>
            <a:r>
              <a:rPr lang="en-US" sz="2400" b="1" dirty="0"/>
              <a:t>3. Adverbs of Frequency</a:t>
            </a:r>
            <a:r>
              <a:rPr lang="en-US" sz="2400" dirty="0"/>
              <a:t> indicate answer the question </a:t>
            </a:r>
            <a:r>
              <a:rPr lang="en-US" sz="2400" i="1" dirty="0"/>
              <a:t>how often</a:t>
            </a:r>
            <a:r>
              <a:rPr lang="en-US" sz="2400" dirty="0"/>
              <a:t>? They are: Always, usually, often, sometimes, rarely, never </a:t>
            </a:r>
            <a:endParaRPr lang="en-IN" sz="2400" dirty="0"/>
          </a:p>
          <a:p>
            <a:r>
              <a:rPr lang="en-US" sz="2400" dirty="0" smtClean="0"/>
              <a:t>The </a:t>
            </a:r>
            <a:r>
              <a:rPr lang="en-US" sz="2400" dirty="0"/>
              <a:t>students in ESOL 98 </a:t>
            </a:r>
            <a:r>
              <a:rPr lang="en-US" sz="2400" b="1" i="1" dirty="0"/>
              <a:t>always</a:t>
            </a:r>
            <a:r>
              <a:rPr lang="en-US" sz="2400" dirty="0"/>
              <a:t> study very hard.</a:t>
            </a:r>
            <a:endParaRPr lang="en-IN" sz="2400" dirty="0"/>
          </a:p>
          <a:p>
            <a:r>
              <a:rPr lang="en-US" sz="2400" dirty="0"/>
              <a:t>They </a:t>
            </a:r>
            <a:r>
              <a:rPr lang="en-US" sz="2400" b="1" i="1" dirty="0"/>
              <a:t>rarely</a:t>
            </a:r>
            <a:r>
              <a:rPr lang="en-US" sz="2400" dirty="0"/>
              <a:t> forget to do their homework.  </a:t>
            </a:r>
            <a:endParaRPr lang="en-IN" sz="2400" dirty="0"/>
          </a:p>
        </p:txBody>
      </p:sp>
    </p:spTree>
    <p:extLst>
      <p:ext uri="{BB962C8B-B14F-4D97-AF65-F5344CB8AC3E}">
        <p14:creationId xmlns:p14="http://schemas.microsoft.com/office/powerpoint/2010/main" val="586079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530" y="28782"/>
            <a:ext cx="8356893" cy="6001643"/>
          </a:xfrm>
          <a:prstGeom prst="rect">
            <a:avLst/>
          </a:prstGeom>
        </p:spPr>
        <p:txBody>
          <a:bodyPr wrap="square">
            <a:spAutoFit/>
          </a:bodyPr>
          <a:lstStyle/>
          <a:p>
            <a:r>
              <a:rPr lang="en-US" sz="3200" b="1" dirty="0"/>
              <a:t>4. Adverbs of place</a:t>
            </a:r>
            <a:r>
              <a:rPr lang="en-US" sz="3200" dirty="0"/>
              <a:t> refers where the action done. They are here, there etc.  </a:t>
            </a:r>
            <a:endParaRPr lang="en-IN" sz="3200" dirty="0"/>
          </a:p>
          <a:p>
            <a:r>
              <a:rPr lang="en-US" sz="3200" dirty="0"/>
              <a:t>I went </a:t>
            </a:r>
            <a:r>
              <a:rPr lang="en-US" sz="3200" b="1" i="1" dirty="0"/>
              <a:t>there</a:t>
            </a:r>
            <a:r>
              <a:rPr lang="en-US" sz="3200" b="1" dirty="0"/>
              <a:t>.</a:t>
            </a:r>
            <a:endParaRPr lang="en-IN" sz="3200" dirty="0"/>
          </a:p>
          <a:p>
            <a:r>
              <a:rPr lang="en-US" sz="3200" dirty="0"/>
              <a:t>Please come </a:t>
            </a:r>
            <a:r>
              <a:rPr lang="en-US" sz="3200" b="1" i="1" dirty="0"/>
              <a:t>here.</a:t>
            </a:r>
            <a:endParaRPr lang="en-IN" sz="3200" dirty="0"/>
          </a:p>
          <a:p>
            <a:r>
              <a:rPr lang="en-US" sz="3200" b="1" dirty="0"/>
              <a:t>5. Adverbs of time </a:t>
            </a:r>
            <a:r>
              <a:rPr lang="en-US" sz="3200" dirty="0"/>
              <a:t>describe when the action is done. They are now, yesterday, soon etc. </a:t>
            </a:r>
            <a:endParaRPr lang="en-IN" sz="3200" dirty="0"/>
          </a:p>
          <a:p>
            <a:r>
              <a:rPr lang="en-US" sz="3200" dirty="0"/>
              <a:t>She will come here </a:t>
            </a:r>
            <a:r>
              <a:rPr lang="en-US" sz="3200" b="1" i="1" dirty="0"/>
              <a:t>soon.</a:t>
            </a:r>
            <a:endParaRPr lang="en-IN" sz="3200" dirty="0"/>
          </a:p>
          <a:p>
            <a:r>
              <a:rPr lang="en-US" sz="3200" dirty="0"/>
              <a:t>They came </a:t>
            </a:r>
            <a:r>
              <a:rPr lang="en-US" sz="3200" b="1" i="1" dirty="0"/>
              <a:t>yesterday.</a:t>
            </a:r>
            <a:endParaRPr lang="en-IN" sz="3200" dirty="0"/>
          </a:p>
          <a:p>
            <a:r>
              <a:rPr lang="en-US" sz="3200" b="1" dirty="0"/>
              <a:t>6. Adverbs of degree </a:t>
            </a:r>
            <a:r>
              <a:rPr lang="en-US" sz="3200" dirty="0"/>
              <a:t>describe how the action is done. They are how long, very etc.., soon etc.  </a:t>
            </a:r>
            <a:endParaRPr lang="en-IN" sz="3200" dirty="0"/>
          </a:p>
          <a:p>
            <a:r>
              <a:rPr lang="en-US" sz="3200" b="1" i="1" dirty="0"/>
              <a:t>How long</a:t>
            </a:r>
            <a:r>
              <a:rPr lang="en-US" sz="3200" dirty="0"/>
              <a:t> will you stay in Bangalore?</a:t>
            </a:r>
            <a:endParaRPr lang="en-IN" sz="3200" dirty="0"/>
          </a:p>
          <a:p>
            <a:r>
              <a:rPr lang="en-US" sz="3200" dirty="0"/>
              <a:t>He is </a:t>
            </a:r>
            <a:r>
              <a:rPr lang="en-US" sz="3200" b="1" dirty="0"/>
              <a:t>very</a:t>
            </a:r>
            <a:r>
              <a:rPr lang="en-US" sz="3200" dirty="0"/>
              <a:t> great.</a:t>
            </a:r>
            <a:endParaRPr lang="en-IN" sz="3200" dirty="0"/>
          </a:p>
        </p:txBody>
      </p:sp>
    </p:spTree>
    <p:extLst>
      <p:ext uri="{BB962C8B-B14F-4D97-AF65-F5344CB8AC3E}">
        <p14:creationId xmlns:p14="http://schemas.microsoft.com/office/powerpoint/2010/main" val="2113137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766" y="116632"/>
            <a:ext cx="8340657" cy="6740307"/>
          </a:xfrm>
          <a:prstGeom prst="rect">
            <a:avLst/>
          </a:prstGeom>
        </p:spPr>
        <p:txBody>
          <a:bodyPr wrap="square">
            <a:spAutoFit/>
          </a:bodyPr>
          <a:lstStyle/>
          <a:p>
            <a:r>
              <a:rPr lang="en-US" sz="2400" b="1" dirty="0"/>
              <a:t>5. Adjectives:</a:t>
            </a:r>
            <a:r>
              <a:rPr lang="en-US" sz="2400" dirty="0"/>
              <a:t> An adjective modifies (describes) a noun or pronoun. Normally in English, the adjective comes before the noun. </a:t>
            </a:r>
            <a:endParaRPr lang="en-IN" sz="2400" dirty="0"/>
          </a:p>
          <a:p>
            <a:r>
              <a:rPr lang="en-US" sz="2400" b="1" dirty="0" smtClean="0"/>
              <a:t>I </a:t>
            </a:r>
            <a:r>
              <a:rPr lang="en-US" sz="2400" b="1" dirty="0"/>
              <a:t>feel </a:t>
            </a:r>
            <a:r>
              <a:rPr lang="en-US" sz="2400" b="1" i="1" dirty="0"/>
              <a:t>happy</a:t>
            </a:r>
            <a:r>
              <a:rPr lang="en-US" sz="2400" b="1" dirty="0"/>
              <a:t>.</a:t>
            </a:r>
            <a:endParaRPr lang="en-IN" sz="2400" dirty="0"/>
          </a:p>
          <a:p>
            <a:r>
              <a:rPr lang="en-US" sz="2400" b="1" dirty="0"/>
              <a:t>She is </a:t>
            </a:r>
            <a:r>
              <a:rPr lang="en-US" sz="2400" b="1" i="1" dirty="0"/>
              <a:t>afraid</a:t>
            </a:r>
            <a:r>
              <a:rPr lang="en-US" sz="2400" dirty="0" smtClean="0"/>
              <a:t>.</a:t>
            </a:r>
          </a:p>
          <a:p>
            <a:r>
              <a:rPr lang="en-US" sz="2400" b="1" dirty="0"/>
              <a:t>Kinds of Adjectives:</a:t>
            </a:r>
            <a:endParaRPr lang="en-IN" sz="2400" dirty="0"/>
          </a:p>
          <a:p>
            <a:r>
              <a:rPr lang="en-US" sz="2400" b="1" dirty="0"/>
              <a:t>1. Adjective of quality: </a:t>
            </a:r>
            <a:r>
              <a:rPr lang="en-US" sz="2400" dirty="0"/>
              <a:t>An adjective is used to talk about the quality of the person or thing is known as adjective of quality.</a:t>
            </a:r>
            <a:endParaRPr lang="en-IN" sz="2400" dirty="0"/>
          </a:p>
          <a:p>
            <a:r>
              <a:rPr lang="en-US" sz="2400" b="1" dirty="0"/>
              <a:t>For example:</a:t>
            </a:r>
            <a:r>
              <a:rPr lang="en-US" sz="2400" dirty="0"/>
              <a:t> Wealthy, regional, industrial, fundamental, elementary, and primary.</a:t>
            </a:r>
            <a:endParaRPr lang="en-IN" sz="2400" dirty="0"/>
          </a:p>
          <a:p>
            <a:pPr lvl="0"/>
            <a:r>
              <a:rPr lang="en-US" sz="2400" dirty="0"/>
              <a:t>Telugu is </a:t>
            </a:r>
            <a:r>
              <a:rPr lang="en-US" sz="2400" b="1" i="1" dirty="0"/>
              <a:t>regional</a:t>
            </a:r>
            <a:r>
              <a:rPr lang="en-US" sz="2400" dirty="0"/>
              <a:t> language.</a:t>
            </a:r>
            <a:endParaRPr lang="en-IN" sz="2400" dirty="0"/>
          </a:p>
          <a:p>
            <a:r>
              <a:rPr lang="en-US" sz="2400" b="1" dirty="0" smtClean="0"/>
              <a:t>2</a:t>
            </a:r>
            <a:r>
              <a:rPr lang="en-US" sz="2400" b="1" dirty="0"/>
              <a:t>. Adjective of quantity: </a:t>
            </a:r>
            <a:r>
              <a:rPr lang="en-US" sz="2400" dirty="0"/>
              <a:t>An adjective is used to talk about the quantity of things is known as adjective of quantity.</a:t>
            </a:r>
            <a:endParaRPr lang="en-IN" sz="2400" dirty="0"/>
          </a:p>
          <a:p>
            <a:r>
              <a:rPr lang="en-US" sz="2400" b="1" dirty="0"/>
              <a:t>For example: </a:t>
            </a:r>
            <a:r>
              <a:rPr lang="en-US" sz="2400" dirty="0"/>
              <a:t>little, much, enough, no, any, whole, all, great, half, sufficient.</a:t>
            </a:r>
            <a:endParaRPr lang="en-IN" sz="2400" dirty="0"/>
          </a:p>
          <a:p>
            <a:pPr lvl="0"/>
            <a:r>
              <a:rPr lang="en-US" sz="2400" dirty="0"/>
              <a:t>There is a </a:t>
            </a:r>
            <a:r>
              <a:rPr lang="en-US" sz="2400" b="1" i="1" dirty="0"/>
              <a:t>little</a:t>
            </a:r>
            <a:r>
              <a:rPr lang="en-US" sz="2400" dirty="0"/>
              <a:t> milk in the jug.</a:t>
            </a:r>
            <a:endParaRPr lang="en-IN" sz="2400" dirty="0"/>
          </a:p>
          <a:p>
            <a:pPr lvl="0"/>
            <a:r>
              <a:rPr lang="en-US" sz="2400" dirty="0"/>
              <a:t>My father earned </a:t>
            </a:r>
            <a:r>
              <a:rPr lang="en-US" sz="2400" b="1" i="1" dirty="0"/>
              <a:t>enough</a:t>
            </a:r>
            <a:r>
              <a:rPr lang="en-US" sz="2400" dirty="0"/>
              <a:t> money.</a:t>
            </a:r>
            <a:endParaRPr lang="en-IN" sz="2400" dirty="0"/>
          </a:p>
          <a:p>
            <a:endParaRPr lang="en-IN" sz="2400" dirty="0"/>
          </a:p>
        </p:txBody>
      </p:sp>
    </p:spTree>
    <p:extLst>
      <p:ext uri="{BB962C8B-B14F-4D97-AF65-F5344CB8AC3E}">
        <p14:creationId xmlns:p14="http://schemas.microsoft.com/office/powerpoint/2010/main" val="24595654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66" y="0"/>
            <a:ext cx="8444666" cy="6186309"/>
          </a:xfrm>
          <a:prstGeom prst="rect">
            <a:avLst/>
          </a:prstGeom>
        </p:spPr>
        <p:txBody>
          <a:bodyPr wrap="square">
            <a:spAutoFit/>
          </a:bodyPr>
          <a:lstStyle/>
          <a:p>
            <a:r>
              <a:rPr lang="en-US" sz="3600" b="1" dirty="0"/>
              <a:t>3. Adjective of number: </a:t>
            </a:r>
            <a:r>
              <a:rPr lang="en-US" sz="3600" dirty="0"/>
              <a:t>An adjective is used to talk about the number of the things is known as adjective of quality.</a:t>
            </a:r>
            <a:endParaRPr lang="en-IN" sz="3600" dirty="0"/>
          </a:p>
          <a:p>
            <a:r>
              <a:rPr lang="en-US" sz="3600" b="1" dirty="0"/>
              <a:t>For example: </a:t>
            </a:r>
            <a:r>
              <a:rPr lang="en-US" sz="3600" dirty="0"/>
              <a:t>five, few, first, one.</a:t>
            </a:r>
            <a:endParaRPr lang="en-IN" sz="3600" dirty="0"/>
          </a:p>
          <a:p>
            <a:pPr lvl="0"/>
            <a:r>
              <a:rPr lang="en-US" sz="3600" dirty="0"/>
              <a:t>Only </a:t>
            </a:r>
            <a:r>
              <a:rPr lang="en-US" sz="3600" b="1" i="1" dirty="0"/>
              <a:t>few</a:t>
            </a:r>
            <a:r>
              <a:rPr lang="en-US" sz="3600" dirty="0"/>
              <a:t> people are kind to the poor.</a:t>
            </a:r>
            <a:endParaRPr lang="en-IN" sz="3600" dirty="0"/>
          </a:p>
          <a:p>
            <a:endParaRPr lang="en-IN" sz="3600" dirty="0"/>
          </a:p>
          <a:p>
            <a:r>
              <a:rPr lang="en-US" sz="3600" b="1" dirty="0"/>
              <a:t>4. Demonstrative adjective: </a:t>
            </a:r>
            <a:r>
              <a:rPr lang="en-US" sz="3600" dirty="0"/>
              <a:t>An adjective is used to point out the persons or things are known as </a:t>
            </a:r>
            <a:r>
              <a:rPr lang="en-US" sz="3600" b="1" dirty="0"/>
              <a:t>Demonstrative adjective</a:t>
            </a:r>
            <a:r>
              <a:rPr lang="en-US" sz="3600" dirty="0"/>
              <a:t>.</a:t>
            </a:r>
            <a:endParaRPr lang="en-IN" sz="3600" dirty="0"/>
          </a:p>
          <a:p>
            <a:r>
              <a:rPr lang="en-US" sz="3600" b="1" dirty="0"/>
              <a:t>For example: This, that, these, those.</a:t>
            </a:r>
            <a:endParaRPr lang="en-IN" sz="3600" dirty="0"/>
          </a:p>
          <a:p>
            <a:pPr lvl="0"/>
            <a:r>
              <a:rPr lang="en-US" sz="3600" b="1" i="1" dirty="0"/>
              <a:t>This</a:t>
            </a:r>
            <a:r>
              <a:rPr lang="en-US" sz="3600" dirty="0"/>
              <a:t> book is very interesting.</a:t>
            </a:r>
            <a:endParaRPr lang="en-IN" sz="3600" dirty="0"/>
          </a:p>
        </p:txBody>
      </p:sp>
    </p:spTree>
    <p:extLst>
      <p:ext uri="{BB962C8B-B14F-4D97-AF65-F5344CB8AC3E}">
        <p14:creationId xmlns:p14="http://schemas.microsoft.com/office/powerpoint/2010/main" val="40799297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272" y="-152247"/>
            <a:ext cx="8522168" cy="7109639"/>
          </a:xfrm>
          <a:prstGeom prst="rect">
            <a:avLst/>
          </a:prstGeom>
        </p:spPr>
        <p:txBody>
          <a:bodyPr wrap="square">
            <a:spAutoFit/>
          </a:bodyPr>
          <a:lstStyle/>
          <a:p>
            <a:r>
              <a:rPr lang="en-US" sz="2400" b="1" dirty="0"/>
              <a:t>6. Prepositions: </a:t>
            </a:r>
            <a:r>
              <a:rPr lang="en-US" sz="2400" dirty="0"/>
              <a:t>Prepositions are words that, like conjunctions, connect a noun or pronoun to another word in a sentence. Some common prepositions:  </a:t>
            </a:r>
            <a:endParaRPr lang="en-US" sz="2400" dirty="0" smtClean="0"/>
          </a:p>
          <a:p>
            <a:r>
              <a:rPr lang="en-US" sz="2400" b="1" dirty="0"/>
              <a:t>1. Simple prepositions</a:t>
            </a:r>
            <a:r>
              <a:rPr lang="en-US" sz="2400" dirty="0"/>
              <a:t> are  as, to, of, by etc</a:t>
            </a:r>
            <a:r>
              <a:rPr lang="en-US" sz="2400" dirty="0" smtClean="0"/>
              <a:t>.</a:t>
            </a:r>
            <a:endParaRPr lang="en-IN" sz="2400" dirty="0"/>
          </a:p>
          <a:p>
            <a:r>
              <a:rPr lang="en-US" sz="2400" b="1" dirty="0"/>
              <a:t>2. Double prepositions</a:t>
            </a:r>
            <a:r>
              <a:rPr lang="en-US" sz="2400" dirty="0"/>
              <a:t> constitute two words they are out of, next to etc</a:t>
            </a:r>
            <a:r>
              <a:rPr lang="en-US" sz="2400" dirty="0" smtClean="0"/>
              <a:t>.</a:t>
            </a:r>
            <a:endParaRPr lang="en-IN" sz="2400" dirty="0"/>
          </a:p>
          <a:p>
            <a:r>
              <a:rPr lang="en-US" sz="2400" b="1" dirty="0"/>
              <a:t>3. Compound prepositions </a:t>
            </a:r>
            <a:r>
              <a:rPr lang="en-US" sz="2400" dirty="0"/>
              <a:t>are about, above, inside etc</a:t>
            </a:r>
            <a:r>
              <a:rPr lang="en-US" sz="2400" dirty="0" smtClean="0"/>
              <a:t>.</a:t>
            </a:r>
            <a:endParaRPr lang="en-IN" sz="2400" dirty="0"/>
          </a:p>
          <a:p>
            <a:r>
              <a:rPr lang="en-US" sz="2400" b="1" dirty="0"/>
              <a:t>4. Phrase prepositions</a:t>
            </a:r>
            <a:r>
              <a:rPr lang="en-US" sz="2400" dirty="0"/>
              <a:t> are in </a:t>
            </a:r>
            <a:r>
              <a:rPr lang="en-US" sz="2400" dirty="0" err="1"/>
              <a:t>favour</a:t>
            </a:r>
            <a:r>
              <a:rPr lang="en-US" sz="2400" dirty="0"/>
              <a:t> of, on account of, in order to, in addition to etc</a:t>
            </a:r>
            <a:r>
              <a:rPr lang="en-US" sz="2400" dirty="0" smtClean="0"/>
              <a:t>.</a:t>
            </a:r>
          </a:p>
          <a:p>
            <a:endParaRPr lang="en-US" sz="2400" b="1" dirty="0" smtClean="0"/>
          </a:p>
          <a:p>
            <a:r>
              <a:rPr lang="en-US" sz="2400" b="1" dirty="0" smtClean="0"/>
              <a:t>7</a:t>
            </a:r>
            <a:r>
              <a:rPr lang="en-US" sz="2400" b="1" dirty="0"/>
              <a:t>. </a:t>
            </a:r>
            <a:r>
              <a:rPr lang="en-US" sz="2400" b="1" dirty="0" smtClean="0"/>
              <a:t>Conjunctions: </a:t>
            </a:r>
            <a:r>
              <a:rPr lang="en-US" sz="2400" dirty="0" smtClean="0"/>
              <a:t>They </a:t>
            </a:r>
            <a:r>
              <a:rPr lang="en-US" sz="2400" dirty="0"/>
              <a:t>join together words and phrases. There are three kinds of conjunctions: coordinating conjunctions, correlative conjunctions, and subordinating conjunctions.  </a:t>
            </a:r>
            <a:r>
              <a:rPr lang="en-US" sz="2400" b="1" dirty="0"/>
              <a:t> </a:t>
            </a:r>
            <a:endParaRPr lang="en-IN" sz="2400" dirty="0"/>
          </a:p>
          <a:p>
            <a:r>
              <a:rPr lang="en-US" sz="2400" dirty="0" smtClean="0"/>
              <a:t>I </a:t>
            </a:r>
            <a:r>
              <a:rPr lang="en-US" sz="2400" dirty="0"/>
              <a:t>like to have tea </a:t>
            </a:r>
            <a:r>
              <a:rPr lang="en-US" sz="2400" b="1" i="1" dirty="0"/>
              <a:t>and</a:t>
            </a:r>
            <a:r>
              <a:rPr lang="en-US" sz="2400" dirty="0"/>
              <a:t> coffee</a:t>
            </a:r>
            <a:r>
              <a:rPr lang="en-US" sz="2400" dirty="0" smtClean="0"/>
              <a:t>.</a:t>
            </a:r>
            <a:endParaRPr lang="en-IN" sz="2400" dirty="0"/>
          </a:p>
          <a:p>
            <a:r>
              <a:rPr lang="en-US" sz="2400" b="1" dirty="0"/>
              <a:t>1. Coordinating </a:t>
            </a:r>
            <a:r>
              <a:rPr lang="en-US" sz="2400" b="1" dirty="0" smtClean="0"/>
              <a:t>Conjunctions</a:t>
            </a:r>
            <a:r>
              <a:rPr lang="en-IN" sz="2400" dirty="0"/>
              <a:t> </a:t>
            </a:r>
            <a:r>
              <a:rPr lang="en-US" sz="2400" dirty="0" smtClean="0"/>
              <a:t>There </a:t>
            </a:r>
            <a:r>
              <a:rPr lang="en-US" sz="2400" dirty="0"/>
              <a:t>are seven coordinating conjunctions in English. You can use the mnemonic device         </a:t>
            </a:r>
            <a:r>
              <a:rPr lang="en-US" sz="2400" i="1" dirty="0"/>
              <a:t>fan boys </a:t>
            </a:r>
            <a:r>
              <a:rPr lang="en-US" sz="2400" dirty="0"/>
              <a:t>to remember them. </a:t>
            </a:r>
            <a:endParaRPr lang="en-IN" sz="2400" dirty="0"/>
          </a:p>
          <a:p>
            <a:r>
              <a:rPr lang="en-US" sz="2400" b="1" dirty="0"/>
              <a:t>F</a:t>
            </a:r>
            <a:r>
              <a:rPr lang="en-US" sz="2400" dirty="0"/>
              <a:t>or, </a:t>
            </a:r>
            <a:r>
              <a:rPr lang="en-US" sz="2400" b="1" dirty="0"/>
              <a:t>A</a:t>
            </a:r>
            <a:r>
              <a:rPr lang="en-US" sz="2400" dirty="0"/>
              <a:t>nd, </a:t>
            </a:r>
            <a:r>
              <a:rPr lang="en-US" sz="2400" b="1" dirty="0"/>
              <a:t>N</a:t>
            </a:r>
            <a:r>
              <a:rPr lang="en-US" sz="2400" dirty="0"/>
              <a:t>or, </a:t>
            </a:r>
            <a:r>
              <a:rPr lang="en-US" sz="2400" b="1" dirty="0"/>
              <a:t>B</a:t>
            </a:r>
            <a:r>
              <a:rPr lang="en-US" sz="2400" dirty="0"/>
              <a:t>ut, </a:t>
            </a:r>
            <a:r>
              <a:rPr lang="en-US" sz="2400" b="1" dirty="0"/>
              <a:t>O</a:t>
            </a:r>
            <a:r>
              <a:rPr lang="en-US" sz="2400" dirty="0"/>
              <a:t>r, </a:t>
            </a:r>
            <a:r>
              <a:rPr lang="en-US" sz="2400" b="1" dirty="0"/>
              <a:t>Y</a:t>
            </a:r>
            <a:r>
              <a:rPr lang="en-US" sz="2400" dirty="0"/>
              <a:t>et, </a:t>
            </a:r>
            <a:r>
              <a:rPr lang="en-US" sz="2400" b="1" dirty="0"/>
              <a:t>S</a:t>
            </a:r>
            <a:r>
              <a:rPr lang="en-US" sz="2400" dirty="0"/>
              <a:t>o, </a:t>
            </a:r>
            <a:endParaRPr lang="en-IN" sz="2400" dirty="0"/>
          </a:p>
          <a:p>
            <a:r>
              <a:rPr lang="en-US" sz="2400" dirty="0" smtClean="0"/>
              <a:t>Ignacio </a:t>
            </a:r>
            <a:r>
              <a:rPr lang="en-US" sz="2400" dirty="0"/>
              <a:t>loves to dance, </a:t>
            </a:r>
            <a:r>
              <a:rPr lang="en-US" sz="2400" b="1" i="1" dirty="0"/>
              <a:t>but </a:t>
            </a:r>
            <a:r>
              <a:rPr lang="en-US" sz="2400" dirty="0" err="1"/>
              <a:t>Rocío</a:t>
            </a:r>
            <a:r>
              <a:rPr lang="en-US" sz="2400" dirty="0"/>
              <a:t> has no rhythm</a:t>
            </a:r>
            <a:r>
              <a:rPr lang="en-US" sz="2400" dirty="0" smtClean="0"/>
              <a:t>.</a:t>
            </a:r>
            <a:endParaRPr lang="en-IN" sz="2400" dirty="0"/>
          </a:p>
        </p:txBody>
      </p:sp>
    </p:spTree>
    <p:extLst>
      <p:ext uri="{BB962C8B-B14F-4D97-AF65-F5344CB8AC3E}">
        <p14:creationId xmlns:p14="http://schemas.microsoft.com/office/powerpoint/2010/main" val="36791240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8782"/>
            <a:ext cx="8532440" cy="6093976"/>
          </a:xfrm>
          <a:prstGeom prst="rect">
            <a:avLst/>
          </a:prstGeom>
        </p:spPr>
        <p:txBody>
          <a:bodyPr wrap="square">
            <a:spAutoFit/>
          </a:bodyPr>
          <a:lstStyle/>
          <a:p>
            <a:r>
              <a:rPr lang="en-US" sz="2600" b="1" dirty="0"/>
              <a:t>2. Correlative Conjunctions</a:t>
            </a:r>
            <a:r>
              <a:rPr lang="en-US" sz="2600" dirty="0"/>
              <a:t> also join ideas, but they do not work in pairs. They are:</a:t>
            </a:r>
            <a:endParaRPr lang="en-IN" sz="2600" dirty="0"/>
          </a:p>
          <a:p>
            <a:r>
              <a:rPr lang="en-US" sz="2600" dirty="0"/>
              <a:t>Both…and, neither…nor, whether…or, either…or, not only…but also </a:t>
            </a:r>
            <a:endParaRPr lang="en-IN" sz="2600" dirty="0"/>
          </a:p>
          <a:p>
            <a:r>
              <a:rPr lang="en-US" sz="2600" b="1" i="1" dirty="0"/>
              <a:t>Not only</a:t>
            </a:r>
            <a:r>
              <a:rPr lang="en-US" sz="2600" dirty="0"/>
              <a:t> am I happy about the grades, </a:t>
            </a:r>
            <a:r>
              <a:rPr lang="en-US" sz="2600" b="1" i="1" dirty="0"/>
              <a:t>but</a:t>
            </a:r>
            <a:r>
              <a:rPr lang="en-US" sz="2600" dirty="0"/>
              <a:t> I am also excited that you are learning!</a:t>
            </a:r>
            <a:endParaRPr lang="en-IN" sz="2600" dirty="0"/>
          </a:p>
          <a:p>
            <a:r>
              <a:rPr lang="en-US" sz="2600" b="1" i="1" dirty="0"/>
              <a:t>3. Subordinating Conjunctions</a:t>
            </a:r>
            <a:r>
              <a:rPr lang="en-US" sz="2600" dirty="0"/>
              <a:t> join an independent clause to a subordinate clause. That is, they join a clause that can stand alone with a clause that cannot stand alone. Some frequently used subordinating conjunctions are: </a:t>
            </a:r>
            <a:endParaRPr lang="en-IN" sz="2600" dirty="0"/>
          </a:p>
          <a:p>
            <a:r>
              <a:rPr lang="en-US" sz="2600" dirty="0"/>
              <a:t>After, although, as, as if, because, before, even if, even though, if, since, so that, though, unless, until, when, whenever, where, wherever, whether, while. </a:t>
            </a:r>
            <a:endParaRPr lang="en-IN" sz="2600" dirty="0"/>
          </a:p>
          <a:p>
            <a:r>
              <a:rPr lang="en-US" sz="2600" b="1" dirty="0"/>
              <a:t> 4. Compound/Combined Conjunctions</a:t>
            </a:r>
            <a:r>
              <a:rPr lang="en-US" sz="2600" dirty="0"/>
              <a:t> also join ideas, but they work in pairs. They are: as well as, as soon as, so that etc.</a:t>
            </a:r>
            <a:endParaRPr lang="en-IN" sz="2600" dirty="0"/>
          </a:p>
        </p:txBody>
      </p:sp>
    </p:spTree>
    <p:extLst>
      <p:ext uri="{BB962C8B-B14F-4D97-AF65-F5344CB8AC3E}">
        <p14:creationId xmlns:p14="http://schemas.microsoft.com/office/powerpoint/2010/main" val="7583009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260648"/>
            <a:ext cx="8280920" cy="6555641"/>
          </a:xfrm>
          <a:prstGeom prst="rect">
            <a:avLst/>
          </a:prstGeom>
        </p:spPr>
        <p:txBody>
          <a:bodyPr wrap="square">
            <a:spAutoFit/>
          </a:bodyPr>
          <a:lstStyle/>
          <a:p>
            <a:pPr algn="just"/>
            <a:r>
              <a:rPr lang="en-US" sz="2800" b="1" dirty="0"/>
              <a:t>8. Interjections:</a:t>
            </a:r>
            <a:endParaRPr lang="en-IN" sz="2800" dirty="0"/>
          </a:p>
          <a:p>
            <a:pPr algn="just"/>
            <a:r>
              <a:rPr lang="en-US" sz="2800" dirty="0"/>
              <a:t>Interjections are words used to express emotional states. They can usually be found in narrative writing, interviews, and in spoken English. They can stand alone. </a:t>
            </a:r>
            <a:endParaRPr lang="en-IN" sz="2800" dirty="0"/>
          </a:p>
          <a:p>
            <a:pPr algn="just"/>
            <a:r>
              <a:rPr lang="en-US" sz="2800" b="1" dirty="0"/>
              <a:t>For example: </a:t>
            </a:r>
            <a:endParaRPr lang="en-IN" sz="2800" dirty="0"/>
          </a:p>
          <a:p>
            <a:pPr algn="just"/>
            <a:r>
              <a:rPr lang="en-US" sz="2800" i="1" dirty="0"/>
              <a:t>Oh! Wow! Ouch! Oops! Hey!</a:t>
            </a:r>
            <a:endParaRPr lang="en-IN" sz="2800" dirty="0"/>
          </a:p>
          <a:p>
            <a:pPr algn="just"/>
            <a:r>
              <a:rPr lang="en-US" sz="2800" b="1" dirty="0"/>
              <a:t>Punctuation Note:</a:t>
            </a:r>
            <a:r>
              <a:rPr lang="en-US" sz="2800" dirty="0"/>
              <a:t> They are punctuated with either commas or exclamation marks. Mild interjections are followed by a comma, but stronger interjections are punctuated with an exclamation mark (!).</a:t>
            </a:r>
            <a:endParaRPr lang="en-IN" sz="2800" dirty="0"/>
          </a:p>
          <a:p>
            <a:pPr algn="just"/>
            <a:r>
              <a:rPr lang="en-US" sz="2800" b="1" i="1" dirty="0"/>
              <a:t>Oh, </a:t>
            </a:r>
            <a:r>
              <a:rPr lang="en-US" sz="2800" i="1" dirty="0"/>
              <a:t>we’re late for the movie.</a:t>
            </a:r>
            <a:endParaRPr lang="en-IN" sz="2800" dirty="0"/>
          </a:p>
          <a:p>
            <a:pPr algn="just"/>
            <a:r>
              <a:rPr lang="en-US" sz="2800" dirty="0"/>
              <a:t>Generally, the movie is not an important destination. Therefore, the person making this statement will sound less urgent than the next example. </a:t>
            </a:r>
            <a:endParaRPr lang="en-IN" sz="2800" dirty="0"/>
          </a:p>
          <a:p>
            <a:pPr algn="just"/>
            <a:r>
              <a:rPr lang="en-US" sz="2800" b="1" i="1" dirty="0"/>
              <a:t>Oh! </a:t>
            </a:r>
            <a:r>
              <a:rPr lang="en-US" sz="2800" i="1" dirty="0"/>
              <a:t>I’m late for work.</a:t>
            </a:r>
            <a:endParaRPr lang="en-IN" sz="2800" dirty="0"/>
          </a:p>
        </p:txBody>
      </p:sp>
    </p:spTree>
    <p:extLst>
      <p:ext uri="{BB962C8B-B14F-4D97-AF65-F5344CB8AC3E}">
        <p14:creationId xmlns:p14="http://schemas.microsoft.com/office/powerpoint/2010/main" val="1392316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30532340"/>
              </p:ext>
            </p:extLst>
          </p:nvPr>
        </p:nvGraphicFramePr>
        <p:xfrm>
          <a:off x="8505" y="17269"/>
          <a:ext cx="9099999" cy="7360920"/>
        </p:xfrm>
        <a:graphic>
          <a:graphicData uri="http://schemas.openxmlformats.org/drawingml/2006/table">
            <a:tbl>
              <a:tblPr firstRow="1" firstCol="1" bandRow="1">
                <a:tableStyleId>{5C22544A-7EE6-4342-B048-85BDC9FD1C3A}</a:tableStyleId>
              </a:tblPr>
              <a:tblGrid>
                <a:gridCol w="9099999"/>
              </a:tblGrid>
              <a:tr h="933306">
                <a:tc>
                  <a:txBody>
                    <a:bodyPr/>
                    <a:lstStyle/>
                    <a:p>
                      <a:pPr marL="0" marR="0">
                        <a:lnSpc>
                          <a:spcPct val="115000"/>
                        </a:lnSpc>
                        <a:spcBef>
                          <a:spcPts val="0"/>
                        </a:spcBef>
                        <a:spcAft>
                          <a:spcPts val="0"/>
                        </a:spcAft>
                      </a:pPr>
                      <a:r>
                        <a:rPr lang="en-US" sz="2800" dirty="0">
                          <a:effectLst/>
                        </a:rPr>
                        <a:t> </a:t>
                      </a:r>
                      <a:r>
                        <a:rPr lang="en-US" sz="2800" dirty="0" smtClean="0">
                          <a:effectLst/>
                        </a:rPr>
                        <a:t>Identify </a:t>
                      </a:r>
                      <a:r>
                        <a:rPr lang="en-US" sz="2800" dirty="0">
                          <a:effectLst/>
                        </a:rPr>
                        <a:t>the parts of speech for the underlined words given in the paragraph below</a:t>
                      </a:r>
                      <a:r>
                        <a:rPr lang="en-US" sz="2800" dirty="0" smtClean="0">
                          <a:effectLst/>
                        </a:rPr>
                        <a:t>.</a:t>
                      </a:r>
                      <a:endParaRPr lang="en-IN" sz="2400" dirty="0">
                        <a:effectLst/>
                        <a:latin typeface="Calibri"/>
                        <a:ea typeface="Times New Roman"/>
                        <a:cs typeface="Times New Roman"/>
                      </a:endParaRPr>
                    </a:p>
                  </a:txBody>
                  <a:tcPr marL="68580" marR="68580" marT="0" marB="0"/>
                </a:tc>
              </a:tr>
              <a:tr h="5907425">
                <a:tc>
                  <a:txBody>
                    <a:bodyPr/>
                    <a:lstStyle/>
                    <a:p>
                      <a:pPr marL="0" marR="0" algn="just">
                        <a:lnSpc>
                          <a:spcPct val="115000"/>
                        </a:lnSpc>
                        <a:spcBef>
                          <a:spcPts val="0"/>
                        </a:spcBef>
                        <a:spcAft>
                          <a:spcPts val="0"/>
                        </a:spcAft>
                      </a:pPr>
                      <a:r>
                        <a:rPr lang="en-US" sz="2800" dirty="0">
                          <a:effectLst/>
                        </a:rPr>
                        <a:t>An </a:t>
                      </a:r>
                      <a:r>
                        <a:rPr lang="en-US" sz="2800" u="sng" dirty="0">
                          <a:effectLst/>
                        </a:rPr>
                        <a:t>engineer</a:t>
                      </a:r>
                      <a:r>
                        <a:rPr lang="en-US" sz="2800" dirty="0">
                          <a:effectLst/>
                        </a:rPr>
                        <a:t> might interact with technology all day, but that doesn't mean he has no interaction with other people. He </a:t>
                      </a:r>
                      <a:r>
                        <a:rPr lang="en-US" sz="2800" u="sng" dirty="0">
                          <a:effectLst/>
                        </a:rPr>
                        <a:t>communicate</a:t>
                      </a:r>
                      <a:r>
                        <a:rPr lang="en-US" sz="2800" dirty="0">
                          <a:effectLst/>
                        </a:rPr>
                        <a:t>s with other engineers, with team members outside of engineering and </a:t>
                      </a:r>
                      <a:r>
                        <a:rPr lang="en-US" sz="2800" u="sng" dirty="0">
                          <a:effectLst/>
                        </a:rPr>
                        <a:t>often</a:t>
                      </a:r>
                      <a:r>
                        <a:rPr lang="en-US" sz="2800" dirty="0">
                          <a:effectLst/>
                        </a:rPr>
                        <a:t> with customers as well. Within engineering, effective communication makes it possible to transform requirements into the best possible working or workable solutions. Outside of engineering, </a:t>
                      </a:r>
                      <a:r>
                        <a:rPr lang="en-US" sz="2800" u="sng" dirty="0">
                          <a:effectLst/>
                        </a:rPr>
                        <a:t>effective</a:t>
                      </a:r>
                      <a:r>
                        <a:rPr lang="en-US" sz="2800" dirty="0">
                          <a:effectLst/>
                        </a:rPr>
                        <a:t> communication makes it possible to verify the team is working on all </a:t>
                      </a:r>
                      <a:r>
                        <a:rPr lang="en-US" sz="2800" u="sng" dirty="0">
                          <a:effectLst/>
                        </a:rPr>
                        <a:t>of</a:t>
                      </a:r>
                      <a:r>
                        <a:rPr lang="en-US" sz="2800" dirty="0">
                          <a:effectLst/>
                        </a:rPr>
                        <a:t> the right requirements, and to ensure the resulting solution can, in fact, be implemented. While all engineers should have good communication skills, global engineers face additional challenges, making effective communication an imperative. </a:t>
                      </a:r>
                      <a:endParaRPr lang="en-IN" sz="2400" dirty="0">
                        <a:effectLst/>
                        <a:latin typeface="Calibri"/>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416090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908720"/>
            <a:ext cx="7992888" cy="5078313"/>
          </a:xfrm>
          <a:prstGeom prst="rect">
            <a:avLst/>
          </a:prstGeom>
        </p:spPr>
        <p:txBody>
          <a:bodyPr wrap="square">
            <a:spAutoFit/>
          </a:bodyPr>
          <a:lstStyle/>
          <a:p>
            <a:pPr algn="ctr"/>
            <a:r>
              <a:rPr lang="en-US" sz="5400" b="1" dirty="0" smtClean="0"/>
              <a:t>Answers</a:t>
            </a:r>
          </a:p>
          <a:p>
            <a:r>
              <a:rPr lang="en-US" sz="5400" b="1" dirty="0" smtClean="0"/>
              <a:t>1.Engineer</a:t>
            </a:r>
            <a:r>
              <a:rPr lang="en-US" sz="5400" b="1" dirty="0"/>
              <a:t>: </a:t>
            </a:r>
            <a:r>
              <a:rPr lang="en-US" sz="5400" dirty="0"/>
              <a:t>Noun    </a:t>
            </a:r>
            <a:endParaRPr lang="en-US" sz="5400" dirty="0" smtClean="0"/>
          </a:p>
          <a:p>
            <a:r>
              <a:rPr lang="en-US" sz="5400" b="1" dirty="0" smtClean="0"/>
              <a:t>2.Communicates</a:t>
            </a:r>
            <a:r>
              <a:rPr lang="en-US" sz="5400" b="1" dirty="0"/>
              <a:t>: </a:t>
            </a:r>
            <a:r>
              <a:rPr lang="en-US" sz="5400" dirty="0"/>
              <a:t>Verb    </a:t>
            </a:r>
            <a:endParaRPr lang="en-US" sz="5400" dirty="0" smtClean="0"/>
          </a:p>
          <a:p>
            <a:r>
              <a:rPr lang="en-US" sz="5400" b="1" dirty="0" smtClean="0"/>
              <a:t>3.Often</a:t>
            </a:r>
            <a:r>
              <a:rPr lang="en-US" sz="5400" b="1" dirty="0"/>
              <a:t>: </a:t>
            </a:r>
            <a:r>
              <a:rPr lang="en-US" sz="5400" dirty="0"/>
              <a:t>Adverb   </a:t>
            </a:r>
            <a:endParaRPr lang="en-US" sz="5400" dirty="0" smtClean="0"/>
          </a:p>
          <a:p>
            <a:r>
              <a:rPr lang="en-US" sz="5400" b="1" dirty="0" smtClean="0"/>
              <a:t>4.Effective</a:t>
            </a:r>
            <a:r>
              <a:rPr lang="en-US" sz="5400" b="1" dirty="0"/>
              <a:t>: </a:t>
            </a:r>
            <a:r>
              <a:rPr lang="en-US" sz="5400" dirty="0"/>
              <a:t>Adjective     </a:t>
            </a:r>
            <a:endParaRPr lang="en-US" sz="5400" dirty="0" smtClean="0"/>
          </a:p>
          <a:p>
            <a:r>
              <a:rPr lang="en-US" sz="5400" b="1" dirty="0" smtClean="0"/>
              <a:t>5.Of</a:t>
            </a:r>
            <a:r>
              <a:rPr lang="en-US" sz="5400" b="1" dirty="0"/>
              <a:t>: </a:t>
            </a:r>
            <a:r>
              <a:rPr lang="en-US" sz="5400" dirty="0"/>
              <a:t>Preposition</a:t>
            </a:r>
            <a:endParaRPr lang="en-IN" sz="5400" dirty="0"/>
          </a:p>
        </p:txBody>
      </p:sp>
    </p:spTree>
    <p:extLst>
      <p:ext uri="{BB962C8B-B14F-4D97-AF65-F5344CB8AC3E}">
        <p14:creationId xmlns:p14="http://schemas.microsoft.com/office/powerpoint/2010/main" val="784459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75272" y="60137"/>
            <a:ext cx="3656835" cy="646331"/>
          </a:xfrm>
          <a:prstGeom prst="rect">
            <a:avLst/>
          </a:prstGeom>
        </p:spPr>
        <p:txBody>
          <a:bodyPr wrap="none">
            <a:spAutoFit/>
          </a:bodyPr>
          <a:lstStyle/>
          <a:p>
            <a:pPr algn="ctr"/>
            <a:r>
              <a:rPr lang="en-US" sz="3600" b="1" dirty="0"/>
              <a:t>PARTS OF SPEECH </a:t>
            </a:r>
            <a:endParaRPr lang="en-IN" sz="3600" dirty="0"/>
          </a:p>
        </p:txBody>
      </p:sp>
      <p:sp>
        <p:nvSpPr>
          <p:cNvPr id="5" name="Rectangle 4"/>
          <p:cNvSpPr/>
          <p:nvPr/>
        </p:nvSpPr>
        <p:spPr>
          <a:xfrm>
            <a:off x="179512" y="980728"/>
            <a:ext cx="8136904" cy="5016758"/>
          </a:xfrm>
          <a:prstGeom prst="rect">
            <a:avLst/>
          </a:prstGeom>
        </p:spPr>
        <p:txBody>
          <a:bodyPr wrap="square">
            <a:spAutoFit/>
          </a:bodyPr>
          <a:lstStyle/>
          <a:p>
            <a:pPr lvl="0"/>
            <a:r>
              <a:rPr lang="en-US" sz="3200" b="1" dirty="0" smtClean="0"/>
              <a:t>1. Noun</a:t>
            </a:r>
          </a:p>
          <a:p>
            <a:pPr lvl="0"/>
            <a:r>
              <a:rPr lang="en-US" sz="3200" b="1" dirty="0"/>
              <a:t>2. </a:t>
            </a:r>
            <a:r>
              <a:rPr lang="en-US" sz="3200" b="1" dirty="0" smtClean="0"/>
              <a:t>Pronoun</a:t>
            </a:r>
          </a:p>
          <a:p>
            <a:pPr lvl="0"/>
            <a:r>
              <a:rPr lang="en-US" sz="3200" b="1" dirty="0"/>
              <a:t>3. </a:t>
            </a:r>
            <a:r>
              <a:rPr lang="en-US" sz="3200" b="1" dirty="0" smtClean="0"/>
              <a:t>Verb</a:t>
            </a:r>
          </a:p>
          <a:p>
            <a:pPr lvl="0"/>
            <a:r>
              <a:rPr lang="en-US" sz="3200" b="1" dirty="0"/>
              <a:t>4. </a:t>
            </a:r>
            <a:r>
              <a:rPr lang="en-US" sz="3200" b="1" dirty="0" smtClean="0"/>
              <a:t>Adverb</a:t>
            </a:r>
          </a:p>
          <a:p>
            <a:pPr lvl="0"/>
            <a:r>
              <a:rPr lang="en-US" sz="3200" b="1" dirty="0"/>
              <a:t>5. </a:t>
            </a:r>
            <a:r>
              <a:rPr lang="en-US" sz="3200" b="1" dirty="0" smtClean="0"/>
              <a:t>Adjective</a:t>
            </a:r>
          </a:p>
          <a:p>
            <a:pPr lvl="0"/>
            <a:r>
              <a:rPr lang="en-US" sz="3200" b="1" dirty="0"/>
              <a:t>6. </a:t>
            </a:r>
            <a:r>
              <a:rPr lang="en-US" sz="3200" b="1" dirty="0" smtClean="0"/>
              <a:t>Preposition </a:t>
            </a:r>
          </a:p>
          <a:p>
            <a:pPr lvl="0"/>
            <a:r>
              <a:rPr lang="en-US" sz="3200" b="1" dirty="0" smtClean="0"/>
              <a:t>7</a:t>
            </a:r>
            <a:r>
              <a:rPr lang="en-US" sz="3200" b="1" dirty="0"/>
              <a:t>. </a:t>
            </a:r>
            <a:r>
              <a:rPr lang="en-US" sz="3200" b="1" dirty="0" smtClean="0"/>
              <a:t>Conjunction</a:t>
            </a:r>
          </a:p>
          <a:p>
            <a:pPr lvl="0"/>
            <a:r>
              <a:rPr lang="en-US" sz="3200" b="1" dirty="0"/>
              <a:t>8. </a:t>
            </a:r>
            <a:r>
              <a:rPr lang="en-US" sz="3200" b="1" dirty="0" smtClean="0"/>
              <a:t>Interjection</a:t>
            </a:r>
          </a:p>
          <a:p>
            <a:pPr lvl="0"/>
            <a:endParaRPr lang="en-US" sz="3200" b="1" dirty="0"/>
          </a:p>
          <a:p>
            <a:pPr lvl="0" algn="ctr"/>
            <a:r>
              <a:rPr lang="en-US" sz="3200" b="1" dirty="0" smtClean="0"/>
              <a:t>PIVAN CAP</a:t>
            </a:r>
          </a:p>
        </p:txBody>
      </p:sp>
    </p:spTree>
    <p:extLst>
      <p:ext uri="{BB962C8B-B14F-4D97-AF65-F5344CB8AC3E}">
        <p14:creationId xmlns:p14="http://schemas.microsoft.com/office/powerpoint/2010/main" val="23713756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Recap HD Stock Images |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4624"/>
            <a:ext cx="9108504" cy="681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246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08920"/>
            <a:ext cx="7620000" cy="1143000"/>
          </a:xfrm>
        </p:spPr>
        <p:txBody>
          <a:bodyPr/>
          <a:lstStyle/>
          <a:p>
            <a:r>
              <a:rPr lang="en-US" sz="4800" b="1" dirty="0" smtClean="0">
                <a:solidFill>
                  <a:srgbClr val="C00000"/>
                </a:solidFill>
                <a:latin typeface="Adobe Garamond Pro" pitchFamily="18" charset="0"/>
              </a:rPr>
              <a:t>USAGE OF TENSE FORMS</a:t>
            </a:r>
            <a:endParaRPr lang="en-IN" b="1" dirty="0">
              <a:solidFill>
                <a:srgbClr val="C00000"/>
              </a:solidFill>
              <a:latin typeface="Adobe Garamond Pro" pitchFamily="18" charset="0"/>
            </a:endParaRPr>
          </a:p>
        </p:txBody>
      </p:sp>
    </p:spTree>
    <p:extLst>
      <p:ext uri="{BB962C8B-B14F-4D97-AF65-F5344CB8AC3E}">
        <p14:creationId xmlns:p14="http://schemas.microsoft.com/office/powerpoint/2010/main" val="26998893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esent Ten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4" y="0"/>
            <a:ext cx="9118848" cy="53732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Grammatical Tense: Definition and Exampl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12" y="3429000"/>
            <a:ext cx="9144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5202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5679" y="432969"/>
            <a:ext cx="7543800" cy="456875"/>
          </a:xfrm>
        </p:spPr>
        <p:txBody>
          <a:bodyPr/>
          <a:lstStyle/>
          <a:p>
            <a:pPr lvl="0" algn="ctr" fontAlgn="base">
              <a:spcAft>
                <a:spcPct val="0"/>
              </a:spcAft>
            </a:pPr>
            <a:r>
              <a:rPr lang="en-US" sz="2400" b="1" dirty="0" smtClean="0">
                <a:solidFill>
                  <a:srgbClr val="0D0D0D"/>
                </a:solidFill>
                <a:latin typeface="Book Antiqua" pitchFamily="18" charset="0"/>
                <a:ea typeface="Calibri" pitchFamily="34" charset="0"/>
                <a:cs typeface="Times New Roman" pitchFamily="18" charset="0"/>
              </a:rPr>
              <a:t/>
            </a:r>
            <a:br>
              <a:rPr lang="en-US" sz="2400" b="1" dirty="0" smtClean="0">
                <a:solidFill>
                  <a:srgbClr val="0D0D0D"/>
                </a:solidFill>
                <a:latin typeface="Book Antiqua" pitchFamily="18" charset="0"/>
                <a:ea typeface="Calibri" pitchFamily="34" charset="0"/>
                <a:cs typeface="Times New Roman" pitchFamily="18" charset="0"/>
              </a:rPr>
            </a:br>
            <a:r>
              <a:rPr lang="en-US" sz="2400" b="1" dirty="0">
                <a:solidFill>
                  <a:srgbClr val="0D0D0D"/>
                </a:solidFill>
                <a:latin typeface="Book Antiqua" pitchFamily="18" charset="0"/>
                <a:ea typeface="Calibri" pitchFamily="34" charset="0"/>
                <a:cs typeface="Times New Roman" pitchFamily="18" charset="0"/>
              </a:rPr>
              <a:t/>
            </a:r>
            <a:br>
              <a:rPr lang="en-US" sz="2400" b="1" dirty="0">
                <a:solidFill>
                  <a:srgbClr val="0D0D0D"/>
                </a:solidFill>
                <a:latin typeface="Book Antiqua" pitchFamily="18" charset="0"/>
                <a:ea typeface="Calibri" pitchFamily="34" charset="0"/>
                <a:cs typeface="Times New Roman" pitchFamily="18" charset="0"/>
              </a:rPr>
            </a:br>
            <a:r>
              <a:rPr lang="en-US" sz="2400" b="1" dirty="0" smtClean="0">
                <a:solidFill>
                  <a:srgbClr val="0D0D0D"/>
                </a:solidFill>
                <a:latin typeface="Book Antiqua" pitchFamily="18" charset="0"/>
                <a:ea typeface="Calibri" pitchFamily="34" charset="0"/>
                <a:cs typeface="Times New Roman" pitchFamily="18" charset="0"/>
              </a:rPr>
              <a:t/>
            </a:r>
            <a:br>
              <a:rPr lang="en-US" sz="2400" b="1" dirty="0" smtClean="0">
                <a:solidFill>
                  <a:srgbClr val="0D0D0D"/>
                </a:solidFill>
                <a:latin typeface="Book Antiqua" pitchFamily="18" charset="0"/>
                <a:ea typeface="Calibri" pitchFamily="34" charset="0"/>
                <a:cs typeface="Times New Roman" pitchFamily="18" charset="0"/>
              </a:rPr>
            </a:br>
            <a:r>
              <a:rPr lang="en-US" sz="2400" b="1" dirty="0">
                <a:solidFill>
                  <a:srgbClr val="0D0D0D"/>
                </a:solidFill>
                <a:latin typeface="Book Antiqua" pitchFamily="18" charset="0"/>
                <a:ea typeface="Calibri" pitchFamily="34" charset="0"/>
                <a:cs typeface="Times New Roman" pitchFamily="18" charset="0"/>
              </a:rPr>
              <a:t/>
            </a:r>
            <a:br>
              <a:rPr lang="en-US" sz="2400" b="1" dirty="0">
                <a:solidFill>
                  <a:srgbClr val="0D0D0D"/>
                </a:solidFill>
                <a:latin typeface="Book Antiqua" pitchFamily="18" charset="0"/>
                <a:ea typeface="Calibri" pitchFamily="34" charset="0"/>
                <a:cs typeface="Times New Roman" pitchFamily="18" charset="0"/>
              </a:rPr>
            </a:br>
            <a:r>
              <a:rPr lang="en-US" sz="2400" b="1" dirty="0" smtClean="0">
                <a:solidFill>
                  <a:srgbClr val="0D0D0D"/>
                </a:solidFill>
                <a:latin typeface="Book Antiqua" pitchFamily="18" charset="0"/>
                <a:ea typeface="Calibri" pitchFamily="34" charset="0"/>
                <a:cs typeface="Times New Roman" pitchFamily="18" charset="0"/>
              </a:rPr>
              <a:t>TYPES </a:t>
            </a:r>
            <a:r>
              <a:rPr lang="en-US" sz="2400" b="1" dirty="0">
                <a:solidFill>
                  <a:srgbClr val="0D0D0D"/>
                </a:solidFill>
                <a:latin typeface="Book Antiqua" pitchFamily="18" charset="0"/>
                <a:ea typeface="Calibri" pitchFamily="34" charset="0"/>
                <a:cs typeface="Times New Roman" pitchFamily="18" charset="0"/>
              </a:rPr>
              <a:t>OF </a:t>
            </a:r>
            <a:r>
              <a:rPr lang="en-US" sz="2400" b="1" dirty="0" smtClean="0">
                <a:solidFill>
                  <a:srgbClr val="0D0D0D"/>
                </a:solidFill>
                <a:latin typeface="Book Antiqua" pitchFamily="18" charset="0"/>
                <a:ea typeface="Calibri" pitchFamily="34" charset="0"/>
                <a:cs typeface="Times New Roman" pitchFamily="18" charset="0"/>
              </a:rPr>
              <a:t>TENSES</a:t>
            </a:r>
            <a:r>
              <a:rPr lang="en-US" sz="1200" dirty="0" smtClean="0">
                <a:solidFill>
                  <a:schemeClr val="tx1"/>
                </a:solidFill>
                <a:latin typeface="Arial" pitchFamily="34" charset="0"/>
                <a:cs typeface="Arial" pitchFamily="34" charset="0"/>
              </a:rPr>
              <a:t> :    </a:t>
            </a:r>
            <a:r>
              <a:rPr lang="en-US" sz="2400" b="1" dirty="0" smtClean="0">
                <a:solidFill>
                  <a:srgbClr val="0D0D0D"/>
                </a:solidFill>
                <a:latin typeface="Book Antiqua" pitchFamily="18" charset="0"/>
                <a:ea typeface="Calibri" pitchFamily="34" charset="0"/>
                <a:cs typeface="Times New Roman" pitchFamily="18" charset="0"/>
              </a:rPr>
              <a:t>1</a:t>
            </a:r>
            <a:r>
              <a:rPr lang="en-US" sz="2400" b="1" dirty="0">
                <a:solidFill>
                  <a:srgbClr val="0D0D0D"/>
                </a:solidFill>
                <a:latin typeface="Book Antiqua" pitchFamily="18" charset="0"/>
                <a:ea typeface="Calibri" pitchFamily="34" charset="0"/>
                <a:cs typeface="Times New Roman" pitchFamily="18" charset="0"/>
              </a:rPr>
              <a:t>. PRESENT TENSE:</a:t>
            </a:r>
            <a:r>
              <a:rPr lang="en-US" sz="1200" dirty="0">
                <a:solidFill>
                  <a:schemeClr val="tx1"/>
                </a:solidFill>
                <a:latin typeface="Arial" pitchFamily="34" charset="0"/>
                <a:cs typeface="Arial" pitchFamily="34" charset="0"/>
              </a:rPr>
              <a:t/>
            </a:r>
            <a:br>
              <a:rPr lang="en-US" sz="1200" dirty="0">
                <a:solidFill>
                  <a:schemeClr val="tx1"/>
                </a:solidFill>
                <a:latin typeface="Arial" pitchFamily="34" charset="0"/>
                <a:cs typeface="Arial" pitchFamily="34" charset="0"/>
              </a:rPr>
            </a:br>
            <a:endParaRPr lang="en-IN" sz="2400" dirty="0"/>
          </a:p>
        </p:txBody>
      </p:sp>
      <p:sp>
        <p:nvSpPr>
          <p:cNvPr id="7" name="Rectangle 6"/>
          <p:cNvSpPr/>
          <p:nvPr/>
        </p:nvSpPr>
        <p:spPr>
          <a:xfrm>
            <a:off x="0" y="889844"/>
            <a:ext cx="8460432" cy="5447645"/>
          </a:xfrm>
          <a:prstGeom prst="rect">
            <a:avLst/>
          </a:prstGeom>
        </p:spPr>
        <p:txBody>
          <a:bodyPr wrap="square">
            <a:spAutoFit/>
          </a:bodyPr>
          <a:lstStyle/>
          <a:p>
            <a:pPr lvl="0" algn="just" eaLnBrk="0" fontAlgn="base" hangingPunct="0">
              <a:spcBef>
                <a:spcPct val="0"/>
              </a:spcBef>
              <a:spcAft>
                <a:spcPct val="0"/>
              </a:spcAft>
            </a:pPr>
            <a:r>
              <a:rPr kumimoji="0" lang="en-US" sz="28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1.1. Present simple (I DO) </a:t>
            </a:r>
            <a:r>
              <a:rPr kumimoji="0" lang="en-US" sz="2800" b="1" i="0" u="none" strike="noStrike" cap="none" normalizeH="0" baseline="0" dirty="0" smtClean="0">
                <a:ln>
                  <a:noFill/>
                </a:ln>
                <a:solidFill>
                  <a:srgbClr val="0D0D0D"/>
                </a:solidFill>
                <a:effectLst/>
                <a:latin typeface="Book Antiqua" pitchFamily="18" charset="0"/>
                <a:ea typeface="Calibri" pitchFamily="34" charset="0"/>
                <a:cs typeface="Tunga"/>
              </a:rPr>
              <a:t>[Subject + Am/is + verb]</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pPr>
            <a:endParaRPr kumimoji="0" lang="en-US" sz="32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endParaRPr>
          </a:p>
          <a:p>
            <a:pPr lvl="0" algn="just" eaLnBrk="0" fontAlgn="base" hangingPunct="0">
              <a:spcBef>
                <a:spcPct val="0"/>
              </a:spcBef>
              <a:spcAft>
                <a:spcPct val="0"/>
              </a:spcAft>
            </a:pPr>
            <a:r>
              <a:rPr kumimoji="0" lang="en-US" sz="32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A. </a:t>
            </a:r>
            <a:r>
              <a:rPr kumimoji="0" lang="en-US" sz="32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We use the </a:t>
            </a:r>
            <a:r>
              <a:rPr kumimoji="0" lang="en-US" sz="3200" b="0" i="0" u="sng"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present simple</a:t>
            </a:r>
            <a:r>
              <a:rPr kumimoji="0" lang="en-US" sz="32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 to talk about things in general. We are not thinking only about now. We use it to say that </a:t>
            </a:r>
            <a:r>
              <a:rPr kumimoji="0" lang="en-US" sz="3200" b="0" i="0" u="sng"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something happening, happens all the time or repeatedly, or that something is true in general</a:t>
            </a:r>
            <a:r>
              <a:rPr kumimoji="0" lang="en-US" sz="32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 It is not important whether the action is happening at the time of speaking.</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Tx/>
              <a:buChar char="•"/>
            </a:pPr>
            <a:r>
              <a:rPr kumimoji="0" lang="en-US" sz="32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I usually </a:t>
            </a:r>
            <a:r>
              <a:rPr kumimoji="0" lang="en-US" sz="32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go</a:t>
            </a:r>
            <a:r>
              <a:rPr kumimoji="0" lang="en-US" sz="32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 away at weekends.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Tx/>
              <a:buChar char="•"/>
            </a:pPr>
            <a:r>
              <a:rPr kumimoji="0" lang="en-US" sz="32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The earth </a:t>
            </a:r>
            <a:r>
              <a:rPr kumimoji="0" lang="en-US" sz="32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goes</a:t>
            </a:r>
            <a:r>
              <a:rPr kumimoji="0" lang="en-US" sz="32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 round the sun.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171320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5679" y="432969"/>
            <a:ext cx="7543800" cy="456875"/>
          </a:xfrm>
        </p:spPr>
        <p:txBody>
          <a:bodyPr/>
          <a:lstStyle/>
          <a:p>
            <a:pPr lvl="0" algn="ctr" fontAlgn="base">
              <a:spcAft>
                <a:spcPct val="0"/>
              </a:spcAft>
            </a:pPr>
            <a:r>
              <a:rPr lang="en-US" sz="2400" b="1" dirty="0" smtClean="0">
                <a:solidFill>
                  <a:srgbClr val="0D0D0D"/>
                </a:solidFill>
                <a:latin typeface="Book Antiqua" pitchFamily="18" charset="0"/>
                <a:ea typeface="Calibri" pitchFamily="34" charset="0"/>
                <a:cs typeface="Times New Roman" pitchFamily="18" charset="0"/>
              </a:rPr>
              <a:t/>
            </a:r>
            <a:br>
              <a:rPr lang="en-US" sz="2400" b="1" dirty="0" smtClean="0">
                <a:solidFill>
                  <a:srgbClr val="0D0D0D"/>
                </a:solidFill>
                <a:latin typeface="Book Antiqua" pitchFamily="18" charset="0"/>
                <a:ea typeface="Calibri" pitchFamily="34" charset="0"/>
                <a:cs typeface="Times New Roman" pitchFamily="18" charset="0"/>
              </a:rPr>
            </a:br>
            <a:r>
              <a:rPr lang="en-US" sz="2400" b="1" dirty="0">
                <a:solidFill>
                  <a:srgbClr val="0D0D0D"/>
                </a:solidFill>
                <a:latin typeface="Book Antiqua" pitchFamily="18" charset="0"/>
                <a:ea typeface="Calibri" pitchFamily="34" charset="0"/>
                <a:cs typeface="Times New Roman" pitchFamily="18" charset="0"/>
              </a:rPr>
              <a:t/>
            </a:r>
            <a:br>
              <a:rPr lang="en-US" sz="2400" b="1" dirty="0">
                <a:solidFill>
                  <a:srgbClr val="0D0D0D"/>
                </a:solidFill>
                <a:latin typeface="Book Antiqua" pitchFamily="18" charset="0"/>
                <a:ea typeface="Calibri" pitchFamily="34" charset="0"/>
                <a:cs typeface="Times New Roman" pitchFamily="18" charset="0"/>
              </a:rPr>
            </a:br>
            <a:r>
              <a:rPr lang="en-US" sz="2400" b="1" dirty="0" smtClean="0">
                <a:solidFill>
                  <a:srgbClr val="0D0D0D"/>
                </a:solidFill>
                <a:latin typeface="Book Antiqua" pitchFamily="18" charset="0"/>
                <a:ea typeface="Calibri" pitchFamily="34" charset="0"/>
                <a:cs typeface="Times New Roman" pitchFamily="18" charset="0"/>
              </a:rPr>
              <a:t/>
            </a:r>
            <a:br>
              <a:rPr lang="en-US" sz="2400" b="1" dirty="0" smtClean="0">
                <a:solidFill>
                  <a:srgbClr val="0D0D0D"/>
                </a:solidFill>
                <a:latin typeface="Book Antiqua" pitchFamily="18" charset="0"/>
                <a:ea typeface="Calibri" pitchFamily="34" charset="0"/>
                <a:cs typeface="Times New Roman" pitchFamily="18" charset="0"/>
              </a:rPr>
            </a:br>
            <a:r>
              <a:rPr lang="en-US" sz="2400" b="1" dirty="0">
                <a:solidFill>
                  <a:srgbClr val="0D0D0D"/>
                </a:solidFill>
                <a:latin typeface="Book Antiqua" pitchFamily="18" charset="0"/>
                <a:ea typeface="Calibri" pitchFamily="34" charset="0"/>
                <a:cs typeface="Times New Roman" pitchFamily="18" charset="0"/>
              </a:rPr>
              <a:t/>
            </a:r>
            <a:br>
              <a:rPr lang="en-US" sz="2400" b="1" dirty="0">
                <a:solidFill>
                  <a:srgbClr val="0D0D0D"/>
                </a:solidFill>
                <a:latin typeface="Book Antiqua" pitchFamily="18" charset="0"/>
                <a:ea typeface="Calibri" pitchFamily="34" charset="0"/>
                <a:cs typeface="Times New Roman" pitchFamily="18" charset="0"/>
              </a:rPr>
            </a:br>
            <a:r>
              <a:rPr lang="en-US" sz="2400" b="1" dirty="0" smtClean="0">
                <a:solidFill>
                  <a:srgbClr val="0D0D0D"/>
                </a:solidFill>
                <a:latin typeface="Book Antiqua" pitchFamily="18" charset="0"/>
                <a:ea typeface="Calibri" pitchFamily="34" charset="0"/>
                <a:cs typeface="Times New Roman" pitchFamily="18" charset="0"/>
              </a:rPr>
              <a:t>TYPES </a:t>
            </a:r>
            <a:r>
              <a:rPr lang="en-US" sz="2400" b="1" dirty="0">
                <a:solidFill>
                  <a:srgbClr val="0D0D0D"/>
                </a:solidFill>
                <a:latin typeface="Book Antiqua" pitchFamily="18" charset="0"/>
                <a:ea typeface="Calibri" pitchFamily="34" charset="0"/>
                <a:cs typeface="Times New Roman" pitchFamily="18" charset="0"/>
              </a:rPr>
              <a:t>OF </a:t>
            </a:r>
            <a:r>
              <a:rPr lang="en-US" sz="2400" b="1" dirty="0" smtClean="0">
                <a:solidFill>
                  <a:srgbClr val="0D0D0D"/>
                </a:solidFill>
                <a:latin typeface="Book Antiqua" pitchFamily="18" charset="0"/>
                <a:ea typeface="Calibri" pitchFamily="34" charset="0"/>
                <a:cs typeface="Times New Roman" pitchFamily="18" charset="0"/>
              </a:rPr>
              <a:t>TENSES</a:t>
            </a:r>
            <a:r>
              <a:rPr lang="en-US" sz="1200" dirty="0" smtClean="0">
                <a:solidFill>
                  <a:schemeClr val="tx1"/>
                </a:solidFill>
                <a:latin typeface="Arial" pitchFamily="34" charset="0"/>
                <a:cs typeface="Arial" pitchFamily="34" charset="0"/>
              </a:rPr>
              <a:t> :    </a:t>
            </a:r>
            <a:r>
              <a:rPr lang="en-US" sz="2400" b="1" dirty="0" smtClean="0">
                <a:solidFill>
                  <a:srgbClr val="0D0D0D"/>
                </a:solidFill>
                <a:latin typeface="Book Antiqua" pitchFamily="18" charset="0"/>
                <a:ea typeface="Calibri" pitchFamily="34" charset="0"/>
                <a:cs typeface="Times New Roman" pitchFamily="18" charset="0"/>
              </a:rPr>
              <a:t>1</a:t>
            </a:r>
            <a:r>
              <a:rPr lang="en-US" sz="2400" b="1" dirty="0">
                <a:solidFill>
                  <a:srgbClr val="0D0D0D"/>
                </a:solidFill>
                <a:latin typeface="Book Antiqua" pitchFamily="18" charset="0"/>
                <a:ea typeface="Calibri" pitchFamily="34" charset="0"/>
                <a:cs typeface="Times New Roman" pitchFamily="18" charset="0"/>
              </a:rPr>
              <a:t>. PRESENT TENSE:</a:t>
            </a:r>
            <a:r>
              <a:rPr lang="en-US" sz="1200" dirty="0">
                <a:solidFill>
                  <a:schemeClr val="tx1"/>
                </a:solidFill>
                <a:latin typeface="Arial" pitchFamily="34" charset="0"/>
                <a:cs typeface="Arial" pitchFamily="34" charset="0"/>
              </a:rPr>
              <a:t/>
            </a:r>
            <a:br>
              <a:rPr lang="en-US" sz="1200" dirty="0">
                <a:solidFill>
                  <a:schemeClr val="tx1"/>
                </a:solidFill>
                <a:latin typeface="Arial" pitchFamily="34" charset="0"/>
                <a:cs typeface="Arial" pitchFamily="34" charset="0"/>
              </a:rPr>
            </a:b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2449598930"/>
              </p:ext>
            </p:extLst>
          </p:nvPr>
        </p:nvGraphicFramePr>
        <p:xfrm>
          <a:off x="145931" y="1700809"/>
          <a:ext cx="4138037" cy="5040560"/>
        </p:xfrm>
        <a:graphic>
          <a:graphicData uri="http://schemas.openxmlformats.org/drawingml/2006/table">
            <a:tbl>
              <a:tblPr firstRow="1" firstCol="1" bandRow="1">
                <a:tableStyleId>{5C22544A-7EE6-4342-B048-85BDC9FD1C3A}</a:tableStyleId>
              </a:tblPr>
              <a:tblGrid>
                <a:gridCol w="1185709"/>
                <a:gridCol w="1296144"/>
                <a:gridCol w="1656184"/>
              </a:tblGrid>
              <a:tr h="644882">
                <a:tc>
                  <a:txBody>
                    <a:bodyPr/>
                    <a:lstStyle/>
                    <a:p>
                      <a:pPr algn="just">
                        <a:lnSpc>
                          <a:spcPct val="115000"/>
                        </a:lnSpc>
                        <a:spcAft>
                          <a:spcPts val="0"/>
                        </a:spcAft>
                      </a:pPr>
                      <a:r>
                        <a:rPr lang="en-US" sz="2000" dirty="0">
                          <a:effectLst/>
                          <a:latin typeface="Times New Roman" pitchFamily="18" charset="0"/>
                          <a:cs typeface="Times New Roman" pitchFamily="18" charset="0"/>
                        </a:rPr>
                        <a:t>Subject</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000">
                          <a:effectLst/>
                          <a:latin typeface="Times New Roman" pitchFamily="18" charset="0"/>
                          <a:cs typeface="Times New Roman" pitchFamily="18" charset="0"/>
                        </a:rPr>
                        <a:t>Verb</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000">
                          <a:effectLst/>
                          <a:latin typeface="Times New Roman" pitchFamily="18" charset="0"/>
                          <a:cs typeface="Times New Roman" pitchFamily="18" charset="0"/>
                        </a:rPr>
                        <a:t>Complement</a:t>
                      </a:r>
                      <a:endParaRPr lang="en-IN" sz="1800">
                        <a:effectLst/>
                        <a:latin typeface="Times New Roman" pitchFamily="18" charset="0"/>
                        <a:ea typeface="Calibri"/>
                        <a:cs typeface="Times New Roman" pitchFamily="18" charset="0"/>
                      </a:endParaRPr>
                    </a:p>
                  </a:txBody>
                  <a:tcPr marL="68580" marR="68580" marT="0" marB="0"/>
                </a:tc>
              </a:tr>
              <a:tr h="1316723">
                <a:tc>
                  <a:txBody>
                    <a:bodyPr/>
                    <a:lstStyle/>
                    <a:p>
                      <a:pPr algn="just">
                        <a:lnSpc>
                          <a:spcPct val="115000"/>
                        </a:lnSpc>
                        <a:spcAft>
                          <a:spcPts val="0"/>
                        </a:spcAft>
                      </a:pPr>
                      <a:r>
                        <a:rPr lang="en-US" sz="2000">
                          <a:effectLst/>
                          <a:latin typeface="Times New Roman" pitchFamily="18" charset="0"/>
                          <a:cs typeface="Times New Roman" pitchFamily="18" charset="0"/>
                        </a:rPr>
                        <a:t>I</a:t>
                      </a:r>
                      <a:endParaRPr lang="en-IN" sz="1800">
                        <a:effectLst/>
                        <a:latin typeface="Times New Roman" pitchFamily="18" charset="0"/>
                        <a:cs typeface="Times New Roman" pitchFamily="18" charset="0"/>
                      </a:endParaRPr>
                    </a:p>
                    <a:p>
                      <a:pPr algn="just">
                        <a:lnSpc>
                          <a:spcPct val="115000"/>
                        </a:lnSpc>
                        <a:spcAft>
                          <a:spcPts val="0"/>
                        </a:spcAft>
                      </a:pPr>
                      <a:r>
                        <a:rPr lang="en-US" sz="2000">
                          <a:effectLst/>
                          <a:latin typeface="Times New Roman" pitchFamily="18" charset="0"/>
                          <a:cs typeface="Times New Roman" pitchFamily="18" charset="0"/>
                        </a:rPr>
                        <a:t>We</a:t>
                      </a:r>
                      <a:endParaRPr lang="en-IN" sz="1800">
                        <a:effectLst/>
                        <a:latin typeface="Times New Roman" pitchFamily="18" charset="0"/>
                        <a:cs typeface="Times New Roman" pitchFamily="18" charset="0"/>
                      </a:endParaRPr>
                    </a:p>
                    <a:p>
                      <a:pPr algn="just">
                        <a:lnSpc>
                          <a:spcPct val="115000"/>
                        </a:lnSpc>
                        <a:spcAft>
                          <a:spcPts val="0"/>
                        </a:spcAft>
                      </a:pPr>
                      <a:r>
                        <a:rPr lang="en-US" sz="2000">
                          <a:effectLst/>
                          <a:latin typeface="Times New Roman" pitchFamily="18" charset="0"/>
                          <a:cs typeface="Times New Roman" pitchFamily="18" charset="0"/>
                        </a:rPr>
                        <a:t>You</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000">
                          <a:effectLst/>
                          <a:latin typeface="Times New Roman" pitchFamily="18" charset="0"/>
                          <a:cs typeface="Times New Roman" pitchFamily="18" charset="0"/>
                        </a:rPr>
                        <a:t>talk</a:t>
                      </a:r>
                      <a:endParaRPr lang="en-IN" sz="1800">
                        <a:effectLst/>
                        <a:latin typeface="Times New Roman" pitchFamily="18" charset="0"/>
                        <a:cs typeface="Times New Roman" pitchFamily="18" charset="0"/>
                      </a:endParaRPr>
                    </a:p>
                    <a:p>
                      <a:pPr algn="just">
                        <a:lnSpc>
                          <a:spcPct val="115000"/>
                        </a:lnSpc>
                        <a:spcAft>
                          <a:spcPts val="0"/>
                        </a:spcAft>
                      </a:pPr>
                      <a:r>
                        <a:rPr lang="en-US" sz="2000">
                          <a:effectLst/>
                          <a:latin typeface="Times New Roman" pitchFamily="18" charset="0"/>
                          <a:cs typeface="Times New Roman" pitchFamily="18" charset="0"/>
                        </a:rPr>
                        <a:t>understand</a:t>
                      </a:r>
                      <a:endParaRPr lang="en-IN" sz="1800">
                        <a:effectLst/>
                        <a:latin typeface="Times New Roman" pitchFamily="18" charset="0"/>
                        <a:cs typeface="Times New Roman" pitchFamily="18" charset="0"/>
                      </a:endParaRPr>
                    </a:p>
                    <a:p>
                      <a:pPr algn="just">
                        <a:lnSpc>
                          <a:spcPct val="115000"/>
                        </a:lnSpc>
                        <a:spcAft>
                          <a:spcPts val="0"/>
                        </a:spcAft>
                      </a:pPr>
                      <a:r>
                        <a:rPr lang="en-US" sz="2000">
                          <a:effectLst/>
                          <a:latin typeface="Times New Roman" pitchFamily="18" charset="0"/>
                          <a:cs typeface="Times New Roman" pitchFamily="18" charset="0"/>
                        </a:rPr>
                        <a:t>speak </a:t>
                      </a:r>
                      <a:endParaRPr lang="en-IN" sz="1800">
                        <a:effectLst/>
                        <a:latin typeface="Times New Roman" pitchFamily="18" charset="0"/>
                        <a:ea typeface="Calibri"/>
                        <a:cs typeface="Times New Roman" pitchFamily="18" charset="0"/>
                      </a:endParaRPr>
                    </a:p>
                  </a:txBody>
                  <a:tcPr marL="68580" marR="68580" marT="0" marB="0"/>
                </a:tc>
                <a:tc rowSpan="3">
                  <a:txBody>
                    <a:bodyPr/>
                    <a:lstStyle/>
                    <a:p>
                      <a:pPr algn="just">
                        <a:lnSpc>
                          <a:spcPct val="115000"/>
                        </a:lnSpc>
                        <a:spcAft>
                          <a:spcPts val="0"/>
                        </a:spcAft>
                      </a:pPr>
                      <a:r>
                        <a:rPr lang="en-US" sz="2000" dirty="0">
                          <a:effectLst/>
                          <a:latin typeface="Times New Roman" pitchFamily="18" charset="0"/>
                          <a:cs typeface="Times New Roman" pitchFamily="18" charset="0"/>
                        </a:rPr>
                        <a:t> </a:t>
                      </a:r>
                      <a:endParaRPr lang="en-IN" sz="1800" dirty="0">
                        <a:effectLst/>
                        <a:latin typeface="Times New Roman" pitchFamily="18" charset="0"/>
                        <a:cs typeface="Times New Roman" pitchFamily="18" charset="0"/>
                      </a:endParaRPr>
                    </a:p>
                    <a:p>
                      <a:pPr algn="just">
                        <a:lnSpc>
                          <a:spcPct val="115000"/>
                        </a:lnSpc>
                        <a:spcAft>
                          <a:spcPts val="0"/>
                        </a:spcAft>
                      </a:pPr>
                      <a:r>
                        <a:rPr lang="en-US" sz="2000" dirty="0">
                          <a:effectLst/>
                          <a:latin typeface="Times New Roman" pitchFamily="18" charset="0"/>
                          <a:cs typeface="Times New Roman" pitchFamily="18" charset="0"/>
                        </a:rPr>
                        <a:t> </a:t>
                      </a:r>
                      <a:endParaRPr lang="en-IN" sz="1800" dirty="0">
                        <a:effectLst/>
                        <a:latin typeface="Times New Roman" pitchFamily="18" charset="0"/>
                        <a:cs typeface="Times New Roman" pitchFamily="18" charset="0"/>
                      </a:endParaRPr>
                    </a:p>
                    <a:p>
                      <a:pPr algn="just">
                        <a:lnSpc>
                          <a:spcPct val="115000"/>
                        </a:lnSpc>
                        <a:spcAft>
                          <a:spcPts val="0"/>
                        </a:spcAft>
                      </a:pPr>
                      <a:r>
                        <a:rPr lang="en-US" sz="2000" dirty="0">
                          <a:effectLst/>
                          <a:latin typeface="Times New Roman" pitchFamily="18" charset="0"/>
                          <a:cs typeface="Times New Roman" pitchFamily="18" charset="0"/>
                        </a:rPr>
                        <a:t> </a:t>
                      </a:r>
                      <a:endParaRPr lang="en-IN" sz="1800" dirty="0">
                        <a:effectLst/>
                        <a:latin typeface="Times New Roman" pitchFamily="18" charset="0"/>
                        <a:cs typeface="Times New Roman" pitchFamily="18" charset="0"/>
                      </a:endParaRPr>
                    </a:p>
                    <a:p>
                      <a:pPr algn="just">
                        <a:lnSpc>
                          <a:spcPct val="115000"/>
                        </a:lnSpc>
                        <a:spcAft>
                          <a:spcPts val="0"/>
                        </a:spcAft>
                      </a:pPr>
                      <a:r>
                        <a:rPr lang="en-US" sz="2000" dirty="0">
                          <a:effectLst/>
                          <a:latin typeface="Times New Roman" pitchFamily="18" charset="0"/>
                          <a:cs typeface="Times New Roman" pitchFamily="18" charset="0"/>
                        </a:rPr>
                        <a:t>English well.</a:t>
                      </a:r>
                      <a:endParaRPr lang="en-IN" sz="1800" dirty="0">
                        <a:effectLst/>
                        <a:latin typeface="Times New Roman" pitchFamily="18" charset="0"/>
                        <a:ea typeface="Calibri"/>
                        <a:cs typeface="Times New Roman" pitchFamily="18" charset="0"/>
                      </a:endParaRPr>
                    </a:p>
                  </a:txBody>
                  <a:tcPr marL="68580" marR="68580" marT="0" marB="0"/>
                </a:tc>
              </a:tr>
              <a:tr h="1313745">
                <a:tc>
                  <a:txBody>
                    <a:bodyPr/>
                    <a:lstStyle/>
                    <a:p>
                      <a:pPr algn="just">
                        <a:lnSpc>
                          <a:spcPct val="115000"/>
                        </a:lnSpc>
                        <a:spcAft>
                          <a:spcPts val="0"/>
                        </a:spcAft>
                      </a:pPr>
                      <a:r>
                        <a:rPr lang="en-US" sz="2000" dirty="0">
                          <a:effectLst/>
                          <a:latin typeface="Times New Roman" pitchFamily="18" charset="0"/>
                          <a:cs typeface="Times New Roman" pitchFamily="18" charset="0"/>
                        </a:rPr>
                        <a:t>He</a:t>
                      </a:r>
                      <a:endParaRPr lang="en-IN" sz="1800" dirty="0">
                        <a:effectLst/>
                        <a:latin typeface="Times New Roman" pitchFamily="18" charset="0"/>
                        <a:cs typeface="Times New Roman" pitchFamily="18" charset="0"/>
                      </a:endParaRPr>
                    </a:p>
                    <a:p>
                      <a:pPr algn="just">
                        <a:lnSpc>
                          <a:spcPct val="115000"/>
                        </a:lnSpc>
                        <a:spcAft>
                          <a:spcPts val="0"/>
                        </a:spcAft>
                      </a:pPr>
                      <a:r>
                        <a:rPr lang="en-US" sz="2000" dirty="0">
                          <a:effectLst/>
                          <a:latin typeface="Times New Roman" pitchFamily="18" charset="0"/>
                          <a:cs typeface="Times New Roman" pitchFamily="18" charset="0"/>
                        </a:rPr>
                        <a:t>She</a:t>
                      </a:r>
                      <a:endParaRPr lang="en-IN" sz="1800" dirty="0">
                        <a:effectLst/>
                        <a:latin typeface="Times New Roman" pitchFamily="18" charset="0"/>
                        <a:cs typeface="Times New Roman" pitchFamily="18" charset="0"/>
                      </a:endParaRPr>
                    </a:p>
                    <a:p>
                      <a:pPr algn="just">
                        <a:lnSpc>
                          <a:spcPct val="115000"/>
                        </a:lnSpc>
                        <a:spcAft>
                          <a:spcPts val="0"/>
                        </a:spcAft>
                      </a:pPr>
                      <a:r>
                        <a:rPr lang="en-US" sz="2000" dirty="0">
                          <a:effectLst/>
                          <a:latin typeface="Times New Roman" pitchFamily="18" charset="0"/>
                          <a:cs typeface="Times New Roman" pitchFamily="18" charset="0"/>
                        </a:rPr>
                        <a:t>It</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000" dirty="0">
                          <a:effectLst/>
                          <a:latin typeface="Times New Roman" pitchFamily="18" charset="0"/>
                          <a:cs typeface="Times New Roman" pitchFamily="18" charset="0"/>
                        </a:rPr>
                        <a:t>reads</a:t>
                      </a:r>
                      <a:endParaRPr lang="en-IN" sz="1800" dirty="0">
                        <a:effectLst/>
                        <a:latin typeface="Times New Roman" pitchFamily="18" charset="0"/>
                        <a:cs typeface="Times New Roman" pitchFamily="18" charset="0"/>
                      </a:endParaRPr>
                    </a:p>
                    <a:p>
                      <a:pPr algn="just">
                        <a:lnSpc>
                          <a:spcPct val="115000"/>
                        </a:lnSpc>
                        <a:spcAft>
                          <a:spcPts val="0"/>
                        </a:spcAft>
                      </a:pPr>
                      <a:r>
                        <a:rPr lang="en-US" sz="2000" dirty="0">
                          <a:effectLst/>
                          <a:latin typeface="Times New Roman" pitchFamily="18" charset="0"/>
                          <a:cs typeface="Times New Roman" pitchFamily="18" charset="0"/>
                        </a:rPr>
                        <a:t>writes</a:t>
                      </a:r>
                      <a:endParaRPr lang="en-IN" sz="1800" dirty="0">
                        <a:effectLst/>
                        <a:latin typeface="Times New Roman" pitchFamily="18" charset="0"/>
                        <a:cs typeface="Times New Roman" pitchFamily="18" charset="0"/>
                      </a:endParaRPr>
                    </a:p>
                    <a:p>
                      <a:pPr algn="just">
                        <a:lnSpc>
                          <a:spcPct val="115000"/>
                        </a:lnSpc>
                        <a:spcAft>
                          <a:spcPts val="0"/>
                        </a:spcAft>
                      </a:pPr>
                      <a:r>
                        <a:rPr lang="en-US" sz="2000" dirty="0">
                          <a:effectLst/>
                          <a:latin typeface="Times New Roman" pitchFamily="18" charset="0"/>
                          <a:cs typeface="Times New Roman" pitchFamily="18" charset="0"/>
                        </a:rPr>
                        <a:t>imitates</a:t>
                      </a:r>
                      <a:endParaRPr lang="en-IN" sz="1800" dirty="0">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r>
              <a:tr h="1765210">
                <a:tc>
                  <a:txBody>
                    <a:bodyPr/>
                    <a:lstStyle/>
                    <a:p>
                      <a:pPr algn="just">
                        <a:lnSpc>
                          <a:spcPct val="115000"/>
                        </a:lnSpc>
                        <a:spcAft>
                          <a:spcPts val="0"/>
                        </a:spcAft>
                      </a:pPr>
                      <a:r>
                        <a:rPr lang="en-US" sz="2000" dirty="0">
                          <a:effectLst/>
                          <a:latin typeface="Times New Roman" pitchFamily="18" charset="0"/>
                          <a:cs typeface="Times New Roman" pitchFamily="18" charset="0"/>
                        </a:rPr>
                        <a:t>They</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000" dirty="0">
                          <a:effectLst/>
                          <a:latin typeface="Times New Roman" pitchFamily="18" charset="0"/>
                          <a:cs typeface="Times New Roman" pitchFamily="18" charset="0"/>
                        </a:rPr>
                        <a:t>Communicate</a:t>
                      </a:r>
                      <a:endParaRPr lang="en-IN" sz="1800" dirty="0">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14450625"/>
              </p:ext>
            </p:extLst>
          </p:nvPr>
        </p:nvGraphicFramePr>
        <p:xfrm>
          <a:off x="4543841" y="1552341"/>
          <a:ext cx="3844583" cy="5117019"/>
        </p:xfrm>
        <a:graphic>
          <a:graphicData uri="http://schemas.openxmlformats.org/drawingml/2006/table">
            <a:tbl>
              <a:tblPr firstRow="1" firstCol="1" bandRow="1">
                <a:tableStyleId>{5C22544A-7EE6-4342-B048-85BDC9FD1C3A}</a:tableStyleId>
              </a:tblPr>
              <a:tblGrid>
                <a:gridCol w="1468319"/>
                <a:gridCol w="1224136"/>
                <a:gridCol w="1152128"/>
              </a:tblGrid>
              <a:tr h="2046808">
                <a:tc>
                  <a:txBody>
                    <a:bodyPr/>
                    <a:lstStyle/>
                    <a:p>
                      <a:pPr algn="just">
                        <a:lnSpc>
                          <a:spcPct val="115000"/>
                        </a:lnSpc>
                        <a:spcAft>
                          <a:spcPts val="0"/>
                        </a:spcAft>
                      </a:pPr>
                      <a:r>
                        <a:rPr lang="en-US" sz="2400" dirty="0">
                          <a:effectLst/>
                          <a:latin typeface="Times New Roman" pitchFamily="18" charset="0"/>
                          <a:cs typeface="Times New Roman" pitchFamily="18" charset="0"/>
                        </a:rPr>
                        <a:t>Subject</a:t>
                      </a:r>
                      <a:endParaRPr lang="en-IN" sz="20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400">
                          <a:effectLst/>
                          <a:latin typeface="Times New Roman" pitchFamily="18" charset="0"/>
                          <a:cs typeface="Times New Roman" pitchFamily="18" charset="0"/>
                        </a:rPr>
                        <a:t>Verb</a:t>
                      </a:r>
                      <a:endParaRPr lang="en-IN" sz="20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400">
                          <a:effectLst/>
                          <a:latin typeface="Times New Roman" pitchFamily="18" charset="0"/>
                          <a:cs typeface="Times New Roman" pitchFamily="18" charset="0"/>
                        </a:rPr>
                        <a:t>Complement</a:t>
                      </a:r>
                      <a:endParaRPr lang="en-IN" sz="2000">
                        <a:effectLst/>
                        <a:latin typeface="Times New Roman" pitchFamily="18" charset="0"/>
                        <a:ea typeface="Calibri"/>
                        <a:cs typeface="Times New Roman" pitchFamily="18" charset="0"/>
                      </a:endParaRPr>
                    </a:p>
                  </a:txBody>
                  <a:tcPr marL="68580" marR="68580" marT="0" marB="0"/>
                </a:tc>
              </a:tr>
              <a:tr h="3070211">
                <a:tc>
                  <a:txBody>
                    <a:bodyPr/>
                    <a:lstStyle/>
                    <a:p>
                      <a:pPr algn="just">
                        <a:lnSpc>
                          <a:spcPct val="115000"/>
                        </a:lnSpc>
                        <a:spcAft>
                          <a:spcPts val="0"/>
                        </a:spcAft>
                      </a:pPr>
                      <a:r>
                        <a:rPr lang="en-US" sz="2400" dirty="0">
                          <a:effectLst/>
                          <a:latin typeface="Times New Roman" pitchFamily="18" charset="0"/>
                          <a:cs typeface="Times New Roman" pitchFamily="18" charset="0"/>
                        </a:rPr>
                        <a:t>I/we/you</a:t>
                      </a:r>
                      <a:r>
                        <a:rPr lang="en-US" sz="2400" dirty="0" smtClean="0">
                          <a:effectLst/>
                          <a:latin typeface="Times New Roman" pitchFamily="18" charset="0"/>
                          <a:cs typeface="Times New Roman" pitchFamily="18" charset="0"/>
                        </a:rPr>
                        <a:t>/</a:t>
                      </a:r>
                    </a:p>
                    <a:p>
                      <a:pPr algn="just">
                        <a:lnSpc>
                          <a:spcPct val="115000"/>
                        </a:lnSpc>
                        <a:spcAft>
                          <a:spcPts val="0"/>
                        </a:spcAft>
                      </a:pPr>
                      <a:r>
                        <a:rPr lang="en-US" sz="2400" dirty="0" smtClean="0">
                          <a:effectLst/>
                          <a:latin typeface="Times New Roman" pitchFamily="18" charset="0"/>
                          <a:cs typeface="Times New Roman" pitchFamily="18" charset="0"/>
                        </a:rPr>
                        <a:t>they</a:t>
                      </a:r>
                      <a:endParaRPr lang="en-IN" sz="2000" dirty="0">
                        <a:effectLst/>
                        <a:latin typeface="Times New Roman" pitchFamily="18" charset="0"/>
                        <a:cs typeface="Times New Roman" pitchFamily="18" charset="0"/>
                      </a:endParaRPr>
                    </a:p>
                    <a:p>
                      <a:pPr algn="just">
                        <a:lnSpc>
                          <a:spcPct val="115000"/>
                        </a:lnSpc>
                        <a:spcAft>
                          <a:spcPts val="0"/>
                        </a:spcAft>
                      </a:pPr>
                      <a:r>
                        <a:rPr lang="en-US" sz="2400" dirty="0">
                          <a:effectLst/>
                          <a:latin typeface="Times New Roman" pitchFamily="18" charset="0"/>
                          <a:cs typeface="Times New Roman" pitchFamily="18" charset="0"/>
                        </a:rPr>
                        <a:t> </a:t>
                      </a:r>
                      <a:endParaRPr lang="en-IN" sz="2000" dirty="0">
                        <a:effectLst/>
                        <a:latin typeface="Times New Roman" pitchFamily="18" charset="0"/>
                        <a:cs typeface="Times New Roman" pitchFamily="18" charset="0"/>
                      </a:endParaRPr>
                    </a:p>
                    <a:p>
                      <a:pPr algn="just">
                        <a:lnSpc>
                          <a:spcPct val="115000"/>
                        </a:lnSpc>
                        <a:spcAft>
                          <a:spcPts val="0"/>
                        </a:spcAft>
                      </a:pPr>
                      <a:r>
                        <a:rPr lang="en-US" sz="2400" dirty="0">
                          <a:effectLst/>
                          <a:latin typeface="Times New Roman" pitchFamily="18" charset="0"/>
                          <a:cs typeface="Times New Roman" pitchFamily="18" charset="0"/>
                        </a:rPr>
                        <a:t>He/she/it</a:t>
                      </a:r>
                      <a:endParaRPr lang="en-IN" sz="20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400" dirty="0">
                          <a:effectLst/>
                          <a:latin typeface="Times New Roman" pitchFamily="18" charset="0"/>
                          <a:cs typeface="Times New Roman" pitchFamily="18" charset="0"/>
                        </a:rPr>
                        <a:t>Don’t</a:t>
                      </a:r>
                      <a:endParaRPr lang="en-IN" sz="2000" dirty="0">
                        <a:effectLst/>
                        <a:latin typeface="Times New Roman" pitchFamily="18" charset="0"/>
                        <a:cs typeface="Times New Roman" pitchFamily="18" charset="0"/>
                      </a:endParaRPr>
                    </a:p>
                    <a:p>
                      <a:pPr algn="just">
                        <a:lnSpc>
                          <a:spcPct val="115000"/>
                        </a:lnSpc>
                        <a:spcAft>
                          <a:spcPts val="0"/>
                        </a:spcAft>
                      </a:pPr>
                      <a:r>
                        <a:rPr lang="en-US" sz="2400" dirty="0">
                          <a:effectLst/>
                          <a:latin typeface="Times New Roman" pitchFamily="18" charset="0"/>
                          <a:cs typeface="Times New Roman" pitchFamily="18" charset="0"/>
                        </a:rPr>
                        <a:t> </a:t>
                      </a:r>
                      <a:endParaRPr lang="en-IN" sz="2000" dirty="0">
                        <a:effectLst/>
                        <a:latin typeface="Times New Roman" pitchFamily="18" charset="0"/>
                        <a:cs typeface="Times New Roman" pitchFamily="18" charset="0"/>
                      </a:endParaRPr>
                    </a:p>
                    <a:p>
                      <a:pPr algn="just">
                        <a:lnSpc>
                          <a:spcPct val="115000"/>
                        </a:lnSpc>
                        <a:spcAft>
                          <a:spcPts val="0"/>
                        </a:spcAft>
                      </a:pPr>
                      <a:r>
                        <a:rPr lang="en-US" sz="2400" dirty="0">
                          <a:effectLst/>
                          <a:latin typeface="Times New Roman" pitchFamily="18" charset="0"/>
                          <a:cs typeface="Times New Roman" pitchFamily="18" charset="0"/>
                        </a:rPr>
                        <a:t>Doesn’t</a:t>
                      </a:r>
                      <a:endParaRPr lang="en-IN" sz="20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400" dirty="0">
                          <a:effectLst/>
                          <a:latin typeface="Times New Roman" pitchFamily="18" charset="0"/>
                          <a:cs typeface="Times New Roman" pitchFamily="18" charset="0"/>
                        </a:rPr>
                        <a:t>Work.</a:t>
                      </a:r>
                      <a:endParaRPr lang="en-IN" sz="2000" dirty="0">
                        <a:effectLst/>
                        <a:latin typeface="Times New Roman" pitchFamily="18" charset="0"/>
                        <a:cs typeface="Times New Roman" pitchFamily="18" charset="0"/>
                      </a:endParaRPr>
                    </a:p>
                    <a:p>
                      <a:pPr algn="just">
                        <a:lnSpc>
                          <a:spcPct val="115000"/>
                        </a:lnSpc>
                        <a:spcAft>
                          <a:spcPts val="0"/>
                        </a:spcAft>
                      </a:pPr>
                      <a:r>
                        <a:rPr lang="en-US" sz="2400" dirty="0">
                          <a:effectLst/>
                          <a:latin typeface="Times New Roman" pitchFamily="18" charset="0"/>
                          <a:cs typeface="Times New Roman" pitchFamily="18" charset="0"/>
                        </a:rPr>
                        <a:t> </a:t>
                      </a:r>
                      <a:endParaRPr lang="en-IN" sz="2000" dirty="0">
                        <a:effectLst/>
                        <a:latin typeface="Times New Roman" pitchFamily="18" charset="0"/>
                        <a:cs typeface="Times New Roman" pitchFamily="18" charset="0"/>
                      </a:endParaRPr>
                    </a:p>
                    <a:p>
                      <a:pPr algn="just">
                        <a:lnSpc>
                          <a:spcPct val="115000"/>
                        </a:lnSpc>
                        <a:spcAft>
                          <a:spcPts val="0"/>
                        </a:spcAft>
                      </a:pPr>
                      <a:r>
                        <a:rPr lang="en-US" sz="2400" dirty="0">
                          <a:effectLst/>
                          <a:latin typeface="Times New Roman" pitchFamily="18" charset="0"/>
                          <a:cs typeface="Times New Roman" pitchFamily="18" charset="0"/>
                        </a:rPr>
                        <a:t>Come.</a:t>
                      </a:r>
                      <a:endParaRPr lang="en-IN" sz="2000" dirty="0">
                        <a:effectLst/>
                        <a:latin typeface="Times New Roman" pitchFamily="18" charset="0"/>
                        <a:ea typeface="Calibri"/>
                        <a:cs typeface="Times New Roman" pitchFamily="18" charset="0"/>
                      </a:endParaRPr>
                    </a:p>
                  </a:txBody>
                  <a:tcPr marL="68580" marR="68580" marT="0" marB="0"/>
                </a:tc>
              </a:tr>
            </a:tbl>
          </a:graphicData>
        </a:graphic>
      </p:graphicFrame>
      <p:sp>
        <p:nvSpPr>
          <p:cNvPr id="7" name="Rectangle 6"/>
          <p:cNvSpPr/>
          <p:nvPr/>
        </p:nvSpPr>
        <p:spPr>
          <a:xfrm>
            <a:off x="179512" y="620688"/>
            <a:ext cx="7920880" cy="923330"/>
          </a:xfrm>
          <a:prstGeom prst="rect">
            <a:avLst/>
          </a:prstGeom>
        </p:spPr>
        <p:txBody>
          <a:bodyPr wrap="square">
            <a:spAutoFit/>
          </a:bodyPr>
          <a:lstStyle/>
          <a:p>
            <a:pPr lvl="0" algn="just" eaLnBrk="0" fontAlgn="base" hangingPunct="0">
              <a:spcBef>
                <a:spcPct val="0"/>
              </a:spcBef>
              <a:spcAft>
                <a:spcPct val="0"/>
              </a:spcAft>
            </a:pPr>
            <a:r>
              <a:rPr kumimoji="0" lang="en-US"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1.1. Present simple (I DO) </a:t>
            </a:r>
            <a:r>
              <a:rPr kumimoji="0" lang="en-US" b="1" i="0" u="none" strike="noStrike" cap="none" normalizeH="0" baseline="0" dirty="0" smtClean="0">
                <a:ln>
                  <a:noFill/>
                </a:ln>
                <a:solidFill>
                  <a:srgbClr val="0D0D0D"/>
                </a:solidFill>
                <a:effectLst/>
                <a:latin typeface="Book Antiqua" pitchFamily="18" charset="0"/>
                <a:ea typeface="Calibri" pitchFamily="34" charset="0"/>
                <a:cs typeface="Tunga"/>
              </a:rPr>
              <a:t>[Subject + Am/is + verb]</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pPr>
            <a:r>
              <a:rPr kumimoji="0" lang="en-US"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We use </a:t>
            </a:r>
            <a:r>
              <a:rPr kumimoji="0" lang="en-US" b="1" i="0" u="sng"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simple present</a:t>
            </a:r>
            <a:r>
              <a:rPr kumimoji="0" lang="en-US"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 to make affirmative and negative sentences.</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pPr>
            <a:r>
              <a:rPr kumimoji="0" lang="en-US"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Affirmative Sentences.</a:t>
            </a:r>
            <a:r>
              <a:rPr lang="en-US" sz="1050" dirty="0">
                <a:latin typeface="Arial" pitchFamily="34" charset="0"/>
                <a:cs typeface="Arial" pitchFamily="34" charset="0"/>
              </a:rPr>
              <a:t> </a:t>
            </a:r>
            <a:r>
              <a:rPr lang="en-US" sz="1050" dirty="0" smtClean="0">
                <a:latin typeface="Arial" pitchFamily="34" charset="0"/>
                <a:cs typeface="Arial" pitchFamily="34" charset="0"/>
              </a:rPr>
              <a:t>                                                                   </a:t>
            </a:r>
            <a:r>
              <a:rPr kumimoji="0" lang="en-US"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Negative sentences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841533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202" y="1052736"/>
            <a:ext cx="7620000" cy="562074"/>
          </a:xfrm>
        </p:spPr>
        <p:txBody>
          <a:bodyPr/>
          <a:lstStyle/>
          <a:p>
            <a:pPr lvl="0"/>
            <a:r>
              <a:rPr lang="en-US" sz="3200" b="1" dirty="0">
                <a:solidFill>
                  <a:srgbClr val="0D0D0D"/>
                </a:solidFill>
                <a:latin typeface="Times New Roman" pitchFamily="18" charset="0"/>
                <a:ea typeface="Calibri" pitchFamily="34" charset="0"/>
                <a:cs typeface="Times New Roman" pitchFamily="18" charset="0"/>
              </a:rPr>
              <a:t>1.2. Present continuous (I am doing) [Subject + Am/is/are + verb+ </a:t>
            </a:r>
            <a:r>
              <a:rPr lang="en-US" sz="3200" b="1" dirty="0" err="1">
                <a:solidFill>
                  <a:srgbClr val="0D0D0D"/>
                </a:solidFill>
                <a:latin typeface="Times New Roman" pitchFamily="18" charset="0"/>
                <a:ea typeface="Calibri" pitchFamily="34" charset="0"/>
                <a:cs typeface="Times New Roman" pitchFamily="18" charset="0"/>
              </a:rPr>
              <a:t>ing</a:t>
            </a:r>
            <a:r>
              <a:rPr lang="en-US" sz="3200" b="1" dirty="0">
                <a:solidFill>
                  <a:srgbClr val="0D0D0D"/>
                </a:solidFill>
                <a:latin typeface="Times New Roman" pitchFamily="18" charset="0"/>
                <a:ea typeface="Calibri" pitchFamily="34" charset="0"/>
                <a:cs typeface="Times New Roman" pitchFamily="18" charset="0"/>
              </a:rPr>
              <a:t>]</a:t>
            </a:r>
            <a:r>
              <a:rPr lang="en-US" sz="3200" dirty="0">
                <a:solidFill>
                  <a:schemeClr val="tx1"/>
                </a:solidFill>
                <a:latin typeface="Times New Roman" pitchFamily="18" charset="0"/>
                <a:cs typeface="Times New Roman" pitchFamily="18" charset="0"/>
              </a:rPr>
              <a:t/>
            </a:r>
            <a:br>
              <a:rPr lang="en-US" sz="3200" dirty="0">
                <a:solidFill>
                  <a:schemeClr val="tx1"/>
                </a:solidFill>
                <a:latin typeface="Times New Roman" pitchFamily="18" charset="0"/>
                <a:cs typeface="Times New Roman" pitchFamily="18" charset="0"/>
              </a:rPr>
            </a:br>
            <a:endParaRPr lang="en-IN" sz="3200" dirty="0">
              <a:latin typeface="Times New Roman" pitchFamily="18" charset="0"/>
              <a:cs typeface="Times New Roman" pitchFamily="18" charset="0"/>
            </a:endParaRPr>
          </a:p>
        </p:txBody>
      </p:sp>
      <p:sp>
        <p:nvSpPr>
          <p:cNvPr id="5" name="Rectangle 1"/>
          <p:cNvSpPr>
            <a:spLocks noChangeArrowheads="1"/>
          </p:cNvSpPr>
          <p:nvPr/>
        </p:nvSpPr>
        <p:spPr bwMode="auto">
          <a:xfrm>
            <a:off x="31972" y="1427286"/>
            <a:ext cx="8428460"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A. </a:t>
            </a:r>
            <a:r>
              <a:rPr kumimoji="0" lang="en-US" sz="24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Anna is in her car. She is on her way to work.</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She is driving to work.</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This means:</a:t>
            </a:r>
            <a:r>
              <a:rPr kumimoji="0" lang="en-US" sz="24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 She is </a:t>
            </a:r>
            <a:r>
              <a:rPr kumimoji="0" lang="en-US" sz="24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driving</a:t>
            </a:r>
            <a:r>
              <a:rPr kumimoji="0" lang="en-US" sz="24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 now. At the time of speaking. The </a:t>
            </a:r>
            <a:r>
              <a:rPr kumimoji="0" lang="en-US" sz="2400" b="0" i="0" u="sng"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action is not finished</a:t>
            </a:r>
            <a:r>
              <a:rPr kumimoji="0" lang="en-US" sz="24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B. </a:t>
            </a:r>
            <a:r>
              <a:rPr kumimoji="0" lang="en-US" sz="24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I am doing something= I am in the middle of something. </a:t>
            </a:r>
            <a:r>
              <a:rPr kumimoji="0" lang="en-US" sz="2400" b="1" i="0" u="sng"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I have started doing it and haven</a:t>
            </a:r>
            <a:r>
              <a:rPr kumimoji="0" lang="en-US" sz="2400" b="1" i="0" u="sng" strike="noStrike" cap="none" normalizeH="0" baseline="0" dirty="0" smtClean="0">
                <a:ln>
                  <a:noFill/>
                </a:ln>
                <a:solidFill>
                  <a:srgbClr val="0D0D0D"/>
                </a:solidFill>
                <a:effectLst/>
                <a:latin typeface="Calibri"/>
                <a:ea typeface="Calibri" pitchFamily="34" charset="0"/>
                <a:cs typeface="Times New Roman" pitchFamily="18" charset="0"/>
              </a:rPr>
              <a:t>’</a:t>
            </a:r>
            <a:r>
              <a:rPr kumimoji="0" lang="en-US" sz="2400" b="1" i="0" u="sng"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t finished yet.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Often the action is happening at the time of speaking.</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Please don</a:t>
            </a:r>
            <a:r>
              <a:rPr kumimoji="0" lang="en-US" sz="2400" b="0" i="0" u="none" strike="noStrike" cap="none" normalizeH="0" baseline="0" dirty="0" smtClean="0">
                <a:ln>
                  <a:noFill/>
                </a:ln>
                <a:solidFill>
                  <a:srgbClr val="0D0D0D"/>
                </a:solidFill>
                <a:effectLst/>
                <a:latin typeface="Calibri"/>
                <a:ea typeface="Calibri" pitchFamily="34" charset="0"/>
                <a:cs typeface="Times New Roman" pitchFamily="18" charset="0"/>
              </a:rPr>
              <a:t>’</a:t>
            </a:r>
            <a:r>
              <a:rPr kumimoji="0" lang="en-US" sz="24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t make so much noise. I </a:t>
            </a:r>
            <a:r>
              <a:rPr kumimoji="0" lang="en-US" sz="24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am working</a:t>
            </a:r>
            <a:r>
              <a:rPr kumimoji="0" lang="en-US" sz="24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 (not I work)</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C. We use the present continuous when we talk about things happening in a </a:t>
            </a:r>
            <a:r>
              <a:rPr kumimoji="0" lang="en-US" sz="2400" b="1" i="0" u="sng"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period around now</a:t>
            </a:r>
            <a:r>
              <a:rPr kumimoji="0" lang="en-US" sz="24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 (Today, this week, this evening)</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You</a:t>
            </a:r>
            <a:r>
              <a:rPr kumimoji="0" lang="en-US" sz="2400" b="0" i="0" u="none" strike="noStrike" cap="none" normalizeH="0" baseline="0" dirty="0" smtClean="0">
                <a:ln>
                  <a:noFill/>
                </a:ln>
                <a:solidFill>
                  <a:srgbClr val="0D0D0D"/>
                </a:solidFill>
                <a:effectLst/>
                <a:latin typeface="Calibri"/>
                <a:ea typeface="Calibri" pitchFamily="34" charset="0"/>
                <a:cs typeface="Times New Roman" pitchFamily="18" charset="0"/>
              </a:rPr>
              <a:t>’</a:t>
            </a:r>
            <a:r>
              <a:rPr kumimoji="0" lang="en-US" sz="24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re working </a:t>
            </a:r>
            <a:r>
              <a:rPr kumimoji="0" lang="en-US" sz="24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hard today. Yes I have a lot to do. (not to </a:t>
            </a:r>
            <a:r>
              <a:rPr kumimoji="0" lang="en-US" sz="24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work hard today</a:t>
            </a:r>
            <a:r>
              <a:rPr kumimoji="0" lang="en-US" sz="24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825427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62074"/>
          </a:xfrm>
        </p:spPr>
        <p:txBody>
          <a:bodyPr/>
          <a:lstStyle/>
          <a:p>
            <a:pPr lvl="0"/>
            <a:r>
              <a:rPr lang="en-US" sz="2000" b="1" dirty="0">
                <a:solidFill>
                  <a:srgbClr val="0D0D0D"/>
                </a:solidFill>
                <a:latin typeface="Times New Roman" pitchFamily="18" charset="0"/>
                <a:ea typeface="Calibri" pitchFamily="34" charset="0"/>
                <a:cs typeface="Times New Roman" pitchFamily="18" charset="0"/>
              </a:rPr>
              <a:t>1.2. Present continuous (I am doing) [Subject + Am/is/are + verb+ </a:t>
            </a:r>
            <a:r>
              <a:rPr lang="en-US" sz="2000" b="1" dirty="0" err="1">
                <a:solidFill>
                  <a:srgbClr val="0D0D0D"/>
                </a:solidFill>
                <a:latin typeface="Times New Roman" pitchFamily="18" charset="0"/>
                <a:ea typeface="Calibri" pitchFamily="34" charset="0"/>
                <a:cs typeface="Times New Roman" pitchFamily="18" charset="0"/>
              </a:rPr>
              <a:t>ing</a:t>
            </a:r>
            <a:r>
              <a:rPr lang="en-US" sz="2000" b="1" dirty="0">
                <a:solidFill>
                  <a:srgbClr val="0D0D0D"/>
                </a:solidFill>
                <a:latin typeface="Times New Roman" pitchFamily="18" charset="0"/>
                <a:ea typeface="Calibri" pitchFamily="34" charset="0"/>
                <a:cs typeface="Times New Roman" pitchFamily="18" charset="0"/>
              </a:rPr>
              <a:t>]</a:t>
            </a:r>
            <a:r>
              <a:rPr lang="en-US" sz="2000" dirty="0">
                <a:solidFill>
                  <a:schemeClr val="tx1"/>
                </a:solidFill>
                <a:latin typeface="Times New Roman" pitchFamily="18" charset="0"/>
                <a:cs typeface="Times New Roman" pitchFamily="18" charset="0"/>
              </a:rPr>
              <a:t/>
            </a:r>
            <a:br>
              <a:rPr lang="en-US" sz="2000" dirty="0">
                <a:solidFill>
                  <a:schemeClr val="tx1"/>
                </a:solidFill>
                <a:latin typeface="Times New Roman" pitchFamily="18" charset="0"/>
                <a:cs typeface="Times New Roman" pitchFamily="18" charset="0"/>
              </a:rPr>
            </a:br>
            <a:endParaRPr lang="en-IN" sz="20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5032867"/>
              </p:ext>
            </p:extLst>
          </p:nvPr>
        </p:nvGraphicFramePr>
        <p:xfrm>
          <a:off x="146571" y="1556792"/>
          <a:ext cx="8047237" cy="5415280"/>
        </p:xfrm>
        <a:graphic>
          <a:graphicData uri="http://schemas.openxmlformats.org/drawingml/2006/table">
            <a:tbl>
              <a:tblPr firstRow="1" firstCol="1" bandRow="1">
                <a:tableStyleId>{5C22544A-7EE6-4342-B048-85BDC9FD1C3A}</a:tableStyleId>
              </a:tblPr>
              <a:tblGrid>
                <a:gridCol w="585191"/>
                <a:gridCol w="443247"/>
                <a:gridCol w="1388956"/>
                <a:gridCol w="1215947"/>
                <a:gridCol w="355881"/>
                <a:gridCol w="653114"/>
                <a:gridCol w="476338"/>
                <a:gridCol w="1641493"/>
                <a:gridCol w="1287070"/>
              </a:tblGrid>
              <a:tr h="269629">
                <a:tc>
                  <a:txBody>
                    <a:bodyPr/>
                    <a:lstStyle/>
                    <a:p>
                      <a:pPr algn="just">
                        <a:lnSpc>
                          <a:spcPct val="115000"/>
                        </a:lnSpc>
                        <a:spcAft>
                          <a:spcPts val="1000"/>
                        </a:spcAft>
                      </a:pPr>
                      <a:r>
                        <a:rPr lang="en-US" sz="2000" dirty="0" smtClean="0">
                          <a:effectLst/>
                          <a:latin typeface="Times New Roman" pitchFamily="18" charset="0"/>
                          <a:cs typeface="Times New Roman" pitchFamily="18" charset="0"/>
                        </a:rPr>
                        <a:t>S</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2000">
                          <a:effectLst/>
                          <a:latin typeface="Times New Roman" pitchFamily="18" charset="0"/>
                          <a:cs typeface="Times New Roman" pitchFamily="18" charset="0"/>
                        </a:rPr>
                        <a:t>HV</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2000" dirty="0">
                          <a:effectLst/>
                          <a:latin typeface="Times New Roman" pitchFamily="18" charset="0"/>
                          <a:cs typeface="Times New Roman" pitchFamily="18" charset="0"/>
                        </a:rPr>
                        <a:t>MV</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2000">
                          <a:effectLst/>
                          <a:latin typeface="Times New Roman" pitchFamily="18" charset="0"/>
                          <a:cs typeface="Times New Roman" pitchFamily="18" charset="0"/>
                        </a:rPr>
                        <a:t>Complement</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2000">
                          <a:effectLst/>
                          <a:latin typeface="Times New Roman" pitchFamily="18" charset="0"/>
                          <a:cs typeface="Times New Roman" pitchFamily="18" charset="0"/>
                        </a:rPr>
                        <a:t> </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2000">
                          <a:effectLst/>
                          <a:latin typeface="Times New Roman" pitchFamily="18" charset="0"/>
                          <a:cs typeface="Times New Roman" pitchFamily="18" charset="0"/>
                        </a:rPr>
                        <a:t>S</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2000">
                          <a:effectLst/>
                          <a:latin typeface="Times New Roman" pitchFamily="18" charset="0"/>
                          <a:cs typeface="Times New Roman" pitchFamily="18" charset="0"/>
                        </a:rPr>
                        <a:t>HV</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2000">
                          <a:effectLst/>
                          <a:latin typeface="Times New Roman" pitchFamily="18" charset="0"/>
                          <a:cs typeface="Times New Roman" pitchFamily="18" charset="0"/>
                        </a:rPr>
                        <a:t>MV</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2000">
                          <a:effectLst/>
                          <a:latin typeface="Times New Roman" pitchFamily="18" charset="0"/>
                          <a:cs typeface="Times New Roman" pitchFamily="18" charset="0"/>
                        </a:rPr>
                        <a:t>Complement</a:t>
                      </a:r>
                      <a:endParaRPr lang="en-IN" sz="1800">
                        <a:effectLst/>
                        <a:latin typeface="Times New Roman" pitchFamily="18" charset="0"/>
                        <a:ea typeface="Calibri"/>
                        <a:cs typeface="Times New Roman" pitchFamily="18" charset="0"/>
                      </a:endParaRPr>
                    </a:p>
                  </a:txBody>
                  <a:tcPr marL="68580" marR="68580" marT="0" marB="0"/>
                </a:tc>
              </a:tr>
              <a:tr h="1134527">
                <a:tc>
                  <a:txBody>
                    <a:bodyPr/>
                    <a:lstStyle/>
                    <a:p>
                      <a:pPr algn="just">
                        <a:lnSpc>
                          <a:spcPct val="115000"/>
                        </a:lnSpc>
                        <a:spcAft>
                          <a:spcPts val="1000"/>
                        </a:spcAft>
                      </a:pPr>
                      <a:r>
                        <a:rPr lang="en-US" sz="2000" dirty="0">
                          <a:effectLst/>
                          <a:latin typeface="Times New Roman" pitchFamily="18" charset="0"/>
                          <a:cs typeface="Times New Roman" pitchFamily="18" charset="0"/>
                        </a:rPr>
                        <a:t> I</a:t>
                      </a:r>
                      <a:endParaRPr lang="en-IN" sz="1800" dirty="0">
                        <a:effectLst/>
                        <a:latin typeface="Times New Roman" pitchFamily="18" charset="0"/>
                        <a:cs typeface="Times New Roman" pitchFamily="18" charset="0"/>
                      </a:endParaRPr>
                    </a:p>
                    <a:p>
                      <a:pPr algn="just">
                        <a:lnSpc>
                          <a:spcPct val="115000"/>
                        </a:lnSpc>
                        <a:spcAft>
                          <a:spcPts val="1000"/>
                        </a:spcAft>
                      </a:pPr>
                      <a:r>
                        <a:rPr lang="en-US" sz="2000" dirty="0">
                          <a:effectLst/>
                          <a:latin typeface="Times New Roman" pitchFamily="18" charset="0"/>
                          <a:cs typeface="Times New Roman" pitchFamily="18" charset="0"/>
                        </a:rPr>
                        <a:t>We</a:t>
                      </a:r>
                      <a:endParaRPr lang="en-IN" sz="1800" dirty="0">
                        <a:effectLst/>
                        <a:latin typeface="Times New Roman" pitchFamily="18" charset="0"/>
                        <a:cs typeface="Times New Roman" pitchFamily="18" charset="0"/>
                      </a:endParaRPr>
                    </a:p>
                    <a:p>
                      <a:pPr algn="just">
                        <a:lnSpc>
                          <a:spcPct val="115000"/>
                        </a:lnSpc>
                        <a:spcAft>
                          <a:spcPts val="1000"/>
                        </a:spcAft>
                      </a:pPr>
                      <a:r>
                        <a:rPr lang="en-US" sz="2000" dirty="0">
                          <a:effectLst/>
                          <a:latin typeface="Times New Roman" pitchFamily="18" charset="0"/>
                          <a:cs typeface="Times New Roman" pitchFamily="18" charset="0"/>
                        </a:rPr>
                        <a:t>You</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2000" dirty="0">
                          <a:effectLst/>
                          <a:latin typeface="Times New Roman" pitchFamily="18" charset="0"/>
                          <a:cs typeface="Times New Roman" pitchFamily="18" charset="0"/>
                        </a:rPr>
                        <a:t>am</a:t>
                      </a:r>
                      <a:endParaRPr lang="en-IN" sz="1800" dirty="0">
                        <a:effectLst/>
                        <a:latin typeface="Times New Roman" pitchFamily="18" charset="0"/>
                        <a:cs typeface="Times New Roman" pitchFamily="18" charset="0"/>
                      </a:endParaRPr>
                    </a:p>
                    <a:p>
                      <a:pPr algn="just">
                        <a:lnSpc>
                          <a:spcPct val="115000"/>
                        </a:lnSpc>
                        <a:spcAft>
                          <a:spcPts val="1000"/>
                        </a:spcAft>
                      </a:pPr>
                      <a:r>
                        <a:rPr lang="en-US" sz="2000" dirty="0">
                          <a:effectLst/>
                          <a:latin typeface="Times New Roman" pitchFamily="18" charset="0"/>
                          <a:cs typeface="Times New Roman" pitchFamily="18" charset="0"/>
                        </a:rPr>
                        <a:t>are</a:t>
                      </a:r>
                      <a:endParaRPr lang="en-IN" sz="1800" dirty="0">
                        <a:effectLst/>
                        <a:latin typeface="Times New Roman" pitchFamily="18" charset="0"/>
                        <a:cs typeface="Times New Roman" pitchFamily="18" charset="0"/>
                      </a:endParaRPr>
                    </a:p>
                    <a:p>
                      <a:pPr algn="just">
                        <a:lnSpc>
                          <a:spcPct val="115000"/>
                        </a:lnSpc>
                        <a:spcAft>
                          <a:spcPts val="1000"/>
                        </a:spcAft>
                      </a:pPr>
                      <a:r>
                        <a:rPr lang="en-US" sz="2000" dirty="0">
                          <a:effectLst/>
                          <a:latin typeface="Times New Roman" pitchFamily="18" charset="0"/>
                          <a:cs typeface="Times New Roman" pitchFamily="18" charset="0"/>
                        </a:rPr>
                        <a:t>are</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2000" dirty="0">
                          <a:effectLst/>
                          <a:latin typeface="Times New Roman" pitchFamily="18" charset="0"/>
                          <a:cs typeface="Times New Roman" pitchFamily="18" charset="0"/>
                        </a:rPr>
                        <a:t>speaking </a:t>
                      </a:r>
                      <a:endParaRPr lang="en-IN" sz="1800" dirty="0">
                        <a:effectLst/>
                        <a:latin typeface="Times New Roman" pitchFamily="18" charset="0"/>
                        <a:cs typeface="Times New Roman" pitchFamily="18" charset="0"/>
                      </a:endParaRPr>
                    </a:p>
                    <a:p>
                      <a:pPr algn="just">
                        <a:lnSpc>
                          <a:spcPct val="115000"/>
                        </a:lnSpc>
                        <a:spcAft>
                          <a:spcPts val="1000"/>
                        </a:spcAft>
                      </a:pPr>
                      <a:r>
                        <a:rPr lang="en-US" sz="2000" dirty="0">
                          <a:effectLst/>
                          <a:latin typeface="Times New Roman" pitchFamily="18" charset="0"/>
                          <a:cs typeface="Times New Roman" pitchFamily="18" charset="0"/>
                        </a:rPr>
                        <a:t>talking</a:t>
                      </a:r>
                      <a:endParaRPr lang="en-IN" sz="1800" dirty="0">
                        <a:effectLst/>
                        <a:latin typeface="Times New Roman" pitchFamily="18" charset="0"/>
                        <a:cs typeface="Times New Roman" pitchFamily="18" charset="0"/>
                      </a:endParaRPr>
                    </a:p>
                    <a:p>
                      <a:pPr algn="just">
                        <a:lnSpc>
                          <a:spcPct val="115000"/>
                        </a:lnSpc>
                        <a:spcAft>
                          <a:spcPts val="1000"/>
                        </a:spcAft>
                      </a:pPr>
                      <a:r>
                        <a:rPr lang="en-US" sz="2000" dirty="0">
                          <a:effectLst/>
                          <a:latin typeface="Times New Roman" pitchFamily="18" charset="0"/>
                          <a:cs typeface="Times New Roman" pitchFamily="18" charset="0"/>
                        </a:rPr>
                        <a:t>understanding</a:t>
                      </a:r>
                      <a:endParaRPr lang="en-IN" sz="1800" dirty="0">
                        <a:effectLst/>
                        <a:latin typeface="Times New Roman" pitchFamily="18" charset="0"/>
                        <a:ea typeface="Calibri"/>
                        <a:cs typeface="Times New Roman" pitchFamily="18" charset="0"/>
                      </a:endParaRPr>
                    </a:p>
                  </a:txBody>
                  <a:tcPr marL="68580" marR="68580" marT="0" marB="0"/>
                </a:tc>
                <a:tc rowSpan="3">
                  <a:txBody>
                    <a:bodyPr/>
                    <a:lstStyle/>
                    <a:p>
                      <a:pPr algn="just">
                        <a:lnSpc>
                          <a:spcPct val="115000"/>
                        </a:lnSpc>
                        <a:spcAft>
                          <a:spcPts val="1000"/>
                        </a:spcAft>
                      </a:pPr>
                      <a:r>
                        <a:rPr lang="en-US" sz="2000" dirty="0">
                          <a:effectLst/>
                          <a:latin typeface="Times New Roman" pitchFamily="18" charset="0"/>
                          <a:cs typeface="Times New Roman" pitchFamily="18" charset="0"/>
                        </a:rPr>
                        <a:t> </a:t>
                      </a:r>
                      <a:endParaRPr lang="en-IN" sz="1800" dirty="0">
                        <a:effectLst/>
                        <a:latin typeface="Times New Roman" pitchFamily="18" charset="0"/>
                        <a:cs typeface="Times New Roman" pitchFamily="18" charset="0"/>
                      </a:endParaRPr>
                    </a:p>
                    <a:p>
                      <a:pPr algn="just">
                        <a:lnSpc>
                          <a:spcPct val="115000"/>
                        </a:lnSpc>
                        <a:spcAft>
                          <a:spcPts val="1000"/>
                        </a:spcAft>
                      </a:pPr>
                      <a:r>
                        <a:rPr lang="en-US" sz="2000" dirty="0">
                          <a:effectLst/>
                          <a:latin typeface="Times New Roman" pitchFamily="18" charset="0"/>
                          <a:cs typeface="Times New Roman" pitchFamily="18" charset="0"/>
                        </a:rPr>
                        <a:t> </a:t>
                      </a:r>
                      <a:endParaRPr lang="en-IN" sz="1800" dirty="0">
                        <a:effectLst/>
                        <a:latin typeface="Times New Roman" pitchFamily="18" charset="0"/>
                        <a:cs typeface="Times New Roman" pitchFamily="18" charset="0"/>
                      </a:endParaRPr>
                    </a:p>
                    <a:p>
                      <a:pPr algn="just">
                        <a:lnSpc>
                          <a:spcPct val="115000"/>
                        </a:lnSpc>
                        <a:spcAft>
                          <a:spcPts val="1000"/>
                        </a:spcAft>
                      </a:pPr>
                      <a:r>
                        <a:rPr lang="en-US" sz="2000" dirty="0">
                          <a:effectLst/>
                          <a:latin typeface="Times New Roman" pitchFamily="18" charset="0"/>
                          <a:cs typeface="Times New Roman" pitchFamily="18" charset="0"/>
                        </a:rPr>
                        <a:t> </a:t>
                      </a:r>
                      <a:endParaRPr lang="en-IN" sz="1800" dirty="0">
                        <a:effectLst/>
                        <a:latin typeface="Times New Roman" pitchFamily="18" charset="0"/>
                        <a:cs typeface="Times New Roman" pitchFamily="18" charset="0"/>
                      </a:endParaRPr>
                    </a:p>
                    <a:p>
                      <a:pPr algn="just">
                        <a:lnSpc>
                          <a:spcPct val="115000"/>
                        </a:lnSpc>
                        <a:spcAft>
                          <a:spcPts val="1000"/>
                        </a:spcAft>
                      </a:pPr>
                      <a:r>
                        <a:rPr lang="en-US" sz="2000" dirty="0">
                          <a:effectLst/>
                          <a:latin typeface="Times New Roman" pitchFamily="18" charset="0"/>
                          <a:cs typeface="Times New Roman" pitchFamily="18" charset="0"/>
                        </a:rPr>
                        <a:t>English well.</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2000">
                          <a:effectLst/>
                          <a:latin typeface="Times New Roman" pitchFamily="18" charset="0"/>
                          <a:cs typeface="Times New Roman" pitchFamily="18" charset="0"/>
                        </a:rPr>
                        <a:t> </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2000" dirty="0">
                          <a:effectLst/>
                          <a:latin typeface="Times New Roman" pitchFamily="18" charset="0"/>
                          <a:cs typeface="Times New Roman" pitchFamily="18" charset="0"/>
                        </a:rPr>
                        <a:t>I</a:t>
                      </a:r>
                      <a:endParaRPr lang="en-IN" sz="1800" dirty="0">
                        <a:effectLst/>
                        <a:latin typeface="Times New Roman" pitchFamily="18" charset="0"/>
                        <a:cs typeface="Times New Roman" pitchFamily="18" charset="0"/>
                      </a:endParaRPr>
                    </a:p>
                    <a:p>
                      <a:pPr algn="just">
                        <a:lnSpc>
                          <a:spcPct val="115000"/>
                        </a:lnSpc>
                        <a:spcAft>
                          <a:spcPts val="1000"/>
                        </a:spcAft>
                      </a:pPr>
                      <a:r>
                        <a:rPr lang="en-US" sz="2000" dirty="0">
                          <a:effectLst/>
                          <a:latin typeface="Times New Roman" pitchFamily="18" charset="0"/>
                          <a:cs typeface="Times New Roman" pitchFamily="18" charset="0"/>
                        </a:rPr>
                        <a:t>We</a:t>
                      </a:r>
                      <a:endParaRPr lang="en-IN" sz="1800" dirty="0">
                        <a:effectLst/>
                        <a:latin typeface="Times New Roman" pitchFamily="18" charset="0"/>
                        <a:cs typeface="Times New Roman" pitchFamily="18" charset="0"/>
                      </a:endParaRPr>
                    </a:p>
                    <a:p>
                      <a:pPr algn="just">
                        <a:lnSpc>
                          <a:spcPct val="115000"/>
                        </a:lnSpc>
                        <a:spcAft>
                          <a:spcPts val="1000"/>
                        </a:spcAft>
                      </a:pPr>
                      <a:r>
                        <a:rPr lang="en-US" sz="2000" dirty="0">
                          <a:effectLst/>
                          <a:latin typeface="Times New Roman" pitchFamily="18" charset="0"/>
                          <a:cs typeface="Times New Roman" pitchFamily="18" charset="0"/>
                        </a:rPr>
                        <a:t>You</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2000">
                          <a:effectLst/>
                          <a:latin typeface="Times New Roman" pitchFamily="18" charset="0"/>
                          <a:cs typeface="Times New Roman" pitchFamily="18" charset="0"/>
                        </a:rPr>
                        <a:t>am</a:t>
                      </a:r>
                      <a:endParaRPr lang="en-IN" sz="1800">
                        <a:effectLst/>
                        <a:latin typeface="Times New Roman" pitchFamily="18" charset="0"/>
                        <a:cs typeface="Times New Roman" pitchFamily="18" charset="0"/>
                      </a:endParaRPr>
                    </a:p>
                    <a:p>
                      <a:pPr algn="just">
                        <a:lnSpc>
                          <a:spcPct val="115000"/>
                        </a:lnSpc>
                        <a:spcAft>
                          <a:spcPts val="1000"/>
                        </a:spcAft>
                      </a:pPr>
                      <a:r>
                        <a:rPr lang="en-US" sz="2000">
                          <a:effectLst/>
                          <a:latin typeface="Times New Roman" pitchFamily="18" charset="0"/>
                          <a:cs typeface="Times New Roman" pitchFamily="18" charset="0"/>
                        </a:rPr>
                        <a:t>are</a:t>
                      </a:r>
                      <a:endParaRPr lang="en-IN" sz="1800">
                        <a:effectLst/>
                        <a:latin typeface="Times New Roman" pitchFamily="18" charset="0"/>
                        <a:cs typeface="Times New Roman" pitchFamily="18" charset="0"/>
                      </a:endParaRPr>
                    </a:p>
                    <a:p>
                      <a:pPr algn="just">
                        <a:lnSpc>
                          <a:spcPct val="115000"/>
                        </a:lnSpc>
                        <a:spcAft>
                          <a:spcPts val="1000"/>
                        </a:spcAft>
                      </a:pPr>
                      <a:r>
                        <a:rPr lang="en-US" sz="2000">
                          <a:effectLst/>
                          <a:latin typeface="Times New Roman" pitchFamily="18" charset="0"/>
                          <a:cs typeface="Times New Roman" pitchFamily="18" charset="0"/>
                        </a:rPr>
                        <a:t>are</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2000">
                          <a:effectLst/>
                          <a:latin typeface="Times New Roman" pitchFamily="18" charset="0"/>
                          <a:cs typeface="Times New Roman" pitchFamily="18" charset="0"/>
                        </a:rPr>
                        <a:t>not speaking </a:t>
                      </a:r>
                      <a:endParaRPr lang="en-IN" sz="1800">
                        <a:effectLst/>
                        <a:latin typeface="Times New Roman" pitchFamily="18" charset="0"/>
                        <a:cs typeface="Times New Roman" pitchFamily="18" charset="0"/>
                      </a:endParaRPr>
                    </a:p>
                    <a:p>
                      <a:pPr algn="just">
                        <a:lnSpc>
                          <a:spcPct val="115000"/>
                        </a:lnSpc>
                        <a:spcAft>
                          <a:spcPts val="1000"/>
                        </a:spcAft>
                      </a:pPr>
                      <a:r>
                        <a:rPr lang="en-US" sz="2000">
                          <a:effectLst/>
                          <a:latin typeface="Times New Roman" pitchFamily="18" charset="0"/>
                          <a:cs typeface="Times New Roman" pitchFamily="18" charset="0"/>
                        </a:rPr>
                        <a:t>not talking</a:t>
                      </a:r>
                      <a:endParaRPr lang="en-IN" sz="1800">
                        <a:effectLst/>
                        <a:latin typeface="Times New Roman" pitchFamily="18" charset="0"/>
                        <a:cs typeface="Times New Roman" pitchFamily="18" charset="0"/>
                      </a:endParaRPr>
                    </a:p>
                    <a:p>
                      <a:pPr algn="just">
                        <a:lnSpc>
                          <a:spcPct val="115000"/>
                        </a:lnSpc>
                        <a:spcAft>
                          <a:spcPts val="1000"/>
                        </a:spcAft>
                      </a:pPr>
                      <a:r>
                        <a:rPr lang="en-US" sz="2000">
                          <a:effectLst/>
                          <a:latin typeface="Times New Roman" pitchFamily="18" charset="0"/>
                          <a:cs typeface="Times New Roman" pitchFamily="18" charset="0"/>
                        </a:rPr>
                        <a:t>not understanding</a:t>
                      </a:r>
                      <a:endParaRPr lang="en-IN" sz="1800">
                        <a:effectLst/>
                        <a:latin typeface="Times New Roman" pitchFamily="18" charset="0"/>
                        <a:ea typeface="Calibri"/>
                        <a:cs typeface="Times New Roman" pitchFamily="18" charset="0"/>
                      </a:endParaRPr>
                    </a:p>
                  </a:txBody>
                  <a:tcPr marL="68580" marR="68580" marT="0" marB="0"/>
                </a:tc>
                <a:tc rowSpan="3">
                  <a:txBody>
                    <a:bodyPr/>
                    <a:lstStyle/>
                    <a:p>
                      <a:pPr algn="just">
                        <a:lnSpc>
                          <a:spcPct val="115000"/>
                        </a:lnSpc>
                        <a:spcAft>
                          <a:spcPts val="1000"/>
                        </a:spcAft>
                      </a:pPr>
                      <a:r>
                        <a:rPr lang="en-US" sz="2000">
                          <a:effectLst/>
                          <a:latin typeface="Times New Roman" pitchFamily="18" charset="0"/>
                          <a:cs typeface="Times New Roman" pitchFamily="18" charset="0"/>
                        </a:rPr>
                        <a:t> </a:t>
                      </a:r>
                      <a:endParaRPr lang="en-IN" sz="1800">
                        <a:effectLst/>
                        <a:latin typeface="Times New Roman" pitchFamily="18" charset="0"/>
                        <a:cs typeface="Times New Roman" pitchFamily="18" charset="0"/>
                      </a:endParaRPr>
                    </a:p>
                    <a:p>
                      <a:pPr algn="just">
                        <a:lnSpc>
                          <a:spcPct val="115000"/>
                        </a:lnSpc>
                        <a:spcAft>
                          <a:spcPts val="1000"/>
                        </a:spcAft>
                      </a:pPr>
                      <a:r>
                        <a:rPr lang="en-US" sz="2000">
                          <a:effectLst/>
                          <a:latin typeface="Times New Roman" pitchFamily="18" charset="0"/>
                          <a:cs typeface="Times New Roman" pitchFamily="18" charset="0"/>
                        </a:rPr>
                        <a:t> </a:t>
                      </a:r>
                      <a:endParaRPr lang="en-IN" sz="1800">
                        <a:effectLst/>
                        <a:latin typeface="Times New Roman" pitchFamily="18" charset="0"/>
                        <a:cs typeface="Times New Roman" pitchFamily="18" charset="0"/>
                      </a:endParaRPr>
                    </a:p>
                    <a:p>
                      <a:pPr algn="just">
                        <a:lnSpc>
                          <a:spcPct val="115000"/>
                        </a:lnSpc>
                        <a:spcAft>
                          <a:spcPts val="1000"/>
                        </a:spcAft>
                      </a:pPr>
                      <a:r>
                        <a:rPr lang="en-US" sz="2000">
                          <a:effectLst/>
                          <a:latin typeface="Times New Roman" pitchFamily="18" charset="0"/>
                          <a:cs typeface="Times New Roman" pitchFamily="18" charset="0"/>
                        </a:rPr>
                        <a:t> </a:t>
                      </a:r>
                      <a:endParaRPr lang="en-IN" sz="1800">
                        <a:effectLst/>
                        <a:latin typeface="Times New Roman" pitchFamily="18" charset="0"/>
                        <a:cs typeface="Times New Roman" pitchFamily="18" charset="0"/>
                      </a:endParaRPr>
                    </a:p>
                    <a:p>
                      <a:pPr algn="just">
                        <a:lnSpc>
                          <a:spcPct val="115000"/>
                        </a:lnSpc>
                        <a:spcAft>
                          <a:spcPts val="1000"/>
                        </a:spcAft>
                      </a:pPr>
                      <a:r>
                        <a:rPr lang="en-US" sz="2000">
                          <a:effectLst/>
                          <a:latin typeface="Times New Roman" pitchFamily="18" charset="0"/>
                          <a:cs typeface="Times New Roman" pitchFamily="18" charset="0"/>
                        </a:rPr>
                        <a:t>English well.</a:t>
                      </a:r>
                      <a:endParaRPr lang="en-IN" sz="1800">
                        <a:effectLst/>
                        <a:latin typeface="Times New Roman" pitchFamily="18" charset="0"/>
                        <a:ea typeface="Calibri"/>
                        <a:cs typeface="Times New Roman" pitchFamily="18" charset="0"/>
                      </a:endParaRPr>
                    </a:p>
                  </a:txBody>
                  <a:tcPr marL="68580" marR="68580" marT="0" marB="0"/>
                </a:tc>
              </a:tr>
              <a:tr h="1134527">
                <a:tc>
                  <a:txBody>
                    <a:bodyPr/>
                    <a:lstStyle/>
                    <a:p>
                      <a:pPr algn="just">
                        <a:lnSpc>
                          <a:spcPct val="115000"/>
                        </a:lnSpc>
                        <a:spcAft>
                          <a:spcPts val="1000"/>
                        </a:spcAft>
                      </a:pPr>
                      <a:r>
                        <a:rPr lang="en-US" sz="2000" dirty="0">
                          <a:effectLst/>
                          <a:latin typeface="Times New Roman" pitchFamily="18" charset="0"/>
                          <a:cs typeface="Times New Roman" pitchFamily="18" charset="0"/>
                        </a:rPr>
                        <a:t>He</a:t>
                      </a:r>
                      <a:endParaRPr lang="en-IN" sz="1800" dirty="0">
                        <a:effectLst/>
                        <a:latin typeface="Times New Roman" pitchFamily="18" charset="0"/>
                        <a:cs typeface="Times New Roman" pitchFamily="18" charset="0"/>
                      </a:endParaRPr>
                    </a:p>
                    <a:p>
                      <a:pPr algn="just">
                        <a:lnSpc>
                          <a:spcPct val="115000"/>
                        </a:lnSpc>
                        <a:spcAft>
                          <a:spcPts val="1000"/>
                        </a:spcAft>
                      </a:pPr>
                      <a:r>
                        <a:rPr lang="en-US" sz="2000" dirty="0">
                          <a:effectLst/>
                          <a:latin typeface="Times New Roman" pitchFamily="18" charset="0"/>
                          <a:cs typeface="Times New Roman" pitchFamily="18" charset="0"/>
                        </a:rPr>
                        <a:t>She</a:t>
                      </a:r>
                      <a:endParaRPr lang="en-IN" sz="1800" dirty="0">
                        <a:effectLst/>
                        <a:latin typeface="Times New Roman" pitchFamily="18" charset="0"/>
                        <a:cs typeface="Times New Roman" pitchFamily="18" charset="0"/>
                      </a:endParaRPr>
                    </a:p>
                    <a:p>
                      <a:pPr algn="just">
                        <a:lnSpc>
                          <a:spcPct val="115000"/>
                        </a:lnSpc>
                        <a:spcAft>
                          <a:spcPts val="1000"/>
                        </a:spcAft>
                      </a:pPr>
                      <a:r>
                        <a:rPr lang="en-US" sz="2000" dirty="0">
                          <a:effectLst/>
                          <a:latin typeface="Times New Roman" pitchFamily="18" charset="0"/>
                          <a:cs typeface="Times New Roman" pitchFamily="18" charset="0"/>
                        </a:rPr>
                        <a:t>It</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2000">
                          <a:effectLst/>
                          <a:latin typeface="Times New Roman" pitchFamily="18" charset="0"/>
                          <a:cs typeface="Times New Roman" pitchFamily="18" charset="0"/>
                        </a:rPr>
                        <a:t>is</a:t>
                      </a:r>
                      <a:endParaRPr lang="en-IN" sz="1800">
                        <a:effectLst/>
                        <a:latin typeface="Times New Roman" pitchFamily="18" charset="0"/>
                        <a:cs typeface="Times New Roman" pitchFamily="18" charset="0"/>
                      </a:endParaRPr>
                    </a:p>
                    <a:p>
                      <a:pPr algn="just">
                        <a:lnSpc>
                          <a:spcPct val="115000"/>
                        </a:lnSpc>
                        <a:spcAft>
                          <a:spcPts val="1000"/>
                        </a:spcAft>
                      </a:pPr>
                      <a:r>
                        <a:rPr lang="en-US" sz="2000">
                          <a:effectLst/>
                          <a:latin typeface="Times New Roman" pitchFamily="18" charset="0"/>
                          <a:cs typeface="Times New Roman" pitchFamily="18" charset="0"/>
                        </a:rPr>
                        <a:t>is</a:t>
                      </a:r>
                      <a:endParaRPr lang="en-IN" sz="1800">
                        <a:effectLst/>
                        <a:latin typeface="Times New Roman" pitchFamily="18" charset="0"/>
                        <a:cs typeface="Times New Roman" pitchFamily="18" charset="0"/>
                      </a:endParaRPr>
                    </a:p>
                    <a:p>
                      <a:pPr algn="just">
                        <a:lnSpc>
                          <a:spcPct val="115000"/>
                        </a:lnSpc>
                        <a:spcAft>
                          <a:spcPts val="1000"/>
                        </a:spcAft>
                      </a:pPr>
                      <a:r>
                        <a:rPr lang="en-US" sz="2000">
                          <a:effectLst/>
                          <a:latin typeface="Times New Roman" pitchFamily="18" charset="0"/>
                          <a:cs typeface="Times New Roman" pitchFamily="18" charset="0"/>
                        </a:rPr>
                        <a:t>is</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2000">
                          <a:effectLst/>
                          <a:latin typeface="Times New Roman" pitchFamily="18" charset="0"/>
                          <a:cs typeface="Times New Roman" pitchFamily="18" charset="0"/>
                        </a:rPr>
                        <a:t>reading</a:t>
                      </a:r>
                      <a:endParaRPr lang="en-IN" sz="1800">
                        <a:effectLst/>
                        <a:latin typeface="Times New Roman" pitchFamily="18" charset="0"/>
                        <a:cs typeface="Times New Roman" pitchFamily="18" charset="0"/>
                      </a:endParaRPr>
                    </a:p>
                    <a:p>
                      <a:pPr algn="just">
                        <a:lnSpc>
                          <a:spcPct val="115000"/>
                        </a:lnSpc>
                        <a:spcAft>
                          <a:spcPts val="1000"/>
                        </a:spcAft>
                      </a:pPr>
                      <a:r>
                        <a:rPr lang="en-US" sz="2000">
                          <a:effectLst/>
                          <a:latin typeface="Times New Roman" pitchFamily="18" charset="0"/>
                          <a:cs typeface="Times New Roman" pitchFamily="18" charset="0"/>
                        </a:rPr>
                        <a:t>writing</a:t>
                      </a:r>
                      <a:endParaRPr lang="en-IN" sz="1800">
                        <a:effectLst/>
                        <a:latin typeface="Times New Roman" pitchFamily="18" charset="0"/>
                        <a:cs typeface="Times New Roman" pitchFamily="18" charset="0"/>
                      </a:endParaRPr>
                    </a:p>
                    <a:p>
                      <a:pPr algn="just">
                        <a:lnSpc>
                          <a:spcPct val="115000"/>
                        </a:lnSpc>
                        <a:spcAft>
                          <a:spcPts val="1000"/>
                        </a:spcAft>
                      </a:pPr>
                      <a:r>
                        <a:rPr lang="en-US" sz="2000">
                          <a:effectLst/>
                          <a:latin typeface="Times New Roman" pitchFamily="18" charset="0"/>
                          <a:cs typeface="Times New Roman" pitchFamily="18" charset="0"/>
                        </a:rPr>
                        <a:t>imitating</a:t>
                      </a:r>
                      <a:endParaRPr lang="en-IN" sz="1800">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c>
                  <a:txBody>
                    <a:bodyPr/>
                    <a:lstStyle/>
                    <a:p>
                      <a:pPr algn="just">
                        <a:lnSpc>
                          <a:spcPct val="115000"/>
                        </a:lnSpc>
                        <a:spcAft>
                          <a:spcPts val="1000"/>
                        </a:spcAft>
                      </a:pPr>
                      <a:r>
                        <a:rPr lang="en-US" sz="2000">
                          <a:effectLst/>
                          <a:latin typeface="Times New Roman" pitchFamily="18" charset="0"/>
                          <a:cs typeface="Times New Roman" pitchFamily="18" charset="0"/>
                        </a:rPr>
                        <a:t> </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2000" dirty="0">
                          <a:effectLst/>
                          <a:latin typeface="Times New Roman" pitchFamily="18" charset="0"/>
                          <a:cs typeface="Times New Roman" pitchFamily="18" charset="0"/>
                        </a:rPr>
                        <a:t>He</a:t>
                      </a:r>
                      <a:endParaRPr lang="en-IN" sz="1800" dirty="0">
                        <a:effectLst/>
                        <a:latin typeface="Times New Roman" pitchFamily="18" charset="0"/>
                        <a:cs typeface="Times New Roman" pitchFamily="18" charset="0"/>
                      </a:endParaRPr>
                    </a:p>
                    <a:p>
                      <a:pPr algn="just">
                        <a:lnSpc>
                          <a:spcPct val="115000"/>
                        </a:lnSpc>
                        <a:spcAft>
                          <a:spcPts val="1000"/>
                        </a:spcAft>
                      </a:pPr>
                      <a:r>
                        <a:rPr lang="en-US" sz="2000" dirty="0">
                          <a:effectLst/>
                          <a:latin typeface="Times New Roman" pitchFamily="18" charset="0"/>
                          <a:cs typeface="Times New Roman" pitchFamily="18" charset="0"/>
                        </a:rPr>
                        <a:t>She</a:t>
                      </a:r>
                      <a:endParaRPr lang="en-IN" sz="1800" dirty="0">
                        <a:effectLst/>
                        <a:latin typeface="Times New Roman" pitchFamily="18" charset="0"/>
                        <a:cs typeface="Times New Roman" pitchFamily="18" charset="0"/>
                      </a:endParaRPr>
                    </a:p>
                    <a:p>
                      <a:pPr algn="just">
                        <a:lnSpc>
                          <a:spcPct val="115000"/>
                        </a:lnSpc>
                        <a:spcAft>
                          <a:spcPts val="1000"/>
                        </a:spcAft>
                      </a:pPr>
                      <a:r>
                        <a:rPr lang="en-US" sz="2000" dirty="0">
                          <a:effectLst/>
                          <a:latin typeface="Times New Roman" pitchFamily="18" charset="0"/>
                          <a:cs typeface="Times New Roman" pitchFamily="18" charset="0"/>
                        </a:rPr>
                        <a:t>It</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2000">
                          <a:effectLst/>
                          <a:latin typeface="Times New Roman" pitchFamily="18" charset="0"/>
                          <a:cs typeface="Times New Roman" pitchFamily="18" charset="0"/>
                        </a:rPr>
                        <a:t>is</a:t>
                      </a:r>
                      <a:endParaRPr lang="en-IN" sz="1800">
                        <a:effectLst/>
                        <a:latin typeface="Times New Roman" pitchFamily="18" charset="0"/>
                        <a:cs typeface="Times New Roman" pitchFamily="18" charset="0"/>
                      </a:endParaRPr>
                    </a:p>
                    <a:p>
                      <a:pPr algn="just">
                        <a:lnSpc>
                          <a:spcPct val="115000"/>
                        </a:lnSpc>
                        <a:spcAft>
                          <a:spcPts val="1000"/>
                        </a:spcAft>
                      </a:pPr>
                      <a:r>
                        <a:rPr lang="en-US" sz="2000">
                          <a:effectLst/>
                          <a:latin typeface="Times New Roman" pitchFamily="18" charset="0"/>
                          <a:cs typeface="Times New Roman" pitchFamily="18" charset="0"/>
                        </a:rPr>
                        <a:t>is</a:t>
                      </a:r>
                      <a:endParaRPr lang="en-IN" sz="1800">
                        <a:effectLst/>
                        <a:latin typeface="Times New Roman" pitchFamily="18" charset="0"/>
                        <a:cs typeface="Times New Roman" pitchFamily="18" charset="0"/>
                      </a:endParaRPr>
                    </a:p>
                    <a:p>
                      <a:pPr algn="just">
                        <a:lnSpc>
                          <a:spcPct val="115000"/>
                        </a:lnSpc>
                        <a:spcAft>
                          <a:spcPts val="1000"/>
                        </a:spcAft>
                      </a:pPr>
                      <a:r>
                        <a:rPr lang="en-US" sz="2000">
                          <a:effectLst/>
                          <a:latin typeface="Times New Roman" pitchFamily="18" charset="0"/>
                          <a:cs typeface="Times New Roman" pitchFamily="18" charset="0"/>
                        </a:rPr>
                        <a:t>is</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2000">
                          <a:effectLst/>
                          <a:latin typeface="Times New Roman" pitchFamily="18" charset="0"/>
                          <a:cs typeface="Times New Roman" pitchFamily="18" charset="0"/>
                        </a:rPr>
                        <a:t>not reading</a:t>
                      </a:r>
                      <a:endParaRPr lang="en-IN" sz="1800">
                        <a:effectLst/>
                        <a:latin typeface="Times New Roman" pitchFamily="18" charset="0"/>
                        <a:cs typeface="Times New Roman" pitchFamily="18" charset="0"/>
                      </a:endParaRPr>
                    </a:p>
                    <a:p>
                      <a:pPr algn="just">
                        <a:lnSpc>
                          <a:spcPct val="115000"/>
                        </a:lnSpc>
                        <a:spcAft>
                          <a:spcPts val="1000"/>
                        </a:spcAft>
                      </a:pPr>
                      <a:r>
                        <a:rPr lang="en-US" sz="2000">
                          <a:effectLst/>
                          <a:latin typeface="Times New Roman" pitchFamily="18" charset="0"/>
                          <a:cs typeface="Times New Roman" pitchFamily="18" charset="0"/>
                        </a:rPr>
                        <a:t>not writing</a:t>
                      </a:r>
                      <a:endParaRPr lang="en-IN" sz="1800">
                        <a:effectLst/>
                        <a:latin typeface="Times New Roman" pitchFamily="18" charset="0"/>
                        <a:cs typeface="Times New Roman" pitchFamily="18" charset="0"/>
                      </a:endParaRPr>
                    </a:p>
                    <a:p>
                      <a:pPr algn="just">
                        <a:lnSpc>
                          <a:spcPct val="115000"/>
                        </a:lnSpc>
                        <a:spcAft>
                          <a:spcPts val="1000"/>
                        </a:spcAft>
                      </a:pPr>
                      <a:r>
                        <a:rPr lang="en-US" sz="2000">
                          <a:effectLst/>
                          <a:latin typeface="Times New Roman" pitchFamily="18" charset="0"/>
                          <a:cs typeface="Times New Roman" pitchFamily="18" charset="0"/>
                        </a:rPr>
                        <a:t>not imitating</a:t>
                      </a:r>
                      <a:endParaRPr lang="en-IN" sz="1800">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r>
              <a:tr h="269629">
                <a:tc>
                  <a:txBody>
                    <a:bodyPr/>
                    <a:lstStyle/>
                    <a:p>
                      <a:pPr algn="just">
                        <a:lnSpc>
                          <a:spcPct val="115000"/>
                        </a:lnSpc>
                        <a:spcAft>
                          <a:spcPts val="1000"/>
                        </a:spcAft>
                      </a:pPr>
                      <a:r>
                        <a:rPr lang="en-US" sz="2000">
                          <a:effectLst/>
                          <a:latin typeface="Times New Roman" pitchFamily="18" charset="0"/>
                          <a:cs typeface="Times New Roman" pitchFamily="18" charset="0"/>
                        </a:rPr>
                        <a:t>They</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2000">
                          <a:effectLst/>
                          <a:latin typeface="Times New Roman" pitchFamily="18" charset="0"/>
                          <a:cs typeface="Times New Roman" pitchFamily="18" charset="0"/>
                        </a:rPr>
                        <a:t>are</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2000">
                          <a:effectLst/>
                          <a:latin typeface="Times New Roman" pitchFamily="18" charset="0"/>
                          <a:cs typeface="Times New Roman" pitchFamily="18" charset="0"/>
                        </a:rPr>
                        <a:t>Communicating</a:t>
                      </a:r>
                      <a:endParaRPr lang="en-IN" sz="1800">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c>
                  <a:txBody>
                    <a:bodyPr/>
                    <a:lstStyle/>
                    <a:p>
                      <a:pPr algn="just">
                        <a:lnSpc>
                          <a:spcPct val="115000"/>
                        </a:lnSpc>
                        <a:spcAft>
                          <a:spcPts val="1000"/>
                        </a:spcAft>
                      </a:pPr>
                      <a:r>
                        <a:rPr lang="en-US" sz="2000">
                          <a:effectLst/>
                          <a:latin typeface="Times New Roman" pitchFamily="18" charset="0"/>
                          <a:cs typeface="Times New Roman" pitchFamily="18" charset="0"/>
                        </a:rPr>
                        <a:t> </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2000" dirty="0">
                          <a:effectLst/>
                          <a:latin typeface="Times New Roman" pitchFamily="18" charset="0"/>
                          <a:cs typeface="Times New Roman" pitchFamily="18" charset="0"/>
                        </a:rPr>
                        <a:t>They</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2000">
                          <a:effectLst/>
                          <a:latin typeface="Times New Roman" pitchFamily="18" charset="0"/>
                          <a:cs typeface="Times New Roman" pitchFamily="18" charset="0"/>
                        </a:rPr>
                        <a:t>are</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2000" dirty="0">
                          <a:effectLst/>
                          <a:latin typeface="Times New Roman" pitchFamily="18" charset="0"/>
                          <a:cs typeface="Times New Roman" pitchFamily="18" charset="0"/>
                        </a:rPr>
                        <a:t>not communicating</a:t>
                      </a:r>
                      <a:endParaRPr lang="en-IN" sz="1800" dirty="0">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r>
            </a:tbl>
          </a:graphicData>
        </a:graphic>
      </p:graphicFrame>
      <p:sp>
        <p:nvSpPr>
          <p:cNvPr id="5" name="Rectangle 1"/>
          <p:cNvSpPr>
            <a:spLocks noChangeArrowheads="1"/>
          </p:cNvSpPr>
          <p:nvPr/>
        </p:nvSpPr>
        <p:spPr bwMode="auto">
          <a:xfrm>
            <a:off x="17968" y="654226"/>
            <a:ext cx="830444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We use </a:t>
            </a:r>
            <a:r>
              <a:rPr kumimoji="0" lang="en-US" sz="1600" b="1" i="0" u="sng"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present continuous</a:t>
            </a:r>
            <a:r>
              <a:rPr kumimoji="0" lang="en-US" sz="16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 to make affirmative and negative sentences.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Affirmative sentences.				Negative sentences.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024178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15" y="116632"/>
            <a:ext cx="8208912" cy="418058"/>
          </a:xfrm>
        </p:spPr>
        <p:txBody>
          <a:bodyPr/>
          <a:lstStyle/>
          <a:p>
            <a:pPr lvl="0"/>
            <a:r>
              <a:rPr lang="en-US" sz="2000" b="1" dirty="0">
                <a:solidFill>
                  <a:srgbClr val="0D0D0D"/>
                </a:solidFill>
                <a:latin typeface="Times New Roman" pitchFamily="18" charset="0"/>
                <a:ea typeface="Times New Roman" pitchFamily="18" charset="0"/>
                <a:cs typeface="Times New Roman" pitchFamily="18" charset="0"/>
              </a:rPr>
              <a:t>1.3. Present perfect (I have done) [Subject + has/have + Past form of verb (V3</a:t>
            </a:r>
            <a:r>
              <a:rPr lang="en-US" sz="2000" b="1" dirty="0" smtClean="0">
                <a:solidFill>
                  <a:srgbClr val="0D0D0D"/>
                </a:solidFill>
                <a:latin typeface="Times New Roman" pitchFamily="18" charset="0"/>
                <a:ea typeface="Times New Roman" pitchFamily="18" charset="0"/>
                <a:cs typeface="Times New Roman" pitchFamily="18" charset="0"/>
              </a:rPr>
              <a:t>)] :</a:t>
            </a:r>
            <a:endParaRPr lang="en-IN" sz="2400" dirty="0"/>
          </a:p>
        </p:txBody>
      </p:sp>
      <p:sp>
        <p:nvSpPr>
          <p:cNvPr id="5" name="Rectangle 1"/>
          <p:cNvSpPr>
            <a:spLocks noChangeArrowheads="1"/>
          </p:cNvSpPr>
          <p:nvPr/>
        </p:nvSpPr>
        <p:spPr bwMode="auto">
          <a:xfrm>
            <a:off x="-8870" y="1194139"/>
            <a:ext cx="8496943"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22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We use the Present Perfect to say that an action </a:t>
            </a:r>
            <a:r>
              <a:rPr kumimoji="0" lang="en-US" sz="2200" b="1"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happened at an unspecified time before now.</a:t>
            </a:r>
            <a:r>
              <a:rPr kumimoji="0" lang="en-US" sz="22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 The exact time is not important. You </a:t>
            </a:r>
            <a:r>
              <a:rPr kumimoji="0" lang="en-US" sz="2200" b="1"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CANNOT </a:t>
            </a:r>
            <a:r>
              <a:rPr kumimoji="0" lang="en-US" sz="22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use the Present Perfect with </a:t>
            </a:r>
            <a:r>
              <a:rPr kumimoji="0" lang="en-US" sz="2200" b="1"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specific time expressions such as</a:t>
            </a:r>
            <a:r>
              <a:rPr kumimoji="0" lang="en-US" sz="22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 yesterday, one year ago, last week, when I was a child, when I lived in Japan, at that moment, that day, one day, etc. </a:t>
            </a:r>
            <a:r>
              <a:rPr kumimoji="0" lang="en-US" sz="2200" b="1"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We CAN use</a:t>
            </a:r>
            <a:r>
              <a:rPr kumimoji="0" lang="en-US" sz="22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 the Present Perfect with </a:t>
            </a:r>
            <a:r>
              <a:rPr kumimoji="0" lang="en-US" sz="2200" b="1"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unspecific expressions such as</a:t>
            </a:r>
            <a:r>
              <a:rPr kumimoji="0" lang="en-US" sz="22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 ever, never, once, many times, several times, before, so far, already, yet, etc. </a:t>
            </a:r>
            <a:endParaRPr kumimoji="0" lang="en-US"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22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Examples:</a:t>
            </a:r>
            <a:endParaRPr kumimoji="0" lang="en-US"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22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You </a:t>
            </a:r>
            <a:r>
              <a:rPr kumimoji="0" lang="en-US" sz="2200" b="1"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have seen</a:t>
            </a:r>
            <a:r>
              <a:rPr kumimoji="0" lang="en-US" sz="22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 that movie many times.</a:t>
            </a:r>
            <a:endParaRPr kumimoji="0" lang="en-US"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22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You </a:t>
            </a:r>
            <a:r>
              <a:rPr kumimoji="0" lang="en-US" sz="2200" b="1"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have not seen</a:t>
            </a:r>
            <a:r>
              <a:rPr kumimoji="0" lang="en-US" sz="22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 that movie many times. </a:t>
            </a:r>
            <a:endParaRPr kumimoji="0" lang="en-US"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2200" b="1"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Have</a:t>
            </a:r>
            <a:r>
              <a:rPr kumimoji="0" lang="en-US" sz="22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 you </a:t>
            </a:r>
            <a:r>
              <a:rPr kumimoji="0" lang="en-US" sz="2200" b="1"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seen</a:t>
            </a:r>
            <a:r>
              <a:rPr kumimoji="0" lang="en-US" sz="22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 that movie many times?</a:t>
            </a:r>
            <a:endParaRPr kumimoji="0" lang="en-US"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2200" b="1"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We use the present perfect there is </a:t>
            </a:r>
            <a:r>
              <a:rPr kumimoji="0" lang="en-US" sz="2200" b="1" i="0" u="sng"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always connection with now</a:t>
            </a:r>
            <a:r>
              <a:rPr kumimoji="0" lang="en-US" sz="2200" b="1"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 The action in the past has a result now.</a:t>
            </a:r>
            <a:endParaRPr kumimoji="0" lang="en-US"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2200" b="0" i="0" u="none" strike="noStrike" cap="none" normalizeH="0" baseline="0" dirty="0" smtClean="0">
                <a:ln>
                  <a:noFill/>
                </a:ln>
                <a:solidFill>
                  <a:srgbClr val="0D0D0D"/>
                </a:solidFill>
                <a:effectLst/>
                <a:latin typeface="Times New Roman" pitchFamily="18" charset="0"/>
                <a:ea typeface="Calibri" pitchFamily="34" charset="0"/>
                <a:cs typeface="Times New Roman" pitchFamily="18" charset="0"/>
              </a:rPr>
              <a:t>Where is your key? I don’t know. I </a:t>
            </a:r>
            <a:r>
              <a:rPr kumimoji="0" lang="en-US" sz="2200" b="1" i="0" u="none" strike="noStrike" cap="none" normalizeH="0" baseline="0" dirty="0" smtClean="0">
                <a:ln>
                  <a:noFill/>
                </a:ln>
                <a:solidFill>
                  <a:srgbClr val="0D0D0D"/>
                </a:solidFill>
                <a:effectLst/>
                <a:latin typeface="Times New Roman" pitchFamily="18" charset="0"/>
                <a:ea typeface="Calibri" pitchFamily="34" charset="0"/>
                <a:cs typeface="Times New Roman" pitchFamily="18" charset="0"/>
              </a:rPr>
              <a:t>have lost</a:t>
            </a:r>
            <a:r>
              <a:rPr kumimoji="0" lang="en-US" sz="2200" b="0" i="0" u="none" strike="noStrike" cap="none" normalizeH="0" baseline="0" dirty="0" smtClean="0">
                <a:ln>
                  <a:noFill/>
                </a:ln>
                <a:solidFill>
                  <a:srgbClr val="0D0D0D"/>
                </a:solidFill>
                <a:effectLst/>
                <a:latin typeface="Times New Roman" pitchFamily="18" charset="0"/>
                <a:ea typeface="Calibri" pitchFamily="34" charset="0"/>
                <a:cs typeface="Times New Roman" pitchFamily="18" charset="0"/>
              </a:rPr>
              <a:t> it. (I haven’t got it now)</a:t>
            </a:r>
            <a:endParaRPr kumimoji="0" lang="en-US"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2200" b="0" i="0" u="none" strike="noStrike" cap="none" normalizeH="0" baseline="0" dirty="0" smtClean="0">
                <a:ln>
                  <a:noFill/>
                </a:ln>
                <a:solidFill>
                  <a:srgbClr val="0D0D0D"/>
                </a:solidFill>
                <a:effectLst/>
                <a:latin typeface="Times New Roman" pitchFamily="18" charset="0"/>
                <a:ea typeface="Calibri" pitchFamily="34" charset="0"/>
                <a:cs typeface="Times New Roman" pitchFamily="18" charset="0"/>
              </a:rPr>
              <a:t>He told me his name but I </a:t>
            </a:r>
            <a:r>
              <a:rPr kumimoji="0" lang="en-US" sz="2200" b="1" i="0" u="none" strike="noStrike" cap="none" normalizeH="0" baseline="0" dirty="0" smtClean="0">
                <a:ln>
                  <a:noFill/>
                </a:ln>
                <a:solidFill>
                  <a:srgbClr val="0D0D0D"/>
                </a:solidFill>
                <a:effectLst/>
                <a:latin typeface="Times New Roman" pitchFamily="18" charset="0"/>
                <a:ea typeface="Calibri" pitchFamily="34" charset="0"/>
                <a:cs typeface="Times New Roman" pitchFamily="18" charset="0"/>
              </a:rPr>
              <a:t>have forgotten</a:t>
            </a:r>
            <a:r>
              <a:rPr kumimoji="0" lang="en-US" sz="2200" b="0" i="0" u="none" strike="noStrike" cap="none" normalizeH="0" baseline="0" dirty="0" smtClean="0">
                <a:ln>
                  <a:noFill/>
                </a:ln>
                <a:solidFill>
                  <a:srgbClr val="0D0D0D"/>
                </a:solidFill>
                <a:effectLst/>
                <a:latin typeface="Times New Roman" pitchFamily="18" charset="0"/>
                <a:ea typeface="Calibri" pitchFamily="34" charset="0"/>
                <a:cs typeface="Times New Roman" pitchFamily="18" charset="0"/>
              </a:rPr>
              <a:t> it. (I can’t remember it now)</a:t>
            </a:r>
            <a:endParaRPr kumimoji="0" lang="en-US" sz="2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p:txBody>
      </p:sp>
    </p:spTree>
    <p:extLst>
      <p:ext uri="{BB962C8B-B14F-4D97-AF65-F5344CB8AC3E}">
        <p14:creationId xmlns:p14="http://schemas.microsoft.com/office/powerpoint/2010/main" val="9018171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15" y="116632"/>
            <a:ext cx="8208912" cy="418058"/>
          </a:xfrm>
        </p:spPr>
        <p:txBody>
          <a:bodyPr/>
          <a:lstStyle/>
          <a:p>
            <a:pPr lvl="0"/>
            <a:r>
              <a:rPr lang="en-US" sz="2000" b="1" dirty="0">
                <a:solidFill>
                  <a:srgbClr val="0D0D0D"/>
                </a:solidFill>
                <a:latin typeface="Times New Roman" pitchFamily="18" charset="0"/>
                <a:ea typeface="Times New Roman" pitchFamily="18" charset="0"/>
                <a:cs typeface="Times New Roman" pitchFamily="18" charset="0"/>
              </a:rPr>
              <a:t>1.3. Present perfect (I have done) [Subject + has/have + Past form of verb (V3</a:t>
            </a:r>
            <a:r>
              <a:rPr lang="en-US" sz="2000" b="1" dirty="0" smtClean="0">
                <a:solidFill>
                  <a:srgbClr val="0D0D0D"/>
                </a:solidFill>
                <a:latin typeface="Times New Roman" pitchFamily="18" charset="0"/>
                <a:ea typeface="Times New Roman" pitchFamily="18" charset="0"/>
                <a:cs typeface="Times New Roman" pitchFamily="18" charset="0"/>
              </a:rPr>
              <a:t>)] :</a:t>
            </a:r>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17691698"/>
              </p:ext>
            </p:extLst>
          </p:nvPr>
        </p:nvGraphicFramePr>
        <p:xfrm>
          <a:off x="23903" y="836712"/>
          <a:ext cx="9120096" cy="6048672"/>
        </p:xfrm>
        <a:graphic>
          <a:graphicData uri="http://schemas.openxmlformats.org/drawingml/2006/table">
            <a:tbl>
              <a:tblPr firstRow="1" firstCol="1" bandRow="1">
                <a:tableStyleId>{5C22544A-7EE6-4342-B048-85BDC9FD1C3A}</a:tableStyleId>
              </a:tblPr>
              <a:tblGrid>
                <a:gridCol w="660822"/>
                <a:gridCol w="624276"/>
                <a:gridCol w="1493519"/>
                <a:gridCol w="1336464"/>
                <a:gridCol w="253805"/>
                <a:gridCol w="660822"/>
                <a:gridCol w="652921"/>
                <a:gridCol w="1662429"/>
                <a:gridCol w="1775038"/>
              </a:tblGrid>
              <a:tr h="75565">
                <a:tc>
                  <a:txBody>
                    <a:bodyPr/>
                    <a:lstStyle/>
                    <a:p>
                      <a:pPr algn="just">
                        <a:lnSpc>
                          <a:spcPct val="115000"/>
                        </a:lnSpc>
                        <a:spcAft>
                          <a:spcPts val="0"/>
                        </a:spcAft>
                      </a:pPr>
                      <a:r>
                        <a:rPr lang="en-US" sz="2200" dirty="0">
                          <a:effectLst/>
                          <a:latin typeface="Times New Roman" pitchFamily="18" charset="0"/>
                          <a:cs typeface="Times New Roman" pitchFamily="18" charset="0"/>
                        </a:rPr>
                        <a:t>S</a:t>
                      </a:r>
                      <a:endParaRPr lang="en-IN" sz="22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200">
                          <a:effectLst/>
                          <a:latin typeface="Times New Roman" pitchFamily="18" charset="0"/>
                          <a:cs typeface="Times New Roman" pitchFamily="18" charset="0"/>
                        </a:rPr>
                        <a:t>HV</a:t>
                      </a:r>
                      <a:endParaRPr lang="en-IN" sz="2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200">
                          <a:effectLst/>
                          <a:latin typeface="Times New Roman" pitchFamily="18" charset="0"/>
                          <a:cs typeface="Times New Roman" pitchFamily="18" charset="0"/>
                        </a:rPr>
                        <a:t>MV</a:t>
                      </a:r>
                      <a:endParaRPr lang="en-IN" sz="2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200">
                          <a:effectLst/>
                          <a:latin typeface="Times New Roman" pitchFamily="18" charset="0"/>
                          <a:cs typeface="Times New Roman" pitchFamily="18" charset="0"/>
                        </a:rPr>
                        <a:t>Complement</a:t>
                      </a:r>
                      <a:endParaRPr lang="en-IN" sz="2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200">
                          <a:effectLst/>
                          <a:latin typeface="Times New Roman" pitchFamily="18" charset="0"/>
                          <a:cs typeface="Times New Roman" pitchFamily="18" charset="0"/>
                        </a:rPr>
                        <a:t> </a:t>
                      </a:r>
                      <a:endParaRPr lang="en-IN" sz="2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200">
                          <a:effectLst/>
                          <a:latin typeface="Times New Roman" pitchFamily="18" charset="0"/>
                          <a:cs typeface="Times New Roman" pitchFamily="18" charset="0"/>
                        </a:rPr>
                        <a:t>S</a:t>
                      </a:r>
                      <a:endParaRPr lang="en-IN" sz="2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200">
                          <a:effectLst/>
                          <a:latin typeface="Times New Roman" pitchFamily="18" charset="0"/>
                          <a:cs typeface="Times New Roman" pitchFamily="18" charset="0"/>
                        </a:rPr>
                        <a:t>HV</a:t>
                      </a:r>
                      <a:endParaRPr lang="en-IN" sz="2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200">
                          <a:effectLst/>
                          <a:latin typeface="Times New Roman" pitchFamily="18" charset="0"/>
                          <a:cs typeface="Times New Roman" pitchFamily="18" charset="0"/>
                        </a:rPr>
                        <a:t>MV</a:t>
                      </a:r>
                      <a:endParaRPr lang="en-IN" sz="2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200">
                          <a:effectLst/>
                          <a:latin typeface="Times New Roman" pitchFamily="18" charset="0"/>
                          <a:cs typeface="Times New Roman" pitchFamily="18" charset="0"/>
                        </a:rPr>
                        <a:t>Complement</a:t>
                      </a:r>
                      <a:endParaRPr lang="en-IN" sz="2200">
                        <a:effectLst/>
                        <a:latin typeface="Times New Roman" pitchFamily="18" charset="0"/>
                        <a:ea typeface="Calibri"/>
                        <a:cs typeface="Times New Roman" pitchFamily="18" charset="0"/>
                      </a:endParaRPr>
                    </a:p>
                  </a:txBody>
                  <a:tcPr marL="68580" marR="68580" marT="0" marB="0"/>
                </a:tc>
              </a:tr>
              <a:tr h="360680">
                <a:tc>
                  <a:txBody>
                    <a:bodyPr/>
                    <a:lstStyle/>
                    <a:p>
                      <a:pPr algn="just">
                        <a:lnSpc>
                          <a:spcPct val="115000"/>
                        </a:lnSpc>
                        <a:spcAft>
                          <a:spcPts val="0"/>
                        </a:spcAft>
                      </a:pPr>
                      <a:r>
                        <a:rPr lang="en-US" sz="2200">
                          <a:effectLst/>
                          <a:latin typeface="Times New Roman" pitchFamily="18" charset="0"/>
                          <a:cs typeface="Times New Roman" pitchFamily="18" charset="0"/>
                        </a:rPr>
                        <a:t>I</a:t>
                      </a:r>
                      <a:endParaRPr lang="en-IN" sz="2200">
                        <a:effectLst/>
                        <a:latin typeface="Times New Roman" pitchFamily="18" charset="0"/>
                        <a:cs typeface="Times New Roman" pitchFamily="18" charset="0"/>
                      </a:endParaRPr>
                    </a:p>
                    <a:p>
                      <a:pPr algn="just">
                        <a:lnSpc>
                          <a:spcPct val="115000"/>
                        </a:lnSpc>
                        <a:spcAft>
                          <a:spcPts val="0"/>
                        </a:spcAft>
                      </a:pPr>
                      <a:r>
                        <a:rPr lang="en-US" sz="2200">
                          <a:effectLst/>
                          <a:latin typeface="Times New Roman" pitchFamily="18" charset="0"/>
                          <a:cs typeface="Times New Roman" pitchFamily="18" charset="0"/>
                        </a:rPr>
                        <a:t>We</a:t>
                      </a:r>
                      <a:endParaRPr lang="en-IN" sz="2200">
                        <a:effectLst/>
                        <a:latin typeface="Times New Roman" pitchFamily="18" charset="0"/>
                        <a:cs typeface="Times New Roman" pitchFamily="18" charset="0"/>
                      </a:endParaRPr>
                    </a:p>
                    <a:p>
                      <a:pPr algn="just">
                        <a:lnSpc>
                          <a:spcPct val="115000"/>
                        </a:lnSpc>
                        <a:spcAft>
                          <a:spcPts val="0"/>
                        </a:spcAft>
                      </a:pPr>
                      <a:r>
                        <a:rPr lang="en-US" sz="2200">
                          <a:effectLst/>
                          <a:latin typeface="Times New Roman" pitchFamily="18" charset="0"/>
                          <a:cs typeface="Times New Roman" pitchFamily="18" charset="0"/>
                        </a:rPr>
                        <a:t>You</a:t>
                      </a:r>
                      <a:endParaRPr lang="en-IN" sz="2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200" dirty="0">
                          <a:effectLst/>
                          <a:latin typeface="Times New Roman" pitchFamily="18" charset="0"/>
                          <a:cs typeface="Times New Roman" pitchFamily="18" charset="0"/>
                        </a:rPr>
                        <a:t>have</a:t>
                      </a:r>
                      <a:endParaRPr lang="en-IN" sz="2200" dirty="0">
                        <a:effectLst/>
                        <a:latin typeface="Times New Roman" pitchFamily="18" charset="0"/>
                        <a:cs typeface="Times New Roman" pitchFamily="18" charset="0"/>
                      </a:endParaRPr>
                    </a:p>
                    <a:p>
                      <a:pPr algn="just">
                        <a:lnSpc>
                          <a:spcPct val="115000"/>
                        </a:lnSpc>
                        <a:spcAft>
                          <a:spcPts val="0"/>
                        </a:spcAft>
                      </a:pPr>
                      <a:r>
                        <a:rPr lang="en-US" sz="2200" dirty="0">
                          <a:effectLst/>
                          <a:latin typeface="Times New Roman" pitchFamily="18" charset="0"/>
                          <a:cs typeface="Times New Roman" pitchFamily="18" charset="0"/>
                        </a:rPr>
                        <a:t>have</a:t>
                      </a:r>
                      <a:endParaRPr lang="en-IN" sz="2200" dirty="0">
                        <a:effectLst/>
                        <a:latin typeface="Times New Roman" pitchFamily="18" charset="0"/>
                        <a:cs typeface="Times New Roman" pitchFamily="18" charset="0"/>
                      </a:endParaRPr>
                    </a:p>
                    <a:p>
                      <a:pPr algn="just">
                        <a:lnSpc>
                          <a:spcPct val="115000"/>
                        </a:lnSpc>
                        <a:spcAft>
                          <a:spcPts val="0"/>
                        </a:spcAft>
                      </a:pPr>
                      <a:r>
                        <a:rPr lang="en-US" sz="2200" dirty="0">
                          <a:effectLst/>
                          <a:latin typeface="Times New Roman" pitchFamily="18" charset="0"/>
                          <a:cs typeface="Times New Roman" pitchFamily="18" charset="0"/>
                        </a:rPr>
                        <a:t>have</a:t>
                      </a:r>
                      <a:endParaRPr lang="en-IN" sz="22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200">
                          <a:effectLst/>
                          <a:latin typeface="Times New Roman" pitchFamily="18" charset="0"/>
                          <a:cs typeface="Times New Roman" pitchFamily="18" charset="0"/>
                        </a:rPr>
                        <a:t>spoken</a:t>
                      </a:r>
                      <a:endParaRPr lang="en-IN" sz="2200">
                        <a:effectLst/>
                        <a:latin typeface="Times New Roman" pitchFamily="18" charset="0"/>
                        <a:cs typeface="Times New Roman" pitchFamily="18" charset="0"/>
                      </a:endParaRPr>
                    </a:p>
                    <a:p>
                      <a:pPr algn="just">
                        <a:lnSpc>
                          <a:spcPct val="115000"/>
                        </a:lnSpc>
                        <a:spcAft>
                          <a:spcPts val="0"/>
                        </a:spcAft>
                      </a:pPr>
                      <a:r>
                        <a:rPr lang="en-US" sz="2200">
                          <a:effectLst/>
                          <a:latin typeface="Times New Roman" pitchFamily="18" charset="0"/>
                          <a:cs typeface="Times New Roman" pitchFamily="18" charset="0"/>
                        </a:rPr>
                        <a:t>talked</a:t>
                      </a:r>
                      <a:endParaRPr lang="en-IN" sz="2200">
                        <a:effectLst/>
                        <a:latin typeface="Times New Roman" pitchFamily="18" charset="0"/>
                        <a:cs typeface="Times New Roman" pitchFamily="18" charset="0"/>
                      </a:endParaRPr>
                    </a:p>
                    <a:p>
                      <a:pPr algn="just">
                        <a:lnSpc>
                          <a:spcPct val="115000"/>
                        </a:lnSpc>
                        <a:spcAft>
                          <a:spcPts val="0"/>
                        </a:spcAft>
                      </a:pPr>
                      <a:r>
                        <a:rPr lang="en-US" sz="2200">
                          <a:effectLst/>
                          <a:latin typeface="Times New Roman" pitchFamily="18" charset="0"/>
                          <a:cs typeface="Times New Roman" pitchFamily="18" charset="0"/>
                        </a:rPr>
                        <a:t>understood</a:t>
                      </a:r>
                      <a:endParaRPr lang="en-IN" sz="2200">
                        <a:effectLst/>
                        <a:latin typeface="Times New Roman" pitchFamily="18" charset="0"/>
                        <a:ea typeface="Calibri"/>
                        <a:cs typeface="Times New Roman" pitchFamily="18" charset="0"/>
                      </a:endParaRPr>
                    </a:p>
                  </a:txBody>
                  <a:tcPr marL="68580" marR="68580" marT="0" marB="0"/>
                </a:tc>
                <a:tc rowSpan="3">
                  <a:txBody>
                    <a:bodyPr/>
                    <a:lstStyle/>
                    <a:p>
                      <a:pPr algn="just">
                        <a:lnSpc>
                          <a:spcPct val="115000"/>
                        </a:lnSpc>
                        <a:spcAft>
                          <a:spcPts val="0"/>
                        </a:spcAft>
                      </a:pPr>
                      <a:r>
                        <a:rPr lang="en-US" sz="2200" dirty="0">
                          <a:effectLst/>
                          <a:latin typeface="Times New Roman" pitchFamily="18" charset="0"/>
                          <a:cs typeface="Times New Roman" pitchFamily="18" charset="0"/>
                        </a:rPr>
                        <a:t> </a:t>
                      </a:r>
                      <a:endParaRPr lang="en-IN" sz="2200" dirty="0">
                        <a:effectLst/>
                        <a:latin typeface="Times New Roman" pitchFamily="18" charset="0"/>
                        <a:cs typeface="Times New Roman" pitchFamily="18" charset="0"/>
                      </a:endParaRPr>
                    </a:p>
                    <a:p>
                      <a:pPr algn="just">
                        <a:lnSpc>
                          <a:spcPct val="115000"/>
                        </a:lnSpc>
                        <a:spcAft>
                          <a:spcPts val="0"/>
                        </a:spcAft>
                      </a:pPr>
                      <a:r>
                        <a:rPr lang="en-US" sz="2200" dirty="0">
                          <a:effectLst/>
                          <a:latin typeface="Times New Roman" pitchFamily="18" charset="0"/>
                          <a:cs typeface="Times New Roman" pitchFamily="18" charset="0"/>
                        </a:rPr>
                        <a:t> </a:t>
                      </a:r>
                      <a:endParaRPr lang="en-IN" sz="2200" dirty="0">
                        <a:effectLst/>
                        <a:latin typeface="Times New Roman" pitchFamily="18" charset="0"/>
                        <a:cs typeface="Times New Roman" pitchFamily="18" charset="0"/>
                      </a:endParaRPr>
                    </a:p>
                    <a:p>
                      <a:pPr algn="just">
                        <a:lnSpc>
                          <a:spcPct val="115000"/>
                        </a:lnSpc>
                        <a:spcAft>
                          <a:spcPts val="0"/>
                        </a:spcAft>
                      </a:pPr>
                      <a:r>
                        <a:rPr lang="en-US" sz="2200" dirty="0">
                          <a:effectLst/>
                          <a:latin typeface="Times New Roman" pitchFamily="18" charset="0"/>
                          <a:cs typeface="Times New Roman" pitchFamily="18" charset="0"/>
                        </a:rPr>
                        <a:t>English well.</a:t>
                      </a:r>
                      <a:endParaRPr lang="en-IN" sz="2200" dirty="0">
                        <a:effectLst/>
                        <a:latin typeface="Times New Roman" pitchFamily="18" charset="0"/>
                        <a:cs typeface="Times New Roman" pitchFamily="18" charset="0"/>
                      </a:endParaRPr>
                    </a:p>
                    <a:p>
                      <a:pPr algn="just">
                        <a:lnSpc>
                          <a:spcPct val="115000"/>
                        </a:lnSpc>
                        <a:spcAft>
                          <a:spcPts val="0"/>
                        </a:spcAft>
                      </a:pPr>
                      <a:r>
                        <a:rPr lang="en-US" sz="2200" dirty="0">
                          <a:effectLst/>
                          <a:latin typeface="Times New Roman" pitchFamily="18" charset="0"/>
                          <a:cs typeface="Times New Roman" pitchFamily="18" charset="0"/>
                        </a:rPr>
                        <a:t> </a:t>
                      </a:r>
                      <a:endParaRPr lang="en-IN" sz="2200" dirty="0">
                        <a:effectLst/>
                        <a:latin typeface="Times New Roman" pitchFamily="18" charset="0"/>
                        <a:cs typeface="Times New Roman" pitchFamily="18" charset="0"/>
                      </a:endParaRPr>
                    </a:p>
                    <a:p>
                      <a:pPr algn="just">
                        <a:lnSpc>
                          <a:spcPct val="115000"/>
                        </a:lnSpc>
                        <a:spcAft>
                          <a:spcPts val="0"/>
                        </a:spcAft>
                      </a:pPr>
                      <a:r>
                        <a:rPr lang="en-US" sz="2200" dirty="0">
                          <a:effectLst/>
                          <a:latin typeface="Times New Roman" pitchFamily="18" charset="0"/>
                          <a:cs typeface="Times New Roman" pitchFamily="18" charset="0"/>
                        </a:rPr>
                        <a:t> </a:t>
                      </a:r>
                      <a:endParaRPr lang="en-IN" sz="2200" dirty="0">
                        <a:effectLst/>
                        <a:latin typeface="Times New Roman" pitchFamily="18" charset="0"/>
                        <a:cs typeface="Times New Roman" pitchFamily="18" charset="0"/>
                      </a:endParaRPr>
                    </a:p>
                    <a:p>
                      <a:pPr algn="just">
                        <a:lnSpc>
                          <a:spcPct val="115000"/>
                        </a:lnSpc>
                        <a:spcAft>
                          <a:spcPts val="0"/>
                        </a:spcAft>
                      </a:pPr>
                      <a:r>
                        <a:rPr lang="en-US" sz="2200" dirty="0">
                          <a:effectLst/>
                          <a:latin typeface="Times New Roman" pitchFamily="18" charset="0"/>
                          <a:cs typeface="Times New Roman" pitchFamily="18" charset="0"/>
                        </a:rPr>
                        <a:t> </a:t>
                      </a:r>
                      <a:endParaRPr lang="en-IN" sz="2200" dirty="0">
                        <a:effectLst/>
                        <a:latin typeface="Times New Roman" pitchFamily="18" charset="0"/>
                        <a:cs typeface="Times New Roman" pitchFamily="18" charset="0"/>
                      </a:endParaRPr>
                    </a:p>
                    <a:p>
                      <a:pPr algn="just">
                        <a:lnSpc>
                          <a:spcPct val="115000"/>
                        </a:lnSpc>
                        <a:spcAft>
                          <a:spcPts val="0"/>
                        </a:spcAft>
                      </a:pPr>
                      <a:r>
                        <a:rPr lang="en-US" sz="2200" dirty="0">
                          <a:effectLst/>
                          <a:latin typeface="Times New Roman" pitchFamily="18" charset="0"/>
                          <a:cs typeface="Times New Roman" pitchFamily="18" charset="0"/>
                        </a:rPr>
                        <a:t>English well.</a:t>
                      </a:r>
                      <a:endParaRPr lang="en-IN" sz="22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200">
                          <a:effectLst/>
                          <a:latin typeface="Times New Roman" pitchFamily="18" charset="0"/>
                          <a:cs typeface="Times New Roman" pitchFamily="18" charset="0"/>
                        </a:rPr>
                        <a:t> </a:t>
                      </a:r>
                      <a:endParaRPr lang="en-IN" sz="2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200">
                          <a:effectLst/>
                          <a:latin typeface="Times New Roman" pitchFamily="18" charset="0"/>
                          <a:cs typeface="Times New Roman" pitchFamily="18" charset="0"/>
                        </a:rPr>
                        <a:t>I</a:t>
                      </a:r>
                      <a:endParaRPr lang="en-IN" sz="2200">
                        <a:effectLst/>
                        <a:latin typeface="Times New Roman" pitchFamily="18" charset="0"/>
                        <a:cs typeface="Times New Roman" pitchFamily="18" charset="0"/>
                      </a:endParaRPr>
                    </a:p>
                    <a:p>
                      <a:pPr algn="just">
                        <a:lnSpc>
                          <a:spcPct val="115000"/>
                        </a:lnSpc>
                        <a:spcAft>
                          <a:spcPts val="0"/>
                        </a:spcAft>
                      </a:pPr>
                      <a:r>
                        <a:rPr lang="en-US" sz="2200">
                          <a:effectLst/>
                          <a:latin typeface="Times New Roman" pitchFamily="18" charset="0"/>
                          <a:cs typeface="Times New Roman" pitchFamily="18" charset="0"/>
                        </a:rPr>
                        <a:t>We</a:t>
                      </a:r>
                      <a:endParaRPr lang="en-IN" sz="2200">
                        <a:effectLst/>
                        <a:latin typeface="Times New Roman" pitchFamily="18" charset="0"/>
                        <a:cs typeface="Times New Roman" pitchFamily="18" charset="0"/>
                      </a:endParaRPr>
                    </a:p>
                    <a:p>
                      <a:pPr algn="just">
                        <a:lnSpc>
                          <a:spcPct val="115000"/>
                        </a:lnSpc>
                        <a:spcAft>
                          <a:spcPts val="0"/>
                        </a:spcAft>
                      </a:pPr>
                      <a:r>
                        <a:rPr lang="en-US" sz="2200">
                          <a:effectLst/>
                          <a:latin typeface="Times New Roman" pitchFamily="18" charset="0"/>
                          <a:cs typeface="Times New Roman" pitchFamily="18" charset="0"/>
                        </a:rPr>
                        <a:t>You</a:t>
                      </a:r>
                      <a:endParaRPr lang="en-IN" sz="2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200">
                          <a:effectLst/>
                          <a:latin typeface="Times New Roman" pitchFamily="18" charset="0"/>
                          <a:cs typeface="Times New Roman" pitchFamily="18" charset="0"/>
                        </a:rPr>
                        <a:t>have</a:t>
                      </a:r>
                      <a:endParaRPr lang="en-IN" sz="2200">
                        <a:effectLst/>
                        <a:latin typeface="Times New Roman" pitchFamily="18" charset="0"/>
                        <a:cs typeface="Times New Roman" pitchFamily="18" charset="0"/>
                      </a:endParaRPr>
                    </a:p>
                    <a:p>
                      <a:pPr algn="just">
                        <a:lnSpc>
                          <a:spcPct val="115000"/>
                        </a:lnSpc>
                        <a:spcAft>
                          <a:spcPts val="0"/>
                        </a:spcAft>
                      </a:pPr>
                      <a:r>
                        <a:rPr lang="en-US" sz="2200">
                          <a:effectLst/>
                          <a:latin typeface="Times New Roman" pitchFamily="18" charset="0"/>
                          <a:cs typeface="Times New Roman" pitchFamily="18" charset="0"/>
                        </a:rPr>
                        <a:t>have</a:t>
                      </a:r>
                      <a:endParaRPr lang="en-IN" sz="2200">
                        <a:effectLst/>
                        <a:latin typeface="Times New Roman" pitchFamily="18" charset="0"/>
                        <a:cs typeface="Times New Roman" pitchFamily="18" charset="0"/>
                      </a:endParaRPr>
                    </a:p>
                    <a:p>
                      <a:pPr algn="just">
                        <a:lnSpc>
                          <a:spcPct val="115000"/>
                        </a:lnSpc>
                        <a:spcAft>
                          <a:spcPts val="0"/>
                        </a:spcAft>
                      </a:pPr>
                      <a:r>
                        <a:rPr lang="en-US" sz="2200">
                          <a:effectLst/>
                          <a:latin typeface="Times New Roman" pitchFamily="18" charset="0"/>
                          <a:cs typeface="Times New Roman" pitchFamily="18" charset="0"/>
                        </a:rPr>
                        <a:t>have</a:t>
                      </a:r>
                      <a:endParaRPr lang="en-IN" sz="2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200" dirty="0">
                          <a:effectLst/>
                          <a:latin typeface="Times New Roman" pitchFamily="18" charset="0"/>
                          <a:cs typeface="Times New Roman" pitchFamily="18" charset="0"/>
                        </a:rPr>
                        <a:t>not spoken</a:t>
                      </a:r>
                      <a:endParaRPr lang="en-IN" sz="2200" dirty="0">
                        <a:effectLst/>
                        <a:latin typeface="Times New Roman" pitchFamily="18" charset="0"/>
                        <a:cs typeface="Times New Roman" pitchFamily="18" charset="0"/>
                      </a:endParaRPr>
                    </a:p>
                    <a:p>
                      <a:pPr algn="just">
                        <a:lnSpc>
                          <a:spcPct val="115000"/>
                        </a:lnSpc>
                        <a:spcAft>
                          <a:spcPts val="0"/>
                        </a:spcAft>
                      </a:pPr>
                      <a:r>
                        <a:rPr lang="en-US" sz="2200" dirty="0">
                          <a:effectLst/>
                          <a:latin typeface="Times New Roman" pitchFamily="18" charset="0"/>
                          <a:cs typeface="Times New Roman" pitchFamily="18" charset="0"/>
                        </a:rPr>
                        <a:t>not Talked</a:t>
                      </a:r>
                      <a:endParaRPr lang="en-IN" sz="2200" dirty="0">
                        <a:effectLst/>
                        <a:latin typeface="Times New Roman" pitchFamily="18" charset="0"/>
                        <a:cs typeface="Times New Roman" pitchFamily="18" charset="0"/>
                      </a:endParaRPr>
                    </a:p>
                    <a:p>
                      <a:pPr algn="just">
                        <a:lnSpc>
                          <a:spcPct val="115000"/>
                        </a:lnSpc>
                        <a:spcAft>
                          <a:spcPts val="0"/>
                        </a:spcAft>
                      </a:pPr>
                      <a:r>
                        <a:rPr lang="en-US" sz="2200" dirty="0">
                          <a:effectLst/>
                          <a:latin typeface="Times New Roman" pitchFamily="18" charset="0"/>
                          <a:cs typeface="Times New Roman" pitchFamily="18" charset="0"/>
                        </a:rPr>
                        <a:t>not understood</a:t>
                      </a:r>
                      <a:endParaRPr lang="en-IN" sz="22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200">
                          <a:effectLst/>
                          <a:latin typeface="Times New Roman" pitchFamily="18" charset="0"/>
                          <a:cs typeface="Times New Roman" pitchFamily="18" charset="0"/>
                        </a:rPr>
                        <a:t> </a:t>
                      </a:r>
                      <a:endParaRPr lang="en-IN" sz="2200">
                        <a:effectLst/>
                        <a:latin typeface="Times New Roman" pitchFamily="18" charset="0"/>
                        <a:cs typeface="Times New Roman" pitchFamily="18" charset="0"/>
                      </a:endParaRPr>
                    </a:p>
                    <a:p>
                      <a:pPr algn="just">
                        <a:lnSpc>
                          <a:spcPct val="115000"/>
                        </a:lnSpc>
                        <a:spcAft>
                          <a:spcPts val="0"/>
                        </a:spcAft>
                      </a:pPr>
                      <a:r>
                        <a:rPr lang="en-US" sz="2200">
                          <a:effectLst/>
                          <a:latin typeface="Times New Roman" pitchFamily="18" charset="0"/>
                          <a:cs typeface="Times New Roman" pitchFamily="18" charset="0"/>
                        </a:rPr>
                        <a:t>English well.</a:t>
                      </a:r>
                      <a:endParaRPr lang="en-IN" sz="2200">
                        <a:effectLst/>
                        <a:latin typeface="Times New Roman" pitchFamily="18" charset="0"/>
                        <a:cs typeface="Times New Roman" pitchFamily="18" charset="0"/>
                      </a:endParaRPr>
                    </a:p>
                    <a:p>
                      <a:pPr algn="just">
                        <a:lnSpc>
                          <a:spcPct val="115000"/>
                        </a:lnSpc>
                        <a:spcAft>
                          <a:spcPts val="0"/>
                        </a:spcAft>
                      </a:pPr>
                      <a:r>
                        <a:rPr lang="en-US" sz="2200">
                          <a:effectLst/>
                          <a:latin typeface="Times New Roman" pitchFamily="18" charset="0"/>
                          <a:cs typeface="Times New Roman" pitchFamily="18" charset="0"/>
                        </a:rPr>
                        <a:t> </a:t>
                      </a:r>
                      <a:endParaRPr lang="en-IN" sz="2200">
                        <a:effectLst/>
                        <a:latin typeface="Times New Roman" pitchFamily="18" charset="0"/>
                        <a:ea typeface="Calibri"/>
                        <a:cs typeface="Times New Roman" pitchFamily="18" charset="0"/>
                      </a:endParaRPr>
                    </a:p>
                  </a:txBody>
                  <a:tcPr marL="68580" marR="68580" marT="0" marB="0"/>
                </a:tc>
              </a:tr>
              <a:tr h="588010">
                <a:tc>
                  <a:txBody>
                    <a:bodyPr/>
                    <a:lstStyle/>
                    <a:p>
                      <a:pPr algn="just">
                        <a:lnSpc>
                          <a:spcPct val="115000"/>
                        </a:lnSpc>
                        <a:spcAft>
                          <a:spcPts val="0"/>
                        </a:spcAft>
                      </a:pPr>
                      <a:r>
                        <a:rPr lang="en-US" sz="2200">
                          <a:effectLst/>
                          <a:latin typeface="Times New Roman" pitchFamily="18" charset="0"/>
                          <a:cs typeface="Times New Roman" pitchFamily="18" charset="0"/>
                        </a:rPr>
                        <a:t>He</a:t>
                      </a:r>
                      <a:endParaRPr lang="en-IN" sz="2200">
                        <a:effectLst/>
                        <a:latin typeface="Times New Roman" pitchFamily="18" charset="0"/>
                        <a:cs typeface="Times New Roman" pitchFamily="18" charset="0"/>
                      </a:endParaRPr>
                    </a:p>
                    <a:p>
                      <a:pPr algn="just">
                        <a:lnSpc>
                          <a:spcPct val="115000"/>
                        </a:lnSpc>
                        <a:spcAft>
                          <a:spcPts val="0"/>
                        </a:spcAft>
                      </a:pPr>
                      <a:r>
                        <a:rPr lang="en-US" sz="2200">
                          <a:effectLst/>
                          <a:latin typeface="Times New Roman" pitchFamily="18" charset="0"/>
                          <a:cs typeface="Times New Roman" pitchFamily="18" charset="0"/>
                        </a:rPr>
                        <a:t>She</a:t>
                      </a:r>
                      <a:endParaRPr lang="en-IN" sz="2200">
                        <a:effectLst/>
                        <a:latin typeface="Times New Roman" pitchFamily="18" charset="0"/>
                        <a:cs typeface="Times New Roman" pitchFamily="18" charset="0"/>
                      </a:endParaRPr>
                    </a:p>
                    <a:p>
                      <a:pPr algn="just">
                        <a:lnSpc>
                          <a:spcPct val="115000"/>
                        </a:lnSpc>
                        <a:spcAft>
                          <a:spcPts val="0"/>
                        </a:spcAft>
                      </a:pPr>
                      <a:r>
                        <a:rPr lang="en-US" sz="2200">
                          <a:effectLst/>
                          <a:latin typeface="Times New Roman" pitchFamily="18" charset="0"/>
                          <a:cs typeface="Times New Roman" pitchFamily="18" charset="0"/>
                        </a:rPr>
                        <a:t>It</a:t>
                      </a:r>
                      <a:endParaRPr lang="en-IN" sz="2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200">
                          <a:effectLst/>
                          <a:latin typeface="Times New Roman" pitchFamily="18" charset="0"/>
                          <a:cs typeface="Times New Roman" pitchFamily="18" charset="0"/>
                        </a:rPr>
                        <a:t>has</a:t>
                      </a:r>
                      <a:endParaRPr lang="en-IN" sz="2200">
                        <a:effectLst/>
                        <a:latin typeface="Times New Roman" pitchFamily="18" charset="0"/>
                        <a:cs typeface="Times New Roman" pitchFamily="18" charset="0"/>
                      </a:endParaRPr>
                    </a:p>
                    <a:p>
                      <a:pPr algn="just">
                        <a:lnSpc>
                          <a:spcPct val="115000"/>
                        </a:lnSpc>
                        <a:spcAft>
                          <a:spcPts val="0"/>
                        </a:spcAft>
                      </a:pPr>
                      <a:r>
                        <a:rPr lang="en-US" sz="2200">
                          <a:effectLst/>
                          <a:latin typeface="Times New Roman" pitchFamily="18" charset="0"/>
                          <a:cs typeface="Times New Roman" pitchFamily="18" charset="0"/>
                        </a:rPr>
                        <a:t>has</a:t>
                      </a:r>
                      <a:endParaRPr lang="en-IN" sz="2200">
                        <a:effectLst/>
                        <a:latin typeface="Times New Roman" pitchFamily="18" charset="0"/>
                        <a:cs typeface="Times New Roman" pitchFamily="18" charset="0"/>
                      </a:endParaRPr>
                    </a:p>
                    <a:p>
                      <a:pPr algn="just">
                        <a:lnSpc>
                          <a:spcPct val="115000"/>
                        </a:lnSpc>
                        <a:spcAft>
                          <a:spcPts val="0"/>
                        </a:spcAft>
                      </a:pPr>
                      <a:r>
                        <a:rPr lang="en-US" sz="2200">
                          <a:effectLst/>
                          <a:latin typeface="Times New Roman" pitchFamily="18" charset="0"/>
                          <a:cs typeface="Times New Roman" pitchFamily="18" charset="0"/>
                        </a:rPr>
                        <a:t>has</a:t>
                      </a:r>
                      <a:endParaRPr lang="en-IN" sz="2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200" dirty="0">
                          <a:effectLst/>
                          <a:latin typeface="Times New Roman" pitchFamily="18" charset="0"/>
                          <a:cs typeface="Times New Roman" pitchFamily="18" charset="0"/>
                        </a:rPr>
                        <a:t>read</a:t>
                      </a:r>
                      <a:endParaRPr lang="en-IN" sz="2200" dirty="0">
                        <a:effectLst/>
                        <a:latin typeface="Times New Roman" pitchFamily="18" charset="0"/>
                        <a:cs typeface="Times New Roman" pitchFamily="18" charset="0"/>
                      </a:endParaRPr>
                    </a:p>
                    <a:p>
                      <a:pPr algn="just">
                        <a:lnSpc>
                          <a:spcPct val="115000"/>
                        </a:lnSpc>
                        <a:spcAft>
                          <a:spcPts val="0"/>
                        </a:spcAft>
                      </a:pPr>
                      <a:r>
                        <a:rPr lang="en-US" sz="2200" dirty="0">
                          <a:effectLst/>
                          <a:latin typeface="Times New Roman" pitchFamily="18" charset="0"/>
                          <a:cs typeface="Times New Roman" pitchFamily="18" charset="0"/>
                        </a:rPr>
                        <a:t>written</a:t>
                      </a:r>
                      <a:endParaRPr lang="en-IN" sz="2200" dirty="0">
                        <a:effectLst/>
                        <a:latin typeface="Times New Roman" pitchFamily="18" charset="0"/>
                        <a:cs typeface="Times New Roman" pitchFamily="18" charset="0"/>
                      </a:endParaRPr>
                    </a:p>
                    <a:p>
                      <a:pPr algn="just">
                        <a:lnSpc>
                          <a:spcPct val="115000"/>
                        </a:lnSpc>
                        <a:spcAft>
                          <a:spcPts val="0"/>
                        </a:spcAft>
                      </a:pPr>
                      <a:r>
                        <a:rPr lang="en-US" sz="2200" dirty="0">
                          <a:effectLst/>
                          <a:latin typeface="Times New Roman" pitchFamily="18" charset="0"/>
                          <a:cs typeface="Times New Roman" pitchFamily="18" charset="0"/>
                        </a:rPr>
                        <a:t>imitated</a:t>
                      </a:r>
                      <a:endParaRPr lang="en-IN" sz="2200" dirty="0">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c>
                  <a:txBody>
                    <a:bodyPr/>
                    <a:lstStyle/>
                    <a:p>
                      <a:pPr algn="just">
                        <a:lnSpc>
                          <a:spcPct val="115000"/>
                        </a:lnSpc>
                        <a:spcAft>
                          <a:spcPts val="0"/>
                        </a:spcAft>
                      </a:pPr>
                      <a:r>
                        <a:rPr lang="en-US" sz="2200">
                          <a:effectLst/>
                          <a:latin typeface="Times New Roman" pitchFamily="18" charset="0"/>
                          <a:cs typeface="Times New Roman" pitchFamily="18" charset="0"/>
                        </a:rPr>
                        <a:t> </a:t>
                      </a:r>
                      <a:endParaRPr lang="en-IN" sz="2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200">
                          <a:effectLst/>
                          <a:latin typeface="Times New Roman" pitchFamily="18" charset="0"/>
                          <a:cs typeface="Times New Roman" pitchFamily="18" charset="0"/>
                        </a:rPr>
                        <a:t>He</a:t>
                      </a:r>
                      <a:endParaRPr lang="en-IN" sz="2200">
                        <a:effectLst/>
                        <a:latin typeface="Times New Roman" pitchFamily="18" charset="0"/>
                        <a:cs typeface="Times New Roman" pitchFamily="18" charset="0"/>
                      </a:endParaRPr>
                    </a:p>
                    <a:p>
                      <a:pPr algn="just">
                        <a:lnSpc>
                          <a:spcPct val="115000"/>
                        </a:lnSpc>
                        <a:spcAft>
                          <a:spcPts val="0"/>
                        </a:spcAft>
                      </a:pPr>
                      <a:r>
                        <a:rPr lang="en-US" sz="2200">
                          <a:effectLst/>
                          <a:latin typeface="Times New Roman" pitchFamily="18" charset="0"/>
                          <a:cs typeface="Times New Roman" pitchFamily="18" charset="0"/>
                        </a:rPr>
                        <a:t>She</a:t>
                      </a:r>
                      <a:endParaRPr lang="en-IN" sz="2200">
                        <a:effectLst/>
                        <a:latin typeface="Times New Roman" pitchFamily="18" charset="0"/>
                        <a:cs typeface="Times New Roman" pitchFamily="18" charset="0"/>
                      </a:endParaRPr>
                    </a:p>
                    <a:p>
                      <a:pPr algn="just">
                        <a:lnSpc>
                          <a:spcPct val="115000"/>
                        </a:lnSpc>
                        <a:spcAft>
                          <a:spcPts val="0"/>
                        </a:spcAft>
                      </a:pPr>
                      <a:r>
                        <a:rPr lang="en-US" sz="2200">
                          <a:effectLst/>
                          <a:latin typeface="Times New Roman" pitchFamily="18" charset="0"/>
                          <a:cs typeface="Times New Roman" pitchFamily="18" charset="0"/>
                        </a:rPr>
                        <a:t>It</a:t>
                      </a:r>
                      <a:endParaRPr lang="en-IN" sz="2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200">
                          <a:effectLst/>
                          <a:latin typeface="Times New Roman" pitchFamily="18" charset="0"/>
                          <a:cs typeface="Times New Roman" pitchFamily="18" charset="0"/>
                        </a:rPr>
                        <a:t>has </a:t>
                      </a:r>
                      <a:endParaRPr lang="en-IN" sz="2200">
                        <a:effectLst/>
                        <a:latin typeface="Times New Roman" pitchFamily="18" charset="0"/>
                        <a:cs typeface="Times New Roman" pitchFamily="18" charset="0"/>
                      </a:endParaRPr>
                    </a:p>
                    <a:p>
                      <a:pPr algn="just">
                        <a:lnSpc>
                          <a:spcPct val="115000"/>
                        </a:lnSpc>
                        <a:spcAft>
                          <a:spcPts val="0"/>
                        </a:spcAft>
                      </a:pPr>
                      <a:r>
                        <a:rPr lang="en-US" sz="2200">
                          <a:effectLst/>
                          <a:latin typeface="Times New Roman" pitchFamily="18" charset="0"/>
                          <a:cs typeface="Times New Roman" pitchFamily="18" charset="0"/>
                        </a:rPr>
                        <a:t>has</a:t>
                      </a:r>
                      <a:endParaRPr lang="en-IN" sz="2200">
                        <a:effectLst/>
                        <a:latin typeface="Times New Roman" pitchFamily="18" charset="0"/>
                        <a:cs typeface="Times New Roman" pitchFamily="18" charset="0"/>
                      </a:endParaRPr>
                    </a:p>
                    <a:p>
                      <a:pPr algn="just">
                        <a:lnSpc>
                          <a:spcPct val="115000"/>
                        </a:lnSpc>
                        <a:spcAft>
                          <a:spcPts val="0"/>
                        </a:spcAft>
                      </a:pPr>
                      <a:r>
                        <a:rPr lang="en-US" sz="2200">
                          <a:effectLst/>
                          <a:latin typeface="Times New Roman" pitchFamily="18" charset="0"/>
                          <a:cs typeface="Times New Roman" pitchFamily="18" charset="0"/>
                        </a:rPr>
                        <a:t>has</a:t>
                      </a:r>
                      <a:endParaRPr lang="en-IN" sz="2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200">
                          <a:effectLst/>
                          <a:latin typeface="Times New Roman" pitchFamily="18" charset="0"/>
                          <a:cs typeface="Times New Roman" pitchFamily="18" charset="0"/>
                        </a:rPr>
                        <a:t>not read</a:t>
                      </a:r>
                      <a:endParaRPr lang="en-IN" sz="2200">
                        <a:effectLst/>
                        <a:latin typeface="Times New Roman" pitchFamily="18" charset="0"/>
                        <a:cs typeface="Times New Roman" pitchFamily="18" charset="0"/>
                      </a:endParaRPr>
                    </a:p>
                    <a:p>
                      <a:pPr algn="just">
                        <a:lnSpc>
                          <a:spcPct val="115000"/>
                        </a:lnSpc>
                        <a:spcAft>
                          <a:spcPts val="0"/>
                        </a:spcAft>
                      </a:pPr>
                      <a:r>
                        <a:rPr lang="en-US" sz="2200">
                          <a:effectLst/>
                          <a:latin typeface="Times New Roman" pitchFamily="18" charset="0"/>
                          <a:cs typeface="Times New Roman" pitchFamily="18" charset="0"/>
                        </a:rPr>
                        <a:t>not written</a:t>
                      </a:r>
                      <a:endParaRPr lang="en-IN" sz="2200">
                        <a:effectLst/>
                        <a:latin typeface="Times New Roman" pitchFamily="18" charset="0"/>
                        <a:cs typeface="Times New Roman" pitchFamily="18" charset="0"/>
                      </a:endParaRPr>
                    </a:p>
                    <a:p>
                      <a:pPr algn="just">
                        <a:lnSpc>
                          <a:spcPct val="115000"/>
                        </a:lnSpc>
                        <a:spcAft>
                          <a:spcPts val="0"/>
                        </a:spcAft>
                      </a:pPr>
                      <a:r>
                        <a:rPr lang="en-US" sz="2200">
                          <a:effectLst/>
                          <a:latin typeface="Times New Roman" pitchFamily="18" charset="0"/>
                          <a:cs typeface="Times New Roman" pitchFamily="18" charset="0"/>
                        </a:rPr>
                        <a:t>not imitated</a:t>
                      </a:r>
                      <a:endParaRPr lang="en-IN" sz="2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200">
                          <a:effectLst/>
                          <a:latin typeface="Times New Roman" pitchFamily="18" charset="0"/>
                          <a:cs typeface="Times New Roman" pitchFamily="18" charset="0"/>
                        </a:rPr>
                        <a:t> </a:t>
                      </a:r>
                      <a:endParaRPr lang="en-IN" sz="2200">
                        <a:effectLst/>
                        <a:latin typeface="Times New Roman" pitchFamily="18" charset="0"/>
                        <a:cs typeface="Times New Roman" pitchFamily="18" charset="0"/>
                      </a:endParaRPr>
                    </a:p>
                    <a:p>
                      <a:pPr algn="just">
                        <a:lnSpc>
                          <a:spcPct val="115000"/>
                        </a:lnSpc>
                        <a:spcAft>
                          <a:spcPts val="0"/>
                        </a:spcAft>
                      </a:pPr>
                      <a:r>
                        <a:rPr lang="en-US" sz="2200">
                          <a:effectLst/>
                          <a:latin typeface="Times New Roman" pitchFamily="18" charset="0"/>
                          <a:cs typeface="Times New Roman" pitchFamily="18" charset="0"/>
                        </a:rPr>
                        <a:t>English well.</a:t>
                      </a:r>
                      <a:endParaRPr lang="en-IN" sz="2200">
                        <a:effectLst/>
                        <a:latin typeface="Times New Roman" pitchFamily="18" charset="0"/>
                        <a:ea typeface="Calibri"/>
                        <a:cs typeface="Times New Roman" pitchFamily="18" charset="0"/>
                      </a:endParaRPr>
                    </a:p>
                  </a:txBody>
                  <a:tcPr marL="68580" marR="68580" marT="0" marB="0"/>
                </a:tc>
              </a:tr>
              <a:tr h="1807380">
                <a:tc>
                  <a:txBody>
                    <a:bodyPr/>
                    <a:lstStyle/>
                    <a:p>
                      <a:pPr algn="just">
                        <a:lnSpc>
                          <a:spcPct val="115000"/>
                        </a:lnSpc>
                        <a:spcAft>
                          <a:spcPts val="0"/>
                        </a:spcAft>
                      </a:pPr>
                      <a:r>
                        <a:rPr lang="en-US" sz="2200">
                          <a:effectLst/>
                          <a:latin typeface="Times New Roman" pitchFamily="18" charset="0"/>
                          <a:cs typeface="Times New Roman" pitchFamily="18" charset="0"/>
                        </a:rPr>
                        <a:t>They</a:t>
                      </a:r>
                      <a:endParaRPr lang="en-IN" sz="2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200">
                          <a:effectLst/>
                          <a:latin typeface="Times New Roman" pitchFamily="18" charset="0"/>
                          <a:cs typeface="Times New Roman" pitchFamily="18" charset="0"/>
                        </a:rPr>
                        <a:t>have</a:t>
                      </a:r>
                      <a:endParaRPr lang="en-IN" sz="2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200" dirty="0">
                          <a:effectLst/>
                          <a:latin typeface="Times New Roman" pitchFamily="18" charset="0"/>
                          <a:cs typeface="Times New Roman" pitchFamily="18" charset="0"/>
                        </a:rPr>
                        <a:t>communicated</a:t>
                      </a:r>
                      <a:endParaRPr lang="en-IN" sz="2200" dirty="0">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c>
                  <a:txBody>
                    <a:bodyPr/>
                    <a:lstStyle/>
                    <a:p>
                      <a:pPr algn="just">
                        <a:lnSpc>
                          <a:spcPct val="115000"/>
                        </a:lnSpc>
                        <a:spcAft>
                          <a:spcPts val="0"/>
                        </a:spcAft>
                      </a:pPr>
                      <a:r>
                        <a:rPr lang="en-US" sz="2200">
                          <a:effectLst/>
                          <a:latin typeface="Times New Roman" pitchFamily="18" charset="0"/>
                          <a:cs typeface="Times New Roman" pitchFamily="18" charset="0"/>
                        </a:rPr>
                        <a:t> </a:t>
                      </a:r>
                      <a:endParaRPr lang="en-IN" sz="2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200">
                          <a:effectLst/>
                          <a:latin typeface="Times New Roman" pitchFamily="18" charset="0"/>
                          <a:cs typeface="Times New Roman" pitchFamily="18" charset="0"/>
                        </a:rPr>
                        <a:t>They</a:t>
                      </a:r>
                      <a:endParaRPr lang="en-IN" sz="2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200">
                          <a:effectLst/>
                          <a:latin typeface="Times New Roman" pitchFamily="18" charset="0"/>
                          <a:cs typeface="Times New Roman" pitchFamily="18" charset="0"/>
                        </a:rPr>
                        <a:t>Have</a:t>
                      </a:r>
                      <a:endParaRPr lang="en-IN" sz="2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200">
                          <a:effectLst/>
                          <a:latin typeface="Times New Roman" pitchFamily="18" charset="0"/>
                          <a:cs typeface="Times New Roman" pitchFamily="18" charset="0"/>
                        </a:rPr>
                        <a:t>not communicated</a:t>
                      </a:r>
                      <a:endParaRPr lang="en-IN" sz="2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200" dirty="0">
                          <a:effectLst/>
                          <a:latin typeface="Times New Roman" pitchFamily="18" charset="0"/>
                          <a:cs typeface="Times New Roman" pitchFamily="18" charset="0"/>
                        </a:rPr>
                        <a:t>English well.</a:t>
                      </a:r>
                      <a:endParaRPr lang="en-IN" sz="22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37351840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07088" cy="706090"/>
          </a:xfrm>
        </p:spPr>
        <p:txBody>
          <a:bodyPr/>
          <a:lstStyle/>
          <a:p>
            <a:pPr lvl="0"/>
            <a:r>
              <a:rPr lang="en-US" sz="2400" b="1" dirty="0">
                <a:solidFill>
                  <a:srgbClr val="0D0D0D"/>
                </a:solidFill>
                <a:latin typeface="Times New Roman" pitchFamily="18" charset="0"/>
                <a:ea typeface="Calibri" pitchFamily="34" charset="0"/>
                <a:cs typeface="Times New Roman" pitchFamily="18" charset="0"/>
              </a:rPr>
              <a:t>1.4. Present perfect </a:t>
            </a:r>
            <a:r>
              <a:rPr lang="en-US" sz="2400" b="1" dirty="0" smtClean="0">
                <a:solidFill>
                  <a:srgbClr val="0D0D0D"/>
                </a:solidFill>
                <a:latin typeface="Times New Roman" pitchFamily="18" charset="0"/>
                <a:ea typeface="Calibri" pitchFamily="34" charset="0"/>
                <a:cs typeface="Times New Roman" pitchFamily="18" charset="0"/>
              </a:rPr>
              <a:t>continuous:</a:t>
            </a:r>
            <a:br>
              <a:rPr lang="en-US" sz="2400" b="1" dirty="0" smtClean="0">
                <a:solidFill>
                  <a:srgbClr val="0D0D0D"/>
                </a:solidFill>
                <a:latin typeface="Times New Roman" pitchFamily="18" charset="0"/>
                <a:ea typeface="Calibri" pitchFamily="34" charset="0"/>
                <a:cs typeface="Times New Roman" pitchFamily="18" charset="0"/>
              </a:rPr>
            </a:br>
            <a:r>
              <a:rPr lang="en-US" sz="2400" b="1" dirty="0" smtClean="0">
                <a:solidFill>
                  <a:srgbClr val="0D0D0D"/>
                </a:solidFill>
                <a:latin typeface="Times New Roman" pitchFamily="18" charset="0"/>
                <a:ea typeface="Calibri" pitchFamily="34" charset="0"/>
                <a:cs typeface="Times New Roman" pitchFamily="18" charset="0"/>
              </a:rPr>
              <a:t> </a:t>
            </a:r>
            <a:r>
              <a:rPr lang="en-US" sz="2400" b="1" dirty="0">
                <a:solidFill>
                  <a:srgbClr val="0D0D0D"/>
                </a:solidFill>
                <a:latin typeface="Times New Roman" pitchFamily="18" charset="0"/>
                <a:ea typeface="Calibri" pitchFamily="34" charset="0"/>
                <a:cs typeface="Times New Roman" pitchFamily="18" charset="0"/>
              </a:rPr>
              <a:t>(I have been doing) </a:t>
            </a:r>
            <a:r>
              <a:rPr lang="en-US" sz="2400" dirty="0">
                <a:solidFill>
                  <a:srgbClr val="0D0D0D"/>
                </a:solidFill>
                <a:latin typeface="Times New Roman" pitchFamily="18" charset="0"/>
                <a:ea typeface="Calibri" pitchFamily="34" charset="0"/>
                <a:cs typeface="Times New Roman" pitchFamily="18" charset="0"/>
              </a:rPr>
              <a:t>[Subject + Has/have + been + </a:t>
            </a:r>
            <a:r>
              <a:rPr lang="en-US" sz="2400" dirty="0" err="1">
                <a:solidFill>
                  <a:srgbClr val="0D0D0D"/>
                </a:solidFill>
                <a:latin typeface="Times New Roman" pitchFamily="18" charset="0"/>
                <a:ea typeface="Calibri" pitchFamily="34" charset="0"/>
                <a:cs typeface="Times New Roman" pitchFamily="18" charset="0"/>
              </a:rPr>
              <a:t>ing</a:t>
            </a:r>
            <a:r>
              <a:rPr lang="en-US" sz="2400" dirty="0">
                <a:solidFill>
                  <a:srgbClr val="0D0D0D"/>
                </a:solidFill>
                <a:latin typeface="Times New Roman" pitchFamily="18" charset="0"/>
                <a:ea typeface="Calibri" pitchFamily="34" charset="0"/>
                <a:cs typeface="Times New Roman" pitchFamily="18" charset="0"/>
              </a:rPr>
              <a:t>]</a:t>
            </a:r>
            <a:r>
              <a:rPr lang="en-US" sz="2400" dirty="0">
                <a:solidFill>
                  <a:schemeClr val="tx1"/>
                </a:solidFill>
                <a:latin typeface="Times New Roman" pitchFamily="18" charset="0"/>
                <a:ea typeface="Times New Roman" pitchFamily="18" charset="0"/>
                <a:cs typeface="Times New Roman" pitchFamily="18" charset="0"/>
              </a:rPr>
              <a:t/>
            </a:r>
            <a:br>
              <a:rPr lang="en-US" sz="2400" dirty="0">
                <a:solidFill>
                  <a:schemeClr val="tx1"/>
                </a:solidFill>
                <a:latin typeface="Times New Roman" pitchFamily="18" charset="0"/>
                <a:ea typeface="Times New Roman" pitchFamily="18" charset="0"/>
                <a:cs typeface="Times New Roman" pitchFamily="18" charset="0"/>
              </a:rPr>
            </a:br>
            <a:endParaRPr lang="en-IN" sz="2400" dirty="0">
              <a:latin typeface="Times New Roman" pitchFamily="18" charset="0"/>
              <a:cs typeface="Times New Roman" pitchFamily="18" charset="0"/>
            </a:endParaRPr>
          </a:p>
        </p:txBody>
      </p:sp>
      <p:sp>
        <p:nvSpPr>
          <p:cNvPr id="5" name="Rectangle 1"/>
          <p:cNvSpPr>
            <a:spLocks noChangeArrowheads="1"/>
          </p:cNvSpPr>
          <p:nvPr/>
        </p:nvSpPr>
        <p:spPr bwMode="auto">
          <a:xfrm>
            <a:off x="162501" y="1196752"/>
            <a:ext cx="8136904"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32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We use the Present Perfect Continuous to show that </a:t>
            </a:r>
            <a:r>
              <a:rPr kumimoji="0" lang="en-US" sz="3200" b="0" i="0" u="sng"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something started in the past and has continued up until now.</a:t>
            </a:r>
            <a:r>
              <a:rPr kumimoji="0" lang="en-US" sz="32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 "For five minutes," "for two weeks," and "since Tuesday" are all durations which can be used with the Present Perfect Continuous.</a:t>
            </a:r>
            <a:endPar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32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Examples:</a:t>
            </a:r>
            <a:endPar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32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She </a:t>
            </a:r>
            <a:r>
              <a:rPr kumimoji="0" lang="en-US" sz="3200" b="1"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has been working</a:t>
            </a:r>
            <a:r>
              <a:rPr kumimoji="0" lang="en-US" sz="32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 at that company for three years.</a:t>
            </a:r>
            <a:endPar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32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James </a:t>
            </a:r>
            <a:r>
              <a:rPr kumimoji="0" lang="en-US" sz="3200" b="1"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has been teaching</a:t>
            </a:r>
            <a:r>
              <a:rPr kumimoji="0" lang="en-US" sz="32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 at the university since June.</a:t>
            </a:r>
            <a:endParaRPr kumimoji="0" lang="en-US" sz="3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p:txBody>
      </p:sp>
    </p:spTree>
    <p:extLst>
      <p:ext uri="{BB962C8B-B14F-4D97-AF65-F5344CB8AC3E}">
        <p14:creationId xmlns:p14="http://schemas.microsoft.com/office/powerpoint/2010/main" val="3471021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75272" y="60137"/>
            <a:ext cx="3656835" cy="646331"/>
          </a:xfrm>
          <a:prstGeom prst="rect">
            <a:avLst/>
          </a:prstGeom>
        </p:spPr>
        <p:txBody>
          <a:bodyPr wrap="none">
            <a:spAutoFit/>
          </a:bodyPr>
          <a:lstStyle/>
          <a:p>
            <a:pPr algn="ctr"/>
            <a:r>
              <a:rPr lang="en-US" sz="3600" b="1" dirty="0"/>
              <a:t>PARTS OF SPEECH </a:t>
            </a:r>
            <a:endParaRPr lang="en-IN" sz="3600" dirty="0"/>
          </a:p>
        </p:txBody>
      </p:sp>
      <p:sp>
        <p:nvSpPr>
          <p:cNvPr id="5" name="Rectangle 4"/>
          <p:cNvSpPr/>
          <p:nvPr/>
        </p:nvSpPr>
        <p:spPr>
          <a:xfrm>
            <a:off x="179512" y="980728"/>
            <a:ext cx="8136904" cy="5262979"/>
          </a:xfrm>
          <a:prstGeom prst="rect">
            <a:avLst/>
          </a:prstGeom>
        </p:spPr>
        <p:txBody>
          <a:bodyPr wrap="square">
            <a:spAutoFit/>
          </a:bodyPr>
          <a:lstStyle/>
          <a:p>
            <a:pPr lvl="0"/>
            <a:r>
              <a:rPr lang="en-US" sz="4800" dirty="0" smtClean="0"/>
              <a:t>1. I applied for a </a:t>
            </a:r>
            <a:r>
              <a:rPr lang="en-US" sz="4800" b="1" u="sng" dirty="0" smtClean="0">
                <a:solidFill>
                  <a:srgbClr val="FF0000"/>
                </a:solidFill>
              </a:rPr>
              <a:t>bank</a:t>
            </a:r>
            <a:r>
              <a:rPr lang="en-US" sz="4800" dirty="0" smtClean="0"/>
              <a:t> loan.</a:t>
            </a:r>
          </a:p>
          <a:p>
            <a:pPr lvl="0"/>
            <a:endParaRPr lang="en-US" sz="4800" dirty="0" smtClean="0"/>
          </a:p>
          <a:p>
            <a:pPr lvl="0"/>
            <a:r>
              <a:rPr lang="en-US" sz="4800" dirty="0" smtClean="0"/>
              <a:t>2. </a:t>
            </a:r>
            <a:r>
              <a:rPr lang="en-US" sz="4800" b="1" u="sng" dirty="0" smtClean="0">
                <a:solidFill>
                  <a:srgbClr val="FF0000"/>
                </a:solidFill>
              </a:rPr>
              <a:t>Banks</a:t>
            </a:r>
            <a:r>
              <a:rPr lang="en-US" sz="4800" dirty="0" smtClean="0"/>
              <a:t> play an important role in a country.</a:t>
            </a:r>
          </a:p>
          <a:p>
            <a:pPr lvl="0"/>
            <a:endParaRPr lang="en-US" sz="4800" dirty="0" smtClean="0"/>
          </a:p>
          <a:p>
            <a:pPr lvl="0"/>
            <a:r>
              <a:rPr lang="en-US" sz="4800" dirty="0" smtClean="0"/>
              <a:t>3. You should not </a:t>
            </a:r>
            <a:r>
              <a:rPr lang="en-US" sz="4800" b="1" u="sng" dirty="0" smtClean="0">
                <a:solidFill>
                  <a:srgbClr val="FF0000"/>
                </a:solidFill>
              </a:rPr>
              <a:t>bank</a:t>
            </a:r>
            <a:r>
              <a:rPr lang="en-US" sz="4800" dirty="0" smtClean="0"/>
              <a:t> on your friends for help.</a:t>
            </a:r>
          </a:p>
        </p:txBody>
      </p:sp>
    </p:spTree>
    <p:extLst>
      <p:ext uri="{BB962C8B-B14F-4D97-AF65-F5344CB8AC3E}">
        <p14:creationId xmlns:p14="http://schemas.microsoft.com/office/powerpoint/2010/main" val="24615542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07088" cy="706090"/>
          </a:xfrm>
        </p:spPr>
        <p:txBody>
          <a:bodyPr/>
          <a:lstStyle/>
          <a:p>
            <a:pPr lvl="0"/>
            <a:r>
              <a:rPr lang="en-US" sz="2400" b="1" dirty="0">
                <a:solidFill>
                  <a:srgbClr val="0D0D0D"/>
                </a:solidFill>
                <a:latin typeface="Times New Roman" pitchFamily="18" charset="0"/>
                <a:ea typeface="Calibri" pitchFamily="34" charset="0"/>
                <a:cs typeface="Times New Roman" pitchFamily="18" charset="0"/>
              </a:rPr>
              <a:t>1.4. Present perfect </a:t>
            </a:r>
            <a:r>
              <a:rPr lang="en-US" sz="2400" b="1" dirty="0" smtClean="0">
                <a:solidFill>
                  <a:srgbClr val="0D0D0D"/>
                </a:solidFill>
                <a:latin typeface="Times New Roman" pitchFamily="18" charset="0"/>
                <a:ea typeface="Calibri" pitchFamily="34" charset="0"/>
                <a:cs typeface="Times New Roman" pitchFamily="18" charset="0"/>
              </a:rPr>
              <a:t>continuous:</a:t>
            </a:r>
            <a:br>
              <a:rPr lang="en-US" sz="2400" b="1" dirty="0" smtClean="0">
                <a:solidFill>
                  <a:srgbClr val="0D0D0D"/>
                </a:solidFill>
                <a:latin typeface="Times New Roman" pitchFamily="18" charset="0"/>
                <a:ea typeface="Calibri" pitchFamily="34" charset="0"/>
                <a:cs typeface="Times New Roman" pitchFamily="18" charset="0"/>
              </a:rPr>
            </a:br>
            <a:r>
              <a:rPr lang="en-US" sz="2400" b="1" dirty="0" smtClean="0">
                <a:solidFill>
                  <a:srgbClr val="0D0D0D"/>
                </a:solidFill>
                <a:latin typeface="Times New Roman" pitchFamily="18" charset="0"/>
                <a:ea typeface="Calibri" pitchFamily="34" charset="0"/>
                <a:cs typeface="Times New Roman" pitchFamily="18" charset="0"/>
              </a:rPr>
              <a:t> </a:t>
            </a:r>
            <a:r>
              <a:rPr lang="en-US" sz="2400" b="1" dirty="0">
                <a:solidFill>
                  <a:srgbClr val="0D0D0D"/>
                </a:solidFill>
                <a:latin typeface="Times New Roman" pitchFamily="18" charset="0"/>
                <a:ea typeface="Calibri" pitchFamily="34" charset="0"/>
                <a:cs typeface="Times New Roman" pitchFamily="18" charset="0"/>
              </a:rPr>
              <a:t>(I have been doing) </a:t>
            </a:r>
            <a:r>
              <a:rPr lang="en-US" sz="2400" dirty="0">
                <a:solidFill>
                  <a:srgbClr val="0D0D0D"/>
                </a:solidFill>
                <a:latin typeface="Times New Roman" pitchFamily="18" charset="0"/>
                <a:ea typeface="Calibri" pitchFamily="34" charset="0"/>
                <a:cs typeface="Times New Roman" pitchFamily="18" charset="0"/>
              </a:rPr>
              <a:t>[Subject + Has/have + been + </a:t>
            </a:r>
            <a:r>
              <a:rPr lang="en-US" sz="2400" dirty="0" err="1">
                <a:solidFill>
                  <a:srgbClr val="0D0D0D"/>
                </a:solidFill>
                <a:latin typeface="Times New Roman" pitchFamily="18" charset="0"/>
                <a:ea typeface="Calibri" pitchFamily="34" charset="0"/>
                <a:cs typeface="Times New Roman" pitchFamily="18" charset="0"/>
              </a:rPr>
              <a:t>ing</a:t>
            </a:r>
            <a:r>
              <a:rPr lang="en-US" sz="2400" dirty="0">
                <a:solidFill>
                  <a:srgbClr val="0D0D0D"/>
                </a:solidFill>
                <a:latin typeface="Times New Roman" pitchFamily="18" charset="0"/>
                <a:ea typeface="Calibri" pitchFamily="34" charset="0"/>
                <a:cs typeface="Times New Roman" pitchFamily="18" charset="0"/>
              </a:rPr>
              <a:t>]</a:t>
            </a:r>
            <a:r>
              <a:rPr lang="en-US" sz="2400" dirty="0">
                <a:solidFill>
                  <a:schemeClr val="tx1"/>
                </a:solidFill>
                <a:latin typeface="Times New Roman" pitchFamily="18" charset="0"/>
                <a:ea typeface="Times New Roman" pitchFamily="18" charset="0"/>
                <a:cs typeface="Times New Roman" pitchFamily="18" charset="0"/>
              </a:rPr>
              <a:t/>
            </a:r>
            <a:br>
              <a:rPr lang="en-US" sz="2400" dirty="0">
                <a:solidFill>
                  <a:schemeClr val="tx1"/>
                </a:solidFill>
                <a:latin typeface="Times New Roman" pitchFamily="18" charset="0"/>
                <a:ea typeface="Times New Roman" pitchFamily="18" charset="0"/>
                <a:cs typeface="Times New Roman" pitchFamily="18" charset="0"/>
              </a:rPr>
            </a:br>
            <a:endParaRPr lang="en-IN" sz="24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7085451"/>
              </p:ext>
            </p:extLst>
          </p:nvPr>
        </p:nvGraphicFramePr>
        <p:xfrm>
          <a:off x="35496" y="971084"/>
          <a:ext cx="9001000" cy="5886916"/>
        </p:xfrm>
        <a:graphic>
          <a:graphicData uri="http://schemas.openxmlformats.org/drawingml/2006/table">
            <a:tbl>
              <a:tblPr firstRow="1" firstCol="1" bandRow="1">
                <a:tableStyleId>{5C22544A-7EE6-4342-B048-85BDC9FD1C3A}</a:tableStyleId>
              </a:tblPr>
              <a:tblGrid>
                <a:gridCol w="535123"/>
                <a:gridCol w="652514"/>
                <a:gridCol w="1370585"/>
                <a:gridCol w="783626"/>
                <a:gridCol w="205054"/>
                <a:gridCol w="522163"/>
                <a:gridCol w="1305790"/>
                <a:gridCol w="1370585"/>
                <a:gridCol w="2255560"/>
              </a:tblGrid>
              <a:tr h="1179586">
                <a:tc>
                  <a:txBody>
                    <a:bodyPr/>
                    <a:lstStyle/>
                    <a:p>
                      <a:pPr algn="just">
                        <a:lnSpc>
                          <a:spcPct val="115000"/>
                        </a:lnSpc>
                        <a:spcAft>
                          <a:spcPts val="0"/>
                        </a:spcAft>
                      </a:pPr>
                      <a:r>
                        <a:rPr lang="en-US" sz="2000" dirty="0">
                          <a:effectLst/>
                          <a:latin typeface="Times New Roman" pitchFamily="18" charset="0"/>
                          <a:cs typeface="Times New Roman" pitchFamily="18" charset="0"/>
                        </a:rPr>
                        <a:t>S</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000">
                          <a:effectLst/>
                          <a:latin typeface="Times New Roman" pitchFamily="18" charset="0"/>
                          <a:cs typeface="Times New Roman" pitchFamily="18" charset="0"/>
                        </a:rPr>
                        <a:t>HV</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000">
                          <a:effectLst/>
                          <a:latin typeface="Times New Roman" pitchFamily="18" charset="0"/>
                          <a:cs typeface="Times New Roman" pitchFamily="18" charset="0"/>
                        </a:rPr>
                        <a:t>MV</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000">
                          <a:effectLst/>
                          <a:latin typeface="Times New Roman" pitchFamily="18" charset="0"/>
                          <a:cs typeface="Times New Roman" pitchFamily="18" charset="0"/>
                        </a:rPr>
                        <a:t>Complement</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000">
                          <a:effectLst/>
                          <a:latin typeface="Times New Roman" pitchFamily="18" charset="0"/>
                          <a:cs typeface="Times New Roman" pitchFamily="18" charset="0"/>
                        </a:rPr>
                        <a:t> </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000">
                          <a:effectLst/>
                          <a:latin typeface="Times New Roman" pitchFamily="18" charset="0"/>
                          <a:cs typeface="Times New Roman" pitchFamily="18" charset="0"/>
                        </a:rPr>
                        <a:t>S</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000">
                          <a:effectLst/>
                          <a:latin typeface="Times New Roman" pitchFamily="18" charset="0"/>
                          <a:cs typeface="Times New Roman" pitchFamily="18" charset="0"/>
                        </a:rPr>
                        <a:t>HV</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000">
                          <a:effectLst/>
                          <a:latin typeface="Times New Roman" pitchFamily="18" charset="0"/>
                          <a:cs typeface="Times New Roman" pitchFamily="18" charset="0"/>
                        </a:rPr>
                        <a:t>MV</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000">
                          <a:effectLst/>
                          <a:latin typeface="Times New Roman" pitchFamily="18" charset="0"/>
                          <a:cs typeface="Times New Roman" pitchFamily="18" charset="0"/>
                        </a:rPr>
                        <a:t>Complement</a:t>
                      </a:r>
                      <a:endParaRPr lang="en-IN" sz="1800">
                        <a:effectLst/>
                        <a:latin typeface="Times New Roman" pitchFamily="18" charset="0"/>
                        <a:ea typeface="Calibri"/>
                        <a:cs typeface="Times New Roman" pitchFamily="18" charset="0"/>
                      </a:endParaRPr>
                    </a:p>
                  </a:txBody>
                  <a:tcPr marL="68580" marR="68580" marT="0" marB="0"/>
                </a:tc>
              </a:tr>
              <a:tr h="2391557">
                <a:tc>
                  <a:txBody>
                    <a:bodyPr/>
                    <a:lstStyle/>
                    <a:p>
                      <a:pPr algn="just">
                        <a:lnSpc>
                          <a:spcPct val="115000"/>
                        </a:lnSpc>
                        <a:spcAft>
                          <a:spcPts val="0"/>
                        </a:spcAft>
                      </a:pPr>
                      <a:r>
                        <a:rPr lang="en-US" sz="2000">
                          <a:effectLst/>
                          <a:latin typeface="Times New Roman" pitchFamily="18" charset="0"/>
                          <a:cs typeface="Times New Roman" pitchFamily="18" charset="0"/>
                        </a:rPr>
                        <a:t>I</a:t>
                      </a:r>
                      <a:endParaRPr lang="en-IN" sz="1800">
                        <a:effectLst/>
                        <a:latin typeface="Times New Roman" pitchFamily="18" charset="0"/>
                        <a:cs typeface="Times New Roman" pitchFamily="18" charset="0"/>
                      </a:endParaRPr>
                    </a:p>
                    <a:p>
                      <a:pPr algn="just">
                        <a:lnSpc>
                          <a:spcPct val="115000"/>
                        </a:lnSpc>
                        <a:spcAft>
                          <a:spcPts val="0"/>
                        </a:spcAft>
                      </a:pPr>
                      <a:r>
                        <a:rPr lang="en-US" sz="2000">
                          <a:effectLst/>
                          <a:latin typeface="Times New Roman" pitchFamily="18" charset="0"/>
                          <a:cs typeface="Times New Roman" pitchFamily="18" charset="0"/>
                        </a:rPr>
                        <a:t>We</a:t>
                      </a:r>
                      <a:endParaRPr lang="en-IN" sz="1800">
                        <a:effectLst/>
                        <a:latin typeface="Times New Roman" pitchFamily="18" charset="0"/>
                        <a:cs typeface="Times New Roman" pitchFamily="18" charset="0"/>
                      </a:endParaRPr>
                    </a:p>
                    <a:p>
                      <a:pPr algn="just">
                        <a:lnSpc>
                          <a:spcPct val="115000"/>
                        </a:lnSpc>
                        <a:spcAft>
                          <a:spcPts val="0"/>
                        </a:spcAft>
                      </a:pPr>
                      <a:r>
                        <a:rPr lang="en-US" sz="2000">
                          <a:effectLst/>
                          <a:latin typeface="Times New Roman" pitchFamily="18" charset="0"/>
                          <a:cs typeface="Times New Roman" pitchFamily="18" charset="0"/>
                        </a:rPr>
                        <a:t>You</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000">
                          <a:effectLst/>
                          <a:latin typeface="Times New Roman" pitchFamily="18" charset="0"/>
                          <a:cs typeface="Times New Roman" pitchFamily="18" charset="0"/>
                        </a:rPr>
                        <a:t> </a:t>
                      </a:r>
                      <a:endParaRPr lang="en-IN" sz="1800">
                        <a:effectLst/>
                        <a:latin typeface="Times New Roman" pitchFamily="18" charset="0"/>
                        <a:cs typeface="Times New Roman" pitchFamily="18" charset="0"/>
                      </a:endParaRPr>
                    </a:p>
                    <a:p>
                      <a:pPr algn="just">
                        <a:lnSpc>
                          <a:spcPct val="115000"/>
                        </a:lnSpc>
                        <a:spcAft>
                          <a:spcPts val="0"/>
                        </a:spcAft>
                      </a:pPr>
                      <a:r>
                        <a:rPr lang="en-US" sz="2000">
                          <a:effectLst/>
                          <a:latin typeface="Times New Roman" pitchFamily="18" charset="0"/>
                          <a:cs typeface="Times New Roman" pitchFamily="18" charset="0"/>
                        </a:rPr>
                        <a:t>have been</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000">
                          <a:effectLst/>
                          <a:latin typeface="Times New Roman" pitchFamily="18" charset="0"/>
                          <a:cs typeface="Times New Roman" pitchFamily="18" charset="0"/>
                        </a:rPr>
                        <a:t>speaking </a:t>
                      </a:r>
                      <a:endParaRPr lang="en-IN" sz="1800">
                        <a:effectLst/>
                        <a:latin typeface="Times New Roman" pitchFamily="18" charset="0"/>
                        <a:cs typeface="Times New Roman" pitchFamily="18" charset="0"/>
                      </a:endParaRPr>
                    </a:p>
                    <a:p>
                      <a:pPr algn="just">
                        <a:lnSpc>
                          <a:spcPct val="115000"/>
                        </a:lnSpc>
                        <a:spcAft>
                          <a:spcPts val="0"/>
                        </a:spcAft>
                      </a:pPr>
                      <a:r>
                        <a:rPr lang="en-US" sz="2000">
                          <a:effectLst/>
                          <a:latin typeface="Times New Roman" pitchFamily="18" charset="0"/>
                          <a:cs typeface="Times New Roman" pitchFamily="18" charset="0"/>
                        </a:rPr>
                        <a:t>talking</a:t>
                      </a:r>
                      <a:endParaRPr lang="en-IN" sz="1800">
                        <a:effectLst/>
                        <a:latin typeface="Times New Roman" pitchFamily="18" charset="0"/>
                        <a:cs typeface="Times New Roman" pitchFamily="18" charset="0"/>
                      </a:endParaRPr>
                    </a:p>
                    <a:p>
                      <a:pPr algn="just">
                        <a:lnSpc>
                          <a:spcPct val="115000"/>
                        </a:lnSpc>
                        <a:spcAft>
                          <a:spcPts val="0"/>
                        </a:spcAft>
                      </a:pPr>
                      <a:r>
                        <a:rPr lang="en-US" sz="2000">
                          <a:effectLst/>
                          <a:latin typeface="Times New Roman" pitchFamily="18" charset="0"/>
                          <a:cs typeface="Times New Roman" pitchFamily="18" charset="0"/>
                        </a:rPr>
                        <a:t>understanding</a:t>
                      </a:r>
                      <a:endParaRPr lang="en-IN" sz="1800">
                        <a:effectLst/>
                        <a:latin typeface="Times New Roman" pitchFamily="18" charset="0"/>
                        <a:ea typeface="Calibri"/>
                        <a:cs typeface="Times New Roman" pitchFamily="18" charset="0"/>
                      </a:endParaRPr>
                    </a:p>
                  </a:txBody>
                  <a:tcPr marL="68580" marR="68580" marT="0" marB="0"/>
                </a:tc>
                <a:tc rowSpan="3">
                  <a:txBody>
                    <a:bodyPr/>
                    <a:lstStyle/>
                    <a:p>
                      <a:pPr algn="just">
                        <a:lnSpc>
                          <a:spcPct val="115000"/>
                        </a:lnSpc>
                        <a:spcAft>
                          <a:spcPts val="0"/>
                        </a:spcAft>
                      </a:pPr>
                      <a:r>
                        <a:rPr lang="en-US" sz="2000" dirty="0">
                          <a:effectLst/>
                          <a:latin typeface="Times New Roman" pitchFamily="18" charset="0"/>
                          <a:cs typeface="Times New Roman" pitchFamily="18" charset="0"/>
                        </a:rPr>
                        <a:t> </a:t>
                      </a:r>
                      <a:endParaRPr lang="en-IN" sz="1800" dirty="0">
                        <a:effectLst/>
                        <a:latin typeface="Times New Roman" pitchFamily="18" charset="0"/>
                        <a:cs typeface="Times New Roman" pitchFamily="18" charset="0"/>
                      </a:endParaRPr>
                    </a:p>
                    <a:p>
                      <a:pPr algn="just">
                        <a:lnSpc>
                          <a:spcPct val="115000"/>
                        </a:lnSpc>
                        <a:spcAft>
                          <a:spcPts val="0"/>
                        </a:spcAft>
                      </a:pPr>
                      <a:r>
                        <a:rPr lang="en-US" sz="2000" dirty="0">
                          <a:effectLst/>
                          <a:latin typeface="Times New Roman" pitchFamily="18" charset="0"/>
                          <a:cs typeface="Times New Roman" pitchFamily="18" charset="0"/>
                        </a:rPr>
                        <a:t>English well.</a:t>
                      </a:r>
                      <a:endParaRPr lang="en-IN" sz="1800" dirty="0">
                        <a:effectLst/>
                        <a:latin typeface="Times New Roman" pitchFamily="18" charset="0"/>
                        <a:cs typeface="Times New Roman" pitchFamily="18" charset="0"/>
                      </a:endParaRPr>
                    </a:p>
                    <a:p>
                      <a:pPr algn="just">
                        <a:lnSpc>
                          <a:spcPct val="115000"/>
                        </a:lnSpc>
                        <a:spcAft>
                          <a:spcPts val="0"/>
                        </a:spcAft>
                      </a:pPr>
                      <a:r>
                        <a:rPr lang="en-US" sz="2000" dirty="0">
                          <a:effectLst/>
                          <a:latin typeface="Times New Roman" pitchFamily="18" charset="0"/>
                          <a:cs typeface="Times New Roman" pitchFamily="18" charset="0"/>
                        </a:rPr>
                        <a:t> </a:t>
                      </a:r>
                      <a:endParaRPr lang="en-IN" sz="1800" dirty="0">
                        <a:effectLst/>
                        <a:latin typeface="Times New Roman" pitchFamily="18" charset="0"/>
                        <a:cs typeface="Times New Roman" pitchFamily="18" charset="0"/>
                      </a:endParaRPr>
                    </a:p>
                    <a:p>
                      <a:pPr algn="just">
                        <a:lnSpc>
                          <a:spcPct val="115000"/>
                        </a:lnSpc>
                        <a:spcAft>
                          <a:spcPts val="0"/>
                        </a:spcAft>
                      </a:pPr>
                      <a:r>
                        <a:rPr lang="en-US" sz="2000" dirty="0">
                          <a:effectLst/>
                          <a:latin typeface="Times New Roman" pitchFamily="18" charset="0"/>
                          <a:cs typeface="Times New Roman" pitchFamily="18" charset="0"/>
                        </a:rPr>
                        <a:t> </a:t>
                      </a:r>
                      <a:endParaRPr lang="en-IN" sz="1800" dirty="0">
                        <a:effectLst/>
                        <a:latin typeface="Times New Roman" pitchFamily="18" charset="0"/>
                        <a:cs typeface="Times New Roman" pitchFamily="18" charset="0"/>
                      </a:endParaRPr>
                    </a:p>
                    <a:p>
                      <a:pPr algn="just">
                        <a:lnSpc>
                          <a:spcPct val="115000"/>
                        </a:lnSpc>
                        <a:spcAft>
                          <a:spcPts val="0"/>
                        </a:spcAft>
                      </a:pPr>
                      <a:r>
                        <a:rPr lang="en-US" sz="2000" dirty="0">
                          <a:effectLst/>
                          <a:latin typeface="Times New Roman" pitchFamily="18" charset="0"/>
                          <a:cs typeface="Times New Roman" pitchFamily="18" charset="0"/>
                        </a:rPr>
                        <a:t> </a:t>
                      </a:r>
                      <a:endParaRPr lang="en-IN" sz="1800" dirty="0">
                        <a:effectLst/>
                        <a:latin typeface="Times New Roman" pitchFamily="18" charset="0"/>
                        <a:cs typeface="Times New Roman" pitchFamily="18" charset="0"/>
                      </a:endParaRPr>
                    </a:p>
                    <a:p>
                      <a:pPr algn="just">
                        <a:lnSpc>
                          <a:spcPct val="115000"/>
                        </a:lnSpc>
                        <a:spcAft>
                          <a:spcPts val="0"/>
                        </a:spcAft>
                      </a:pPr>
                      <a:r>
                        <a:rPr lang="en-US" sz="2000" dirty="0">
                          <a:effectLst/>
                          <a:latin typeface="Times New Roman" pitchFamily="18" charset="0"/>
                          <a:cs typeface="Times New Roman" pitchFamily="18" charset="0"/>
                        </a:rPr>
                        <a:t>English well.</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000">
                          <a:effectLst/>
                          <a:latin typeface="Times New Roman" pitchFamily="18" charset="0"/>
                          <a:cs typeface="Times New Roman" pitchFamily="18" charset="0"/>
                        </a:rPr>
                        <a:t> </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000">
                          <a:effectLst/>
                          <a:latin typeface="Times New Roman" pitchFamily="18" charset="0"/>
                          <a:cs typeface="Times New Roman" pitchFamily="18" charset="0"/>
                        </a:rPr>
                        <a:t>I</a:t>
                      </a:r>
                      <a:endParaRPr lang="en-IN" sz="1800">
                        <a:effectLst/>
                        <a:latin typeface="Times New Roman" pitchFamily="18" charset="0"/>
                        <a:cs typeface="Times New Roman" pitchFamily="18" charset="0"/>
                      </a:endParaRPr>
                    </a:p>
                    <a:p>
                      <a:pPr algn="just">
                        <a:lnSpc>
                          <a:spcPct val="115000"/>
                        </a:lnSpc>
                        <a:spcAft>
                          <a:spcPts val="0"/>
                        </a:spcAft>
                      </a:pPr>
                      <a:r>
                        <a:rPr lang="en-US" sz="2000">
                          <a:effectLst/>
                          <a:latin typeface="Times New Roman" pitchFamily="18" charset="0"/>
                          <a:cs typeface="Times New Roman" pitchFamily="18" charset="0"/>
                        </a:rPr>
                        <a:t>We</a:t>
                      </a:r>
                      <a:endParaRPr lang="en-IN" sz="1800">
                        <a:effectLst/>
                        <a:latin typeface="Times New Roman" pitchFamily="18" charset="0"/>
                        <a:cs typeface="Times New Roman" pitchFamily="18" charset="0"/>
                      </a:endParaRPr>
                    </a:p>
                    <a:p>
                      <a:pPr algn="just">
                        <a:lnSpc>
                          <a:spcPct val="115000"/>
                        </a:lnSpc>
                        <a:spcAft>
                          <a:spcPts val="0"/>
                        </a:spcAft>
                      </a:pPr>
                      <a:r>
                        <a:rPr lang="en-US" sz="2000">
                          <a:effectLst/>
                          <a:latin typeface="Times New Roman" pitchFamily="18" charset="0"/>
                          <a:cs typeface="Times New Roman" pitchFamily="18" charset="0"/>
                        </a:rPr>
                        <a:t>You</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000" dirty="0">
                          <a:effectLst/>
                          <a:latin typeface="Times New Roman" pitchFamily="18" charset="0"/>
                          <a:cs typeface="Times New Roman" pitchFamily="18" charset="0"/>
                        </a:rPr>
                        <a:t>haven’t been</a:t>
                      </a:r>
                      <a:endParaRPr lang="en-IN" sz="1800" dirty="0">
                        <a:effectLst/>
                        <a:latin typeface="Times New Roman" pitchFamily="18" charset="0"/>
                        <a:cs typeface="Times New Roman" pitchFamily="18" charset="0"/>
                      </a:endParaRPr>
                    </a:p>
                    <a:p>
                      <a:pPr algn="just">
                        <a:lnSpc>
                          <a:spcPct val="115000"/>
                        </a:lnSpc>
                        <a:spcAft>
                          <a:spcPts val="0"/>
                        </a:spcAft>
                      </a:pPr>
                      <a:r>
                        <a:rPr lang="en-US" sz="2000" dirty="0">
                          <a:effectLst/>
                          <a:latin typeface="Times New Roman" pitchFamily="18" charset="0"/>
                          <a:cs typeface="Times New Roman" pitchFamily="18" charset="0"/>
                        </a:rPr>
                        <a:t>haven’t been</a:t>
                      </a:r>
                      <a:endParaRPr lang="en-IN" sz="1800" dirty="0">
                        <a:effectLst/>
                        <a:latin typeface="Times New Roman" pitchFamily="18" charset="0"/>
                        <a:cs typeface="Times New Roman" pitchFamily="18" charset="0"/>
                      </a:endParaRPr>
                    </a:p>
                    <a:p>
                      <a:pPr algn="just">
                        <a:lnSpc>
                          <a:spcPct val="115000"/>
                        </a:lnSpc>
                        <a:spcAft>
                          <a:spcPts val="0"/>
                        </a:spcAft>
                      </a:pPr>
                      <a:r>
                        <a:rPr lang="en-US" sz="2000" dirty="0">
                          <a:effectLst/>
                          <a:latin typeface="Times New Roman" pitchFamily="18" charset="0"/>
                          <a:cs typeface="Times New Roman" pitchFamily="18" charset="0"/>
                        </a:rPr>
                        <a:t>haven’t been</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000">
                          <a:effectLst/>
                          <a:latin typeface="Times New Roman" pitchFamily="18" charset="0"/>
                          <a:cs typeface="Times New Roman" pitchFamily="18" charset="0"/>
                        </a:rPr>
                        <a:t>speaking </a:t>
                      </a:r>
                      <a:endParaRPr lang="en-IN" sz="1800">
                        <a:effectLst/>
                        <a:latin typeface="Times New Roman" pitchFamily="18" charset="0"/>
                        <a:cs typeface="Times New Roman" pitchFamily="18" charset="0"/>
                      </a:endParaRPr>
                    </a:p>
                    <a:p>
                      <a:pPr algn="just">
                        <a:lnSpc>
                          <a:spcPct val="115000"/>
                        </a:lnSpc>
                        <a:spcAft>
                          <a:spcPts val="0"/>
                        </a:spcAft>
                      </a:pPr>
                      <a:r>
                        <a:rPr lang="en-US" sz="2000">
                          <a:effectLst/>
                          <a:latin typeface="Times New Roman" pitchFamily="18" charset="0"/>
                          <a:cs typeface="Times New Roman" pitchFamily="18" charset="0"/>
                        </a:rPr>
                        <a:t>talking</a:t>
                      </a:r>
                      <a:endParaRPr lang="en-IN" sz="1800">
                        <a:effectLst/>
                        <a:latin typeface="Times New Roman" pitchFamily="18" charset="0"/>
                        <a:cs typeface="Times New Roman" pitchFamily="18" charset="0"/>
                      </a:endParaRPr>
                    </a:p>
                    <a:p>
                      <a:pPr algn="just">
                        <a:lnSpc>
                          <a:spcPct val="115000"/>
                        </a:lnSpc>
                        <a:spcAft>
                          <a:spcPts val="0"/>
                        </a:spcAft>
                      </a:pPr>
                      <a:r>
                        <a:rPr lang="en-US" sz="2000">
                          <a:effectLst/>
                          <a:latin typeface="Times New Roman" pitchFamily="18" charset="0"/>
                          <a:cs typeface="Times New Roman" pitchFamily="18" charset="0"/>
                        </a:rPr>
                        <a:t>understanding</a:t>
                      </a:r>
                      <a:endParaRPr lang="en-IN" sz="1800">
                        <a:effectLst/>
                        <a:latin typeface="Times New Roman" pitchFamily="18" charset="0"/>
                        <a:ea typeface="Calibri"/>
                        <a:cs typeface="Times New Roman" pitchFamily="18" charset="0"/>
                      </a:endParaRPr>
                    </a:p>
                  </a:txBody>
                  <a:tcPr marL="68580" marR="68580" marT="0" marB="0"/>
                </a:tc>
                <a:tc rowSpan="3">
                  <a:txBody>
                    <a:bodyPr/>
                    <a:lstStyle/>
                    <a:p>
                      <a:pPr algn="just">
                        <a:lnSpc>
                          <a:spcPct val="115000"/>
                        </a:lnSpc>
                        <a:spcAft>
                          <a:spcPts val="0"/>
                        </a:spcAft>
                      </a:pPr>
                      <a:r>
                        <a:rPr lang="en-US" sz="2000" dirty="0">
                          <a:effectLst/>
                          <a:latin typeface="Times New Roman" pitchFamily="18" charset="0"/>
                          <a:cs typeface="Times New Roman" pitchFamily="18" charset="0"/>
                        </a:rPr>
                        <a:t> </a:t>
                      </a:r>
                      <a:endParaRPr lang="en-IN" sz="1800" dirty="0">
                        <a:effectLst/>
                        <a:latin typeface="Times New Roman" pitchFamily="18" charset="0"/>
                        <a:cs typeface="Times New Roman" pitchFamily="18" charset="0"/>
                      </a:endParaRPr>
                    </a:p>
                    <a:p>
                      <a:pPr algn="just">
                        <a:lnSpc>
                          <a:spcPct val="115000"/>
                        </a:lnSpc>
                        <a:spcAft>
                          <a:spcPts val="0"/>
                        </a:spcAft>
                      </a:pPr>
                      <a:r>
                        <a:rPr lang="en-US" sz="2000" dirty="0">
                          <a:effectLst/>
                          <a:latin typeface="Times New Roman" pitchFamily="18" charset="0"/>
                          <a:cs typeface="Times New Roman" pitchFamily="18" charset="0"/>
                        </a:rPr>
                        <a:t>English well.</a:t>
                      </a:r>
                      <a:endParaRPr lang="en-IN" sz="1800" dirty="0">
                        <a:effectLst/>
                        <a:latin typeface="Times New Roman" pitchFamily="18" charset="0"/>
                        <a:cs typeface="Times New Roman" pitchFamily="18" charset="0"/>
                      </a:endParaRPr>
                    </a:p>
                    <a:p>
                      <a:pPr algn="just">
                        <a:lnSpc>
                          <a:spcPct val="115000"/>
                        </a:lnSpc>
                        <a:spcAft>
                          <a:spcPts val="0"/>
                        </a:spcAft>
                      </a:pPr>
                      <a:r>
                        <a:rPr lang="en-US" sz="2000" dirty="0">
                          <a:effectLst/>
                          <a:latin typeface="Times New Roman" pitchFamily="18" charset="0"/>
                          <a:cs typeface="Times New Roman" pitchFamily="18" charset="0"/>
                        </a:rPr>
                        <a:t> </a:t>
                      </a:r>
                      <a:endParaRPr lang="en-IN" sz="1800" dirty="0">
                        <a:effectLst/>
                        <a:latin typeface="Times New Roman" pitchFamily="18" charset="0"/>
                        <a:cs typeface="Times New Roman" pitchFamily="18" charset="0"/>
                      </a:endParaRPr>
                    </a:p>
                    <a:p>
                      <a:pPr algn="just">
                        <a:lnSpc>
                          <a:spcPct val="115000"/>
                        </a:lnSpc>
                        <a:spcAft>
                          <a:spcPts val="0"/>
                        </a:spcAft>
                      </a:pPr>
                      <a:r>
                        <a:rPr lang="en-US" sz="2000" dirty="0">
                          <a:effectLst/>
                          <a:latin typeface="Times New Roman" pitchFamily="18" charset="0"/>
                          <a:cs typeface="Times New Roman" pitchFamily="18" charset="0"/>
                        </a:rPr>
                        <a:t> </a:t>
                      </a:r>
                      <a:endParaRPr lang="en-IN" sz="1800" dirty="0">
                        <a:effectLst/>
                        <a:latin typeface="Times New Roman" pitchFamily="18" charset="0"/>
                        <a:cs typeface="Times New Roman" pitchFamily="18" charset="0"/>
                      </a:endParaRPr>
                    </a:p>
                    <a:p>
                      <a:pPr algn="just">
                        <a:lnSpc>
                          <a:spcPct val="115000"/>
                        </a:lnSpc>
                        <a:spcAft>
                          <a:spcPts val="0"/>
                        </a:spcAft>
                      </a:pPr>
                      <a:r>
                        <a:rPr lang="en-US" sz="2000" dirty="0">
                          <a:effectLst/>
                          <a:latin typeface="Times New Roman" pitchFamily="18" charset="0"/>
                          <a:cs typeface="Times New Roman" pitchFamily="18" charset="0"/>
                        </a:rPr>
                        <a:t> </a:t>
                      </a:r>
                      <a:endParaRPr lang="en-IN" sz="1800" dirty="0">
                        <a:effectLst/>
                        <a:latin typeface="Times New Roman" pitchFamily="18" charset="0"/>
                        <a:cs typeface="Times New Roman" pitchFamily="18" charset="0"/>
                      </a:endParaRPr>
                    </a:p>
                    <a:p>
                      <a:pPr algn="just">
                        <a:lnSpc>
                          <a:spcPct val="115000"/>
                        </a:lnSpc>
                        <a:spcAft>
                          <a:spcPts val="0"/>
                        </a:spcAft>
                      </a:pPr>
                      <a:r>
                        <a:rPr lang="en-US" sz="2000" dirty="0">
                          <a:effectLst/>
                          <a:latin typeface="Times New Roman" pitchFamily="18" charset="0"/>
                          <a:cs typeface="Times New Roman" pitchFamily="18" charset="0"/>
                        </a:rPr>
                        <a:t>English well.</a:t>
                      </a:r>
                      <a:endParaRPr lang="en-IN" sz="1800" dirty="0">
                        <a:effectLst/>
                        <a:latin typeface="Times New Roman" pitchFamily="18" charset="0"/>
                        <a:ea typeface="Calibri"/>
                        <a:cs typeface="Times New Roman" pitchFamily="18" charset="0"/>
                      </a:endParaRPr>
                    </a:p>
                  </a:txBody>
                  <a:tcPr marL="68580" marR="68580" marT="0" marB="0"/>
                </a:tc>
              </a:tr>
              <a:tr h="1583576">
                <a:tc>
                  <a:txBody>
                    <a:bodyPr/>
                    <a:lstStyle/>
                    <a:p>
                      <a:pPr algn="just">
                        <a:lnSpc>
                          <a:spcPct val="115000"/>
                        </a:lnSpc>
                        <a:spcAft>
                          <a:spcPts val="0"/>
                        </a:spcAft>
                      </a:pPr>
                      <a:r>
                        <a:rPr lang="en-US" sz="2000">
                          <a:effectLst/>
                          <a:latin typeface="Times New Roman" pitchFamily="18" charset="0"/>
                          <a:cs typeface="Times New Roman" pitchFamily="18" charset="0"/>
                        </a:rPr>
                        <a:t>He</a:t>
                      </a:r>
                      <a:endParaRPr lang="en-IN" sz="1800">
                        <a:effectLst/>
                        <a:latin typeface="Times New Roman" pitchFamily="18" charset="0"/>
                        <a:cs typeface="Times New Roman" pitchFamily="18" charset="0"/>
                      </a:endParaRPr>
                    </a:p>
                    <a:p>
                      <a:pPr algn="just">
                        <a:lnSpc>
                          <a:spcPct val="115000"/>
                        </a:lnSpc>
                        <a:spcAft>
                          <a:spcPts val="0"/>
                        </a:spcAft>
                      </a:pPr>
                      <a:r>
                        <a:rPr lang="en-US" sz="2000">
                          <a:effectLst/>
                          <a:latin typeface="Times New Roman" pitchFamily="18" charset="0"/>
                          <a:cs typeface="Times New Roman" pitchFamily="18" charset="0"/>
                        </a:rPr>
                        <a:t>She</a:t>
                      </a:r>
                      <a:endParaRPr lang="en-IN" sz="1800">
                        <a:effectLst/>
                        <a:latin typeface="Times New Roman" pitchFamily="18" charset="0"/>
                        <a:cs typeface="Times New Roman" pitchFamily="18" charset="0"/>
                      </a:endParaRPr>
                    </a:p>
                    <a:p>
                      <a:pPr algn="just">
                        <a:lnSpc>
                          <a:spcPct val="115000"/>
                        </a:lnSpc>
                        <a:spcAft>
                          <a:spcPts val="0"/>
                        </a:spcAft>
                      </a:pPr>
                      <a:r>
                        <a:rPr lang="en-US" sz="2000">
                          <a:effectLst/>
                          <a:latin typeface="Times New Roman" pitchFamily="18" charset="0"/>
                          <a:cs typeface="Times New Roman" pitchFamily="18" charset="0"/>
                        </a:rPr>
                        <a:t>It</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000">
                          <a:effectLst/>
                          <a:latin typeface="Times New Roman" pitchFamily="18" charset="0"/>
                          <a:cs typeface="Times New Roman" pitchFamily="18" charset="0"/>
                        </a:rPr>
                        <a:t> </a:t>
                      </a:r>
                      <a:endParaRPr lang="en-IN" sz="1800">
                        <a:effectLst/>
                        <a:latin typeface="Times New Roman" pitchFamily="18" charset="0"/>
                        <a:cs typeface="Times New Roman" pitchFamily="18" charset="0"/>
                      </a:endParaRPr>
                    </a:p>
                    <a:p>
                      <a:pPr algn="just">
                        <a:lnSpc>
                          <a:spcPct val="115000"/>
                        </a:lnSpc>
                        <a:spcAft>
                          <a:spcPts val="0"/>
                        </a:spcAft>
                      </a:pPr>
                      <a:r>
                        <a:rPr lang="en-US" sz="2000">
                          <a:effectLst/>
                          <a:latin typeface="Times New Roman" pitchFamily="18" charset="0"/>
                          <a:cs typeface="Times New Roman" pitchFamily="18" charset="0"/>
                        </a:rPr>
                        <a:t>has been</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000" dirty="0">
                          <a:effectLst/>
                          <a:latin typeface="Times New Roman" pitchFamily="18" charset="0"/>
                          <a:cs typeface="Times New Roman" pitchFamily="18" charset="0"/>
                        </a:rPr>
                        <a:t>reading</a:t>
                      </a:r>
                      <a:endParaRPr lang="en-IN" sz="1800" dirty="0">
                        <a:effectLst/>
                        <a:latin typeface="Times New Roman" pitchFamily="18" charset="0"/>
                        <a:cs typeface="Times New Roman" pitchFamily="18" charset="0"/>
                      </a:endParaRPr>
                    </a:p>
                    <a:p>
                      <a:pPr algn="just">
                        <a:lnSpc>
                          <a:spcPct val="115000"/>
                        </a:lnSpc>
                        <a:spcAft>
                          <a:spcPts val="0"/>
                        </a:spcAft>
                      </a:pPr>
                      <a:r>
                        <a:rPr lang="en-US" sz="2000" dirty="0">
                          <a:effectLst/>
                          <a:latin typeface="Times New Roman" pitchFamily="18" charset="0"/>
                          <a:cs typeface="Times New Roman" pitchFamily="18" charset="0"/>
                        </a:rPr>
                        <a:t>writing</a:t>
                      </a:r>
                      <a:endParaRPr lang="en-IN" sz="1800" dirty="0">
                        <a:effectLst/>
                        <a:latin typeface="Times New Roman" pitchFamily="18" charset="0"/>
                        <a:cs typeface="Times New Roman" pitchFamily="18" charset="0"/>
                      </a:endParaRPr>
                    </a:p>
                    <a:p>
                      <a:pPr algn="just">
                        <a:lnSpc>
                          <a:spcPct val="115000"/>
                        </a:lnSpc>
                        <a:spcAft>
                          <a:spcPts val="0"/>
                        </a:spcAft>
                      </a:pPr>
                      <a:r>
                        <a:rPr lang="en-US" sz="2000" dirty="0">
                          <a:effectLst/>
                          <a:latin typeface="Times New Roman" pitchFamily="18" charset="0"/>
                          <a:cs typeface="Times New Roman" pitchFamily="18" charset="0"/>
                        </a:rPr>
                        <a:t>imitating</a:t>
                      </a:r>
                      <a:endParaRPr lang="en-IN" sz="1800" dirty="0">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c>
                  <a:txBody>
                    <a:bodyPr/>
                    <a:lstStyle/>
                    <a:p>
                      <a:pPr algn="just">
                        <a:lnSpc>
                          <a:spcPct val="115000"/>
                        </a:lnSpc>
                        <a:spcAft>
                          <a:spcPts val="0"/>
                        </a:spcAft>
                      </a:pPr>
                      <a:r>
                        <a:rPr lang="en-US" sz="2000">
                          <a:effectLst/>
                          <a:latin typeface="Times New Roman" pitchFamily="18" charset="0"/>
                          <a:cs typeface="Times New Roman" pitchFamily="18" charset="0"/>
                        </a:rPr>
                        <a:t> </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000">
                          <a:effectLst/>
                          <a:latin typeface="Times New Roman" pitchFamily="18" charset="0"/>
                          <a:cs typeface="Times New Roman" pitchFamily="18" charset="0"/>
                        </a:rPr>
                        <a:t>He</a:t>
                      </a:r>
                      <a:endParaRPr lang="en-IN" sz="1800">
                        <a:effectLst/>
                        <a:latin typeface="Times New Roman" pitchFamily="18" charset="0"/>
                        <a:cs typeface="Times New Roman" pitchFamily="18" charset="0"/>
                      </a:endParaRPr>
                    </a:p>
                    <a:p>
                      <a:pPr algn="just">
                        <a:lnSpc>
                          <a:spcPct val="115000"/>
                        </a:lnSpc>
                        <a:spcAft>
                          <a:spcPts val="0"/>
                        </a:spcAft>
                      </a:pPr>
                      <a:r>
                        <a:rPr lang="en-US" sz="2000">
                          <a:effectLst/>
                          <a:latin typeface="Times New Roman" pitchFamily="18" charset="0"/>
                          <a:cs typeface="Times New Roman" pitchFamily="18" charset="0"/>
                        </a:rPr>
                        <a:t>She</a:t>
                      </a:r>
                      <a:endParaRPr lang="en-IN" sz="1800">
                        <a:effectLst/>
                        <a:latin typeface="Times New Roman" pitchFamily="18" charset="0"/>
                        <a:cs typeface="Times New Roman" pitchFamily="18" charset="0"/>
                      </a:endParaRPr>
                    </a:p>
                    <a:p>
                      <a:pPr algn="just">
                        <a:lnSpc>
                          <a:spcPct val="115000"/>
                        </a:lnSpc>
                        <a:spcAft>
                          <a:spcPts val="0"/>
                        </a:spcAft>
                      </a:pPr>
                      <a:r>
                        <a:rPr lang="en-US" sz="2000">
                          <a:effectLst/>
                          <a:latin typeface="Times New Roman" pitchFamily="18" charset="0"/>
                          <a:cs typeface="Times New Roman" pitchFamily="18" charset="0"/>
                        </a:rPr>
                        <a:t>It</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000">
                          <a:effectLst/>
                          <a:latin typeface="Times New Roman" pitchFamily="18" charset="0"/>
                          <a:cs typeface="Times New Roman" pitchFamily="18" charset="0"/>
                        </a:rPr>
                        <a:t> </a:t>
                      </a:r>
                      <a:endParaRPr lang="en-IN" sz="1800">
                        <a:effectLst/>
                        <a:latin typeface="Times New Roman" pitchFamily="18" charset="0"/>
                        <a:cs typeface="Times New Roman" pitchFamily="18" charset="0"/>
                      </a:endParaRPr>
                    </a:p>
                    <a:p>
                      <a:pPr algn="just">
                        <a:lnSpc>
                          <a:spcPct val="115000"/>
                        </a:lnSpc>
                        <a:spcAft>
                          <a:spcPts val="0"/>
                        </a:spcAft>
                      </a:pPr>
                      <a:r>
                        <a:rPr lang="en-US" sz="2000">
                          <a:effectLst/>
                          <a:latin typeface="Times New Roman" pitchFamily="18" charset="0"/>
                          <a:cs typeface="Times New Roman" pitchFamily="18" charset="0"/>
                        </a:rPr>
                        <a:t>hasn’t been</a:t>
                      </a:r>
                      <a:endParaRPr lang="en-IN" sz="1800">
                        <a:effectLst/>
                        <a:latin typeface="Times New Roman" pitchFamily="18" charset="0"/>
                        <a:cs typeface="Times New Roman" pitchFamily="18" charset="0"/>
                      </a:endParaRPr>
                    </a:p>
                    <a:p>
                      <a:pPr algn="just">
                        <a:lnSpc>
                          <a:spcPct val="115000"/>
                        </a:lnSpc>
                        <a:spcAft>
                          <a:spcPts val="0"/>
                        </a:spcAft>
                      </a:pPr>
                      <a:r>
                        <a:rPr lang="en-US" sz="2000">
                          <a:effectLst/>
                          <a:latin typeface="Times New Roman" pitchFamily="18" charset="0"/>
                          <a:cs typeface="Times New Roman" pitchFamily="18" charset="0"/>
                        </a:rPr>
                        <a:t> </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000">
                          <a:effectLst/>
                          <a:latin typeface="Times New Roman" pitchFamily="18" charset="0"/>
                          <a:cs typeface="Times New Roman" pitchFamily="18" charset="0"/>
                        </a:rPr>
                        <a:t>Reading</a:t>
                      </a:r>
                      <a:endParaRPr lang="en-IN" sz="1800">
                        <a:effectLst/>
                        <a:latin typeface="Times New Roman" pitchFamily="18" charset="0"/>
                        <a:cs typeface="Times New Roman" pitchFamily="18" charset="0"/>
                      </a:endParaRPr>
                    </a:p>
                    <a:p>
                      <a:pPr algn="just">
                        <a:lnSpc>
                          <a:spcPct val="115000"/>
                        </a:lnSpc>
                        <a:spcAft>
                          <a:spcPts val="0"/>
                        </a:spcAft>
                      </a:pPr>
                      <a:r>
                        <a:rPr lang="en-US" sz="2000">
                          <a:effectLst/>
                          <a:latin typeface="Times New Roman" pitchFamily="18" charset="0"/>
                          <a:cs typeface="Times New Roman" pitchFamily="18" charset="0"/>
                        </a:rPr>
                        <a:t>writing</a:t>
                      </a:r>
                      <a:endParaRPr lang="en-IN" sz="1800">
                        <a:effectLst/>
                        <a:latin typeface="Times New Roman" pitchFamily="18" charset="0"/>
                        <a:cs typeface="Times New Roman" pitchFamily="18" charset="0"/>
                      </a:endParaRPr>
                    </a:p>
                    <a:p>
                      <a:pPr algn="just">
                        <a:lnSpc>
                          <a:spcPct val="115000"/>
                        </a:lnSpc>
                        <a:spcAft>
                          <a:spcPts val="0"/>
                        </a:spcAft>
                      </a:pPr>
                      <a:r>
                        <a:rPr lang="en-US" sz="2000">
                          <a:effectLst/>
                          <a:latin typeface="Times New Roman" pitchFamily="18" charset="0"/>
                          <a:cs typeface="Times New Roman" pitchFamily="18" charset="0"/>
                        </a:rPr>
                        <a:t>imitating</a:t>
                      </a:r>
                      <a:endParaRPr lang="en-IN" sz="1800">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r>
              <a:tr h="732197">
                <a:tc>
                  <a:txBody>
                    <a:bodyPr/>
                    <a:lstStyle/>
                    <a:p>
                      <a:pPr algn="just">
                        <a:lnSpc>
                          <a:spcPct val="115000"/>
                        </a:lnSpc>
                        <a:spcAft>
                          <a:spcPts val="0"/>
                        </a:spcAft>
                      </a:pPr>
                      <a:r>
                        <a:rPr lang="en-US" sz="2000">
                          <a:effectLst/>
                          <a:latin typeface="Times New Roman" pitchFamily="18" charset="0"/>
                          <a:cs typeface="Times New Roman" pitchFamily="18" charset="0"/>
                        </a:rPr>
                        <a:t>They</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000">
                          <a:effectLst/>
                          <a:latin typeface="Times New Roman" pitchFamily="18" charset="0"/>
                          <a:cs typeface="Times New Roman" pitchFamily="18" charset="0"/>
                        </a:rPr>
                        <a:t>have been</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000" dirty="0">
                          <a:effectLst/>
                          <a:latin typeface="Times New Roman" pitchFamily="18" charset="0"/>
                          <a:cs typeface="Times New Roman" pitchFamily="18" charset="0"/>
                        </a:rPr>
                        <a:t>Communicating</a:t>
                      </a:r>
                      <a:endParaRPr lang="en-IN" sz="1800" dirty="0">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c>
                  <a:txBody>
                    <a:bodyPr/>
                    <a:lstStyle/>
                    <a:p>
                      <a:pPr algn="just">
                        <a:lnSpc>
                          <a:spcPct val="115000"/>
                        </a:lnSpc>
                        <a:spcAft>
                          <a:spcPts val="0"/>
                        </a:spcAft>
                      </a:pPr>
                      <a:r>
                        <a:rPr lang="en-US" sz="2000">
                          <a:effectLst/>
                          <a:latin typeface="Times New Roman" pitchFamily="18" charset="0"/>
                          <a:cs typeface="Times New Roman" pitchFamily="18" charset="0"/>
                        </a:rPr>
                        <a:t> </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000">
                          <a:effectLst/>
                          <a:latin typeface="Times New Roman" pitchFamily="18" charset="0"/>
                          <a:cs typeface="Times New Roman" pitchFamily="18" charset="0"/>
                        </a:rPr>
                        <a:t>They</a:t>
                      </a:r>
                      <a:endParaRPr lang="en-IN" sz="18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000" dirty="0">
                          <a:effectLst/>
                          <a:latin typeface="Times New Roman" pitchFamily="18" charset="0"/>
                          <a:cs typeface="Times New Roman" pitchFamily="18" charset="0"/>
                        </a:rPr>
                        <a:t>haven’t been</a:t>
                      </a:r>
                      <a:endParaRPr lang="en-IN" sz="18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000" dirty="0">
                          <a:effectLst/>
                          <a:latin typeface="Times New Roman" pitchFamily="18" charset="0"/>
                          <a:cs typeface="Times New Roman" pitchFamily="18" charset="0"/>
                        </a:rPr>
                        <a:t>Communicating</a:t>
                      </a:r>
                      <a:endParaRPr lang="en-IN" sz="1800" dirty="0">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r>
            </a:tbl>
          </a:graphicData>
        </a:graphic>
      </p:graphicFrame>
    </p:spTree>
    <p:extLst>
      <p:ext uri="{BB962C8B-B14F-4D97-AF65-F5344CB8AC3E}">
        <p14:creationId xmlns:p14="http://schemas.microsoft.com/office/powerpoint/2010/main" val="3668108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4638"/>
            <a:ext cx="8352928" cy="490066"/>
          </a:xfrm>
        </p:spPr>
        <p:txBody>
          <a:bodyPr/>
          <a:lstStyle/>
          <a:p>
            <a:r>
              <a:rPr lang="en-US" sz="2000" b="1" dirty="0" smtClean="0">
                <a:solidFill>
                  <a:srgbClr val="0D0D0D"/>
                </a:solidFill>
                <a:latin typeface="Book Antiqua" pitchFamily="18" charset="0"/>
                <a:ea typeface="Times New Roman" pitchFamily="18" charset="0"/>
                <a:cs typeface="Times New Roman" pitchFamily="18" charset="0"/>
              </a:rPr>
              <a:t>                                                                     2</a:t>
            </a:r>
            <a:r>
              <a:rPr lang="en-US" sz="2000" b="1" dirty="0">
                <a:solidFill>
                  <a:srgbClr val="0D0D0D"/>
                </a:solidFill>
                <a:latin typeface="Book Antiqua" pitchFamily="18" charset="0"/>
                <a:ea typeface="Times New Roman" pitchFamily="18" charset="0"/>
                <a:cs typeface="Times New Roman" pitchFamily="18" charset="0"/>
              </a:rPr>
              <a:t>. PAST TENSE</a:t>
            </a:r>
            <a:r>
              <a:rPr lang="en-US" sz="2000" b="1" dirty="0" smtClean="0">
                <a:solidFill>
                  <a:srgbClr val="0D0D0D"/>
                </a:solidFill>
                <a:latin typeface="Book Antiqua" pitchFamily="18" charset="0"/>
                <a:ea typeface="Times New Roman" pitchFamily="18" charset="0"/>
                <a:cs typeface="Times New Roman" pitchFamily="18" charset="0"/>
              </a:rPr>
              <a:t>: </a:t>
            </a:r>
            <a:br>
              <a:rPr lang="en-US" sz="2000" b="1" dirty="0" smtClean="0">
                <a:solidFill>
                  <a:srgbClr val="0D0D0D"/>
                </a:solidFill>
                <a:latin typeface="Book Antiqua" pitchFamily="18" charset="0"/>
                <a:ea typeface="Times New Roman" pitchFamily="18" charset="0"/>
                <a:cs typeface="Times New Roman" pitchFamily="18" charset="0"/>
              </a:rPr>
            </a:br>
            <a:r>
              <a:rPr lang="en-US" sz="2000" b="1" dirty="0" smtClean="0">
                <a:solidFill>
                  <a:srgbClr val="0D0D0D"/>
                </a:solidFill>
                <a:latin typeface="Times New Roman" pitchFamily="18" charset="0"/>
                <a:ea typeface="Times New Roman" pitchFamily="18" charset="0"/>
                <a:cs typeface="Times New Roman" pitchFamily="18" charset="0"/>
              </a:rPr>
              <a:t>2.1</a:t>
            </a:r>
            <a:r>
              <a:rPr lang="en-US" sz="2000" b="1" dirty="0">
                <a:solidFill>
                  <a:srgbClr val="0D0D0D"/>
                </a:solidFill>
                <a:latin typeface="Times New Roman" pitchFamily="18" charset="0"/>
                <a:ea typeface="Times New Roman" pitchFamily="18" charset="0"/>
                <a:cs typeface="Times New Roman" pitchFamily="18" charset="0"/>
              </a:rPr>
              <a:t>. Simple Past: [Subject + Past form of verb (V2)]</a:t>
            </a:r>
            <a:r>
              <a:rPr lang="en-US" sz="2800" b="1" dirty="0">
                <a:solidFill>
                  <a:srgbClr val="365F91"/>
                </a:solidFill>
                <a:latin typeface="Times New Roman" pitchFamily="18" charset="0"/>
                <a:ea typeface="Times New Roman" pitchFamily="18" charset="0"/>
                <a:cs typeface="Times New Roman" pitchFamily="18" charset="0"/>
              </a:rPr>
              <a:t/>
            </a:r>
            <a:br>
              <a:rPr lang="en-US" sz="2800" b="1" dirty="0">
                <a:solidFill>
                  <a:srgbClr val="365F91"/>
                </a:solidFill>
                <a:latin typeface="Times New Roman" pitchFamily="18" charset="0"/>
                <a:ea typeface="Times New Roman" pitchFamily="18" charset="0"/>
                <a:cs typeface="Times New Roman" pitchFamily="18" charset="0"/>
              </a:rPr>
            </a:br>
            <a:endParaRPr lang="en-IN"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44763144"/>
              </p:ext>
            </p:extLst>
          </p:nvPr>
        </p:nvGraphicFramePr>
        <p:xfrm>
          <a:off x="180937" y="4293096"/>
          <a:ext cx="7992886" cy="2033778"/>
        </p:xfrm>
        <a:graphic>
          <a:graphicData uri="http://schemas.openxmlformats.org/drawingml/2006/table">
            <a:tbl>
              <a:tblPr firstRow="1" firstCol="1" bandRow="1">
                <a:tableStyleId>{5C22544A-7EE6-4342-B048-85BDC9FD1C3A}</a:tableStyleId>
              </a:tblPr>
              <a:tblGrid>
                <a:gridCol w="1063419"/>
                <a:gridCol w="1589793"/>
                <a:gridCol w="1383511"/>
                <a:gridCol w="300531"/>
                <a:gridCol w="1423386"/>
                <a:gridCol w="669899"/>
                <a:gridCol w="178836"/>
                <a:gridCol w="1383511"/>
              </a:tblGrid>
              <a:tr h="316230">
                <a:tc>
                  <a:txBody>
                    <a:bodyPr/>
                    <a:lstStyle/>
                    <a:p>
                      <a:pPr algn="just">
                        <a:lnSpc>
                          <a:spcPct val="115000"/>
                        </a:lnSpc>
                        <a:spcAft>
                          <a:spcPts val="0"/>
                        </a:spcAft>
                      </a:pPr>
                      <a:r>
                        <a:rPr lang="en-US" sz="1400" dirty="0">
                          <a:effectLst/>
                          <a:latin typeface="Times New Roman" pitchFamily="18" charset="0"/>
                          <a:cs typeface="Times New Roman" pitchFamily="18" charset="0"/>
                        </a:rPr>
                        <a:t>Subject</a:t>
                      </a:r>
                      <a:endParaRPr lang="en-IN" sz="12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dirty="0">
                          <a:effectLst/>
                          <a:latin typeface="Times New Roman" pitchFamily="18" charset="0"/>
                          <a:cs typeface="Times New Roman" pitchFamily="18" charset="0"/>
                        </a:rPr>
                        <a:t>Verb</a:t>
                      </a:r>
                      <a:endParaRPr lang="en-IN" sz="12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Complement</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Subject</a:t>
                      </a:r>
                      <a:endParaRPr lang="en-IN" sz="1200">
                        <a:effectLst/>
                        <a:latin typeface="Times New Roman" pitchFamily="18" charset="0"/>
                        <a:ea typeface="Calibri"/>
                        <a:cs typeface="Times New Roman" pitchFamily="18" charset="0"/>
                      </a:endParaRPr>
                    </a:p>
                  </a:txBody>
                  <a:tcPr marL="68580" marR="68580" marT="0" marB="0"/>
                </a:tc>
                <a:tc gridSpan="2">
                  <a:txBody>
                    <a:bodyPr/>
                    <a:lstStyle/>
                    <a:p>
                      <a:pPr algn="just">
                        <a:lnSpc>
                          <a:spcPct val="115000"/>
                        </a:lnSpc>
                        <a:spcAft>
                          <a:spcPts val="0"/>
                        </a:spcAft>
                      </a:pPr>
                      <a:r>
                        <a:rPr lang="en-US" sz="1400">
                          <a:effectLst/>
                          <a:latin typeface="Times New Roman" pitchFamily="18" charset="0"/>
                          <a:cs typeface="Times New Roman" pitchFamily="18" charset="0"/>
                        </a:rPr>
                        <a:t>Verb</a:t>
                      </a:r>
                      <a:endParaRPr lang="en-IN" sz="1200">
                        <a:effectLst/>
                        <a:latin typeface="Times New Roman" pitchFamily="18" charset="0"/>
                        <a:ea typeface="Calibri"/>
                        <a:cs typeface="Times New Roman" pitchFamily="18" charset="0"/>
                      </a:endParaRPr>
                    </a:p>
                  </a:txBody>
                  <a:tcPr marL="68580" marR="68580" marT="0" marB="0"/>
                </a:tc>
                <a:tc hMerge="1">
                  <a:txBody>
                    <a:bodyPr/>
                    <a:lstStyle/>
                    <a:p>
                      <a:endParaRPr lang="en-IN"/>
                    </a:p>
                  </a:txBody>
                  <a:tcPr/>
                </a:tc>
                <a:tc>
                  <a:txBody>
                    <a:bodyPr/>
                    <a:lstStyle/>
                    <a:p>
                      <a:pPr algn="just">
                        <a:lnSpc>
                          <a:spcPct val="115000"/>
                        </a:lnSpc>
                        <a:spcAft>
                          <a:spcPts val="0"/>
                        </a:spcAft>
                      </a:pPr>
                      <a:r>
                        <a:rPr lang="en-US" sz="1400">
                          <a:effectLst/>
                          <a:latin typeface="Times New Roman" pitchFamily="18" charset="0"/>
                          <a:cs typeface="Times New Roman" pitchFamily="18" charset="0"/>
                        </a:rPr>
                        <a:t>Complement</a:t>
                      </a:r>
                      <a:endParaRPr lang="en-IN" sz="1200">
                        <a:effectLst/>
                        <a:latin typeface="Times New Roman" pitchFamily="18" charset="0"/>
                        <a:ea typeface="Calibri"/>
                        <a:cs typeface="Times New Roman" pitchFamily="18" charset="0"/>
                      </a:endParaRPr>
                    </a:p>
                  </a:txBody>
                  <a:tcPr marL="68580" marR="68580" marT="0" marB="0"/>
                </a:tc>
              </a:tr>
              <a:tr h="544830">
                <a:tc>
                  <a:txBody>
                    <a:bodyPr/>
                    <a:lstStyle/>
                    <a:p>
                      <a:pPr algn="just">
                        <a:lnSpc>
                          <a:spcPct val="115000"/>
                        </a:lnSpc>
                        <a:spcAft>
                          <a:spcPts val="0"/>
                        </a:spcAft>
                      </a:pPr>
                      <a:r>
                        <a:rPr lang="en-US" sz="1400" dirty="0">
                          <a:effectLst/>
                          <a:latin typeface="Times New Roman" pitchFamily="18" charset="0"/>
                          <a:cs typeface="Times New Roman" pitchFamily="18" charset="0"/>
                        </a:rPr>
                        <a:t>  I</a:t>
                      </a:r>
                      <a:endParaRPr lang="en-IN" sz="1200" dirty="0">
                        <a:effectLst/>
                        <a:latin typeface="Times New Roman" pitchFamily="18" charset="0"/>
                        <a:cs typeface="Times New Roman" pitchFamily="18" charset="0"/>
                      </a:endParaRPr>
                    </a:p>
                    <a:p>
                      <a:pPr algn="just">
                        <a:lnSpc>
                          <a:spcPct val="115000"/>
                        </a:lnSpc>
                        <a:spcAft>
                          <a:spcPts val="0"/>
                        </a:spcAft>
                      </a:pPr>
                      <a:r>
                        <a:rPr lang="en-US" sz="1400" dirty="0">
                          <a:effectLst/>
                          <a:latin typeface="Times New Roman" pitchFamily="18" charset="0"/>
                          <a:cs typeface="Times New Roman" pitchFamily="18" charset="0"/>
                        </a:rPr>
                        <a:t>We</a:t>
                      </a:r>
                      <a:endParaRPr lang="en-IN" sz="1200" dirty="0">
                        <a:effectLst/>
                        <a:latin typeface="Times New Roman" pitchFamily="18" charset="0"/>
                        <a:cs typeface="Times New Roman" pitchFamily="18" charset="0"/>
                      </a:endParaRPr>
                    </a:p>
                    <a:p>
                      <a:pPr algn="just">
                        <a:lnSpc>
                          <a:spcPct val="115000"/>
                        </a:lnSpc>
                        <a:spcAft>
                          <a:spcPts val="0"/>
                        </a:spcAft>
                      </a:pPr>
                      <a:r>
                        <a:rPr lang="en-US" sz="1400" dirty="0">
                          <a:effectLst/>
                          <a:latin typeface="Times New Roman" pitchFamily="18" charset="0"/>
                          <a:cs typeface="Times New Roman" pitchFamily="18" charset="0"/>
                        </a:rPr>
                        <a:t>You</a:t>
                      </a:r>
                      <a:endParaRPr lang="en-IN" sz="12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talked</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understood</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spoke </a:t>
                      </a:r>
                      <a:endParaRPr lang="en-IN" sz="1200">
                        <a:effectLst/>
                        <a:latin typeface="Times New Roman" pitchFamily="18" charset="0"/>
                        <a:ea typeface="Calibri"/>
                        <a:cs typeface="Times New Roman" pitchFamily="18" charset="0"/>
                      </a:endParaRPr>
                    </a:p>
                  </a:txBody>
                  <a:tcPr marL="68580" marR="68580" marT="0" marB="0"/>
                </a:tc>
                <a:tc rowSpan="3">
                  <a:txBody>
                    <a:bodyPr/>
                    <a:lstStyle/>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English well.</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I/we/you/they</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He/she/it </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Didn’t</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Didn’t</a:t>
                      </a:r>
                      <a:endParaRPr lang="en-IN" sz="1200">
                        <a:effectLst/>
                        <a:latin typeface="Times New Roman" pitchFamily="18" charset="0"/>
                        <a:ea typeface="Calibri"/>
                        <a:cs typeface="Times New Roman" pitchFamily="18" charset="0"/>
                      </a:endParaRPr>
                    </a:p>
                  </a:txBody>
                  <a:tcPr marL="68580" marR="68580" marT="0" marB="0"/>
                </a:tc>
                <a:tc gridSpan="2">
                  <a:txBody>
                    <a:bodyPr/>
                    <a:lstStyle/>
                    <a:p>
                      <a:pPr algn="just">
                        <a:lnSpc>
                          <a:spcPct val="115000"/>
                        </a:lnSpc>
                        <a:spcAft>
                          <a:spcPts val="0"/>
                        </a:spcAft>
                      </a:pPr>
                      <a:r>
                        <a:rPr lang="en-US" sz="1400" dirty="0">
                          <a:effectLst/>
                          <a:latin typeface="Times New Roman" pitchFamily="18" charset="0"/>
                          <a:cs typeface="Times New Roman" pitchFamily="18" charset="0"/>
                        </a:rPr>
                        <a:t>Work.</a:t>
                      </a:r>
                      <a:endParaRPr lang="en-IN" sz="1200" dirty="0">
                        <a:effectLst/>
                        <a:latin typeface="Times New Roman" pitchFamily="18" charset="0"/>
                        <a:cs typeface="Times New Roman" pitchFamily="18" charset="0"/>
                      </a:endParaRPr>
                    </a:p>
                    <a:p>
                      <a:pPr algn="just">
                        <a:lnSpc>
                          <a:spcPct val="115000"/>
                        </a:lnSpc>
                        <a:spcAft>
                          <a:spcPts val="0"/>
                        </a:spcAft>
                      </a:pPr>
                      <a:r>
                        <a:rPr lang="en-US" sz="1400" dirty="0">
                          <a:effectLst/>
                          <a:latin typeface="Times New Roman" pitchFamily="18" charset="0"/>
                          <a:cs typeface="Times New Roman" pitchFamily="18" charset="0"/>
                        </a:rPr>
                        <a:t>Come.</a:t>
                      </a:r>
                      <a:endParaRPr lang="en-IN" sz="1200" dirty="0">
                        <a:effectLst/>
                        <a:latin typeface="Times New Roman" pitchFamily="18" charset="0"/>
                        <a:ea typeface="Calibri"/>
                        <a:cs typeface="Times New Roman" pitchFamily="18" charset="0"/>
                      </a:endParaRPr>
                    </a:p>
                  </a:txBody>
                  <a:tcPr marL="68580" marR="68580" marT="0" marB="0"/>
                </a:tc>
                <a:tc hMerge="1">
                  <a:txBody>
                    <a:bodyPr/>
                    <a:lstStyle/>
                    <a:p>
                      <a:endParaRPr lang="en-IN"/>
                    </a:p>
                  </a:txBody>
                  <a:tcPr/>
                </a:tc>
              </a:tr>
              <a:tr h="478790">
                <a:tc>
                  <a:txBody>
                    <a:bodyPr/>
                    <a:lstStyle/>
                    <a:p>
                      <a:pPr algn="just">
                        <a:lnSpc>
                          <a:spcPct val="115000"/>
                        </a:lnSpc>
                        <a:spcAft>
                          <a:spcPts val="0"/>
                        </a:spcAft>
                      </a:pPr>
                      <a:r>
                        <a:rPr lang="en-US" sz="1400" dirty="0">
                          <a:effectLst/>
                          <a:latin typeface="Times New Roman" pitchFamily="18" charset="0"/>
                          <a:cs typeface="Times New Roman" pitchFamily="18" charset="0"/>
                        </a:rPr>
                        <a:t>He</a:t>
                      </a:r>
                      <a:endParaRPr lang="en-IN" sz="1200" dirty="0">
                        <a:effectLst/>
                        <a:latin typeface="Times New Roman" pitchFamily="18" charset="0"/>
                        <a:cs typeface="Times New Roman" pitchFamily="18" charset="0"/>
                      </a:endParaRPr>
                    </a:p>
                    <a:p>
                      <a:pPr algn="just">
                        <a:lnSpc>
                          <a:spcPct val="115000"/>
                        </a:lnSpc>
                        <a:spcAft>
                          <a:spcPts val="0"/>
                        </a:spcAft>
                      </a:pPr>
                      <a:r>
                        <a:rPr lang="en-US" sz="1400" dirty="0">
                          <a:effectLst/>
                          <a:latin typeface="Times New Roman" pitchFamily="18" charset="0"/>
                          <a:cs typeface="Times New Roman" pitchFamily="18" charset="0"/>
                        </a:rPr>
                        <a:t>She</a:t>
                      </a:r>
                      <a:endParaRPr lang="en-IN" sz="1200" dirty="0">
                        <a:effectLst/>
                        <a:latin typeface="Times New Roman" pitchFamily="18" charset="0"/>
                        <a:cs typeface="Times New Roman" pitchFamily="18" charset="0"/>
                      </a:endParaRPr>
                    </a:p>
                    <a:p>
                      <a:pPr algn="just">
                        <a:lnSpc>
                          <a:spcPct val="115000"/>
                        </a:lnSpc>
                        <a:spcAft>
                          <a:spcPts val="0"/>
                        </a:spcAft>
                      </a:pPr>
                      <a:r>
                        <a:rPr lang="en-US" sz="1400" dirty="0">
                          <a:effectLst/>
                          <a:latin typeface="Times New Roman" pitchFamily="18" charset="0"/>
                          <a:cs typeface="Times New Roman" pitchFamily="18" charset="0"/>
                        </a:rPr>
                        <a:t>It</a:t>
                      </a:r>
                      <a:endParaRPr lang="en-IN" sz="12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dirty="0">
                          <a:effectLst/>
                          <a:latin typeface="Times New Roman" pitchFamily="18" charset="0"/>
                          <a:cs typeface="Times New Roman" pitchFamily="18" charset="0"/>
                        </a:rPr>
                        <a:t>read</a:t>
                      </a:r>
                      <a:endParaRPr lang="en-IN" sz="1200" dirty="0">
                        <a:effectLst/>
                        <a:latin typeface="Times New Roman" pitchFamily="18" charset="0"/>
                        <a:cs typeface="Times New Roman" pitchFamily="18" charset="0"/>
                      </a:endParaRPr>
                    </a:p>
                    <a:p>
                      <a:pPr algn="just">
                        <a:lnSpc>
                          <a:spcPct val="115000"/>
                        </a:lnSpc>
                        <a:spcAft>
                          <a:spcPts val="0"/>
                        </a:spcAft>
                      </a:pPr>
                      <a:r>
                        <a:rPr lang="en-US" sz="1400" dirty="0">
                          <a:effectLst/>
                          <a:latin typeface="Times New Roman" pitchFamily="18" charset="0"/>
                          <a:cs typeface="Times New Roman" pitchFamily="18" charset="0"/>
                        </a:rPr>
                        <a:t>wrote</a:t>
                      </a:r>
                      <a:endParaRPr lang="en-IN" sz="1200" dirty="0">
                        <a:effectLst/>
                        <a:latin typeface="Times New Roman" pitchFamily="18" charset="0"/>
                        <a:cs typeface="Times New Roman" pitchFamily="18" charset="0"/>
                      </a:endParaRPr>
                    </a:p>
                    <a:p>
                      <a:pPr algn="just">
                        <a:lnSpc>
                          <a:spcPct val="115000"/>
                        </a:lnSpc>
                        <a:spcAft>
                          <a:spcPts val="0"/>
                        </a:spcAft>
                      </a:pPr>
                      <a:r>
                        <a:rPr lang="en-US" sz="1400" dirty="0">
                          <a:effectLst/>
                          <a:latin typeface="Times New Roman" pitchFamily="18" charset="0"/>
                          <a:cs typeface="Times New Roman" pitchFamily="18" charset="0"/>
                        </a:rPr>
                        <a:t>imitated</a:t>
                      </a:r>
                      <a:endParaRPr lang="en-IN" sz="1200" dirty="0">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c>
                  <a:txBody>
                    <a:bodyPr/>
                    <a:lstStyle/>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ea typeface="Calibri"/>
                        <a:cs typeface="Times New Roman" pitchFamily="18" charset="0"/>
                      </a:endParaRPr>
                    </a:p>
                  </a:txBody>
                  <a:tcPr marL="68580" marR="68580" marT="0" marB="0"/>
                </a:tc>
                <a:tc gridSpan="4">
                  <a:txBody>
                    <a:bodyPr/>
                    <a:lstStyle/>
                    <a:p>
                      <a:pPr>
                        <a:lnSpc>
                          <a:spcPct val="115000"/>
                        </a:lnSpc>
                        <a:spcAft>
                          <a:spcPts val="1000"/>
                        </a:spcAft>
                      </a:pPr>
                      <a:r>
                        <a:rPr lang="en-IN" sz="1200">
                          <a:effectLst/>
                          <a:latin typeface="Times New Roman" pitchFamily="18" charset="0"/>
                          <a:cs typeface="Times New Roman" pitchFamily="18" charset="0"/>
                        </a:rPr>
                        <a:t> </a:t>
                      </a:r>
                      <a:endParaRPr lang="en-IN" sz="1200">
                        <a:effectLst/>
                        <a:latin typeface="Times New Roman" pitchFamily="18" charset="0"/>
                        <a:ea typeface="Calibri"/>
                        <a:cs typeface="Times New Roman" pitchFamily="18" charset="0"/>
                      </a:endParaRPr>
                    </a:p>
                  </a:txBody>
                  <a:tcPr marL="0" marR="0" marT="0" marB="0" anchor="ctr"/>
                </a:tc>
                <a:tc hMerge="1">
                  <a:txBody>
                    <a:bodyPr/>
                    <a:lstStyle/>
                    <a:p>
                      <a:endParaRPr lang="en-IN"/>
                    </a:p>
                  </a:txBody>
                  <a:tcPr/>
                </a:tc>
                <a:tc hMerge="1">
                  <a:txBody>
                    <a:bodyPr/>
                    <a:lstStyle/>
                    <a:p>
                      <a:endParaRPr lang="en-IN"/>
                    </a:p>
                  </a:txBody>
                  <a:tcPr/>
                </a:tc>
                <a:tc hMerge="1">
                  <a:txBody>
                    <a:bodyPr/>
                    <a:lstStyle/>
                    <a:p>
                      <a:endParaRPr lang="en-IN"/>
                    </a:p>
                  </a:txBody>
                  <a:tcPr/>
                </a:tc>
              </a:tr>
              <a:tr h="206375">
                <a:tc>
                  <a:txBody>
                    <a:bodyPr/>
                    <a:lstStyle/>
                    <a:p>
                      <a:pPr algn="just">
                        <a:lnSpc>
                          <a:spcPct val="115000"/>
                        </a:lnSpc>
                        <a:spcAft>
                          <a:spcPts val="0"/>
                        </a:spcAft>
                      </a:pPr>
                      <a:r>
                        <a:rPr lang="en-US" sz="1400">
                          <a:effectLst/>
                          <a:latin typeface="Times New Roman" pitchFamily="18" charset="0"/>
                          <a:cs typeface="Times New Roman" pitchFamily="18" charset="0"/>
                        </a:rPr>
                        <a:t>They</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communicated</a:t>
                      </a:r>
                      <a:endParaRPr lang="en-IN" sz="1200">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c>
                  <a:txBody>
                    <a:bodyPr/>
                    <a:lstStyle/>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ea typeface="Calibri"/>
                        <a:cs typeface="Times New Roman" pitchFamily="18" charset="0"/>
                      </a:endParaRPr>
                    </a:p>
                  </a:txBody>
                  <a:tcPr marL="68580" marR="68580" marT="0" marB="0"/>
                </a:tc>
                <a:tc gridSpan="4">
                  <a:txBody>
                    <a:bodyPr/>
                    <a:lstStyle/>
                    <a:p>
                      <a:pPr>
                        <a:lnSpc>
                          <a:spcPct val="115000"/>
                        </a:lnSpc>
                        <a:spcAft>
                          <a:spcPts val="1000"/>
                        </a:spcAft>
                      </a:pPr>
                      <a:r>
                        <a:rPr lang="en-IN" sz="1200" dirty="0">
                          <a:effectLst/>
                          <a:latin typeface="Times New Roman" pitchFamily="18" charset="0"/>
                          <a:cs typeface="Times New Roman" pitchFamily="18" charset="0"/>
                        </a:rPr>
                        <a:t> </a:t>
                      </a:r>
                      <a:endParaRPr lang="en-IN" sz="1200" dirty="0">
                        <a:effectLst/>
                        <a:latin typeface="Times New Roman" pitchFamily="18" charset="0"/>
                        <a:ea typeface="Calibri"/>
                        <a:cs typeface="Times New Roman" pitchFamily="18" charset="0"/>
                      </a:endParaRPr>
                    </a:p>
                  </a:txBody>
                  <a:tcPr marL="0" marR="0" marT="0" marB="0" anchor="ctr"/>
                </a:tc>
                <a:tc hMerge="1">
                  <a:txBody>
                    <a:bodyPr/>
                    <a:lstStyle/>
                    <a:p>
                      <a:endParaRPr lang="en-IN"/>
                    </a:p>
                  </a:txBody>
                  <a:tcPr/>
                </a:tc>
                <a:tc hMerge="1">
                  <a:txBody>
                    <a:bodyPr/>
                    <a:lstStyle/>
                    <a:p>
                      <a:endParaRPr lang="en-IN"/>
                    </a:p>
                  </a:txBody>
                  <a:tcPr/>
                </a:tc>
                <a:tc hMerge="1">
                  <a:txBody>
                    <a:bodyPr/>
                    <a:lstStyle/>
                    <a:p>
                      <a:endParaRPr lang="en-IN"/>
                    </a:p>
                  </a:txBody>
                  <a:tcPr/>
                </a:tc>
              </a:tr>
            </a:tbl>
          </a:graphicData>
        </a:graphic>
      </p:graphicFrame>
      <p:sp>
        <p:nvSpPr>
          <p:cNvPr id="5" name="Rectangle 1"/>
          <p:cNvSpPr>
            <a:spLocks noChangeArrowheads="1"/>
          </p:cNvSpPr>
          <p:nvPr/>
        </p:nvSpPr>
        <p:spPr bwMode="auto">
          <a:xfrm>
            <a:off x="179512" y="980728"/>
            <a:ext cx="8136904" cy="3077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04704"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20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Use the Simple Past to express the idea that an action started and finished at a specific time in the past. Sometimes, the speaker may not actually mention the specific time, but they do have one specific time in mind.</a:t>
            </a: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20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Examples:</a:t>
            </a: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20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I </a:t>
            </a:r>
            <a:r>
              <a:rPr kumimoji="0" lang="en-US" sz="2000" b="1"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saw</a:t>
            </a:r>
            <a:r>
              <a:rPr kumimoji="0" lang="en-US" sz="20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 a movie yesterday.</a:t>
            </a: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20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I </a:t>
            </a:r>
            <a:r>
              <a:rPr kumimoji="0" lang="en-US" sz="2000" b="1"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didn't see</a:t>
            </a:r>
            <a:r>
              <a:rPr kumimoji="0" lang="en-US" sz="20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 a play yesterday.</a:t>
            </a: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2000" b="1"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We use </a:t>
            </a:r>
            <a:r>
              <a:rPr kumimoji="0" lang="en-US" sz="2000" b="1" i="0" u="sng"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simple past</a:t>
            </a:r>
            <a:r>
              <a:rPr kumimoji="0" lang="en-US" sz="2000" b="1"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 to make affirmative and negative sentences.</a:t>
            </a: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2000" b="1"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Affirmative sentences		</a:t>
            </a:r>
            <a:r>
              <a:rPr lang="en-US" sz="2000" b="1" dirty="0">
                <a:solidFill>
                  <a:srgbClr val="0D0D0D"/>
                </a:solidFill>
                <a:latin typeface="Times New Roman" pitchFamily="18" charset="0"/>
                <a:ea typeface="Times New Roman" pitchFamily="18" charset="0"/>
                <a:cs typeface="Times New Roman" pitchFamily="18" charset="0"/>
              </a:rPr>
              <a:t> </a:t>
            </a:r>
            <a:r>
              <a:rPr lang="en-US" sz="2000" b="1" dirty="0" smtClean="0">
                <a:solidFill>
                  <a:srgbClr val="0D0D0D"/>
                </a:solidFill>
                <a:latin typeface="Times New Roman" pitchFamily="18" charset="0"/>
                <a:ea typeface="Times New Roman" pitchFamily="18" charset="0"/>
                <a:cs typeface="Times New Roman" pitchFamily="18" charset="0"/>
              </a:rPr>
              <a:t>          </a:t>
            </a:r>
            <a:r>
              <a:rPr kumimoji="0" lang="en-US" sz="2000" b="1"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Negative sentences.</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6621839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78763"/>
          </a:xfrm>
        </p:spPr>
        <p:txBody>
          <a:bodyPr/>
          <a:lstStyle/>
          <a:p>
            <a:pPr lvl="0"/>
            <a:r>
              <a:rPr lang="en-US" sz="2400" b="1" dirty="0">
                <a:solidFill>
                  <a:srgbClr val="0D0D0D"/>
                </a:solidFill>
                <a:latin typeface="Book Antiqua" pitchFamily="18" charset="0"/>
                <a:ea typeface="Times New Roman" pitchFamily="18" charset="0"/>
                <a:cs typeface="Times New Roman" pitchFamily="18" charset="0"/>
              </a:rPr>
              <a:t>2.2. Past Continuous: </a:t>
            </a:r>
            <a:r>
              <a:rPr lang="en-US" sz="2400" b="1" dirty="0">
                <a:solidFill>
                  <a:srgbClr val="0D0D0D"/>
                </a:solidFill>
                <a:latin typeface="Book Antiqua" pitchFamily="18" charset="0"/>
                <a:ea typeface="Times New Roman" pitchFamily="18" charset="0"/>
                <a:cs typeface="Tunga"/>
              </a:rPr>
              <a:t>[Subject + was/were + verb + </a:t>
            </a:r>
            <a:r>
              <a:rPr lang="en-US" sz="2400" b="1" dirty="0" err="1">
                <a:solidFill>
                  <a:srgbClr val="0D0D0D"/>
                </a:solidFill>
                <a:latin typeface="Book Antiqua" pitchFamily="18" charset="0"/>
                <a:ea typeface="Times New Roman" pitchFamily="18" charset="0"/>
                <a:cs typeface="Tunga"/>
              </a:rPr>
              <a:t>ing</a:t>
            </a:r>
            <a:r>
              <a:rPr lang="en-US" sz="2400" b="1" dirty="0" smtClean="0">
                <a:solidFill>
                  <a:srgbClr val="0D0D0D"/>
                </a:solidFill>
                <a:latin typeface="Book Antiqua" pitchFamily="18" charset="0"/>
                <a:ea typeface="Times New Roman" pitchFamily="18" charset="0"/>
                <a:cs typeface="Tunga"/>
              </a:rPr>
              <a:t>]</a:t>
            </a:r>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8257210"/>
              </p:ext>
            </p:extLst>
          </p:nvPr>
        </p:nvGraphicFramePr>
        <p:xfrm>
          <a:off x="179512" y="3979192"/>
          <a:ext cx="8136904" cy="2453640"/>
        </p:xfrm>
        <a:graphic>
          <a:graphicData uri="http://schemas.openxmlformats.org/drawingml/2006/table">
            <a:tbl>
              <a:tblPr firstRow="1" firstCol="1" bandRow="1">
                <a:tableStyleId>{5C22544A-7EE6-4342-B048-85BDC9FD1C3A}</a:tableStyleId>
              </a:tblPr>
              <a:tblGrid>
                <a:gridCol w="757674"/>
                <a:gridCol w="677649"/>
                <a:gridCol w="1444997"/>
                <a:gridCol w="1168551"/>
                <a:gridCol w="240924"/>
                <a:gridCol w="677649"/>
                <a:gridCol w="706595"/>
                <a:gridCol w="1310737"/>
                <a:gridCol w="1152128"/>
              </a:tblGrid>
              <a:tr h="121920">
                <a:tc>
                  <a:txBody>
                    <a:bodyPr/>
                    <a:lstStyle/>
                    <a:p>
                      <a:pPr algn="just">
                        <a:lnSpc>
                          <a:spcPct val="115000"/>
                        </a:lnSpc>
                        <a:spcAft>
                          <a:spcPts val="0"/>
                        </a:spcAft>
                      </a:pPr>
                      <a:r>
                        <a:rPr lang="en-US" sz="1400" dirty="0">
                          <a:effectLst/>
                          <a:latin typeface="Times New Roman" pitchFamily="18" charset="0"/>
                          <a:cs typeface="Times New Roman" pitchFamily="18" charset="0"/>
                        </a:rPr>
                        <a:t>S</a:t>
                      </a:r>
                      <a:endParaRPr lang="en-IN" sz="12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HV</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MV</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Complement</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S</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HV</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MV</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Complement</a:t>
                      </a:r>
                      <a:endParaRPr lang="en-IN" sz="1200">
                        <a:effectLst/>
                        <a:latin typeface="Times New Roman" pitchFamily="18" charset="0"/>
                        <a:ea typeface="Calibri"/>
                        <a:cs typeface="Times New Roman" pitchFamily="18" charset="0"/>
                      </a:endParaRPr>
                    </a:p>
                  </a:txBody>
                  <a:tcPr marL="68580" marR="68580" marT="0" marB="0"/>
                </a:tc>
              </a:tr>
              <a:tr h="391160">
                <a:tc>
                  <a:txBody>
                    <a:bodyPr/>
                    <a:lstStyle/>
                    <a:p>
                      <a:pPr algn="just">
                        <a:lnSpc>
                          <a:spcPct val="115000"/>
                        </a:lnSpc>
                        <a:spcAft>
                          <a:spcPts val="0"/>
                        </a:spcAft>
                      </a:pPr>
                      <a:r>
                        <a:rPr lang="en-US" sz="1400">
                          <a:effectLst/>
                          <a:latin typeface="Times New Roman" pitchFamily="18" charset="0"/>
                          <a:cs typeface="Times New Roman" pitchFamily="18" charset="0"/>
                        </a:rPr>
                        <a:t> I</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We</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You</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was</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were</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were</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dirty="0">
                          <a:effectLst/>
                          <a:latin typeface="Times New Roman" pitchFamily="18" charset="0"/>
                          <a:cs typeface="Times New Roman" pitchFamily="18" charset="0"/>
                        </a:rPr>
                        <a:t>speaking </a:t>
                      </a:r>
                      <a:endParaRPr lang="en-IN" sz="1200" dirty="0">
                        <a:effectLst/>
                        <a:latin typeface="Times New Roman" pitchFamily="18" charset="0"/>
                        <a:cs typeface="Times New Roman" pitchFamily="18" charset="0"/>
                      </a:endParaRPr>
                    </a:p>
                    <a:p>
                      <a:pPr algn="just">
                        <a:lnSpc>
                          <a:spcPct val="115000"/>
                        </a:lnSpc>
                        <a:spcAft>
                          <a:spcPts val="0"/>
                        </a:spcAft>
                      </a:pPr>
                      <a:r>
                        <a:rPr lang="en-US" sz="1400" dirty="0">
                          <a:effectLst/>
                          <a:latin typeface="Times New Roman" pitchFamily="18" charset="0"/>
                          <a:cs typeface="Times New Roman" pitchFamily="18" charset="0"/>
                        </a:rPr>
                        <a:t>talking</a:t>
                      </a:r>
                      <a:endParaRPr lang="en-IN" sz="1200" dirty="0">
                        <a:effectLst/>
                        <a:latin typeface="Times New Roman" pitchFamily="18" charset="0"/>
                        <a:cs typeface="Times New Roman" pitchFamily="18" charset="0"/>
                      </a:endParaRPr>
                    </a:p>
                    <a:p>
                      <a:pPr algn="just">
                        <a:lnSpc>
                          <a:spcPct val="115000"/>
                        </a:lnSpc>
                        <a:spcAft>
                          <a:spcPts val="0"/>
                        </a:spcAft>
                      </a:pPr>
                      <a:r>
                        <a:rPr lang="en-US" sz="1400" dirty="0">
                          <a:effectLst/>
                          <a:latin typeface="Times New Roman" pitchFamily="18" charset="0"/>
                          <a:cs typeface="Times New Roman" pitchFamily="18" charset="0"/>
                        </a:rPr>
                        <a:t>understanding</a:t>
                      </a:r>
                      <a:endParaRPr lang="en-IN" sz="1200" dirty="0">
                        <a:effectLst/>
                        <a:latin typeface="Times New Roman" pitchFamily="18" charset="0"/>
                        <a:ea typeface="Calibri"/>
                        <a:cs typeface="Times New Roman" pitchFamily="18" charset="0"/>
                      </a:endParaRPr>
                    </a:p>
                  </a:txBody>
                  <a:tcPr marL="68580" marR="68580" marT="0" marB="0"/>
                </a:tc>
                <a:tc rowSpan="3">
                  <a:txBody>
                    <a:bodyPr/>
                    <a:lstStyle/>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English well.</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I</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We</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You</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was</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were</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were</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not speaking </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not talking</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not understanding</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English well.</a:t>
                      </a:r>
                      <a:endParaRPr lang="en-IN" sz="1200">
                        <a:effectLst/>
                        <a:latin typeface="Times New Roman" pitchFamily="18" charset="0"/>
                        <a:ea typeface="Calibri"/>
                        <a:cs typeface="Times New Roman" pitchFamily="18" charset="0"/>
                      </a:endParaRPr>
                    </a:p>
                  </a:txBody>
                  <a:tcPr marL="68580" marR="68580" marT="0" marB="0"/>
                </a:tc>
              </a:tr>
              <a:tr h="344170">
                <a:tc>
                  <a:txBody>
                    <a:bodyPr/>
                    <a:lstStyle/>
                    <a:p>
                      <a:pPr algn="just">
                        <a:lnSpc>
                          <a:spcPct val="115000"/>
                        </a:lnSpc>
                        <a:spcAft>
                          <a:spcPts val="0"/>
                        </a:spcAft>
                      </a:pPr>
                      <a:r>
                        <a:rPr lang="en-US" sz="1400">
                          <a:effectLst/>
                          <a:latin typeface="Times New Roman" pitchFamily="18" charset="0"/>
                          <a:cs typeface="Times New Roman" pitchFamily="18" charset="0"/>
                        </a:rPr>
                        <a:t>He</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She</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It</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was</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was</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was</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Reading</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writing</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imitating</a:t>
                      </a:r>
                      <a:endParaRPr lang="en-IN" sz="1200">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c>
                  <a:txBody>
                    <a:bodyPr/>
                    <a:lstStyle/>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He</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She</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It</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was</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was</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was</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not reading</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not writing</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not imitating</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English well.</a:t>
                      </a:r>
                      <a:endParaRPr lang="en-IN" sz="1200">
                        <a:effectLst/>
                        <a:latin typeface="Times New Roman" pitchFamily="18" charset="0"/>
                        <a:ea typeface="Calibri"/>
                        <a:cs typeface="Times New Roman" pitchFamily="18" charset="0"/>
                      </a:endParaRPr>
                    </a:p>
                  </a:txBody>
                  <a:tcPr marL="68580" marR="68580" marT="0" marB="0"/>
                </a:tc>
              </a:tr>
              <a:tr h="49530">
                <a:tc>
                  <a:txBody>
                    <a:bodyPr/>
                    <a:lstStyle/>
                    <a:p>
                      <a:pPr algn="just">
                        <a:lnSpc>
                          <a:spcPct val="115000"/>
                        </a:lnSpc>
                        <a:spcAft>
                          <a:spcPts val="0"/>
                        </a:spcAft>
                      </a:pPr>
                      <a:r>
                        <a:rPr lang="en-US" sz="1400">
                          <a:effectLst/>
                          <a:latin typeface="Times New Roman" pitchFamily="18" charset="0"/>
                          <a:cs typeface="Times New Roman" pitchFamily="18" charset="0"/>
                        </a:rPr>
                        <a:t>They</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Were</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Communicating</a:t>
                      </a:r>
                      <a:endParaRPr lang="en-IN" sz="1200">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c>
                  <a:txBody>
                    <a:bodyPr/>
                    <a:lstStyle/>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They</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were</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not communicating</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dirty="0">
                          <a:effectLst/>
                          <a:latin typeface="Times New Roman" pitchFamily="18" charset="0"/>
                          <a:cs typeface="Times New Roman" pitchFamily="18" charset="0"/>
                        </a:rPr>
                        <a:t> </a:t>
                      </a:r>
                      <a:endParaRPr lang="en-IN" sz="1200" dirty="0">
                        <a:effectLst/>
                        <a:latin typeface="Times New Roman" pitchFamily="18" charset="0"/>
                        <a:cs typeface="Times New Roman" pitchFamily="18" charset="0"/>
                      </a:endParaRPr>
                    </a:p>
                    <a:p>
                      <a:pPr algn="just">
                        <a:lnSpc>
                          <a:spcPct val="115000"/>
                        </a:lnSpc>
                        <a:spcAft>
                          <a:spcPts val="0"/>
                        </a:spcAft>
                      </a:pPr>
                      <a:r>
                        <a:rPr lang="en-US" sz="1400" dirty="0">
                          <a:effectLst/>
                          <a:latin typeface="Times New Roman" pitchFamily="18" charset="0"/>
                          <a:cs typeface="Times New Roman" pitchFamily="18" charset="0"/>
                        </a:rPr>
                        <a:t>English well.</a:t>
                      </a:r>
                      <a:endParaRPr lang="en-IN" sz="1200" dirty="0">
                        <a:effectLst/>
                        <a:latin typeface="Times New Roman" pitchFamily="18" charset="0"/>
                        <a:ea typeface="Calibri"/>
                        <a:cs typeface="Times New Roman" pitchFamily="18" charset="0"/>
                      </a:endParaRPr>
                    </a:p>
                  </a:txBody>
                  <a:tcPr marL="68580" marR="68580" marT="0" marB="0"/>
                </a:tc>
              </a:tr>
            </a:tbl>
          </a:graphicData>
        </a:graphic>
      </p:graphicFrame>
      <p:sp>
        <p:nvSpPr>
          <p:cNvPr id="5" name="Rectangle 1"/>
          <p:cNvSpPr>
            <a:spLocks noChangeArrowheads="1"/>
          </p:cNvSpPr>
          <p:nvPr/>
        </p:nvSpPr>
        <p:spPr bwMode="auto">
          <a:xfrm>
            <a:off x="179512" y="759187"/>
            <a:ext cx="8136904" cy="3077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04704"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Arial" pitchFamily="34" charset="0"/>
              </a:rPr>
              <a:t>Use the Past Continuous to indicate that a longer action in the past was interrupted. The interruption is usually a shorter action in the Simple Past. Remember this can be a real interruption or just an interruption in time.</a:t>
            </a: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Arial" pitchFamily="34" charset="0"/>
              </a:rPr>
              <a:t>Examples:</a:t>
            </a: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You </a:t>
            </a: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were studying</a:t>
            </a: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 when she called.</a:t>
            </a: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You </a:t>
            </a: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were not studying</a:t>
            </a: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 when she called. </a:t>
            </a: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I </a:t>
            </a: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was watching</a:t>
            </a: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 TV when she called.</a:t>
            </a: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When the phone rang, she </a:t>
            </a: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was writing</a:t>
            </a: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 a letter.</a:t>
            </a: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We use </a:t>
            </a:r>
            <a:r>
              <a:rPr kumimoji="0" lang="en-US" b="1" i="0" u="sng"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past continuous</a:t>
            </a: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 to make affirmative and negative sentences.</a:t>
            </a: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Affirmative sentences. 				Negative sentences.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35912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62074"/>
          </a:xfrm>
        </p:spPr>
        <p:txBody>
          <a:bodyPr/>
          <a:lstStyle/>
          <a:p>
            <a:pPr lvl="0"/>
            <a:r>
              <a:rPr lang="en-US" sz="2400" b="1" dirty="0">
                <a:solidFill>
                  <a:srgbClr val="0D0D0D"/>
                </a:solidFill>
                <a:latin typeface="Book Antiqua" pitchFamily="18" charset="0"/>
                <a:ea typeface="Times New Roman" pitchFamily="18" charset="0"/>
                <a:cs typeface="Times New Roman" pitchFamily="18" charset="0"/>
              </a:rPr>
              <a:t>2.3.Past Perfect: </a:t>
            </a:r>
            <a:r>
              <a:rPr lang="en-US" sz="2400" b="1" dirty="0">
                <a:solidFill>
                  <a:srgbClr val="0D0D0D"/>
                </a:solidFill>
                <a:latin typeface="Book Antiqua" pitchFamily="18" charset="0"/>
                <a:ea typeface="Times New Roman" pitchFamily="18" charset="0"/>
                <a:cs typeface="Tunga"/>
              </a:rPr>
              <a:t>[Subject + had + past form of verb (V3)]</a:t>
            </a:r>
            <a:r>
              <a:rPr lang="en-US" sz="2800" b="1" dirty="0">
                <a:solidFill>
                  <a:srgbClr val="365F91"/>
                </a:solidFill>
                <a:latin typeface="Cambria" pitchFamily="18" charset="0"/>
                <a:ea typeface="Times New Roman" pitchFamily="18" charset="0"/>
                <a:cs typeface="Tunga"/>
              </a:rPr>
              <a:t/>
            </a:r>
            <a:br>
              <a:rPr lang="en-US" sz="2800" b="1" dirty="0">
                <a:solidFill>
                  <a:srgbClr val="365F91"/>
                </a:solidFill>
                <a:latin typeface="Cambria" pitchFamily="18" charset="0"/>
                <a:ea typeface="Times New Roman" pitchFamily="18" charset="0"/>
                <a:cs typeface="Tunga"/>
              </a:rPr>
            </a:br>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07341116"/>
              </p:ext>
            </p:extLst>
          </p:nvPr>
        </p:nvGraphicFramePr>
        <p:xfrm>
          <a:off x="251520" y="4365104"/>
          <a:ext cx="7488831" cy="2208276"/>
        </p:xfrm>
        <a:graphic>
          <a:graphicData uri="http://schemas.openxmlformats.org/drawingml/2006/table">
            <a:tbl>
              <a:tblPr firstRow="1" firstCol="1" bandRow="1">
                <a:tableStyleId>{5C22544A-7EE6-4342-B048-85BDC9FD1C3A}</a:tableStyleId>
              </a:tblPr>
              <a:tblGrid>
                <a:gridCol w="580434"/>
                <a:gridCol w="559028"/>
                <a:gridCol w="1292597"/>
                <a:gridCol w="1221803"/>
                <a:gridCol w="162560"/>
                <a:gridCol w="599815"/>
                <a:gridCol w="574671"/>
                <a:gridCol w="1276954"/>
                <a:gridCol w="1220969"/>
              </a:tblGrid>
              <a:tr h="44450">
                <a:tc>
                  <a:txBody>
                    <a:bodyPr/>
                    <a:lstStyle/>
                    <a:p>
                      <a:pPr algn="just">
                        <a:lnSpc>
                          <a:spcPct val="115000"/>
                        </a:lnSpc>
                        <a:spcAft>
                          <a:spcPts val="0"/>
                        </a:spcAft>
                      </a:pPr>
                      <a:r>
                        <a:rPr lang="en-US" sz="1400" dirty="0">
                          <a:effectLst/>
                          <a:latin typeface="Times New Roman" pitchFamily="18" charset="0"/>
                          <a:cs typeface="Times New Roman" pitchFamily="18" charset="0"/>
                        </a:rPr>
                        <a:t>S</a:t>
                      </a:r>
                      <a:endParaRPr lang="en-IN" sz="12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HV</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MV</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Complement</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dirty="0">
                          <a:effectLst/>
                          <a:latin typeface="Times New Roman" pitchFamily="18" charset="0"/>
                          <a:cs typeface="Times New Roman" pitchFamily="18" charset="0"/>
                        </a:rPr>
                        <a:t>S</a:t>
                      </a:r>
                      <a:endParaRPr lang="en-IN" sz="12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HV</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MV</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Complement</a:t>
                      </a:r>
                      <a:endParaRPr lang="en-IN" sz="1200">
                        <a:effectLst/>
                        <a:latin typeface="Times New Roman" pitchFamily="18" charset="0"/>
                        <a:ea typeface="Calibri"/>
                        <a:cs typeface="Times New Roman" pitchFamily="18" charset="0"/>
                      </a:endParaRPr>
                    </a:p>
                  </a:txBody>
                  <a:tcPr marL="68580" marR="68580" marT="0" marB="0"/>
                </a:tc>
              </a:tr>
              <a:tr h="535940">
                <a:tc>
                  <a:txBody>
                    <a:bodyPr/>
                    <a:lstStyle/>
                    <a:p>
                      <a:pPr algn="just">
                        <a:lnSpc>
                          <a:spcPct val="115000"/>
                        </a:lnSpc>
                        <a:spcAft>
                          <a:spcPts val="0"/>
                        </a:spcAft>
                      </a:pPr>
                      <a:r>
                        <a:rPr lang="en-US" sz="1400">
                          <a:effectLst/>
                          <a:latin typeface="Times New Roman" pitchFamily="18" charset="0"/>
                          <a:cs typeface="Times New Roman" pitchFamily="18" charset="0"/>
                        </a:rPr>
                        <a:t>I</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We</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You</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had</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had</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had</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dirty="0">
                          <a:effectLst/>
                          <a:latin typeface="Times New Roman" pitchFamily="18" charset="0"/>
                          <a:cs typeface="Times New Roman" pitchFamily="18" charset="0"/>
                        </a:rPr>
                        <a:t>spoken</a:t>
                      </a:r>
                      <a:endParaRPr lang="en-IN" sz="1200" dirty="0">
                        <a:effectLst/>
                        <a:latin typeface="Times New Roman" pitchFamily="18" charset="0"/>
                        <a:cs typeface="Times New Roman" pitchFamily="18" charset="0"/>
                      </a:endParaRPr>
                    </a:p>
                    <a:p>
                      <a:pPr algn="just">
                        <a:lnSpc>
                          <a:spcPct val="115000"/>
                        </a:lnSpc>
                        <a:spcAft>
                          <a:spcPts val="0"/>
                        </a:spcAft>
                      </a:pPr>
                      <a:r>
                        <a:rPr lang="en-US" sz="1400" dirty="0">
                          <a:effectLst/>
                          <a:latin typeface="Times New Roman" pitchFamily="18" charset="0"/>
                          <a:cs typeface="Times New Roman" pitchFamily="18" charset="0"/>
                        </a:rPr>
                        <a:t>talked</a:t>
                      </a:r>
                      <a:endParaRPr lang="en-IN" sz="1200" dirty="0">
                        <a:effectLst/>
                        <a:latin typeface="Times New Roman" pitchFamily="18" charset="0"/>
                        <a:cs typeface="Times New Roman" pitchFamily="18" charset="0"/>
                      </a:endParaRPr>
                    </a:p>
                    <a:p>
                      <a:pPr algn="just">
                        <a:lnSpc>
                          <a:spcPct val="115000"/>
                        </a:lnSpc>
                        <a:spcAft>
                          <a:spcPts val="0"/>
                        </a:spcAft>
                      </a:pPr>
                      <a:r>
                        <a:rPr lang="en-US" sz="1400" dirty="0">
                          <a:effectLst/>
                          <a:latin typeface="Times New Roman" pitchFamily="18" charset="0"/>
                          <a:cs typeface="Times New Roman" pitchFamily="18" charset="0"/>
                        </a:rPr>
                        <a:t>understood</a:t>
                      </a:r>
                      <a:endParaRPr lang="en-IN" sz="1200" dirty="0">
                        <a:effectLst/>
                        <a:latin typeface="Times New Roman" pitchFamily="18" charset="0"/>
                        <a:ea typeface="Calibri"/>
                        <a:cs typeface="Times New Roman" pitchFamily="18" charset="0"/>
                      </a:endParaRPr>
                    </a:p>
                  </a:txBody>
                  <a:tcPr marL="68580" marR="68580" marT="0" marB="0"/>
                </a:tc>
                <a:tc rowSpan="3">
                  <a:txBody>
                    <a:bodyPr/>
                    <a:lstStyle/>
                    <a:p>
                      <a:pPr algn="just">
                        <a:lnSpc>
                          <a:spcPct val="115000"/>
                        </a:lnSpc>
                        <a:spcAft>
                          <a:spcPts val="0"/>
                        </a:spcAft>
                      </a:pPr>
                      <a:r>
                        <a:rPr lang="en-US" sz="1400" dirty="0">
                          <a:effectLst/>
                          <a:latin typeface="Times New Roman" pitchFamily="18" charset="0"/>
                          <a:cs typeface="Times New Roman" pitchFamily="18" charset="0"/>
                        </a:rPr>
                        <a:t> </a:t>
                      </a:r>
                      <a:endParaRPr lang="en-IN" sz="1200" dirty="0">
                        <a:effectLst/>
                        <a:latin typeface="Times New Roman" pitchFamily="18" charset="0"/>
                        <a:cs typeface="Times New Roman" pitchFamily="18" charset="0"/>
                      </a:endParaRPr>
                    </a:p>
                    <a:p>
                      <a:pPr algn="just">
                        <a:lnSpc>
                          <a:spcPct val="115000"/>
                        </a:lnSpc>
                        <a:spcAft>
                          <a:spcPts val="0"/>
                        </a:spcAft>
                      </a:pPr>
                      <a:r>
                        <a:rPr lang="en-US" sz="1400" dirty="0">
                          <a:effectLst/>
                          <a:latin typeface="Times New Roman" pitchFamily="18" charset="0"/>
                          <a:cs typeface="Times New Roman" pitchFamily="18" charset="0"/>
                        </a:rPr>
                        <a:t>English well.</a:t>
                      </a:r>
                      <a:endParaRPr lang="en-IN" sz="1200" dirty="0">
                        <a:effectLst/>
                        <a:latin typeface="Times New Roman" pitchFamily="18" charset="0"/>
                        <a:cs typeface="Times New Roman" pitchFamily="18" charset="0"/>
                      </a:endParaRPr>
                    </a:p>
                    <a:p>
                      <a:pPr algn="just">
                        <a:lnSpc>
                          <a:spcPct val="115000"/>
                        </a:lnSpc>
                        <a:spcAft>
                          <a:spcPts val="0"/>
                        </a:spcAft>
                      </a:pPr>
                      <a:r>
                        <a:rPr lang="en-US" sz="1400" dirty="0">
                          <a:effectLst/>
                          <a:latin typeface="Times New Roman" pitchFamily="18" charset="0"/>
                          <a:cs typeface="Times New Roman" pitchFamily="18" charset="0"/>
                        </a:rPr>
                        <a:t> </a:t>
                      </a:r>
                      <a:endParaRPr lang="en-IN" sz="1200" dirty="0">
                        <a:effectLst/>
                        <a:latin typeface="Times New Roman" pitchFamily="18" charset="0"/>
                        <a:cs typeface="Times New Roman" pitchFamily="18" charset="0"/>
                      </a:endParaRPr>
                    </a:p>
                    <a:p>
                      <a:pPr algn="just">
                        <a:lnSpc>
                          <a:spcPct val="115000"/>
                        </a:lnSpc>
                        <a:spcAft>
                          <a:spcPts val="0"/>
                        </a:spcAft>
                      </a:pPr>
                      <a:r>
                        <a:rPr lang="en-US" sz="1400" dirty="0">
                          <a:effectLst/>
                          <a:latin typeface="Times New Roman" pitchFamily="18" charset="0"/>
                          <a:cs typeface="Times New Roman" pitchFamily="18" charset="0"/>
                        </a:rPr>
                        <a:t> </a:t>
                      </a:r>
                      <a:endParaRPr lang="en-IN" sz="1200" dirty="0">
                        <a:effectLst/>
                        <a:latin typeface="Times New Roman" pitchFamily="18" charset="0"/>
                        <a:cs typeface="Times New Roman" pitchFamily="18" charset="0"/>
                      </a:endParaRPr>
                    </a:p>
                    <a:p>
                      <a:pPr algn="just">
                        <a:lnSpc>
                          <a:spcPct val="115000"/>
                        </a:lnSpc>
                        <a:spcAft>
                          <a:spcPts val="0"/>
                        </a:spcAft>
                      </a:pPr>
                      <a:r>
                        <a:rPr lang="en-US" sz="1400" dirty="0">
                          <a:effectLst/>
                          <a:latin typeface="Times New Roman" pitchFamily="18" charset="0"/>
                          <a:cs typeface="Times New Roman" pitchFamily="18" charset="0"/>
                        </a:rPr>
                        <a:t> </a:t>
                      </a:r>
                      <a:endParaRPr lang="en-IN" sz="1200" dirty="0">
                        <a:effectLst/>
                        <a:latin typeface="Times New Roman" pitchFamily="18" charset="0"/>
                        <a:cs typeface="Times New Roman" pitchFamily="18" charset="0"/>
                      </a:endParaRPr>
                    </a:p>
                    <a:p>
                      <a:pPr algn="just">
                        <a:lnSpc>
                          <a:spcPct val="115000"/>
                        </a:lnSpc>
                        <a:spcAft>
                          <a:spcPts val="0"/>
                        </a:spcAft>
                      </a:pPr>
                      <a:r>
                        <a:rPr lang="en-US" sz="1400" dirty="0">
                          <a:effectLst/>
                          <a:latin typeface="Times New Roman" pitchFamily="18" charset="0"/>
                          <a:cs typeface="Times New Roman" pitchFamily="18" charset="0"/>
                        </a:rPr>
                        <a:t> </a:t>
                      </a:r>
                      <a:endParaRPr lang="en-IN" sz="1200" dirty="0">
                        <a:effectLst/>
                        <a:latin typeface="Times New Roman" pitchFamily="18" charset="0"/>
                        <a:cs typeface="Times New Roman" pitchFamily="18" charset="0"/>
                      </a:endParaRPr>
                    </a:p>
                    <a:p>
                      <a:pPr algn="just">
                        <a:lnSpc>
                          <a:spcPct val="115000"/>
                        </a:lnSpc>
                        <a:spcAft>
                          <a:spcPts val="0"/>
                        </a:spcAft>
                      </a:pPr>
                      <a:r>
                        <a:rPr lang="en-US" sz="1400" dirty="0">
                          <a:effectLst/>
                          <a:latin typeface="Times New Roman" pitchFamily="18" charset="0"/>
                          <a:cs typeface="Times New Roman" pitchFamily="18" charset="0"/>
                        </a:rPr>
                        <a:t>English well.</a:t>
                      </a:r>
                      <a:endParaRPr lang="en-IN" sz="12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I</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We</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You</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had</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had</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had</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not spoken</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not talked</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not understood</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English well.</a:t>
                      </a:r>
                      <a:endParaRPr lang="en-IN" sz="1200">
                        <a:effectLst/>
                        <a:latin typeface="Times New Roman" pitchFamily="18" charset="0"/>
                        <a:ea typeface="Calibri"/>
                        <a:cs typeface="Times New Roman" pitchFamily="18" charset="0"/>
                      </a:endParaRPr>
                    </a:p>
                  </a:txBody>
                  <a:tcPr marL="68580" marR="68580" marT="0" marB="0"/>
                </a:tc>
              </a:tr>
              <a:tr h="449580">
                <a:tc>
                  <a:txBody>
                    <a:bodyPr/>
                    <a:lstStyle/>
                    <a:p>
                      <a:pPr algn="just">
                        <a:lnSpc>
                          <a:spcPct val="115000"/>
                        </a:lnSpc>
                        <a:spcAft>
                          <a:spcPts val="0"/>
                        </a:spcAft>
                      </a:pPr>
                      <a:r>
                        <a:rPr lang="en-US" sz="1400">
                          <a:effectLst/>
                          <a:latin typeface="Times New Roman" pitchFamily="18" charset="0"/>
                          <a:cs typeface="Times New Roman" pitchFamily="18" charset="0"/>
                        </a:rPr>
                        <a:t>He</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She</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It</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had</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had</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had</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read</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written</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imitated</a:t>
                      </a:r>
                      <a:endParaRPr lang="en-IN" sz="1200">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c>
                  <a:txBody>
                    <a:bodyPr/>
                    <a:lstStyle/>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He</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She</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It</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had</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had</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had</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not read</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not written</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not imitated</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English well.</a:t>
                      </a:r>
                      <a:endParaRPr lang="en-IN" sz="1200">
                        <a:effectLst/>
                        <a:latin typeface="Times New Roman" pitchFamily="18" charset="0"/>
                        <a:ea typeface="Calibri"/>
                        <a:cs typeface="Times New Roman" pitchFamily="18" charset="0"/>
                      </a:endParaRPr>
                    </a:p>
                  </a:txBody>
                  <a:tcPr marL="68580" marR="68580" marT="0" marB="0"/>
                </a:tc>
              </a:tr>
              <a:tr h="485775">
                <a:tc>
                  <a:txBody>
                    <a:bodyPr/>
                    <a:lstStyle/>
                    <a:p>
                      <a:pPr algn="just">
                        <a:lnSpc>
                          <a:spcPct val="115000"/>
                        </a:lnSpc>
                        <a:spcAft>
                          <a:spcPts val="0"/>
                        </a:spcAft>
                      </a:pPr>
                      <a:r>
                        <a:rPr lang="en-US" sz="1400">
                          <a:effectLst/>
                          <a:latin typeface="Times New Roman" pitchFamily="18" charset="0"/>
                          <a:cs typeface="Times New Roman" pitchFamily="18" charset="0"/>
                        </a:rPr>
                        <a:t>They</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had</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Communicated</a:t>
                      </a:r>
                      <a:endParaRPr lang="en-IN" sz="1200">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c>
                  <a:txBody>
                    <a:bodyPr/>
                    <a:lstStyle/>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They</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had</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not communicated</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dirty="0">
                          <a:effectLst/>
                          <a:latin typeface="Times New Roman" pitchFamily="18" charset="0"/>
                          <a:cs typeface="Times New Roman" pitchFamily="18" charset="0"/>
                        </a:rPr>
                        <a:t>English well.</a:t>
                      </a:r>
                      <a:endParaRPr lang="en-IN" sz="1200" dirty="0">
                        <a:effectLst/>
                        <a:latin typeface="Times New Roman" pitchFamily="18" charset="0"/>
                        <a:ea typeface="Calibri"/>
                        <a:cs typeface="Times New Roman" pitchFamily="18" charset="0"/>
                      </a:endParaRPr>
                    </a:p>
                  </a:txBody>
                  <a:tcPr marL="68580" marR="68580" marT="0" marB="0"/>
                </a:tc>
              </a:tr>
            </a:tbl>
          </a:graphicData>
        </a:graphic>
      </p:graphicFrame>
      <p:sp>
        <p:nvSpPr>
          <p:cNvPr id="5" name="Rectangle 1"/>
          <p:cNvSpPr>
            <a:spLocks noChangeArrowheads="1"/>
          </p:cNvSpPr>
          <p:nvPr/>
        </p:nvSpPr>
        <p:spPr bwMode="auto">
          <a:xfrm>
            <a:off x="107504" y="836712"/>
            <a:ext cx="8280920" cy="3077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04704"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Arial" pitchFamily="34" charset="0"/>
              </a:rPr>
              <a:t>The Past Perfect expresses the idea that something occurred before another action in the past. It can also show that something happened before a specific time in the past.</a:t>
            </a: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Arial" pitchFamily="34" charset="0"/>
              </a:rPr>
              <a:t>Examples:</a:t>
            </a: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You </a:t>
            </a: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had studied</a:t>
            </a: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 English before you moved to New York. </a:t>
            </a: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unga"/>
              </a:rPr>
              <a:t>Had</a:t>
            </a: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 you </a:t>
            </a: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studied</a:t>
            </a: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 English before you moved to New York?</a:t>
            </a: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You </a:t>
            </a: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had</a:t>
            </a: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 not </a:t>
            </a: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studied</a:t>
            </a: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 English before you moved to New York.</a:t>
            </a: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We use </a:t>
            </a:r>
            <a:r>
              <a:rPr kumimoji="0" lang="en-US" b="1" i="0" u="sng"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past perfect</a:t>
            </a: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 to make affirmative, negative and interrogative sentences.</a:t>
            </a: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Affirmative sentences                                     Negative sentences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803642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274042"/>
          </a:xfrm>
        </p:spPr>
        <p:txBody>
          <a:bodyPr/>
          <a:lstStyle/>
          <a:p>
            <a:pPr lvl="0"/>
            <a:r>
              <a:rPr lang="en-US" sz="2400" b="1" dirty="0">
                <a:solidFill>
                  <a:srgbClr val="0D0D0D"/>
                </a:solidFill>
                <a:latin typeface="Book Antiqua" pitchFamily="18" charset="0"/>
                <a:ea typeface="Times New Roman" pitchFamily="18" charset="0"/>
                <a:cs typeface="Times New Roman" pitchFamily="18" charset="0"/>
              </a:rPr>
              <a:t>2.4. Past Perfect Continuous: </a:t>
            </a:r>
            <a:r>
              <a:rPr lang="en-US" sz="2400" b="1" dirty="0">
                <a:solidFill>
                  <a:srgbClr val="0D0D0D"/>
                </a:solidFill>
                <a:latin typeface="Book Antiqua" pitchFamily="18" charset="0"/>
                <a:ea typeface="Times New Roman" pitchFamily="18" charset="0"/>
                <a:cs typeface="Tunga"/>
              </a:rPr>
              <a:t>[Subject + had been + </a:t>
            </a:r>
            <a:r>
              <a:rPr lang="en-US" sz="2400" b="1" dirty="0" err="1">
                <a:solidFill>
                  <a:srgbClr val="0D0D0D"/>
                </a:solidFill>
                <a:latin typeface="Book Antiqua" pitchFamily="18" charset="0"/>
                <a:ea typeface="Times New Roman" pitchFamily="18" charset="0"/>
                <a:cs typeface="Tunga"/>
              </a:rPr>
              <a:t>ing</a:t>
            </a:r>
            <a:r>
              <a:rPr lang="en-US" sz="2400" b="1" dirty="0" smtClean="0">
                <a:solidFill>
                  <a:srgbClr val="0D0D0D"/>
                </a:solidFill>
                <a:latin typeface="Book Antiqua" pitchFamily="18" charset="0"/>
                <a:ea typeface="Times New Roman" pitchFamily="18" charset="0"/>
                <a:cs typeface="Tunga"/>
              </a:rPr>
              <a:t>]</a:t>
            </a:r>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1151307"/>
              </p:ext>
            </p:extLst>
          </p:nvPr>
        </p:nvGraphicFramePr>
        <p:xfrm>
          <a:off x="251520" y="3861048"/>
          <a:ext cx="8064896" cy="2453640"/>
        </p:xfrm>
        <a:graphic>
          <a:graphicData uri="http://schemas.openxmlformats.org/drawingml/2006/table">
            <a:tbl>
              <a:tblPr firstRow="1" firstCol="1" bandRow="1">
                <a:tableStyleId>{5C22544A-7EE6-4342-B048-85BDC9FD1C3A}</a:tableStyleId>
              </a:tblPr>
              <a:tblGrid>
                <a:gridCol w="684854"/>
                <a:gridCol w="670402"/>
                <a:gridCol w="1309040"/>
                <a:gridCol w="1104407"/>
                <a:gridCol w="228017"/>
                <a:gridCol w="708940"/>
                <a:gridCol w="769958"/>
                <a:gridCol w="1479702"/>
                <a:gridCol w="1109576"/>
              </a:tblGrid>
              <a:tr h="293370">
                <a:tc>
                  <a:txBody>
                    <a:bodyPr/>
                    <a:lstStyle/>
                    <a:p>
                      <a:pPr algn="just">
                        <a:lnSpc>
                          <a:spcPct val="115000"/>
                        </a:lnSpc>
                        <a:spcAft>
                          <a:spcPts val="0"/>
                        </a:spcAft>
                      </a:pPr>
                      <a:r>
                        <a:rPr lang="en-US" sz="1400" dirty="0">
                          <a:effectLst/>
                          <a:latin typeface="Times New Roman" pitchFamily="18" charset="0"/>
                          <a:cs typeface="Times New Roman" pitchFamily="18" charset="0"/>
                        </a:rPr>
                        <a:t>S</a:t>
                      </a:r>
                      <a:endParaRPr lang="en-IN" sz="12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HV</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MV</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dirty="0">
                          <a:effectLst/>
                          <a:latin typeface="Times New Roman" pitchFamily="18" charset="0"/>
                          <a:cs typeface="Times New Roman" pitchFamily="18" charset="0"/>
                        </a:rPr>
                        <a:t>Complement</a:t>
                      </a:r>
                      <a:endParaRPr lang="en-IN" sz="12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S</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HV</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MV</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Complement</a:t>
                      </a:r>
                      <a:endParaRPr lang="en-IN" sz="1200">
                        <a:effectLst/>
                        <a:latin typeface="Times New Roman" pitchFamily="18" charset="0"/>
                        <a:ea typeface="Calibri"/>
                        <a:cs typeface="Times New Roman" pitchFamily="18" charset="0"/>
                      </a:endParaRPr>
                    </a:p>
                  </a:txBody>
                  <a:tcPr marL="68580" marR="68580" marT="0" marB="0"/>
                </a:tc>
              </a:tr>
              <a:tr h="708025">
                <a:tc>
                  <a:txBody>
                    <a:bodyPr/>
                    <a:lstStyle/>
                    <a:p>
                      <a:pPr algn="just">
                        <a:lnSpc>
                          <a:spcPct val="115000"/>
                        </a:lnSpc>
                        <a:spcAft>
                          <a:spcPts val="0"/>
                        </a:spcAft>
                      </a:pPr>
                      <a:r>
                        <a:rPr lang="en-US" sz="1400">
                          <a:effectLst/>
                          <a:latin typeface="Times New Roman" pitchFamily="18" charset="0"/>
                          <a:cs typeface="Times New Roman" pitchFamily="18" charset="0"/>
                        </a:rPr>
                        <a:t>I</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We</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You</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had been</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speaking </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talking</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understanding</a:t>
                      </a:r>
                      <a:endParaRPr lang="en-IN" sz="1200">
                        <a:effectLst/>
                        <a:latin typeface="Times New Roman" pitchFamily="18" charset="0"/>
                        <a:ea typeface="Calibri"/>
                        <a:cs typeface="Times New Roman" pitchFamily="18" charset="0"/>
                      </a:endParaRPr>
                    </a:p>
                  </a:txBody>
                  <a:tcPr marL="68580" marR="68580" marT="0" marB="0"/>
                </a:tc>
                <a:tc rowSpan="3">
                  <a:txBody>
                    <a:bodyPr/>
                    <a:lstStyle/>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English well.</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English well.</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I</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We</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You</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had not been</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speaking </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talking</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understanding</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English well.</a:t>
                      </a:r>
                      <a:endParaRPr lang="en-IN" sz="1200">
                        <a:effectLst/>
                        <a:latin typeface="Times New Roman" pitchFamily="18" charset="0"/>
                        <a:ea typeface="Calibri"/>
                        <a:cs typeface="Times New Roman" pitchFamily="18" charset="0"/>
                      </a:endParaRPr>
                    </a:p>
                  </a:txBody>
                  <a:tcPr marL="68580" marR="68580" marT="0" marB="0"/>
                </a:tc>
              </a:tr>
              <a:tr h="544830">
                <a:tc>
                  <a:txBody>
                    <a:bodyPr/>
                    <a:lstStyle/>
                    <a:p>
                      <a:pPr algn="just">
                        <a:lnSpc>
                          <a:spcPct val="115000"/>
                        </a:lnSpc>
                        <a:spcAft>
                          <a:spcPts val="0"/>
                        </a:spcAft>
                      </a:pPr>
                      <a:r>
                        <a:rPr lang="en-US" sz="1400">
                          <a:effectLst/>
                          <a:latin typeface="Times New Roman" pitchFamily="18" charset="0"/>
                          <a:cs typeface="Times New Roman" pitchFamily="18" charset="0"/>
                        </a:rPr>
                        <a:t>He</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She</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It</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had been</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dirty="0">
                          <a:effectLst/>
                          <a:latin typeface="Times New Roman" pitchFamily="18" charset="0"/>
                          <a:cs typeface="Times New Roman" pitchFamily="18" charset="0"/>
                        </a:rPr>
                        <a:t>reading</a:t>
                      </a:r>
                      <a:endParaRPr lang="en-IN" sz="1200" dirty="0">
                        <a:effectLst/>
                        <a:latin typeface="Times New Roman" pitchFamily="18" charset="0"/>
                        <a:cs typeface="Times New Roman" pitchFamily="18" charset="0"/>
                      </a:endParaRPr>
                    </a:p>
                    <a:p>
                      <a:pPr algn="just">
                        <a:lnSpc>
                          <a:spcPct val="115000"/>
                        </a:lnSpc>
                        <a:spcAft>
                          <a:spcPts val="0"/>
                        </a:spcAft>
                      </a:pPr>
                      <a:r>
                        <a:rPr lang="en-US" sz="1400" dirty="0">
                          <a:effectLst/>
                          <a:latin typeface="Times New Roman" pitchFamily="18" charset="0"/>
                          <a:cs typeface="Times New Roman" pitchFamily="18" charset="0"/>
                        </a:rPr>
                        <a:t>writing</a:t>
                      </a:r>
                      <a:endParaRPr lang="en-IN" sz="1200" dirty="0">
                        <a:effectLst/>
                        <a:latin typeface="Times New Roman" pitchFamily="18" charset="0"/>
                        <a:cs typeface="Times New Roman" pitchFamily="18" charset="0"/>
                      </a:endParaRPr>
                    </a:p>
                    <a:p>
                      <a:pPr algn="just">
                        <a:lnSpc>
                          <a:spcPct val="115000"/>
                        </a:lnSpc>
                        <a:spcAft>
                          <a:spcPts val="0"/>
                        </a:spcAft>
                      </a:pPr>
                      <a:r>
                        <a:rPr lang="en-US" sz="1400" dirty="0">
                          <a:effectLst/>
                          <a:latin typeface="Times New Roman" pitchFamily="18" charset="0"/>
                          <a:cs typeface="Times New Roman" pitchFamily="18" charset="0"/>
                        </a:rPr>
                        <a:t>imitating</a:t>
                      </a:r>
                      <a:endParaRPr lang="en-IN" sz="1200" dirty="0">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c>
                  <a:txBody>
                    <a:bodyPr/>
                    <a:lstStyle/>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He</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She</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It</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had not been</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reading</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writing</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imitating</a:t>
                      </a:r>
                      <a:endParaRPr lang="en-IN" sz="1200">
                        <a:effectLst/>
                        <a:latin typeface="Times New Roman" pitchFamily="18" charset="0"/>
                        <a:ea typeface="Calibri"/>
                        <a:cs typeface="Times New Roman" pitchFamily="18" charset="0"/>
                      </a:endParaRPr>
                    </a:p>
                  </a:txBody>
                  <a:tcPr marL="68580" marR="68580" marT="0" marB="0"/>
                </a:tc>
                <a:tc rowSpan="2">
                  <a:txBody>
                    <a:bodyPr/>
                    <a:lstStyle/>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cs typeface="Times New Roman" pitchFamily="18" charset="0"/>
                      </a:endParaRPr>
                    </a:p>
                    <a:p>
                      <a:pPr algn="just">
                        <a:lnSpc>
                          <a:spcPct val="115000"/>
                        </a:lnSpc>
                        <a:spcAft>
                          <a:spcPts val="0"/>
                        </a:spcAft>
                      </a:pPr>
                      <a:r>
                        <a:rPr lang="en-US" sz="1400">
                          <a:effectLst/>
                          <a:latin typeface="Times New Roman" pitchFamily="18" charset="0"/>
                          <a:cs typeface="Times New Roman" pitchFamily="18" charset="0"/>
                        </a:rPr>
                        <a:t>English well.</a:t>
                      </a:r>
                      <a:endParaRPr lang="en-IN" sz="1200">
                        <a:effectLst/>
                        <a:latin typeface="Times New Roman" pitchFamily="18" charset="0"/>
                        <a:ea typeface="Calibri"/>
                        <a:cs typeface="Times New Roman" pitchFamily="18" charset="0"/>
                      </a:endParaRPr>
                    </a:p>
                  </a:txBody>
                  <a:tcPr marL="68580" marR="68580" marT="0" marB="0"/>
                </a:tc>
              </a:tr>
              <a:tr h="267970">
                <a:tc>
                  <a:txBody>
                    <a:bodyPr/>
                    <a:lstStyle/>
                    <a:p>
                      <a:pPr algn="just">
                        <a:lnSpc>
                          <a:spcPct val="115000"/>
                        </a:lnSpc>
                        <a:spcAft>
                          <a:spcPts val="0"/>
                        </a:spcAft>
                      </a:pPr>
                      <a:r>
                        <a:rPr lang="en-US" sz="1400">
                          <a:effectLst/>
                          <a:latin typeface="Times New Roman" pitchFamily="18" charset="0"/>
                          <a:cs typeface="Times New Roman" pitchFamily="18" charset="0"/>
                        </a:rPr>
                        <a:t>They</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had been</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communicating</a:t>
                      </a:r>
                      <a:endParaRPr lang="en-IN" sz="1200">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c>
                  <a:txBody>
                    <a:bodyPr/>
                    <a:lstStyle/>
                    <a:p>
                      <a:pPr algn="just">
                        <a:lnSpc>
                          <a:spcPct val="115000"/>
                        </a:lnSpc>
                        <a:spcAft>
                          <a:spcPts val="0"/>
                        </a:spcAft>
                      </a:pPr>
                      <a:r>
                        <a:rPr lang="en-US" sz="1400">
                          <a:effectLst/>
                          <a:latin typeface="Times New Roman" pitchFamily="18" charset="0"/>
                          <a:cs typeface="Times New Roman" pitchFamily="18" charset="0"/>
                        </a:rPr>
                        <a:t> </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They</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a:effectLst/>
                          <a:latin typeface="Times New Roman" pitchFamily="18" charset="0"/>
                          <a:cs typeface="Times New Roman" pitchFamily="18" charset="0"/>
                        </a:rPr>
                        <a:t>had not been</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400" dirty="0">
                          <a:effectLst/>
                          <a:latin typeface="Times New Roman" pitchFamily="18" charset="0"/>
                          <a:cs typeface="Times New Roman" pitchFamily="18" charset="0"/>
                        </a:rPr>
                        <a:t>Communicating</a:t>
                      </a:r>
                      <a:endParaRPr lang="en-IN" sz="1200" dirty="0">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r>
            </a:tbl>
          </a:graphicData>
        </a:graphic>
      </p:graphicFrame>
      <p:sp>
        <p:nvSpPr>
          <p:cNvPr id="5" name="Rectangle 1"/>
          <p:cNvSpPr>
            <a:spLocks noChangeArrowheads="1"/>
          </p:cNvSpPr>
          <p:nvPr/>
        </p:nvSpPr>
        <p:spPr bwMode="auto">
          <a:xfrm>
            <a:off x="107504" y="421214"/>
            <a:ext cx="8064896" cy="3262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04704"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6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We use the Past Perfect Continuous to show that something started in the past and continued up until another time in the past. "For five minutes" and "for two weeks" are both durations which can be used with the Past Perfect Continuous. Notice that this is related to the </a:t>
            </a:r>
            <a:r>
              <a:rPr kumimoji="0" lang="en-US" sz="16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hlinkClick r:id="rId2"/>
              </a:rPr>
              <a:t>Present Perfect Continuous</a:t>
            </a:r>
            <a:r>
              <a:rPr kumimoji="0" lang="en-US" sz="16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 however, the duration does not continue until now, it stops before something else in the past.</a:t>
            </a:r>
            <a:endPar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600" b="1"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Examples:</a:t>
            </a:r>
            <a:endPar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457200" marR="0" lvl="1" indent="0" algn="just" defTabSz="914400" rtl="0" eaLnBrk="0" fontAlgn="base" latinLnBrk="0" hangingPunct="0">
              <a:lnSpc>
                <a:spcPct val="100000"/>
              </a:lnSpc>
              <a:spcBef>
                <a:spcPct val="0"/>
              </a:spcBef>
              <a:spcAft>
                <a:spcPct val="0"/>
              </a:spcAft>
              <a:buClrTx/>
              <a:buSzTx/>
              <a:buFont typeface="Symbol" pitchFamily="18" charset="2"/>
              <a:buChar char=""/>
              <a:tabLst>
                <a:tab pos="457200" algn="l"/>
              </a:tabLst>
            </a:pPr>
            <a:r>
              <a:rPr kumimoji="0" lang="en-US" sz="16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You </a:t>
            </a:r>
            <a:r>
              <a:rPr kumimoji="0" lang="en-US" sz="1600" b="1"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had been waiting</a:t>
            </a:r>
            <a:r>
              <a:rPr kumimoji="0" lang="en-US" sz="16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 there for more than two hours when she finally arrived.</a:t>
            </a:r>
            <a:endPar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457200" marR="0" lvl="1" indent="0" algn="just" defTabSz="914400" rtl="0" eaLnBrk="0" fontAlgn="base" latinLnBrk="0" hangingPunct="0">
              <a:lnSpc>
                <a:spcPct val="100000"/>
              </a:lnSpc>
              <a:spcBef>
                <a:spcPct val="0"/>
              </a:spcBef>
              <a:spcAft>
                <a:spcPct val="0"/>
              </a:spcAft>
              <a:buClrTx/>
              <a:buSzTx/>
              <a:buFont typeface="Symbol" pitchFamily="18" charset="2"/>
              <a:buChar char=""/>
              <a:tabLst>
                <a:tab pos="457200" algn="l"/>
              </a:tabLst>
            </a:pPr>
            <a:r>
              <a:rPr kumimoji="0" lang="en-US" sz="16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You </a:t>
            </a:r>
            <a:r>
              <a:rPr kumimoji="0" lang="en-US" sz="1600" b="1"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had not been waiting</a:t>
            </a:r>
            <a:r>
              <a:rPr kumimoji="0" lang="en-US" sz="16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 there for more than two hours when she finally arrived. </a:t>
            </a:r>
            <a:endPar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457200" marR="0" lvl="1" indent="0" algn="just" defTabSz="914400" rtl="0" eaLnBrk="0" fontAlgn="base" latinLnBrk="0" hangingPunct="0">
              <a:lnSpc>
                <a:spcPct val="100000"/>
              </a:lnSpc>
              <a:spcBef>
                <a:spcPct val="0"/>
              </a:spcBef>
              <a:spcAft>
                <a:spcPct val="0"/>
              </a:spcAft>
              <a:buClrTx/>
              <a:buSzTx/>
              <a:buFont typeface="Symbol" pitchFamily="18" charset="2"/>
              <a:buChar char=""/>
              <a:tabLst>
                <a:tab pos="457200" algn="l"/>
              </a:tabLst>
            </a:pPr>
            <a:r>
              <a:rPr kumimoji="0" lang="en-US" sz="16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They </a:t>
            </a:r>
            <a:r>
              <a:rPr kumimoji="0" lang="en-US" sz="1600" b="1"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had been talking</a:t>
            </a:r>
            <a:r>
              <a:rPr kumimoji="0" lang="en-US" sz="1600"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 for over an hour before Tony arrived.</a:t>
            </a:r>
            <a:endPar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600" b="1"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We use </a:t>
            </a:r>
            <a:r>
              <a:rPr kumimoji="0" lang="en-US" sz="1600" b="1" i="0" u="sng"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past perfect continuous</a:t>
            </a:r>
            <a:r>
              <a:rPr kumimoji="0" lang="en-US" sz="1600" b="1"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 to make affirmative, negative sentences.</a:t>
            </a: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600" b="1"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Affirmative sentences                                                            Negative sentences</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3063340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346050"/>
          </a:xfrm>
        </p:spPr>
        <p:txBody>
          <a:bodyPr/>
          <a:lstStyle/>
          <a:p>
            <a:pPr lvl="0" algn="ctr"/>
            <a:r>
              <a:rPr lang="en-US" sz="2400" b="1" dirty="0">
                <a:solidFill>
                  <a:srgbClr val="0D0D0D"/>
                </a:solidFill>
                <a:latin typeface="Book Antiqua" pitchFamily="18" charset="0"/>
                <a:ea typeface="Times New Roman" pitchFamily="18" charset="0"/>
                <a:cs typeface="Times New Roman" pitchFamily="18" charset="0"/>
              </a:rPr>
              <a:t>3. FUTURE TENSE</a:t>
            </a:r>
            <a:r>
              <a:rPr lang="en-US" sz="2400" b="1" dirty="0" smtClean="0">
                <a:solidFill>
                  <a:srgbClr val="0D0D0D"/>
                </a:solidFill>
                <a:latin typeface="Book Antiqua" pitchFamily="18" charset="0"/>
                <a:ea typeface="Times New Roman" pitchFamily="18" charset="0"/>
                <a:cs typeface="Times New Roman" pitchFamily="18" charset="0"/>
              </a:rPr>
              <a:t>:</a:t>
            </a:r>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96991719"/>
              </p:ext>
            </p:extLst>
          </p:nvPr>
        </p:nvGraphicFramePr>
        <p:xfrm>
          <a:off x="0" y="3429000"/>
          <a:ext cx="9180512" cy="3456384"/>
        </p:xfrm>
        <a:graphic>
          <a:graphicData uri="http://schemas.openxmlformats.org/drawingml/2006/table">
            <a:tbl>
              <a:tblPr firstRow="1" firstCol="1" bandRow="1">
                <a:tableStyleId>{5C22544A-7EE6-4342-B048-85BDC9FD1C3A}</a:tableStyleId>
              </a:tblPr>
              <a:tblGrid>
                <a:gridCol w="1047103"/>
                <a:gridCol w="1047103"/>
                <a:gridCol w="1497112"/>
                <a:gridCol w="1362284"/>
                <a:gridCol w="262652"/>
                <a:gridCol w="1659955"/>
                <a:gridCol w="151006"/>
                <a:gridCol w="1005954"/>
                <a:gridCol w="1147343"/>
              </a:tblGrid>
              <a:tr h="611428">
                <a:tc>
                  <a:txBody>
                    <a:bodyPr/>
                    <a:lstStyle/>
                    <a:p>
                      <a:pPr algn="just">
                        <a:lnSpc>
                          <a:spcPct val="115000"/>
                        </a:lnSpc>
                        <a:spcAft>
                          <a:spcPts val="1000"/>
                        </a:spcAft>
                      </a:pPr>
                      <a:r>
                        <a:rPr lang="en-US" sz="1600" b="1" dirty="0">
                          <a:effectLst/>
                          <a:latin typeface="Times New Roman" pitchFamily="18" charset="0"/>
                          <a:cs typeface="Times New Roman" pitchFamily="18" charset="0"/>
                        </a:rPr>
                        <a:t>Subject</a:t>
                      </a:r>
                      <a:endParaRPr lang="en-IN" sz="1400" b="1"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600" b="1" dirty="0">
                          <a:effectLst/>
                          <a:latin typeface="Times New Roman" pitchFamily="18" charset="0"/>
                          <a:cs typeface="Times New Roman" pitchFamily="18" charset="0"/>
                        </a:rPr>
                        <a:t>HV</a:t>
                      </a:r>
                      <a:endParaRPr lang="en-IN" sz="1400" b="1"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600" b="1">
                          <a:effectLst/>
                          <a:latin typeface="Times New Roman" pitchFamily="18" charset="0"/>
                          <a:cs typeface="Times New Roman" pitchFamily="18" charset="0"/>
                        </a:rPr>
                        <a:t>Verb</a:t>
                      </a:r>
                      <a:endParaRPr lang="en-IN" sz="14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600" b="1">
                          <a:effectLst/>
                          <a:latin typeface="Times New Roman" pitchFamily="18" charset="0"/>
                          <a:cs typeface="Times New Roman" pitchFamily="18" charset="0"/>
                        </a:rPr>
                        <a:t>Complement</a:t>
                      </a:r>
                      <a:endParaRPr lang="en-IN" sz="14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600" b="1">
                          <a:effectLst/>
                          <a:latin typeface="Times New Roman" pitchFamily="18" charset="0"/>
                          <a:cs typeface="Times New Roman" pitchFamily="18" charset="0"/>
                        </a:rPr>
                        <a:t> </a:t>
                      </a:r>
                      <a:endParaRPr lang="en-IN" sz="1400" b="1">
                        <a:effectLst/>
                        <a:latin typeface="Times New Roman" pitchFamily="18" charset="0"/>
                        <a:ea typeface="Calibri"/>
                        <a:cs typeface="Times New Roman" pitchFamily="18" charset="0"/>
                      </a:endParaRPr>
                    </a:p>
                  </a:txBody>
                  <a:tcPr marL="68580" marR="68580" marT="0" marB="0"/>
                </a:tc>
                <a:tc gridSpan="2">
                  <a:txBody>
                    <a:bodyPr/>
                    <a:lstStyle/>
                    <a:p>
                      <a:pPr algn="just">
                        <a:lnSpc>
                          <a:spcPct val="115000"/>
                        </a:lnSpc>
                        <a:spcAft>
                          <a:spcPts val="1000"/>
                        </a:spcAft>
                      </a:pPr>
                      <a:r>
                        <a:rPr lang="en-US" sz="1600" b="1">
                          <a:effectLst/>
                          <a:latin typeface="Times New Roman" pitchFamily="18" charset="0"/>
                          <a:cs typeface="Times New Roman" pitchFamily="18" charset="0"/>
                        </a:rPr>
                        <a:t>Subject</a:t>
                      </a:r>
                      <a:endParaRPr lang="en-IN" sz="1400" b="1">
                        <a:effectLst/>
                        <a:latin typeface="Times New Roman" pitchFamily="18" charset="0"/>
                        <a:ea typeface="Calibri"/>
                        <a:cs typeface="Times New Roman" pitchFamily="18" charset="0"/>
                      </a:endParaRPr>
                    </a:p>
                  </a:txBody>
                  <a:tcPr marL="68580" marR="68580" marT="0" marB="0"/>
                </a:tc>
                <a:tc hMerge="1">
                  <a:txBody>
                    <a:bodyPr/>
                    <a:lstStyle/>
                    <a:p>
                      <a:endParaRPr lang="en-IN"/>
                    </a:p>
                  </a:txBody>
                  <a:tcPr/>
                </a:tc>
                <a:tc>
                  <a:txBody>
                    <a:bodyPr/>
                    <a:lstStyle/>
                    <a:p>
                      <a:pPr algn="just">
                        <a:lnSpc>
                          <a:spcPct val="115000"/>
                        </a:lnSpc>
                        <a:spcAft>
                          <a:spcPts val="1000"/>
                        </a:spcAft>
                      </a:pPr>
                      <a:r>
                        <a:rPr lang="en-US" sz="1600" b="1">
                          <a:effectLst/>
                          <a:latin typeface="Times New Roman" pitchFamily="18" charset="0"/>
                          <a:cs typeface="Times New Roman" pitchFamily="18" charset="0"/>
                        </a:rPr>
                        <a:t>Verb</a:t>
                      </a:r>
                      <a:endParaRPr lang="en-IN" sz="14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600" b="1">
                          <a:effectLst/>
                          <a:latin typeface="Times New Roman" pitchFamily="18" charset="0"/>
                          <a:cs typeface="Times New Roman" pitchFamily="18" charset="0"/>
                        </a:rPr>
                        <a:t>Complement</a:t>
                      </a:r>
                      <a:endParaRPr lang="en-IN" sz="1400" b="1">
                        <a:effectLst/>
                        <a:latin typeface="Times New Roman" pitchFamily="18" charset="0"/>
                        <a:ea typeface="Calibri"/>
                        <a:cs typeface="Times New Roman" pitchFamily="18" charset="0"/>
                      </a:endParaRPr>
                    </a:p>
                  </a:txBody>
                  <a:tcPr marL="68580" marR="68580" marT="0" marB="0"/>
                </a:tc>
              </a:tr>
              <a:tr h="1233617">
                <a:tc>
                  <a:txBody>
                    <a:bodyPr/>
                    <a:lstStyle/>
                    <a:p>
                      <a:pPr algn="just">
                        <a:lnSpc>
                          <a:spcPct val="115000"/>
                        </a:lnSpc>
                        <a:spcAft>
                          <a:spcPts val="1000"/>
                        </a:spcAft>
                      </a:pPr>
                      <a:r>
                        <a:rPr lang="en-US" sz="1600" b="1">
                          <a:effectLst/>
                          <a:latin typeface="Times New Roman" pitchFamily="18" charset="0"/>
                          <a:cs typeface="Times New Roman" pitchFamily="18" charset="0"/>
                        </a:rPr>
                        <a:t>I</a:t>
                      </a:r>
                      <a:endParaRPr lang="en-IN" sz="1400" b="1">
                        <a:effectLst/>
                        <a:latin typeface="Times New Roman" pitchFamily="18" charset="0"/>
                        <a:cs typeface="Times New Roman" pitchFamily="18" charset="0"/>
                      </a:endParaRPr>
                    </a:p>
                    <a:p>
                      <a:pPr algn="just">
                        <a:lnSpc>
                          <a:spcPct val="115000"/>
                        </a:lnSpc>
                        <a:spcAft>
                          <a:spcPts val="1000"/>
                        </a:spcAft>
                      </a:pPr>
                      <a:r>
                        <a:rPr lang="en-US" sz="1600" b="1">
                          <a:effectLst/>
                          <a:latin typeface="Times New Roman" pitchFamily="18" charset="0"/>
                          <a:cs typeface="Times New Roman" pitchFamily="18" charset="0"/>
                        </a:rPr>
                        <a:t>We</a:t>
                      </a:r>
                      <a:endParaRPr lang="en-IN" sz="1400" b="1">
                        <a:effectLst/>
                        <a:latin typeface="Times New Roman" pitchFamily="18" charset="0"/>
                        <a:cs typeface="Times New Roman" pitchFamily="18" charset="0"/>
                      </a:endParaRPr>
                    </a:p>
                    <a:p>
                      <a:pPr algn="just">
                        <a:lnSpc>
                          <a:spcPct val="115000"/>
                        </a:lnSpc>
                        <a:spcAft>
                          <a:spcPts val="1000"/>
                        </a:spcAft>
                      </a:pPr>
                      <a:r>
                        <a:rPr lang="en-US" sz="1600" b="1">
                          <a:effectLst/>
                          <a:latin typeface="Times New Roman" pitchFamily="18" charset="0"/>
                          <a:cs typeface="Times New Roman" pitchFamily="18" charset="0"/>
                        </a:rPr>
                        <a:t>You</a:t>
                      </a:r>
                      <a:endParaRPr lang="en-IN" sz="14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600" b="1" dirty="0">
                          <a:effectLst/>
                          <a:latin typeface="Times New Roman" pitchFamily="18" charset="0"/>
                          <a:cs typeface="Times New Roman" pitchFamily="18" charset="0"/>
                        </a:rPr>
                        <a:t>shall</a:t>
                      </a:r>
                      <a:endParaRPr lang="en-IN" sz="1400" b="1" dirty="0">
                        <a:effectLst/>
                        <a:latin typeface="Times New Roman" pitchFamily="18" charset="0"/>
                        <a:cs typeface="Times New Roman" pitchFamily="18" charset="0"/>
                      </a:endParaRPr>
                    </a:p>
                    <a:p>
                      <a:pPr algn="just">
                        <a:lnSpc>
                          <a:spcPct val="115000"/>
                        </a:lnSpc>
                        <a:spcAft>
                          <a:spcPts val="1000"/>
                        </a:spcAft>
                      </a:pPr>
                      <a:r>
                        <a:rPr lang="en-US" sz="1600" b="1" dirty="0">
                          <a:effectLst/>
                          <a:latin typeface="Times New Roman" pitchFamily="18" charset="0"/>
                          <a:cs typeface="Times New Roman" pitchFamily="18" charset="0"/>
                        </a:rPr>
                        <a:t>shall</a:t>
                      </a:r>
                      <a:endParaRPr lang="en-IN" sz="1400" b="1" dirty="0">
                        <a:effectLst/>
                        <a:latin typeface="Times New Roman" pitchFamily="18" charset="0"/>
                        <a:cs typeface="Times New Roman" pitchFamily="18" charset="0"/>
                      </a:endParaRPr>
                    </a:p>
                    <a:p>
                      <a:pPr algn="just">
                        <a:lnSpc>
                          <a:spcPct val="115000"/>
                        </a:lnSpc>
                        <a:spcAft>
                          <a:spcPts val="1000"/>
                        </a:spcAft>
                      </a:pPr>
                      <a:r>
                        <a:rPr lang="en-US" sz="1600" b="1" dirty="0">
                          <a:effectLst/>
                          <a:latin typeface="Times New Roman" pitchFamily="18" charset="0"/>
                          <a:cs typeface="Times New Roman" pitchFamily="18" charset="0"/>
                        </a:rPr>
                        <a:t>will</a:t>
                      </a:r>
                      <a:endParaRPr lang="en-IN" sz="1400" b="1"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600" b="1">
                          <a:effectLst/>
                          <a:latin typeface="Times New Roman" pitchFamily="18" charset="0"/>
                          <a:cs typeface="Times New Roman" pitchFamily="18" charset="0"/>
                        </a:rPr>
                        <a:t>talk</a:t>
                      </a:r>
                      <a:endParaRPr lang="en-IN" sz="1400" b="1">
                        <a:effectLst/>
                        <a:latin typeface="Times New Roman" pitchFamily="18" charset="0"/>
                        <a:cs typeface="Times New Roman" pitchFamily="18" charset="0"/>
                      </a:endParaRPr>
                    </a:p>
                    <a:p>
                      <a:pPr algn="just">
                        <a:lnSpc>
                          <a:spcPct val="115000"/>
                        </a:lnSpc>
                        <a:spcAft>
                          <a:spcPts val="1000"/>
                        </a:spcAft>
                      </a:pPr>
                      <a:r>
                        <a:rPr lang="en-US" sz="1600" b="1">
                          <a:effectLst/>
                          <a:latin typeface="Times New Roman" pitchFamily="18" charset="0"/>
                          <a:cs typeface="Times New Roman" pitchFamily="18" charset="0"/>
                        </a:rPr>
                        <a:t>understand</a:t>
                      </a:r>
                      <a:endParaRPr lang="en-IN" sz="1400" b="1">
                        <a:effectLst/>
                        <a:latin typeface="Times New Roman" pitchFamily="18" charset="0"/>
                        <a:cs typeface="Times New Roman" pitchFamily="18" charset="0"/>
                      </a:endParaRPr>
                    </a:p>
                    <a:p>
                      <a:pPr algn="just">
                        <a:lnSpc>
                          <a:spcPct val="115000"/>
                        </a:lnSpc>
                        <a:spcAft>
                          <a:spcPts val="1000"/>
                        </a:spcAft>
                      </a:pPr>
                      <a:r>
                        <a:rPr lang="en-US" sz="1600" b="1">
                          <a:effectLst/>
                          <a:latin typeface="Times New Roman" pitchFamily="18" charset="0"/>
                          <a:cs typeface="Times New Roman" pitchFamily="18" charset="0"/>
                        </a:rPr>
                        <a:t>speak </a:t>
                      </a:r>
                      <a:endParaRPr lang="en-IN" sz="1400" b="1">
                        <a:effectLst/>
                        <a:latin typeface="Times New Roman" pitchFamily="18" charset="0"/>
                        <a:ea typeface="Calibri"/>
                        <a:cs typeface="Times New Roman" pitchFamily="18" charset="0"/>
                      </a:endParaRPr>
                    </a:p>
                  </a:txBody>
                  <a:tcPr marL="68580" marR="68580" marT="0" marB="0"/>
                </a:tc>
                <a:tc rowSpan="3">
                  <a:txBody>
                    <a:bodyPr/>
                    <a:lstStyle/>
                    <a:p>
                      <a:pPr algn="just">
                        <a:lnSpc>
                          <a:spcPct val="115000"/>
                        </a:lnSpc>
                        <a:spcAft>
                          <a:spcPts val="1000"/>
                        </a:spcAft>
                      </a:pPr>
                      <a:r>
                        <a:rPr lang="en-US" sz="1600" b="1" dirty="0">
                          <a:effectLst/>
                          <a:latin typeface="Times New Roman" pitchFamily="18" charset="0"/>
                          <a:cs typeface="Times New Roman" pitchFamily="18" charset="0"/>
                        </a:rPr>
                        <a:t> </a:t>
                      </a:r>
                      <a:endParaRPr lang="en-IN" sz="1400" b="1" dirty="0">
                        <a:effectLst/>
                        <a:latin typeface="Times New Roman" pitchFamily="18" charset="0"/>
                        <a:cs typeface="Times New Roman" pitchFamily="18" charset="0"/>
                      </a:endParaRPr>
                    </a:p>
                    <a:p>
                      <a:pPr algn="just">
                        <a:lnSpc>
                          <a:spcPct val="115000"/>
                        </a:lnSpc>
                        <a:spcAft>
                          <a:spcPts val="1000"/>
                        </a:spcAft>
                      </a:pPr>
                      <a:r>
                        <a:rPr lang="en-US" sz="1600" b="1" dirty="0">
                          <a:effectLst/>
                          <a:latin typeface="Times New Roman" pitchFamily="18" charset="0"/>
                          <a:cs typeface="Times New Roman" pitchFamily="18" charset="0"/>
                        </a:rPr>
                        <a:t> </a:t>
                      </a:r>
                      <a:endParaRPr lang="en-IN" sz="1400" b="1" dirty="0">
                        <a:effectLst/>
                        <a:latin typeface="Times New Roman" pitchFamily="18" charset="0"/>
                        <a:cs typeface="Times New Roman" pitchFamily="18" charset="0"/>
                      </a:endParaRPr>
                    </a:p>
                    <a:p>
                      <a:pPr algn="just">
                        <a:lnSpc>
                          <a:spcPct val="115000"/>
                        </a:lnSpc>
                        <a:spcAft>
                          <a:spcPts val="1000"/>
                        </a:spcAft>
                      </a:pPr>
                      <a:r>
                        <a:rPr lang="en-US" sz="1600" b="1" dirty="0">
                          <a:effectLst/>
                          <a:latin typeface="Times New Roman" pitchFamily="18" charset="0"/>
                          <a:cs typeface="Times New Roman" pitchFamily="18" charset="0"/>
                        </a:rPr>
                        <a:t> </a:t>
                      </a:r>
                      <a:endParaRPr lang="en-IN" sz="1400" b="1" dirty="0">
                        <a:effectLst/>
                        <a:latin typeface="Times New Roman" pitchFamily="18" charset="0"/>
                        <a:cs typeface="Times New Roman" pitchFamily="18" charset="0"/>
                      </a:endParaRPr>
                    </a:p>
                    <a:p>
                      <a:pPr algn="just">
                        <a:lnSpc>
                          <a:spcPct val="115000"/>
                        </a:lnSpc>
                        <a:spcAft>
                          <a:spcPts val="1000"/>
                        </a:spcAft>
                      </a:pPr>
                      <a:r>
                        <a:rPr lang="en-US" sz="1600" b="1" dirty="0">
                          <a:effectLst/>
                          <a:latin typeface="Times New Roman" pitchFamily="18" charset="0"/>
                          <a:cs typeface="Times New Roman" pitchFamily="18" charset="0"/>
                        </a:rPr>
                        <a:t>English well.</a:t>
                      </a:r>
                      <a:endParaRPr lang="en-IN" sz="1400" b="1"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600" b="1">
                          <a:effectLst/>
                          <a:latin typeface="Times New Roman" pitchFamily="18" charset="0"/>
                          <a:cs typeface="Times New Roman" pitchFamily="18" charset="0"/>
                        </a:rPr>
                        <a:t> </a:t>
                      </a:r>
                      <a:endParaRPr lang="en-IN" sz="14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600" b="1">
                          <a:effectLst/>
                          <a:latin typeface="Times New Roman" pitchFamily="18" charset="0"/>
                          <a:cs typeface="Times New Roman" pitchFamily="18" charset="0"/>
                        </a:rPr>
                        <a:t>I/we/you/they</a:t>
                      </a:r>
                      <a:endParaRPr lang="en-IN" sz="1400" b="1">
                        <a:effectLst/>
                        <a:latin typeface="Times New Roman" pitchFamily="18" charset="0"/>
                        <a:cs typeface="Times New Roman" pitchFamily="18" charset="0"/>
                      </a:endParaRPr>
                    </a:p>
                    <a:p>
                      <a:pPr algn="just">
                        <a:lnSpc>
                          <a:spcPct val="115000"/>
                        </a:lnSpc>
                        <a:spcAft>
                          <a:spcPts val="1000"/>
                        </a:spcAft>
                      </a:pPr>
                      <a:r>
                        <a:rPr lang="en-US" sz="1600" b="1">
                          <a:effectLst/>
                          <a:latin typeface="Times New Roman" pitchFamily="18" charset="0"/>
                          <a:cs typeface="Times New Roman" pitchFamily="18" charset="0"/>
                        </a:rPr>
                        <a:t>He/she/it</a:t>
                      </a:r>
                      <a:endParaRPr lang="en-IN" sz="1400" b="1">
                        <a:effectLst/>
                        <a:latin typeface="Times New Roman" pitchFamily="18" charset="0"/>
                        <a:ea typeface="Calibri"/>
                        <a:cs typeface="Times New Roman" pitchFamily="18" charset="0"/>
                      </a:endParaRPr>
                    </a:p>
                  </a:txBody>
                  <a:tcPr marL="68580" marR="68580" marT="0" marB="0"/>
                </a:tc>
                <a:tc gridSpan="2">
                  <a:txBody>
                    <a:bodyPr/>
                    <a:lstStyle/>
                    <a:p>
                      <a:pPr algn="just">
                        <a:lnSpc>
                          <a:spcPct val="115000"/>
                        </a:lnSpc>
                        <a:spcAft>
                          <a:spcPts val="1000"/>
                        </a:spcAft>
                      </a:pPr>
                      <a:r>
                        <a:rPr lang="en-US" sz="1600" b="1">
                          <a:effectLst/>
                          <a:latin typeface="Times New Roman" pitchFamily="18" charset="0"/>
                          <a:cs typeface="Times New Roman" pitchFamily="18" charset="0"/>
                        </a:rPr>
                        <a:t>Won’t</a:t>
                      </a:r>
                      <a:endParaRPr lang="en-IN" sz="1400" b="1">
                        <a:effectLst/>
                        <a:latin typeface="Times New Roman" pitchFamily="18" charset="0"/>
                        <a:cs typeface="Times New Roman" pitchFamily="18" charset="0"/>
                      </a:endParaRPr>
                    </a:p>
                    <a:p>
                      <a:pPr algn="just">
                        <a:lnSpc>
                          <a:spcPct val="115000"/>
                        </a:lnSpc>
                        <a:spcAft>
                          <a:spcPts val="1000"/>
                        </a:spcAft>
                      </a:pPr>
                      <a:r>
                        <a:rPr lang="en-US" sz="1600" b="1">
                          <a:effectLst/>
                          <a:latin typeface="Times New Roman" pitchFamily="18" charset="0"/>
                          <a:cs typeface="Times New Roman" pitchFamily="18" charset="0"/>
                        </a:rPr>
                        <a:t>Won’t</a:t>
                      </a:r>
                      <a:endParaRPr lang="en-IN" sz="1400" b="1">
                        <a:effectLst/>
                        <a:latin typeface="Times New Roman" pitchFamily="18" charset="0"/>
                        <a:ea typeface="Calibri"/>
                        <a:cs typeface="Times New Roman" pitchFamily="18" charset="0"/>
                      </a:endParaRPr>
                    </a:p>
                  </a:txBody>
                  <a:tcPr marL="68580" marR="68580" marT="0" marB="0"/>
                </a:tc>
                <a:tc hMerge="1">
                  <a:txBody>
                    <a:bodyPr/>
                    <a:lstStyle/>
                    <a:p>
                      <a:endParaRPr lang="en-IN"/>
                    </a:p>
                  </a:txBody>
                  <a:tcPr/>
                </a:tc>
                <a:tc>
                  <a:txBody>
                    <a:bodyPr/>
                    <a:lstStyle/>
                    <a:p>
                      <a:pPr algn="just">
                        <a:lnSpc>
                          <a:spcPct val="115000"/>
                        </a:lnSpc>
                        <a:spcAft>
                          <a:spcPts val="1000"/>
                        </a:spcAft>
                      </a:pPr>
                      <a:r>
                        <a:rPr lang="en-US" sz="1600" b="1">
                          <a:effectLst/>
                          <a:latin typeface="Times New Roman" pitchFamily="18" charset="0"/>
                          <a:cs typeface="Times New Roman" pitchFamily="18" charset="0"/>
                        </a:rPr>
                        <a:t>Work.</a:t>
                      </a:r>
                      <a:endParaRPr lang="en-IN" sz="1400" b="1">
                        <a:effectLst/>
                        <a:latin typeface="Times New Roman" pitchFamily="18" charset="0"/>
                        <a:cs typeface="Times New Roman" pitchFamily="18" charset="0"/>
                      </a:endParaRPr>
                    </a:p>
                    <a:p>
                      <a:pPr algn="just">
                        <a:lnSpc>
                          <a:spcPct val="115000"/>
                        </a:lnSpc>
                        <a:spcAft>
                          <a:spcPts val="1000"/>
                        </a:spcAft>
                      </a:pPr>
                      <a:r>
                        <a:rPr lang="en-US" sz="1600" b="1">
                          <a:effectLst/>
                          <a:latin typeface="Times New Roman" pitchFamily="18" charset="0"/>
                          <a:cs typeface="Times New Roman" pitchFamily="18" charset="0"/>
                        </a:rPr>
                        <a:t>Come.</a:t>
                      </a:r>
                      <a:endParaRPr lang="en-IN" sz="1400" b="1">
                        <a:effectLst/>
                        <a:latin typeface="Times New Roman" pitchFamily="18" charset="0"/>
                        <a:ea typeface="Calibri"/>
                        <a:cs typeface="Times New Roman" pitchFamily="18" charset="0"/>
                      </a:endParaRPr>
                    </a:p>
                  </a:txBody>
                  <a:tcPr marL="68580" marR="68580" marT="0" marB="0"/>
                </a:tc>
              </a:tr>
              <a:tr h="1233617">
                <a:tc>
                  <a:txBody>
                    <a:bodyPr/>
                    <a:lstStyle/>
                    <a:p>
                      <a:pPr algn="just">
                        <a:lnSpc>
                          <a:spcPct val="115000"/>
                        </a:lnSpc>
                        <a:spcAft>
                          <a:spcPts val="1000"/>
                        </a:spcAft>
                      </a:pPr>
                      <a:r>
                        <a:rPr lang="en-US" sz="1600" b="1">
                          <a:effectLst/>
                          <a:latin typeface="Times New Roman" pitchFamily="18" charset="0"/>
                          <a:cs typeface="Times New Roman" pitchFamily="18" charset="0"/>
                        </a:rPr>
                        <a:t>He</a:t>
                      </a:r>
                      <a:endParaRPr lang="en-IN" sz="1400" b="1">
                        <a:effectLst/>
                        <a:latin typeface="Times New Roman" pitchFamily="18" charset="0"/>
                        <a:cs typeface="Times New Roman" pitchFamily="18" charset="0"/>
                      </a:endParaRPr>
                    </a:p>
                    <a:p>
                      <a:pPr algn="just">
                        <a:lnSpc>
                          <a:spcPct val="115000"/>
                        </a:lnSpc>
                        <a:spcAft>
                          <a:spcPts val="1000"/>
                        </a:spcAft>
                      </a:pPr>
                      <a:r>
                        <a:rPr lang="en-US" sz="1600" b="1">
                          <a:effectLst/>
                          <a:latin typeface="Times New Roman" pitchFamily="18" charset="0"/>
                          <a:cs typeface="Times New Roman" pitchFamily="18" charset="0"/>
                        </a:rPr>
                        <a:t>She</a:t>
                      </a:r>
                      <a:endParaRPr lang="en-IN" sz="1400" b="1">
                        <a:effectLst/>
                        <a:latin typeface="Times New Roman" pitchFamily="18" charset="0"/>
                        <a:cs typeface="Times New Roman" pitchFamily="18" charset="0"/>
                      </a:endParaRPr>
                    </a:p>
                    <a:p>
                      <a:pPr algn="just">
                        <a:lnSpc>
                          <a:spcPct val="115000"/>
                        </a:lnSpc>
                        <a:spcAft>
                          <a:spcPts val="1000"/>
                        </a:spcAft>
                      </a:pPr>
                      <a:r>
                        <a:rPr lang="en-US" sz="1600" b="1">
                          <a:effectLst/>
                          <a:latin typeface="Times New Roman" pitchFamily="18" charset="0"/>
                          <a:cs typeface="Times New Roman" pitchFamily="18" charset="0"/>
                        </a:rPr>
                        <a:t>It</a:t>
                      </a:r>
                      <a:endParaRPr lang="en-IN" sz="14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600" b="1">
                          <a:effectLst/>
                          <a:latin typeface="Times New Roman" pitchFamily="18" charset="0"/>
                          <a:cs typeface="Times New Roman" pitchFamily="18" charset="0"/>
                        </a:rPr>
                        <a:t>will</a:t>
                      </a:r>
                      <a:endParaRPr lang="en-IN" sz="1400" b="1">
                        <a:effectLst/>
                        <a:latin typeface="Times New Roman" pitchFamily="18" charset="0"/>
                        <a:cs typeface="Times New Roman" pitchFamily="18" charset="0"/>
                      </a:endParaRPr>
                    </a:p>
                    <a:p>
                      <a:pPr algn="just">
                        <a:lnSpc>
                          <a:spcPct val="115000"/>
                        </a:lnSpc>
                        <a:spcAft>
                          <a:spcPts val="1000"/>
                        </a:spcAft>
                      </a:pPr>
                      <a:r>
                        <a:rPr lang="en-US" sz="1600" b="1">
                          <a:effectLst/>
                          <a:latin typeface="Times New Roman" pitchFamily="18" charset="0"/>
                          <a:cs typeface="Times New Roman" pitchFamily="18" charset="0"/>
                        </a:rPr>
                        <a:t>will</a:t>
                      </a:r>
                      <a:endParaRPr lang="en-IN" sz="1400" b="1">
                        <a:effectLst/>
                        <a:latin typeface="Times New Roman" pitchFamily="18" charset="0"/>
                        <a:cs typeface="Times New Roman" pitchFamily="18" charset="0"/>
                      </a:endParaRPr>
                    </a:p>
                    <a:p>
                      <a:pPr algn="just">
                        <a:lnSpc>
                          <a:spcPct val="115000"/>
                        </a:lnSpc>
                        <a:spcAft>
                          <a:spcPts val="1000"/>
                        </a:spcAft>
                      </a:pPr>
                      <a:r>
                        <a:rPr lang="en-US" sz="1600" b="1">
                          <a:effectLst/>
                          <a:latin typeface="Times New Roman" pitchFamily="18" charset="0"/>
                          <a:cs typeface="Times New Roman" pitchFamily="18" charset="0"/>
                        </a:rPr>
                        <a:t>will</a:t>
                      </a:r>
                      <a:endParaRPr lang="en-IN" sz="14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600" b="1">
                          <a:effectLst/>
                          <a:latin typeface="Times New Roman" pitchFamily="18" charset="0"/>
                          <a:cs typeface="Times New Roman" pitchFamily="18" charset="0"/>
                        </a:rPr>
                        <a:t>read</a:t>
                      </a:r>
                      <a:endParaRPr lang="en-IN" sz="1400" b="1">
                        <a:effectLst/>
                        <a:latin typeface="Times New Roman" pitchFamily="18" charset="0"/>
                        <a:cs typeface="Times New Roman" pitchFamily="18" charset="0"/>
                      </a:endParaRPr>
                    </a:p>
                    <a:p>
                      <a:pPr algn="just">
                        <a:lnSpc>
                          <a:spcPct val="115000"/>
                        </a:lnSpc>
                        <a:spcAft>
                          <a:spcPts val="1000"/>
                        </a:spcAft>
                      </a:pPr>
                      <a:r>
                        <a:rPr lang="en-US" sz="1600" b="1">
                          <a:effectLst/>
                          <a:latin typeface="Times New Roman" pitchFamily="18" charset="0"/>
                          <a:cs typeface="Times New Roman" pitchFamily="18" charset="0"/>
                        </a:rPr>
                        <a:t>write</a:t>
                      </a:r>
                      <a:endParaRPr lang="en-IN" sz="1400" b="1">
                        <a:effectLst/>
                        <a:latin typeface="Times New Roman" pitchFamily="18" charset="0"/>
                        <a:cs typeface="Times New Roman" pitchFamily="18" charset="0"/>
                      </a:endParaRPr>
                    </a:p>
                    <a:p>
                      <a:pPr algn="just">
                        <a:lnSpc>
                          <a:spcPct val="115000"/>
                        </a:lnSpc>
                        <a:spcAft>
                          <a:spcPts val="1000"/>
                        </a:spcAft>
                      </a:pPr>
                      <a:r>
                        <a:rPr lang="en-US" sz="1600" b="1">
                          <a:effectLst/>
                          <a:latin typeface="Times New Roman" pitchFamily="18" charset="0"/>
                          <a:cs typeface="Times New Roman" pitchFamily="18" charset="0"/>
                        </a:rPr>
                        <a:t>imitate</a:t>
                      </a:r>
                      <a:endParaRPr lang="en-IN" sz="1400" b="1">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c>
                  <a:txBody>
                    <a:bodyPr/>
                    <a:lstStyle/>
                    <a:p>
                      <a:pPr algn="just">
                        <a:lnSpc>
                          <a:spcPct val="115000"/>
                        </a:lnSpc>
                        <a:spcAft>
                          <a:spcPts val="1000"/>
                        </a:spcAft>
                      </a:pPr>
                      <a:r>
                        <a:rPr lang="en-US" sz="1600" b="1">
                          <a:effectLst/>
                          <a:latin typeface="Times New Roman" pitchFamily="18" charset="0"/>
                          <a:cs typeface="Times New Roman" pitchFamily="18" charset="0"/>
                        </a:rPr>
                        <a:t> </a:t>
                      </a:r>
                      <a:endParaRPr lang="en-IN" sz="1400" b="1">
                        <a:effectLst/>
                        <a:latin typeface="Times New Roman" pitchFamily="18" charset="0"/>
                        <a:ea typeface="Calibri"/>
                        <a:cs typeface="Times New Roman" pitchFamily="18" charset="0"/>
                      </a:endParaRPr>
                    </a:p>
                  </a:txBody>
                  <a:tcPr marL="68580" marR="68580" marT="0" marB="0"/>
                </a:tc>
                <a:tc gridSpan="4">
                  <a:txBody>
                    <a:bodyPr/>
                    <a:lstStyle/>
                    <a:p>
                      <a:pPr>
                        <a:lnSpc>
                          <a:spcPct val="115000"/>
                        </a:lnSpc>
                        <a:spcAft>
                          <a:spcPts val="1000"/>
                        </a:spcAft>
                      </a:pPr>
                      <a:r>
                        <a:rPr lang="en-IN" sz="1400" b="1" dirty="0">
                          <a:effectLst/>
                          <a:latin typeface="Times New Roman" pitchFamily="18" charset="0"/>
                          <a:cs typeface="Times New Roman" pitchFamily="18" charset="0"/>
                        </a:rPr>
                        <a:t> </a:t>
                      </a:r>
                      <a:endParaRPr lang="en-IN" sz="1400" b="1" dirty="0">
                        <a:effectLst/>
                        <a:latin typeface="Times New Roman" pitchFamily="18" charset="0"/>
                        <a:ea typeface="Calibri"/>
                        <a:cs typeface="Times New Roman" pitchFamily="18" charset="0"/>
                      </a:endParaRPr>
                    </a:p>
                  </a:txBody>
                  <a:tcPr marL="0" marR="0" marT="0" marB="0" anchor="ctr"/>
                </a:tc>
                <a:tc hMerge="1">
                  <a:txBody>
                    <a:bodyPr/>
                    <a:lstStyle/>
                    <a:p>
                      <a:endParaRPr lang="en-IN"/>
                    </a:p>
                  </a:txBody>
                  <a:tcPr/>
                </a:tc>
                <a:tc hMerge="1">
                  <a:txBody>
                    <a:bodyPr/>
                    <a:lstStyle/>
                    <a:p>
                      <a:endParaRPr lang="en-IN"/>
                    </a:p>
                  </a:txBody>
                  <a:tcPr/>
                </a:tc>
                <a:tc hMerge="1">
                  <a:txBody>
                    <a:bodyPr/>
                    <a:lstStyle/>
                    <a:p>
                      <a:endParaRPr lang="en-IN"/>
                    </a:p>
                  </a:txBody>
                  <a:tcPr/>
                </a:tc>
              </a:tr>
              <a:tr h="377722">
                <a:tc>
                  <a:txBody>
                    <a:bodyPr/>
                    <a:lstStyle/>
                    <a:p>
                      <a:pPr algn="just">
                        <a:lnSpc>
                          <a:spcPct val="115000"/>
                        </a:lnSpc>
                        <a:spcAft>
                          <a:spcPts val="1000"/>
                        </a:spcAft>
                      </a:pPr>
                      <a:r>
                        <a:rPr lang="en-US" sz="1600" b="1" dirty="0">
                          <a:effectLst/>
                          <a:latin typeface="Times New Roman" pitchFamily="18" charset="0"/>
                          <a:cs typeface="Times New Roman" pitchFamily="18" charset="0"/>
                        </a:rPr>
                        <a:t>They</a:t>
                      </a:r>
                      <a:endParaRPr lang="en-IN" sz="1400" b="1"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600" b="1">
                          <a:effectLst/>
                          <a:latin typeface="Times New Roman" pitchFamily="18" charset="0"/>
                          <a:cs typeface="Times New Roman" pitchFamily="18" charset="0"/>
                        </a:rPr>
                        <a:t>will</a:t>
                      </a:r>
                      <a:endParaRPr lang="en-IN" sz="14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600" b="1">
                          <a:effectLst/>
                          <a:latin typeface="Times New Roman" pitchFamily="18" charset="0"/>
                          <a:cs typeface="Times New Roman" pitchFamily="18" charset="0"/>
                        </a:rPr>
                        <a:t>communicate</a:t>
                      </a:r>
                      <a:endParaRPr lang="en-IN" sz="1400" b="1">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c>
                  <a:txBody>
                    <a:bodyPr/>
                    <a:lstStyle/>
                    <a:p>
                      <a:pPr algn="just">
                        <a:lnSpc>
                          <a:spcPct val="115000"/>
                        </a:lnSpc>
                        <a:spcAft>
                          <a:spcPts val="1000"/>
                        </a:spcAft>
                      </a:pPr>
                      <a:r>
                        <a:rPr lang="en-US" sz="1600" b="1">
                          <a:effectLst/>
                          <a:latin typeface="Times New Roman" pitchFamily="18" charset="0"/>
                          <a:cs typeface="Times New Roman" pitchFamily="18" charset="0"/>
                        </a:rPr>
                        <a:t> </a:t>
                      </a:r>
                      <a:endParaRPr lang="en-IN" sz="1400" b="1">
                        <a:effectLst/>
                        <a:latin typeface="Times New Roman" pitchFamily="18" charset="0"/>
                        <a:ea typeface="Calibri"/>
                        <a:cs typeface="Times New Roman" pitchFamily="18" charset="0"/>
                      </a:endParaRPr>
                    </a:p>
                  </a:txBody>
                  <a:tcPr marL="68580" marR="68580" marT="0" marB="0"/>
                </a:tc>
                <a:tc gridSpan="4">
                  <a:txBody>
                    <a:bodyPr/>
                    <a:lstStyle/>
                    <a:p>
                      <a:pPr>
                        <a:lnSpc>
                          <a:spcPct val="115000"/>
                        </a:lnSpc>
                        <a:spcAft>
                          <a:spcPts val="1000"/>
                        </a:spcAft>
                      </a:pPr>
                      <a:r>
                        <a:rPr lang="en-IN" sz="1400" b="1" dirty="0">
                          <a:effectLst/>
                          <a:latin typeface="Times New Roman" pitchFamily="18" charset="0"/>
                          <a:cs typeface="Times New Roman" pitchFamily="18" charset="0"/>
                        </a:rPr>
                        <a:t> </a:t>
                      </a:r>
                      <a:endParaRPr lang="en-IN" sz="1400" b="1" dirty="0">
                        <a:effectLst/>
                        <a:latin typeface="Times New Roman" pitchFamily="18" charset="0"/>
                        <a:ea typeface="Calibri"/>
                        <a:cs typeface="Times New Roman" pitchFamily="18" charset="0"/>
                      </a:endParaRPr>
                    </a:p>
                  </a:txBody>
                  <a:tcPr marL="0" marR="0" marT="0" marB="0" anchor="ctr"/>
                </a:tc>
                <a:tc hMerge="1">
                  <a:txBody>
                    <a:bodyPr/>
                    <a:lstStyle/>
                    <a:p>
                      <a:endParaRPr lang="en-IN"/>
                    </a:p>
                  </a:txBody>
                  <a:tcPr/>
                </a:tc>
                <a:tc hMerge="1">
                  <a:txBody>
                    <a:bodyPr/>
                    <a:lstStyle/>
                    <a:p>
                      <a:endParaRPr lang="en-IN"/>
                    </a:p>
                  </a:txBody>
                  <a:tcPr/>
                </a:tc>
                <a:tc hMerge="1">
                  <a:txBody>
                    <a:bodyPr/>
                    <a:lstStyle/>
                    <a:p>
                      <a:endParaRPr lang="en-IN"/>
                    </a:p>
                  </a:txBody>
                  <a:tcPr/>
                </a:tc>
              </a:tr>
            </a:tbl>
          </a:graphicData>
        </a:graphic>
      </p:graphicFrame>
      <p:sp>
        <p:nvSpPr>
          <p:cNvPr id="5" name="Rectangle 1"/>
          <p:cNvSpPr>
            <a:spLocks noChangeArrowheads="1"/>
          </p:cNvSpPr>
          <p:nvPr/>
        </p:nvSpPr>
        <p:spPr bwMode="auto">
          <a:xfrm>
            <a:off x="274699" y="689305"/>
            <a:ext cx="7992888" cy="2523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04704"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914400" algn="l"/>
              </a:tabLst>
            </a:pP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3.1. Simple Future: </a:t>
            </a: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unga"/>
              </a:rPr>
              <a:t>[Subject + will/shall + present form of verb]</a:t>
            </a:r>
            <a:endParaRPr kumimoji="0" lang="en-US" sz="2000" b="1" i="0" u="none" strike="noStrike" cap="none" normalizeH="0" baseline="0" dirty="0" smtClean="0">
              <a:ln>
                <a:noFill/>
              </a:ln>
              <a:solidFill>
                <a:srgbClr val="365F91"/>
              </a:solidFill>
              <a:effectLst/>
              <a:latin typeface="Cambria" pitchFamily="18" charset="0"/>
              <a:ea typeface="Times New Roman" pitchFamily="18" charset="0"/>
              <a:cs typeface="Tunga"/>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Arial" pitchFamily="34" charset="0"/>
              </a:rPr>
              <a:t>Examples:</a:t>
            </a: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 typeface="Symbol" pitchFamily="18" charset="2"/>
              <a:buChar char=""/>
              <a:tabLst>
                <a:tab pos="914400" algn="l"/>
              </a:tabLst>
            </a:pP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You </a:t>
            </a: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will help</a:t>
            </a: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 him later.</a:t>
            </a: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 typeface="Symbol" pitchFamily="18" charset="2"/>
              <a:buChar char=""/>
              <a:tabLst>
                <a:tab pos="914400" algn="l"/>
              </a:tabLst>
            </a:pP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unga"/>
              </a:rPr>
              <a:t>Will</a:t>
            </a: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 you </a:t>
            </a: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help</a:t>
            </a: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 him later?</a:t>
            </a: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 typeface="Symbol" pitchFamily="18" charset="2"/>
              <a:buChar char=""/>
              <a:tabLst>
                <a:tab pos="914400" algn="l"/>
              </a:tabLst>
            </a:pP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You </a:t>
            </a: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will not help</a:t>
            </a: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 him later. </a:t>
            </a: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We make simple future </a:t>
            </a: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endPar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r>
              <a:rPr lang="en-US" b="1" dirty="0">
                <a:solidFill>
                  <a:srgbClr val="0D0D0D"/>
                </a:solidFill>
                <a:latin typeface="Book Antiqua" pitchFamily="18" charset="0"/>
                <a:ea typeface="Times New Roman" pitchFamily="18" charset="0"/>
                <a:cs typeface="Times New Roman" pitchFamily="18" charset="0"/>
              </a:rPr>
              <a:t>A</a:t>
            </a: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ffirmative and                                                   Negative sentences.</a:t>
            </a: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p:txBody>
      </p:sp>
    </p:spTree>
    <p:extLst>
      <p:ext uri="{BB962C8B-B14F-4D97-AF65-F5344CB8AC3E}">
        <p14:creationId xmlns:p14="http://schemas.microsoft.com/office/powerpoint/2010/main" val="30101394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2400" b="1" dirty="0">
                <a:solidFill>
                  <a:srgbClr val="0D0D0D"/>
                </a:solidFill>
                <a:latin typeface="Book Antiqua" pitchFamily="18" charset="0"/>
                <a:ea typeface="Times New Roman" pitchFamily="18" charset="0"/>
                <a:cs typeface="Times New Roman" pitchFamily="18" charset="0"/>
              </a:rPr>
              <a:t>3.2. Future Continuous: </a:t>
            </a:r>
            <a:r>
              <a:rPr lang="en-US" sz="2400" b="1" dirty="0" smtClean="0">
                <a:solidFill>
                  <a:srgbClr val="0D0D0D"/>
                </a:solidFill>
                <a:latin typeface="Book Antiqua" pitchFamily="18" charset="0"/>
                <a:ea typeface="Times New Roman" pitchFamily="18" charset="0"/>
                <a:cs typeface="Times New Roman" pitchFamily="18" charset="0"/>
              </a:rPr>
              <a:t/>
            </a:r>
            <a:br>
              <a:rPr lang="en-US" sz="2400" b="1" dirty="0" smtClean="0">
                <a:solidFill>
                  <a:srgbClr val="0D0D0D"/>
                </a:solidFill>
                <a:latin typeface="Book Antiqua" pitchFamily="18" charset="0"/>
                <a:ea typeface="Times New Roman" pitchFamily="18" charset="0"/>
                <a:cs typeface="Times New Roman" pitchFamily="18" charset="0"/>
              </a:rPr>
            </a:br>
            <a:r>
              <a:rPr lang="en-US" sz="2400" b="1" dirty="0" smtClean="0">
                <a:solidFill>
                  <a:srgbClr val="0D0D0D"/>
                </a:solidFill>
                <a:latin typeface="Book Antiqua" pitchFamily="18" charset="0"/>
                <a:ea typeface="Times New Roman" pitchFamily="18" charset="0"/>
                <a:cs typeface="Tunga"/>
              </a:rPr>
              <a:t>[</a:t>
            </a:r>
            <a:r>
              <a:rPr lang="en-US" sz="2400" b="1" dirty="0">
                <a:solidFill>
                  <a:srgbClr val="0D0D0D"/>
                </a:solidFill>
                <a:latin typeface="Book Antiqua" pitchFamily="18" charset="0"/>
                <a:ea typeface="Times New Roman" pitchFamily="18" charset="0"/>
                <a:cs typeface="Tunga"/>
              </a:rPr>
              <a:t>Subject + will be/shall be + present form of verb + </a:t>
            </a:r>
            <a:r>
              <a:rPr lang="en-US" sz="2400" b="1" dirty="0" err="1">
                <a:solidFill>
                  <a:srgbClr val="0D0D0D"/>
                </a:solidFill>
                <a:latin typeface="Book Antiqua" pitchFamily="18" charset="0"/>
                <a:ea typeface="Times New Roman" pitchFamily="18" charset="0"/>
                <a:cs typeface="Tunga"/>
              </a:rPr>
              <a:t>ing</a:t>
            </a:r>
            <a:r>
              <a:rPr lang="en-US" sz="2400" b="1" dirty="0" smtClean="0">
                <a:solidFill>
                  <a:srgbClr val="0D0D0D"/>
                </a:solidFill>
                <a:latin typeface="Book Antiqua" pitchFamily="18" charset="0"/>
                <a:ea typeface="Times New Roman" pitchFamily="18" charset="0"/>
                <a:cs typeface="Tunga"/>
              </a:rPr>
              <a:t>]</a:t>
            </a:r>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6352530"/>
              </p:ext>
            </p:extLst>
          </p:nvPr>
        </p:nvGraphicFramePr>
        <p:xfrm>
          <a:off x="35497" y="3105450"/>
          <a:ext cx="9108504" cy="3779934"/>
        </p:xfrm>
        <a:graphic>
          <a:graphicData uri="http://schemas.openxmlformats.org/drawingml/2006/table">
            <a:tbl>
              <a:tblPr firstRow="1" firstCol="1" bandRow="1">
                <a:tableStyleId>{5C22544A-7EE6-4342-B048-85BDC9FD1C3A}</a:tableStyleId>
              </a:tblPr>
              <a:tblGrid>
                <a:gridCol w="671555"/>
                <a:gridCol w="982171"/>
                <a:gridCol w="1117523"/>
                <a:gridCol w="1350049"/>
                <a:gridCol w="314087"/>
                <a:gridCol w="698501"/>
                <a:gridCol w="1159264"/>
                <a:gridCol w="1490482"/>
                <a:gridCol w="1324872"/>
              </a:tblGrid>
              <a:tr h="377993">
                <a:tc>
                  <a:txBody>
                    <a:bodyPr/>
                    <a:lstStyle/>
                    <a:p>
                      <a:pPr algn="just">
                        <a:lnSpc>
                          <a:spcPct val="115000"/>
                        </a:lnSpc>
                        <a:spcAft>
                          <a:spcPts val="0"/>
                        </a:spcAft>
                      </a:pPr>
                      <a:r>
                        <a:rPr lang="en-US" sz="1600" b="1" dirty="0">
                          <a:effectLst/>
                          <a:latin typeface="Times New Roman" pitchFamily="18" charset="0"/>
                          <a:cs typeface="Times New Roman" pitchFamily="18" charset="0"/>
                        </a:rPr>
                        <a:t>S</a:t>
                      </a:r>
                      <a:endParaRPr lang="en-IN" sz="1400" b="1"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600" b="1">
                          <a:effectLst/>
                          <a:latin typeface="Times New Roman" pitchFamily="18" charset="0"/>
                          <a:cs typeface="Times New Roman" pitchFamily="18" charset="0"/>
                        </a:rPr>
                        <a:t>HV</a:t>
                      </a:r>
                      <a:endParaRPr lang="en-IN" sz="14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600" b="1">
                          <a:effectLst/>
                          <a:latin typeface="Times New Roman" pitchFamily="18" charset="0"/>
                          <a:cs typeface="Times New Roman" pitchFamily="18" charset="0"/>
                        </a:rPr>
                        <a:t>MV</a:t>
                      </a:r>
                      <a:endParaRPr lang="en-IN" sz="14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600" b="1">
                          <a:effectLst/>
                          <a:latin typeface="Times New Roman" pitchFamily="18" charset="0"/>
                          <a:cs typeface="Times New Roman" pitchFamily="18" charset="0"/>
                        </a:rPr>
                        <a:t>Complement</a:t>
                      </a:r>
                      <a:endParaRPr lang="en-IN" sz="14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600" b="1">
                          <a:effectLst/>
                          <a:latin typeface="Times New Roman" pitchFamily="18" charset="0"/>
                          <a:cs typeface="Times New Roman" pitchFamily="18" charset="0"/>
                        </a:rPr>
                        <a:t> </a:t>
                      </a:r>
                      <a:endParaRPr lang="en-IN" sz="14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600" b="1">
                          <a:effectLst/>
                          <a:latin typeface="Times New Roman" pitchFamily="18" charset="0"/>
                          <a:cs typeface="Times New Roman" pitchFamily="18" charset="0"/>
                        </a:rPr>
                        <a:t>S</a:t>
                      </a:r>
                      <a:endParaRPr lang="en-IN" sz="14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600" b="1">
                          <a:effectLst/>
                          <a:latin typeface="Times New Roman" pitchFamily="18" charset="0"/>
                          <a:cs typeface="Times New Roman" pitchFamily="18" charset="0"/>
                        </a:rPr>
                        <a:t>HV</a:t>
                      </a:r>
                      <a:endParaRPr lang="en-IN" sz="14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600" b="1">
                          <a:effectLst/>
                          <a:latin typeface="Times New Roman" pitchFamily="18" charset="0"/>
                          <a:cs typeface="Times New Roman" pitchFamily="18" charset="0"/>
                        </a:rPr>
                        <a:t>MV</a:t>
                      </a:r>
                      <a:endParaRPr lang="en-IN" sz="14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600" b="1">
                          <a:effectLst/>
                          <a:latin typeface="Times New Roman" pitchFamily="18" charset="0"/>
                          <a:cs typeface="Times New Roman" pitchFamily="18" charset="0"/>
                        </a:rPr>
                        <a:t>Complement</a:t>
                      </a:r>
                      <a:endParaRPr lang="en-IN" sz="1400" b="1">
                        <a:effectLst/>
                        <a:latin typeface="Times New Roman" pitchFamily="18" charset="0"/>
                        <a:ea typeface="Calibri"/>
                        <a:cs typeface="Times New Roman" pitchFamily="18" charset="0"/>
                      </a:endParaRPr>
                    </a:p>
                  </a:txBody>
                  <a:tcPr marL="68580" marR="68580" marT="0" marB="0"/>
                </a:tc>
              </a:tr>
              <a:tr h="1511974">
                <a:tc>
                  <a:txBody>
                    <a:bodyPr/>
                    <a:lstStyle/>
                    <a:p>
                      <a:pPr algn="just">
                        <a:lnSpc>
                          <a:spcPct val="115000"/>
                        </a:lnSpc>
                        <a:spcAft>
                          <a:spcPts val="0"/>
                        </a:spcAft>
                      </a:pPr>
                      <a:r>
                        <a:rPr lang="en-US" sz="1600" b="1">
                          <a:effectLst/>
                          <a:latin typeface="Times New Roman" pitchFamily="18" charset="0"/>
                          <a:cs typeface="Times New Roman" pitchFamily="18" charset="0"/>
                        </a:rPr>
                        <a:t> I</a:t>
                      </a:r>
                      <a:endParaRPr lang="en-IN" sz="1400" b="1">
                        <a:effectLst/>
                        <a:latin typeface="Times New Roman" pitchFamily="18" charset="0"/>
                        <a:cs typeface="Times New Roman" pitchFamily="18" charset="0"/>
                      </a:endParaRPr>
                    </a:p>
                    <a:p>
                      <a:pPr algn="just">
                        <a:lnSpc>
                          <a:spcPct val="115000"/>
                        </a:lnSpc>
                        <a:spcAft>
                          <a:spcPts val="0"/>
                        </a:spcAft>
                      </a:pPr>
                      <a:r>
                        <a:rPr lang="en-US" sz="1600" b="1">
                          <a:effectLst/>
                          <a:latin typeface="Times New Roman" pitchFamily="18" charset="0"/>
                          <a:cs typeface="Times New Roman" pitchFamily="18" charset="0"/>
                        </a:rPr>
                        <a:t>We</a:t>
                      </a:r>
                      <a:endParaRPr lang="en-IN" sz="1400" b="1">
                        <a:effectLst/>
                        <a:latin typeface="Times New Roman" pitchFamily="18" charset="0"/>
                        <a:cs typeface="Times New Roman" pitchFamily="18" charset="0"/>
                      </a:endParaRPr>
                    </a:p>
                    <a:p>
                      <a:pPr algn="just">
                        <a:lnSpc>
                          <a:spcPct val="115000"/>
                        </a:lnSpc>
                        <a:spcAft>
                          <a:spcPts val="0"/>
                        </a:spcAft>
                      </a:pPr>
                      <a:r>
                        <a:rPr lang="en-US" sz="1600" b="1">
                          <a:effectLst/>
                          <a:latin typeface="Times New Roman" pitchFamily="18" charset="0"/>
                          <a:cs typeface="Times New Roman" pitchFamily="18" charset="0"/>
                        </a:rPr>
                        <a:t>You</a:t>
                      </a:r>
                      <a:endParaRPr lang="en-IN" sz="14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600" b="1" dirty="0">
                          <a:effectLst/>
                          <a:latin typeface="Times New Roman" pitchFamily="18" charset="0"/>
                          <a:cs typeface="Times New Roman" pitchFamily="18" charset="0"/>
                        </a:rPr>
                        <a:t>Shall be</a:t>
                      </a:r>
                      <a:endParaRPr lang="en-IN" sz="1400" b="1" dirty="0">
                        <a:effectLst/>
                        <a:latin typeface="Times New Roman" pitchFamily="18" charset="0"/>
                        <a:cs typeface="Times New Roman" pitchFamily="18" charset="0"/>
                      </a:endParaRPr>
                    </a:p>
                    <a:p>
                      <a:pPr algn="just">
                        <a:lnSpc>
                          <a:spcPct val="115000"/>
                        </a:lnSpc>
                        <a:spcAft>
                          <a:spcPts val="0"/>
                        </a:spcAft>
                      </a:pPr>
                      <a:r>
                        <a:rPr lang="en-US" sz="1600" b="1" dirty="0">
                          <a:effectLst/>
                          <a:latin typeface="Times New Roman" pitchFamily="18" charset="0"/>
                          <a:cs typeface="Times New Roman" pitchFamily="18" charset="0"/>
                        </a:rPr>
                        <a:t>Shall be</a:t>
                      </a:r>
                      <a:endParaRPr lang="en-IN" sz="1400" b="1" dirty="0">
                        <a:effectLst/>
                        <a:latin typeface="Times New Roman" pitchFamily="18" charset="0"/>
                        <a:cs typeface="Times New Roman" pitchFamily="18" charset="0"/>
                      </a:endParaRPr>
                    </a:p>
                    <a:p>
                      <a:pPr algn="just">
                        <a:lnSpc>
                          <a:spcPct val="115000"/>
                        </a:lnSpc>
                        <a:spcAft>
                          <a:spcPts val="0"/>
                        </a:spcAft>
                      </a:pPr>
                      <a:r>
                        <a:rPr lang="en-US" sz="1600" b="1" dirty="0">
                          <a:effectLst/>
                          <a:latin typeface="Times New Roman" pitchFamily="18" charset="0"/>
                          <a:cs typeface="Times New Roman" pitchFamily="18" charset="0"/>
                        </a:rPr>
                        <a:t>Will be</a:t>
                      </a:r>
                      <a:endParaRPr lang="en-IN" sz="1400" b="1"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600" b="1">
                          <a:effectLst/>
                          <a:latin typeface="Times New Roman" pitchFamily="18" charset="0"/>
                          <a:cs typeface="Times New Roman" pitchFamily="18" charset="0"/>
                        </a:rPr>
                        <a:t>speaking </a:t>
                      </a:r>
                      <a:endParaRPr lang="en-IN" sz="1400" b="1">
                        <a:effectLst/>
                        <a:latin typeface="Times New Roman" pitchFamily="18" charset="0"/>
                        <a:cs typeface="Times New Roman" pitchFamily="18" charset="0"/>
                      </a:endParaRPr>
                    </a:p>
                    <a:p>
                      <a:pPr algn="just">
                        <a:lnSpc>
                          <a:spcPct val="115000"/>
                        </a:lnSpc>
                        <a:spcAft>
                          <a:spcPts val="0"/>
                        </a:spcAft>
                      </a:pPr>
                      <a:r>
                        <a:rPr lang="en-US" sz="1600" b="1">
                          <a:effectLst/>
                          <a:latin typeface="Times New Roman" pitchFamily="18" charset="0"/>
                          <a:cs typeface="Times New Roman" pitchFamily="18" charset="0"/>
                        </a:rPr>
                        <a:t>talking</a:t>
                      </a:r>
                      <a:endParaRPr lang="en-IN" sz="1400" b="1">
                        <a:effectLst/>
                        <a:latin typeface="Times New Roman" pitchFamily="18" charset="0"/>
                        <a:cs typeface="Times New Roman" pitchFamily="18" charset="0"/>
                      </a:endParaRPr>
                    </a:p>
                    <a:p>
                      <a:pPr algn="just">
                        <a:lnSpc>
                          <a:spcPct val="115000"/>
                        </a:lnSpc>
                        <a:spcAft>
                          <a:spcPts val="0"/>
                        </a:spcAft>
                      </a:pPr>
                      <a:r>
                        <a:rPr lang="en-US" sz="1600" b="1">
                          <a:effectLst/>
                          <a:latin typeface="Times New Roman" pitchFamily="18" charset="0"/>
                          <a:cs typeface="Times New Roman" pitchFamily="18" charset="0"/>
                        </a:rPr>
                        <a:t>understanding</a:t>
                      </a:r>
                      <a:endParaRPr lang="en-IN" sz="1400" b="1">
                        <a:effectLst/>
                        <a:latin typeface="Times New Roman" pitchFamily="18" charset="0"/>
                        <a:ea typeface="Calibri"/>
                        <a:cs typeface="Times New Roman" pitchFamily="18" charset="0"/>
                      </a:endParaRPr>
                    </a:p>
                  </a:txBody>
                  <a:tcPr marL="68580" marR="68580" marT="0" marB="0"/>
                </a:tc>
                <a:tc rowSpan="3">
                  <a:txBody>
                    <a:bodyPr/>
                    <a:lstStyle/>
                    <a:p>
                      <a:pPr algn="just">
                        <a:lnSpc>
                          <a:spcPct val="115000"/>
                        </a:lnSpc>
                        <a:spcAft>
                          <a:spcPts val="0"/>
                        </a:spcAft>
                      </a:pPr>
                      <a:r>
                        <a:rPr lang="en-US" sz="1600" b="1" dirty="0">
                          <a:effectLst/>
                          <a:latin typeface="Times New Roman" pitchFamily="18" charset="0"/>
                          <a:cs typeface="Times New Roman" pitchFamily="18" charset="0"/>
                        </a:rPr>
                        <a:t> </a:t>
                      </a:r>
                      <a:endParaRPr lang="en-IN" sz="1400" b="1" dirty="0">
                        <a:effectLst/>
                        <a:latin typeface="Times New Roman" pitchFamily="18" charset="0"/>
                        <a:cs typeface="Times New Roman" pitchFamily="18" charset="0"/>
                      </a:endParaRPr>
                    </a:p>
                    <a:p>
                      <a:pPr algn="just">
                        <a:lnSpc>
                          <a:spcPct val="115000"/>
                        </a:lnSpc>
                        <a:spcAft>
                          <a:spcPts val="0"/>
                        </a:spcAft>
                      </a:pPr>
                      <a:r>
                        <a:rPr lang="en-US" sz="1600" b="1" dirty="0">
                          <a:effectLst/>
                          <a:latin typeface="Times New Roman" pitchFamily="18" charset="0"/>
                          <a:cs typeface="Times New Roman" pitchFamily="18" charset="0"/>
                        </a:rPr>
                        <a:t> </a:t>
                      </a:r>
                      <a:endParaRPr lang="en-IN" sz="1400" b="1" dirty="0">
                        <a:effectLst/>
                        <a:latin typeface="Times New Roman" pitchFamily="18" charset="0"/>
                        <a:cs typeface="Times New Roman" pitchFamily="18" charset="0"/>
                      </a:endParaRPr>
                    </a:p>
                    <a:p>
                      <a:pPr algn="just">
                        <a:lnSpc>
                          <a:spcPct val="115000"/>
                        </a:lnSpc>
                        <a:spcAft>
                          <a:spcPts val="0"/>
                        </a:spcAft>
                      </a:pPr>
                      <a:r>
                        <a:rPr lang="en-US" sz="1600" b="1" dirty="0">
                          <a:effectLst/>
                          <a:latin typeface="Times New Roman" pitchFamily="18" charset="0"/>
                          <a:cs typeface="Times New Roman" pitchFamily="18" charset="0"/>
                        </a:rPr>
                        <a:t> </a:t>
                      </a:r>
                      <a:endParaRPr lang="en-IN" sz="1400" b="1" dirty="0">
                        <a:effectLst/>
                        <a:latin typeface="Times New Roman" pitchFamily="18" charset="0"/>
                        <a:cs typeface="Times New Roman" pitchFamily="18" charset="0"/>
                      </a:endParaRPr>
                    </a:p>
                    <a:p>
                      <a:pPr algn="just">
                        <a:lnSpc>
                          <a:spcPct val="115000"/>
                        </a:lnSpc>
                        <a:spcAft>
                          <a:spcPts val="0"/>
                        </a:spcAft>
                      </a:pPr>
                      <a:r>
                        <a:rPr lang="en-US" sz="1600" b="1" dirty="0">
                          <a:effectLst/>
                          <a:latin typeface="Times New Roman" pitchFamily="18" charset="0"/>
                          <a:cs typeface="Times New Roman" pitchFamily="18" charset="0"/>
                        </a:rPr>
                        <a:t> </a:t>
                      </a:r>
                      <a:endParaRPr lang="en-IN" sz="1400" b="1" dirty="0">
                        <a:effectLst/>
                        <a:latin typeface="Times New Roman" pitchFamily="18" charset="0"/>
                        <a:cs typeface="Times New Roman" pitchFamily="18" charset="0"/>
                      </a:endParaRPr>
                    </a:p>
                    <a:p>
                      <a:pPr algn="just">
                        <a:lnSpc>
                          <a:spcPct val="115000"/>
                        </a:lnSpc>
                        <a:spcAft>
                          <a:spcPts val="0"/>
                        </a:spcAft>
                      </a:pPr>
                      <a:r>
                        <a:rPr lang="en-US" sz="1600" b="1" dirty="0">
                          <a:effectLst/>
                          <a:latin typeface="Times New Roman" pitchFamily="18" charset="0"/>
                          <a:cs typeface="Times New Roman" pitchFamily="18" charset="0"/>
                        </a:rPr>
                        <a:t>English well.</a:t>
                      </a:r>
                      <a:endParaRPr lang="en-IN" sz="1400" b="1"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600" b="1">
                          <a:effectLst/>
                          <a:latin typeface="Times New Roman" pitchFamily="18" charset="0"/>
                          <a:cs typeface="Times New Roman" pitchFamily="18" charset="0"/>
                        </a:rPr>
                        <a:t> </a:t>
                      </a:r>
                      <a:endParaRPr lang="en-IN" sz="14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600" b="1">
                          <a:effectLst/>
                          <a:latin typeface="Times New Roman" pitchFamily="18" charset="0"/>
                          <a:cs typeface="Times New Roman" pitchFamily="18" charset="0"/>
                        </a:rPr>
                        <a:t>I</a:t>
                      </a:r>
                      <a:endParaRPr lang="en-IN" sz="1400" b="1">
                        <a:effectLst/>
                        <a:latin typeface="Times New Roman" pitchFamily="18" charset="0"/>
                        <a:cs typeface="Times New Roman" pitchFamily="18" charset="0"/>
                      </a:endParaRPr>
                    </a:p>
                    <a:p>
                      <a:pPr algn="just">
                        <a:lnSpc>
                          <a:spcPct val="115000"/>
                        </a:lnSpc>
                        <a:spcAft>
                          <a:spcPts val="0"/>
                        </a:spcAft>
                      </a:pPr>
                      <a:r>
                        <a:rPr lang="en-US" sz="1600" b="1">
                          <a:effectLst/>
                          <a:latin typeface="Times New Roman" pitchFamily="18" charset="0"/>
                          <a:cs typeface="Times New Roman" pitchFamily="18" charset="0"/>
                        </a:rPr>
                        <a:t>We</a:t>
                      </a:r>
                      <a:endParaRPr lang="en-IN" sz="1400" b="1">
                        <a:effectLst/>
                        <a:latin typeface="Times New Roman" pitchFamily="18" charset="0"/>
                        <a:cs typeface="Times New Roman" pitchFamily="18" charset="0"/>
                      </a:endParaRPr>
                    </a:p>
                    <a:p>
                      <a:pPr algn="just">
                        <a:lnSpc>
                          <a:spcPct val="115000"/>
                        </a:lnSpc>
                        <a:spcAft>
                          <a:spcPts val="0"/>
                        </a:spcAft>
                      </a:pPr>
                      <a:r>
                        <a:rPr lang="en-US" sz="1600" b="1">
                          <a:effectLst/>
                          <a:latin typeface="Times New Roman" pitchFamily="18" charset="0"/>
                          <a:cs typeface="Times New Roman" pitchFamily="18" charset="0"/>
                        </a:rPr>
                        <a:t>You</a:t>
                      </a:r>
                      <a:endParaRPr lang="en-IN" sz="14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600" b="1">
                          <a:effectLst/>
                          <a:latin typeface="Times New Roman" pitchFamily="18" charset="0"/>
                          <a:cs typeface="Times New Roman" pitchFamily="18" charset="0"/>
                        </a:rPr>
                        <a:t>Shall not be</a:t>
                      </a:r>
                      <a:endParaRPr lang="en-IN" sz="1400" b="1">
                        <a:effectLst/>
                        <a:latin typeface="Times New Roman" pitchFamily="18" charset="0"/>
                        <a:cs typeface="Times New Roman" pitchFamily="18" charset="0"/>
                      </a:endParaRPr>
                    </a:p>
                    <a:p>
                      <a:pPr algn="just">
                        <a:lnSpc>
                          <a:spcPct val="115000"/>
                        </a:lnSpc>
                        <a:spcAft>
                          <a:spcPts val="0"/>
                        </a:spcAft>
                      </a:pPr>
                      <a:r>
                        <a:rPr lang="en-US" sz="1600" b="1">
                          <a:effectLst/>
                          <a:latin typeface="Times New Roman" pitchFamily="18" charset="0"/>
                          <a:cs typeface="Times New Roman" pitchFamily="18" charset="0"/>
                        </a:rPr>
                        <a:t>Won’t be</a:t>
                      </a:r>
                      <a:endParaRPr lang="en-IN" sz="14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600" b="1" dirty="0">
                          <a:effectLst/>
                          <a:latin typeface="Times New Roman" pitchFamily="18" charset="0"/>
                          <a:cs typeface="Times New Roman" pitchFamily="18" charset="0"/>
                        </a:rPr>
                        <a:t>speaking talking</a:t>
                      </a:r>
                      <a:endParaRPr lang="en-IN" sz="1400" b="1" dirty="0">
                        <a:effectLst/>
                        <a:latin typeface="Times New Roman" pitchFamily="18" charset="0"/>
                        <a:cs typeface="Times New Roman" pitchFamily="18" charset="0"/>
                      </a:endParaRPr>
                    </a:p>
                    <a:p>
                      <a:pPr algn="just">
                        <a:lnSpc>
                          <a:spcPct val="115000"/>
                        </a:lnSpc>
                        <a:spcAft>
                          <a:spcPts val="0"/>
                        </a:spcAft>
                      </a:pPr>
                      <a:r>
                        <a:rPr lang="en-US" sz="1600" b="1" dirty="0">
                          <a:effectLst/>
                          <a:latin typeface="Times New Roman" pitchFamily="18" charset="0"/>
                          <a:cs typeface="Times New Roman" pitchFamily="18" charset="0"/>
                        </a:rPr>
                        <a:t>understanding</a:t>
                      </a:r>
                      <a:endParaRPr lang="en-IN" sz="1400" b="1" dirty="0">
                        <a:effectLst/>
                        <a:latin typeface="Times New Roman" pitchFamily="18" charset="0"/>
                        <a:ea typeface="Calibri"/>
                        <a:cs typeface="Times New Roman" pitchFamily="18" charset="0"/>
                      </a:endParaRPr>
                    </a:p>
                  </a:txBody>
                  <a:tcPr marL="68580" marR="68580" marT="0" marB="0"/>
                </a:tc>
                <a:tc rowSpan="3">
                  <a:txBody>
                    <a:bodyPr/>
                    <a:lstStyle/>
                    <a:p>
                      <a:pPr algn="just">
                        <a:lnSpc>
                          <a:spcPct val="115000"/>
                        </a:lnSpc>
                        <a:spcAft>
                          <a:spcPts val="0"/>
                        </a:spcAft>
                      </a:pPr>
                      <a:r>
                        <a:rPr lang="en-US" sz="1600" b="1" dirty="0">
                          <a:effectLst/>
                          <a:latin typeface="Times New Roman" pitchFamily="18" charset="0"/>
                          <a:cs typeface="Times New Roman" pitchFamily="18" charset="0"/>
                        </a:rPr>
                        <a:t> </a:t>
                      </a:r>
                      <a:endParaRPr lang="en-IN" sz="1400" b="1" dirty="0">
                        <a:effectLst/>
                        <a:latin typeface="Times New Roman" pitchFamily="18" charset="0"/>
                        <a:cs typeface="Times New Roman" pitchFamily="18" charset="0"/>
                      </a:endParaRPr>
                    </a:p>
                    <a:p>
                      <a:pPr algn="just">
                        <a:lnSpc>
                          <a:spcPct val="115000"/>
                        </a:lnSpc>
                        <a:spcAft>
                          <a:spcPts val="0"/>
                        </a:spcAft>
                      </a:pPr>
                      <a:r>
                        <a:rPr lang="en-US" sz="1600" b="1" dirty="0">
                          <a:effectLst/>
                          <a:latin typeface="Times New Roman" pitchFamily="18" charset="0"/>
                          <a:cs typeface="Times New Roman" pitchFamily="18" charset="0"/>
                        </a:rPr>
                        <a:t> </a:t>
                      </a:r>
                      <a:endParaRPr lang="en-IN" sz="1400" b="1" dirty="0">
                        <a:effectLst/>
                        <a:latin typeface="Times New Roman" pitchFamily="18" charset="0"/>
                        <a:cs typeface="Times New Roman" pitchFamily="18" charset="0"/>
                      </a:endParaRPr>
                    </a:p>
                    <a:p>
                      <a:pPr algn="just">
                        <a:lnSpc>
                          <a:spcPct val="115000"/>
                        </a:lnSpc>
                        <a:spcAft>
                          <a:spcPts val="0"/>
                        </a:spcAft>
                      </a:pPr>
                      <a:r>
                        <a:rPr lang="en-US" sz="1600" b="1" dirty="0">
                          <a:effectLst/>
                          <a:latin typeface="Times New Roman" pitchFamily="18" charset="0"/>
                          <a:cs typeface="Times New Roman" pitchFamily="18" charset="0"/>
                        </a:rPr>
                        <a:t> </a:t>
                      </a:r>
                      <a:endParaRPr lang="en-IN" sz="1400" b="1" dirty="0">
                        <a:effectLst/>
                        <a:latin typeface="Times New Roman" pitchFamily="18" charset="0"/>
                        <a:cs typeface="Times New Roman" pitchFamily="18" charset="0"/>
                      </a:endParaRPr>
                    </a:p>
                    <a:p>
                      <a:pPr algn="just">
                        <a:lnSpc>
                          <a:spcPct val="115000"/>
                        </a:lnSpc>
                        <a:spcAft>
                          <a:spcPts val="0"/>
                        </a:spcAft>
                      </a:pPr>
                      <a:r>
                        <a:rPr lang="en-US" sz="1600" b="1" dirty="0">
                          <a:effectLst/>
                          <a:latin typeface="Times New Roman" pitchFamily="18" charset="0"/>
                          <a:cs typeface="Times New Roman" pitchFamily="18" charset="0"/>
                        </a:rPr>
                        <a:t> </a:t>
                      </a:r>
                      <a:endParaRPr lang="en-IN" sz="1400" b="1" dirty="0">
                        <a:effectLst/>
                        <a:latin typeface="Times New Roman" pitchFamily="18" charset="0"/>
                        <a:cs typeface="Times New Roman" pitchFamily="18" charset="0"/>
                      </a:endParaRPr>
                    </a:p>
                    <a:p>
                      <a:pPr algn="just">
                        <a:lnSpc>
                          <a:spcPct val="115000"/>
                        </a:lnSpc>
                        <a:spcAft>
                          <a:spcPts val="0"/>
                        </a:spcAft>
                      </a:pPr>
                      <a:r>
                        <a:rPr lang="en-US" sz="1600" b="1" dirty="0">
                          <a:effectLst/>
                          <a:latin typeface="Times New Roman" pitchFamily="18" charset="0"/>
                          <a:cs typeface="Times New Roman" pitchFamily="18" charset="0"/>
                        </a:rPr>
                        <a:t>English well.</a:t>
                      </a:r>
                      <a:endParaRPr lang="en-IN" sz="1400" b="1" dirty="0">
                        <a:effectLst/>
                        <a:latin typeface="Times New Roman" pitchFamily="18" charset="0"/>
                        <a:ea typeface="Calibri"/>
                        <a:cs typeface="Times New Roman" pitchFamily="18" charset="0"/>
                      </a:endParaRPr>
                    </a:p>
                  </a:txBody>
                  <a:tcPr marL="68580" marR="68580" marT="0" marB="0"/>
                </a:tc>
              </a:tr>
              <a:tr h="1133980">
                <a:tc>
                  <a:txBody>
                    <a:bodyPr/>
                    <a:lstStyle/>
                    <a:p>
                      <a:pPr algn="just">
                        <a:lnSpc>
                          <a:spcPct val="115000"/>
                        </a:lnSpc>
                        <a:spcAft>
                          <a:spcPts val="0"/>
                        </a:spcAft>
                      </a:pPr>
                      <a:r>
                        <a:rPr lang="en-US" sz="1600" b="1">
                          <a:effectLst/>
                          <a:latin typeface="Times New Roman" pitchFamily="18" charset="0"/>
                          <a:cs typeface="Times New Roman" pitchFamily="18" charset="0"/>
                        </a:rPr>
                        <a:t>He</a:t>
                      </a:r>
                      <a:endParaRPr lang="en-IN" sz="1400" b="1">
                        <a:effectLst/>
                        <a:latin typeface="Times New Roman" pitchFamily="18" charset="0"/>
                        <a:cs typeface="Times New Roman" pitchFamily="18" charset="0"/>
                      </a:endParaRPr>
                    </a:p>
                    <a:p>
                      <a:pPr algn="just">
                        <a:lnSpc>
                          <a:spcPct val="115000"/>
                        </a:lnSpc>
                        <a:spcAft>
                          <a:spcPts val="0"/>
                        </a:spcAft>
                      </a:pPr>
                      <a:r>
                        <a:rPr lang="en-US" sz="1600" b="1">
                          <a:effectLst/>
                          <a:latin typeface="Times New Roman" pitchFamily="18" charset="0"/>
                          <a:cs typeface="Times New Roman" pitchFamily="18" charset="0"/>
                        </a:rPr>
                        <a:t>She</a:t>
                      </a:r>
                      <a:endParaRPr lang="en-IN" sz="1400" b="1">
                        <a:effectLst/>
                        <a:latin typeface="Times New Roman" pitchFamily="18" charset="0"/>
                        <a:cs typeface="Times New Roman" pitchFamily="18" charset="0"/>
                      </a:endParaRPr>
                    </a:p>
                    <a:p>
                      <a:pPr algn="just">
                        <a:lnSpc>
                          <a:spcPct val="115000"/>
                        </a:lnSpc>
                        <a:spcAft>
                          <a:spcPts val="0"/>
                        </a:spcAft>
                      </a:pPr>
                      <a:r>
                        <a:rPr lang="en-US" sz="1600" b="1">
                          <a:effectLst/>
                          <a:latin typeface="Times New Roman" pitchFamily="18" charset="0"/>
                          <a:cs typeface="Times New Roman" pitchFamily="18" charset="0"/>
                        </a:rPr>
                        <a:t>It</a:t>
                      </a:r>
                      <a:endParaRPr lang="en-IN" sz="14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600" b="1">
                          <a:effectLst/>
                          <a:latin typeface="Times New Roman" pitchFamily="18" charset="0"/>
                          <a:cs typeface="Times New Roman" pitchFamily="18" charset="0"/>
                        </a:rPr>
                        <a:t> </a:t>
                      </a:r>
                      <a:endParaRPr lang="en-IN" sz="1400" b="1">
                        <a:effectLst/>
                        <a:latin typeface="Times New Roman" pitchFamily="18" charset="0"/>
                        <a:cs typeface="Times New Roman" pitchFamily="18" charset="0"/>
                      </a:endParaRPr>
                    </a:p>
                    <a:p>
                      <a:pPr algn="just">
                        <a:lnSpc>
                          <a:spcPct val="115000"/>
                        </a:lnSpc>
                        <a:spcAft>
                          <a:spcPts val="0"/>
                        </a:spcAft>
                      </a:pPr>
                      <a:r>
                        <a:rPr lang="en-US" sz="1600" b="1">
                          <a:effectLst/>
                          <a:latin typeface="Times New Roman" pitchFamily="18" charset="0"/>
                          <a:cs typeface="Times New Roman" pitchFamily="18" charset="0"/>
                        </a:rPr>
                        <a:t>Will be</a:t>
                      </a:r>
                      <a:endParaRPr lang="en-IN" sz="14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600" b="1">
                          <a:effectLst/>
                          <a:latin typeface="Times New Roman" pitchFamily="18" charset="0"/>
                          <a:cs typeface="Times New Roman" pitchFamily="18" charset="0"/>
                        </a:rPr>
                        <a:t>reading</a:t>
                      </a:r>
                      <a:endParaRPr lang="en-IN" sz="1400" b="1">
                        <a:effectLst/>
                        <a:latin typeface="Times New Roman" pitchFamily="18" charset="0"/>
                        <a:cs typeface="Times New Roman" pitchFamily="18" charset="0"/>
                      </a:endParaRPr>
                    </a:p>
                    <a:p>
                      <a:pPr algn="just">
                        <a:lnSpc>
                          <a:spcPct val="115000"/>
                        </a:lnSpc>
                        <a:spcAft>
                          <a:spcPts val="0"/>
                        </a:spcAft>
                      </a:pPr>
                      <a:r>
                        <a:rPr lang="en-US" sz="1600" b="1">
                          <a:effectLst/>
                          <a:latin typeface="Times New Roman" pitchFamily="18" charset="0"/>
                          <a:cs typeface="Times New Roman" pitchFamily="18" charset="0"/>
                        </a:rPr>
                        <a:t>writing</a:t>
                      </a:r>
                      <a:endParaRPr lang="en-IN" sz="1400" b="1">
                        <a:effectLst/>
                        <a:latin typeface="Times New Roman" pitchFamily="18" charset="0"/>
                        <a:cs typeface="Times New Roman" pitchFamily="18" charset="0"/>
                      </a:endParaRPr>
                    </a:p>
                    <a:p>
                      <a:pPr algn="just">
                        <a:lnSpc>
                          <a:spcPct val="115000"/>
                        </a:lnSpc>
                        <a:spcAft>
                          <a:spcPts val="0"/>
                        </a:spcAft>
                      </a:pPr>
                      <a:r>
                        <a:rPr lang="en-US" sz="1600" b="1">
                          <a:effectLst/>
                          <a:latin typeface="Times New Roman" pitchFamily="18" charset="0"/>
                          <a:cs typeface="Times New Roman" pitchFamily="18" charset="0"/>
                        </a:rPr>
                        <a:t>imitating</a:t>
                      </a:r>
                      <a:endParaRPr lang="en-IN" sz="1400" b="1">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c>
                  <a:txBody>
                    <a:bodyPr/>
                    <a:lstStyle/>
                    <a:p>
                      <a:pPr algn="just">
                        <a:lnSpc>
                          <a:spcPct val="115000"/>
                        </a:lnSpc>
                        <a:spcAft>
                          <a:spcPts val="0"/>
                        </a:spcAft>
                      </a:pPr>
                      <a:r>
                        <a:rPr lang="en-US" sz="1600" b="1">
                          <a:effectLst/>
                          <a:latin typeface="Times New Roman" pitchFamily="18" charset="0"/>
                          <a:cs typeface="Times New Roman" pitchFamily="18" charset="0"/>
                        </a:rPr>
                        <a:t> </a:t>
                      </a:r>
                      <a:endParaRPr lang="en-IN" sz="14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600" b="1">
                          <a:effectLst/>
                          <a:latin typeface="Times New Roman" pitchFamily="18" charset="0"/>
                          <a:cs typeface="Times New Roman" pitchFamily="18" charset="0"/>
                        </a:rPr>
                        <a:t>He</a:t>
                      </a:r>
                      <a:endParaRPr lang="en-IN" sz="1400" b="1">
                        <a:effectLst/>
                        <a:latin typeface="Times New Roman" pitchFamily="18" charset="0"/>
                        <a:cs typeface="Times New Roman" pitchFamily="18" charset="0"/>
                      </a:endParaRPr>
                    </a:p>
                    <a:p>
                      <a:pPr algn="just">
                        <a:lnSpc>
                          <a:spcPct val="115000"/>
                        </a:lnSpc>
                        <a:spcAft>
                          <a:spcPts val="0"/>
                        </a:spcAft>
                      </a:pPr>
                      <a:r>
                        <a:rPr lang="en-US" sz="1600" b="1">
                          <a:effectLst/>
                          <a:latin typeface="Times New Roman" pitchFamily="18" charset="0"/>
                          <a:cs typeface="Times New Roman" pitchFamily="18" charset="0"/>
                        </a:rPr>
                        <a:t>She</a:t>
                      </a:r>
                      <a:endParaRPr lang="en-IN" sz="1400" b="1">
                        <a:effectLst/>
                        <a:latin typeface="Times New Roman" pitchFamily="18" charset="0"/>
                        <a:cs typeface="Times New Roman" pitchFamily="18" charset="0"/>
                      </a:endParaRPr>
                    </a:p>
                    <a:p>
                      <a:pPr algn="just">
                        <a:lnSpc>
                          <a:spcPct val="115000"/>
                        </a:lnSpc>
                        <a:spcAft>
                          <a:spcPts val="0"/>
                        </a:spcAft>
                      </a:pPr>
                      <a:r>
                        <a:rPr lang="en-US" sz="1600" b="1">
                          <a:effectLst/>
                          <a:latin typeface="Times New Roman" pitchFamily="18" charset="0"/>
                          <a:cs typeface="Times New Roman" pitchFamily="18" charset="0"/>
                        </a:rPr>
                        <a:t>It</a:t>
                      </a:r>
                      <a:endParaRPr lang="en-IN" sz="14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600" b="1">
                          <a:effectLst/>
                          <a:latin typeface="Times New Roman" pitchFamily="18" charset="0"/>
                          <a:cs typeface="Times New Roman" pitchFamily="18" charset="0"/>
                        </a:rPr>
                        <a:t> </a:t>
                      </a:r>
                      <a:endParaRPr lang="en-IN" sz="1400" b="1">
                        <a:effectLst/>
                        <a:latin typeface="Times New Roman" pitchFamily="18" charset="0"/>
                        <a:cs typeface="Times New Roman" pitchFamily="18" charset="0"/>
                      </a:endParaRPr>
                    </a:p>
                    <a:p>
                      <a:pPr algn="just">
                        <a:lnSpc>
                          <a:spcPct val="115000"/>
                        </a:lnSpc>
                        <a:spcAft>
                          <a:spcPts val="0"/>
                        </a:spcAft>
                      </a:pPr>
                      <a:r>
                        <a:rPr lang="en-US" sz="1600" b="1">
                          <a:effectLst/>
                          <a:latin typeface="Times New Roman" pitchFamily="18" charset="0"/>
                          <a:cs typeface="Times New Roman" pitchFamily="18" charset="0"/>
                        </a:rPr>
                        <a:t>Won’t be</a:t>
                      </a:r>
                      <a:endParaRPr lang="en-IN" sz="14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600" b="1">
                          <a:effectLst/>
                          <a:latin typeface="Times New Roman" pitchFamily="18" charset="0"/>
                          <a:cs typeface="Times New Roman" pitchFamily="18" charset="0"/>
                        </a:rPr>
                        <a:t>reading writing</a:t>
                      </a:r>
                      <a:endParaRPr lang="en-IN" sz="1400" b="1">
                        <a:effectLst/>
                        <a:latin typeface="Times New Roman" pitchFamily="18" charset="0"/>
                        <a:cs typeface="Times New Roman" pitchFamily="18" charset="0"/>
                      </a:endParaRPr>
                    </a:p>
                    <a:p>
                      <a:pPr algn="just">
                        <a:lnSpc>
                          <a:spcPct val="115000"/>
                        </a:lnSpc>
                        <a:spcAft>
                          <a:spcPts val="0"/>
                        </a:spcAft>
                      </a:pPr>
                      <a:r>
                        <a:rPr lang="en-US" sz="1600" b="1">
                          <a:effectLst/>
                          <a:latin typeface="Times New Roman" pitchFamily="18" charset="0"/>
                          <a:cs typeface="Times New Roman" pitchFamily="18" charset="0"/>
                        </a:rPr>
                        <a:t>imitating</a:t>
                      </a:r>
                      <a:endParaRPr lang="en-IN" sz="1400" b="1">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r>
              <a:tr h="755987">
                <a:tc>
                  <a:txBody>
                    <a:bodyPr/>
                    <a:lstStyle/>
                    <a:p>
                      <a:pPr algn="just">
                        <a:lnSpc>
                          <a:spcPct val="115000"/>
                        </a:lnSpc>
                        <a:spcAft>
                          <a:spcPts val="0"/>
                        </a:spcAft>
                      </a:pPr>
                      <a:r>
                        <a:rPr lang="en-US" sz="1600" b="1">
                          <a:effectLst/>
                          <a:latin typeface="Times New Roman" pitchFamily="18" charset="0"/>
                          <a:cs typeface="Times New Roman" pitchFamily="18" charset="0"/>
                        </a:rPr>
                        <a:t>They</a:t>
                      </a:r>
                      <a:endParaRPr lang="en-IN" sz="14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600" b="1">
                          <a:effectLst/>
                          <a:latin typeface="Times New Roman" pitchFamily="18" charset="0"/>
                          <a:cs typeface="Times New Roman" pitchFamily="18" charset="0"/>
                        </a:rPr>
                        <a:t>Will be</a:t>
                      </a:r>
                      <a:endParaRPr lang="en-IN" sz="14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600" b="1" dirty="0">
                          <a:effectLst/>
                          <a:latin typeface="Times New Roman" pitchFamily="18" charset="0"/>
                          <a:cs typeface="Times New Roman" pitchFamily="18" charset="0"/>
                        </a:rPr>
                        <a:t>communicating</a:t>
                      </a:r>
                      <a:endParaRPr lang="en-IN" sz="1400" b="1" dirty="0">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c>
                  <a:txBody>
                    <a:bodyPr/>
                    <a:lstStyle/>
                    <a:p>
                      <a:pPr algn="just">
                        <a:lnSpc>
                          <a:spcPct val="115000"/>
                        </a:lnSpc>
                        <a:spcAft>
                          <a:spcPts val="0"/>
                        </a:spcAft>
                      </a:pPr>
                      <a:r>
                        <a:rPr lang="en-US" sz="1600" b="1">
                          <a:effectLst/>
                          <a:latin typeface="Times New Roman" pitchFamily="18" charset="0"/>
                          <a:cs typeface="Times New Roman" pitchFamily="18" charset="0"/>
                        </a:rPr>
                        <a:t> </a:t>
                      </a:r>
                      <a:endParaRPr lang="en-IN" sz="14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600" b="1">
                          <a:effectLst/>
                          <a:latin typeface="Times New Roman" pitchFamily="18" charset="0"/>
                          <a:cs typeface="Times New Roman" pitchFamily="18" charset="0"/>
                        </a:rPr>
                        <a:t>They</a:t>
                      </a:r>
                      <a:endParaRPr lang="en-IN" sz="14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600" b="1">
                          <a:effectLst/>
                          <a:latin typeface="Times New Roman" pitchFamily="18" charset="0"/>
                          <a:cs typeface="Times New Roman" pitchFamily="18" charset="0"/>
                        </a:rPr>
                        <a:t>Won’t be</a:t>
                      </a:r>
                      <a:endParaRPr lang="en-IN" sz="14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1600" b="1" dirty="0">
                          <a:effectLst/>
                          <a:latin typeface="Times New Roman" pitchFamily="18" charset="0"/>
                          <a:cs typeface="Times New Roman" pitchFamily="18" charset="0"/>
                        </a:rPr>
                        <a:t>Communicating</a:t>
                      </a:r>
                      <a:endParaRPr lang="en-IN" sz="1400" b="1" dirty="0">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r>
            </a:tbl>
          </a:graphicData>
        </a:graphic>
      </p:graphicFrame>
      <p:sp>
        <p:nvSpPr>
          <p:cNvPr id="5" name="Rectangle 1"/>
          <p:cNvSpPr>
            <a:spLocks noChangeArrowheads="1"/>
          </p:cNvSpPr>
          <p:nvPr/>
        </p:nvSpPr>
        <p:spPr bwMode="auto">
          <a:xfrm>
            <a:off x="174090" y="1268760"/>
            <a:ext cx="8064896" cy="1692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04704"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Arial" pitchFamily="34" charset="0"/>
              </a:rPr>
              <a:t>Examples:</a:t>
            </a:r>
            <a:endParaRPr kumimoji="0" lang="en-U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You </a:t>
            </a: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will be waiting</a:t>
            </a: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 for her when her plane arrives tonight.</a:t>
            </a: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You </a:t>
            </a: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will not be waiting</a:t>
            </a: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 for her when her plane arrives tonight.</a:t>
            </a: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We use </a:t>
            </a:r>
            <a:r>
              <a:rPr kumimoji="0" lang="en-US" b="1" i="0" u="sng"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future continuous</a:t>
            </a: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 to make affirmative and negative sentences.</a:t>
            </a:r>
            <a:endParaRPr lang="en-US" b="1" dirty="0">
              <a:solidFill>
                <a:srgbClr val="0D0D0D"/>
              </a:solidFill>
              <a:latin typeface="Book Antiqu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Affirmative sentences.		</a:t>
            </a:r>
            <a:r>
              <a:rPr lang="en-US" b="1" dirty="0">
                <a:solidFill>
                  <a:srgbClr val="0D0D0D"/>
                </a:solidFill>
                <a:latin typeface="Book Antiqua" pitchFamily="18" charset="0"/>
                <a:ea typeface="Times New Roman" pitchFamily="18" charset="0"/>
                <a:cs typeface="Times New Roman" pitchFamily="18" charset="0"/>
              </a:rPr>
              <a:t> </a:t>
            </a:r>
            <a:r>
              <a:rPr lang="en-US" b="1" dirty="0" smtClean="0">
                <a:solidFill>
                  <a:srgbClr val="0D0D0D"/>
                </a:solidFill>
                <a:latin typeface="Book Antiqua" pitchFamily="18" charset="0"/>
                <a:ea typeface="Times New Roman" pitchFamily="18" charset="0"/>
                <a:cs typeface="Times New Roman" pitchFamily="18" charset="0"/>
              </a:rPr>
              <a:t>     </a:t>
            </a: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Negative sentences.</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318803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136904" cy="1143000"/>
          </a:xfrm>
        </p:spPr>
        <p:txBody>
          <a:bodyPr/>
          <a:lstStyle/>
          <a:p>
            <a:pPr lvl="0"/>
            <a:r>
              <a:rPr lang="en-US" sz="2800" b="1" dirty="0">
                <a:solidFill>
                  <a:srgbClr val="0D0D0D"/>
                </a:solidFill>
                <a:latin typeface="Book Antiqua" pitchFamily="18" charset="0"/>
                <a:ea typeface="Times New Roman" pitchFamily="18" charset="0"/>
                <a:cs typeface="Times New Roman" pitchFamily="18" charset="0"/>
              </a:rPr>
              <a:t>3.3. Future Perfect: </a:t>
            </a:r>
            <a:r>
              <a:rPr lang="en-US" sz="2800" b="1" dirty="0" smtClean="0">
                <a:solidFill>
                  <a:srgbClr val="0D0D0D"/>
                </a:solidFill>
                <a:latin typeface="Book Antiqua" pitchFamily="18" charset="0"/>
                <a:ea typeface="Times New Roman" pitchFamily="18" charset="0"/>
                <a:cs typeface="Times New Roman" pitchFamily="18" charset="0"/>
              </a:rPr>
              <a:t/>
            </a:r>
            <a:br>
              <a:rPr lang="en-US" sz="2800" b="1" dirty="0" smtClean="0">
                <a:solidFill>
                  <a:srgbClr val="0D0D0D"/>
                </a:solidFill>
                <a:latin typeface="Book Antiqua" pitchFamily="18" charset="0"/>
                <a:ea typeface="Times New Roman" pitchFamily="18" charset="0"/>
                <a:cs typeface="Times New Roman" pitchFamily="18" charset="0"/>
              </a:rPr>
            </a:br>
            <a:r>
              <a:rPr lang="en-US" sz="2800" b="1" dirty="0" smtClean="0">
                <a:solidFill>
                  <a:srgbClr val="0D0D0D"/>
                </a:solidFill>
                <a:latin typeface="Book Antiqua" pitchFamily="18" charset="0"/>
                <a:ea typeface="Times New Roman" pitchFamily="18" charset="0"/>
                <a:cs typeface="Tunga"/>
              </a:rPr>
              <a:t>[</a:t>
            </a:r>
            <a:r>
              <a:rPr lang="en-US" sz="2800" b="1" dirty="0">
                <a:solidFill>
                  <a:srgbClr val="0D0D0D"/>
                </a:solidFill>
                <a:latin typeface="Book Antiqua" pitchFamily="18" charset="0"/>
                <a:ea typeface="Times New Roman" pitchFamily="18" charset="0"/>
                <a:cs typeface="Tunga"/>
              </a:rPr>
              <a:t>Subject + will/shall have + past form of verb (V3</a:t>
            </a:r>
            <a:r>
              <a:rPr lang="en-US" sz="2800" b="1" dirty="0" smtClean="0">
                <a:solidFill>
                  <a:srgbClr val="0D0D0D"/>
                </a:solidFill>
                <a:latin typeface="Book Antiqua" pitchFamily="18" charset="0"/>
                <a:ea typeface="Times New Roman" pitchFamily="18" charset="0"/>
                <a:cs typeface="Tunga"/>
              </a:rPr>
              <a:t>)]</a:t>
            </a:r>
            <a:endParaRPr lang="en-IN"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13866018"/>
              </p:ext>
            </p:extLst>
          </p:nvPr>
        </p:nvGraphicFramePr>
        <p:xfrm>
          <a:off x="0" y="3881076"/>
          <a:ext cx="9143999" cy="3004308"/>
        </p:xfrm>
        <a:graphic>
          <a:graphicData uri="http://schemas.openxmlformats.org/drawingml/2006/table">
            <a:tbl>
              <a:tblPr firstRow="1" firstCol="1" bandRow="1">
                <a:tableStyleId>{5C22544A-7EE6-4342-B048-85BDC9FD1C3A}</a:tableStyleId>
              </a:tblPr>
              <a:tblGrid>
                <a:gridCol w="704817"/>
                <a:gridCol w="666694"/>
                <a:gridCol w="1596698"/>
                <a:gridCol w="1436230"/>
                <a:gridCol w="239371"/>
                <a:gridCol w="718115"/>
                <a:gridCol w="718115"/>
                <a:gridCol w="1596698"/>
                <a:gridCol w="1467261"/>
              </a:tblGrid>
              <a:tr h="271382">
                <a:tc>
                  <a:txBody>
                    <a:bodyPr/>
                    <a:lstStyle/>
                    <a:p>
                      <a:pPr algn="just">
                        <a:lnSpc>
                          <a:spcPct val="115000"/>
                        </a:lnSpc>
                        <a:spcAft>
                          <a:spcPts val="1000"/>
                        </a:spcAft>
                      </a:pPr>
                      <a:r>
                        <a:rPr lang="en-US" sz="1400" dirty="0">
                          <a:effectLst/>
                          <a:latin typeface="Times New Roman" pitchFamily="18" charset="0"/>
                          <a:cs typeface="Times New Roman" pitchFamily="18" charset="0"/>
                        </a:rPr>
                        <a:t>S</a:t>
                      </a:r>
                      <a:endParaRPr lang="en-IN" sz="12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a:effectLst/>
                          <a:latin typeface="Times New Roman" pitchFamily="18" charset="0"/>
                          <a:cs typeface="Times New Roman" pitchFamily="18" charset="0"/>
                        </a:rPr>
                        <a:t>HV</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a:effectLst/>
                          <a:latin typeface="Times New Roman" pitchFamily="18" charset="0"/>
                          <a:cs typeface="Times New Roman" pitchFamily="18" charset="0"/>
                        </a:rPr>
                        <a:t>MV</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a:effectLst/>
                          <a:latin typeface="Times New Roman" pitchFamily="18" charset="0"/>
                          <a:cs typeface="Times New Roman" pitchFamily="18" charset="0"/>
                        </a:rPr>
                        <a:t>Complement</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a:effectLst/>
                          <a:latin typeface="Times New Roman" pitchFamily="18" charset="0"/>
                          <a:cs typeface="Times New Roman" pitchFamily="18" charset="0"/>
                        </a:rPr>
                        <a:t> </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a:effectLst/>
                          <a:latin typeface="Times New Roman" pitchFamily="18" charset="0"/>
                          <a:cs typeface="Times New Roman" pitchFamily="18" charset="0"/>
                        </a:rPr>
                        <a:t>S</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a:effectLst/>
                          <a:latin typeface="Times New Roman" pitchFamily="18" charset="0"/>
                          <a:cs typeface="Times New Roman" pitchFamily="18" charset="0"/>
                        </a:rPr>
                        <a:t>HV</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a:effectLst/>
                          <a:latin typeface="Times New Roman" pitchFamily="18" charset="0"/>
                          <a:cs typeface="Times New Roman" pitchFamily="18" charset="0"/>
                        </a:rPr>
                        <a:t>MV</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a:effectLst/>
                          <a:latin typeface="Times New Roman" pitchFamily="18" charset="0"/>
                          <a:cs typeface="Times New Roman" pitchFamily="18" charset="0"/>
                        </a:rPr>
                        <a:t>Complement</a:t>
                      </a:r>
                      <a:endParaRPr lang="en-IN" sz="1200">
                        <a:effectLst/>
                        <a:latin typeface="Times New Roman" pitchFamily="18" charset="0"/>
                        <a:ea typeface="Calibri"/>
                        <a:cs typeface="Times New Roman" pitchFamily="18" charset="0"/>
                      </a:endParaRPr>
                    </a:p>
                  </a:txBody>
                  <a:tcPr marL="68580" marR="68580" marT="0" marB="0"/>
                </a:tc>
              </a:tr>
              <a:tr h="1095081">
                <a:tc>
                  <a:txBody>
                    <a:bodyPr/>
                    <a:lstStyle/>
                    <a:p>
                      <a:pPr algn="just">
                        <a:lnSpc>
                          <a:spcPct val="115000"/>
                        </a:lnSpc>
                        <a:spcAft>
                          <a:spcPts val="1000"/>
                        </a:spcAft>
                      </a:pPr>
                      <a:r>
                        <a:rPr lang="en-US" sz="1400">
                          <a:effectLst/>
                          <a:latin typeface="Times New Roman" pitchFamily="18" charset="0"/>
                          <a:cs typeface="Times New Roman" pitchFamily="18" charset="0"/>
                        </a:rPr>
                        <a:t>I</a:t>
                      </a:r>
                      <a:endParaRPr lang="en-IN" sz="1200">
                        <a:effectLst/>
                        <a:latin typeface="Times New Roman" pitchFamily="18" charset="0"/>
                        <a:cs typeface="Times New Roman" pitchFamily="18" charset="0"/>
                      </a:endParaRPr>
                    </a:p>
                    <a:p>
                      <a:pPr algn="just">
                        <a:lnSpc>
                          <a:spcPct val="115000"/>
                        </a:lnSpc>
                        <a:spcAft>
                          <a:spcPts val="1000"/>
                        </a:spcAft>
                      </a:pPr>
                      <a:r>
                        <a:rPr lang="en-US" sz="1400">
                          <a:effectLst/>
                          <a:latin typeface="Times New Roman" pitchFamily="18" charset="0"/>
                          <a:cs typeface="Times New Roman" pitchFamily="18" charset="0"/>
                        </a:rPr>
                        <a:t>We</a:t>
                      </a:r>
                      <a:endParaRPr lang="en-IN" sz="1200">
                        <a:effectLst/>
                        <a:latin typeface="Times New Roman" pitchFamily="18" charset="0"/>
                        <a:cs typeface="Times New Roman" pitchFamily="18" charset="0"/>
                      </a:endParaRPr>
                    </a:p>
                    <a:p>
                      <a:pPr algn="just">
                        <a:lnSpc>
                          <a:spcPct val="115000"/>
                        </a:lnSpc>
                        <a:spcAft>
                          <a:spcPts val="1000"/>
                        </a:spcAft>
                      </a:pPr>
                      <a:r>
                        <a:rPr lang="en-US" sz="1400">
                          <a:effectLst/>
                          <a:latin typeface="Times New Roman" pitchFamily="18" charset="0"/>
                          <a:cs typeface="Times New Roman" pitchFamily="18" charset="0"/>
                        </a:rPr>
                        <a:t>You</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dirty="0">
                          <a:effectLst/>
                          <a:latin typeface="Times New Roman" pitchFamily="18" charset="0"/>
                          <a:cs typeface="Times New Roman" pitchFamily="18" charset="0"/>
                        </a:rPr>
                        <a:t> </a:t>
                      </a:r>
                      <a:endParaRPr lang="en-IN" sz="1200" dirty="0">
                        <a:effectLst/>
                        <a:latin typeface="Times New Roman" pitchFamily="18" charset="0"/>
                        <a:cs typeface="Times New Roman" pitchFamily="18" charset="0"/>
                      </a:endParaRPr>
                    </a:p>
                    <a:p>
                      <a:pPr algn="just">
                        <a:lnSpc>
                          <a:spcPct val="115000"/>
                        </a:lnSpc>
                        <a:spcAft>
                          <a:spcPts val="1000"/>
                        </a:spcAft>
                      </a:pPr>
                      <a:r>
                        <a:rPr lang="en-US" sz="1400" dirty="0">
                          <a:effectLst/>
                          <a:latin typeface="Times New Roman" pitchFamily="18" charset="0"/>
                          <a:cs typeface="Times New Roman" pitchFamily="18" charset="0"/>
                        </a:rPr>
                        <a:t>will have</a:t>
                      </a:r>
                      <a:endParaRPr lang="en-IN" sz="12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a:effectLst/>
                          <a:latin typeface="Times New Roman" pitchFamily="18" charset="0"/>
                          <a:cs typeface="Times New Roman" pitchFamily="18" charset="0"/>
                        </a:rPr>
                        <a:t>spoken</a:t>
                      </a:r>
                      <a:endParaRPr lang="en-IN" sz="1200">
                        <a:effectLst/>
                        <a:latin typeface="Times New Roman" pitchFamily="18" charset="0"/>
                        <a:cs typeface="Times New Roman" pitchFamily="18" charset="0"/>
                      </a:endParaRPr>
                    </a:p>
                    <a:p>
                      <a:pPr algn="just">
                        <a:lnSpc>
                          <a:spcPct val="115000"/>
                        </a:lnSpc>
                        <a:spcAft>
                          <a:spcPts val="1000"/>
                        </a:spcAft>
                      </a:pPr>
                      <a:r>
                        <a:rPr lang="en-US" sz="1400">
                          <a:effectLst/>
                          <a:latin typeface="Times New Roman" pitchFamily="18" charset="0"/>
                          <a:cs typeface="Times New Roman" pitchFamily="18" charset="0"/>
                        </a:rPr>
                        <a:t>talked</a:t>
                      </a:r>
                      <a:endParaRPr lang="en-IN" sz="1200">
                        <a:effectLst/>
                        <a:latin typeface="Times New Roman" pitchFamily="18" charset="0"/>
                        <a:cs typeface="Times New Roman" pitchFamily="18" charset="0"/>
                      </a:endParaRPr>
                    </a:p>
                    <a:p>
                      <a:pPr algn="just">
                        <a:lnSpc>
                          <a:spcPct val="115000"/>
                        </a:lnSpc>
                        <a:spcAft>
                          <a:spcPts val="1000"/>
                        </a:spcAft>
                      </a:pPr>
                      <a:r>
                        <a:rPr lang="en-US" sz="1400">
                          <a:effectLst/>
                          <a:latin typeface="Times New Roman" pitchFamily="18" charset="0"/>
                          <a:cs typeface="Times New Roman" pitchFamily="18" charset="0"/>
                        </a:rPr>
                        <a:t>understood</a:t>
                      </a:r>
                      <a:endParaRPr lang="en-IN" sz="1200">
                        <a:effectLst/>
                        <a:latin typeface="Times New Roman" pitchFamily="18" charset="0"/>
                        <a:ea typeface="Calibri"/>
                        <a:cs typeface="Times New Roman" pitchFamily="18" charset="0"/>
                      </a:endParaRPr>
                    </a:p>
                  </a:txBody>
                  <a:tcPr marL="68580" marR="68580" marT="0" marB="0"/>
                </a:tc>
                <a:tc rowSpan="3">
                  <a:txBody>
                    <a:bodyPr/>
                    <a:lstStyle/>
                    <a:p>
                      <a:pPr algn="just">
                        <a:lnSpc>
                          <a:spcPct val="115000"/>
                        </a:lnSpc>
                        <a:spcAft>
                          <a:spcPts val="1000"/>
                        </a:spcAft>
                      </a:pPr>
                      <a:r>
                        <a:rPr lang="en-US" sz="1400" dirty="0">
                          <a:effectLst/>
                          <a:latin typeface="Times New Roman" pitchFamily="18" charset="0"/>
                          <a:cs typeface="Times New Roman" pitchFamily="18" charset="0"/>
                        </a:rPr>
                        <a:t> </a:t>
                      </a:r>
                      <a:endParaRPr lang="en-IN" sz="1200" dirty="0">
                        <a:effectLst/>
                        <a:latin typeface="Times New Roman" pitchFamily="18" charset="0"/>
                        <a:cs typeface="Times New Roman" pitchFamily="18" charset="0"/>
                      </a:endParaRPr>
                    </a:p>
                    <a:p>
                      <a:pPr algn="just">
                        <a:lnSpc>
                          <a:spcPct val="115000"/>
                        </a:lnSpc>
                        <a:spcAft>
                          <a:spcPts val="1000"/>
                        </a:spcAft>
                      </a:pPr>
                      <a:r>
                        <a:rPr lang="en-US" sz="1400" dirty="0">
                          <a:effectLst/>
                          <a:latin typeface="Times New Roman" pitchFamily="18" charset="0"/>
                          <a:cs typeface="Times New Roman" pitchFamily="18" charset="0"/>
                        </a:rPr>
                        <a:t>English well.</a:t>
                      </a:r>
                      <a:endParaRPr lang="en-IN" sz="1200" dirty="0">
                        <a:effectLst/>
                        <a:latin typeface="Times New Roman" pitchFamily="18" charset="0"/>
                        <a:cs typeface="Times New Roman" pitchFamily="18" charset="0"/>
                      </a:endParaRPr>
                    </a:p>
                    <a:p>
                      <a:pPr algn="just">
                        <a:lnSpc>
                          <a:spcPct val="115000"/>
                        </a:lnSpc>
                        <a:spcAft>
                          <a:spcPts val="1000"/>
                        </a:spcAft>
                      </a:pPr>
                      <a:r>
                        <a:rPr lang="en-US" sz="1400" dirty="0">
                          <a:effectLst/>
                          <a:latin typeface="Times New Roman" pitchFamily="18" charset="0"/>
                          <a:cs typeface="Times New Roman" pitchFamily="18" charset="0"/>
                        </a:rPr>
                        <a:t> </a:t>
                      </a:r>
                      <a:endParaRPr lang="en-IN" sz="1200" dirty="0">
                        <a:effectLst/>
                        <a:latin typeface="Times New Roman" pitchFamily="18" charset="0"/>
                        <a:cs typeface="Times New Roman" pitchFamily="18" charset="0"/>
                      </a:endParaRPr>
                    </a:p>
                    <a:p>
                      <a:pPr algn="just">
                        <a:lnSpc>
                          <a:spcPct val="115000"/>
                        </a:lnSpc>
                        <a:spcAft>
                          <a:spcPts val="1000"/>
                        </a:spcAft>
                      </a:pPr>
                      <a:r>
                        <a:rPr lang="en-US" sz="1400" dirty="0">
                          <a:effectLst/>
                          <a:latin typeface="Times New Roman" pitchFamily="18" charset="0"/>
                          <a:cs typeface="Times New Roman" pitchFamily="18" charset="0"/>
                        </a:rPr>
                        <a:t> </a:t>
                      </a:r>
                      <a:endParaRPr lang="en-IN" sz="1200" dirty="0">
                        <a:effectLst/>
                        <a:latin typeface="Times New Roman" pitchFamily="18" charset="0"/>
                        <a:cs typeface="Times New Roman" pitchFamily="18" charset="0"/>
                      </a:endParaRPr>
                    </a:p>
                    <a:p>
                      <a:pPr algn="just">
                        <a:lnSpc>
                          <a:spcPct val="115000"/>
                        </a:lnSpc>
                        <a:spcAft>
                          <a:spcPts val="1000"/>
                        </a:spcAft>
                      </a:pPr>
                      <a:r>
                        <a:rPr lang="en-US" sz="1400" dirty="0">
                          <a:effectLst/>
                          <a:latin typeface="Times New Roman" pitchFamily="18" charset="0"/>
                          <a:cs typeface="Times New Roman" pitchFamily="18" charset="0"/>
                        </a:rPr>
                        <a:t> </a:t>
                      </a:r>
                      <a:endParaRPr lang="en-IN" sz="1200" dirty="0">
                        <a:effectLst/>
                        <a:latin typeface="Times New Roman" pitchFamily="18" charset="0"/>
                        <a:cs typeface="Times New Roman" pitchFamily="18" charset="0"/>
                      </a:endParaRPr>
                    </a:p>
                    <a:p>
                      <a:pPr algn="just">
                        <a:lnSpc>
                          <a:spcPct val="115000"/>
                        </a:lnSpc>
                        <a:spcAft>
                          <a:spcPts val="1000"/>
                        </a:spcAft>
                      </a:pPr>
                      <a:r>
                        <a:rPr lang="en-US" sz="1400" dirty="0">
                          <a:effectLst/>
                          <a:latin typeface="Times New Roman" pitchFamily="18" charset="0"/>
                          <a:cs typeface="Times New Roman" pitchFamily="18" charset="0"/>
                        </a:rPr>
                        <a:t>English well.</a:t>
                      </a:r>
                      <a:endParaRPr lang="en-IN" sz="12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a:effectLst/>
                          <a:latin typeface="Times New Roman" pitchFamily="18" charset="0"/>
                          <a:cs typeface="Times New Roman" pitchFamily="18" charset="0"/>
                        </a:rPr>
                        <a:t> </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a:effectLst/>
                          <a:latin typeface="Times New Roman" pitchFamily="18" charset="0"/>
                          <a:cs typeface="Times New Roman" pitchFamily="18" charset="0"/>
                        </a:rPr>
                        <a:t>I</a:t>
                      </a:r>
                      <a:endParaRPr lang="en-IN" sz="1200">
                        <a:effectLst/>
                        <a:latin typeface="Times New Roman" pitchFamily="18" charset="0"/>
                        <a:cs typeface="Times New Roman" pitchFamily="18" charset="0"/>
                      </a:endParaRPr>
                    </a:p>
                    <a:p>
                      <a:pPr algn="just">
                        <a:lnSpc>
                          <a:spcPct val="115000"/>
                        </a:lnSpc>
                        <a:spcAft>
                          <a:spcPts val="1000"/>
                        </a:spcAft>
                      </a:pPr>
                      <a:r>
                        <a:rPr lang="en-US" sz="1400">
                          <a:effectLst/>
                          <a:latin typeface="Times New Roman" pitchFamily="18" charset="0"/>
                          <a:cs typeface="Times New Roman" pitchFamily="18" charset="0"/>
                        </a:rPr>
                        <a:t>We</a:t>
                      </a:r>
                      <a:endParaRPr lang="en-IN" sz="1200">
                        <a:effectLst/>
                        <a:latin typeface="Times New Roman" pitchFamily="18" charset="0"/>
                        <a:cs typeface="Times New Roman" pitchFamily="18" charset="0"/>
                      </a:endParaRPr>
                    </a:p>
                    <a:p>
                      <a:pPr algn="just">
                        <a:lnSpc>
                          <a:spcPct val="115000"/>
                        </a:lnSpc>
                        <a:spcAft>
                          <a:spcPts val="1000"/>
                        </a:spcAft>
                      </a:pPr>
                      <a:r>
                        <a:rPr lang="en-US" sz="1400">
                          <a:effectLst/>
                          <a:latin typeface="Times New Roman" pitchFamily="18" charset="0"/>
                          <a:cs typeface="Times New Roman" pitchFamily="18" charset="0"/>
                        </a:rPr>
                        <a:t>You</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dirty="0">
                          <a:effectLst/>
                          <a:latin typeface="Times New Roman" pitchFamily="18" charset="0"/>
                          <a:cs typeface="Times New Roman" pitchFamily="18" charset="0"/>
                        </a:rPr>
                        <a:t> </a:t>
                      </a:r>
                      <a:endParaRPr lang="en-IN" sz="1200" dirty="0">
                        <a:effectLst/>
                        <a:latin typeface="Times New Roman" pitchFamily="18" charset="0"/>
                        <a:cs typeface="Times New Roman" pitchFamily="18" charset="0"/>
                      </a:endParaRPr>
                    </a:p>
                    <a:p>
                      <a:pPr algn="just">
                        <a:lnSpc>
                          <a:spcPct val="115000"/>
                        </a:lnSpc>
                        <a:spcAft>
                          <a:spcPts val="1000"/>
                        </a:spcAft>
                      </a:pPr>
                      <a:r>
                        <a:rPr lang="en-US" sz="1400" dirty="0">
                          <a:effectLst/>
                          <a:latin typeface="Times New Roman" pitchFamily="18" charset="0"/>
                          <a:cs typeface="Times New Roman" pitchFamily="18" charset="0"/>
                        </a:rPr>
                        <a:t>will have</a:t>
                      </a:r>
                      <a:endParaRPr lang="en-IN" sz="12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dirty="0">
                          <a:effectLst/>
                          <a:latin typeface="Times New Roman" pitchFamily="18" charset="0"/>
                          <a:cs typeface="Times New Roman" pitchFamily="18" charset="0"/>
                        </a:rPr>
                        <a:t>not spoken</a:t>
                      </a:r>
                      <a:endParaRPr lang="en-IN" sz="1200" dirty="0">
                        <a:effectLst/>
                        <a:latin typeface="Times New Roman" pitchFamily="18" charset="0"/>
                        <a:cs typeface="Times New Roman" pitchFamily="18" charset="0"/>
                      </a:endParaRPr>
                    </a:p>
                    <a:p>
                      <a:pPr algn="just">
                        <a:lnSpc>
                          <a:spcPct val="115000"/>
                        </a:lnSpc>
                        <a:spcAft>
                          <a:spcPts val="1000"/>
                        </a:spcAft>
                      </a:pPr>
                      <a:r>
                        <a:rPr lang="en-US" sz="1400" dirty="0">
                          <a:effectLst/>
                          <a:latin typeface="Times New Roman" pitchFamily="18" charset="0"/>
                          <a:cs typeface="Times New Roman" pitchFamily="18" charset="0"/>
                        </a:rPr>
                        <a:t>not talked</a:t>
                      </a:r>
                      <a:endParaRPr lang="en-IN" sz="1200" dirty="0">
                        <a:effectLst/>
                        <a:latin typeface="Times New Roman" pitchFamily="18" charset="0"/>
                        <a:cs typeface="Times New Roman" pitchFamily="18" charset="0"/>
                      </a:endParaRPr>
                    </a:p>
                    <a:p>
                      <a:pPr algn="just">
                        <a:lnSpc>
                          <a:spcPct val="115000"/>
                        </a:lnSpc>
                        <a:spcAft>
                          <a:spcPts val="1000"/>
                        </a:spcAft>
                      </a:pPr>
                      <a:r>
                        <a:rPr lang="en-US" sz="1400" dirty="0">
                          <a:effectLst/>
                          <a:latin typeface="Times New Roman" pitchFamily="18" charset="0"/>
                          <a:cs typeface="Times New Roman" pitchFamily="18" charset="0"/>
                        </a:rPr>
                        <a:t>not understood</a:t>
                      </a:r>
                      <a:endParaRPr lang="en-IN" sz="12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dirty="0">
                          <a:effectLst/>
                          <a:latin typeface="Times New Roman" pitchFamily="18" charset="0"/>
                          <a:cs typeface="Times New Roman" pitchFamily="18" charset="0"/>
                        </a:rPr>
                        <a:t> </a:t>
                      </a:r>
                      <a:endParaRPr lang="en-IN" sz="1200" dirty="0">
                        <a:effectLst/>
                        <a:latin typeface="Times New Roman" pitchFamily="18" charset="0"/>
                        <a:cs typeface="Times New Roman" pitchFamily="18" charset="0"/>
                      </a:endParaRPr>
                    </a:p>
                    <a:p>
                      <a:pPr algn="just">
                        <a:lnSpc>
                          <a:spcPct val="115000"/>
                        </a:lnSpc>
                        <a:spcAft>
                          <a:spcPts val="1000"/>
                        </a:spcAft>
                      </a:pPr>
                      <a:r>
                        <a:rPr lang="en-US" sz="1400" dirty="0">
                          <a:effectLst/>
                          <a:latin typeface="Times New Roman" pitchFamily="18" charset="0"/>
                          <a:cs typeface="Times New Roman" pitchFamily="18" charset="0"/>
                        </a:rPr>
                        <a:t>English well.</a:t>
                      </a:r>
                      <a:endParaRPr lang="en-IN" sz="1200" dirty="0">
                        <a:effectLst/>
                        <a:latin typeface="Times New Roman" pitchFamily="18" charset="0"/>
                        <a:ea typeface="Calibri"/>
                        <a:cs typeface="Times New Roman" pitchFamily="18" charset="0"/>
                      </a:endParaRPr>
                    </a:p>
                  </a:txBody>
                  <a:tcPr marL="68580" marR="68580" marT="0" marB="0"/>
                </a:tc>
              </a:tr>
              <a:tr h="1095081">
                <a:tc>
                  <a:txBody>
                    <a:bodyPr/>
                    <a:lstStyle/>
                    <a:p>
                      <a:pPr algn="just">
                        <a:lnSpc>
                          <a:spcPct val="115000"/>
                        </a:lnSpc>
                        <a:spcAft>
                          <a:spcPts val="1000"/>
                        </a:spcAft>
                      </a:pPr>
                      <a:r>
                        <a:rPr lang="en-US" sz="1400">
                          <a:effectLst/>
                          <a:latin typeface="Times New Roman" pitchFamily="18" charset="0"/>
                          <a:cs typeface="Times New Roman" pitchFamily="18" charset="0"/>
                        </a:rPr>
                        <a:t>He</a:t>
                      </a:r>
                      <a:endParaRPr lang="en-IN" sz="1200">
                        <a:effectLst/>
                        <a:latin typeface="Times New Roman" pitchFamily="18" charset="0"/>
                        <a:cs typeface="Times New Roman" pitchFamily="18" charset="0"/>
                      </a:endParaRPr>
                    </a:p>
                    <a:p>
                      <a:pPr algn="just">
                        <a:lnSpc>
                          <a:spcPct val="115000"/>
                        </a:lnSpc>
                        <a:spcAft>
                          <a:spcPts val="1000"/>
                        </a:spcAft>
                      </a:pPr>
                      <a:r>
                        <a:rPr lang="en-US" sz="1400">
                          <a:effectLst/>
                          <a:latin typeface="Times New Roman" pitchFamily="18" charset="0"/>
                          <a:cs typeface="Times New Roman" pitchFamily="18" charset="0"/>
                        </a:rPr>
                        <a:t>She</a:t>
                      </a:r>
                      <a:endParaRPr lang="en-IN" sz="1200">
                        <a:effectLst/>
                        <a:latin typeface="Times New Roman" pitchFamily="18" charset="0"/>
                        <a:cs typeface="Times New Roman" pitchFamily="18" charset="0"/>
                      </a:endParaRPr>
                    </a:p>
                    <a:p>
                      <a:pPr algn="just">
                        <a:lnSpc>
                          <a:spcPct val="115000"/>
                        </a:lnSpc>
                        <a:spcAft>
                          <a:spcPts val="1000"/>
                        </a:spcAft>
                      </a:pPr>
                      <a:r>
                        <a:rPr lang="en-US" sz="1400">
                          <a:effectLst/>
                          <a:latin typeface="Times New Roman" pitchFamily="18" charset="0"/>
                          <a:cs typeface="Times New Roman" pitchFamily="18" charset="0"/>
                        </a:rPr>
                        <a:t>It</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a:effectLst/>
                          <a:latin typeface="Times New Roman" pitchFamily="18" charset="0"/>
                          <a:cs typeface="Times New Roman" pitchFamily="18" charset="0"/>
                        </a:rPr>
                        <a:t>will have</a:t>
                      </a:r>
                      <a:endParaRPr lang="en-IN" sz="1200">
                        <a:effectLst/>
                        <a:latin typeface="Times New Roman" pitchFamily="18" charset="0"/>
                        <a:cs typeface="Times New Roman" pitchFamily="18" charset="0"/>
                      </a:endParaRPr>
                    </a:p>
                    <a:p>
                      <a:pPr algn="just">
                        <a:lnSpc>
                          <a:spcPct val="115000"/>
                        </a:lnSpc>
                        <a:spcAft>
                          <a:spcPts val="1000"/>
                        </a:spcAft>
                      </a:pPr>
                      <a:r>
                        <a:rPr lang="en-US" sz="1400">
                          <a:effectLst/>
                          <a:latin typeface="Times New Roman" pitchFamily="18" charset="0"/>
                          <a:cs typeface="Times New Roman" pitchFamily="18" charset="0"/>
                        </a:rPr>
                        <a:t> </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dirty="0">
                          <a:effectLst/>
                          <a:latin typeface="Times New Roman" pitchFamily="18" charset="0"/>
                          <a:cs typeface="Times New Roman" pitchFamily="18" charset="0"/>
                        </a:rPr>
                        <a:t>read</a:t>
                      </a:r>
                      <a:endParaRPr lang="en-IN" sz="1200" dirty="0">
                        <a:effectLst/>
                        <a:latin typeface="Times New Roman" pitchFamily="18" charset="0"/>
                        <a:cs typeface="Times New Roman" pitchFamily="18" charset="0"/>
                      </a:endParaRPr>
                    </a:p>
                    <a:p>
                      <a:pPr algn="just">
                        <a:lnSpc>
                          <a:spcPct val="115000"/>
                        </a:lnSpc>
                        <a:spcAft>
                          <a:spcPts val="1000"/>
                        </a:spcAft>
                      </a:pPr>
                      <a:r>
                        <a:rPr lang="en-US" sz="1400" dirty="0">
                          <a:effectLst/>
                          <a:latin typeface="Times New Roman" pitchFamily="18" charset="0"/>
                          <a:cs typeface="Times New Roman" pitchFamily="18" charset="0"/>
                        </a:rPr>
                        <a:t>wrote</a:t>
                      </a:r>
                      <a:endParaRPr lang="en-IN" sz="1200" dirty="0">
                        <a:effectLst/>
                        <a:latin typeface="Times New Roman" pitchFamily="18" charset="0"/>
                        <a:cs typeface="Times New Roman" pitchFamily="18" charset="0"/>
                      </a:endParaRPr>
                    </a:p>
                    <a:p>
                      <a:pPr algn="just">
                        <a:lnSpc>
                          <a:spcPct val="115000"/>
                        </a:lnSpc>
                        <a:spcAft>
                          <a:spcPts val="1000"/>
                        </a:spcAft>
                      </a:pPr>
                      <a:r>
                        <a:rPr lang="en-US" sz="1400" dirty="0">
                          <a:effectLst/>
                          <a:latin typeface="Times New Roman" pitchFamily="18" charset="0"/>
                          <a:cs typeface="Times New Roman" pitchFamily="18" charset="0"/>
                        </a:rPr>
                        <a:t>imitated</a:t>
                      </a:r>
                      <a:endParaRPr lang="en-IN" sz="1200" dirty="0">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c>
                  <a:txBody>
                    <a:bodyPr/>
                    <a:lstStyle/>
                    <a:p>
                      <a:pPr algn="just">
                        <a:lnSpc>
                          <a:spcPct val="115000"/>
                        </a:lnSpc>
                        <a:spcAft>
                          <a:spcPts val="1000"/>
                        </a:spcAft>
                      </a:pPr>
                      <a:r>
                        <a:rPr lang="en-US" sz="1400">
                          <a:effectLst/>
                          <a:latin typeface="Times New Roman" pitchFamily="18" charset="0"/>
                          <a:cs typeface="Times New Roman" pitchFamily="18" charset="0"/>
                        </a:rPr>
                        <a:t> </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a:effectLst/>
                          <a:latin typeface="Times New Roman" pitchFamily="18" charset="0"/>
                          <a:cs typeface="Times New Roman" pitchFamily="18" charset="0"/>
                        </a:rPr>
                        <a:t>He</a:t>
                      </a:r>
                      <a:endParaRPr lang="en-IN" sz="1200">
                        <a:effectLst/>
                        <a:latin typeface="Times New Roman" pitchFamily="18" charset="0"/>
                        <a:cs typeface="Times New Roman" pitchFamily="18" charset="0"/>
                      </a:endParaRPr>
                    </a:p>
                    <a:p>
                      <a:pPr algn="just">
                        <a:lnSpc>
                          <a:spcPct val="115000"/>
                        </a:lnSpc>
                        <a:spcAft>
                          <a:spcPts val="1000"/>
                        </a:spcAft>
                      </a:pPr>
                      <a:r>
                        <a:rPr lang="en-US" sz="1400">
                          <a:effectLst/>
                          <a:latin typeface="Times New Roman" pitchFamily="18" charset="0"/>
                          <a:cs typeface="Times New Roman" pitchFamily="18" charset="0"/>
                        </a:rPr>
                        <a:t>She</a:t>
                      </a:r>
                      <a:endParaRPr lang="en-IN" sz="1200">
                        <a:effectLst/>
                        <a:latin typeface="Times New Roman" pitchFamily="18" charset="0"/>
                        <a:cs typeface="Times New Roman" pitchFamily="18" charset="0"/>
                      </a:endParaRPr>
                    </a:p>
                    <a:p>
                      <a:pPr algn="just">
                        <a:lnSpc>
                          <a:spcPct val="115000"/>
                        </a:lnSpc>
                        <a:spcAft>
                          <a:spcPts val="1000"/>
                        </a:spcAft>
                      </a:pPr>
                      <a:r>
                        <a:rPr lang="en-US" sz="1400">
                          <a:effectLst/>
                          <a:latin typeface="Times New Roman" pitchFamily="18" charset="0"/>
                          <a:cs typeface="Times New Roman" pitchFamily="18" charset="0"/>
                        </a:rPr>
                        <a:t>It</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a:effectLst/>
                          <a:latin typeface="Times New Roman" pitchFamily="18" charset="0"/>
                          <a:cs typeface="Times New Roman" pitchFamily="18" charset="0"/>
                        </a:rPr>
                        <a:t>will have</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a:effectLst/>
                          <a:latin typeface="Times New Roman" pitchFamily="18" charset="0"/>
                          <a:cs typeface="Times New Roman" pitchFamily="18" charset="0"/>
                        </a:rPr>
                        <a:t>not read</a:t>
                      </a:r>
                      <a:endParaRPr lang="en-IN" sz="1200">
                        <a:effectLst/>
                        <a:latin typeface="Times New Roman" pitchFamily="18" charset="0"/>
                        <a:cs typeface="Times New Roman" pitchFamily="18" charset="0"/>
                      </a:endParaRPr>
                    </a:p>
                    <a:p>
                      <a:pPr algn="just">
                        <a:lnSpc>
                          <a:spcPct val="115000"/>
                        </a:lnSpc>
                        <a:spcAft>
                          <a:spcPts val="1000"/>
                        </a:spcAft>
                      </a:pPr>
                      <a:r>
                        <a:rPr lang="en-US" sz="1400">
                          <a:effectLst/>
                          <a:latin typeface="Times New Roman" pitchFamily="18" charset="0"/>
                          <a:cs typeface="Times New Roman" pitchFamily="18" charset="0"/>
                        </a:rPr>
                        <a:t>not wrote</a:t>
                      </a:r>
                      <a:endParaRPr lang="en-IN" sz="1200">
                        <a:effectLst/>
                        <a:latin typeface="Times New Roman" pitchFamily="18" charset="0"/>
                        <a:cs typeface="Times New Roman" pitchFamily="18" charset="0"/>
                      </a:endParaRPr>
                    </a:p>
                    <a:p>
                      <a:pPr algn="just">
                        <a:lnSpc>
                          <a:spcPct val="115000"/>
                        </a:lnSpc>
                        <a:spcAft>
                          <a:spcPts val="1000"/>
                        </a:spcAft>
                      </a:pPr>
                      <a:r>
                        <a:rPr lang="en-US" sz="1400">
                          <a:effectLst/>
                          <a:latin typeface="Times New Roman" pitchFamily="18" charset="0"/>
                          <a:cs typeface="Times New Roman" pitchFamily="18" charset="0"/>
                        </a:rPr>
                        <a:t>not imitated</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a:effectLst/>
                          <a:latin typeface="Times New Roman" pitchFamily="18" charset="0"/>
                          <a:cs typeface="Times New Roman" pitchFamily="18" charset="0"/>
                        </a:rPr>
                        <a:t>English well.</a:t>
                      </a:r>
                      <a:endParaRPr lang="en-IN" sz="1200">
                        <a:effectLst/>
                        <a:latin typeface="Times New Roman" pitchFamily="18" charset="0"/>
                        <a:ea typeface="Calibri"/>
                        <a:cs typeface="Times New Roman" pitchFamily="18" charset="0"/>
                      </a:endParaRPr>
                    </a:p>
                  </a:txBody>
                  <a:tcPr marL="68580" marR="68580" marT="0" marB="0"/>
                </a:tc>
              </a:tr>
              <a:tr h="542764">
                <a:tc>
                  <a:txBody>
                    <a:bodyPr/>
                    <a:lstStyle/>
                    <a:p>
                      <a:pPr algn="just">
                        <a:lnSpc>
                          <a:spcPct val="115000"/>
                        </a:lnSpc>
                        <a:spcAft>
                          <a:spcPts val="1000"/>
                        </a:spcAft>
                      </a:pPr>
                      <a:r>
                        <a:rPr lang="en-US" sz="1400">
                          <a:effectLst/>
                          <a:latin typeface="Times New Roman" pitchFamily="18" charset="0"/>
                          <a:cs typeface="Times New Roman" pitchFamily="18" charset="0"/>
                        </a:rPr>
                        <a:t>They</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a:effectLst/>
                          <a:latin typeface="Times New Roman" pitchFamily="18" charset="0"/>
                          <a:cs typeface="Times New Roman" pitchFamily="18" charset="0"/>
                        </a:rPr>
                        <a:t>will have</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a:effectLst/>
                          <a:latin typeface="Times New Roman" pitchFamily="18" charset="0"/>
                          <a:cs typeface="Times New Roman" pitchFamily="18" charset="0"/>
                        </a:rPr>
                        <a:t>communicated</a:t>
                      </a:r>
                      <a:endParaRPr lang="en-IN" sz="1200">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c>
                  <a:txBody>
                    <a:bodyPr/>
                    <a:lstStyle/>
                    <a:p>
                      <a:pPr algn="just">
                        <a:lnSpc>
                          <a:spcPct val="115000"/>
                        </a:lnSpc>
                        <a:spcAft>
                          <a:spcPts val="1000"/>
                        </a:spcAft>
                      </a:pPr>
                      <a:r>
                        <a:rPr lang="en-US" sz="1400">
                          <a:effectLst/>
                          <a:latin typeface="Times New Roman" pitchFamily="18" charset="0"/>
                          <a:cs typeface="Times New Roman" pitchFamily="18" charset="0"/>
                        </a:rPr>
                        <a:t> </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a:effectLst/>
                          <a:latin typeface="Times New Roman" pitchFamily="18" charset="0"/>
                          <a:cs typeface="Times New Roman" pitchFamily="18" charset="0"/>
                        </a:rPr>
                        <a:t>They</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a:effectLst/>
                          <a:latin typeface="Times New Roman" pitchFamily="18" charset="0"/>
                          <a:cs typeface="Times New Roman" pitchFamily="18" charset="0"/>
                        </a:rPr>
                        <a:t>will have</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a:effectLst/>
                          <a:latin typeface="Times New Roman" pitchFamily="18" charset="0"/>
                          <a:cs typeface="Times New Roman" pitchFamily="18" charset="0"/>
                        </a:rPr>
                        <a:t>not communicated</a:t>
                      </a:r>
                      <a:endParaRPr lang="en-IN" sz="120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dirty="0">
                          <a:effectLst/>
                          <a:latin typeface="Times New Roman" pitchFamily="18" charset="0"/>
                          <a:cs typeface="Times New Roman" pitchFamily="18" charset="0"/>
                        </a:rPr>
                        <a:t>English well.</a:t>
                      </a:r>
                      <a:endParaRPr lang="en-IN" sz="1200" dirty="0">
                        <a:effectLst/>
                        <a:latin typeface="Times New Roman" pitchFamily="18" charset="0"/>
                        <a:ea typeface="Calibri"/>
                        <a:cs typeface="Times New Roman" pitchFamily="18" charset="0"/>
                      </a:endParaRPr>
                    </a:p>
                  </a:txBody>
                  <a:tcPr marL="68580" marR="68580" marT="0" marB="0"/>
                </a:tc>
              </a:tr>
            </a:tbl>
          </a:graphicData>
        </a:graphic>
      </p:graphicFrame>
      <p:sp>
        <p:nvSpPr>
          <p:cNvPr id="5" name="Rectangle 1"/>
          <p:cNvSpPr>
            <a:spLocks noChangeArrowheads="1"/>
          </p:cNvSpPr>
          <p:nvPr/>
        </p:nvSpPr>
        <p:spPr bwMode="auto">
          <a:xfrm>
            <a:off x="179512" y="1109936"/>
            <a:ext cx="8280920" cy="2523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04704"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600" b="0" i="0" u="none" strike="noStrike" cap="none" normalizeH="0" baseline="0" dirty="0" smtClean="0">
                <a:ln>
                  <a:noFill/>
                </a:ln>
                <a:solidFill>
                  <a:srgbClr val="0D0D0D"/>
                </a:solidFill>
                <a:effectLst/>
                <a:latin typeface="Book Antiqua" pitchFamily="18" charset="0"/>
                <a:ea typeface="Times New Roman" pitchFamily="18" charset="0"/>
                <a:cs typeface="Arial" pitchFamily="34" charset="0"/>
              </a:rPr>
              <a:t>Examples:</a:t>
            </a:r>
            <a:endPar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 typeface="Symbol" pitchFamily="18" charset="2"/>
              <a:buChar char=""/>
              <a:tabLst>
                <a:tab pos="457200" algn="l"/>
              </a:tabLst>
            </a:pPr>
            <a:r>
              <a:rPr kumimoji="0" lang="en-US" sz="1600"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You </a:t>
            </a:r>
            <a:r>
              <a:rPr kumimoji="0" lang="en-US" sz="1600"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will have perfected</a:t>
            </a:r>
            <a:r>
              <a:rPr kumimoji="0" lang="en-US" sz="1600"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 your English by the time you come back from the U.S.</a:t>
            </a:r>
            <a:endPar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 typeface="Symbol" pitchFamily="18" charset="2"/>
              <a:buChar char=""/>
              <a:tabLst>
                <a:tab pos="457200" algn="l"/>
              </a:tabLst>
            </a:pPr>
            <a:r>
              <a:rPr kumimoji="0" lang="en-US" sz="1600"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You </a:t>
            </a:r>
            <a:r>
              <a:rPr kumimoji="0" lang="en-US" sz="1600"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will not have perfected</a:t>
            </a:r>
            <a:r>
              <a:rPr kumimoji="0" lang="en-US" sz="1600"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 your English by the time you come back from the U.S.</a:t>
            </a:r>
            <a:endPar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 typeface="Symbol" pitchFamily="18" charset="2"/>
              <a:buChar char=""/>
              <a:tabLst>
                <a:tab pos="457200" algn="l"/>
              </a:tabLst>
            </a:pPr>
            <a:r>
              <a:rPr kumimoji="0" lang="en-US" sz="1600"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By next November, I </a:t>
            </a:r>
            <a:r>
              <a:rPr kumimoji="0" lang="en-US" sz="1600"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will have received</a:t>
            </a:r>
            <a:r>
              <a:rPr kumimoji="0" lang="en-US" sz="1600"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 my promotion.</a:t>
            </a:r>
            <a:endPar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 typeface="Symbol" pitchFamily="18" charset="2"/>
              <a:buChar char=""/>
              <a:tabLst>
                <a:tab pos="457200" algn="l"/>
              </a:tabLst>
            </a:pPr>
            <a:r>
              <a:rPr kumimoji="0" lang="en-US" sz="1600"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By the time he </a:t>
            </a:r>
            <a:r>
              <a:rPr kumimoji="0" lang="en-US" sz="1600" b="0" i="1"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gets</a:t>
            </a:r>
            <a:r>
              <a:rPr kumimoji="0" lang="en-US" sz="1600"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 home, she </a:t>
            </a:r>
            <a:r>
              <a:rPr kumimoji="0" lang="en-US" sz="1600"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is going to have cleaned</a:t>
            </a:r>
            <a:r>
              <a:rPr kumimoji="0" lang="en-US" sz="1600"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 the entire house.</a:t>
            </a:r>
            <a:endPar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 typeface="Symbol" pitchFamily="18" charset="2"/>
              <a:buChar char=""/>
              <a:tabLst>
                <a:tab pos="457200" algn="l"/>
              </a:tabLst>
            </a:pPr>
            <a:r>
              <a:rPr kumimoji="0" lang="en-US" sz="1600"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I </a:t>
            </a:r>
            <a:r>
              <a:rPr kumimoji="0" lang="en-US" sz="1600"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am not going to have finished</a:t>
            </a:r>
            <a:r>
              <a:rPr kumimoji="0" lang="en-US" sz="1600"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 this test by 3 o'clock.</a:t>
            </a:r>
            <a:endPar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600"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We use </a:t>
            </a:r>
            <a:r>
              <a:rPr kumimoji="0" lang="en-US" sz="1600" b="1" i="0" u="sng"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future perfect</a:t>
            </a:r>
            <a:r>
              <a:rPr kumimoji="0" lang="en-US" sz="1600"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 to make affirmative, negative and interrogative sentences.</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Affirmative sentences                                            Negative sentences</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963707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274638"/>
            <a:ext cx="8208912" cy="778098"/>
          </a:xfrm>
        </p:spPr>
        <p:txBody>
          <a:bodyPr/>
          <a:lstStyle/>
          <a:p>
            <a:pPr lvl="0"/>
            <a:r>
              <a:rPr lang="en-US" sz="2400" b="1" dirty="0">
                <a:solidFill>
                  <a:srgbClr val="0D0D0D"/>
                </a:solidFill>
                <a:latin typeface="Book Antiqua" pitchFamily="18" charset="0"/>
                <a:ea typeface="Times New Roman" pitchFamily="18" charset="0"/>
                <a:cs typeface="Times New Roman" pitchFamily="18" charset="0"/>
              </a:rPr>
              <a:t>4.4. Future Perfect Continuous: </a:t>
            </a:r>
            <a:r>
              <a:rPr lang="en-US" sz="2400" b="1" dirty="0" smtClean="0">
                <a:solidFill>
                  <a:srgbClr val="0D0D0D"/>
                </a:solidFill>
                <a:latin typeface="Book Antiqua" pitchFamily="18" charset="0"/>
                <a:ea typeface="Times New Roman" pitchFamily="18" charset="0"/>
                <a:cs typeface="Times New Roman" pitchFamily="18" charset="0"/>
              </a:rPr>
              <a:t/>
            </a:r>
            <a:br>
              <a:rPr lang="en-US" sz="2400" b="1" dirty="0" smtClean="0">
                <a:solidFill>
                  <a:srgbClr val="0D0D0D"/>
                </a:solidFill>
                <a:latin typeface="Book Antiqua" pitchFamily="18" charset="0"/>
                <a:ea typeface="Times New Roman" pitchFamily="18" charset="0"/>
                <a:cs typeface="Times New Roman" pitchFamily="18" charset="0"/>
              </a:rPr>
            </a:br>
            <a:r>
              <a:rPr lang="en-US" sz="2400" b="1" dirty="0" smtClean="0">
                <a:solidFill>
                  <a:srgbClr val="0D0D0D"/>
                </a:solidFill>
                <a:latin typeface="Book Antiqua" pitchFamily="18" charset="0"/>
                <a:ea typeface="Times New Roman" pitchFamily="18" charset="0"/>
                <a:cs typeface="Tunga"/>
              </a:rPr>
              <a:t>[</a:t>
            </a:r>
            <a:r>
              <a:rPr lang="en-US" sz="2400" b="1" dirty="0">
                <a:solidFill>
                  <a:srgbClr val="0D0D0D"/>
                </a:solidFill>
                <a:latin typeface="Book Antiqua" pitchFamily="18" charset="0"/>
                <a:ea typeface="Times New Roman" pitchFamily="18" charset="0"/>
                <a:cs typeface="Tunga"/>
              </a:rPr>
              <a:t>Subject + will have been + present form of verb + </a:t>
            </a:r>
            <a:r>
              <a:rPr lang="en-US" sz="2400" b="1" dirty="0" err="1">
                <a:solidFill>
                  <a:srgbClr val="0D0D0D"/>
                </a:solidFill>
                <a:latin typeface="Book Antiqua" pitchFamily="18" charset="0"/>
                <a:ea typeface="Times New Roman" pitchFamily="18" charset="0"/>
                <a:cs typeface="Tunga"/>
              </a:rPr>
              <a:t>ing</a:t>
            </a:r>
            <a:r>
              <a:rPr lang="en-US" sz="2400" b="1" dirty="0">
                <a:solidFill>
                  <a:srgbClr val="0D0D0D"/>
                </a:solidFill>
                <a:latin typeface="Book Antiqua" pitchFamily="18" charset="0"/>
                <a:ea typeface="Times New Roman" pitchFamily="18" charset="0"/>
                <a:cs typeface="Tunga"/>
              </a:rPr>
              <a:t>]</a:t>
            </a:r>
            <a:r>
              <a:rPr lang="en-US" sz="2800" b="1" dirty="0">
                <a:solidFill>
                  <a:srgbClr val="365F91"/>
                </a:solidFill>
                <a:latin typeface="Cambria" pitchFamily="18" charset="0"/>
                <a:ea typeface="Times New Roman" pitchFamily="18" charset="0"/>
                <a:cs typeface="Tunga"/>
              </a:rPr>
              <a:t/>
            </a:r>
            <a:br>
              <a:rPr lang="en-US" sz="2800" b="1" dirty="0">
                <a:solidFill>
                  <a:srgbClr val="365F91"/>
                </a:solidFill>
                <a:latin typeface="Cambria" pitchFamily="18" charset="0"/>
                <a:ea typeface="Times New Roman" pitchFamily="18" charset="0"/>
                <a:cs typeface="Tunga"/>
              </a:rPr>
            </a:br>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21544850"/>
              </p:ext>
            </p:extLst>
          </p:nvPr>
        </p:nvGraphicFramePr>
        <p:xfrm>
          <a:off x="0" y="3288375"/>
          <a:ext cx="9108504" cy="3597009"/>
        </p:xfrm>
        <a:graphic>
          <a:graphicData uri="http://schemas.openxmlformats.org/drawingml/2006/table">
            <a:tbl>
              <a:tblPr firstRow="1" firstCol="1" bandRow="1">
                <a:tableStyleId>{5C22544A-7EE6-4342-B048-85BDC9FD1C3A}</a:tableStyleId>
              </a:tblPr>
              <a:tblGrid>
                <a:gridCol w="531175"/>
                <a:gridCol w="647775"/>
                <a:gridCol w="1256865"/>
                <a:gridCol w="911844"/>
                <a:gridCol w="162560"/>
                <a:gridCol w="518220"/>
                <a:gridCol w="1294830"/>
                <a:gridCol w="1359607"/>
                <a:gridCol w="2425628"/>
              </a:tblGrid>
              <a:tr h="510012">
                <a:tc>
                  <a:txBody>
                    <a:bodyPr/>
                    <a:lstStyle/>
                    <a:p>
                      <a:pPr algn="just">
                        <a:lnSpc>
                          <a:spcPct val="115000"/>
                        </a:lnSpc>
                        <a:spcAft>
                          <a:spcPts val="1000"/>
                        </a:spcAft>
                      </a:pPr>
                      <a:r>
                        <a:rPr lang="en-US" sz="1400" b="1" dirty="0">
                          <a:effectLst/>
                          <a:latin typeface="Times New Roman" pitchFamily="18" charset="0"/>
                          <a:cs typeface="Times New Roman" pitchFamily="18" charset="0"/>
                        </a:rPr>
                        <a:t>S</a:t>
                      </a:r>
                      <a:endParaRPr lang="en-IN" sz="1200" b="1"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b="1">
                          <a:effectLst/>
                          <a:latin typeface="Times New Roman" pitchFamily="18" charset="0"/>
                          <a:cs typeface="Times New Roman" pitchFamily="18" charset="0"/>
                        </a:rPr>
                        <a:t>HV</a:t>
                      </a:r>
                      <a:endParaRPr lang="en-IN" sz="12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b="1">
                          <a:effectLst/>
                          <a:latin typeface="Times New Roman" pitchFamily="18" charset="0"/>
                          <a:cs typeface="Times New Roman" pitchFamily="18" charset="0"/>
                        </a:rPr>
                        <a:t>MV</a:t>
                      </a:r>
                      <a:endParaRPr lang="en-IN" sz="12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b="1">
                          <a:effectLst/>
                          <a:latin typeface="Times New Roman" pitchFamily="18" charset="0"/>
                          <a:cs typeface="Times New Roman" pitchFamily="18" charset="0"/>
                        </a:rPr>
                        <a:t>Complement</a:t>
                      </a:r>
                      <a:endParaRPr lang="en-IN" sz="12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b="1">
                          <a:effectLst/>
                          <a:latin typeface="Times New Roman" pitchFamily="18" charset="0"/>
                          <a:cs typeface="Times New Roman" pitchFamily="18" charset="0"/>
                        </a:rPr>
                        <a:t> </a:t>
                      </a:r>
                      <a:endParaRPr lang="en-IN" sz="12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b="1">
                          <a:effectLst/>
                          <a:latin typeface="Times New Roman" pitchFamily="18" charset="0"/>
                          <a:cs typeface="Times New Roman" pitchFamily="18" charset="0"/>
                        </a:rPr>
                        <a:t>S</a:t>
                      </a:r>
                      <a:endParaRPr lang="en-IN" sz="12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b="1">
                          <a:effectLst/>
                          <a:latin typeface="Times New Roman" pitchFamily="18" charset="0"/>
                          <a:cs typeface="Times New Roman" pitchFamily="18" charset="0"/>
                        </a:rPr>
                        <a:t>HV</a:t>
                      </a:r>
                      <a:endParaRPr lang="en-IN" sz="12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b="1">
                          <a:effectLst/>
                          <a:latin typeface="Times New Roman" pitchFamily="18" charset="0"/>
                          <a:cs typeface="Times New Roman" pitchFamily="18" charset="0"/>
                        </a:rPr>
                        <a:t>MV</a:t>
                      </a:r>
                      <a:endParaRPr lang="en-IN" sz="12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b="1" dirty="0">
                          <a:effectLst/>
                          <a:latin typeface="Times New Roman" pitchFamily="18" charset="0"/>
                          <a:cs typeface="Times New Roman" pitchFamily="18" charset="0"/>
                        </a:rPr>
                        <a:t>Complement</a:t>
                      </a:r>
                      <a:endParaRPr lang="en-IN" sz="1200" b="1" dirty="0">
                        <a:effectLst/>
                        <a:latin typeface="Times New Roman" pitchFamily="18" charset="0"/>
                        <a:ea typeface="Calibri"/>
                        <a:cs typeface="Times New Roman" pitchFamily="18" charset="0"/>
                      </a:endParaRPr>
                    </a:p>
                  </a:txBody>
                  <a:tcPr marL="68580" marR="68580" marT="0" marB="0"/>
                </a:tc>
              </a:tr>
              <a:tr h="1028999">
                <a:tc>
                  <a:txBody>
                    <a:bodyPr/>
                    <a:lstStyle/>
                    <a:p>
                      <a:pPr algn="just">
                        <a:lnSpc>
                          <a:spcPct val="115000"/>
                        </a:lnSpc>
                        <a:spcAft>
                          <a:spcPts val="1000"/>
                        </a:spcAft>
                      </a:pPr>
                      <a:r>
                        <a:rPr lang="en-US" sz="1400" b="1" dirty="0">
                          <a:effectLst/>
                          <a:latin typeface="Times New Roman" pitchFamily="18" charset="0"/>
                          <a:cs typeface="Times New Roman" pitchFamily="18" charset="0"/>
                        </a:rPr>
                        <a:t>I</a:t>
                      </a:r>
                      <a:endParaRPr lang="en-IN" sz="1200" b="1" dirty="0">
                        <a:effectLst/>
                        <a:latin typeface="Times New Roman" pitchFamily="18" charset="0"/>
                        <a:cs typeface="Times New Roman" pitchFamily="18" charset="0"/>
                      </a:endParaRPr>
                    </a:p>
                    <a:p>
                      <a:pPr algn="just">
                        <a:lnSpc>
                          <a:spcPct val="115000"/>
                        </a:lnSpc>
                        <a:spcAft>
                          <a:spcPts val="1000"/>
                        </a:spcAft>
                      </a:pPr>
                      <a:r>
                        <a:rPr lang="en-US" sz="1400" b="1" dirty="0">
                          <a:effectLst/>
                          <a:latin typeface="Times New Roman" pitchFamily="18" charset="0"/>
                          <a:cs typeface="Times New Roman" pitchFamily="18" charset="0"/>
                        </a:rPr>
                        <a:t>We</a:t>
                      </a:r>
                      <a:endParaRPr lang="en-IN" sz="1200" b="1" dirty="0">
                        <a:effectLst/>
                        <a:latin typeface="Times New Roman" pitchFamily="18" charset="0"/>
                        <a:cs typeface="Times New Roman" pitchFamily="18" charset="0"/>
                      </a:endParaRPr>
                    </a:p>
                    <a:p>
                      <a:pPr algn="just">
                        <a:lnSpc>
                          <a:spcPct val="115000"/>
                        </a:lnSpc>
                        <a:spcAft>
                          <a:spcPts val="1000"/>
                        </a:spcAft>
                      </a:pPr>
                      <a:r>
                        <a:rPr lang="en-US" sz="1400" b="1" dirty="0">
                          <a:effectLst/>
                          <a:latin typeface="Times New Roman" pitchFamily="18" charset="0"/>
                          <a:cs typeface="Times New Roman" pitchFamily="18" charset="0"/>
                        </a:rPr>
                        <a:t>You</a:t>
                      </a:r>
                      <a:endParaRPr lang="en-IN" sz="1200" b="1"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b="1" dirty="0">
                          <a:effectLst/>
                          <a:latin typeface="Times New Roman" pitchFamily="18" charset="0"/>
                          <a:cs typeface="Times New Roman" pitchFamily="18" charset="0"/>
                        </a:rPr>
                        <a:t>will </a:t>
                      </a:r>
                      <a:endParaRPr lang="en-IN" sz="1200" b="1" dirty="0">
                        <a:effectLst/>
                        <a:latin typeface="Times New Roman" pitchFamily="18" charset="0"/>
                        <a:cs typeface="Times New Roman" pitchFamily="18" charset="0"/>
                      </a:endParaRPr>
                    </a:p>
                    <a:p>
                      <a:pPr algn="just">
                        <a:lnSpc>
                          <a:spcPct val="115000"/>
                        </a:lnSpc>
                        <a:spcAft>
                          <a:spcPts val="1000"/>
                        </a:spcAft>
                      </a:pPr>
                      <a:r>
                        <a:rPr lang="en-US" sz="1400" b="1" dirty="0">
                          <a:effectLst/>
                          <a:latin typeface="Times New Roman" pitchFamily="18" charset="0"/>
                          <a:cs typeface="Times New Roman" pitchFamily="18" charset="0"/>
                        </a:rPr>
                        <a:t>have been</a:t>
                      </a:r>
                      <a:endParaRPr lang="en-IN" sz="1200" b="1"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b="1">
                          <a:effectLst/>
                          <a:latin typeface="Times New Roman" pitchFamily="18" charset="0"/>
                          <a:cs typeface="Times New Roman" pitchFamily="18" charset="0"/>
                        </a:rPr>
                        <a:t>speaking </a:t>
                      </a:r>
                      <a:endParaRPr lang="en-IN" sz="1200" b="1">
                        <a:effectLst/>
                        <a:latin typeface="Times New Roman" pitchFamily="18" charset="0"/>
                        <a:cs typeface="Times New Roman" pitchFamily="18" charset="0"/>
                      </a:endParaRPr>
                    </a:p>
                    <a:p>
                      <a:pPr algn="just">
                        <a:lnSpc>
                          <a:spcPct val="115000"/>
                        </a:lnSpc>
                        <a:spcAft>
                          <a:spcPts val="1000"/>
                        </a:spcAft>
                      </a:pPr>
                      <a:r>
                        <a:rPr lang="en-US" sz="1400" b="1">
                          <a:effectLst/>
                          <a:latin typeface="Times New Roman" pitchFamily="18" charset="0"/>
                          <a:cs typeface="Times New Roman" pitchFamily="18" charset="0"/>
                        </a:rPr>
                        <a:t>talking</a:t>
                      </a:r>
                      <a:endParaRPr lang="en-IN" sz="1200" b="1">
                        <a:effectLst/>
                        <a:latin typeface="Times New Roman" pitchFamily="18" charset="0"/>
                        <a:cs typeface="Times New Roman" pitchFamily="18" charset="0"/>
                      </a:endParaRPr>
                    </a:p>
                    <a:p>
                      <a:pPr algn="just">
                        <a:lnSpc>
                          <a:spcPct val="115000"/>
                        </a:lnSpc>
                        <a:spcAft>
                          <a:spcPts val="1000"/>
                        </a:spcAft>
                      </a:pPr>
                      <a:r>
                        <a:rPr lang="en-US" sz="1400" b="1">
                          <a:effectLst/>
                          <a:latin typeface="Times New Roman" pitchFamily="18" charset="0"/>
                          <a:cs typeface="Times New Roman" pitchFamily="18" charset="0"/>
                        </a:rPr>
                        <a:t>understanding</a:t>
                      </a:r>
                      <a:endParaRPr lang="en-IN" sz="1200" b="1">
                        <a:effectLst/>
                        <a:latin typeface="Times New Roman" pitchFamily="18" charset="0"/>
                        <a:ea typeface="Calibri"/>
                        <a:cs typeface="Times New Roman" pitchFamily="18" charset="0"/>
                      </a:endParaRPr>
                    </a:p>
                  </a:txBody>
                  <a:tcPr marL="68580" marR="68580" marT="0" marB="0"/>
                </a:tc>
                <a:tc rowSpan="3">
                  <a:txBody>
                    <a:bodyPr/>
                    <a:lstStyle/>
                    <a:p>
                      <a:pPr algn="just">
                        <a:lnSpc>
                          <a:spcPct val="115000"/>
                        </a:lnSpc>
                        <a:spcAft>
                          <a:spcPts val="1000"/>
                        </a:spcAft>
                      </a:pPr>
                      <a:r>
                        <a:rPr lang="en-US" sz="1400" b="1" dirty="0">
                          <a:effectLst/>
                          <a:latin typeface="Times New Roman" pitchFamily="18" charset="0"/>
                          <a:cs typeface="Times New Roman" pitchFamily="18" charset="0"/>
                        </a:rPr>
                        <a:t> </a:t>
                      </a:r>
                      <a:endParaRPr lang="en-IN" sz="1200" b="1" dirty="0">
                        <a:effectLst/>
                        <a:latin typeface="Times New Roman" pitchFamily="18" charset="0"/>
                        <a:cs typeface="Times New Roman" pitchFamily="18" charset="0"/>
                      </a:endParaRPr>
                    </a:p>
                    <a:p>
                      <a:pPr algn="just">
                        <a:lnSpc>
                          <a:spcPct val="115000"/>
                        </a:lnSpc>
                        <a:spcAft>
                          <a:spcPts val="1000"/>
                        </a:spcAft>
                      </a:pPr>
                      <a:r>
                        <a:rPr lang="en-US" sz="1400" b="1" dirty="0">
                          <a:effectLst/>
                          <a:latin typeface="Times New Roman" pitchFamily="18" charset="0"/>
                          <a:cs typeface="Times New Roman" pitchFamily="18" charset="0"/>
                        </a:rPr>
                        <a:t> </a:t>
                      </a:r>
                      <a:endParaRPr lang="en-IN" sz="1200" b="1" dirty="0">
                        <a:effectLst/>
                        <a:latin typeface="Times New Roman" pitchFamily="18" charset="0"/>
                        <a:cs typeface="Times New Roman" pitchFamily="18" charset="0"/>
                      </a:endParaRPr>
                    </a:p>
                    <a:p>
                      <a:pPr algn="just">
                        <a:lnSpc>
                          <a:spcPct val="115000"/>
                        </a:lnSpc>
                        <a:spcAft>
                          <a:spcPts val="1000"/>
                        </a:spcAft>
                      </a:pPr>
                      <a:r>
                        <a:rPr lang="en-US" sz="1400" b="1" dirty="0">
                          <a:effectLst/>
                          <a:latin typeface="Times New Roman" pitchFamily="18" charset="0"/>
                          <a:cs typeface="Times New Roman" pitchFamily="18" charset="0"/>
                        </a:rPr>
                        <a:t>English well.</a:t>
                      </a:r>
                      <a:endParaRPr lang="en-IN" sz="1200" b="1" dirty="0">
                        <a:effectLst/>
                        <a:latin typeface="Times New Roman" pitchFamily="18" charset="0"/>
                        <a:cs typeface="Times New Roman" pitchFamily="18" charset="0"/>
                      </a:endParaRPr>
                    </a:p>
                    <a:p>
                      <a:pPr algn="just">
                        <a:lnSpc>
                          <a:spcPct val="115000"/>
                        </a:lnSpc>
                        <a:spcAft>
                          <a:spcPts val="1000"/>
                        </a:spcAft>
                      </a:pPr>
                      <a:r>
                        <a:rPr lang="en-US" sz="1400" b="1" dirty="0">
                          <a:effectLst/>
                          <a:latin typeface="Times New Roman" pitchFamily="18" charset="0"/>
                          <a:cs typeface="Times New Roman" pitchFamily="18" charset="0"/>
                        </a:rPr>
                        <a:t> </a:t>
                      </a:r>
                      <a:endParaRPr lang="en-IN" sz="1200" b="1" dirty="0">
                        <a:effectLst/>
                        <a:latin typeface="Times New Roman" pitchFamily="18" charset="0"/>
                        <a:cs typeface="Times New Roman" pitchFamily="18" charset="0"/>
                      </a:endParaRPr>
                    </a:p>
                    <a:p>
                      <a:pPr algn="just">
                        <a:lnSpc>
                          <a:spcPct val="115000"/>
                        </a:lnSpc>
                        <a:spcAft>
                          <a:spcPts val="1000"/>
                        </a:spcAft>
                      </a:pPr>
                      <a:r>
                        <a:rPr lang="en-US" sz="1400" b="1" dirty="0">
                          <a:effectLst/>
                          <a:latin typeface="Times New Roman" pitchFamily="18" charset="0"/>
                          <a:cs typeface="Times New Roman" pitchFamily="18" charset="0"/>
                        </a:rPr>
                        <a:t> </a:t>
                      </a:r>
                      <a:endParaRPr lang="en-IN" sz="1200" b="1" dirty="0">
                        <a:effectLst/>
                        <a:latin typeface="Times New Roman" pitchFamily="18" charset="0"/>
                        <a:cs typeface="Times New Roman" pitchFamily="18" charset="0"/>
                      </a:endParaRPr>
                    </a:p>
                    <a:p>
                      <a:pPr algn="just">
                        <a:lnSpc>
                          <a:spcPct val="115000"/>
                        </a:lnSpc>
                        <a:spcAft>
                          <a:spcPts val="1000"/>
                        </a:spcAft>
                      </a:pPr>
                      <a:r>
                        <a:rPr lang="en-US" sz="1400" b="1" dirty="0">
                          <a:effectLst/>
                          <a:latin typeface="Times New Roman" pitchFamily="18" charset="0"/>
                          <a:cs typeface="Times New Roman" pitchFamily="18" charset="0"/>
                        </a:rPr>
                        <a:t> </a:t>
                      </a:r>
                      <a:endParaRPr lang="en-IN" sz="1200" b="1" dirty="0">
                        <a:effectLst/>
                        <a:latin typeface="Times New Roman" pitchFamily="18" charset="0"/>
                        <a:cs typeface="Times New Roman" pitchFamily="18" charset="0"/>
                      </a:endParaRPr>
                    </a:p>
                    <a:p>
                      <a:pPr algn="just">
                        <a:lnSpc>
                          <a:spcPct val="115000"/>
                        </a:lnSpc>
                        <a:spcAft>
                          <a:spcPts val="1000"/>
                        </a:spcAft>
                      </a:pPr>
                      <a:r>
                        <a:rPr lang="en-US" sz="1400" b="1" dirty="0">
                          <a:effectLst/>
                          <a:latin typeface="Times New Roman" pitchFamily="18" charset="0"/>
                          <a:cs typeface="Times New Roman" pitchFamily="18" charset="0"/>
                        </a:rPr>
                        <a:t>English well.</a:t>
                      </a:r>
                      <a:endParaRPr lang="en-IN" sz="1200" b="1"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b="1" dirty="0">
                          <a:effectLst/>
                          <a:latin typeface="Times New Roman" pitchFamily="18" charset="0"/>
                          <a:cs typeface="Times New Roman" pitchFamily="18" charset="0"/>
                        </a:rPr>
                        <a:t> </a:t>
                      </a:r>
                      <a:endParaRPr lang="en-IN" sz="1200" b="1"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b="1">
                          <a:effectLst/>
                          <a:latin typeface="Times New Roman" pitchFamily="18" charset="0"/>
                          <a:cs typeface="Times New Roman" pitchFamily="18" charset="0"/>
                        </a:rPr>
                        <a:t>I</a:t>
                      </a:r>
                      <a:endParaRPr lang="en-IN" sz="1200" b="1">
                        <a:effectLst/>
                        <a:latin typeface="Times New Roman" pitchFamily="18" charset="0"/>
                        <a:cs typeface="Times New Roman" pitchFamily="18" charset="0"/>
                      </a:endParaRPr>
                    </a:p>
                    <a:p>
                      <a:pPr algn="just">
                        <a:lnSpc>
                          <a:spcPct val="115000"/>
                        </a:lnSpc>
                        <a:spcAft>
                          <a:spcPts val="1000"/>
                        </a:spcAft>
                      </a:pPr>
                      <a:r>
                        <a:rPr lang="en-US" sz="1400" b="1">
                          <a:effectLst/>
                          <a:latin typeface="Times New Roman" pitchFamily="18" charset="0"/>
                          <a:cs typeface="Times New Roman" pitchFamily="18" charset="0"/>
                        </a:rPr>
                        <a:t>We</a:t>
                      </a:r>
                      <a:endParaRPr lang="en-IN" sz="1200" b="1">
                        <a:effectLst/>
                        <a:latin typeface="Times New Roman" pitchFamily="18" charset="0"/>
                        <a:cs typeface="Times New Roman" pitchFamily="18" charset="0"/>
                      </a:endParaRPr>
                    </a:p>
                    <a:p>
                      <a:pPr algn="just">
                        <a:lnSpc>
                          <a:spcPct val="115000"/>
                        </a:lnSpc>
                        <a:spcAft>
                          <a:spcPts val="1000"/>
                        </a:spcAft>
                      </a:pPr>
                      <a:r>
                        <a:rPr lang="en-US" sz="1400" b="1">
                          <a:effectLst/>
                          <a:latin typeface="Times New Roman" pitchFamily="18" charset="0"/>
                          <a:cs typeface="Times New Roman" pitchFamily="18" charset="0"/>
                        </a:rPr>
                        <a:t>You</a:t>
                      </a:r>
                      <a:endParaRPr lang="en-IN" sz="12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b="1" dirty="0">
                          <a:effectLst/>
                          <a:latin typeface="Times New Roman" pitchFamily="18" charset="0"/>
                          <a:cs typeface="Times New Roman" pitchFamily="18" charset="0"/>
                        </a:rPr>
                        <a:t> </a:t>
                      </a:r>
                      <a:endParaRPr lang="en-IN" sz="1200" b="1" dirty="0">
                        <a:effectLst/>
                        <a:latin typeface="Times New Roman" pitchFamily="18" charset="0"/>
                        <a:cs typeface="Times New Roman" pitchFamily="18" charset="0"/>
                      </a:endParaRPr>
                    </a:p>
                    <a:p>
                      <a:pPr algn="just">
                        <a:lnSpc>
                          <a:spcPct val="115000"/>
                        </a:lnSpc>
                        <a:spcAft>
                          <a:spcPts val="1000"/>
                        </a:spcAft>
                      </a:pPr>
                      <a:r>
                        <a:rPr lang="en-US" sz="1400" b="1" dirty="0">
                          <a:effectLst/>
                          <a:latin typeface="Times New Roman" pitchFamily="18" charset="0"/>
                          <a:cs typeface="Times New Roman" pitchFamily="18" charset="0"/>
                        </a:rPr>
                        <a:t>won’t have been</a:t>
                      </a:r>
                      <a:endParaRPr lang="en-IN" sz="1200" b="1"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b="1">
                          <a:effectLst/>
                          <a:latin typeface="Times New Roman" pitchFamily="18" charset="0"/>
                          <a:cs typeface="Times New Roman" pitchFamily="18" charset="0"/>
                        </a:rPr>
                        <a:t>speaking </a:t>
                      </a:r>
                      <a:endParaRPr lang="en-IN" sz="1200" b="1">
                        <a:effectLst/>
                        <a:latin typeface="Times New Roman" pitchFamily="18" charset="0"/>
                        <a:cs typeface="Times New Roman" pitchFamily="18" charset="0"/>
                      </a:endParaRPr>
                    </a:p>
                    <a:p>
                      <a:pPr algn="just">
                        <a:lnSpc>
                          <a:spcPct val="115000"/>
                        </a:lnSpc>
                        <a:spcAft>
                          <a:spcPts val="1000"/>
                        </a:spcAft>
                      </a:pPr>
                      <a:r>
                        <a:rPr lang="en-US" sz="1400" b="1">
                          <a:effectLst/>
                          <a:latin typeface="Times New Roman" pitchFamily="18" charset="0"/>
                          <a:cs typeface="Times New Roman" pitchFamily="18" charset="0"/>
                        </a:rPr>
                        <a:t>talking</a:t>
                      </a:r>
                      <a:endParaRPr lang="en-IN" sz="1200" b="1">
                        <a:effectLst/>
                        <a:latin typeface="Times New Roman" pitchFamily="18" charset="0"/>
                        <a:cs typeface="Times New Roman" pitchFamily="18" charset="0"/>
                      </a:endParaRPr>
                    </a:p>
                    <a:p>
                      <a:pPr algn="just">
                        <a:lnSpc>
                          <a:spcPct val="115000"/>
                        </a:lnSpc>
                        <a:spcAft>
                          <a:spcPts val="1000"/>
                        </a:spcAft>
                      </a:pPr>
                      <a:r>
                        <a:rPr lang="en-US" sz="1400" b="1">
                          <a:effectLst/>
                          <a:latin typeface="Times New Roman" pitchFamily="18" charset="0"/>
                          <a:cs typeface="Times New Roman" pitchFamily="18" charset="0"/>
                        </a:rPr>
                        <a:t>understanding</a:t>
                      </a:r>
                      <a:endParaRPr lang="en-IN" sz="1200" b="1">
                        <a:effectLst/>
                        <a:latin typeface="Times New Roman" pitchFamily="18" charset="0"/>
                        <a:ea typeface="Calibri"/>
                        <a:cs typeface="Times New Roman" pitchFamily="18" charset="0"/>
                      </a:endParaRPr>
                    </a:p>
                  </a:txBody>
                  <a:tcPr marL="68580" marR="68580" marT="0" marB="0"/>
                </a:tc>
                <a:tc rowSpan="3">
                  <a:txBody>
                    <a:bodyPr/>
                    <a:lstStyle/>
                    <a:p>
                      <a:pPr algn="just">
                        <a:lnSpc>
                          <a:spcPct val="115000"/>
                        </a:lnSpc>
                        <a:spcAft>
                          <a:spcPts val="1000"/>
                        </a:spcAft>
                      </a:pPr>
                      <a:r>
                        <a:rPr lang="en-US" sz="1400" b="1" dirty="0">
                          <a:effectLst/>
                          <a:latin typeface="Times New Roman" pitchFamily="18" charset="0"/>
                          <a:cs typeface="Times New Roman" pitchFamily="18" charset="0"/>
                        </a:rPr>
                        <a:t> </a:t>
                      </a:r>
                      <a:endParaRPr lang="en-IN" sz="1200" b="1" dirty="0">
                        <a:effectLst/>
                        <a:latin typeface="Times New Roman" pitchFamily="18" charset="0"/>
                        <a:cs typeface="Times New Roman" pitchFamily="18" charset="0"/>
                      </a:endParaRPr>
                    </a:p>
                    <a:p>
                      <a:pPr algn="just">
                        <a:lnSpc>
                          <a:spcPct val="115000"/>
                        </a:lnSpc>
                        <a:spcAft>
                          <a:spcPts val="1000"/>
                        </a:spcAft>
                      </a:pPr>
                      <a:r>
                        <a:rPr lang="en-US" sz="1400" b="1" dirty="0">
                          <a:effectLst/>
                          <a:latin typeface="Times New Roman" pitchFamily="18" charset="0"/>
                          <a:cs typeface="Times New Roman" pitchFamily="18" charset="0"/>
                        </a:rPr>
                        <a:t>English well.</a:t>
                      </a:r>
                      <a:endParaRPr lang="en-IN" sz="1200" b="1" dirty="0">
                        <a:effectLst/>
                        <a:latin typeface="Times New Roman" pitchFamily="18" charset="0"/>
                        <a:cs typeface="Times New Roman" pitchFamily="18" charset="0"/>
                      </a:endParaRPr>
                    </a:p>
                    <a:p>
                      <a:pPr algn="just">
                        <a:lnSpc>
                          <a:spcPct val="115000"/>
                        </a:lnSpc>
                        <a:spcAft>
                          <a:spcPts val="1000"/>
                        </a:spcAft>
                      </a:pPr>
                      <a:r>
                        <a:rPr lang="en-US" sz="1400" b="1" dirty="0">
                          <a:effectLst/>
                          <a:latin typeface="Times New Roman" pitchFamily="18" charset="0"/>
                          <a:cs typeface="Times New Roman" pitchFamily="18" charset="0"/>
                        </a:rPr>
                        <a:t> </a:t>
                      </a:r>
                      <a:endParaRPr lang="en-IN" sz="1200" b="1" dirty="0">
                        <a:effectLst/>
                        <a:latin typeface="Times New Roman" pitchFamily="18" charset="0"/>
                        <a:cs typeface="Times New Roman" pitchFamily="18" charset="0"/>
                      </a:endParaRPr>
                    </a:p>
                    <a:p>
                      <a:pPr algn="just">
                        <a:lnSpc>
                          <a:spcPct val="115000"/>
                        </a:lnSpc>
                        <a:spcAft>
                          <a:spcPts val="1000"/>
                        </a:spcAft>
                      </a:pPr>
                      <a:r>
                        <a:rPr lang="en-US" sz="1400" b="1" dirty="0">
                          <a:effectLst/>
                          <a:latin typeface="Times New Roman" pitchFamily="18" charset="0"/>
                          <a:cs typeface="Times New Roman" pitchFamily="18" charset="0"/>
                        </a:rPr>
                        <a:t> </a:t>
                      </a:r>
                      <a:endParaRPr lang="en-IN" sz="1200" b="1" dirty="0">
                        <a:effectLst/>
                        <a:latin typeface="Times New Roman" pitchFamily="18" charset="0"/>
                        <a:cs typeface="Times New Roman" pitchFamily="18" charset="0"/>
                      </a:endParaRPr>
                    </a:p>
                    <a:p>
                      <a:pPr algn="just">
                        <a:lnSpc>
                          <a:spcPct val="115000"/>
                        </a:lnSpc>
                        <a:spcAft>
                          <a:spcPts val="1000"/>
                        </a:spcAft>
                      </a:pPr>
                      <a:r>
                        <a:rPr lang="en-US" sz="1400" b="1" dirty="0">
                          <a:effectLst/>
                          <a:latin typeface="Times New Roman" pitchFamily="18" charset="0"/>
                          <a:cs typeface="Times New Roman" pitchFamily="18" charset="0"/>
                        </a:rPr>
                        <a:t> </a:t>
                      </a:r>
                      <a:endParaRPr lang="en-IN" sz="1200" b="1" dirty="0">
                        <a:effectLst/>
                        <a:latin typeface="Times New Roman" pitchFamily="18" charset="0"/>
                        <a:cs typeface="Times New Roman" pitchFamily="18" charset="0"/>
                      </a:endParaRPr>
                    </a:p>
                    <a:p>
                      <a:pPr algn="just">
                        <a:lnSpc>
                          <a:spcPct val="115000"/>
                        </a:lnSpc>
                        <a:spcAft>
                          <a:spcPts val="1000"/>
                        </a:spcAft>
                      </a:pPr>
                      <a:r>
                        <a:rPr lang="en-US" sz="1400" b="1" dirty="0">
                          <a:effectLst/>
                          <a:latin typeface="Times New Roman" pitchFamily="18" charset="0"/>
                          <a:cs typeface="Times New Roman" pitchFamily="18" charset="0"/>
                        </a:rPr>
                        <a:t> </a:t>
                      </a:r>
                      <a:endParaRPr lang="en-IN" sz="1200" b="1" dirty="0">
                        <a:effectLst/>
                        <a:latin typeface="Times New Roman" pitchFamily="18" charset="0"/>
                        <a:cs typeface="Times New Roman" pitchFamily="18" charset="0"/>
                      </a:endParaRPr>
                    </a:p>
                    <a:p>
                      <a:pPr algn="just">
                        <a:lnSpc>
                          <a:spcPct val="115000"/>
                        </a:lnSpc>
                        <a:spcAft>
                          <a:spcPts val="1000"/>
                        </a:spcAft>
                      </a:pPr>
                      <a:r>
                        <a:rPr lang="en-US" sz="1400" b="1" dirty="0">
                          <a:effectLst/>
                          <a:latin typeface="Times New Roman" pitchFamily="18" charset="0"/>
                          <a:cs typeface="Times New Roman" pitchFamily="18" charset="0"/>
                        </a:rPr>
                        <a:t>English well.</a:t>
                      </a:r>
                      <a:endParaRPr lang="en-IN" sz="1200" b="1" dirty="0">
                        <a:effectLst/>
                        <a:latin typeface="Times New Roman" pitchFamily="18" charset="0"/>
                        <a:ea typeface="Calibri"/>
                        <a:cs typeface="Times New Roman" pitchFamily="18" charset="0"/>
                      </a:endParaRPr>
                    </a:p>
                  </a:txBody>
                  <a:tcPr marL="68580" marR="68580" marT="0" marB="0"/>
                </a:tc>
              </a:tr>
              <a:tr h="1028999">
                <a:tc>
                  <a:txBody>
                    <a:bodyPr/>
                    <a:lstStyle/>
                    <a:p>
                      <a:pPr algn="just">
                        <a:lnSpc>
                          <a:spcPct val="115000"/>
                        </a:lnSpc>
                        <a:spcAft>
                          <a:spcPts val="1000"/>
                        </a:spcAft>
                      </a:pPr>
                      <a:r>
                        <a:rPr lang="en-US" sz="1400" b="1">
                          <a:effectLst/>
                          <a:latin typeface="Times New Roman" pitchFamily="18" charset="0"/>
                          <a:cs typeface="Times New Roman" pitchFamily="18" charset="0"/>
                        </a:rPr>
                        <a:t>He</a:t>
                      </a:r>
                      <a:endParaRPr lang="en-IN" sz="1200" b="1">
                        <a:effectLst/>
                        <a:latin typeface="Times New Roman" pitchFamily="18" charset="0"/>
                        <a:cs typeface="Times New Roman" pitchFamily="18" charset="0"/>
                      </a:endParaRPr>
                    </a:p>
                    <a:p>
                      <a:pPr algn="just">
                        <a:lnSpc>
                          <a:spcPct val="115000"/>
                        </a:lnSpc>
                        <a:spcAft>
                          <a:spcPts val="1000"/>
                        </a:spcAft>
                      </a:pPr>
                      <a:r>
                        <a:rPr lang="en-US" sz="1400" b="1">
                          <a:effectLst/>
                          <a:latin typeface="Times New Roman" pitchFamily="18" charset="0"/>
                          <a:cs typeface="Times New Roman" pitchFamily="18" charset="0"/>
                        </a:rPr>
                        <a:t>She</a:t>
                      </a:r>
                      <a:endParaRPr lang="en-IN" sz="1200" b="1">
                        <a:effectLst/>
                        <a:latin typeface="Times New Roman" pitchFamily="18" charset="0"/>
                        <a:cs typeface="Times New Roman" pitchFamily="18" charset="0"/>
                      </a:endParaRPr>
                    </a:p>
                    <a:p>
                      <a:pPr algn="just">
                        <a:lnSpc>
                          <a:spcPct val="115000"/>
                        </a:lnSpc>
                        <a:spcAft>
                          <a:spcPts val="1000"/>
                        </a:spcAft>
                      </a:pPr>
                      <a:r>
                        <a:rPr lang="en-US" sz="1400" b="1">
                          <a:effectLst/>
                          <a:latin typeface="Times New Roman" pitchFamily="18" charset="0"/>
                          <a:cs typeface="Times New Roman" pitchFamily="18" charset="0"/>
                        </a:rPr>
                        <a:t>It</a:t>
                      </a:r>
                      <a:endParaRPr lang="en-IN" sz="12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b="1">
                          <a:effectLst/>
                          <a:latin typeface="Times New Roman" pitchFamily="18" charset="0"/>
                          <a:cs typeface="Times New Roman" pitchFamily="18" charset="0"/>
                        </a:rPr>
                        <a:t>will </a:t>
                      </a:r>
                      <a:endParaRPr lang="en-IN" sz="1200" b="1">
                        <a:effectLst/>
                        <a:latin typeface="Times New Roman" pitchFamily="18" charset="0"/>
                        <a:cs typeface="Times New Roman" pitchFamily="18" charset="0"/>
                      </a:endParaRPr>
                    </a:p>
                    <a:p>
                      <a:pPr algn="just">
                        <a:lnSpc>
                          <a:spcPct val="115000"/>
                        </a:lnSpc>
                        <a:spcAft>
                          <a:spcPts val="1000"/>
                        </a:spcAft>
                      </a:pPr>
                      <a:r>
                        <a:rPr lang="en-US" sz="1400" b="1">
                          <a:effectLst/>
                          <a:latin typeface="Times New Roman" pitchFamily="18" charset="0"/>
                          <a:cs typeface="Times New Roman" pitchFamily="18" charset="0"/>
                        </a:rPr>
                        <a:t>have been</a:t>
                      </a:r>
                      <a:endParaRPr lang="en-IN" sz="12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b="1">
                          <a:effectLst/>
                          <a:latin typeface="Times New Roman" pitchFamily="18" charset="0"/>
                          <a:cs typeface="Times New Roman" pitchFamily="18" charset="0"/>
                        </a:rPr>
                        <a:t>reading</a:t>
                      </a:r>
                      <a:endParaRPr lang="en-IN" sz="1200" b="1">
                        <a:effectLst/>
                        <a:latin typeface="Times New Roman" pitchFamily="18" charset="0"/>
                        <a:cs typeface="Times New Roman" pitchFamily="18" charset="0"/>
                      </a:endParaRPr>
                    </a:p>
                    <a:p>
                      <a:pPr algn="just">
                        <a:lnSpc>
                          <a:spcPct val="115000"/>
                        </a:lnSpc>
                        <a:spcAft>
                          <a:spcPts val="1000"/>
                        </a:spcAft>
                      </a:pPr>
                      <a:r>
                        <a:rPr lang="en-US" sz="1400" b="1">
                          <a:effectLst/>
                          <a:latin typeface="Times New Roman" pitchFamily="18" charset="0"/>
                          <a:cs typeface="Times New Roman" pitchFamily="18" charset="0"/>
                        </a:rPr>
                        <a:t>writing</a:t>
                      </a:r>
                      <a:endParaRPr lang="en-IN" sz="1200" b="1">
                        <a:effectLst/>
                        <a:latin typeface="Times New Roman" pitchFamily="18" charset="0"/>
                        <a:cs typeface="Times New Roman" pitchFamily="18" charset="0"/>
                      </a:endParaRPr>
                    </a:p>
                    <a:p>
                      <a:pPr algn="just">
                        <a:lnSpc>
                          <a:spcPct val="115000"/>
                        </a:lnSpc>
                        <a:spcAft>
                          <a:spcPts val="1000"/>
                        </a:spcAft>
                      </a:pPr>
                      <a:r>
                        <a:rPr lang="en-US" sz="1400" b="1">
                          <a:effectLst/>
                          <a:latin typeface="Times New Roman" pitchFamily="18" charset="0"/>
                          <a:cs typeface="Times New Roman" pitchFamily="18" charset="0"/>
                        </a:rPr>
                        <a:t>imitating</a:t>
                      </a:r>
                      <a:endParaRPr lang="en-IN" sz="1200" b="1">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c>
                  <a:txBody>
                    <a:bodyPr/>
                    <a:lstStyle/>
                    <a:p>
                      <a:pPr algn="just">
                        <a:lnSpc>
                          <a:spcPct val="115000"/>
                        </a:lnSpc>
                        <a:spcAft>
                          <a:spcPts val="1000"/>
                        </a:spcAft>
                      </a:pPr>
                      <a:r>
                        <a:rPr lang="en-US" sz="1400" b="1">
                          <a:effectLst/>
                          <a:latin typeface="Times New Roman" pitchFamily="18" charset="0"/>
                          <a:cs typeface="Times New Roman" pitchFamily="18" charset="0"/>
                        </a:rPr>
                        <a:t> </a:t>
                      </a:r>
                      <a:endParaRPr lang="en-IN" sz="12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b="1">
                          <a:effectLst/>
                          <a:latin typeface="Times New Roman" pitchFamily="18" charset="0"/>
                          <a:cs typeface="Times New Roman" pitchFamily="18" charset="0"/>
                        </a:rPr>
                        <a:t>He</a:t>
                      </a:r>
                      <a:endParaRPr lang="en-IN" sz="1200" b="1">
                        <a:effectLst/>
                        <a:latin typeface="Times New Roman" pitchFamily="18" charset="0"/>
                        <a:cs typeface="Times New Roman" pitchFamily="18" charset="0"/>
                      </a:endParaRPr>
                    </a:p>
                    <a:p>
                      <a:pPr algn="just">
                        <a:lnSpc>
                          <a:spcPct val="115000"/>
                        </a:lnSpc>
                        <a:spcAft>
                          <a:spcPts val="1000"/>
                        </a:spcAft>
                      </a:pPr>
                      <a:r>
                        <a:rPr lang="en-US" sz="1400" b="1">
                          <a:effectLst/>
                          <a:latin typeface="Times New Roman" pitchFamily="18" charset="0"/>
                          <a:cs typeface="Times New Roman" pitchFamily="18" charset="0"/>
                        </a:rPr>
                        <a:t>She</a:t>
                      </a:r>
                      <a:endParaRPr lang="en-IN" sz="1200" b="1">
                        <a:effectLst/>
                        <a:latin typeface="Times New Roman" pitchFamily="18" charset="0"/>
                        <a:cs typeface="Times New Roman" pitchFamily="18" charset="0"/>
                      </a:endParaRPr>
                    </a:p>
                    <a:p>
                      <a:pPr algn="just">
                        <a:lnSpc>
                          <a:spcPct val="115000"/>
                        </a:lnSpc>
                        <a:spcAft>
                          <a:spcPts val="1000"/>
                        </a:spcAft>
                      </a:pPr>
                      <a:r>
                        <a:rPr lang="en-US" sz="1400" b="1">
                          <a:effectLst/>
                          <a:latin typeface="Times New Roman" pitchFamily="18" charset="0"/>
                          <a:cs typeface="Times New Roman" pitchFamily="18" charset="0"/>
                        </a:rPr>
                        <a:t>It</a:t>
                      </a:r>
                      <a:endParaRPr lang="en-IN" sz="12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b="1">
                          <a:effectLst/>
                          <a:latin typeface="Times New Roman" pitchFamily="18" charset="0"/>
                          <a:cs typeface="Times New Roman" pitchFamily="18" charset="0"/>
                        </a:rPr>
                        <a:t>won’t have been</a:t>
                      </a:r>
                      <a:endParaRPr lang="en-IN" sz="1200" b="1">
                        <a:effectLst/>
                        <a:latin typeface="Times New Roman" pitchFamily="18" charset="0"/>
                        <a:cs typeface="Times New Roman" pitchFamily="18" charset="0"/>
                      </a:endParaRPr>
                    </a:p>
                    <a:p>
                      <a:pPr algn="just">
                        <a:lnSpc>
                          <a:spcPct val="115000"/>
                        </a:lnSpc>
                        <a:spcAft>
                          <a:spcPts val="1000"/>
                        </a:spcAft>
                      </a:pPr>
                      <a:r>
                        <a:rPr lang="en-US" sz="1400" b="1">
                          <a:effectLst/>
                          <a:latin typeface="Times New Roman" pitchFamily="18" charset="0"/>
                          <a:cs typeface="Times New Roman" pitchFamily="18" charset="0"/>
                        </a:rPr>
                        <a:t> </a:t>
                      </a:r>
                      <a:endParaRPr lang="en-IN" sz="12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b="1">
                          <a:effectLst/>
                          <a:latin typeface="Times New Roman" pitchFamily="18" charset="0"/>
                          <a:cs typeface="Times New Roman" pitchFamily="18" charset="0"/>
                        </a:rPr>
                        <a:t>reading</a:t>
                      </a:r>
                      <a:endParaRPr lang="en-IN" sz="1200" b="1">
                        <a:effectLst/>
                        <a:latin typeface="Times New Roman" pitchFamily="18" charset="0"/>
                        <a:cs typeface="Times New Roman" pitchFamily="18" charset="0"/>
                      </a:endParaRPr>
                    </a:p>
                    <a:p>
                      <a:pPr algn="just">
                        <a:lnSpc>
                          <a:spcPct val="115000"/>
                        </a:lnSpc>
                        <a:spcAft>
                          <a:spcPts val="1000"/>
                        </a:spcAft>
                      </a:pPr>
                      <a:r>
                        <a:rPr lang="en-US" sz="1400" b="1">
                          <a:effectLst/>
                          <a:latin typeface="Times New Roman" pitchFamily="18" charset="0"/>
                          <a:cs typeface="Times New Roman" pitchFamily="18" charset="0"/>
                        </a:rPr>
                        <a:t>writing</a:t>
                      </a:r>
                      <a:endParaRPr lang="en-IN" sz="1200" b="1">
                        <a:effectLst/>
                        <a:latin typeface="Times New Roman" pitchFamily="18" charset="0"/>
                        <a:cs typeface="Times New Roman" pitchFamily="18" charset="0"/>
                      </a:endParaRPr>
                    </a:p>
                    <a:p>
                      <a:pPr algn="just">
                        <a:lnSpc>
                          <a:spcPct val="115000"/>
                        </a:lnSpc>
                        <a:spcAft>
                          <a:spcPts val="1000"/>
                        </a:spcAft>
                      </a:pPr>
                      <a:r>
                        <a:rPr lang="en-US" sz="1400" b="1">
                          <a:effectLst/>
                          <a:latin typeface="Times New Roman" pitchFamily="18" charset="0"/>
                          <a:cs typeface="Times New Roman" pitchFamily="18" charset="0"/>
                        </a:rPr>
                        <a:t>imitating</a:t>
                      </a:r>
                      <a:endParaRPr lang="en-IN" sz="1200" b="1">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r>
              <a:tr h="1028999">
                <a:tc>
                  <a:txBody>
                    <a:bodyPr/>
                    <a:lstStyle/>
                    <a:p>
                      <a:pPr algn="just">
                        <a:lnSpc>
                          <a:spcPct val="115000"/>
                        </a:lnSpc>
                        <a:spcAft>
                          <a:spcPts val="1000"/>
                        </a:spcAft>
                      </a:pPr>
                      <a:r>
                        <a:rPr lang="en-US" sz="1400" b="1">
                          <a:effectLst/>
                          <a:latin typeface="Times New Roman" pitchFamily="18" charset="0"/>
                          <a:cs typeface="Times New Roman" pitchFamily="18" charset="0"/>
                        </a:rPr>
                        <a:t>They</a:t>
                      </a:r>
                      <a:endParaRPr lang="en-IN" sz="12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b="1">
                          <a:effectLst/>
                          <a:latin typeface="Times New Roman" pitchFamily="18" charset="0"/>
                          <a:cs typeface="Times New Roman" pitchFamily="18" charset="0"/>
                        </a:rPr>
                        <a:t>will </a:t>
                      </a:r>
                      <a:endParaRPr lang="en-IN" sz="1200" b="1">
                        <a:effectLst/>
                        <a:latin typeface="Times New Roman" pitchFamily="18" charset="0"/>
                        <a:cs typeface="Times New Roman" pitchFamily="18" charset="0"/>
                      </a:endParaRPr>
                    </a:p>
                    <a:p>
                      <a:pPr algn="just">
                        <a:lnSpc>
                          <a:spcPct val="115000"/>
                        </a:lnSpc>
                        <a:spcAft>
                          <a:spcPts val="1000"/>
                        </a:spcAft>
                      </a:pPr>
                      <a:r>
                        <a:rPr lang="en-US" sz="1400" b="1">
                          <a:effectLst/>
                          <a:latin typeface="Times New Roman" pitchFamily="18" charset="0"/>
                          <a:cs typeface="Times New Roman" pitchFamily="18" charset="0"/>
                        </a:rPr>
                        <a:t>have been</a:t>
                      </a:r>
                      <a:endParaRPr lang="en-IN" sz="12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b="1">
                          <a:effectLst/>
                          <a:latin typeface="Times New Roman" pitchFamily="18" charset="0"/>
                          <a:cs typeface="Times New Roman" pitchFamily="18" charset="0"/>
                        </a:rPr>
                        <a:t>communicating</a:t>
                      </a:r>
                      <a:endParaRPr lang="en-IN" sz="1200" b="1">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c>
                  <a:txBody>
                    <a:bodyPr/>
                    <a:lstStyle/>
                    <a:p>
                      <a:pPr algn="just">
                        <a:lnSpc>
                          <a:spcPct val="115000"/>
                        </a:lnSpc>
                        <a:spcAft>
                          <a:spcPts val="1000"/>
                        </a:spcAft>
                      </a:pPr>
                      <a:r>
                        <a:rPr lang="en-US" sz="1400" b="1">
                          <a:effectLst/>
                          <a:latin typeface="Times New Roman" pitchFamily="18" charset="0"/>
                          <a:cs typeface="Times New Roman" pitchFamily="18" charset="0"/>
                        </a:rPr>
                        <a:t> </a:t>
                      </a:r>
                      <a:endParaRPr lang="en-IN" sz="12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b="1">
                          <a:effectLst/>
                          <a:latin typeface="Times New Roman" pitchFamily="18" charset="0"/>
                          <a:cs typeface="Times New Roman" pitchFamily="18" charset="0"/>
                        </a:rPr>
                        <a:t>They</a:t>
                      </a:r>
                      <a:endParaRPr lang="en-IN" sz="12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b="1">
                          <a:effectLst/>
                          <a:latin typeface="Times New Roman" pitchFamily="18" charset="0"/>
                          <a:cs typeface="Times New Roman" pitchFamily="18" charset="0"/>
                        </a:rPr>
                        <a:t>won’t have been</a:t>
                      </a:r>
                      <a:endParaRPr lang="en-IN" sz="1200" b="1">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1000"/>
                        </a:spcAft>
                      </a:pPr>
                      <a:r>
                        <a:rPr lang="en-US" sz="1400" b="1" dirty="0">
                          <a:effectLst/>
                          <a:latin typeface="Times New Roman" pitchFamily="18" charset="0"/>
                          <a:cs typeface="Times New Roman" pitchFamily="18" charset="0"/>
                        </a:rPr>
                        <a:t>Communicating</a:t>
                      </a:r>
                      <a:endParaRPr lang="en-IN" sz="1200" b="1" dirty="0">
                        <a:effectLst/>
                        <a:latin typeface="Times New Roman" pitchFamily="18" charset="0"/>
                        <a:ea typeface="Calibri"/>
                        <a:cs typeface="Times New Roman" pitchFamily="18" charset="0"/>
                      </a:endParaRPr>
                    </a:p>
                  </a:txBody>
                  <a:tcPr marL="68580" marR="68580" marT="0" marB="0"/>
                </a:tc>
                <a:tc vMerge="1">
                  <a:txBody>
                    <a:bodyPr/>
                    <a:lstStyle/>
                    <a:p>
                      <a:endParaRPr lang="en-IN"/>
                    </a:p>
                  </a:txBody>
                  <a:tcPr/>
                </a:tc>
              </a:tr>
            </a:tbl>
          </a:graphicData>
        </a:graphic>
      </p:graphicFrame>
      <p:sp>
        <p:nvSpPr>
          <p:cNvPr id="5" name="Rectangle 1"/>
          <p:cNvSpPr>
            <a:spLocks noChangeArrowheads="1"/>
          </p:cNvSpPr>
          <p:nvPr/>
        </p:nvSpPr>
        <p:spPr bwMode="auto">
          <a:xfrm>
            <a:off x="155965" y="620688"/>
            <a:ext cx="8208912" cy="2523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04704"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tab pos="914400" algn="l"/>
              </a:tabLst>
            </a:pP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Arial" pitchFamily="34" charset="0"/>
              </a:rPr>
              <a:t>Examples:</a:t>
            </a: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457200" marR="0" lvl="1" indent="0" algn="just" defTabSz="914400" rtl="0" eaLnBrk="0" fontAlgn="base" latinLnBrk="0" hangingPunct="0">
              <a:lnSpc>
                <a:spcPct val="100000"/>
              </a:lnSpc>
              <a:spcBef>
                <a:spcPct val="0"/>
              </a:spcBef>
              <a:spcAft>
                <a:spcPct val="0"/>
              </a:spcAft>
              <a:buClrTx/>
              <a:buSzTx/>
              <a:buFont typeface="Symbol" pitchFamily="18" charset="2"/>
              <a:buChar char=""/>
              <a:tabLst>
                <a:tab pos="914400" algn="l"/>
              </a:tabLst>
            </a:pP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You </a:t>
            </a: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will have been waiting</a:t>
            </a: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 for more than two hours when her plane finally arrives.</a:t>
            </a: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457200" marR="0" lvl="1" indent="0" algn="just" defTabSz="914400" rtl="0" eaLnBrk="0" fontAlgn="base" latinLnBrk="0" hangingPunct="0">
              <a:lnSpc>
                <a:spcPct val="100000"/>
              </a:lnSpc>
              <a:spcBef>
                <a:spcPct val="0"/>
              </a:spcBef>
              <a:spcAft>
                <a:spcPct val="0"/>
              </a:spcAft>
              <a:buClrTx/>
              <a:buSzTx/>
              <a:buFont typeface="Symbol" pitchFamily="18" charset="2"/>
              <a:buChar char=""/>
              <a:tabLst>
                <a:tab pos="914400" algn="l"/>
              </a:tabLst>
            </a:pP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You </a:t>
            </a: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will not have been waiting</a:t>
            </a:r>
            <a:r>
              <a:rPr kumimoji="0" lang="en-US" b="0"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 for more than two hours when her plane finally arrives.</a:t>
            </a: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Lst>
            </a:pP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We use </a:t>
            </a:r>
            <a:r>
              <a:rPr kumimoji="0" lang="en-US" b="1" i="0" u="sng"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future perfect continuous</a:t>
            </a: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 to make affirmative, negative sentences.</a:t>
            </a: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Lst>
            </a:pPr>
            <a:r>
              <a:rPr kumimoji="0" lang="en-US"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Transformation of tenses in affirmation, negative and interrogative sentences.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905543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rb tenses affirmative negative interrogative"/>
          <p:cNvPicPr/>
          <p:nvPr/>
        </p:nvPicPr>
        <p:blipFill>
          <a:blip r:embed="rId2">
            <a:extLst>
              <a:ext uri="{28A0092B-C50C-407E-A947-70E740481C1C}">
                <a14:useLocalDpi xmlns:a14="http://schemas.microsoft.com/office/drawing/2010/main" val="0"/>
              </a:ext>
            </a:extLst>
          </a:blip>
          <a:srcRect/>
          <a:stretch>
            <a:fillRect/>
          </a:stretch>
        </p:blipFill>
        <p:spPr bwMode="auto">
          <a:xfrm>
            <a:off x="107504" y="404664"/>
            <a:ext cx="8352928" cy="6264696"/>
          </a:xfrm>
          <a:prstGeom prst="rect">
            <a:avLst/>
          </a:prstGeom>
          <a:noFill/>
          <a:ln>
            <a:noFill/>
          </a:ln>
        </p:spPr>
      </p:pic>
    </p:spTree>
    <p:extLst>
      <p:ext uri="{BB962C8B-B14F-4D97-AF65-F5344CB8AC3E}">
        <p14:creationId xmlns:p14="http://schemas.microsoft.com/office/powerpoint/2010/main" val="41157650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75272" y="60137"/>
            <a:ext cx="3656835" cy="646331"/>
          </a:xfrm>
          <a:prstGeom prst="rect">
            <a:avLst/>
          </a:prstGeom>
        </p:spPr>
        <p:txBody>
          <a:bodyPr wrap="none">
            <a:spAutoFit/>
          </a:bodyPr>
          <a:lstStyle/>
          <a:p>
            <a:pPr algn="ctr"/>
            <a:r>
              <a:rPr lang="en-US" sz="3600" b="1" dirty="0"/>
              <a:t>PARTS OF SPEECH </a:t>
            </a:r>
            <a:endParaRPr lang="en-IN" sz="3600" dirty="0"/>
          </a:p>
        </p:txBody>
      </p:sp>
      <p:sp>
        <p:nvSpPr>
          <p:cNvPr id="5" name="Rectangle 4"/>
          <p:cNvSpPr/>
          <p:nvPr/>
        </p:nvSpPr>
        <p:spPr>
          <a:xfrm>
            <a:off x="179512" y="980728"/>
            <a:ext cx="8136904" cy="5509200"/>
          </a:xfrm>
          <a:prstGeom prst="rect">
            <a:avLst/>
          </a:prstGeom>
        </p:spPr>
        <p:txBody>
          <a:bodyPr wrap="square">
            <a:spAutoFit/>
          </a:bodyPr>
          <a:lstStyle/>
          <a:p>
            <a:pPr lvl="0"/>
            <a:r>
              <a:rPr lang="en-US" sz="3200" b="1" dirty="0" smtClean="0"/>
              <a:t>1. Nouns</a:t>
            </a:r>
            <a:r>
              <a:rPr lang="en-US" sz="3200" b="1" dirty="0"/>
              <a:t>: </a:t>
            </a:r>
            <a:r>
              <a:rPr lang="en-US" sz="3200" dirty="0"/>
              <a:t>A noun is a word used to name something: a person/animal, a place, a thing, or an idea. </a:t>
            </a:r>
            <a:endParaRPr lang="en-IN" sz="3200" dirty="0"/>
          </a:p>
          <a:p>
            <a:r>
              <a:rPr lang="en-US" sz="3200" b="1" dirty="0"/>
              <a:t>Nouns are classified in several ways…</a:t>
            </a:r>
            <a:endParaRPr lang="en-IN" sz="3200" dirty="0"/>
          </a:p>
          <a:p>
            <a:r>
              <a:rPr lang="en-US" sz="3200" dirty="0"/>
              <a:t>1. Nouns can be singular or plural.	</a:t>
            </a:r>
            <a:endParaRPr lang="en-IN" sz="3200" dirty="0"/>
          </a:p>
          <a:p>
            <a:pPr lvl="0"/>
            <a:r>
              <a:rPr lang="en-US" sz="3200" dirty="0" smtClean="0"/>
              <a:t>2. Proper nouns</a:t>
            </a:r>
            <a:endParaRPr lang="en-IN" sz="3200" dirty="0"/>
          </a:p>
          <a:p>
            <a:pPr lvl="0"/>
            <a:r>
              <a:rPr lang="en-US" sz="3200" dirty="0" smtClean="0"/>
              <a:t>3. Common Nouns</a:t>
            </a:r>
          </a:p>
          <a:p>
            <a:pPr lvl="0"/>
            <a:r>
              <a:rPr lang="en-US" sz="3200" dirty="0" smtClean="0"/>
              <a:t>4. Nouns </a:t>
            </a:r>
            <a:r>
              <a:rPr lang="en-US" sz="3200" dirty="0"/>
              <a:t>can also be collective</a:t>
            </a:r>
            <a:r>
              <a:rPr lang="en-US" sz="3200" dirty="0" smtClean="0"/>
              <a:t>.</a:t>
            </a:r>
            <a:endParaRPr lang="en-IN" sz="3200" dirty="0"/>
          </a:p>
          <a:p>
            <a:pPr lvl="0"/>
            <a:r>
              <a:rPr lang="en-US" sz="3200" dirty="0" smtClean="0"/>
              <a:t>5. Nouns </a:t>
            </a:r>
            <a:r>
              <a:rPr lang="en-US" sz="3200" dirty="0"/>
              <a:t>can also be either count or non-count.</a:t>
            </a:r>
            <a:endParaRPr lang="en-IN" sz="3200" dirty="0"/>
          </a:p>
          <a:p>
            <a:pPr lvl="0"/>
            <a:r>
              <a:rPr lang="en-US" sz="3200" dirty="0" smtClean="0"/>
              <a:t>6. Nouns </a:t>
            </a:r>
            <a:r>
              <a:rPr lang="en-US" sz="3200" dirty="0"/>
              <a:t>can be Abstract or Concrete</a:t>
            </a:r>
            <a:r>
              <a:rPr lang="en-US" sz="3200" dirty="0" smtClean="0"/>
              <a:t>.</a:t>
            </a:r>
          </a:p>
          <a:p>
            <a:endParaRPr lang="en-US" sz="3200" b="1" dirty="0" smtClean="0"/>
          </a:p>
        </p:txBody>
      </p:sp>
    </p:spTree>
    <p:extLst>
      <p:ext uri="{BB962C8B-B14F-4D97-AF65-F5344CB8AC3E}">
        <p14:creationId xmlns:p14="http://schemas.microsoft.com/office/powerpoint/2010/main" val="12487140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i.pinimg.com/564x/54/91/c8/5491c8c81c7939b8779aebe514e7c7b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27384"/>
            <a:ext cx="9180512" cy="6885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1743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51968368"/>
              </p:ext>
            </p:extLst>
          </p:nvPr>
        </p:nvGraphicFramePr>
        <p:xfrm>
          <a:off x="0" y="5756"/>
          <a:ext cx="9144000" cy="6886165"/>
        </p:xfrm>
        <a:graphic>
          <a:graphicData uri="http://schemas.openxmlformats.org/drawingml/2006/table">
            <a:tbl>
              <a:tblPr firstRow="1" firstCol="1" bandRow="1">
                <a:tableStyleId>{5C22544A-7EE6-4342-B048-85BDC9FD1C3A}</a:tableStyleId>
              </a:tblPr>
              <a:tblGrid>
                <a:gridCol w="9144000"/>
              </a:tblGrid>
              <a:tr h="1508366">
                <a:tc>
                  <a:txBody>
                    <a:bodyPr/>
                    <a:lstStyle/>
                    <a:p>
                      <a:pPr marL="0" marR="0" algn="just">
                        <a:lnSpc>
                          <a:spcPct val="115000"/>
                        </a:lnSpc>
                        <a:spcBef>
                          <a:spcPts val="0"/>
                        </a:spcBef>
                        <a:spcAft>
                          <a:spcPts val="0"/>
                        </a:spcAft>
                      </a:pPr>
                      <a:r>
                        <a:rPr lang="en-US" sz="4400" dirty="0">
                          <a:effectLst/>
                        </a:rPr>
                        <a:t>Identify the tense for the following sentences</a:t>
                      </a:r>
                      <a:r>
                        <a:rPr lang="en-US" sz="4400" dirty="0" smtClean="0">
                          <a:effectLst/>
                        </a:rPr>
                        <a:t>.</a:t>
                      </a:r>
                      <a:endParaRPr lang="en-IN" sz="4000" dirty="0">
                        <a:effectLst/>
                        <a:latin typeface="Calibri"/>
                        <a:ea typeface="Times New Roman"/>
                        <a:cs typeface="Times New Roman"/>
                      </a:endParaRPr>
                    </a:p>
                  </a:txBody>
                  <a:tcPr marL="68580" marR="68580" marT="0" marB="0"/>
                </a:tc>
              </a:tr>
              <a:tr h="5343877">
                <a:tc>
                  <a:txBody>
                    <a:bodyPr/>
                    <a:lstStyle/>
                    <a:p>
                      <a:pPr marL="342900" lvl="0" indent="-342900">
                        <a:buFont typeface="+mj-lt"/>
                        <a:buAutoNum type="arabicPeriod"/>
                      </a:pPr>
                      <a:r>
                        <a:rPr lang="en-US" sz="4000" b="1" kern="1200" dirty="0" smtClean="0">
                          <a:solidFill>
                            <a:schemeClr val="lt1"/>
                          </a:solidFill>
                          <a:effectLst/>
                          <a:latin typeface="+mn-lt"/>
                          <a:ea typeface="+mn-ea"/>
                          <a:cs typeface="+mn-cs"/>
                        </a:rPr>
                        <a:t>My cousin is leaving tomorrow.  </a:t>
                      </a:r>
                      <a:endParaRPr lang="en-IN" sz="4000" b="1" kern="1200" dirty="0" smtClean="0">
                        <a:solidFill>
                          <a:schemeClr val="lt1"/>
                        </a:solidFill>
                        <a:effectLst/>
                        <a:latin typeface="+mn-lt"/>
                        <a:ea typeface="+mn-ea"/>
                        <a:cs typeface="+mn-cs"/>
                      </a:endParaRPr>
                    </a:p>
                    <a:p>
                      <a:pPr marL="342900" lvl="0" indent="-342900">
                        <a:buFont typeface="+mj-lt"/>
                        <a:buAutoNum type="arabicPeriod"/>
                      </a:pPr>
                      <a:r>
                        <a:rPr lang="en-US" sz="4000" b="1" kern="1200" dirty="0" smtClean="0">
                          <a:solidFill>
                            <a:schemeClr val="lt1"/>
                          </a:solidFill>
                          <a:effectLst/>
                          <a:latin typeface="+mn-lt"/>
                          <a:ea typeface="+mn-ea"/>
                          <a:cs typeface="+mn-cs"/>
                        </a:rPr>
                        <a:t>I have never seen him in a passive mood. </a:t>
                      </a:r>
                      <a:endParaRPr lang="en-IN" sz="4000" b="1" kern="1200" dirty="0" smtClean="0">
                        <a:solidFill>
                          <a:schemeClr val="lt1"/>
                        </a:solidFill>
                        <a:effectLst/>
                        <a:latin typeface="+mn-lt"/>
                        <a:ea typeface="+mn-ea"/>
                        <a:cs typeface="+mn-cs"/>
                      </a:endParaRPr>
                    </a:p>
                    <a:p>
                      <a:pPr marL="342900" lvl="0" indent="-342900">
                        <a:buFont typeface="+mj-lt"/>
                        <a:buAutoNum type="arabicPeriod"/>
                      </a:pPr>
                      <a:r>
                        <a:rPr lang="en-US" sz="4000" b="1" kern="1200" dirty="0" smtClean="0">
                          <a:solidFill>
                            <a:schemeClr val="lt1"/>
                          </a:solidFill>
                          <a:effectLst/>
                          <a:latin typeface="+mn-lt"/>
                          <a:ea typeface="+mn-ea"/>
                          <a:cs typeface="+mn-cs"/>
                        </a:rPr>
                        <a:t>I did not concentrate on my studies. </a:t>
                      </a:r>
                    </a:p>
                    <a:p>
                      <a:pPr marL="342900" lvl="0" indent="-342900">
                        <a:buFont typeface="+mj-lt"/>
                        <a:buAutoNum type="arabicPeriod"/>
                      </a:pPr>
                      <a:r>
                        <a:rPr lang="en-US" sz="4000" b="1" kern="1200" dirty="0" smtClean="0">
                          <a:solidFill>
                            <a:schemeClr val="lt1"/>
                          </a:solidFill>
                          <a:effectLst/>
                          <a:latin typeface="+mn-lt"/>
                          <a:ea typeface="+mn-ea"/>
                          <a:cs typeface="+mn-cs"/>
                        </a:rPr>
                        <a:t>The president will be talking to us tomorrow. </a:t>
                      </a:r>
                      <a:endParaRPr lang="en-IN" sz="4000" b="1" kern="1200" dirty="0" smtClean="0">
                        <a:solidFill>
                          <a:schemeClr val="lt1"/>
                        </a:solidFill>
                        <a:effectLst/>
                        <a:latin typeface="+mn-lt"/>
                        <a:ea typeface="+mn-ea"/>
                        <a:cs typeface="+mn-cs"/>
                      </a:endParaRPr>
                    </a:p>
                    <a:p>
                      <a:pPr marL="342900" indent="-342900">
                        <a:buFont typeface="+mj-lt"/>
                        <a:buAutoNum type="arabicPeriod"/>
                      </a:pPr>
                      <a:r>
                        <a:rPr lang="en-US" sz="4000" b="1" kern="1200" dirty="0" smtClean="0">
                          <a:solidFill>
                            <a:schemeClr val="lt1"/>
                          </a:solidFill>
                          <a:effectLst/>
                          <a:latin typeface="+mn-lt"/>
                          <a:ea typeface="+mn-ea"/>
                          <a:cs typeface="+mn-cs"/>
                        </a:rPr>
                        <a:t>I shall have finished my writing by then. </a:t>
                      </a:r>
                      <a:endParaRPr lang="en-IN" sz="7200" dirty="0">
                        <a:effectLst/>
                        <a:latin typeface="Calibri"/>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5807180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530" y="0"/>
            <a:ext cx="8428901" cy="6863417"/>
          </a:xfrm>
          <a:prstGeom prst="rect">
            <a:avLst/>
          </a:prstGeom>
        </p:spPr>
        <p:txBody>
          <a:bodyPr wrap="square">
            <a:spAutoFit/>
          </a:bodyPr>
          <a:lstStyle/>
          <a:p>
            <a:pPr lvl="0" algn="ctr"/>
            <a:r>
              <a:rPr lang="en-IN" sz="4000" b="1" dirty="0" smtClean="0"/>
              <a:t>Answers</a:t>
            </a:r>
          </a:p>
          <a:p>
            <a:pPr marL="342900" lvl="0" indent="-342900" algn="just">
              <a:buFont typeface="+mj-lt"/>
              <a:buAutoNum type="arabicPeriod"/>
            </a:pPr>
            <a:r>
              <a:rPr lang="en-US" sz="4000" dirty="0"/>
              <a:t>My cousin is leaving tomorrow.  – </a:t>
            </a:r>
            <a:r>
              <a:rPr lang="en-US" sz="4000" b="1" dirty="0"/>
              <a:t>Present Continuous Tense</a:t>
            </a:r>
            <a:endParaRPr lang="en-IN" sz="4000" dirty="0"/>
          </a:p>
          <a:p>
            <a:pPr marL="342900" lvl="0" indent="-342900" algn="just">
              <a:buFont typeface="+mj-lt"/>
              <a:buAutoNum type="arabicPeriod"/>
            </a:pPr>
            <a:r>
              <a:rPr lang="en-US" sz="4000" dirty="0"/>
              <a:t>I have never seen him in a passive mood. – </a:t>
            </a:r>
            <a:r>
              <a:rPr lang="en-US" sz="4000" b="1" dirty="0"/>
              <a:t>Present perfect tense</a:t>
            </a:r>
            <a:endParaRPr lang="en-IN" sz="4000" dirty="0"/>
          </a:p>
          <a:p>
            <a:pPr marL="342900" lvl="0" indent="-342900" algn="just">
              <a:buFont typeface="+mj-lt"/>
              <a:buAutoNum type="arabicPeriod"/>
            </a:pPr>
            <a:r>
              <a:rPr lang="en-US" sz="4000" dirty="0"/>
              <a:t>I did not concentrate on my studies. – </a:t>
            </a:r>
            <a:r>
              <a:rPr lang="en-US" sz="4000" b="1" dirty="0"/>
              <a:t>Simple Past Tense</a:t>
            </a:r>
            <a:endParaRPr lang="en-IN" sz="4000" dirty="0"/>
          </a:p>
          <a:p>
            <a:pPr marL="342900" lvl="0" indent="-342900" algn="just">
              <a:buFont typeface="+mj-lt"/>
              <a:buAutoNum type="arabicPeriod"/>
            </a:pPr>
            <a:r>
              <a:rPr lang="en-US" sz="4000" dirty="0"/>
              <a:t>The president will be talking to us tomorrow. – </a:t>
            </a:r>
            <a:r>
              <a:rPr lang="en-US" sz="4000" b="1" dirty="0"/>
              <a:t>Future Continuous Tense</a:t>
            </a:r>
            <a:endParaRPr lang="en-IN" sz="4000" dirty="0"/>
          </a:p>
          <a:p>
            <a:pPr marL="342900" indent="-342900" algn="just">
              <a:buFont typeface="+mj-lt"/>
              <a:buAutoNum type="arabicPeriod"/>
            </a:pPr>
            <a:r>
              <a:rPr lang="en-US" sz="4000" dirty="0"/>
              <a:t>I shall have finished my writing by then. – </a:t>
            </a:r>
            <a:r>
              <a:rPr lang="en-US" sz="4000" b="1" dirty="0"/>
              <a:t>Future Perfect </a:t>
            </a:r>
            <a:r>
              <a:rPr lang="en-US" sz="4000" b="1" dirty="0" smtClean="0"/>
              <a:t>Tense</a:t>
            </a:r>
            <a:endParaRPr lang="en-IN" sz="4000" dirty="0"/>
          </a:p>
        </p:txBody>
      </p:sp>
    </p:spTree>
    <p:extLst>
      <p:ext uri="{BB962C8B-B14F-4D97-AF65-F5344CB8AC3E}">
        <p14:creationId xmlns:p14="http://schemas.microsoft.com/office/powerpoint/2010/main" val="19865444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91372459"/>
              </p:ext>
            </p:extLst>
          </p:nvPr>
        </p:nvGraphicFramePr>
        <p:xfrm>
          <a:off x="0" y="2"/>
          <a:ext cx="9144000" cy="7173705"/>
        </p:xfrm>
        <a:graphic>
          <a:graphicData uri="http://schemas.openxmlformats.org/drawingml/2006/table">
            <a:tbl>
              <a:tblPr firstRow="1" firstCol="1" bandRow="1">
                <a:tableStyleId>{5C22544A-7EE6-4342-B048-85BDC9FD1C3A}</a:tableStyleId>
              </a:tblPr>
              <a:tblGrid>
                <a:gridCol w="9144000"/>
              </a:tblGrid>
              <a:tr h="959521">
                <a:tc>
                  <a:txBody>
                    <a:bodyPr/>
                    <a:lstStyle/>
                    <a:p>
                      <a:pPr marL="0" marR="0" algn="just">
                        <a:lnSpc>
                          <a:spcPct val="115000"/>
                        </a:lnSpc>
                        <a:spcBef>
                          <a:spcPts val="0"/>
                        </a:spcBef>
                        <a:spcAft>
                          <a:spcPts val="0"/>
                        </a:spcAft>
                      </a:pPr>
                      <a:r>
                        <a:rPr lang="en-US" sz="2800" dirty="0">
                          <a:effectLst/>
                        </a:rPr>
                        <a:t>Identify the tense in the given sentences</a:t>
                      </a:r>
                      <a:r>
                        <a:rPr lang="en-US" sz="2800" dirty="0" smtClean="0">
                          <a:effectLst/>
                        </a:rPr>
                        <a:t>.</a:t>
                      </a:r>
                      <a:endParaRPr lang="en-IN" sz="2400" dirty="0">
                        <a:effectLst/>
                        <a:latin typeface="Calibri"/>
                        <a:ea typeface="Calibri"/>
                        <a:cs typeface="Tunga"/>
                      </a:endParaRPr>
                    </a:p>
                  </a:txBody>
                  <a:tcPr marL="68580" marR="68580" marT="0" marB="0"/>
                </a:tc>
              </a:tr>
              <a:tr h="959521">
                <a:tc>
                  <a:txBody>
                    <a:bodyPr/>
                    <a:lstStyle/>
                    <a:p>
                      <a:pPr marL="457200" marR="0" indent="-457200" algn="just">
                        <a:lnSpc>
                          <a:spcPct val="115000"/>
                        </a:lnSpc>
                        <a:spcBef>
                          <a:spcPts val="0"/>
                        </a:spcBef>
                        <a:spcAft>
                          <a:spcPts val="0"/>
                        </a:spcAft>
                        <a:buFont typeface="+mj-lt"/>
                        <a:buAutoNum type="arabicPeriod"/>
                      </a:pPr>
                      <a:r>
                        <a:rPr lang="en-US" sz="2800" dirty="0">
                          <a:effectLst/>
                        </a:rPr>
                        <a:t>I </a:t>
                      </a:r>
                      <a:r>
                        <a:rPr lang="en-US" sz="2800" u="none" strike="noStrike" dirty="0">
                          <a:effectLst/>
                          <a:hlinkClick r:id="rId2"/>
                        </a:rPr>
                        <a:t>will be studying</a:t>
                      </a:r>
                      <a:r>
                        <a:rPr lang="en-US" sz="2800" dirty="0">
                          <a:effectLst/>
                        </a:rPr>
                        <a:t> English when you arrive tonight.</a:t>
                      </a:r>
                      <a:endParaRPr lang="en-IN" sz="2400" dirty="0">
                        <a:effectLst/>
                        <a:latin typeface="Calibri"/>
                        <a:ea typeface="Calibri"/>
                        <a:cs typeface="Tunga"/>
                      </a:endParaRPr>
                    </a:p>
                  </a:txBody>
                  <a:tcPr marL="68580" marR="68580" marT="0" marB="0"/>
                </a:tc>
              </a:tr>
              <a:tr h="959521">
                <a:tc>
                  <a:txBody>
                    <a:bodyPr/>
                    <a:lstStyle/>
                    <a:p>
                      <a:pPr marL="0" marR="0" indent="0" algn="just">
                        <a:lnSpc>
                          <a:spcPct val="115000"/>
                        </a:lnSpc>
                        <a:spcBef>
                          <a:spcPts val="0"/>
                        </a:spcBef>
                        <a:spcAft>
                          <a:spcPts val="0"/>
                        </a:spcAft>
                        <a:buFont typeface="+mj-lt"/>
                        <a:buNone/>
                      </a:pPr>
                      <a:r>
                        <a:rPr lang="en-US" sz="2800" dirty="0" smtClean="0">
                          <a:effectLst/>
                        </a:rPr>
                        <a:t>2.</a:t>
                      </a:r>
                      <a:r>
                        <a:rPr lang="en-US" sz="2800" baseline="0" dirty="0" smtClean="0">
                          <a:effectLst/>
                        </a:rPr>
                        <a:t> </a:t>
                      </a:r>
                      <a:r>
                        <a:rPr lang="en-US" sz="2400" dirty="0" smtClean="0">
                          <a:effectLst/>
                        </a:rPr>
                        <a:t>I </a:t>
                      </a:r>
                      <a:r>
                        <a:rPr lang="en-US" sz="2400" u="none" strike="noStrike" dirty="0" smtClean="0">
                          <a:effectLst/>
                          <a:hlinkClick r:id="rId3"/>
                        </a:rPr>
                        <a:t>have studied</a:t>
                      </a:r>
                      <a:r>
                        <a:rPr lang="en-US" sz="2400" dirty="0" smtClean="0">
                          <a:effectLst/>
                        </a:rPr>
                        <a:t> English in several different countries.</a:t>
                      </a:r>
                      <a:endParaRPr lang="en-IN" sz="2400" dirty="0">
                        <a:effectLst/>
                        <a:latin typeface="Calibri"/>
                        <a:ea typeface="Calibri"/>
                        <a:cs typeface="Tunga"/>
                      </a:endParaRPr>
                    </a:p>
                  </a:txBody>
                  <a:tcPr marL="68580" marR="68580" marT="0" marB="0"/>
                </a:tc>
              </a:tr>
              <a:tr h="1044124">
                <a:tc>
                  <a:txBody>
                    <a:bodyPr/>
                    <a:lstStyle/>
                    <a:p>
                      <a:pPr marL="0" marR="0" indent="0" algn="just" defTabSz="914400" rtl="0" eaLnBrk="1" fontAlgn="auto" latinLnBrk="0" hangingPunct="1">
                        <a:lnSpc>
                          <a:spcPct val="115000"/>
                        </a:lnSpc>
                        <a:spcBef>
                          <a:spcPts val="0"/>
                        </a:spcBef>
                        <a:spcAft>
                          <a:spcPts val="0"/>
                        </a:spcAft>
                        <a:buClrTx/>
                        <a:buSzTx/>
                        <a:buFont typeface="+mj-lt"/>
                        <a:buNone/>
                        <a:tabLst/>
                        <a:defRPr/>
                      </a:pPr>
                      <a:r>
                        <a:rPr lang="en-US" sz="2800" dirty="0" smtClean="0">
                          <a:effectLst/>
                        </a:rPr>
                        <a:t>3. </a:t>
                      </a:r>
                      <a:r>
                        <a:rPr lang="en-US" sz="2400" dirty="0" smtClean="0">
                          <a:effectLst/>
                        </a:rPr>
                        <a:t>I </a:t>
                      </a:r>
                      <a:r>
                        <a:rPr lang="en-US" sz="2400" u="none" strike="noStrike" dirty="0" smtClean="0">
                          <a:effectLst/>
                          <a:hlinkClick r:id="rId4"/>
                        </a:rPr>
                        <a:t>had studied</a:t>
                      </a:r>
                      <a:r>
                        <a:rPr lang="en-US" sz="2400" dirty="0" smtClean="0">
                          <a:effectLst/>
                        </a:rPr>
                        <a:t> a little English before I moved to the U.S</a:t>
                      </a:r>
                      <a:endParaRPr lang="en-IN" sz="2000" dirty="0" smtClean="0">
                        <a:effectLst/>
                        <a:latin typeface="+mn-lt"/>
                        <a:ea typeface="Calibri"/>
                        <a:cs typeface="Tunga"/>
                      </a:endParaRPr>
                    </a:p>
                    <a:p>
                      <a:pPr marL="0" marR="0" indent="0" algn="just">
                        <a:lnSpc>
                          <a:spcPct val="115000"/>
                        </a:lnSpc>
                        <a:spcBef>
                          <a:spcPts val="0"/>
                        </a:spcBef>
                        <a:spcAft>
                          <a:spcPts val="0"/>
                        </a:spcAft>
                        <a:buFont typeface="+mj-lt"/>
                        <a:buNone/>
                      </a:pPr>
                      <a:endParaRPr lang="en-IN" sz="2400" dirty="0">
                        <a:effectLst/>
                        <a:latin typeface="Calibri"/>
                        <a:ea typeface="Calibri"/>
                        <a:cs typeface="Tunga"/>
                      </a:endParaRPr>
                    </a:p>
                  </a:txBody>
                  <a:tcPr marL="68580" marR="68580" marT="0" marB="0"/>
                </a:tc>
              </a:tr>
              <a:tr h="959521">
                <a:tc>
                  <a:txBody>
                    <a:bodyPr/>
                    <a:lstStyle/>
                    <a:p>
                      <a:pPr marL="0" marR="0" indent="0" algn="just">
                        <a:lnSpc>
                          <a:spcPct val="115000"/>
                        </a:lnSpc>
                        <a:spcBef>
                          <a:spcPts val="0"/>
                        </a:spcBef>
                        <a:spcAft>
                          <a:spcPts val="0"/>
                        </a:spcAft>
                        <a:buFont typeface="+mj-lt"/>
                        <a:buNone/>
                      </a:pPr>
                      <a:r>
                        <a:rPr lang="en-US" sz="2800" dirty="0" smtClean="0">
                          <a:effectLst/>
                        </a:rPr>
                        <a:t>4. </a:t>
                      </a:r>
                      <a:r>
                        <a:rPr lang="en-US" sz="2400" dirty="0" smtClean="0">
                          <a:effectLst/>
                        </a:rPr>
                        <a:t>I </a:t>
                      </a:r>
                      <a:r>
                        <a:rPr lang="en-US" sz="2400" u="none" strike="noStrike" dirty="0" smtClean="0">
                          <a:effectLst/>
                          <a:hlinkClick r:id="rId5"/>
                        </a:rPr>
                        <a:t>will have studied</a:t>
                      </a:r>
                      <a:r>
                        <a:rPr lang="en-US" sz="2400" dirty="0" smtClean="0">
                          <a:effectLst/>
                        </a:rPr>
                        <a:t> every tense by the time I finish this course.</a:t>
                      </a:r>
                      <a:endParaRPr lang="en-IN" sz="2400" dirty="0">
                        <a:effectLst/>
                        <a:latin typeface="Calibri"/>
                        <a:ea typeface="Calibri"/>
                        <a:cs typeface="Tunga"/>
                      </a:endParaRPr>
                    </a:p>
                  </a:txBody>
                  <a:tcPr marL="68580" marR="68580" marT="0" marB="0"/>
                </a:tc>
              </a:tr>
              <a:tr h="959521">
                <a:tc>
                  <a:txBody>
                    <a:bodyPr/>
                    <a:lstStyle/>
                    <a:p>
                      <a:pPr marL="0" marR="0" indent="0" algn="just">
                        <a:lnSpc>
                          <a:spcPct val="115000"/>
                        </a:lnSpc>
                        <a:spcBef>
                          <a:spcPts val="0"/>
                        </a:spcBef>
                        <a:spcAft>
                          <a:spcPts val="0"/>
                        </a:spcAft>
                        <a:buFont typeface="+mj-lt"/>
                        <a:buNone/>
                      </a:pPr>
                      <a:r>
                        <a:rPr lang="en-US" sz="2800" dirty="0" smtClean="0">
                          <a:effectLst/>
                        </a:rPr>
                        <a:t>5.</a:t>
                      </a:r>
                      <a:r>
                        <a:rPr lang="en-US" sz="2800" baseline="0" dirty="0" smtClean="0">
                          <a:effectLst/>
                        </a:rPr>
                        <a:t> </a:t>
                      </a:r>
                      <a:r>
                        <a:rPr lang="en-US" sz="2400" dirty="0" smtClean="0">
                          <a:effectLst/>
                        </a:rPr>
                        <a:t>I </a:t>
                      </a:r>
                      <a:r>
                        <a:rPr lang="en-US" sz="2400" u="sng" dirty="0" smtClean="0">
                          <a:effectLst/>
                          <a:hlinkClick r:id="rId6"/>
                        </a:rPr>
                        <a:t>had been studying</a:t>
                      </a:r>
                      <a:r>
                        <a:rPr lang="en-US" sz="2400" dirty="0" smtClean="0">
                          <a:effectLst/>
                        </a:rPr>
                        <a:t> English for five years before I moved to the U.S.</a:t>
                      </a:r>
                      <a:endParaRPr lang="en-IN" sz="2400" dirty="0">
                        <a:effectLst/>
                        <a:latin typeface="Calibri"/>
                        <a:ea typeface="Calibri"/>
                        <a:cs typeface="Tunga"/>
                      </a:endParaRPr>
                    </a:p>
                  </a:txBody>
                  <a:tcPr marL="68580" marR="68580" marT="0" marB="0"/>
                </a:tc>
              </a:tr>
              <a:tr h="1016267">
                <a:tc>
                  <a:txBody>
                    <a:bodyPr/>
                    <a:lstStyle/>
                    <a:p>
                      <a:pPr marL="0" marR="0" indent="0" algn="just" defTabSz="914400" rtl="0" eaLnBrk="1" fontAlgn="auto" latinLnBrk="0" hangingPunct="1">
                        <a:lnSpc>
                          <a:spcPct val="115000"/>
                        </a:lnSpc>
                        <a:spcBef>
                          <a:spcPts val="0"/>
                        </a:spcBef>
                        <a:spcAft>
                          <a:spcPts val="0"/>
                        </a:spcAft>
                        <a:buClrTx/>
                        <a:buSzTx/>
                        <a:buFont typeface="+mj-lt"/>
                        <a:buNone/>
                        <a:tabLst/>
                        <a:defRPr/>
                      </a:pPr>
                      <a:r>
                        <a:rPr lang="en-US" sz="2800" dirty="0" smtClean="0">
                          <a:effectLst/>
                        </a:rPr>
                        <a:t>6. </a:t>
                      </a:r>
                      <a:r>
                        <a:rPr lang="en-US" sz="2400" dirty="0" smtClean="0">
                          <a:effectLst/>
                        </a:rPr>
                        <a:t>I </a:t>
                      </a:r>
                      <a:r>
                        <a:rPr lang="en-US" sz="2400" u="sng" dirty="0" smtClean="0">
                          <a:effectLst/>
                          <a:hlinkClick r:id="rId7"/>
                        </a:rPr>
                        <a:t>will have been studying</a:t>
                      </a:r>
                      <a:r>
                        <a:rPr lang="en-US" sz="2400" dirty="0" smtClean="0">
                          <a:effectLst/>
                        </a:rPr>
                        <a:t> English for over two hours by the time you arrive.</a:t>
                      </a:r>
                      <a:endParaRPr lang="en-IN" sz="2000" dirty="0" smtClean="0">
                        <a:effectLst/>
                        <a:latin typeface="+mn-lt"/>
                        <a:ea typeface="Calibri"/>
                        <a:cs typeface="Tunga"/>
                      </a:endParaRPr>
                    </a:p>
                    <a:p>
                      <a:pPr marL="0" marR="0" indent="0" algn="just">
                        <a:lnSpc>
                          <a:spcPct val="115000"/>
                        </a:lnSpc>
                        <a:spcBef>
                          <a:spcPts val="0"/>
                        </a:spcBef>
                        <a:spcAft>
                          <a:spcPts val="0"/>
                        </a:spcAft>
                        <a:buFont typeface="+mj-lt"/>
                        <a:buNone/>
                      </a:pPr>
                      <a:endParaRPr lang="en-IN" sz="2400" dirty="0">
                        <a:effectLst/>
                        <a:latin typeface="Calibri"/>
                        <a:ea typeface="Calibri"/>
                        <a:cs typeface="Tunga"/>
                      </a:endParaRPr>
                    </a:p>
                  </a:txBody>
                  <a:tcPr marL="68580" marR="68580" marT="0" marB="0"/>
                </a:tc>
              </a:tr>
            </a:tbl>
          </a:graphicData>
        </a:graphic>
      </p:graphicFrame>
    </p:spTree>
    <p:extLst>
      <p:ext uri="{BB962C8B-B14F-4D97-AF65-F5344CB8AC3E}">
        <p14:creationId xmlns:p14="http://schemas.microsoft.com/office/powerpoint/2010/main" val="28223165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06984444"/>
              </p:ext>
            </p:extLst>
          </p:nvPr>
        </p:nvGraphicFramePr>
        <p:xfrm>
          <a:off x="32336" y="6639"/>
          <a:ext cx="9111664" cy="6741919"/>
        </p:xfrm>
        <a:graphic>
          <a:graphicData uri="http://schemas.openxmlformats.org/drawingml/2006/table">
            <a:tbl>
              <a:tblPr firstRow="1" firstCol="1" bandRow="1">
                <a:tableStyleId>{5C22544A-7EE6-4342-B048-85BDC9FD1C3A}</a:tableStyleId>
              </a:tblPr>
              <a:tblGrid>
                <a:gridCol w="774985"/>
                <a:gridCol w="8336679"/>
              </a:tblGrid>
              <a:tr h="845142">
                <a:tc gridSpan="2">
                  <a:txBody>
                    <a:bodyPr/>
                    <a:lstStyle/>
                    <a:p>
                      <a:pPr marL="0" marR="0" algn="just">
                        <a:lnSpc>
                          <a:spcPct val="115000"/>
                        </a:lnSpc>
                        <a:spcBef>
                          <a:spcPts val="0"/>
                        </a:spcBef>
                        <a:spcAft>
                          <a:spcPts val="0"/>
                        </a:spcAft>
                      </a:pPr>
                      <a:r>
                        <a:rPr lang="en-US" sz="2400" dirty="0" smtClean="0">
                          <a:effectLst/>
                        </a:rPr>
                        <a:t>Change </a:t>
                      </a:r>
                      <a:r>
                        <a:rPr lang="en-US" sz="2400" dirty="0">
                          <a:effectLst/>
                        </a:rPr>
                        <a:t>the following sentences into other tenses as given in the brocket</a:t>
                      </a:r>
                      <a:r>
                        <a:rPr lang="en-US" sz="2400" dirty="0" smtClean="0">
                          <a:effectLst/>
                        </a:rPr>
                        <a:t>.</a:t>
                      </a:r>
                      <a:endParaRPr lang="en-IN" sz="2000" dirty="0">
                        <a:effectLst/>
                        <a:latin typeface="Calibri"/>
                        <a:ea typeface="Calibri"/>
                        <a:cs typeface="Tunga"/>
                      </a:endParaRPr>
                    </a:p>
                  </a:txBody>
                  <a:tcPr marL="68580" marR="68580" marT="0" marB="0"/>
                </a:tc>
                <a:tc hMerge="1">
                  <a:txBody>
                    <a:bodyPr/>
                    <a:lstStyle/>
                    <a:p>
                      <a:pPr marL="0" marR="0" algn="just">
                        <a:lnSpc>
                          <a:spcPct val="115000"/>
                        </a:lnSpc>
                        <a:spcBef>
                          <a:spcPts val="0"/>
                        </a:spcBef>
                        <a:spcAft>
                          <a:spcPts val="0"/>
                        </a:spcAft>
                      </a:pPr>
                      <a:endParaRPr lang="en-IN" sz="1100" dirty="0">
                        <a:effectLst/>
                        <a:latin typeface="Calibri"/>
                        <a:ea typeface="Calibri"/>
                        <a:cs typeface="Tunga"/>
                      </a:endParaRPr>
                    </a:p>
                  </a:txBody>
                  <a:tcPr marL="68580" marR="68580" marT="0" marB="0"/>
                </a:tc>
              </a:tr>
              <a:tr h="627064">
                <a:tc>
                  <a:txBody>
                    <a:bodyPr/>
                    <a:lstStyle/>
                    <a:p>
                      <a:pPr marL="0" marR="0" algn="ctr">
                        <a:lnSpc>
                          <a:spcPct val="115000"/>
                        </a:lnSpc>
                        <a:spcBef>
                          <a:spcPts val="0"/>
                        </a:spcBef>
                        <a:spcAft>
                          <a:spcPts val="0"/>
                        </a:spcAft>
                      </a:pPr>
                      <a:r>
                        <a:rPr lang="en-US" sz="2400" dirty="0">
                          <a:effectLst/>
                        </a:rPr>
                        <a:t>1.</a:t>
                      </a:r>
                      <a:endParaRPr lang="en-IN" sz="2000" dirty="0">
                        <a:effectLst/>
                        <a:latin typeface="Calibri"/>
                        <a:ea typeface="Calibri"/>
                        <a:cs typeface="Tunga"/>
                      </a:endParaRPr>
                    </a:p>
                  </a:txBody>
                  <a:tcPr marL="68580" marR="68580" marT="0" marB="0"/>
                </a:tc>
                <a:tc>
                  <a:txBody>
                    <a:bodyPr/>
                    <a:lstStyle/>
                    <a:p>
                      <a:pPr marL="0" marR="0" algn="just">
                        <a:lnSpc>
                          <a:spcPct val="115000"/>
                        </a:lnSpc>
                        <a:spcBef>
                          <a:spcPts val="0"/>
                        </a:spcBef>
                        <a:spcAft>
                          <a:spcPts val="0"/>
                        </a:spcAft>
                      </a:pPr>
                      <a:r>
                        <a:rPr lang="en-US" sz="2400" dirty="0">
                          <a:effectLst/>
                        </a:rPr>
                        <a:t>She has chosen blue curtains for room. (</a:t>
                      </a:r>
                      <a:r>
                        <a:rPr lang="en-US" sz="2400" dirty="0" smtClean="0">
                          <a:effectLst/>
                        </a:rPr>
                        <a:t>into </a:t>
                      </a:r>
                      <a:r>
                        <a:rPr lang="en-US" sz="2400" dirty="0">
                          <a:effectLst/>
                        </a:rPr>
                        <a:t>Past </a:t>
                      </a:r>
                      <a:r>
                        <a:rPr lang="en-US" sz="2400" dirty="0" smtClean="0">
                          <a:effectLst/>
                        </a:rPr>
                        <a:t>Perfect tense</a:t>
                      </a:r>
                      <a:r>
                        <a:rPr lang="en-US" sz="2400" dirty="0">
                          <a:effectLst/>
                        </a:rPr>
                        <a:t>)</a:t>
                      </a:r>
                      <a:endParaRPr lang="en-IN" sz="2000" dirty="0">
                        <a:effectLst/>
                        <a:latin typeface="Calibri"/>
                        <a:ea typeface="Calibri"/>
                        <a:cs typeface="Tunga"/>
                      </a:endParaRPr>
                    </a:p>
                  </a:txBody>
                  <a:tcPr marL="68580" marR="68580" marT="0" marB="0"/>
                </a:tc>
              </a:tr>
              <a:tr h="627064">
                <a:tc>
                  <a:txBody>
                    <a:bodyPr/>
                    <a:lstStyle/>
                    <a:p>
                      <a:pPr marL="0" marR="0" algn="ctr">
                        <a:lnSpc>
                          <a:spcPct val="115000"/>
                        </a:lnSpc>
                        <a:spcBef>
                          <a:spcPts val="0"/>
                        </a:spcBef>
                        <a:spcAft>
                          <a:spcPts val="0"/>
                        </a:spcAft>
                      </a:pPr>
                      <a:r>
                        <a:rPr lang="en-US" sz="2400" dirty="0">
                          <a:effectLst/>
                        </a:rPr>
                        <a:t>2.</a:t>
                      </a:r>
                      <a:endParaRPr lang="en-IN" sz="2000" dirty="0">
                        <a:effectLst/>
                        <a:latin typeface="Calibri"/>
                        <a:ea typeface="Calibri"/>
                        <a:cs typeface="Tunga"/>
                      </a:endParaRPr>
                    </a:p>
                  </a:txBody>
                  <a:tcPr marL="68580" marR="68580" marT="0" marB="0"/>
                </a:tc>
                <a:tc>
                  <a:txBody>
                    <a:bodyPr/>
                    <a:lstStyle/>
                    <a:p>
                      <a:pPr marL="0" marR="0" algn="just">
                        <a:lnSpc>
                          <a:spcPct val="115000"/>
                        </a:lnSpc>
                        <a:spcBef>
                          <a:spcPts val="0"/>
                        </a:spcBef>
                        <a:spcAft>
                          <a:spcPts val="0"/>
                        </a:spcAft>
                      </a:pPr>
                      <a:r>
                        <a:rPr lang="en-US" sz="2400" dirty="0">
                          <a:effectLst/>
                        </a:rPr>
                        <a:t>She will go out for dinner this evening. (Future </a:t>
                      </a:r>
                      <a:r>
                        <a:rPr lang="en-US" sz="2400" dirty="0" smtClean="0">
                          <a:effectLst/>
                        </a:rPr>
                        <a:t>Continues </a:t>
                      </a:r>
                      <a:r>
                        <a:rPr lang="en-US" sz="2400" dirty="0">
                          <a:effectLst/>
                        </a:rPr>
                        <a:t>tense)</a:t>
                      </a:r>
                      <a:endParaRPr lang="en-IN" sz="2000" dirty="0">
                        <a:effectLst/>
                        <a:latin typeface="Calibri"/>
                        <a:ea typeface="Calibri"/>
                        <a:cs typeface="Tunga"/>
                      </a:endParaRPr>
                    </a:p>
                  </a:txBody>
                  <a:tcPr marL="68580" marR="68580" marT="0" marB="0"/>
                </a:tc>
              </a:tr>
              <a:tr h="834057">
                <a:tc>
                  <a:txBody>
                    <a:bodyPr/>
                    <a:lstStyle/>
                    <a:p>
                      <a:pPr marL="0" marR="0" algn="ctr">
                        <a:lnSpc>
                          <a:spcPct val="115000"/>
                        </a:lnSpc>
                        <a:spcBef>
                          <a:spcPts val="0"/>
                        </a:spcBef>
                        <a:spcAft>
                          <a:spcPts val="0"/>
                        </a:spcAft>
                      </a:pPr>
                      <a:r>
                        <a:rPr lang="en-US" sz="2400" dirty="0">
                          <a:effectLst/>
                        </a:rPr>
                        <a:t>3.</a:t>
                      </a:r>
                      <a:endParaRPr lang="en-IN" sz="2000" dirty="0">
                        <a:effectLst/>
                        <a:latin typeface="Calibri"/>
                        <a:ea typeface="Calibri"/>
                        <a:cs typeface="Tunga"/>
                      </a:endParaRPr>
                    </a:p>
                  </a:txBody>
                  <a:tcPr marL="68580" marR="68580" marT="0" marB="0"/>
                </a:tc>
                <a:tc>
                  <a:txBody>
                    <a:bodyPr/>
                    <a:lstStyle/>
                    <a:p>
                      <a:pPr marL="0" marR="0" algn="just">
                        <a:lnSpc>
                          <a:spcPct val="115000"/>
                        </a:lnSpc>
                        <a:spcBef>
                          <a:spcPts val="0"/>
                        </a:spcBef>
                        <a:spcAft>
                          <a:spcPts val="0"/>
                        </a:spcAft>
                      </a:pPr>
                      <a:r>
                        <a:rPr lang="en-US" sz="2400" dirty="0">
                          <a:effectLst/>
                        </a:rPr>
                        <a:t>The helicopter will be landing at 6 am this morning. (</a:t>
                      </a:r>
                      <a:r>
                        <a:rPr lang="en-US" sz="2400" dirty="0" smtClean="0">
                          <a:effectLst/>
                        </a:rPr>
                        <a:t>into Simple </a:t>
                      </a:r>
                      <a:r>
                        <a:rPr lang="en-US" sz="2400" dirty="0">
                          <a:effectLst/>
                        </a:rPr>
                        <a:t>Future tense)</a:t>
                      </a:r>
                      <a:endParaRPr lang="en-IN" sz="2000" dirty="0">
                        <a:effectLst/>
                        <a:latin typeface="Calibri"/>
                        <a:ea typeface="Calibri"/>
                        <a:cs typeface="Tunga"/>
                      </a:endParaRPr>
                    </a:p>
                  </a:txBody>
                  <a:tcPr marL="68580" marR="68580" marT="0" marB="0"/>
                </a:tc>
              </a:tr>
              <a:tr h="627064">
                <a:tc>
                  <a:txBody>
                    <a:bodyPr/>
                    <a:lstStyle/>
                    <a:p>
                      <a:pPr marL="0" marR="0" algn="ctr">
                        <a:lnSpc>
                          <a:spcPct val="115000"/>
                        </a:lnSpc>
                        <a:spcBef>
                          <a:spcPts val="0"/>
                        </a:spcBef>
                        <a:spcAft>
                          <a:spcPts val="0"/>
                        </a:spcAft>
                      </a:pPr>
                      <a:r>
                        <a:rPr lang="en-US" sz="2400" dirty="0">
                          <a:effectLst/>
                        </a:rPr>
                        <a:t>4.</a:t>
                      </a:r>
                      <a:endParaRPr lang="en-IN" sz="2000" dirty="0">
                        <a:effectLst/>
                        <a:latin typeface="Calibri"/>
                        <a:ea typeface="Calibri"/>
                        <a:cs typeface="Tunga"/>
                      </a:endParaRPr>
                    </a:p>
                  </a:txBody>
                  <a:tcPr marL="68580" marR="68580" marT="0" marB="0"/>
                </a:tc>
                <a:tc>
                  <a:txBody>
                    <a:bodyPr/>
                    <a:lstStyle/>
                    <a:p>
                      <a:pPr marL="0" marR="0" algn="just">
                        <a:lnSpc>
                          <a:spcPct val="115000"/>
                        </a:lnSpc>
                        <a:spcBef>
                          <a:spcPts val="0"/>
                        </a:spcBef>
                        <a:spcAft>
                          <a:spcPts val="0"/>
                        </a:spcAft>
                      </a:pPr>
                      <a:r>
                        <a:rPr lang="en-US" sz="2400" dirty="0">
                          <a:effectLst/>
                        </a:rPr>
                        <a:t>We knew about his plan. (</a:t>
                      </a:r>
                      <a:r>
                        <a:rPr lang="en-US" sz="2400" dirty="0" smtClean="0">
                          <a:effectLst/>
                        </a:rPr>
                        <a:t>into Simple Present </a:t>
                      </a:r>
                      <a:r>
                        <a:rPr lang="en-US" sz="2400" dirty="0">
                          <a:effectLst/>
                        </a:rPr>
                        <a:t>tense)</a:t>
                      </a:r>
                      <a:endParaRPr lang="en-IN" sz="2000" dirty="0">
                        <a:effectLst/>
                        <a:latin typeface="Calibri"/>
                        <a:ea typeface="Calibri"/>
                        <a:cs typeface="Tunga"/>
                      </a:endParaRPr>
                    </a:p>
                  </a:txBody>
                  <a:tcPr marL="68580" marR="68580" marT="0" marB="0"/>
                </a:tc>
              </a:tr>
              <a:tr h="627064">
                <a:tc>
                  <a:txBody>
                    <a:bodyPr/>
                    <a:lstStyle/>
                    <a:p>
                      <a:pPr marL="0" marR="0" algn="ctr">
                        <a:lnSpc>
                          <a:spcPct val="115000"/>
                        </a:lnSpc>
                        <a:spcBef>
                          <a:spcPts val="0"/>
                        </a:spcBef>
                        <a:spcAft>
                          <a:spcPts val="0"/>
                        </a:spcAft>
                      </a:pPr>
                      <a:r>
                        <a:rPr lang="en-US" sz="2400" dirty="0">
                          <a:effectLst/>
                        </a:rPr>
                        <a:t>5.</a:t>
                      </a:r>
                      <a:endParaRPr lang="en-IN" sz="2000" dirty="0">
                        <a:effectLst/>
                        <a:latin typeface="Calibri"/>
                        <a:ea typeface="Calibri"/>
                        <a:cs typeface="Tunga"/>
                      </a:endParaRPr>
                    </a:p>
                  </a:txBody>
                  <a:tcPr marL="68580" marR="68580" marT="0" marB="0"/>
                </a:tc>
                <a:tc>
                  <a:txBody>
                    <a:bodyPr/>
                    <a:lstStyle/>
                    <a:p>
                      <a:pPr marL="0" marR="0" algn="just">
                        <a:lnSpc>
                          <a:spcPct val="115000"/>
                        </a:lnSpc>
                        <a:spcBef>
                          <a:spcPts val="0"/>
                        </a:spcBef>
                        <a:spcAft>
                          <a:spcPts val="0"/>
                        </a:spcAft>
                      </a:pPr>
                      <a:r>
                        <a:rPr lang="en-US" sz="2400" dirty="0">
                          <a:effectLst/>
                        </a:rPr>
                        <a:t>I haven’t got the keys to the stores. (</a:t>
                      </a:r>
                      <a:r>
                        <a:rPr lang="en-US" sz="2400" dirty="0" smtClean="0">
                          <a:effectLst/>
                        </a:rPr>
                        <a:t>into past </a:t>
                      </a:r>
                      <a:r>
                        <a:rPr lang="en-US" sz="2400" dirty="0">
                          <a:effectLst/>
                        </a:rPr>
                        <a:t>perfect tense)   </a:t>
                      </a:r>
                      <a:endParaRPr lang="en-IN" sz="2000" dirty="0">
                        <a:effectLst/>
                        <a:latin typeface="Calibri"/>
                        <a:ea typeface="Calibri"/>
                        <a:cs typeface="Tunga"/>
                      </a:endParaRPr>
                    </a:p>
                  </a:txBody>
                  <a:tcPr marL="68580" marR="68580" marT="0" marB="0"/>
                </a:tc>
              </a:tr>
              <a:tr h="1293145">
                <a:tc>
                  <a:txBody>
                    <a:bodyPr/>
                    <a:lstStyle/>
                    <a:p>
                      <a:pPr marL="0" marR="0" algn="ctr">
                        <a:lnSpc>
                          <a:spcPct val="115000"/>
                        </a:lnSpc>
                        <a:spcBef>
                          <a:spcPts val="0"/>
                        </a:spcBef>
                        <a:spcAft>
                          <a:spcPts val="0"/>
                        </a:spcAft>
                      </a:pPr>
                      <a:r>
                        <a:rPr lang="en-US" sz="2400" dirty="0">
                          <a:effectLst/>
                        </a:rPr>
                        <a:t>6.</a:t>
                      </a:r>
                      <a:endParaRPr lang="en-IN" sz="2000" dirty="0">
                        <a:effectLst/>
                        <a:latin typeface="Calibri"/>
                        <a:ea typeface="Calibri"/>
                        <a:cs typeface="Tunga"/>
                      </a:endParaRPr>
                    </a:p>
                  </a:txBody>
                  <a:tcPr marL="68580" marR="68580" marT="0" marB="0"/>
                </a:tc>
                <a:tc>
                  <a:txBody>
                    <a:bodyPr/>
                    <a:lstStyle/>
                    <a:p>
                      <a:pPr marL="0" marR="0" algn="just">
                        <a:lnSpc>
                          <a:spcPct val="115000"/>
                        </a:lnSpc>
                        <a:spcBef>
                          <a:spcPts val="0"/>
                        </a:spcBef>
                        <a:spcAft>
                          <a:spcPts val="0"/>
                        </a:spcAft>
                      </a:pPr>
                      <a:r>
                        <a:rPr lang="en-US" sz="2400" dirty="0">
                          <a:effectLst/>
                        </a:rPr>
                        <a:t>I speak French. (</a:t>
                      </a:r>
                      <a:r>
                        <a:rPr lang="en-US" sz="2400" dirty="0" smtClean="0">
                          <a:effectLst/>
                        </a:rPr>
                        <a:t>into </a:t>
                      </a:r>
                      <a:r>
                        <a:rPr lang="en-US" sz="2400" dirty="0">
                          <a:effectLst/>
                        </a:rPr>
                        <a:t>present continuous tense)   </a:t>
                      </a:r>
                      <a:br>
                        <a:rPr lang="en-US" sz="2400" dirty="0">
                          <a:effectLst/>
                        </a:rPr>
                      </a:br>
                      <a:r>
                        <a:rPr lang="en-US" sz="2400" dirty="0">
                          <a:effectLst/>
                        </a:rPr>
                        <a:t>Why are the kids sleeping? (</a:t>
                      </a:r>
                      <a:r>
                        <a:rPr lang="en-US" sz="2400" dirty="0" smtClean="0">
                          <a:effectLst/>
                        </a:rPr>
                        <a:t>into </a:t>
                      </a:r>
                      <a:r>
                        <a:rPr lang="en-US" sz="2400" dirty="0">
                          <a:effectLst/>
                        </a:rPr>
                        <a:t>past continuous tense)   </a:t>
                      </a:r>
                      <a:endParaRPr lang="en-IN" sz="2000" dirty="0">
                        <a:effectLst/>
                        <a:latin typeface="Calibri"/>
                        <a:ea typeface="Calibri"/>
                        <a:cs typeface="Tunga"/>
                      </a:endParaRPr>
                    </a:p>
                  </a:txBody>
                  <a:tcPr marL="68580" marR="68580" marT="0" marB="0"/>
                </a:tc>
              </a:tr>
              <a:tr h="627064">
                <a:tc>
                  <a:txBody>
                    <a:bodyPr/>
                    <a:lstStyle/>
                    <a:p>
                      <a:pPr marL="0" marR="0" algn="ctr">
                        <a:lnSpc>
                          <a:spcPct val="115000"/>
                        </a:lnSpc>
                        <a:spcBef>
                          <a:spcPts val="0"/>
                        </a:spcBef>
                        <a:spcAft>
                          <a:spcPts val="0"/>
                        </a:spcAft>
                      </a:pPr>
                      <a:r>
                        <a:rPr lang="en-US" sz="2400" dirty="0">
                          <a:effectLst/>
                        </a:rPr>
                        <a:t>7.</a:t>
                      </a:r>
                      <a:endParaRPr lang="en-IN" sz="2000" dirty="0">
                        <a:effectLst/>
                        <a:latin typeface="Calibri"/>
                        <a:ea typeface="Calibri"/>
                        <a:cs typeface="Tunga"/>
                      </a:endParaRPr>
                    </a:p>
                  </a:txBody>
                  <a:tcPr marL="68580" marR="68580" marT="0" marB="0"/>
                </a:tc>
                <a:tc>
                  <a:txBody>
                    <a:bodyPr/>
                    <a:lstStyle/>
                    <a:p>
                      <a:pPr marL="0" marR="0" algn="just">
                        <a:lnSpc>
                          <a:spcPct val="115000"/>
                        </a:lnSpc>
                        <a:spcBef>
                          <a:spcPts val="0"/>
                        </a:spcBef>
                        <a:spcAft>
                          <a:spcPts val="0"/>
                        </a:spcAft>
                      </a:pPr>
                      <a:r>
                        <a:rPr lang="en-US" sz="2400" dirty="0">
                          <a:effectLst/>
                        </a:rPr>
                        <a:t>We will eat in ten minutes. (</a:t>
                      </a:r>
                      <a:r>
                        <a:rPr lang="en-US" sz="2400" dirty="0" smtClean="0">
                          <a:effectLst/>
                        </a:rPr>
                        <a:t>into </a:t>
                      </a:r>
                      <a:r>
                        <a:rPr lang="en-US" sz="2400" dirty="0">
                          <a:effectLst/>
                        </a:rPr>
                        <a:t>future continuous tense)   </a:t>
                      </a:r>
                      <a:endParaRPr lang="en-IN" sz="2000" dirty="0">
                        <a:effectLst/>
                        <a:latin typeface="Calibri"/>
                        <a:ea typeface="Calibri"/>
                        <a:cs typeface="Tunga"/>
                      </a:endParaRPr>
                    </a:p>
                  </a:txBody>
                  <a:tcPr marL="68580" marR="68580" marT="0" marB="0"/>
                </a:tc>
              </a:tr>
              <a:tr h="627064">
                <a:tc>
                  <a:txBody>
                    <a:bodyPr/>
                    <a:lstStyle/>
                    <a:p>
                      <a:pPr marL="0" marR="0" algn="ctr">
                        <a:lnSpc>
                          <a:spcPct val="115000"/>
                        </a:lnSpc>
                        <a:spcBef>
                          <a:spcPts val="0"/>
                        </a:spcBef>
                        <a:spcAft>
                          <a:spcPts val="0"/>
                        </a:spcAft>
                      </a:pPr>
                      <a:r>
                        <a:rPr lang="en-US" sz="2400" dirty="0">
                          <a:effectLst/>
                        </a:rPr>
                        <a:t>8.</a:t>
                      </a:r>
                      <a:endParaRPr lang="en-IN" sz="2000" dirty="0">
                        <a:effectLst/>
                        <a:latin typeface="Calibri"/>
                        <a:ea typeface="Calibri"/>
                        <a:cs typeface="Tunga"/>
                      </a:endParaRPr>
                    </a:p>
                  </a:txBody>
                  <a:tcPr marL="68580" marR="68580" marT="0" marB="0"/>
                </a:tc>
                <a:tc>
                  <a:txBody>
                    <a:bodyPr/>
                    <a:lstStyle/>
                    <a:p>
                      <a:pPr marL="0" marR="0" algn="just">
                        <a:lnSpc>
                          <a:spcPct val="115000"/>
                        </a:lnSpc>
                        <a:spcBef>
                          <a:spcPts val="0"/>
                        </a:spcBef>
                        <a:spcAft>
                          <a:spcPts val="0"/>
                        </a:spcAft>
                      </a:pPr>
                      <a:r>
                        <a:rPr lang="en-US" sz="2400" dirty="0">
                          <a:effectLst/>
                        </a:rPr>
                        <a:t>He is studying to become a dentist. (</a:t>
                      </a:r>
                      <a:r>
                        <a:rPr lang="en-US" sz="2400" dirty="0" smtClean="0">
                          <a:effectLst/>
                        </a:rPr>
                        <a:t>into </a:t>
                      </a:r>
                      <a:r>
                        <a:rPr lang="en-US" sz="2400" dirty="0">
                          <a:effectLst/>
                        </a:rPr>
                        <a:t>past continuous tense)   </a:t>
                      </a:r>
                      <a:endParaRPr lang="en-IN" sz="2000" dirty="0">
                        <a:effectLst/>
                        <a:latin typeface="Calibri"/>
                        <a:ea typeface="Calibri"/>
                        <a:cs typeface="Tunga"/>
                      </a:endParaRPr>
                    </a:p>
                  </a:txBody>
                  <a:tcPr marL="68580" marR="68580" marT="0" marB="0"/>
                </a:tc>
              </a:tr>
            </a:tbl>
          </a:graphicData>
        </a:graphic>
      </p:graphicFrame>
    </p:spTree>
    <p:extLst>
      <p:ext uri="{BB962C8B-B14F-4D97-AF65-F5344CB8AC3E}">
        <p14:creationId xmlns:p14="http://schemas.microsoft.com/office/powerpoint/2010/main" val="7115566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Recap HD Stock Images |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4624"/>
            <a:ext cx="9108504" cy="681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7772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ow to Use Idioms? | 🥇Best English Language School Californ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 y="12134"/>
            <a:ext cx="9145245" cy="6845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5002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496" y="74230"/>
            <a:ext cx="8496944" cy="6432530"/>
          </a:xfrm>
          <a:prstGeom prst="rect">
            <a:avLst/>
          </a:prstGeom>
        </p:spPr>
        <p:txBody>
          <a:bodyPr wrap="square">
            <a:spAutoFit/>
          </a:bodyPr>
          <a:lstStyle/>
          <a:p>
            <a:pPr algn="ctr"/>
            <a:endParaRPr lang="en-US" sz="2800" b="1" dirty="0" smtClean="0"/>
          </a:p>
          <a:p>
            <a:pPr algn="ctr"/>
            <a:r>
              <a:rPr lang="en-US" sz="2800" b="1" dirty="0" smtClean="0"/>
              <a:t>USAGE  OF IDIOMS </a:t>
            </a:r>
            <a:r>
              <a:rPr lang="en-US" sz="2800" b="1" dirty="0"/>
              <a:t>AND PHRASAL VERBS: </a:t>
            </a:r>
            <a:r>
              <a:rPr lang="en-US" sz="2800" dirty="0"/>
              <a:t> </a:t>
            </a:r>
            <a:endParaRPr lang="en-US" sz="2800" dirty="0" smtClean="0"/>
          </a:p>
          <a:p>
            <a:pPr algn="ctr"/>
            <a:endParaRPr lang="en-US" sz="2800" dirty="0"/>
          </a:p>
          <a:p>
            <a:pPr algn="ctr"/>
            <a:endParaRPr lang="en-IN" sz="2800" dirty="0"/>
          </a:p>
          <a:p>
            <a:pPr algn="just"/>
            <a:r>
              <a:rPr lang="en-US" sz="2800" b="1" dirty="0" smtClean="0"/>
              <a:t>An idiom </a:t>
            </a:r>
            <a:r>
              <a:rPr lang="en-US" sz="2400" dirty="0" smtClean="0"/>
              <a:t>is an expression whose meaning is different from the meaning of its constituent words.. </a:t>
            </a:r>
          </a:p>
          <a:p>
            <a:pPr algn="just"/>
            <a:endParaRPr lang="en-IN" sz="2400" dirty="0" smtClean="0"/>
          </a:p>
          <a:p>
            <a:pPr marL="342900" indent="-342900" algn="just">
              <a:buFont typeface="Arial" pitchFamily="34" charset="0"/>
              <a:buChar char="•"/>
            </a:pPr>
            <a:r>
              <a:rPr lang="en-US" sz="2400" b="1" dirty="0" smtClean="0"/>
              <a:t>Once in a blue moon:</a:t>
            </a:r>
            <a:r>
              <a:rPr lang="en-US" sz="2400" dirty="0" smtClean="0"/>
              <a:t> If something happens once in a blue moon, it happens rarely.</a:t>
            </a:r>
            <a:endParaRPr lang="en-IN" sz="2400" b="1" dirty="0" smtClean="0"/>
          </a:p>
          <a:p>
            <a:pPr algn="just"/>
            <a:r>
              <a:rPr lang="en-US" sz="2400" dirty="0" smtClean="0"/>
              <a:t>Many startups turn in a profit </a:t>
            </a:r>
            <a:r>
              <a:rPr lang="en-US" sz="2400" b="1" dirty="0" smtClean="0"/>
              <a:t>once in a blue moon.</a:t>
            </a:r>
            <a:endParaRPr lang="en-IN" sz="2400" dirty="0" smtClean="0"/>
          </a:p>
          <a:p>
            <a:pPr algn="just"/>
            <a:endParaRPr lang="en-US" sz="2800" b="1" dirty="0" smtClean="0"/>
          </a:p>
          <a:p>
            <a:pPr algn="just"/>
            <a:r>
              <a:rPr lang="en-US" sz="2800" b="1" dirty="0" smtClean="0"/>
              <a:t>Phrasal verb:</a:t>
            </a:r>
            <a:endParaRPr lang="en-IN" sz="2800" dirty="0" smtClean="0"/>
          </a:p>
          <a:p>
            <a:pPr algn="just"/>
            <a:r>
              <a:rPr lang="en-US" sz="2400" dirty="0" smtClean="0"/>
              <a:t>A phrasal verb is a verb plus a </a:t>
            </a:r>
            <a:r>
              <a:rPr lang="en-US" sz="2400" b="1" dirty="0" smtClean="0"/>
              <a:t>preposition</a:t>
            </a:r>
            <a:r>
              <a:rPr lang="en-US" sz="2400" dirty="0" smtClean="0"/>
              <a:t> or </a:t>
            </a:r>
            <a:r>
              <a:rPr lang="en-US" sz="2400" b="1" dirty="0" smtClean="0"/>
              <a:t>adverb</a:t>
            </a:r>
            <a:r>
              <a:rPr lang="en-US" sz="2400" dirty="0" smtClean="0"/>
              <a:t> which creates a meaning different from the original verb.</a:t>
            </a:r>
          </a:p>
          <a:p>
            <a:pPr algn="just"/>
            <a:endParaRPr lang="en-US" sz="2400" dirty="0"/>
          </a:p>
          <a:p>
            <a:pPr algn="just"/>
            <a:r>
              <a:rPr lang="en-US" sz="2400" b="1" dirty="0" smtClean="0"/>
              <a:t>Look after: </a:t>
            </a:r>
            <a:r>
              <a:rPr lang="en-IN" sz="2400" dirty="0"/>
              <a:t>take care of someone or something.</a:t>
            </a:r>
            <a:endParaRPr lang="en-IN" sz="2400" b="1" dirty="0" smtClean="0"/>
          </a:p>
        </p:txBody>
      </p:sp>
    </p:spTree>
    <p:extLst>
      <p:ext uri="{BB962C8B-B14F-4D97-AF65-F5344CB8AC3E}">
        <p14:creationId xmlns:p14="http://schemas.microsoft.com/office/powerpoint/2010/main" val="24943524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dioms &amp; phrasal verbs year i power 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624"/>
            <a:ext cx="8532440" cy="6624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4732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Do I Need to Use Idioms for IELTS? - TED IEL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384"/>
            <a:ext cx="8532440" cy="6885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075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44624"/>
            <a:ext cx="8352928" cy="6555641"/>
          </a:xfrm>
          <a:prstGeom prst="rect">
            <a:avLst/>
          </a:prstGeom>
        </p:spPr>
        <p:txBody>
          <a:bodyPr wrap="square">
            <a:spAutoFit/>
          </a:bodyPr>
          <a:lstStyle/>
          <a:p>
            <a:r>
              <a:rPr lang="en-US" sz="2800" b="1" dirty="0"/>
              <a:t>2. Pronouns:</a:t>
            </a:r>
            <a:r>
              <a:rPr lang="en-US" sz="2800" dirty="0"/>
              <a:t> A pronoun is a word that replaces a noun. They eliminate the need for repetition. </a:t>
            </a:r>
            <a:br>
              <a:rPr lang="en-US" sz="2800" dirty="0"/>
            </a:br>
            <a:r>
              <a:rPr lang="en-US" sz="2800" b="1" dirty="0"/>
              <a:t>There are several types of pronouns.</a:t>
            </a:r>
            <a:endParaRPr lang="en-IN" sz="2800" dirty="0"/>
          </a:p>
          <a:p>
            <a:r>
              <a:rPr lang="en-US" sz="2800" b="1" dirty="0"/>
              <a:t>1. Personal Pronouns: </a:t>
            </a:r>
            <a:r>
              <a:rPr lang="en-US" sz="2800" dirty="0"/>
              <a:t>refer to specific persons or things</a:t>
            </a:r>
            <a:r>
              <a:rPr lang="en-US" sz="2800" b="1" dirty="0"/>
              <a:t>. </a:t>
            </a:r>
            <a:r>
              <a:rPr lang="en-US" sz="2800" dirty="0"/>
              <a:t>Personal pronouns can act as subjects, objects, or possessives. </a:t>
            </a:r>
            <a:endParaRPr lang="en-IN" sz="2800" dirty="0"/>
          </a:p>
          <a:p>
            <a:r>
              <a:rPr lang="en-US" sz="2800" b="1" dirty="0"/>
              <a:t>Singular:</a:t>
            </a:r>
            <a:r>
              <a:rPr lang="en-US" sz="2800" dirty="0"/>
              <a:t> I, me, (first person)/ you (Second person</a:t>
            </a:r>
            <a:r>
              <a:rPr lang="en-US" sz="2800" dirty="0" smtClean="0"/>
              <a:t>)</a:t>
            </a:r>
            <a:r>
              <a:rPr lang="en-US" sz="2800" dirty="0"/>
              <a:t>	</a:t>
            </a:r>
            <a:endParaRPr lang="en-IN" sz="2800" dirty="0"/>
          </a:p>
          <a:p>
            <a:r>
              <a:rPr lang="en-US" sz="2800" dirty="0"/>
              <a:t>	    She, her, he, him, it (Third person</a:t>
            </a:r>
            <a:r>
              <a:rPr lang="en-US" sz="2800" dirty="0" smtClean="0"/>
              <a:t>)</a:t>
            </a:r>
          </a:p>
          <a:p>
            <a:endParaRPr lang="en-IN" sz="2800" dirty="0"/>
          </a:p>
          <a:p>
            <a:r>
              <a:rPr lang="en-US" sz="2800" b="1" dirty="0"/>
              <a:t>Plural:</a:t>
            </a:r>
            <a:r>
              <a:rPr lang="en-US" sz="2800" dirty="0"/>
              <a:t> we, us (First person)/ you (Second person)/</a:t>
            </a:r>
            <a:endParaRPr lang="en-IN" sz="2800" dirty="0"/>
          </a:p>
          <a:p>
            <a:r>
              <a:rPr lang="en-US" sz="2800" dirty="0"/>
              <a:t>               They, them (Third person</a:t>
            </a:r>
            <a:r>
              <a:rPr lang="en-US" sz="2800" dirty="0" smtClean="0"/>
              <a:t>)</a:t>
            </a:r>
            <a:endParaRPr lang="en-IN" sz="2800" dirty="0"/>
          </a:p>
          <a:p>
            <a:r>
              <a:rPr lang="en-US" sz="2800" dirty="0"/>
              <a:t> </a:t>
            </a:r>
            <a:endParaRPr lang="en-IN" sz="2800" dirty="0"/>
          </a:p>
          <a:p>
            <a:r>
              <a:rPr lang="en-US" sz="2800" i="1" dirty="0"/>
              <a:t>I, you, she, he, it, we</a:t>
            </a:r>
            <a:r>
              <a:rPr lang="en-US" sz="2800" dirty="0"/>
              <a:t>, and </a:t>
            </a:r>
            <a:r>
              <a:rPr lang="en-US" sz="2800" i="1" dirty="0"/>
              <a:t>they</a:t>
            </a:r>
            <a:r>
              <a:rPr lang="en-US" sz="2800" dirty="0"/>
              <a:t> are used as subjects of sentences. </a:t>
            </a:r>
            <a:endParaRPr lang="en-IN" sz="2800" dirty="0"/>
          </a:p>
          <a:p>
            <a:r>
              <a:rPr lang="en-US" sz="2800" b="1" dirty="0"/>
              <a:t>For example</a:t>
            </a:r>
            <a:r>
              <a:rPr lang="en-US" sz="2800" dirty="0"/>
              <a:t>: </a:t>
            </a:r>
            <a:r>
              <a:rPr lang="en-US" sz="2800" b="1" i="1" u="sng" dirty="0"/>
              <a:t>She</a:t>
            </a:r>
            <a:r>
              <a:rPr lang="en-US" sz="2800" i="1" dirty="0"/>
              <a:t> knew the grammar rules very well.</a:t>
            </a:r>
            <a:endParaRPr lang="en-IN" sz="2800" dirty="0"/>
          </a:p>
        </p:txBody>
      </p:sp>
    </p:spTree>
    <p:extLst>
      <p:ext uri="{BB962C8B-B14F-4D97-AF65-F5344CB8AC3E}">
        <p14:creationId xmlns:p14="http://schemas.microsoft.com/office/powerpoint/2010/main" val="15522848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963253106"/>
              </p:ext>
            </p:extLst>
          </p:nvPr>
        </p:nvGraphicFramePr>
        <p:xfrm>
          <a:off x="179512" y="476672"/>
          <a:ext cx="7416824" cy="360040"/>
        </p:xfrm>
        <a:graphic>
          <a:graphicData uri="http://schemas.openxmlformats.org/drawingml/2006/table">
            <a:tbl>
              <a:tblPr firstRow="1" firstCol="1" bandRow="1">
                <a:tableStyleId>{5C22544A-7EE6-4342-B048-85BDC9FD1C3A}</a:tableStyleId>
              </a:tblPr>
              <a:tblGrid>
                <a:gridCol w="3708412"/>
                <a:gridCol w="3708412"/>
              </a:tblGrid>
              <a:tr h="360040">
                <a:tc>
                  <a:txBody>
                    <a:bodyPr/>
                    <a:lstStyle/>
                    <a:p>
                      <a:pPr marL="0" marR="0" algn="just">
                        <a:lnSpc>
                          <a:spcPct val="115000"/>
                        </a:lnSpc>
                        <a:spcBef>
                          <a:spcPts val="0"/>
                        </a:spcBef>
                        <a:spcAft>
                          <a:spcPts val="0"/>
                        </a:spcAft>
                      </a:pPr>
                      <a:r>
                        <a:rPr lang="en-US" sz="1600" dirty="0">
                          <a:effectLst/>
                          <a:latin typeface="Times New Roman" pitchFamily="18" charset="0"/>
                          <a:cs typeface="Times New Roman" pitchFamily="18" charset="0"/>
                        </a:rPr>
                        <a:t>TURN OVER A NEW LEAF</a:t>
                      </a:r>
                      <a:endParaRPr lang="en-IN" sz="1400" dirty="0">
                        <a:effectLst/>
                        <a:latin typeface="Times New Roman" pitchFamily="18" charset="0"/>
                        <a:ea typeface="Calibri"/>
                        <a:cs typeface="Times New Roman" pitchFamily="18" charset="0"/>
                      </a:endParaRPr>
                    </a:p>
                  </a:txBody>
                  <a:tcPr marL="0" marR="0" marT="0" marB="0"/>
                </a:tc>
                <a:tc>
                  <a:txBody>
                    <a:bodyPr/>
                    <a:lstStyle/>
                    <a:p>
                      <a:pPr marL="0" marR="0" algn="just">
                        <a:lnSpc>
                          <a:spcPct val="115000"/>
                        </a:lnSpc>
                        <a:spcBef>
                          <a:spcPts val="0"/>
                        </a:spcBef>
                        <a:spcAft>
                          <a:spcPts val="0"/>
                        </a:spcAft>
                      </a:pPr>
                      <a:r>
                        <a:rPr lang="en-US" sz="1600" dirty="0">
                          <a:effectLst/>
                          <a:latin typeface="Times New Roman" pitchFamily="18" charset="0"/>
                          <a:cs typeface="Times New Roman" pitchFamily="18" charset="0"/>
                        </a:rPr>
                        <a:t>Changing for the better</a:t>
                      </a:r>
                      <a:endParaRPr lang="en-IN" sz="1400" dirty="0">
                        <a:effectLst/>
                        <a:latin typeface="Times New Roman" pitchFamily="18" charset="0"/>
                        <a:ea typeface="Calibri"/>
                        <a:cs typeface="Times New Roman" pitchFamily="18" charset="0"/>
                      </a:endParaRPr>
                    </a:p>
                  </a:txBody>
                  <a:tcPr marL="0" marR="0" marT="0" marB="0"/>
                </a:tc>
              </a:tr>
            </a:tbl>
          </a:graphicData>
        </a:graphic>
      </p:graphicFrame>
      <p:sp>
        <p:nvSpPr>
          <p:cNvPr id="10" name="Rectangle 2"/>
          <p:cNvSpPr>
            <a:spLocks noChangeArrowheads="1"/>
          </p:cNvSpPr>
          <p:nvPr/>
        </p:nvSpPr>
        <p:spPr bwMode="auto">
          <a:xfrm>
            <a:off x="107504" y="803501"/>
            <a:ext cx="80879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After </a:t>
            </a:r>
            <a:r>
              <a:rPr kumimoji="0" lang="en-US" b="0" i="0" u="none" strike="noStrike" cap="none" normalizeH="0" baseline="0" dirty="0" err="1" smtClean="0">
                <a:ln>
                  <a:noFill/>
                </a:ln>
                <a:solidFill>
                  <a:srgbClr val="0D0D0D"/>
                </a:solidFill>
                <a:effectLst/>
                <a:latin typeface="Times New Roman" pitchFamily="18" charset="0"/>
                <a:ea typeface="Times New Roman" pitchFamily="18" charset="0"/>
                <a:cs typeface="Times New Roman" pitchFamily="18" charset="0"/>
              </a:rPr>
              <a:t>Ajit</a:t>
            </a:r>
            <a:r>
              <a:rPr kumimoji="0" lang="en-US"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 was released from prison, he decided to </a:t>
            </a:r>
            <a:r>
              <a:rPr kumimoji="0" lang="en-US" b="1"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turn over </a:t>
            </a:r>
            <a:r>
              <a:rPr kumimoji="0" lang="en-US"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a new </a:t>
            </a:r>
            <a:r>
              <a:rPr kumimoji="0" lang="en-US" b="1"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leaf</a:t>
            </a:r>
            <a:r>
              <a:rPr kumimoji="0" lang="en-US"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 and become an honest man.</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781493154"/>
              </p:ext>
            </p:extLst>
          </p:nvPr>
        </p:nvGraphicFramePr>
        <p:xfrm>
          <a:off x="251520" y="1772816"/>
          <a:ext cx="7272808" cy="360040"/>
        </p:xfrm>
        <a:graphic>
          <a:graphicData uri="http://schemas.openxmlformats.org/drawingml/2006/table">
            <a:tbl>
              <a:tblPr firstRow="1" firstCol="1" bandRow="1">
                <a:tableStyleId>{5C22544A-7EE6-4342-B048-85BDC9FD1C3A}</a:tableStyleId>
              </a:tblPr>
              <a:tblGrid>
                <a:gridCol w="3636404"/>
                <a:gridCol w="3636404"/>
              </a:tblGrid>
              <a:tr h="360040">
                <a:tc>
                  <a:txBody>
                    <a:bodyPr/>
                    <a:lstStyle/>
                    <a:p>
                      <a:pPr marL="0" marR="0" algn="just">
                        <a:lnSpc>
                          <a:spcPct val="115000"/>
                        </a:lnSpc>
                        <a:spcBef>
                          <a:spcPts val="0"/>
                        </a:spcBef>
                        <a:spcAft>
                          <a:spcPts val="0"/>
                        </a:spcAft>
                      </a:pPr>
                      <a:r>
                        <a:rPr lang="en-US" sz="1600" dirty="0">
                          <a:effectLst/>
                          <a:latin typeface="Times New Roman" pitchFamily="18" charset="0"/>
                          <a:cs typeface="Times New Roman" pitchFamily="18" charset="0"/>
                        </a:rPr>
                        <a:t>HIT BELOW THE BELT</a:t>
                      </a:r>
                      <a:endParaRPr lang="en-IN" sz="1400" dirty="0">
                        <a:effectLst/>
                        <a:latin typeface="Times New Roman" pitchFamily="18" charset="0"/>
                        <a:ea typeface="Calibri"/>
                        <a:cs typeface="Times New Roman" pitchFamily="18" charset="0"/>
                      </a:endParaRPr>
                    </a:p>
                  </a:txBody>
                  <a:tcPr marL="0" marR="0" marT="0" marB="0"/>
                </a:tc>
                <a:tc>
                  <a:txBody>
                    <a:bodyPr/>
                    <a:lstStyle/>
                    <a:p>
                      <a:pPr marL="0" marR="0" algn="just">
                        <a:lnSpc>
                          <a:spcPct val="115000"/>
                        </a:lnSpc>
                        <a:spcBef>
                          <a:spcPts val="0"/>
                        </a:spcBef>
                        <a:spcAft>
                          <a:spcPts val="0"/>
                        </a:spcAft>
                      </a:pPr>
                      <a:r>
                        <a:rPr lang="en-US" sz="1600" dirty="0">
                          <a:effectLst/>
                          <a:latin typeface="Times New Roman" pitchFamily="18" charset="0"/>
                          <a:cs typeface="Times New Roman" pitchFamily="18" charset="0"/>
                        </a:rPr>
                        <a:t>To act in an unfair manner</a:t>
                      </a:r>
                      <a:endParaRPr lang="en-IN" sz="1400" dirty="0">
                        <a:effectLst/>
                        <a:latin typeface="Times New Roman" pitchFamily="18" charset="0"/>
                        <a:ea typeface="Calibri"/>
                        <a:cs typeface="Times New Roman" pitchFamily="18" charset="0"/>
                      </a:endParaRPr>
                    </a:p>
                  </a:txBody>
                  <a:tcPr marL="0" marR="0" marT="0" marB="0"/>
                </a:tc>
              </a:tr>
            </a:tbl>
          </a:graphicData>
        </a:graphic>
      </p:graphicFrame>
      <p:sp>
        <p:nvSpPr>
          <p:cNvPr id="12" name="Rectangle 3"/>
          <p:cNvSpPr>
            <a:spLocks noChangeArrowheads="1"/>
          </p:cNvSpPr>
          <p:nvPr/>
        </p:nvSpPr>
        <p:spPr bwMode="auto">
          <a:xfrm>
            <a:off x="122388" y="2254315"/>
            <a:ext cx="81940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The candidate of the opposition party spread false rumors about the Minister. People felt that he was </a:t>
            </a:r>
            <a:r>
              <a:rPr kumimoji="0" lang="en-US" b="1"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hitting below the belt.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265616380"/>
              </p:ext>
            </p:extLst>
          </p:nvPr>
        </p:nvGraphicFramePr>
        <p:xfrm>
          <a:off x="338412" y="3573016"/>
          <a:ext cx="7473948" cy="360040"/>
        </p:xfrm>
        <a:graphic>
          <a:graphicData uri="http://schemas.openxmlformats.org/drawingml/2006/table">
            <a:tbl>
              <a:tblPr firstRow="1" firstCol="1" bandRow="1">
                <a:tableStyleId>{5C22544A-7EE6-4342-B048-85BDC9FD1C3A}</a:tableStyleId>
              </a:tblPr>
              <a:tblGrid>
                <a:gridCol w="3736974"/>
                <a:gridCol w="3736974"/>
              </a:tblGrid>
              <a:tr h="360040">
                <a:tc>
                  <a:txBody>
                    <a:bodyPr/>
                    <a:lstStyle/>
                    <a:p>
                      <a:pPr marL="0" marR="0" algn="just">
                        <a:lnSpc>
                          <a:spcPct val="115000"/>
                        </a:lnSpc>
                        <a:spcBef>
                          <a:spcPts val="0"/>
                        </a:spcBef>
                        <a:spcAft>
                          <a:spcPts val="0"/>
                        </a:spcAft>
                      </a:pPr>
                      <a:r>
                        <a:rPr lang="en-US" sz="1600" dirty="0">
                          <a:effectLst/>
                          <a:latin typeface="Times New Roman" pitchFamily="18" charset="0"/>
                          <a:cs typeface="Times New Roman" pitchFamily="18" charset="0"/>
                        </a:rPr>
                        <a:t>GIFT OF THE GAB</a:t>
                      </a:r>
                      <a:endParaRPr lang="en-IN" sz="1400" dirty="0">
                        <a:effectLst/>
                        <a:latin typeface="Times New Roman" pitchFamily="18" charset="0"/>
                        <a:ea typeface="Calibri"/>
                        <a:cs typeface="Times New Roman" pitchFamily="18" charset="0"/>
                      </a:endParaRPr>
                    </a:p>
                  </a:txBody>
                  <a:tcPr marL="0" marR="0" marT="0" marB="0"/>
                </a:tc>
                <a:tc>
                  <a:txBody>
                    <a:bodyPr/>
                    <a:lstStyle/>
                    <a:p>
                      <a:pPr marL="0" marR="0" algn="just">
                        <a:lnSpc>
                          <a:spcPct val="115000"/>
                        </a:lnSpc>
                        <a:spcBef>
                          <a:spcPts val="0"/>
                        </a:spcBef>
                        <a:spcAft>
                          <a:spcPts val="0"/>
                        </a:spcAft>
                      </a:pPr>
                      <a:r>
                        <a:rPr lang="en-US" sz="1600" dirty="0">
                          <a:effectLst/>
                          <a:latin typeface="Times New Roman" pitchFamily="18" charset="0"/>
                          <a:cs typeface="Times New Roman" pitchFamily="18" charset="0"/>
                        </a:rPr>
                        <a:t>The ability to speak well</a:t>
                      </a:r>
                      <a:endParaRPr lang="en-IN" sz="1400" dirty="0">
                        <a:effectLst/>
                        <a:latin typeface="Times New Roman" pitchFamily="18" charset="0"/>
                        <a:ea typeface="Calibri"/>
                        <a:cs typeface="Times New Roman" pitchFamily="18" charset="0"/>
                      </a:endParaRPr>
                    </a:p>
                  </a:txBody>
                  <a:tcPr marL="0" marR="0" marT="0" marB="0"/>
                </a:tc>
              </a:tr>
            </a:tbl>
          </a:graphicData>
        </a:graphic>
      </p:graphicFrame>
      <p:sp>
        <p:nvSpPr>
          <p:cNvPr id="14" name="Rectangle 4"/>
          <p:cNvSpPr>
            <a:spLocks noChangeArrowheads="1"/>
          </p:cNvSpPr>
          <p:nvPr/>
        </p:nvSpPr>
        <p:spPr bwMode="auto">
          <a:xfrm>
            <a:off x="219989" y="4005064"/>
            <a:ext cx="76355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D0D0D"/>
                </a:solidFill>
                <a:effectLst/>
                <a:latin typeface="Times New Roman" pitchFamily="18" charset="0"/>
                <a:ea typeface="Times New Roman" pitchFamily="18" charset="0"/>
                <a:cs typeface="Times New Roman" pitchFamily="18" charset="0"/>
              </a:rPr>
              <a:t>Pooja</a:t>
            </a:r>
            <a:r>
              <a:rPr kumimoji="0" lang="en-US"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 was able to keep the audiences amused with her stories.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She surely has the </a:t>
            </a:r>
            <a:r>
              <a:rPr kumimoji="0" lang="en-US" b="1"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gift of the gab.</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3654779253"/>
              </p:ext>
            </p:extLst>
          </p:nvPr>
        </p:nvGraphicFramePr>
        <p:xfrm>
          <a:off x="448420" y="5164808"/>
          <a:ext cx="7147916" cy="280416"/>
        </p:xfrm>
        <a:graphic>
          <a:graphicData uri="http://schemas.openxmlformats.org/drawingml/2006/table">
            <a:tbl>
              <a:tblPr firstRow="1" firstCol="1" bandRow="1">
                <a:tableStyleId>{5C22544A-7EE6-4342-B048-85BDC9FD1C3A}</a:tableStyleId>
              </a:tblPr>
              <a:tblGrid>
                <a:gridCol w="3447818"/>
                <a:gridCol w="3700098"/>
              </a:tblGrid>
              <a:tr h="0">
                <a:tc>
                  <a:txBody>
                    <a:bodyPr/>
                    <a:lstStyle/>
                    <a:p>
                      <a:pPr marL="0" marR="0" algn="just">
                        <a:lnSpc>
                          <a:spcPct val="115000"/>
                        </a:lnSpc>
                        <a:spcBef>
                          <a:spcPts val="0"/>
                        </a:spcBef>
                        <a:spcAft>
                          <a:spcPts val="0"/>
                        </a:spcAft>
                      </a:pPr>
                      <a:r>
                        <a:rPr lang="en-US" sz="1600" dirty="0">
                          <a:effectLst/>
                          <a:latin typeface="Times New Roman" pitchFamily="18" charset="0"/>
                          <a:cs typeface="Times New Roman" pitchFamily="18" charset="0"/>
                        </a:rPr>
                        <a:t>FACE THE MUSIC</a:t>
                      </a:r>
                      <a:endParaRPr lang="en-IN" sz="1400" dirty="0">
                        <a:effectLst/>
                        <a:latin typeface="Times New Roman" pitchFamily="18" charset="0"/>
                        <a:ea typeface="Calibri"/>
                        <a:cs typeface="Times New Roman" pitchFamily="18" charset="0"/>
                      </a:endParaRPr>
                    </a:p>
                  </a:txBody>
                  <a:tcPr marL="0" marR="0" marT="0" marB="0"/>
                </a:tc>
                <a:tc>
                  <a:txBody>
                    <a:bodyPr/>
                    <a:lstStyle/>
                    <a:p>
                      <a:pPr marL="0" marR="0" algn="just">
                        <a:lnSpc>
                          <a:spcPct val="115000"/>
                        </a:lnSpc>
                        <a:spcBef>
                          <a:spcPts val="0"/>
                        </a:spcBef>
                        <a:spcAft>
                          <a:spcPts val="0"/>
                        </a:spcAft>
                      </a:pPr>
                      <a:r>
                        <a:rPr lang="en-US" sz="1600" dirty="0">
                          <a:effectLst/>
                          <a:latin typeface="Times New Roman" pitchFamily="18" charset="0"/>
                          <a:cs typeface="Times New Roman" pitchFamily="18" charset="0"/>
                        </a:rPr>
                        <a:t>To face the consequences of one’s action</a:t>
                      </a:r>
                      <a:endParaRPr lang="en-IN" sz="1400" dirty="0">
                        <a:effectLst/>
                        <a:latin typeface="Times New Roman" pitchFamily="18" charset="0"/>
                        <a:ea typeface="Calibri"/>
                        <a:cs typeface="Times New Roman" pitchFamily="18" charset="0"/>
                      </a:endParaRPr>
                    </a:p>
                  </a:txBody>
                  <a:tcPr marL="0" marR="0" marT="0" marB="0"/>
                </a:tc>
              </a:tr>
            </a:tbl>
          </a:graphicData>
        </a:graphic>
      </p:graphicFrame>
      <p:sp>
        <p:nvSpPr>
          <p:cNvPr id="16" name="Rectangle 5"/>
          <p:cNvSpPr>
            <a:spLocks noChangeArrowheads="1"/>
          </p:cNvSpPr>
          <p:nvPr/>
        </p:nvSpPr>
        <p:spPr bwMode="auto">
          <a:xfrm>
            <a:off x="541343" y="5588635"/>
            <a:ext cx="68297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I lost my father’s pen. I will have to </a:t>
            </a:r>
            <a:r>
              <a:rPr kumimoji="0" lang="en-US" b="1"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face the music </a:t>
            </a:r>
            <a:r>
              <a:rPr kumimoji="0" lang="en-US" b="0" i="0" u="none" strike="noStrike" cap="none" normalizeH="0" baseline="0" dirty="0" smtClean="0">
                <a:ln>
                  <a:noFill/>
                </a:ln>
                <a:solidFill>
                  <a:srgbClr val="0D0D0D"/>
                </a:solidFill>
                <a:effectLst/>
                <a:latin typeface="Times New Roman" pitchFamily="18" charset="0"/>
                <a:ea typeface="Times New Roman" pitchFamily="18" charset="0"/>
                <a:cs typeface="Times New Roman" pitchFamily="18" charset="0"/>
              </a:rPr>
              <a:t>when I reach home.</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4345166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4 Simple Phrasal Verbs with L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624"/>
            <a:ext cx="8388424" cy="681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0397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12" y="0"/>
            <a:ext cx="8496944" cy="6494085"/>
          </a:xfrm>
          <a:prstGeom prst="rect">
            <a:avLst/>
          </a:prstGeom>
        </p:spPr>
        <p:txBody>
          <a:bodyPr wrap="square">
            <a:spAutoFit/>
          </a:bodyPr>
          <a:lstStyle/>
          <a:p>
            <a:pPr algn="just"/>
            <a:r>
              <a:rPr lang="en-US" sz="3200" b="1" dirty="0" smtClean="0"/>
              <a:t>Give </a:t>
            </a:r>
            <a:r>
              <a:rPr lang="en-US" sz="3200" b="1" dirty="0"/>
              <a:t>meaning and frame a sentence with the given idioms.   </a:t>
            </a:r>
            <a:endParaRPr lang="en-US" sz="3200" b="1" dirty="0" smtClean="0"/>
          </a:p>
          <a:p>
            <a:pPr algn="just"/>
            <a:r>
              <a:rPr lang="en-US" sz="3200" b="1" dirty="0" smtClean="0"/>
              <a:t>            </a:t>
            </a:r>
            <a:r>
              <a:rPr lang="en-US" sz="3200" b="1" dirty="0"/>
              <a:t>			                      </a:t>
            </a:r>
            <a:endParaRPr lang="en-IN" sz="3200" dirty="0"/>
          </a:p>
          <a:p>
            <a:pPr marL="342900" indent="-342900" algn="just">
              <a:buFont typeface="+mj-lt"/>
              <a:buAutoNum type="arabicPeriod"/>
            </a:pPr>
            <a:r>
              <a:rPr lang="en-US" sz="3200" dirty="0" smtClean="0"/>
              <a:t>To </a:t>
            </a:r>
            <a:r>
              <a:rPr lang="en-US" sz="3200" dirty="0"/>
              <a:t>smell a rat      	</a:t>
            </a:r>
            <a:endParaRPr lang="en-US" sz="3200" dirty="0" smtClean="0"/>
          </a:p>
          <a:p>
            <a:pPr marL="342900" indent="-342900" algn="just">
              <a:buFont typeface="+mj-lt"/>
              <a:buAutoNum type="arabicPeriod"/>
            </a:pPr>
            <a:r>
              <a:rPr lang="en-US" sz="3200" dirty="0" smtClean="0"/>
              <a:t>Backstairs </a:t>
            </a:r>
            <a:r>
              <a:rPr lang="en-US" sz="3200" dirty="0"/>
              <a:t>influence        	</a:t>
            </a:r>
            <a:endParaRPr lang="en-US" sz="3200" dirty="0" smtClean="0"/>
          </a:p>
          <a:p>
            <a:pPr marL="342900" indent="-342900" algn="just">
              <a:buFont typeface="+mj-lt"/>
              <a:buAutoNum type="arabicPeriod"/>
            </a:pPr>
            <a:r>
              <a:rPr lang="en-US" sz="3200" dirty="0" smtClean="0"/>
              <a:t>Black </a:t>
            </a:r>
            <a:r>
              <a:rPr lang="en-US" sz="3200" dirty="0"/>
              <a:t>and white	</a:t>
            </a:r>
            <a:endParaRPr lang="en-US" sz="3200" dirty="0" smtClean="0"/>
          </a:p>
          <a:p>
            <a:pPr marL="342900" indent="-342900" algn="just">
              <a:buFont typeface="+mj-lt"/>
              <a:buAutoNum type="arabicPeriod"/>
            </a:pPr>
            <a:r>
              <a:rPr lang="en-US" sz="3200" dirty="0" smtClean="0"/>
              <a:t>A </a:t>
            </a:r>
            <a:r>
              <a:rPr lang="en-US" sz="3200" dirty="0"/>
              <a:t>black sheep </a:t>
            </a:r>
            <a:endParaRPr lang="en-IN" sz="3200" dirty="0"/>
          </a:p>
          <a:p>
            <a:pPr marL="342900" indent="-342900" algn="just">
              <a:buFont typeface="+mj-lt"/>
              <a:buAutoNum type="arabicPeriod"/>
            </a:pPr>
            <a:r>
              <a:rPr lang="en-US" sz="3200" dirty="0" smtClean="0"/>
              <a:t>To </a:t>
            </a:r>
            <a:r>
              <a:rPr lang="en-US" sz="3200" dirty="0"/>
              <a:t>pick holes 	</a:t>
            </a:r>
            <a:endParaRPr lang="en-US" sz="3200" dirty="0" smtClean="0"/>
          </a:p>
          <a:p>
            <a:pPr marL="342900" indent="-342900" algn="just">
              <a:buFont typeface="+mj-lt"/>
              <a:buAutoNum type="arabicPeriod"/>
            </a:pPr>
            <a:r>
              <a:rPr lang="en-US" sz="3200" dirty="0" smtClean="0"/>
              <a:t>End </a:t>
            </a:r>
            <a:r>
              <a:rPr lang="en-US" sz="3200" dirty="0"/>
              <a:t>in smoke 		</a:t>
            </a:r>
            <a:endParaRPr lang="en-US" sz="3200" dirty="0" smtClean="0"/>
          </a:p>
          <a:p>
            <a:pPr marL="342900" indent="-342900" algn="just">
              <a:buFont typeface="+mj-lt"/>
              <a:buAutoNum type="arabicPeriod"/>
            </a:pPr>
            <a:r>
              <a:rPr lang="en-US" sz="3200" dirty="0" smtClean="0"/>
              <a:t>Bread </a:t>
            </a:r>
            <a:r>
              <a:rPr lang="en-US" sz="3200" dirty="0"/>
              <a:t>and Butter 	</a:t>
            </a:r>
            <a:endParaRPr lang="en-US" sz="3200" dirty="0" smtClean="0"/>
          </a:p>
          <a:p>
            <a:pPr marL="342900" indent="-342900" algn="just">
              <a:buFont typeface="+mj-lt"/>
              <a:buAutoNum type="arabicPeriod"/>
            </a:pPr>
            <a:r>
              <a:rPr lang="en-US" sz="3200" dirty="0" smtClean="0"/>
              <a:t>The </a:t>
            </a:r>
            <a:r>
              <a:rPr lang="en-US" sz="3200" dirty="0"/>
              <a:t>apple of one’s </a:t>
            </a:r>
            <a:r>
              <a:rPr lang="en-US" sz="3200" dirty="0" smtClean="0"/>
              <a:t>eyes </a:t>
            </a:r>
            <a:r>
              <a:rPr lang="en-US" sz="3200" dirty="0"/>
              <a:t>			</a:t>
            </a:r>
            <a:endParaRPr lang="en-US" sz="3200" dirty="0" smtClean="0"/>
          </a:p>
          <a:p>
            <a:pPr marL="342900" indent="-342900" algn="just">
              <a:buFont typeface="+mj-lt"/>
              <a:buAutoNum type="arabicPeriod"/>
            </a:pPr>
            <a:r>
              <a:rPr lang="en-US" sz="3200" dirty="0" smtClean="0"/>
              <a:t>Once </a:t>
            </a:r>
            <a:r>
              <a:rPr lang="en-US" sz="3200" dirty="0"/>
              <a:t>in blue moon		</a:t>
            </a:r>
            <a:endParaRPr lang="en-US" sz="3200" dirty="0" smtClean="0"/>
          </a:p>
          <a:p>
            <a:pPr marL="342900" indent="-342900" algn="just">
              <a:buFont typeface="+mj-lt"/>
              <a:buAutoNum type="arabicPeriod"/>
            </a:pPr>
            <a:r>
              <a:rPr lang="en-US" sz="3200" dirty="0" smtClean="0"/>
              <a:t>Read </a:t>
            </a:r>
            <a:r>
              <a:rPr lang="en-US" sz="3200" dirty="0"/>
              <a:t>between the lines</a:t>
            </a:r>
            <a:endParaRPr lang="en-IN" sz="3200" dirty="0"/>
          </a:p>
        </p:txBody>
      </p:sp>
    </p:spTree>
    <p:extLst>
      <p:ext uri="{BB962C8B-B14F-4D97-AF65-F5344CB8AC3E}">
        <p14:creationId xmlns:p14="http://schemas.microsoft.com/office/powerpoint/2010/main" val="24106361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CHARIS FOR WRITING LESSON 72: COMMONLY CONFUSED WORDS – Charis for Writ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CHARIS FOR WRITING LESSON 72: COMMONLY CONFUSED WORDS – Charis for Writ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CHARIS FOR WRITING LESSON 72: COMMONLY CONFUSED WORDS – Charis for Writi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200" name="Picture 8" descr="CHARIS FOR WRITING LESSON 72: COMMONLY CONFUSED WORDS – Charis for Wri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6"/>
            <a:ext cx="9144000" cy="6850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7582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glish Commonly Confused Words - English Grammar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4" y="-459432"/>
            <a:ext cx="9138426" cy="7704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6386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66" y="21962"/>
            <a:ext cx="8444666" cy="6124754"/>
          </a:xfrm>
          <a:prstGeom prst="rect">
            <a:avLst/>
          </a:prstGeom>
        </p:spPr>
        <p:txBody>
          <a:bodyPr wrap="square">
            <a:spAutoFit/>
          </a:bodyPr>
          <a:lstStyle/>
          <a:p>
            <a:pPr algn="just"/>
            <a:r>
              <a:rPr lang="en-US" sz="2800" b="1" dirty="0" smtClean="0"/>
              <a:t>Fill </a:t>
            </a:r>
            <a:r>
              <a:rPr lang="en-US" sz="2800" b="1" dirty="0"/>
              <a:t>the blanks with appropriate words from the bracket.					                                                                            </a:t>
            </a:r>
            <a:endParaRPr lang="en-IN" sz="2800" dirty="0"/>
          </a:p>
          <a:p>
            <a:pPr algn="just"/>
            <a:r>
              <a:rPr lang="en-US" sz="2800" dirty="0"/>
              <a:t>1. Everyone hates being ___________, for his or her mistakes. (Censure/censor)</a:t>
            </a:r>
            <a:endParaRPr lang="en-IN" sz="2800" dirty="0"/>
          </a:p>
          <a:p>
            <a:pPr algn="just"/>
            <a:r>
              <a:rPr lang="en-US" sz="2800" dirty="0"/>
              <a:t>2. By helping anyone who has committed a crime, we are indirectly being an _________ to the crime. (Accessary/ </a:t>
            </a:r>
            <a:r>
              <a:rPr lang="en-US" sz="2800" dirty="0" smtClean="0"/>
              <a:t>accessory</a:t>
            </a:r>
            <a:r>
              <a:rPr lang="en-US" sz="2800" dirty="0"/>
              <a:t>)</a:t>
            </a:r>
            <a:endParaRPr lang="en-IN" sz="2800" dirty="0"/>
          </a:p>
          <a:p>
            <a:pPr algn="just"/>
            <a:r>
              <a:rPr lang="en-US" sz="2800" dirty="0"/>
              <a:t>3. The sentence of death passed on the two murders wasn’t ___________ right, according to me. (Quiet, quite)</a:t>
            </a:r>
            <a:endParaRPr lang="en-IN" sz="2800" dirty="0"/>
          </a:p>
          <a:p>
            <a:pPr algn="just"/>
            <a:r>
              <a:rPr lang="en-US" sz="2800" dirty="0"/>
              <a:t>4. It is believed that the __________ of Nero was one of our ever increasing populations. (Reign, rein)</a:t>
            </a:r>
            <a:endParaRPr lang="en-IN" sz="2800" dirty="0"/>
          </a:p>
          <a:p>
            <a:pPr algn="just"/>
            <a:r>
              <a:rPr lang="en-US" sz="2800" dirty="0"/>
              <a:t>5. If a person is ___________ then he or she will find it very difficult to cope with failures. (Objurgate/ obdurate)</a:t>
            </a:r>
            <a:endParaRPr lang="en-IN" sz="2800" dirty="0"/>
          </a:p>
        </p:txBody>
      </p:sp>
    </p:spTree>
    <p:extLst>
      <p:ext uri="{BB962C8B-B14F-4D97-AF65-F5344CB8AC3E}">
        <p14:creationId xmlns:p14="http://schemas.microsoft.com/office/powerpoint/2010/main" val="15409393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392"/>
            <a:ext cx="9144000" cy="6957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00331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95468" y="159023"/>
            <a:ext cx="4168834" cy="584775"/>
          </a:xfrm>
          <a:prstGeom prst="rect">
            <a:avLst/>
          </a:prstGeom>
        </p:spPr>
        <p:txBody>
          <a:bodyPr wrap="none">
            <a:spAutoFit/>
          </a:bodyPr>
          <a:lstStyle/>
          <a:p>
            <a:r>
              <a:rPr lang="en-US" sz="3200" b="1" dirty="0" smtClean="0"/>
              <a:t>ERRORS </a:t>
            </a:r>
            <a:r>
              <a:rPr lang="en-US" sz="3200" b="1" dirty="0"/>
              <a:t>IN SENTENCES:</a:t>
            </a:r>
            <a:endParaRPr lang="en-IN" sz="3200" dirty="0"/>
          </a:p>
        </p:txBody>
      </p:sp>
      <p:sp>
        <p:nvSpPr>
          <p:cNvPr id="5" name="Rectangle 4"/>
          <p:cNvSpPr/>
          <p:nvPr/>
        </p:nvSpPr>
        <p:spPr>
          <a:xfrm>
            <a:off x="179512" y="629980"/>
            <a:ext cx="8496944" cy="6247864"/>
          </a:xfrm>
          <a:prstGeom prst="rect">
            <a:avLst/>
          </a:prstGeom>
        </p:spPr>
        <p:txBody>
          <a:bodyPr wrap="square">
            <a:spAutoFit/>
          </a:bodyPr>
          <a:lstStyle/>
          <a:p>
            <a:r>
              <a:rPr lang="en-US" sz="2000" b="1" dirty="0"/>
              <a:t>English grammatical/language mistakes frequently found in Indian English</a:t>
            </a:r>
            <a:r>
              <a:rPr lang="en-US" sz="2000" b="1" dirty="0" smtClean="0"/>
              <a:t>.</a:t>
            </a:r>
            <a:endParaRPr lang="en-IN" sz="2000" dirty="0"/>
          </a:p>
          <a:p>
            <a:pPr lvl="0"/>
            <a:r>
              <a:rPr lang="en-US" sz="2000" b="1" dirty="0" smtClean="0"/>
              <a:t>1. Myself </a:t>
            </a:r>
            <a:r>
              <a:rPr lang="en-US" sz="2000" b="1" dirty="0"/>
              <a:t>I am Suresh </a:t>
            </a:r>
            <a:r>
              <a:rPr lang="en-US" sz="2000" b="1" dirty="0" err="1"/>
              <a:t>Babu</a:t>
            </a:r>
            <a:r>
              <a:rPr lang="en-US" sz="2000" b="1" dirty="0"/>
              <a:t>. (x</a:t>
            </a:r>
            <a:r>
              <a:rPr lang="en-US" sz="2000" b="1" dirty="0" smtClean="0"/>
              <a:t>)</a:t>
            </a:r>
            <a:endParaRPr lang="en-IN" sz="2000" dirty="0"/>
          </a:p>
          <a:p>
            <a:r>
              <a:rPr lang="en-US" sz="2000" dirty="0"/>
              <a:t>I am Suresh </a:t>
            </a:r>
            <a:r>
              <a:rPr lang="en-US" sz="2000" dirty="0" err="1"/>
              <a:t>Babu</a:t>
            </a:r>
            <a:r>
              <a:rPr lang="en-US" sz="2000" dirty="0"/>
              <a:t>. </a:t>
            </a:r>
            <a:r>
              <a:rPr lang="en-US" sz="2000" b="1" dirty="0"/>
              <a:t>(√</a:t>
            </a:r>
            <a:r>
              <a:rPr lang="en-US" sz="2000" b="1" dirty="0" smtClean="0"/>
              <a:t>)</a:t>
            </a:r>
            <a:endParaRPr lang="en-IN" sz="2000" dirty="0"/>
          </a:p>
          <a:p>
            <a:r>
              <a:rPr lang="en-US" sz="2000" dirty="0"/>
              <a:t>While introducing oneself, it is usually observed that the users mix up both the possessive pronoun 'myself' and the subject pronoun 'I</a:t>
            </a:r>
            <a:r>
              <a:rPr lang="en-US" sz="2000" dirty="0" smtClean="0"/>
              <a:t>'.</a:t>
            </a:r>
            <a:endParaRPr lang="en-IN" sz="2000" dirty="0"/>
          </a:p>
          <a:p>
            <a:pPr lvl="0"/>
            <a:r>
              <a:rPr lang="en-US" sz="2000" b="1" dirty="0" smtClean="0"/>
              <a:t>2. I </a:t>
            </a:r>
            <a:r>
              <a:rPr lang="en-US" sz="2000" dirty="0"/>
              <a:t>am having</a:t>
            </a:r>
            <a:r>
              <a:rPr lang="en-US" sz="2000" b="1" dirty="0"/>
              <a:t> four brothers and three sisters. (x</a:t>
            </a:r>
            <a:r>
              <a:rPr lang="en-US" sz="2000" b="1" dirty="0" smtClean="0"/>
              <a:t>)</a:t>
            </a:r>
            <a:endParaRPr lang="en-IN" sz="2000" dirty="0"/>
          </a:p>
          <a:p>
            <a:r>
              <a:rPr lang="en-US" sz="2000" b="1" dirty="0"/>
              <a:t>I have </a:t>
            </a:r>
            <a:r>
              <a:rPr lang="en-US" sz="2000" dirty="0"/>
              <a:t>four brothers and three sisters.</a:t>
            </a:r>
            <a:r>
              <a:rPr lang="en-US" sz="2000" b="1" dirty="0"/>
              <a:t> (√)</a:t>
            </a:r>
            <a:endParaRPr lang="en-IN" sz="2000" dirty="0"/>
          </a:p>
          <a:p>
            <a:r>
              <a:rPr lang="en-US" sz="2000" dirty="0"/>
              <a:t>Present Continuous Tense cannot be used for pragmatic situations such as this</a:t>
            </a:r>
            <a:r>
              <a:rPr lang="en-US" sz="2000" dirty="0" smtClean="0"/>
              <a:t>.</a:t>
            </a:r>
            <a:endParaRPr lang="en-IN" sz="2000" dirty="0"/>
          </a:p>
          <a:p>
            <a:r>
              <a:rPr lang="en-US" sz="2000" dirty="0"/>
              <a:t>Simple Present Tense should be used</a:t>
            </a:r>
            <a:r>
              <a:rPr lang="en-US" sz="2000" dirty="0" smtClean="0"/>
              <a:t>.</a:t>
            </a:r>
            <a:endParaRPr lang="en-IN" sz="2000" dirty="0"/>
          </a:p>
          <a:p>
            <a:pPr lvl="0"/>
            <a:r>
              <a:rPr lang="en-US" sz="2000" b="1" dirty="0" smtClean="0"/>
              <a:t>3. He </a:t>
            </a:r>
            <a:r>
              <a:rPr lang="en-US" sz="2000" dirty="0"/>
              <a:t>do not</a:t>
            </a:r>
            <a:r>
              <a:rPr lang="en-US" sz="2000" b="1" dirty="0"/>
              <a:t> have a laptop. (x)</a:t>
            </a:r>
            <a:endParaRPr lang="en-IN" sz="2000" dirty="0"/>
          </a:p>
          <a:p>
            <a:r>
              <a:rPr lang="en-US" sz="2000" dirty="0" smtClean="0"/>
              <a:t>He </a:t>
            </a:r>
            <a:r>
              <a:rPr lang="en-US" sz="2000" b="1" dirty="0"/>
              <a:t>does not</a:t>
            </a:r>
            <a:r>
              <a:rPr lang="en-US" sz="2000" dirty="0"/>
              <a:t> have a laptop. </a:t>
            </a:r>
            <a:r>
              <a:rPr lang="en-US" sz="2000" b="1" dirty="0"/>
              <a:t>(√</a:t>
            </a:r>
            <a:r>
              <a:rPr lang="en-US" sz="2000" b="1" dirty="0" smtClean="0"/>
              <a:t>)</a:t>
            </a:r>
            <a:r>
              <a:rPr lang="en-US" sz="2000" dirty="0"/>
              <a:t> </a:t>
            </a:r>
            <a:endParaRPr lang="en-IN" sz="2000" dirty="0"/>
          </a:p>
          <a:p>
            <a:r>
              <a:rPr lang="en-US" sz="2000" i="1" dirty="0"/>
              <a:t>Do not </a:t>
            </a:r>
            <a:r>
              <a:rPr lang="en-US" sz="2000" dirty="0"/>
              <a:t>should not be used after the subject pronoun (He, She, It</a:t>
            </a:r>
            <a:r>
              <a:rPr lang="en-US" sz="2000" dirty="0" smtClean="0"/>
              <a:t>).</a:t>
            </a:r>
            <a:endParaRPr lang="en-IN" sz="2000" dirty="0"/>
          </a:p>
          <a:p>
            <a:pPr lvl="0"/>
            <a:r>
              <a:rPr lang="en-US" sz="2000" b="1" dirty="0" smtClean="0"/>
              <a:t>4 Does </a:t>
            </a:r>
            <a:r>
              <a:rPr lang="en-US" sz="2000" b="1" dirty="0"/>
              <a:t>she </a:t>
            </a:r>
            <a:r>
              <a:rPr lang="en-US" sz="2000" dirty="0"/>
              <a:t>has</a:t>
            </a:r>
            <a:r>
              <a:rPr lang="en-US" sz="2000" b="1" dirty="0"/>
              <a:t> a car? (x</a:t>
            </a:r>
            <a:r>
              <a:rPr lang="en-US" sz="2000" b="1" dirty="0" smtClean="0"/>
              <a:t>)</a:t>
            </a:r>
            <a:endParaRPr lang="en-IN" sz="2000" dirty="0"/>
          </a:p>
          <a:p>
            <a:r>
              <a:rPr lang="en-US" sz="2000" dirty="0"/>
              <a:t>Does she </a:t>
            </a:r>
            <a:r>
              <a:rPr lang="en-US" sz="2000" b="1" dirty="0"/>
              <a:t>have</a:t>
            </a:r>
            <a:r>
              <a:rPr lang="en-US" sz="2000" dirty="0"/>
              <a:t> a car? </a:t>
            </a:r>
            <a:r>
              <a:rPr lang="en-US" sz="2000" b="1" dirty="0"/>
              <a:t>(√</a:t>
            </a:r>
            <a:r>
              <a:rPr lang="en-US" sz="2000" b="1" dirty="0" smtClean="0"/>
              <a:t>)</a:t>
            </a:r>
            <a:endParaRPr lang="en-IN" sz="2000" dirty="0"/>
          </a:p>
          <a:p>
            <a:r>
              <a:rPr lang="en-US" sz="2000" dirty="0"/>
              <a:t>The helping verb </a:t>
            </a:r>
            <a:r>
              <a:rPr lang="en-US" sz="2000" i="1" dirty="0"/>
              <a:t>does</a:t>
            </a:r>
            <a:r>
              <a:rPr lang="en-US" sz="2000" dirty="0"/>
              <a:t> is used at the beginning of the sentence. The main verb </a:t>
            </a:r>
            <a:r>
              <a:rPr lang="en-US" sz="2000" i="1" dirty="0"/>
              <a:t>have </a:t>
            </a:r>
            <a:r>
              <a:rPr lang="en-US" sz="2000" dirty="0"/>
              <a:t>denotes possession or ownership</a:t>
            </a:r>
            <a:r>
              <a:rPr lang="en-US" sz="2000" dirty="0" smtClean="0"/>
              <a:t>.</a:t>
            </a:r>
            <a:endParaRPr lang="en-IN" sz="2000" dirty="0"/>
          </a:p>
          <a:p>
            <a:r>
              <a:rPr lang="en-US" sz="2000" b="1" dirty="0" smtClean="0"/>
              <a:t>5."Today </a:t>
            </a:r>
            <a:r>
              <a:rPr lang="en-US" sz="2000" b="1" dirty="0"/>
              <a:t>office</a:t>
            </a:r>
            <a:r>
              <a:rPr lang="en-US" sz="2000" dirty="0"/>
              <a:t> is there</a:t>
            </a:r>
            <a:r>
              <a:rPr lang="en-US" sz="2000" b="1" dirty="0"/>
              <a:t>?" (x</a:t>
            </a:r>
            <a:r>
              <a:rPr lang="en-US" sz="2000" b="1" dirty="0" smtClean="0"/>
              <a:t>)</a:t>
            </a:r>
            <a:endParaRPr lang="en-IN" sz="2000" dirty="0"/>
          </a:p>
          <a:p>
            <a:r>
              <a:rPr lang="en-US" sz="2000" b="1" dirty="0"/>
              <a:t>"No, office is not there. Today is Bharat </a:t>
            </a:r>
            <a:r>
              <a:rPr lang="en-US" sz="2000" b="1" dirty="0" err="1"/>
              <a:t>Bandh</a:t>
            </a:r>
            <a:r>
              <a:rPr lang="en-US" sz="2000" b="1" dirty="0"/>
              <a:t>." (x</a:t>
            </a:r>
            <a:r>
              <a:rPr lang="en-US" sz="2000" b="1" dirty="0" smtClean="0"/>
              <a:t>)</a:t>
            </a:r>
            <a:endParaRPr lang="en-IN" sz="2000" dirty="0"/>
          </a:p>
          <a:p>
            <a:r>
              <a:rPr lang="en-US" sz="2000" dirty="0"/>
              <a:t>"Is today a working day?" OR "Are we working today?" </a:t>
            </a:r>
            <a:r>
              <a:rPr lang="en-US" sz="2000" b="1" dirty="0"/>
              <a:t>(√</a:t>
            </a:r>
            <a:r>
              <a:rPr lang="en-US" sz="2000" b="1" dirty="0" smtClean="0"/>
              <a:t>)</a:t>
            </a:r>
            <a:endParaRPr lang="en-IN" sz="2000" dirty="0"/>
          </a:p>
          <a:p>
            <a:r>
              <a:rPr lang="en-US" sz="2000" dirty="0"/>
              <a:t>"Yes, we are working today.” or “No, we are not working today." </a:t>
            </a:r>
            <a:r>
              <a:rPr lang="en-US" sz="2000" b="1" dirty="0"/>
              <a:t>(√</a:t>
            </a:r>
            <a:r>
              <a:rPr lang="en-US" sz="2000" b="1" dirty="0" smtClean="0"/>
              <a:t>)</a:t>
            </a:r>
            <a:endParaRPr lang="en-IN" sz="2000" dirty="0"/>
          </a:p>
        </p:txBody>
      </p:sp>
    </p:spTree>
    <p:extLst>
      <p:ext uri="{BB962C8B-B14F-4D97-AF65-F5344CB8AC3E}">
        <p14:creationId xmlns:p14="http://schemas.microsoft.com/office/powerpoint/2010/main" val="19557955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564904"/>
            <a:ext cx="7620000" cy="1143000"/>
          </a:xfrm>
        </p:spPr>
        <p:txBody>
          <a:bodyPr/>
          <a:lstStyle/>
          <a:p>
            <a:pPr algn="ctr"/>
            <a:r>
              <a:rPr lang="en-US" sz="6600" b="1" dirty="0" smtClean="0">
                <a:solidFill>
                  <a:srgbClr val="C00000"/>
                </a:solidFill>
                <a:latin typeface="Adobe Garamond Pro" pitchFamily="18" charset="0"/>
              </a:rPr>
              <a:t>READING SKILLS</a:t>
            </a:r>
            <a:endParaRPr lang="en-IN" sz="6000" b="1" dirty="0">
              <a:solidFill>
                <a:srgbClr val="C00000"/>
              </a:solidFill>
            </a:endParaRPr>
          </a:p>
        </p:txBody>
      </p:sp>
    </p:spTree>
    <p:extLst>
      <p:ext uri="{BB962C8B-B14F-4D97-AF65-F5344CB8AC3E}">
        <p14:creationId xmlns:p14="http://schemas.microsoft.com/office/powerpoint/2010/main" val="12151556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496" y="1075377"/>
            <a:ext cx="8856984" cy="4585871"/>
          </a:xfrm>
          <a:prstGeom prst="rect">
            <a:avLst/>
          </a:prstGeom>
        </p:spPr>
        <p:txBody>
          <a:bodyPr wrap="square">
            <a:spAutoFit/>
          </a:bodyPr>
          <a:lstStyle/>
          <a:p>
            <a:r>
              <a:rPr lang="en-US" sz="4000" b="1" dirty="0" smtClean="0">
                <a:latin typeface="Book Antiqua" pitchFamily="18" charset="0"/>
              </a:rPr>
              <a:t>  </a:t>
            </a:r>
            <a:r>
              <a:rPr lang="en-US" sz="3600" b="1" dirty="0" smtClean="0">
                <a:latin typeface="Book Antiqua" pitchFamily="18" charset="0"/>
              </a:rPr>
              <a:t>READING </a:t>
            </a:r>
            <a:r>
              <a:rPr lang="en-US" sz="3600" b="1" dirty="0">
                <a:latin typeface="Book Antiqua" pitchFamily="18" charset="0"/>
              </a:rPr>
              <a:t>AND WRITING </a:t>
            </a:r>
            <a:r>
              <a:rPr lang="en-US" sz="3600" b="1" dirty="0" smtClean="0">
                <a:latin typeface="Book Antiqua" pitchFamily="18" charset="0"/>
              </a:rPr>
              <a:t>SKILLS</a:t>
            </a:r>
          </a:p>
          <a:p>
            <a:endParaRPr lang="en-US" sz="3600" b="1" dirty="0">
              <a:latin typeface="Book Antiqua" pitchFamily="18" charset="0"/>
            </a:endParaRPr>
          </a:p>
          <a:p>
            <a:endParaRPr lang="en-IN" sz="3200" dirty="0">
              <a:latin typeface="Book Antiqua" pitchFamily="18" charset="0"/>
            </a:endParaRPr>
          </a:p>
          <a:p>
            <a:pPr marL="571500" indent="-571500">
              <a:buFont typeface="Arial" pitchFamily="34" charset="0"/>
              <a:buChar char="•"/>
            </a:pPr>
            <a:r>
              <a:rPr lang="en-US" sz="4000" b="1" dirty="0">
                <a:latin typeface="Book Antiqua" pitchFamily="18" charset="0"/>
              </a:rPr>
              <a:t> </a:t>
            </a:r>
            <a:r>
              <a:rPr lang="en-US" sz="3600" b="1" dirty="0" smtClean="0">
                <a:latin typeface="Book Antiqua" pitchFamily="18" charset="0"/>
              </a:rPr>
              <a:t>Reading </a:t>
            </a:r>
            <a:r>
              <a:rPr lang="en-US" sz="3600" b="1" dirty="0">
                <a:latin typeface="Book Antiqua" pitchFamily="18" charset="0"/>
              </a:rPr>
              <a:t>techniques-</a:t>
            </a:r>
            <a:r>
              <a:rPr lang="en-US" sz="3600" dirty="0">
                <a:latin typeface="Book Antiqua" pitchFamily="18" charset="0"/>
              </a:rPr>
              <a:t>Skimming, Scanning </a:t>
            </a:r>
            <a:endParaRPr lang="en-IN" sz="3600" dirty="0">
              <a:latin typeface="Book Antiqua" pitchFamily="18" charset="0"/>
            </a:endParaRPr>
          </a:p>
          <a:p>
            <a:pPr marL="571500" indent="-571500">
              <a:buFont typeface="Arial" pitchFamily="34" charset="0"/>
              <a:buChar char="•"/>
            </a:pPr>
            <a:r>
              <a:rPr lang="en-US" sz="3600" b="1" dirty="0" smtClean="0">
                <a:latin typeface="Book Antiqua" pitchFamily="18" charset="0"/>
              </a:rPr>
              <a:t>Types of Reading-</a:t>
            </a:r>
            <a:r>
              <a:rPr lang="en-US" sz="3600" dirty="0" smtClean="0">
                <a:latin typeface="Book Antiqua" pitchFamily="18" charset="0"/>
              </a:rPr>
              <a:t>Intensive </a:t>
            </a:r>
            <a:r>
              <a:rPr lang="en-US" sz="3600" dirty="0">
                <a:latin typeface="Book Antiqua" pitchFamily="18" charset="0"/>
              </a:rPr>
              <a:t>Reading, Extensive Reading</a:t>
            </a:r>
            <a:endParaRPr lang="en-IN" sz="3600" dirty="0">
              <a:latin typeface="Book Antiqua" pitchFamily="18" charset="0"/>
            </a:endParaRPr>
          </a:p>
          <a:p>
            <a:pPr marL="571500" indent="-571500">
              <a:buFont typeface="Arial" pitchFamily="34" charset="0"/>
              <a:buChar char="•"/>
            </a:pPr>
            <a:r>
              <a:rPr lang="en-US" sz="3600" dirty="0" smtClean="0">
                <a:latin typeface="Book Antiqua" pitchFamily="18" charset="0"/>
              </a:rPr>
              <a:t>Reading </a:t>
            </a:r>
            <a:r>
              <a:rPr lang="en-US" sz="3600" dirty="0">
                <a:latin typeface="Book Antiqua" pitchFamily="18" charset="0"/>
              </a:rPr>
              <a:t>different kinds of </a:t>
            </a:r>
            <a:r>
              <a:rPr lang="en-US" sz="3600" dirty="0" smtClean="0">
                <a:latin typeface="Book Antiqua" pitchFamily="18" charset="0"/>
              </a:rPr>
              <a:t>Texts</a:t>
            </a:r>
            <a:endParaRPr lang="en-IN" sz="3600" dirty="0">
              <a:latin typeface="Book Antiqua" pitchFamily="18" charset="0"/>
            </a:endParaRPr>
          </a:p>
        </p:txBody>
      </p:sp>
    </p:spTree>
    <p:extLst>
      <p:ext uri="{BB962C8B-B14F-4D97-AF65-F5344CB8AC3E}">
        <p14:creationId xmlns:p14="http://schemas.microsoft.com/office/powerpoint/2010/main" val="2273941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47875"/>
            <a:ext cx="9036496" cy="6740307"/>
          </a:xfrm>
          <a:prstGeom prst="rect">
            <a:avLst/>
          </a:prstGeom>
        </p:spPr>
        <p:txBody>
          <a:bodyPr wrap="square">
            <a:spAutoFit/>
          </a:bodyPr>
          <a:lstStyle/>
          <a:p>
            <a:r>
              <a:rPr lang="en-US" sz="2400" dirty="0" smtClean="0"/>
              <a:t>The personal pronouns that can be used as</a:t>
            </a:r>
            <a:r>
              <a:rPr lang="en-US" sz="2400" b="1" dirty="0" smtClean="0"/>
              <a:t> objects </a:t>
            </a:r>
            <a:r>
              <a:rPr lang="en-US" sz="2400" dirty="0" smtClean="0"/>
              <a:t>are: </a:t>
            </a:r>
            <a:endParaRPr lang="en-IN" sz="2400" dirty="0" smtClean="0"/>
          </a:p>
          <a:p>
            <a:r>
              <a:rPr lang="en-US" sz="2400" b="1" dirty="0" smtClean="0"/>
              <a:t>Me, you, him, her, it, them</a:t>
            </a:r>
            <a:endParaRPr lang="en-IN" sz="2400" dirty="0" smtClean="0"/>
          </a:p>
          <a:p>
            <a:pPr lvl="0"/>
            <a:endParaRPr lang="en-US" sz="2400" b="1" dirty="0" smtClean="0"/>
          </a:p>
          <a:p>
            <a:pPr lvl="0"/>
            <a:r>
              <a:rPr lang="en-US" sz="2400" b="1" dirty="0" smtClean="0"/>
              <a:t>        2. Possessive Pronouns </a:t>
            </a:r>
            <a:r>
              <a:rPr lang="en-US" sz="2400" dirty="0" smtClean="0"/>
              <a:t>indicate ownership or possession.</a:t>
            </a:r>
            <a:endParaRPr lang="en-IN" sz="2400" dirty="0" smtClean="0"/>
          </a:p>
          <a:p>
            <a:r>
              <a:rPr lang="en-US" sz="2400" b="1" dirty="0" smtClean="0"/>
              <a:t>Singular: my, mine, your, yours, hers, his, its</a:t>
            </a:r>
            <a:endParaRPr lang="en-IN" sz="2400" dirty="0" smtClean="0"/>
          </a:p>
          <a:p>
            <a:r>
              <a:rPr lang="en-US" sz="2400" b="1" dirty="0" smtClean="0"/>
              <a:t>   Plural: yours, ours, theirs,</a:t>
            </a:r>
            <a:endParaRPr lang="en-IN" sz="2400" dirty="0" smtClean="0"/>
          </a:p>
          <a:p>
            <a:r>
              <a:rPr lang="en-US" sz="2400" dirty="0" smtClean="0"/>
              <a:t>For Example: </a:t>
            </a:r>
            <a:r>
              <a:rPr lang="en-US" sz="2400" b="1" dirty="0" smtClean="0"/>
              <a:t>She returned </a:t>
            </a:r>
            <a:r>
              <a:rPr lang="en-US" sz="2400" i="1" dirty="0" smtClean="0"/>
              <a:t>my</a:t>
            </a:r>
            <a:r>
              <a:rPr lang="en-US" sz="2400" b="1" dirty="0" smtClean="0"/>
              <a:t> pencil to me because it was </a:t>
            </a:r>
            <a:r>
              <a:rPr lang="en-US" sz="2400" i="1" dirty="0" smtClean="0"/>
              <a:t>mine.</a:t>
            </a:r>
            <a:r>
              <a:rPr lang="en-US" sz="2400" dirty="0" smtClean="0"/>
              <a:t/>
            </a:r>
            <a:br>
              <a:rPr lang="en-US" sz="2400" dirty="0" smtClean="0"/>
            </a:br>
            <a:r>
              <a:rPr lang="en-US" sz="2400" dirty="0" smtClean="0"/>
              <a:t>  </a:t>
            </a:r>
            <a:endParaRPr lang="en-IN" sz="2400" dirty="0" smtClean="0"/>
          </a:p>
          <a:p>
            <a:r>
              <a:rPr lang="en-US" sz="2400" b="1" dirty="0" smtClean="0"/>
              <a:t>       3. Reflexive Pronouns </a:t>
            </a:r>
            <a:r>
              <a:rPr lang="en-US" sz="2400" dirty="0" smtClean="0"/>
              <a:t>name a receiver of an action who is identical to the doer of the action. </a:t>
            </a:r>
            <a:endParaRPr lang="en-IN" sz="2400" dirty="0" smtClean="0"/>
          </a:p>
          <a:p>
            <a:r>
              <a:rPr lang="en-US" sz="2400" dirty="0" smtClean="0"/>
              <a:t>Singular: myself, yourself, himself, herself, itself </a:t>
            </a:r>
            <a:endParaRPr lang="en-IN" sz="2400" dirty="0" smtClean="0"/>
          </a:p>
          <a:p>
            <a:r>
              <a:rPr lang="en-US" sz="2400" dirty="0" smtClean="0"/>
              <a:t>Plural: ourselves, yourselves, themselves </a:t>
            </a:r>
            <a:endParaRPr lang="en-IN" sz="2400" dirty="0" smtClean="0"/>
          </a:p>
          <a:p>
            <a:r>
              <a:rPr lang="en-US" sz="2400" dirty="0" smtClean="0"/>
              <a:t>For example: </a:t>
            </a:r>
            <a:r>
              <a:rPr lang="en-US" sz="2400" b="1" dirty="0" err="1" smtClean="0"/>
              <a:t>Mansi</a:t>
            </a:r>
            <a:r>
              <a:rPr lang="en-US" sz="2400" b="1" dirty="0" smtClean="0"/>
              <a:t> </a:t>
            </a:r>
            <a:r>
              <a:rPr lang="en-US" sz="2400" b="1" dirty="0" smtClean="0"/>
              <a:t>congratulated </a:t>
            </a:r>
            <a:r>
              <a:rPr lang="en-US" sz="2400" b="1" i="1" dirty="0" smtClean="0"/>
              <a:t>herself</a:t>
            </a:r>
            <a:r>
              <a:rPr lang="en-US" sz="2400" b="1" dirty="0" smtClean="0"/>
              <a:t> on her good grades.</a:t>
            </a:r>
            <a:endParaRPr lang="en-IN" sz="2400" dirty="0" smtClean="0"/>
          </a:p>
          <a:p>
            <a:r>
              <a:rPr lang="en-US" sz="2400" dirty="0" smtClean="0"/>
              <a:t>Here, </a:t>
            </a:r>
            <a:r>
              <a:rPr lang="en-US" sz="2400" b="1" dirty="0" err="1"/>
              <a:t>Mansi</a:t>
            </a:r>
            <a:r>
              <a:rPr lang="en-US" sz="2400" i="1" dirty="0" smtClean="0"/>
              <a:t> </a:t>
            </a:r>
            <a:r>
              <a:rPr lang="en-US" sz="2400" dirty="0" smtClean="0"/>
              <a:t>is both the doer and the receiver of the action. </a:t>
            </a:r>
            <a:endParaRPr lang="en-IN" sz="2400" dirty="0" smtClean="0"/>
          </a:p>
          <a:p>
            <a:r>
              <a:rPr lang="en-US" sz="2400" b="1" dirty="0" smtClean="0"/>
              <a:t>Q: So, who did </a:t>
            </a:r>
            <a:r>
              <a:rPr lang="en-US" sz="2400" b="1" dirty="0" err="1" smtClean="0"/>
              <a:t>Madhu</a:t>
            </a:r>
            <a:r>
              <a:rPr lang="en-US" sz="2400" b="1" dirty="0" smtClean="0"/>
              <a:t> congratulate? A: Herself.</a:t>
            </a:r>
            <a:r>
              <a:rPr lang="en-US" sz="2400" dirty="0" smtClean="0"/>
              <a:t/>
            </a:r>
            <a:br>
              <a:rPr lang="en-US" sz="2400" dirty="0" smtClean="0"/>
            </a:br>
            <a:r>
              <a:rPr lang="en-US" sz="2400" dirty="0" smtClean="0"/>
              <a:t>  </a:t>
            </a:r>
            <a:endParaRPr lang="en-IN" sz="2400" dirty="0" smtClean="0"/>
          </a:p>
          <a:p>
            <a:r>
              <a:rPr lang="en-US" sz="2400" b="1" dirty="0" smtClean="0"/>
              <a:t>  </a:t>
            </a:r>
            <a:endParaRPr lang="en-IN" sz="2400" dirty="0" smtClean="0"/>
          </a:p>
          <a:p>
            <a:endParaRPr lang="en-IN" sz="2400" dirty="0"/>
          </a:p>
        </p:txBody>
      </p:sp>
    </p:spTree>
    <p:extLst>
      <p:ext uri="{BB962C8B-B14F-4D97-AF65-F5344CB8AC3E}">
        <p14:creationId xmlns:p14="http://schemas.microsoft.com/office/powerpoint/2010/main" val="14979865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188640"/>
            <a:ext cx="5184576" cy="490066"/>
          </a:xfrm>
        </p:spPr>
        <p:txBody>
          <a:bodyPr/>
          <a:lstStyle/>
          <a:p>
            <a:r>
              <a:rPr lang="en-US" sz="3600" b="1" dirty="0" smtClean="0"/>
              <a:t>READING TECHNIQUES</a:t>
            </a:r>
            <a:endParaRPr lang="en-IN" sz="3600" dirty="0"/>
          </a:p>
        </p:txBody>
      </p:sp>
      <p:sp>
        <p:nvSpPr>
          <p:cNvPr id="3" name="Content Placeholder 2"/>
          <p:cNvSpPr>
            <a:spLocks noGrp="1"/>
          </p:cNvSpPr>
          <p:nvPr>
            <p:ph idx="1"/>
          </p:nvPr>
        </p:nvSpPr>
        <p:spPr>
          <a:xfrm>
            <a:off x="122230" y="836712"/>
            <a:ext cx="8194186" cy="4800600"/>
          </a:xfrm>
        </p:spPr>
        <p:txBody>
          <a:bodyPr>
            <a:noAutofit/>
          </a:bodyPr>
          <a:lstStyle/>
          <a:p>
            <a:pPr marL="114300" indent="0" algn="just">
              <a:buNone/>
            </a:pPr>
            <a:r>
              <a:rPr lang="en-US" sz="1400" b="1" dirty="0">
                <a:latin typeface="Times New Roman" pitchFamily="18" charset="0"/>
                <a:cs typeface="Times New Roman" pitchFamily="18" charset="0"/>
              </a:rPr>
              <a:t>1. Skimming: </a:t>
            </a:r>
            <a:endParaRPr lang="en-IN"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Skimming of a lesson, means </a:t>
            </a:r>
            <a:r>
              <a:rPr lang="en-US" sz="1400" b="1" dirty="0">
                <a:solidFill>
                  <a:srgbClr val="FF0000"/>
                </a:solidFill>
                <a:latin typeface="Times New Roman" pitchFamily="18" charset="0"/>
                <a:cs typeface="Times New Roman" pitchFamily="18" charset="0"/>
              </a:rPr>
              <a:t>gathering together salient facts </a:t>
            </a:r>
            <a:r>
              <a:rPr lang="en-US" sz="1400" dirty="0">
                <a:latin typeface="Times New Roman" pitchFamily="18" charset="0"/>
                <a:cs typeface="Times New Roman" pitchFamily="18" charset="0"/>
              </a:rPr>
              <a:t>contained in it. Skimming of a prose, paragraph means going through it and </a:t>
            </a:r>
            <a:r>
              <a:rPr lang="en-US" sz="1400" b="1" dirty="0">
                <a:solidFill>
                  <a:srgbClr val="C00000"/>
                </a:solidFill>
                <a:latin typeface="Times New Roman" pitchFamily="18" charset="0"/>
                <a:cs typeface="Times New Roman" pitchFamily="18" charset="0"/>
              </a:rPr>
              <a:t>collecting main points contained therein</a:t>
            </a:r>
            <a:r>
              <a:rPr lang="en-US" sz="1400" dirty="0">
                <a:latin typeface="Times New Roman" pitchFamily="18" charset="0"/>
                <a:cs typeface="Times New Roman" pitchFamily="18" charset="0"/>
              </a:rPr>
              <a:t>. Surely the reader is able to take out the best contained there in the lesson or the paragraph. </a:t>
            </a:r>
            <a:endParaRPr lang="en-IN"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The practice of skimming is very important for the senior students. It gives them a lot of confidence. The main purpose of the person is to assemble main things contained therein.</a:t>
            </a:r>
            <a:endParaRPr lang="en-IN" sz="1400" dirty="0">
              <a:latin typeface="Times New Roman" pitchFamily="18" charset="0"/>
              <a:cs typeface="Times New Roman" pitchFamily="18" charset="0"/>
            </a:endParaRPr>
          </a:p>
          <a:p>
            <a:pPr marL="114300" indent="0" algn="just">
              <a:buNone/>
            </a:pPr>
            <a:r>
              <a:rPr lang="en-IN" sz="1400" b="1" dirty="0">
                <a:solidFill>
                  <a:srgbClr val="FF0000"/>
                </a:solidFill>
                <a:latin typeface="Times New Roman" pitchFamily="18" charset="0"/>
                <a:cs typeface="Times New Roman" pitchFamily="18" charset="0"/>
              </a:rPr>
              <a:t>EX: Reading </a:t>
            </a:r>
            <a:r>
              <a:rPr lang="en-IN" sz="1400" b="1" dirty="0" smtClean="0">
                <a:solidFill>
                  <a:srgbClr val="FF0000"/>
                </a:solidFill>
                <a:latin typeface="Times New Roman" pitchFamily="18" charset="0"/>
                <a:cs typeface="Times New Roman" pitchFamily="18" charset="0"/>
              </a:rPr>
              <a:t>Newspaper</a:t>
            </a:r>
            <a:r>
              <a:rPr lang="en-IN" sz="1400" b="1" dirty="0">
                <a:solidFill>
                  <a:srgbClr val="FF0000"/>
                </a:solidFill>
                <a:latin typeface="Times New Roman" pitchFamily="18" charset="0"/>
                <a:cs typeface="Times New Roman" pitchFamily="18" charset="0"/>
              </a:rPr>
              <a:t>, M</a:t>
            </a:r>
            <a:r>
              <a:rPr lang="en-IN" sz="1400" b="1" dirty="0" smtClean="0">
                <a:solidFill>
                  <a:srgbClr val="FF0000"/>
                </a:solidFill>
                <a:latin typeface="Times New Roman" pitchFamily="18" charset="0"/>
                <a:cs typeface="Times New Roman" pitchFamily="18" charset="0"/>
              </a:rPr>
              <a:t>agazine.</a:t>
            </a:r>
            <a:endParaRPr lang="en-IN" sz="1400" b="1" dirty="0">
              <a:solidFill>
                <a:srgbClr val="FF0000"/>
              </a:solidFill>
              <a:latin typeface="Times New Roman" pitchFamily="18" charset="0"/>
              <a:cs typeface="Times New Roman" pitchFamily="18" charset="0"/>
            </a:endParaRPr>
          </a:p>
          <a:p>
            <a:pPr marL="114300" indent="0" algn="just">
              <a:buNone/>
            </a:pPr>
            <a:r>
              <a:rPr lang="en-US" sz="1400" b="1" dirty="0">
                <a:latin typeface="Times New Roman" pitchFamily="18" charset="0"/>
                <a:cs typeface="Times New Roman" pitchFamily="18" charset="0"/>
              </a:rPr>
              <a:t>2. Scanning:</a:t>
            </a:r>
            <a:endParaRPr lang="en-IN"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Scanning of a book or a lesson or a paragraph means </a:t>
            </a:r>
            <a:r>
              <a:rPr lang="en-US" sz="1400" b="1" dirty="0">
                <a:solidFill>
                  <a:srgbClr val="FF0000"/>
                </a:solidFill>
                <a:latin typeface="Times New Roman" pitchFamily="18" charset="0"/>
                <a:cs typeface="Times New Roman" pitchFamily="18" charset="0"/>
              </a:rPr>
              <a:t>collecting </a:t>
            </a:r>
            <a:r>
              <a:rPr lang="en-US" sz="1400" b="1" dirty="0" smtClean="0">
                <a:solidFill>
                  <a:srgbClr val="FF0000"/>
                </a:solidFill>
                <a:latin typeface="Times New Roman" pitchFamily="18" charset="0"/>
                <a:cs typeface="Times New Roman" pitchFamily="18" charset="0"/>
              </a:rPr>
              <a:t>detailed </a:t>
            </a:r>
            <a:r>
              <a:rPr lang="en-US" sz="1400" b="1" dirty="0">
                <a:solidFill>
                  <a:srgbClr val="FF0000"/>
                </a:solidFill>
                <a:latin typeface="Times New Roman" pitchFamily="18" charset="0"/>
                <a:cs typeface="Times New Roman" pitchFamily="18" charset="0"/>
              </a:rPr>
              <a:t>information </a:t>
            </a:r>
            <a:r>
              <a:rPr lang="en-US" sz="1400" dirty="0">
                <a:latin typeface="Times New Roman" pitchFamily="18" charset="0"/>
                <a:cs typeface="Times New Roman" pitchFamily="18" charset="0"/>
              </a:rPr>
              <a:t>contained in the subject matter. The reader goes through the subject matter with searching </a:t>
            </a:r>
            <a:r>
              <a:rPr lang="en-US" sz="1400" dirty="0" smtClean="0">
                <a:latin typeface="Times New Roman" pitchFamily="18" charset="0"/>
                <a:cs typeface="Times New Roman" pitchFamily="18" charset="0"/>
              </a:rPr>
              <a:t>books</a:t>
            </a:r>
            <a:r>
              <a:rPr lang="en-US" sz="1400" dirty="0">
                <a:latin typeface="Times New Roman" pitchFamily="18" charset="0"/>
                <a:cs typeface="Times New Roman" pitchFamily="18" charset="0"/>
              </a:rPr>
              <a:t>. He/she examines everything very closely. So much that the reader is not allowed to ignore. Even a single difficult word contained therein. In scanning everything good or bad is pointed out. Everything objectively and in a very scientific manner is </a:t>
            </a:r>
            <a:r>
              <a:rPr lang="en-US" sz="1400" dirty="0" smtClean="0">
                <a:latin typeface="Times New Roman" pitchFamily="18" charset="0"/>
                <a:cs typeface="Times New Roman" pitchFamily="18" charset="0"/>
              </a:rPr>
              <a:t>highlighted.</a:t>
            </a:r>
          </a:p>
          <a:p>
            <a:pPr algn="just"/>
            <a:r>
              <a:rPr lang="en-US" sz="1400" b="1" dirty="0">
                <a:solidFill>
                  <a:srgbClr val="FF0000"/>
                </a:solidFill>
                <a:latin typeface="Times New Roman" pitchFamily="18" charset="0"/>
                <a:cs typeface="Times New Roman" pitchFamily="18" charset="0"/>
              </a:rPr>
              <a:t>Ex: Google search list on the internet, reading to find your team's score.</a:t>
            </a:r>
          </a:p>
          <a:p>
            <a:pPr algn="just"/>
            <a:endParaRPr lang="en-IN" sz="1400" dirty="0"/>
          </a:p>
        </p:txBody>
      </p:sp>
      <p:pic>
        <p:nvPicPr>
          <p:cNvPr id="1026" name="Picture 2" descr="Skimming and scanning. Skimming is a reading technique that ca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149080"/>
            <a:ext cx="8388424" cy="2708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0774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53" y="332656"/>
            <a:ext cx="8352928" cy="6120680"/>
          </a:xfrm>
        </p:spPr>
        <p:txBody>
          <a:bodyPr>
            <a:noAutofit/>
          </a:bodyPr>
          <a:lstStyle/>
          <a:p>
            <a:pPr marL="114300" indent="0" algn="ctr">
              <a:buNone/>
            </a:pPr>
            <a:r>
              <a:rPr lang="en-US" sz="3200" b="1" dirty="0" smtClean="0">
                <a:latin typeface="Times New Roman" pitchFamily="18" charset="0"/>
                <a:cs typeface="Times New Roman" pitchFamily="18" charset="0"/>
              </a:rPr>
              <a:t>TYPES OF READING</a:t>
            </a:r>
            <a:endParaRPr lang="en-US" sz="3200" dirty="0" smtClean="0">
              <a:latin typeface="Times New Roman" pitchFamily="18" charset="0"/>
              <a:cs typeface="Times New Roman" pitchFamily="18" charset="0"/>
            </a:endParaRPr>
          </a:p>
          <a:p>
            <a:pPr marL="114300" indent="0" algn="just">
              <a:buNone/>
            </a:pPr>
            <a:r>
              <a:rPr lang="en-US" sz="2400" b="1" dirty="0" smtClean="0">
                <a:latin typeface="Times New Roman" pitchFamily="18" charset="0"/>
                <a:cs typeface="Times New Roman" pitchFamily="18" charset="0"/>
              </a:rPr>
              <a:t>Intensive </a:t>
            </a:r>
            <a:r>
              <a:rPr lang="en-US" sz="2400" b="1" dirty="0">
                <a:latin typeface="Times New Roman" pitchFamily="18" charset="0"/>
                <a:cs typeface="Times New Roman" pitchFamily="18" charset="0"/>
              </a:rPr>
              <a:t>and extensive reading:</a:t>
            </a:r>
            <a:endParaRPr lang="en-IN"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Intensive reading: </a:t>
            </a:r>
            <a:r>
              <a:rPr lang="en-US" sz="2400" dirty="0">
                <a:latin typeface="Times New Roman" pitchFamily="18" charset="0"/>
                <a:cs typeface="Times New Roman" pitchFamily="18" charset="0"/>
              </a:rPr>
              <a:t>If the purpose is to read a text in great detail or carefully intensive reading is required. Generally, textbooks called readers concentrate on intensive or detailed reading. Comprehensions, exercises on vocabulary, grammar, speaking and punctuation are set to make the student read the text carefully</a:t>
            </a:r>
            <a:r>
              <a:rPr lang="en-US" sz="2400" dirty="0" smtClean="0">
                <a:latin typeface="Times New Roman" pitchFamily="18" charset="0"/>
                <a:cs typeface="Times New Roman" pitchFamily="18" charset="0"/>
              </a:rPr>
              <a:t>. </a:t>
            </a:r>
          </a:p>
          <a:p>
            <a:pPr algn="just"/>
            <a:r>
              <a:rPr lang="en-US" sz="2400" b="1" dirty="0" smtClean="0">
                <a:solidFill>
                  <a:srgbClr val="FF0000"/>
                </a:solidFill>
                <a:latin typeface="Times New Roman" pitchFamily="18" charset="0"/>
                <a:cs typeface="Times New Roman" pitchFamily="18" charset="0"/>
              </a:rPr>
              <a:t>Ex: Reading notes for test preparation.</a:t>
            </a:r>
          </a:p>
          <a:p>
            <a:pPr marL="114300" indent="0" algn="just">
              <a:buNone/>
            </a:pPr>
            <a:endParaRPr lang="en-IN" sz="2400" b="1" dirty="0">
              <a:solidFill>
                <a:srgbClr val="FF0000"/>
              </a:solidFill>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Extensive reading:</a:t>
            </a:r>
            <a:r>
              <a:rPr lang="en-US" sz="2400" dirty="0">
                <a:latin typeface="Times New Roman" pitchFamily="18" charset="0"/>
                <a:cs typeface="Times New Roman" pitchFamily="18" charset="0"/>
              </a:rPr>
              <a:t> On free reading for pleasure for interest in the subject matter or for the acquisition of information. It provides an encounter with language which is essential for the mastery of the language</a:t>
            </a:r>
            <a:r>
              <a:rPr lang="en-US" sz="2400" dirty="0" smtClean="0">
                <a:latin typeface="Times New Roman" pitchFamily="18" charset="0"/>
                <a:cs typeface="Times New Roman" pitchFamily="18" charset="0"/>
              </a:rPr>
              <a:t>. </a:t>
            </a:r>
          </a:p>
          <a:p>
            <a:pPr algn="just"/>
            <a:r>
              <a:rPr lang="en-US" sz="2400" b="1" dirty="0" smtClean="0">
                <a:solidFill>
                  <a:srgbClr val="FF0000"/>
                </a:solidFill>
                <a:latin typeface="Times New Roman" pitchFamily="18" charset="0"/>
                <a:cs typeface="Times New Roman" pitchFamily="18" charset="0"/>
              </a:rPr>
              <a:t>Ex: Reading novel for fun.</a:t>
            </a:r>
            <a:endParaRPr lang="en-IN" sz="2400" b="1" dirty="0">
              <a:solidFill>
                <a:srgbClr val="FF0000"/>
              </a:solidFill>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0710327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7620000" cy="432048"/>
          </a:xfrm>
        </p:spPr>
        <p:txBody>
          <a:bodyPr/>
          <a:lstStyle/>
          <a:p>
            <a:r>
              <a:rPr lang="en-US" sz="3600" b="1" dirty="0" smtClean="0"/>
              <a:t>Reading </a:t>
            </a:r>
            <a:r>
              <a:rPr lang="en-US" sz="3600" b="1" dirty="0"/>
              <a:t>different kinds of Texts</a:t>
            </a:r>
            <a:r>
              <a:rPr lang="en-US" sz="3600" b="1" dirty="0" smtClean="0"/>
              <a:t>:</a:t>
            </a:r>
            <a:endParaRPr lang="en-IN" sz="3600" dirty="0"/>
          </a:p>
        </p:txBody>
      </p:sp>
      <p:sp>
        <p:nvSpPr>
          <p:cNvPr id="3" name="Content Placeholder 2"/>
          <p:cNvSpPr>
            <a:spLocks noGrp="1"/>
          </p:cNvSpPr>
          <p:nvPr>
            <p:ph idx="1"/>
          </p:nvPr>
        </p:nvSpPr>
        <p:spPr>
          <a:xfrm>
            <a:off x="34070" y="692696"/>
            <a:ext cx="8354354" cy="6165304"/>
          </a:xfrm>
        </p:spPr>
        <p:txBody>
          <a:bodyPr>
            <a:noAutofit/>
          </a:bodyPr>
          <a:lstStyle/>
          <a:p>
            <a:pPr marL="114300" indent="0" algn="just">
              <a:buNone/>
            </a:pPr>
            <a:r>
              <a:rPr lang="en-US" sz="1800" b="1" dirty="0" smtClean="0">
                <a:latin typeface="Times New Roman" pitchFamily="18" charset="0"/>
                <a:cs typeface="Times New Roman" pitchFamily="18" charset="0"/>
              </a:rPr>
              <a:t>1</a:t>
            </a:r>
            <a:r>
              <a:rPr lang="en-US" sz="1800" b="1" dirty="0">
                <a:latin typeface="Times New Roman" pitchFamily="18" charset="0"/>
                <a:cs typeface="Times New Roman" pitchFamily="18" charset="0"/>
              </a:rPr>
              <a:t>. Reading Entertaining Messages/Texts: </a:t>
            </a:r>
            <a:r>
              <a:rPr lang="en-US" sz="1800" dirty="0">
                <a:latin typeface="Times New Roman" pitchFamily="18" charset="0"/>
                <a:cs typeface="Times New Roman" pitchFamily="18" charset="0"/>
              </a:rPr>
              <a:t>Purpose of reading entertaining messages is to get relaxation. This is most common form of reading and it is causal as we are not paying attention about what we are reading.</a:t>
            </a:r>
            <a:endParaRPr lang="en-IN" sz="1800" dirty="0">
              <a:latin typeface="Times New Roman" pitchFamily="18" charset="0"/>
              <a:cs typeface="Times New Roman" pitchFamily="18" charset="0"/>
            </a:endParaRPr>
          </a:p>
          <a:p>
            <a:pPr marL="114300" indent="0" algn="just">
              <a:buNone/>
            </a:pPr>
            <a:r>
              <a:rPr lang="en-US" sz="1800" b="1" dirty="0">
                <a:latin typeface="Times New Roman" pitchFamily="18" charset="0"/>
                <a:cs typeface="Times New Roman" pitchFamily="18" charset="0"/>
              </a:rPr>
              <a:t>Example: </a:t>
            </a:r>
            <a:r>
              <a:rPr lang="en-US" sz="1800" b="1" dirty="0">
                <a:solidFill>
                  <a:srgbClr val="C00000"/>
                </a:solidFill>
                <a:latin typeface="Times New Roman" pitchFamily="18" charset="0"/>
                <a:cs typeface="Times New Roman" pitchFamily="18" charset="0"/>
              </a:rPr>
              <a:t>Reading short story, </a:t>
            </a:r>
            <a:r>
              <a:rPr lang="en-US" sz="1800" dirty="0">
                <a:latin typeface="Times New Roman" pitchFamily="18" charset="0"/>
                <a:cs typeface="Times New Roman" pitchFamily="18" charset="0"/>
              </a:rPr>
              <a:t>a gossip about film actress, novel jokes etc</a:t>
            </a:r>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marL="114300" indent="0" algn="just">
              <a:buNone/>
            </a:pPr>
            <a:r>
              <a:rPr lang="en-US" sz="1800" b="1" dirty="0">
                <a:latin typeface="Times New Roman" pitchFamily="18" charset="0"/>
                <a:cs typeface="Times New Roman" pitchFamily="18" charset="0"/>
              </a:rPr>
              <a:t>2. Reading General Messages/Texts:</a:t>
            </a:r>
            <a:r>
              <a:rPr lang="en-US" sz="1800" dirty="0">
                <a:latin typeface="Times New Roman" pitchFamily="18" charset="0"/>
                <a:cs typeface="Times New Roman" pitchFamily="18" charset="0"/>
              </a:rPr>
              <a:t> The main aim of reading general messages/ texts is to broad our outlook and widen our intellectual understanding and appreciation of things around us.</a:t>
            </a:r>
            <a:endParaRPr lang="en-IN" sz="1800" dirty="0">
              <a:latin typeface="Times New Roman" pitchFamily="18" charset="0"/>
              <a:cs typeface="Times New Roman" pitchFamily="18" charset="0"/>
            </a:endParaRPr>
          </a:p>
          <a:p>
            <a:pPr marL="114300" indent="0" algn="just">
              <a:buNone/>
            </a:pPr>
            <a:r>
              <a:rPr lang="en-US" sz="1800" b="1" dirty="0">
                <a:latin typeface="Times New Roman" pitchFamily="18" charset="0"/>
                <a:cs typeface="Times New Roman" pitchFamily="18" charset="0"/>
              </a:rPr>
              <a:t>Example: </a:t>
            </a:r>
            <a:r>
              <a:rPr lang="en-US" sz="1800" b="1" dirty="0">
                <a:solidFill>
                  <a:srgbClr val="C00000"/>
                </a:solidFill>
                <a:latin typeface="Times New Roman" pitchFamily="18" charset="0"/>
                <a:cs typeface="Times New Roman" pitchFamily="18" charset="0"/>
              </a:rPr>
              <a:t>Reading newspapers</a:t>
            </a:r>
            <a:r>
              <a:rPr lang="en-US" sz="1800" dirty="0">
                <a:latin typeface="Times New Roman" pitchFamily="18" charset="0"/>
                <a:cs typeface="Times New Roman" pitchFamily="18" charset="0"/>
              </a:rPr>
              <a:t>, magazine articles, encyclopedias etc</a:t>
            </a:r>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marL="114300" indent="0" algn="just">
              <a:buNone/>
            </a:pPr>
            <a:r>
              <a:rPr lang="en-US" sz="1800" b="1" dirty="0">
                <a:latin typeface="Times New Roman" pitchFamily="18" charset="0"/>
                <a:cs typeface="Times New Roman" pitchFamily="18" charset="0"/>
              </a:rPr>
              <a:t>3. Reading Reference Materials: </a:t>
            </a:r>
            <a:r>
              <a:rPr lang="en-US" sz="1800" dirty="0">
                <a:latin typeface="Times New Roman" pitchFamily="18" charset="0"/>
                <a:cs typeface="Times New Roman" pitchFamily="18" charset="0"/>
              </a:rPr>
              <a:t>The purpose of reading or scanning reference materials is to obtain specific information that might be used in a various academic and professional activities. It involves focused reading to quickly identify a specific piece of information. It requires effective scanning skills</a:t>
            </a:r>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marL="114300" indent="0" algn="just">
              <a:buNone/>
            </a:pPr>
            <a:r>
              <a:rPr lang="en-US" sz="1800" b="1" dirty="0">
                <a:latin typeface="Times New Roman" pitchFamily="18" charset="0"/>
                <a:cs typeface="Times New Roman" pitchFamily="18" charset="0"/>
              </a:rPr>
              <a:t>4. Reading business Documents: </a:t>
            </a:r>
            <a:r>
              <a:rPr lang="en-US" sz="1800" dirty="0">
                <a:latin typeface="Times New Roman" pitchFamily="18" charset="0"/>
                <a:cs typeface="Times New Roman" pitchFamily="18" charset="0"/>
              </a:rPr>
              <a:t>The reader must pay attention to all parts of the document. This kind of reading is interactive and productive, facilitating proper interaction and more effective reader-writer relationships. </a:t>
            </a:r>
            <a:endParaRPr lang="en-IN" sz="1800" dirty="0">
              <a:latin typeface="Times New Roman" pitchFamily="18" charset="0"/>
              <a:cs typeface="Times New Roman" pitchFamily="18" charset="0"/>
            </a:endParaRPr>
          </a:p>
          <a:p>
            <a:pPr marL="114300" indent="0" algn="just">
              <a:buNone/>
            </a:pPr>
            <a:r>
              <a:rPr lang="en-US" sz="1800" b="1" dirty="0">
                <a:latin typeface="Times New Roman" pitchFamily="18" charset="0"/>
                <a:cs typeface="Times New Roman" pitchFamily="18" charset="0"/>
              </a:rPr>
              <a:t>Example:</a:t>
            </a:r>
            <a:r>
              <a:rPr lang="en-US" sz="1800" dirty="0">
                <a:latin typeface="Times New Roman" pitchFamily="18" charset="0"/>
                <a:cs typeface="Times New Roman" pitchFamily="18" charset="0"/>
              </a:rPr>
              <a:t> </a:t>
            </a:r>
            <a:r>
              <a:rPr lang="en-US" sz="1800" b="1" dirty="0">
                <a:solidFill>
                  <a:srgbClr val="C00000"/>
                </a:solidFill>
                <a:latin typeface="Times New Roman" pitchFamily="18" charset="0"/>
                <a:cs typeface="Times New Roman" pitchFamily="18" charset="0"/>
              </a:rPr>
              <a:t>Business and project reports</a:t>
            </a:r>
            <a:r>
              <a:rPr lang="en-US" sz="1800" dirty="0">
                <a:latin typeface="Times New Roman" pitchFamily="18" charset="0"/>
                <a:cs typeface="Times New Roman" pitchFamily="18" charset="0"/>
              </a:rPr>
              <a:t>, letters, memos, e-mail messages, etc., </a:t>
            </a:r>
            <a:endParaRPr lang="en-IN" sz="1800" dirty="0">
              <a:latin typeface="Times New Roman" pitchFamily="18" charset="0"/>
              <a:cs typeface="Times New Roman" pitchFamily="18" charset="0"/>
            </a:endParaRPr>
          </a:p>
          <a:p>
            <a:pPr marL="114300" indent="0" algn="just">
              <a:buNone/>
            </a:pPr>
            <a:r>
              <a:rPr lang="en-US" sz="1800" b="1" dirty="0">
                <a:latin typeface="Times New Roman" pitchFamily="18" charset="0"/>
                <a:cs typeface="Times New Roman" pitchFamily="18" charset="0"/>
              </a:rPr>
              <a:t>5. Reading Scientific and Technical Texts: </a:t>
            </a:r>
            <a:r>
              <a:rPr lang="en-US" sz="1800" dirty="0">
                <a:latin typeface="Times New Roman" pitchFamily="18" charset="0"/>
                <a:cs typeface="Times New Roman" pitchFamily="18" charset="0"/>
              </a:rPr>
              <a:t>It is a complex and multifaceted process. We should try to understand not only linguistic </a:t>
            </a:r>
            <a:r>
              <a:rPr lang="en-US" sz="1800" dirty="0" smtClean="0">
                <a:latin typeface="Times New Roman" pitchFamily="18" charset="0"/>
                <a:cs typeface="Times New Roman" pitchFamily="18" charset="0"/>
              </a:rPr>
              <a:t>patterns</a:t>
            </a:r>
            <a:r>
              <a:rPr lang="en-US" sz="1800" dirty="0">
                <a:latin typeface="Times New Roman" pitchFamily="18" charset="0"/>
                <a:cs typeface="Times New Roman" pitchFamily="18" charset="0"/>
              </a:rPr>
              <a:t>, but also discipline- specific information. Comprehension of linguistic and semantic patterns involves visual skills perceptual skills, vocabulary skill skimming skills, critical skills etc.</a:t>
            </a:r>
            <a:r>
              <a:rPr lang="en-US" sz="1800" b="1"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421607514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Recap HD Stock Images |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4624"/>
            <a:ext cx="9108504" cy="681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22616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descr="Image result for writing skil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384"/>
            <a:ext cx="9144000" cy="6885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7896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06090"/>
          </a:xfrm>
        </p:spPr>
        <p:txBody>
          <a:bodyPr/>
          <a:lstStyle/>
          <a:p>
            <a:pPr algn="ctr"/>
            <a:r>
              <a:rPr lang="en-US" sz="4000" b="1" dirty="0" smtClean="0">
                <a:solidFill>
                  <a:schemeClr val="tx1"/>
                </a:solidFill>
              </a:rPr>
              <a:t>WRITING SKILLS</a:t>
            </a:r>
            <a:endParaRPr lang="en-IN" sz="4000" dirty="0">
              <a:solidFill>
                <a:schemeClr val="tx1"/>
              </a:solidFill>
            </a:endParaRPr>
          </a:p>
        </p:txBody>
      </p:sp>
      <p:sp>
        <p:nvSpPr>
          <p:cNvPr id="3" name="Content Placeholder 2"/>
          <p:cNvSpPr>
            <a:spLocks noGrp="1"/>
          </p:cNvSpPr>
          <p:nvPr>
            <p:ph idx="1"/>
          </p:nvPr>
        </p:nvSpPr>
        <p:spPr>
          <a:xfrm>
            <a:off x="467544" y="1196752"/>
            <a:ext cx="7620000" cy="4968552"/>
          </a:xfrm>
        </p:spPr>
        <p:txBody>
          <a:bodyPr>
            <a:noAutofit/>
          </a:bodyPr>
          <a:lstStyle/>
          <a:p>
            <a:r>
              <a:rPr lang="en-US" sz="4000" b="1" dirty="0">
                <a:latin typeface="Times New Roman" pitchFamily="18" charset="0"/>
                <a:cs typeface="Times New Roman" pitchFamily="18" charset="0"/>
              </a:rPr>
              <a:t>P</a:t>
            </a:r>
            <a:r>
              <a:rPr lang="en-US" sz="4000" b="1" dirty="0" smtClean="0">
                <a:latin typeface="Times New Roman" pitchFamily="18" charset="0"/>
                <a:cs typeface="Times New Roman" pitchFamily="18" charset="0"/>
              </a:rPr>
              <a:t>rofessional writing strategies</a:t>
            </a:r>
          </a:p>
          <a:p>
            <a:r>
              <a:rPr lang="en-US" sz="4000" b="1" dirty="0">
                <a:latin typeface="Times New Roman" pitchFamily="18" charset="0"/>
                <a:cs typeface="Times New Roman" pitchFamily="18" charset="0"/>
              </a:rPr>
              <a:t>Paragraph writing</a:t>
            </a:r>
          </a:p>
          <a:p>
            <a:r>
              <a:rPr lang="en-US" sz="4000" b="1" dirty="0">
                <a:latin typeface="Times New Roman" pitchFamily="18" charset="0"/>
                <a:cs typeface="Times New Roman" pitchFamily="18" charset="0"/>
              </a:rPr>
              <a:t>Expansion of </a:t>
            </a:r>
            <a:r>
              <a:rPr lang="en-US" sz="4000" b="1" dirty="0" smtClean="0">
                <a:latin typeface="Times New Roman" pitchFamily="18" charset="0"/>
                <a:cs typeface="Times New Roman" pitchFamily="18" charset="0"/>
              </a:rPr>
              <a:t>Idea </a:t>
            </a:r>
          </a:p>
          <a:p>
            <a:r>
              <a:rPr lang="en-US" sz="4000" b="1" dirty="0" smtClean="0">
                <a:latin typeface="Times New Roman" pitchFamily="18" charset="0"/>
                <a:cs typeface="Times New Roman" pitchFamily="18" charset="0"/>
              </a:rPr>
              <a:t>Letter writing </a:t>
            </a:r>
          </a:p>
          <a:p>
            <a:r>
              <a:rPr lang="en-US" sz="4000" b="1" dirty="0" smtClean="0">
                <a:latin typeface="Times New Roman" pitchFamily="18" charset="0"/>
                <a:cs typeface="Times New Roman" pitchFamily="18" charset="0"/>
              </a:rPr>
              <a:t>Resume, Job Application</a:t>
            </a:r>
          </a:p>
          <a:p>
            <a:r>
              <a:rPr lang="en-US" sz="4000" b="1" dirty="0">
                <a:latin typeface="Times New Roman" pitchFamily="18" charset="0"/>
                <a:cs typeface="Times New Roman" pitchFamily="18" charset="0"/>
              </a:rPr>
              <a:t>Email </a:t>
            </a:r>
            <a:r>
              <a:rPr lang="en-US" sz="4000" b="1" dirty="0" smtClean="0">
                <a:latin typeface="Times New Roman" pitchFamily="18" charset="0"/>
                <a:cs typeface="Times New Roman" pitchFamily="18" charset="0"/>
              </a:rPr>
              <a:t>Writing</a:t>
            </a:r>
          </a:p>
          <a:p>
            <a:r>
              <a:rPr lang="en-US" sz="4000" b="1" dirty="0">
                <a:latin typeface="Times New Roman" pitchFamily="18" charset="0"/>
                <a:cs typeface="Times New Roman" pitchFamily="18" charset="0"/>
              </a:rPr>
              <a:t>Report Writing</a:t>
            </a:r>
            <a:endParaRPr lang="en-IN" sz="4000" b="1" dirty="0">
              <a:latin typeface="Times New Roman" pitchFamily="18" charset="0"/>
              <a:cs typeface="Times New Roman" pitchFamily="18" charset="0"/>
            </a:endParaRPr>
          </a:p>
          <a:p>
            <a:endParaRPr lang="en-IN" sz="40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2778473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descr="Image result for image on PROFESSIONAL WRITING STRATEG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1" y="0"/>
            <a:ext cx="9144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40793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392" y="274638"/>
            <a:ext cx="7620000" cy="490066"/>
          </a:xfrm>
        </p:spPr>
        <p:txBody>
          <a:bodyPr/>
          <a:lstStyle/>
          <a:p>
            <a:r>
              <a:rPr lang="en-US" sz="2800" b="1" dirty="0" smtClean="0"/>
              <a:t>PROFESSIONAL WRITING STRATEGIES</a:t>
            </a:r>
            <a:r>
              <a:rPr lang="en-IN" sz="2800" dirty="0"/>
              <a:t/>
            </a:r>
            <a:br>
              <a:rPr lang="en-IN" sz="2800" dirty="0"/>
            </a:br>
            <a:endParaRPr lang="en-IN" sz="2800" dirty="0"/>
          </a:p>
        </p:txBody>
      </p:sp>
      <p:sp>
        <p:nvSpPr>
          <p:cNvPr id="3" name="Content Placeholder 2"/>
          <p:cNvSpPr>
            <a:spLocks noGrp="1"/>
          </p:cNvSpPr>
          <p:nvPr>
            <p:ph idx="1"/>
          </p:nvPr>
        </p:nvSpPr>
        <p:spPr>
          <a:xfrm>
            <a:off x="8842" y="548680"/>
            <a:ext cx="8307573" cy="6309320"/>
          </a:xfrm>
        </p:spPr>
        <p:txBody>
          <a:bodyPr>
            <a:noAutofit/>
          </a:bodyPr>
          <a:lstStyle/>
          <a:p>
            <a:pPr algn="just"/>
            <a:r>
              <a:rPr lang="en-US" sz="1800" b="1" dirty="0">
                <a:latin typeface="Times New Roman" pitchFamily="18" charset="0"/>
                <a:cs typeface="Times New Roman" pitchFamily="18" charset="0"/>
              </a:rPr>
              <a:t>Strategies for professional writing.</a:t>
            </a:r>
            <a:endParaRPr lang="en-IN" sz="1800" dirty="0">
              <a:latin typeface="Times New Roman" pitchFamily="18" charset="0"/>
              <a:cs typeface="Times New Roman" pitchFamily="18" charset="0"/>
            </a:endParaRPr>
          </a:p>
          <a:p>
            <a:pPr marL="114300" indent="0" algn="just">
              <a:buNone/>
            </a:pPr>
            <a:r>
              <a:rPr lang="en-US" sz="1600" b="1" dirty="0">
                <a:latin typeface="Times New Roman" pitchFamily="18" charset="0"/>
                <a:cs typeface="Times New Roman" pitchFamily="18" charset="0"/>
              </a:rPr>
              <a:t>1. Overcoming writer’s block.</a:t>
            </a:r>
            <a:r>
              <a:rPr lang="en-US" sz="1600" dirty="0">
                <a:latin typeface="Times New Roman" pitchFamily="18" charset="0"/>
                <a:cs typeface="Times New Roman" pitchFamily="18" charset="0"/>
              </a:rPr>
              <a:t> There can be several reasons for this psychological condition. Writer’s block occurs when a writer stops generating new ideas because he/she starts feeling a loss of creative.</a:t>
            </a:r>
            <a:endParaRPr lang="en-IN" sz="1600" dirty="0">
              <a:latin typeface="Times New Roman" pitchFamily="18" charset="0"/>
              <a:cs typeface="Times New Roman" pitchFamily="18" charset="0"/>
            </a:endParaRPr>
          </a:p>
          <a:p>
            <a:pPr marL="114300" indent="0" algn="just">
              <a:buNone/>
            </a:pPr>
            <a:r>
              <a:rPr lang="en-US" sz="1600" b="1" dirty="0">
                <a:latin typeface="Times New Roman" pitchFamily="18" charset="0"/>
                <a:cs typeface="Times New Roman" pitchFamily="18" charset="0"/>
              </a:rPr>
              <a:t>2. Measures to prevent a writer’s block</a:t>
            </a:r>
            <a:endParaRPr lang="en-IN"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Think positive, Write for your pleasure. Overlook criticism. Do not sit at the writing table, Avoid distractions that waste a lot of time. Avoid excessive stress. Take short break in between.</a:t>
            </a:r>
            <a:endParaRPr lang="en-IN" sz="1600" dirty="0">
              <a:latin typeface="Times New Roman" pitchFamily="18" charset="0"/>
              <a:cs typeface="Times New Roman" pitchFamily="18" charset="0"/>
            </a:endParaRPr>
          </a:p>
          <a:p>
            <a:pPr marL="114300" indent="0" algn="just">
              <a:buNone/>
            </a:pPr>
            <a:r>
              <a:rPr lang="en-US" sz="1600" b="1" dirty="0">
                <a:latin typeface="Times New Roman" pitchFamily="18" charset="0"/>
                <a:cs typeface="Times New Roman" pitchFamily="18" charset="0"/>
              </a:rPr>
              <a:t>3. Adding emphasis in writing.</a:t>
            </a:r>
            <a:endParaRPr lang="en-IN"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Emphasis can be laid by changing the order of words in the sentence or by changing the voice of the sentence. A wrong positioning of words can change the meaning of sentence in ambiguity. </a:t>
            </a:r>
            <a:endParaRPr lang="en-IN" sz="1600" dirty="0">
              <a:latin typeface="Times New Roman" pitchFamily="18" charset="0"/>
              <a:cs typeface="Times New Roman" pitchFamily="18" charset="0"/>
            </a:endParaRPr>
          </a:p>
          <a:p>
            <a:pPr marL="114300" indent="0" algn="just">
              <a:buNone/>
            </a:pPr>
            <a:r>
              <a:rPr lang="en-US" sz="1600" b="1" dirty="0">
                <a:latin typeface="Times New Roman" pitchFamily="18" charset="0"/>
                <a:cs typeface="Times New Roman" pitchFamily="18" charset="0"/>
              </a:rPr>
              <a:t>4. Accentuating the positives.</a:t>
            </a:r>
            <a:endParaRPr lang="en-IN"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Every individual has a unique mixture of positive and negative traits.no one is perfect. Similarly people’s requirements also vary. It is very important to balance the positive and negative factors while conveying any message. Positive sentences are motivating more.</a:t>
            </a:r>
            <a:endParaRPr lang="en-IN" sz="1600" dirty="0">
              <a:latin typeface="Times New Roman" pitchFamily="18" charset="0"/>
              <a:cs typeface="Times New Roman" pitchFamily="18" charset="0"/>
            </a:endParaRPr>
          </a:p>
          <a:p>
            <a:pPr marL="114300" indent="0" algn="just">
              <a:buNone/>
            </a:pPr>
            <a:r>
              <a:rPr lang="en-US" sz="1600" b="1" dirty="0">
                <a:latin typeface="Times New Roman" pitchFamily="18" charset="0"/>
                <a:cs typeface="Times New Roman" pitchFamily="18" charset="0"/>
              </a:rPr>
              <a:t>5. Avoiding plagiarism</a:t>
            </a:r>
            <a:endParaRPr lang="en-IN"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Plagiarism is copying another person’s idea, words. Or work and pretending that they are own. It is considered that an intellectually dishonest and highly unprofessional act. Copyright violation is more of a legal offence enforced by the court.</a:t>
            </a:r>
            <a:endParaRPr lang="en-IN" sz="1600" dirty="0">
              <a:latin typeface="Times New Roman" pitchFamily="18" charset="0"/>
              <a:cs typeface="Times New Roman" pitchFamily="18" charset="0"/>
            </a:endParaRPr>
          </a:p>
          <a:p>
            <a:pPr marL="114300" indent="0" algn="just">
              <a:buNone/>
            </a:pPr>
            <a:r>
              <a:rPr lang="en-US" sz="1600" b="1" dirty="0">
                <a:latin typeface="Times New Roman" pitchFamily="18" charset="0"/>
                <a:cs typeface="Times New Roman" pitchFamily="18" charset="0"/>
              </a:rPr>
              <a:t>6. Referencing and styling.</a:t>
            </a:r>
            <a:endParaRPr lang="en-IN"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When preparing a technical document, writers would invariably be referring to several previous works while developing their ideas or building a base for their arguments. </a:t>
            </a:r>
            <a:endParaRPr lang="en-IN" sz="1600" dirty="0">
              <a:latin typeface="Times New Roman" pitchFamily="18" charset="0"/>
              <a:cs typeface="Times New Roman" pitchFamily="18" charset="0"/>
            </a:endParaRPr>
          </a:p>
          <a:p>
            <a:pPr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0494844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descr="Image result for image on The Secrets to Good Paragraph Wri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384"/>
            <a:ext cx="9144000" cy="6885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19256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40" y="4354"/>
            <a:ext cx="8439092" cy="6001643"/>
          </a:xfrm>
          <a:prstGeom prst="rect">
            <a:avLst/>
          </a:prstGeom>
        </p:spPr>
        <p:txBody>
          <a:bodyPr wrap="square">
            <a:spAutoFit/>
          </a:bodyPr>
          <a:lstStyle/>
          <a:p>
            <a:pPr algn="ctr"/>
            <a:r>
              <a:rPr lang="en-US" sz="4800" b="1" dirty="0"/>
              <a:t>The Secrets to Good Paragraph Writing </a:t>
            </a:r>
            <a:endParaRPr lang="en-IN" sz="4800" b="1" dirty="0"/>
          </a:p>
          <a:p>
            <a:endParaRPr lang="en-US" sz="4800" b="1" dirty="0" smtClean="0"/>
          </a:p>
          <a:p>
            <a:r>
              <a:rPr lang="en-US" sz="4800" b="1" dirty="0" smtClean="0"/>
              <a:t>Four </a:t>
            </a:r>
            <a:r>
              <a:rPr lang="en-US" sz="4800" b="1" dirty="0"/>
              <a:t>Essential Elements</a:t>
            </a:r>
            <a:endParaRPr lang="en-IN" sz="4800" b="1" dirty="0"/>
          </a:p>
          <a:p>
            <a:r>
              <a:rPr lang="en-US" sz="4800" dirty="0"/>
              <a:t>1. Unity</a:t>
            </a:r>
            <a:endParaRPr lang="en-IN" sz="4800" dirty="0"/>
          </a:p>
          <a:p>
            <a:r>
              <a:rPr lang="en-US" sz="4800" dirty="0"/>
              <a:t>2. Order</a:t>
            </a:r>
            <a:br>
              <a:rPr lang="en-US" sz="4800" dirty="0"/>
            </a:br>
            <a:r>
              <a:rPr lang="en-US" sz="4800" dirty="0"/>
              <a:t>3. Variety</a:t>
            </a:r>
            <a:endParaRPr lang="en-IN" sz="4800" dirty="0"/>
          </a:p>
          <a:p>
            <a:r>
              <a:rPr lang="en-US" sz="4800" dirty="0"/>
              <a:t>4. Cohesion </a:t>
            </a:r>
            <a:endParaRPr lang="en-IN" sz="4800" dirty="0"/>
          </a:p>
        </p:txBody>
      </p:sp>
    </p:spTree>
    <p:extLst>
      <p:ext uri="{BB962C8B-B14F-4D97-AF65-F5344CB8AC3E}">
        <p14:creationId xmlns:p14="http://schemas.microsoft.com/office/powerpoint/2010/main" val="2725687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296" y="116632"/>
            <a:ext cx="8341127" cy="5632311"/>
          </a:xfrm>
          <a:prstGeom prst="rect">
            <a:avLst/>
          </a:prstGeom>
        </p:spPr>
        <p:txBody>
          <a:bodyPr wrap="square">
            <a:spAutoFit/>
          </a:bodyPr>
          <a:lstStyle/>
          <a:p>
            <a:endParaRPr lang="en-IN" sz="3600" dirty="0"/>
          </a:p>
          <a:p>
            <a:r>
              <a:rPr lang="en-US" sz="3600" b="1" dirty="0"/>
              <a:t>       4. Reciprocal Pronouns</a:t>
            </a:r>
            <a:r>
              <a:rPr lang="en-US" sz="3600" dirty="0"/>
              <a:t> express shared actions or feelings. </a:t>
            </a:r>
            <a:endParaRPr lang="en-IN" sz="3600" dirty="0"/>
          </a:p>
          <a:p>
            <a:r>
              <a:rPr lang="en-US" sz="3600" dirty="0"/>
              <a:t>They are:  </a:t>
            </a:r>
            <a:r>
              <a:rPr lang="en-US" sz="3600" b="1" dirty="0" smtClean="0"/>
              <a:t>Each other, </a:t>
            </a:r>
            <a:r>
              <a:rPr lang="en-US" sz="3600" b="1" dirty="0"/>
              <a:t>one another.</a:t>
            </a:r>
            <a:endParaRPr lang="en-IN" sz="3600" dirty="0"/>
          </a:p>
          <a:p>
            <a:endParaRPr lang="en-US" sz="3600" b="1" dirty="0" smtClean="0"/>
          </a:p>
          <a:p>
            <a:r>
              <a:rPr lang="en-US" sz="3600" b="1" dirty="0" smtClean="0"/>
              <a:t>For </a:t>
            </a:r>
            <a:r>
              <a:rPr lang="en-US" sz="3600" b="1" dirty="0"/>
              <a:t>Example:</a:t>
            </a:r>
            <a:endParaRPr lang="en-IN" sz="3600" dirty="0"/>
          </a:p>
          <a:p>
            <a:r>
              <a:rPr lang="en-US" sz="3600" b="1" dirty="0" err="1" smtClean="0"/>
              <a:t>Sahu</a:t>
            </a:r>
            <a:r>
              <a:rPr lang="en-US" sz="3600" b="1" dirty="0" smtClean="0"/>
              <a:t> and Shiva </a:t>
            </a:r>
            <a:r>
              <a:rPr lang="en-US" sz="3600" b="1" dirty="0"/>
              <a:t>help </a:t>
            </a:r>
            <a:r>
              <a:rPr lang="en-US" sz="3600" b="1" i="1" dirty="0"/>
              <a:t>each other</a:t>
            </a:r>
            <a:r>
              <a:rPr lang="en-US" sz="3600" b="1" dirty="0"/>
              <a:t> with their homework.</a:t>
            </a:r>
            <a:endParaRPr lang="en-IN" sz="3600" dirty="0"/>
          </a:p>
          <a:p>
            <a:r>
              <a:rPr lang="en-US" sz="3600" b="1" dirty="0" smtClean="0"/>
              <a:t>Lenin </a:t>
            </a:r>
            <a:r>
              <a:rPr lang="en-US" sz="3600" b="1" dirty="0"/>
              <a:t>and his girlfriend dance with </a:t>
            </a:r>
            <a:r>
              <a:rPr lang="en-US" sz="3600" b="1" i="1" dirty="0"/>
              <a:t>one another</a:t>
            </a:r>
            <a:r>
              <a:rPr lang="en-US" sz="3600" b="1" dirty="0"/>
              <a:t> when they go clubbing.</a:t>
            </a:r>
            <a:endParaRPr lang="en-IN" sz="3600" dirty="0"/>
          </a:p>
        </p:txBody>
      </p:sp>
    </p:spTree>
    <p:extLst>
      <p:ext uri="{BB962C8B-B14F-4D97-AF65-F5344CB8AC3E}">
        <p14:creationId xmlns:p14="http://schemas.microsoft.com/office/powerpoint/2010/main" val="56277248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66" y="0"/>
            <a:ext cx="8804706" cy="6494085"/>
          </a:xfrm>
          <a:prstGeom prst="rect">
            <a:avLst/>
          </a:prstGeom>
        </p:spPr>
        <p:txBody>
          <a:bodyPr wrap="square">
            <a:spAutoFit/>
          </a:bodyPr>
          <a:lstStyle/>
          <a:p>
            <a:pPr algn="ctr"/>
            <a:r>
              <a:rPr lang="en-US" sz="3200" b="1" dirty="0"/>
              <a:t>How to write a </a:t>
            </a:r>
            <a:r>
              <a:rPr lang="en-US" sz="3200" b="1" dirty="0" smtClean="0"/>
              <a:t>paragraph?</a:t>
            </a:r>
            <a:endParaRPr lang="en-IN" sz="3200" dirty="0"/>
          </a:p>
          <a:p>
            <a:r>
              <a:rPr lang="en-US" sz="3200" b="1" dirty="0" smtClean="0"/>
              <a:t>I. Prewriting </a:t>
            </a:r>
            <a:r>
              <a:rPr lang="en-US" sz="3200" b="1" dirty="0"/>
              <a:t>Paragraphs</a:t>
            </a:r>
            <a:endParaRPr lang="en-IN" sz="3200" dirty="0"/>
          </a:p>
          <a:p>
            <a:endParaRPr lang="en-US" sz="3200" b="1" dirty="0" smtClean="0"/>
          </a:p>
          <a:p>
            <a:r>
              <a:rPr lang="en-US" sz="3200" b="1" dirty="0" smtClean="0"/>
              <a:t>Six </a:t>
            </a:r>
            <a:r>
              <a:rPr lang="en-US" sz="3200" b="1" dirty="0"/>
              <a:t>Prewriting Steps</a:t>
            </a:r>
            <a:r>
              <a:rPr lang="en-US" sz="3200" b="1" dirty="0" smtClean="0"/>
              <a:t>:</a:t>
            </a:r>
          </a:p>
          <a:p>
            <a:endParaRPr lang="en-IN" sz="3200" dirty="0"/>
          </a:p>
          <a:p>
            <a:r>
              <a:rPr lang="en-US" sz="3200" dirty="0"/>
              <a:t>1. Think carefully about what you are going to write. </a:t>
            </a:r>
            <a:endParaRPr lang="en-IN" sz="3200" dirty="0"/>
          </a:p>
          <a:p>
            <a:r>
              <a:rPr lang="en-US" sz="3200" dirty="0"/>
              <a:t>2. Open your notebook. </a:t>
            </a:r>
            <a:endParaRPr lang="en-IN" sz="3200" dirty="0"/>
          </a:p>
          <a:p>
            <a:r>
              <a:rPr lang="en-US" sz="3200" dirty="0"/>
              <a:t>3. Collect facts related to your paragraph or essay topic. </a:t>
            </a:r>
            <a:endParaRPr lang="en-IN" sz="3200" dirty="0"/>
          </a:p>
          <a:p>
            <a:r>
              <a:rPr lang="en-US" sz="3200" dirty="0"/>
              <a:t>4. Write down your own ideas. </a:t>
            </a:r>
            <a:endParaRPr lang="en-IN" sz="3200" dirty="0"/>
          </a:p>
          <a:p>
            <a:r>
              <a:rPr lang="en-US" sz="3200" dirty="0"/>
              <a:t>5. Find the main idea of your paragraph or essay. </a:t>
            </a:r>
            <a:endParaRPr lang="en-IN" sz="3200" dirty="0"/>
          </a:p>
          <a:p>
            <a:r>
              <a:rPr lang="en-US" sz="3200" dirty="0"/>
              <a:t>6. Organize your facts and ideas in a way that develops your main idea. </a:t>
            </a:r>
            <a:endParaRPr lang="en-IN" sz="3200" dirty="0"/>
          </a:p>
        </p:txBody>
      </p:sp>
    </p:spTree>
    <p:extLst>
      <p:ext uri="{BB962C8B-B14F-4D97-AF65-F5344CB8AC3E}">
        <p14:creationId xmlns:p14="http://schemas.microsoft.com/office/powerpoint/2010/main" val="357126369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836"/>
            <a:ext cx="8676456" cy="6186309"/>
          </a:xfrm>
          <a:prstGeom prst="rect">
            <a:avLst/>
          </a:prstGeom>
        </p:spPr>
        <p:txBody>
          <a:bodyPr wrap="square">
            <a:spAutoFit/>
          </a:bodyPr>
          <a:lstStyle/>
          <a:p>
            <a:pPr algn="ctr"/>
            <a:r>
              <a:rPr lang="en-US" sz="3600" b="1" dirty="0" smtClean="0"/>
              <a:t>II. Writing </a:t>
            </a:r>
            <a:r>
              <a:rPr lang="en-US" sz="3600" b="1" dirty="0"/>
              <a:t>paragraphs</a:t>
            </a:r>
            <a:endParaRPr lang="en-IN" sz="3600" dirty="0"/>
          </a:p>
          <a:p>
            <a:r>
              <a:rPr lang="en-US" sz="3600" b="1" dirty="0"/>
              <a:t> </a:t>
            </a:r>
            <a:endParaRPr lang="en-IN" sz="3600" dirty="0"/>
          </a:p>
          <a:p>
            <a:pPr lvl="0"/>
            <a:r>
              <a:rPr lang="en-US" sz="3600" b="1" dirty="0"/>
              <a:t>Five Writing Steps:</a:t>
            </a:r>
            <a:endParaRPr lang="en-IN" sz="3600" dirty="0"/>
          </a:p>
          <a:p>
            <a:pPr marL="571500" indent="-571500">
              <a:buFont typeface="Arial" pitchFamily="34" charset="0"/>
              <a:buChar char="•"/>
            </a:pPr>
            <a:r>
              <a:rPr lang="en-US" sz="3600" dirty="0"/>
              <a:t>Open your notebook and word </a:t>
            </a:r>
            <a:r>
              <a:rPr lang="en-US" sz="3600" dirty="0" smtClean="0"/>
              <a:t>processor.</a:t>
            </a:r>
          </a:p>
          <a:p>
            <a:pPr marL="571500" indent="-571500">
              <a:buFont typeface="Arial" pitchFamily="34" charset="0"/>
              <a:buChar char="•"/>
            </a:pPr>
            <a:r>
              <a:rPr lang="en-US" sz="3600" dirty="0" smtClean="0"/>
              <a:t>Write </a:t>
            </a:r>
            <a:r>
              <a:rPr lang="en-US" sz="3600" dirty="0"/>
              <a:t>the topic sentence, supporting sentences, and closing </a:t>
            </a:r>
            <a:r>
              <a:rPr lang="en-US" sz="3600" dirty="0" smtClean="0"/>
              <a:t>sentence.</a:t>
            </a:r>
          </a:p>
          <a:p>
            <a:pPr marL="571500" indent="-571500">
              <a:buFont typeface="Arial" pitchFamily="34" charset="0"/>
              <a:buChar char="•"/>
            </a:pPr>
            <a:r>
              <a:rPr lang="en-US" sz="3600" dirty="0" smtClean="0"/>
              <a:t>Write </a:t>
            </a:r>
            <a:r>
              <a:rPr lang="en-US" sz="3600" dirty="0"/>
              <a:t>clear and simple sentences to express your </a:t>
            </a:r>
            <a:r>
              <a:rPr lang="en-US" sz="3600" dirty="0" smtClean="0"/>
              <a:t>meaning.</a:t>
            </a:r>
          </a:p>
          <a:p>
            <a:pPr marL="571500" indent="-571500">
              <a:buFont typeface="Arial" pitchFamily="34" charset="0"/>
              <a:buChar char="•"/>
            </a:pPr>
            <a:r>
              <a:rPr lang="en-US" sz="3600" dirty="0" smtClean="0"/>
              <a:t>Focus </a:t>
            </a:r>
            <a:r>
              <a:rPr lang="en-US" sz="3600" dirty="0"/>
              <a:t>on the main idea of your </a:t>
            </a:r>
            <a:r>
              <a:rPr lang="en-US" sz="3600" dirty="0" smtClean="0"/>
              <a:t>paragraph.</a:t>
            </a:r>
          </a:p>
          <a:p>
            <a:pPr marL="571500" indent="-571500">
              <a:buFont typeface="Arial" pitchFamily="34" charset="0"/>
              <a:buChar char="•"/>
            </a:pPr>
            <a:r>
              <a:rPr lang="en-US" sz="3600" dirty="0" smtClean="0"/>
              <a:t>Use </a:t>
            </a:r>
            <a:r>
              <a:rPr lang="en-US" sz="3600" dirty="0"/>
              <a:t>the dictionary to help you find additional words to express your ideas.</a:t>
            </a:r>
            <a:endParaRPr lang="en-IN" sz="3600" dirty="0"/>
          </a:p>
        </p:txBody>
      </p:sp>
    </p:spTree>
    <p:extLst>
      <p:ext uri="{BB962C8B-B14F-4D97-AF65-F5344CB8AC3E}">
        <p14:creationId xmlns:p14="http://schemas.microsoft.com/office/powerpoint/2010/main" val="20207377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6632"/>
            <a:ext cx="8388424" cy="6186309"/>
          </a:xfrm>
          <a:prstGeom prst="rect">
            <a:avLst/>
          </a:prstGeom>
        </p:spPr>
        <p:txBody>
          <a:bodyPr wrap="square">
            <a:spAutoFit/>
          </a:bodyPr>
          <a:lstStyle/>
          <a:p>
            <a:pPr lvl="0" algn="ctr"/>
            <a:r>
              <a:rPr lang="en-US" sz="3600" b="1" dirty="0" smtClean="0"/>
              <a:t>III. Editing </a:t>
            </a:r>
            <a:r>
              <a:rPr lang="en-US" sz="3600" b="1" dirty="0"/>
              <a:t>Paragraphs</a:t>
            </a:r>
            <a:r>
              <a:rPr lang="en-US" sz="3600" dirty="0"/>
              <a:t/>
            </a:r>
            <a:br>
              <a:rPr lang="en-US" sz="3600" dirty="0"/>
            </a:br>
            <a:endParaRPr lang="en-IN" sz="3600" dirty="0"/>
          </a:p>
          <a:p>
            <a:pPr marL="285750" lvl="0" indent="-285750">
              <a:buFont typeface="Arial" pitchFamily="34" charset="0"/>
              <a:buChar char="•"/>
            </a:pPr>
            <a:r>
              <a:rPr lang="en-US" sz="3600" dirty="0"/>
              <a:t>Grammar and Spelling</a:t>
            </a:r>
            <a:endParaRPr lang="en-IN" sz="3600" dirty="0"/>
          </a:p>
          <a:p>
            <a:pPr marL="285750" lvl="0" indent="-285750">
              <a:buFont typeface="Arial" pitchFamily="34" charset="0"/>
              <a:buChar char="•"/>
            </a:pPr>
            <a:r>
              <a:rPr lang="en-US" sz="3600" dirty="0"/>
              <a:t>Style and Organization</a:t>
            </a:r>
            <a:endParaRPr lang="en-IN" sz="3600" dirty="0"/>
          </a:p>
          <a:p>
            <a:r>
              <a:rPr lang="en-US" sz="3600" dirty="0"/>
              <a:t> </a:t>
            </a:r>
            <a:endParaRPr lang="en-IN" sz="3600" dirty="0"/>
          </a:p>
          <a:p>
            <a:pPr algn="ctr"/>
            <a:r>
              <a:rPr lang="en-US" sz="3600" b="1" dirty="0" smtClean="0"/>
              <a:t>IV. Parts </a:t>
            </a:r>
            <a:r>
              <a:rPr lang="en-US" sz="3600" b="1" dirty="0"/>
              <a:t>of a </a:t>
            </a:r>
            <a:r>
              <a:rPr lang="en-US" sz="3600" b="1" dirty="0" smtClean="0"/>
              <a:t>Paragraph</a:t>
            </a:r>
          </a:p>
          <a:p>
            <a:endParaRPr lang="en-IN" sz="3600" dirty="0"/>
          </a:p>
          <a:p>
            <a:pPr marL="285750" indent="-285750">
              <a:buFont typeface="Arial" pitchFamily="34" charset="0"/>
              <a:buChar char="•"/>
            </a:pPr>
            <a:r>
              <a:rPr lang="en-US" sz="3600" dirty="0"/>
              <a:t>Topic Sentence </a:t>
            </a:r>
            <a:endParaRPr lang="en-IN" sz="3600" dirty="0"/>
          </a:p>
          <a:p>
            <a:pPr marL="285750" indent="-285750">
              <a:buFont typeface="Arial" pitchFamily="34" charset="0"/>
              <a:buChar char="•"/>
            </a:pPr>
            <a:r>
              <a:rPr lang="en-US" sz="3600" dirty="0"/>
              <a:t>Supporting Details</a:t>
            </a:r>
            <a:endParaRPr lang="en-IN" sz="3600" dirty="0"/>
          </a:p>
          <a:p>
            <a:pPr marL="285750" indent="-285750">
              <a:buFont typeface="Arial" pitchFamily="34" charset="0"/>
              <a:buChar char="•"/>
            </a:pPr>
            <a:r>
              <a:rPr lang="en-US" sz="3600" dirty="0"/>
              <a:t>Closing Sentence</a:t>
            </a:r>
            <a:br>
              <a:rPr lang="en-US" sz="3600" dirty="0"/>
            </a:br>
            <a:endParaRPr lang="en-IN" sz="3600" dirty="0"/>
          </a:p>
        </p:txBody>
      </p:sp>
    </p:spTree>
    <p:extLst>
      <p:ext uri="{BB962C8B-B14F-4D97-AF65-F5344CB8AC3E}">
        <p14:creationId xmlns:p14="http://schemas.microsoft.com/office/powerpoint/2010/main" val="33933575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43501612"/>
              </p:ext>
            </p:extLst>
          </p:nvPr>
        </p:nvGraphicFramePr>
        <p:xfrm>
          <a:off x="-36512" y="908720"/>
          <a:ext cx="9108504" cy="5904656"/>
        </p:xfrm>
        <a:graphic>
          <a:graphicData uri="http://schemas.openxmlformats.org/drawingml/2006/table">
            <a:tbl>
              <a:tblPr firstRow="1" firstCol="1" bandRow="1">
                <a:tableStyleId>{5C22544A-7EE6-4342-B048-85BDC9FD1C3A}</a:tableStyleId>
              </a:tblPr>
              <a:tblGrid>
                <a:gridCol w="9108504"/>
              </a:tblGrid>
              <a:tr h="5904656">
                <a:tc>
                  <a:txBody>
                    <a:bodyPr/>
                    <a:lstStyle/>
                    <a:p>
                      <a:pPr algn="just">
                        <a:lnSpc>
                          <a:spcPct val="115000"/>
                        </a:lnSpc>
                        <a:spcAft>
                          <a:spcPts val="1000"/>
                        </a:spcAft>
                      </a:pPr>
                      <a:r>
                        <a:rPr lang="en-US" sz="1400" spc="200" dirty="0">
                          <a:effectLst/>
                          <a:latin typeface="Times New Roman" pitchFamily="18" charset="0"/>
                          <a:cs typeface="Times New Roman" pitchFamily="18" charset="0"/>
                        </a:rPr>
                        <a:t>Topic:__________________________________</a:t>
                      </a:r>
                      <a:endParaRPr lang="en-IN" sz="1400" dirty="0">
                        <a:effectLst/>
                        <a:latin typeface="Times New Roman" pitchFamily="18" charset="0"/>
                        <a:cs typeface="Times New Roman" pitchFamily="18" charset="0"/>
                      </a:endParaRPr>
                    </a:p>
                    <a:p>
                      <a:pPr marL="342900" lvl="0" indent="-342900" algn="just">
                        <a:lnSpc>
                          <a:spcPct val="115000"/>
                        </a:lnSpc>
                        <a:spcAft>
                          <a:spcPts val="1000"/>
                        </a:spcAft>
                        <a:buFont typeface="+mj-lt"/>
                        <a:buAutoNum type="arabicPeriod"/>
                      </a:pPr>
                      <a:r>
                        <a:rPr lang="en-US" sz="1400" u="none" strike="noStrike" spc="200" dirty="0">
                          <a:effectLst/>
                          <a:latin typeface="Times New Roman" pitchFamily="18" charset="0"/>
                          <a:cs typeface="Times New Roman" pitchFamily="18" charset="0"/>
                        </a:rPr>
                        <a:t>Introduction: Opening sentence about the topic should write.</a:t>
                      </a:r>
                      <a:endParaRPr lang="en-IN" sz="1400" u="none" strike="noStrike" dirty="0">
                        <a:effectLst/>
                        <a:latin typeface="Times New Roman" pitchFamily="18" charset="0"/>
                        <a:cs typeface="Times New Roman" pitchFamily="18" charset="0"/>
                      </a:endParaRPr>
                    </a:p>
                    <a:p>
                      <a:pPr algn="just">
                        <a:lnSpc>
                          <a:spcPct val="115000"/>
                        </a:lnSpc>
                        <a:spcAft>
                          <a:spcPts val="1000"/>
                        </a:spcAft>
                      </a:pPr>
                      <a:r>
                        <a:rPr lang="en-US" sz="1400" spc="200" dirty="0" smtClean="0">
                          <a:effectLst/>
                          <a:latin typeface="Times New Roman" pitchFamily="18" charset="0"/>
                          <a:cs typeface="Times New Roman" pitchFamily="18" charset="0"/>
                        </a:rPr>
                        <a:t>-------------------------------------------------------------------</a:t>
                      </a:r>
                    </a:p>
                    <a:p>
                      <a:pPr algn="just">
                        <a:lnSpc>
                          <a:spcPct val="115000"/>
                        </a:lnSpc>
                        <a:spcAft>
                          <a:spcPts val="1000"/>
                        </a:spcAft>
                      </a:pPr>
                      <a:r>
                        <a:rPr lang="en-US" sz="1400" u="none" strike="noStrike" spc="200" dirty="0" smtClean="0">
                          <a:effectLst/>
                          <a:latin typeface="Times New Roman" pitchFamily="18" charset="0"/>
                          <a:cs typeface="Times New Roman" pitchFamily="18" charset="0"/>
                        </a:rPr>
                        <a:t>Meaning </a:t>
                      </a:r>
                      <a:r>
                        <a:rPr lang="en-US" sz="1400" u="none" strike="noStrike" spc="200" dirty="0">
                          <a:effectLst/>
                          <a:latin typeface="Times New Roman" pitchFamily="18" charset="0"/>
                          <a:cs typeface="Times New Roman" pitchFamily="18" charset="0"/>
                        </a:rPr>
                        <a:t>and definition:</a:t>
                      </a:r>
                      <a:endParaRPr lang="en-IN" sz="1400" u="none" strike="noStrike" dirty="0">
                        <a:effectLst/>
                        <a:latin typeface="Times New Roman" pitchFamily="18" charset="0"/>
                        <a:cs typeface="Times New Roman" pitchFamily="18" charset="0"/>
                      </a:endParaRPr>
                    </a:p>
                    <a:p>
                      <a:pPr algn="just">
                        <a:lnSpc>
                          <a:spcPct val="115000"/>
                        </a:lnSpc>
                        <a:spcAft>
                          <a:spcPts val="1000"/>
                        </a:spcAft>
                      </a:pPr>
                      <a:r>
                        <a:rPr lang="en-US" sz="1400" spc="200" dirty="0">
                          <a:effectLst/>
                          <a:latin typeface="Times New Roman" pitchFamily="18" charset="0"/>
                          <a:cs typeface="Times New Roman" pitchFamily="18" charset="0"/>
                        </a:rPr>
                        <a:t>Write meaning and definition of the topic.----------------------------- </a:t>
                      </a:r>
                      <a:r>
                        <a:rPr lang="en-US" sz="1400" spc="200" dirty="0" smtClean="0">
                          <a:effectLst/>
                          <a:latin typeface="Times New Roman" pitchFamily="18" charset="0"/>
                          <a:cs typeface="Times New Roman" pitchFamily="18" charset="0"/>
                        </a:rPr>
                        <a:t>------------------------------------------------------------------------------------------------------3</a:t>
                      </a:r>
                      <a:r>
                        <a:rPr lang="en-US" sz="1400" spc="200" dirty="0">
                          <a:effectLst/>
                          <a:latin typeface="Times New Roman" pitchFamily="18" charset="0"/>
                          <a:cs typeface="Times New Roman" pitchFamily="18" charset="0"/>
                        </a:rPr>
                        <a:t>. Explanation: </a:t>
                      </a:r>
                      <a:endParaRPr lang="en-IN" sz="1400" dirty="0">
                        <a:effectLst/>
                        <a:latin typeface="Times New Roman" pitchFamily="18" charset="0"/>
                        <a:cs typeface="Times New Roman" pitchFamily="18" charset="0"/>
                      </a:endParaRPr>
                    </a:p>
                    <a:p>
                      <a:pPr algn="just">
                        <a:lnSpc>
                          <a:spcPct val="115000"/>
                        </a:lnSpc>
                        <a:spcAft>
                          <a:spcPts val="1000"/>
                        </a:spcAft>
                      </a:pPr>
                      <a:r>
                        <a:rPr lang="en-US" sz="1400" dirty="0">
                          <a:effectLst/>
                          <a:latin typeface="Times New Roman" pitchFamily="18" charset="0"/>
                          <a:cs typeface="Times New Roman" pitchFamily="18" charset="0"/>
                        </a:rPr>
                        <a:t>1. Write the topic sentence, supporting sentences, and closing sentence.____________________</a:t>
                      </a:r>
                      <a:br>
                        <a:rPr lang="en-US" sz="1400" dirty="0">
                          <a:effectLst/>
                          <a:latin typeface="Times New Roman" pitchFamily="18" charset="0"/>
                          <a:cs typeface="Times New Roman" pitchFamily="18" charset="0"/>
                        </a:rPr>
                      </a:br>
                      <a:r>
                        <a:rPr lang="en-US" sz="1400" dirty="0">
                          <a:effectLst/>
                          <a:latin typeface="Times New Roman" pitchFamily="18" charset="0"/>
                          <a:cs typeface="Times New Roman" pitchFamily="18" charset="0"/>
                        </a:rPr>
                        <a:t>3. Write clear and simple sentences to express </a:t>
                      </a:r>
                      <a:r>
                        <a:rPr lang="en-US" sz="1400" dirty="0" smtClean="0">
                          <a:effectLst/>
                          <a:latin typeface="Times New Roman" pitchFamily="18" charset="0"/>
                          <a:cs typeface="Times New Roman" pitchFamily="18" charset="0"/>
                        </a:rPr>
                        <a:t>your meaning</a:t>
                      </a:r>
                      <a:r>
                        <a:rPr lang="en-US" sz="1400" dirty="0">
                          <a:effectLst/>
                          <a:latin typeface="Times New Roman" pitchFamily="18" charset="0"/>
                          <a:cs typeface="Times New Roman" pitchFamily="18" charset="0"/>
                        </a:rPr>
                        <a:t>.____________________________</a:t>
                      </a:r>
                      <a:br>
                        <a:rPr lang="en-US" sz="1400" dirty="0">
                          <a:effectLst/>
                          <a:latin typeface="Times New Roman" pitchFamily="18" charset="0"/>
                          <a:cs typeface="Times New Roman" pitchFamily="18" charset="0"/>
                        </a:rPr>
                      </a:br>
                      <a:r>
                        <a:rPr lang="en-US" sz="1400" dirty="0" smtClean="0">
                          <a:effectLst/>
                          <a:latin typeface="Times New Roman" pitchFamily="18" charset="0"/>
                          <a:cs typeface="Times New Roman" pitchFamily="18" charset="0"/>
                        </a:rPr>
                        <a:t>4.Focus </a:t>
                      </a:r>
                      <a:r>
                        <a:rPr lang="en-US" sz="1400" dirty="0">
                          <a:effectLst/>
                          <a:latin typeface="Times New Roman" pitchFamily="18" charset="0"/>
                          <a:cs typeface="Times New Roman" pitchFamily="18" charset="0"/>
                        </a:rPr>
                        <a:t>on the main idea of your paragraph._________________________________________</a:t>
                      </a:r>
                      <a:br>
                        <a:rPr lang="en-US" sz="1400" dirty="0">
                          <a:effectLst/>
                          <a:latin typeface="Times New Roman" pitchFamily="18" charset="0"/>
                          <a:cs typeface="Times New Roman" pitchFamily="18" charset="0"/>
                        </a:rPr>
                      </a:br>
                      <a:r>
                        <a:rPr lang="en-US" sz="1400" dirty="0">
                          <a:effectLst/>
                          <a:latin typeface="Times New Roman" pitchFamily="18" charset="0"/>
                          <a:cs typeface="Times New Roman" pitchFamily="18" charset="0"/>
                        </a:rPr>
                        <a:t>5. Use proverbs, motto, and statements pertaining to the topic. </a:t>
                      </a:r>
                      <a:r>
                        <a:rPr lang="en-US" sz="1400" dirty="0" smtClean="0">
                          <a:effectLst/>
                          <a:latin typeface="Times New Roman" pitchFamily="18" charset="0"/>
                          <a:cs typeface="Times New Roman" pitchFamily="18" charset="0"/>
                        </a:rPr>
                        <a:t>  -----</a:t>
                      </a:r>
                      <a:r>
                        <a:rPr lang="en-US" sz="1400" spc="200" dirty="0" smtClean="0">
                          <a:effectLst/>
                          <a:latin typeface="Times New Roman" pitchFamily="18" charset="0"/>
                          <a:cs typeface="Times New Roman" pitchFamily="18" charset="0"/>
                        </a:rPr>
                        <a:t>-------------------------------------------------------------------------------------------------------------------------    </a:t>
                      </a:r>
                    </a:p>
                    <a:p>
                      <a:pPr algn="just">
                        <a:lnSpc>
                          <a:spcPct val="115000"/>
                        </a:lnSpc>
                        <a:spcAft>
                          <a:spcPts val="1000"/>
                        </a:spcAft>
                      </a:pPr>
                      <a:r>
                        <a:rPr lang="en-US" sz="1400" spc="200" dirty="0" smtClean="0">
                          <a:effectLst/>
                          <a:latin typeface="Times New Roman" pitchFamily="18" charset="0"/>
                          <a:cs typeface="Times New Roman" pitchFamily="18" charset="0"/>
                        </a:rPr>
                        <a:t>4</a:t>
                      </a:r>
                      <a:r>
                        <a:rPr lang="en-US" sz="1400" spc="200" dirty="0">
                          <a:effectLst/>
                          <a:latin typeface="Times New Roman" pitchFamily="18" charset="0"/>
                          <a:cs typeface="Times New Roman" pitchFamily="18" charset="0"/>
                        </a:rPr>
                        <a:t>. Conclusion:</a:t>
                      </a:r>
                      <a:endParaRPr lang="en-IN" sz="1400" dirty="0">
                        <a:effectLst/>
                        <a:latin typeface="Times New Roman" pitchFamily="18" charset="0"/>
                        <a:cs typeface="Times New Roman" pitchFamily="18" charset="0"/>
                      </a:endParaRPr>
                    </a:p>
                    <a:p>
                      <a:pPr algn="just">
                        <a:lnSpc>
                          <a:spcPct val="115000"/>
                        </a:lnSpc>
                        <a:spcAft>
                          <a:spcPts val="1000"/>
                        </a:spcAft>
                      </a:pPr>
                      <a:r>
                        <a:rPr lang="en-US" sz="1400" spc="200" dirty="0" smtClean="0">
                          <a:effectLst/>
                          <a:latin typeface="Times New Roman" pitchFamily="18" charset="0"/>
                          <a:cs typeface="Times New Roman" pitchFamily="18" charset="0"/>
                        </a:rPr>
                        <a:t> --------------------------------------------------------------</a:t>
                      </a:r>
                    </a:p>
                    <a:p>
                      <a:pPr algn="just">
                        <a:lnSpc>
                          <a:spcPct val="115000"/>
                        </a:lnSpc>
                        <a:spcAft>
                          <a:spcPts val="1000"/>
                        </a:spcAft>
                      </a:pPr>
                      <a:r>
                        <a:rPr lang="en-US" sz="1400" spc="200" dirty="0" smtClean="0">
                          <a:effectLst/>
                          <a:latin typeface="Times New Roman" pitchFamily="18" charset="0"/>
                          <a:cs typeface="Times New Roman" pitchFamily="18" charset="0"/>
                        </a:rPr>
                        <a:t>1.Write </a:t>
                      </a:r>
                      <a:r>
                        <a:rPr lang="en-US" sz="1400" spc="200" dirty="0">
                          <a:effectLst/>
                          <a:latin typeface="Times New Roman" pitchFamily="18" charset="0"/>
                          <a:cs typeface="Times New Roman" pitchFamily="18" charset="0"/>
                        </a:rPr>
                        <a:t>your own opinion and criticize about the related topic.</a:t>
                      </a:r>
                      <a:endParaRPr lang="en-IN" sz="1400" dirty="0">
                        <a:effectLst/>
                        <a:latin typeface="Times New Roman" pitchFamily="18" charset="0"/>
                        <a:cs typeface="Times New Roman" pitchFamily="18" charset="0"/>
                      </a:endParaRPr>
                    </a:p>
                    <a:p>
                      <a:pPr marL="0" lvl="0" indent="0" algn="just">
                        <a:lnSpc>
                          <a:spcPct val="115000"/>
                        </a:lnSpc>
                        <a:spcAft>
                          <a:spcPts val="1000"/>
                        </a:spcAft>
                        <a:buFont typeface="+mj-lt"/>
                        <a:buNone/>
                      </a:pPr>
                      <a:r>
                        <a:rPr lang="en-US" sz="1400" u="none" strike="noStrike" spc="200" dirty="0" smtClean="0">
                          <a:effectLst/>
                          <a:latin typeface="Times New Roman" pitchFamily="18" charset="0"/>
                          <a:cs typeface="Times New Roman" pitchFamily="18" charset="0"/>
                        </a:rPr>
                        <a:t>2. Write </a:t>
                      </a:r>
                      <a:r>
                        <a:rPr lang="en-US" sz="1400" u="none" strike="noStrike" spc="200" dirty="0">
                          <a:effectLst/>
                          <a:latin typeface="Times New Roman" pitchFamily="18" charset="0"/>
                          <a:cs typeface="Times New Roman" pitchFamily="18" charset="0"/>
                        </a:rPr>
                        <a:t>recommendations, suggestions, advise about the related topic.</a:t>
                      </a:r>
                      <a:endParaRPr lang="en-IN" sz="1400" u="none" strike="noStrike" dirty="0">
                        <a:effectLst/>
                        <a:latin typeface="Times New Roman" pitchFamily="18" charset="0"/>
                        <a:cs typeface="Times New Roman" pitchFamily="18" charset="0"/>
                      </a:endParaRPr>
                    </a:p>
                    <a:p>
                      <a:pPr algn="just">
                        <a:lnSpc>
                          <a:spcPct val="115000"/>
                        </a:lnSpc>
                        <a:spcAft>
                          <a:spcPts val="1000"/>
                        </a:spcAft>
                      </a:pPr>
                      <a:r>
                        <a:rPr lang="en-US" sz="1400" spc="200" dirty="0" smtClean="0">
                          <a:effectLst/>
                          <a:latin typeface="Times New Roman" pitchFamily="18" charset="0"/>
                          <a:cs typeface="Times New Roman" pitchFamily="18" charset="0"/>
                        </a:rPr>
                        <a:t>-------------------------------------------------------------------</a:t>
                      </a:r>
                      <a:endParaRPr lang="en-IN" sz="1400" dirty="0">
                        <a:effectLst/>
                        <a:latin typeface="Times New Roman" pitchFamily="18" charset="0"/>
                        <a:ea typeface="Calibri"/>
                        <a:cs typeface="Times New Roman" pitchFamily="18" charset="0"/>
                      </a:endParaRPr>
                    </a:p>
                  </a:txBody>
                  <a:tcPr marL="36372" marR="36372" marT="0" marB="0"/>
                </a:tc>
              </a:tr>
            </a:tbl>
          </a:graphicData>
        </a:graphic>
      </p:graphicFrame>
      <p:sp>
        <p:nvSpPr>
          <p:cNvPr id="5" name="Rectangle 1"/>
          <p:cNvSpPr>
            <a:spLocks noChangeArrowheads="1"/>
          </p:cNvSpPr>
          <p:nvPr/>
        </p:nvSpPr>
        <p:spPr bwMode="auto">
          <a:xfrm>
            <a:off x="1259632" y="236196"/>
            <a:ext cx="60486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FORMAT OF PARAGRAPH WRITING</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0698614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AutoShape 2" descr="Image result for image on EXPANSION OF IDEA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Image result for image on EXPANSION OF IDEA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result for image on EXPANSION OF IDEA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152" name="Picture 8" descr="Image result for image on EXPANSION OF IDE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384"/>
            <a:ext cx="9144000" cy="6885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823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8194" name="Picture 2" descr="Image result for image on EXPANSION OF IDE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14" y="0"/>
            <a:ext cx="910938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76906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776" y="260648"/>
            <a:ext cx="3970784" cy="634082"/>
          </a:xfrm>
        </p:spPr>
        <p:txBody>
          <a:bodyPr/>
          <a:lstStyle/>
          <a:p>
            <a:pPr algn="ctr"/>
            <a:r>
              <a:rPr lang="en-US" sz="3200" b="1" dirty="0"/>
              <a:t>EXPANSION OF IDEAS</a:t>
            </a:r>
            <a:endParaRPr lang="en-IN" sz="3200" dirty="0"/>
          </a:p>
        </p:txBody>
      </p:sp>
      <p:sp>
        <p:nvSpPr>
          <p:cNvPr id="3" name="Content Placeholder 2"/>
          <p:cNvSpPr>
            <a:spLocks noGrp="1"/>
          </p:cNvSpPr>
          <p:nvPr>
            <p:ph idx="1"/>
          </p:nvPr>
        </p:nvSpPr>
        <p:spPr>
          <a:xfrm>
            <a:off x="0" y="836712"/>
            <a:ext cx="8208912" cy="5877272"/>
          </a:xfrm>
        </p:spPr>
        <p:txBody>
          <a:bodyPr>
            <a:noAutofit/>
          </a:bodyPr>
          <a:lstStyle/>
          <a:p>
            <a:pPr marL="114300" indent="0" algn="just">
              <a:buNone/>
            </a:pPr>
            <a:r>
              <a:rPr lang="en-US" sz="2000" b="1" dirty="0">
                <a:latin typeface="Times New Roman" pitchFamily="18" charset="0"/>
                <a:cs typeface="Times New Roman" pitchFamily="18" charset="0"/>
              </a:rPr>
              <a:t>Steps of a Proverb Expansion or Expansion of an idea.</a:t>
            </a:r>
            <a:endParaRPr lang="en-IN" sz="2000" b="1" dirty="0">
              <a:latin typeface="Times New Roman" pitchFamily="18" charset="0"/>
              <a:cs typeface="Times New Roman" pitchFamily="18" charset="0"/>
            </a:endParaRPr>
          </a:p>
          <a:p>
            <a:pPr marL="114300" indent="0" algn="just">
              <a:buNone/>
            </a:pPr>
            <a:r>
              <a:rPr lang="en-US" sz="1700" dirty="0">
                <a:latin typeface="Times New Roman" pitchFamily="18" charset="0"/>
                <a:cs typeface="Times New Roman" pitchFamily="18" charset="0"/>
              </a:rPr>
              <a:t>Expansion of an idea or expansion of a proverb is simple and straightforward. It involves 5 easy steps. They are:</a:t>
            </a:r>
            <a:endParaRPr lang="en-IN" sz="1700" dirty="0">
              <a:latin typeface="Times New Roman" pitchFamily="18" charset="0"/>
              <a:cs typeface="Times New Roman" pitchFamily="18" charset="0"/>
            </a:endParaRPr>
          </a:p>
          <a:p>
            <a:pPr algn="just"/>
            <a:r>
              <a:rPr lang="en-US" sz="1700" b="1" dirty="0">
                <a:latin typeface="Times New Roman" pitchFamily="18" charset="0"/>
                <a:cs typeface="Times New Roman" pitchFamily="18" charset="0"/>
              </a:rPr>
              <a:t>Step 1: Understand the symbol of the words in the proverb: </a:t>
            </a:r>
            <a:r>
              <a:rPr lang="en-US" sz="1700" dirty="0">
                <a:latin typeface="Times New Roman" pitchFamily="18" charset="0"/>
                <a:cs typeface="Times New Roman" pitchFamily="18" charset="0"/>
              </a:rPr>
              <a:t>Most proverbs or ideas are symbolic. The name of place or animal or thing or person stands as a symbol of some quality. We have to try to understand that in the context of the proverb.</a:t>
            </a:r>
            <a:endParaRPr lang="en-IN" sz="1700" dirty="0">
              <a:latin typeface="Times New Roman" pitchFamily="18" charset="0"/>
              <a:cs typeface="Times New Roman" pitchFamily="18" charset="0"/>
            </a:endParaRPr>
          </a:p>
          <a:p>
            <a:pPr algn="just"/>
            <a:r>
              <a:rPr lang="en-US" sz="1700" b="1" dirty="0">
                <a:latin typeface="Times New Roman" pitchFamily="18" charset="0"/>
                <a:cs typeface="Times New Roman" pitchFamily="18" charset="0"/>
              </a:rPr>
              <a:t>For example </a:t>
            </a:r>
            <a:r>
              <a:rPr lang="en-US" sz="1700" dirty="0">
                <a:latin typeface="Times New Roman" pitchFamily="18" charset="0"/>
                <a:cs typeface="Times New Roman" pitchFamily="18" charset="0"/>
              </a:rPr>
              <a:t>take the proverb, ‘</a:t>
            </a:r>
            <a:r>
              <a:rPr lang="en-US" sz="1700" u="sng" dirty="0">
                <a:latin typeface="Times New Roman" pitchFamily="18" charset="0"/>
                <a:cs typeface="Times New Roman" pitchFamily="18" charset="0"/>
                <a:hlinkClick r:id="rId2" tooltip="Rome was not built in a day"/>
              </a:rPr>
              <a:t>Rome was not built in a day</a:t>
            </a:r>
            <a:r>
              <a:rPr lang="en-US" sz="1700" dirty="0">
                <a:latin typeface="Times New Roman" pitchFamily="18" charset="0"/>
                <a:cs typeface="Times New Roman" pitchFamily="18" charset="0"/>
              </a:rPr>
              <a:t>‘. Here the noun ‘Rome’ is the name of a place. We also (should) know that Rome was a great city. So what does Rome stand for? It stands for Greatness or success. (Remember it was a great city).</a:t>
            </a:r>
            <a:endParaRPr lang="en-IN" sz="1700" dirty="0">
              <a:latin typeface="Times New Roman" pitchFamily="18" charset="0"/>
              <a:cs typeface="Times New Roman" pitchFamily="18" charset="0"/>
            </a:endParaRPr>
          </a:p>
          <a:p>
            <a:pPr algn="just"/>
            <a:r>
              <a:rPr lang="en-US" sz="1700" dirty="0">
                <a:latin typeface="Times New Roman" pitchFamily="18" charset="0"/>
                <a:cs typeface="Times New Roman" pitchFamily="18" charset="0"/>
              </a:rPr>
              <a:t>Or take the example of  ‘</a:t>
            </a:r>
            <a:r>
              <a:rPr lang="en-US" sz="1700" u="sng" dirty="0">
                <a:latin typeface="Times New Roman" pitchFamily="18" charset="0"/>
                <a:cs typeface="Times New Roman" pitchFamily="18" charset="0"/>
                <a:hlinkClick r:id="rId3" tooltip="All that glitters is not gold"/>
              </a:rPr>
              <a:t>All that glitters is not gold</a:t>
            </a:r>
            <a:r>
              <a:rPr lang="en-US" sz="1700" dirty="0">
                <a:latin typeface="Times New Roman" pitchFamily="18" charset="0"/>
                <a:cs typeface="Times New Roman" pitchFamily="18" charset="0"/>
              </a:rPr>
              <a:t>‘. Here we have the noun ‘gold’.  It is the name of a thing. We know that gold is a precious metal. So what does gold stand for? It stands for precious.</a:t>
            </a:r>
            <a:endParaRPr lang="en-IN" sz="1700" dirty="0">
              <a:latin typeface="Times New Roman" pitchFamily="18" charset="0"/>
              <a:cs typeface="Times New Roman" pitchFamily="18" charset="0"/>
            </a:endParaRPr>
          </a:p>
          <a:p>
            <a:pPr algn="just"/>
            <a:r>
              <a:rPr lang="en-US" sz="1700" b="1" dirty="0">
                <a:latin typeface="Times New Roman" pitchFamily="18" charset="0"/>
                <a:cs typeface="Times New Roman" pitchFamily="18" charset="0"/>
              </a:rPr>
              <a:t>Step 2: Substitute the meaning in the idea or the proverb</a:t>
            </a:r>
            <a:r>
              <a:rPr lang="en-US" sz="1700" dirty="0">
                <a:latin typeface="Times New Roman" pitchFamily="18" charset="0"/>
                <a:cs typeface="Times New Roman" pitchFamily="18" charset="0"/>
              </a:rPr>
              <a:t>: Take the two previous examples.</a:t>
            </a:r>
            <a:endParaRPr lang="en-IN" sz="1700" dirty="0">
              <a:latin typeface="Times New Roman" pitchFamily="18" charset="0"/>
              <a:cs typeface="Times New Roman" pitchFamily="18" charset="0"/>
            </a:endParaRPr>
          </a:p>
          <a:p>
            <a:pPr algn="just"/>
            <a:r>
              <a:rPr lang="en-US" sz="1700" dirty="0">
                <a:latin typeface="Times New Roman" pitchFamily="18" charset="0"/>
                <a:cs typeface="Times New Roman" pitchFamily="18" charset="0"/>
              </a:rPr>
              <a:t>‘Rome was not built in a day’ and ‘All that glitters is not gold’. Now substitute the symbols we found out earlier in the sentences. What do we have?</a:t>
            </a:r>
            <a:endParaRPr lang="en-IN" sz="1700" dirty="0">
              <a:latin typeface="Times New Roman" pitchFamily="18" charset="0"/>
              <a:cs typeface="Times New Roman" pitchFamily="18" charset="0"/>
            </a:endParaRPr>
          </a:p>
          <a:p>
            <a:pPr lvl="0" algn="just"/>
            <a:r>
              <a:rPr lang="en-US" sz="1700" dirty="0">
                <a:latin typeface="Times New Roman" pitchFamily="18" charset="0"/>
                <a:cs typeface="Times New Roman" pitchFamily="18" charset="0"/>
              </a:rPr>
              <a:t>‘Greatness or success was not built in a </a:t>
            </a:r>
            <a:r>
              <a:rPr lang="en-US" sz="1700" dirty="0" smtClean="0">
                <a:latin typeface="Times New Roman" pitchFamily="18" charset="0"/>
                <a:cs typeface="Times New Roman" pitchFamily="18" charset="0"/>
              </a:rPr>
              <a:t>day.’</a:t>
            </a:r>
            <a:endParaRPr lang="en-IN" sz="1700" dirty="0">
              <a:latin typeface="Times New Roman" pitchFamily="18" charset="0"/>
              <a:cs typeface="Times New Roman" pitchFamily="18" charset="0"/>
            </a:endParaRPr>
          </a:p>
          <a:p>
            <a:pPr lvl="0" algn="just"/>
            <a:r>
              <a:rPr lang="en-US" sz="1700" dirty="0">
                <a:latin typeface="Times New Roman" pitchFamily="18" charset="0"/>
                <a:cs typeface="Times New Roman" pitchFamily="18" charset="0"/>
              </a:rPr>
              <a:t>‘All that glitters is not </a:t>
            </a:r>
            <a:r>
              <a:rPr lang="en-US" sz="1700" dirty="0" smtClean="0">
                <a:latin typeface="Times New Roman" pitchFamily="18" charset="0"/>
                <a:cs typeface="Times New Roman" pitchFamily="18" charset="0"/>
              </a:rPr>
              <a:t>precious.’</a:t>
            </a:r>
            <a:endParaRPr lang="en-IN" sz="1700" dirty="0">
              <a:latin typeface="Times New Roman" pitchFamily="18" charset="0"/>
              <a:cs typeface="Times New Roman" pitchFamily="18" charset="0"/>
            </a:endParaRPr>
          </a:p>
          <a:p>
            <a:pPr algn="just"/>
            <a:r>
              <a:rPr lang="en-US" sz="1700" dirty="0">
                <a:latin typeface="Times New Roman" pitchFamily="18" charset="0"/>
                <a:cs typeface="Times New Roman" pitchFamily="18" charset="0"/>
              </a:rPr>
              <a:t>The proverb is now decoded and ready for </a:t>
            </a:r>
            <a:r>
              <a:rPr lang="en-US" sz="1700" dirty="0" smtClean="0">
                <a:latin typeface="Times New Roman" pitchFamily="18" charset="0"/>
                <a:cs typeface="Times New Roman" pitchFamily="18" charset="0"/>
              </a:rPr>
              <a:t>understanding..</a:t>
            </a:r>
            <a:endParaRPr lang="en-IN" sz="1700" dirty="0">
              <a:latin typeface="Times New Roman" pitchFamily="18" charset="0"/>
              <a:cs typeface="Times New Roman" pitchFamily="18" charset="0"/>
            </a:endParaRPr>
          </a:p>
          <a:p>
            <a:pPr algn="just"/>
            <a:endParaRPr lang="en-IN" sz="1700" dirty="0">
              <a:latin typeface="Times New Roman" pitchFamily="18" charset="0"/>
              <a:cs typeface="Times New Roman" pitchFamily="18" charset="0"/>
            </a:endParaRPr>
          </a:p>
        </p:txBody>
      </p:sp>
      <p:pic>
        <p:nvPicPr>
          <p:cNvPr id="7170" name="Picture 2" descr="Image result for image on EXPANSION OF IDE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200"/>
            <a:ext cx="9144000" cy="683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80393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cap HD Stock Images |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4624"/>
            <a:ext cx="9108504" cy="681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98809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descr="Image result for image on Letter wri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966"/>
            <a:ext cx="9144000" cy="6893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6117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16632"/>
            <a:ext cx="8352928" cy="6555641"/>
          </a:xfrm>
          <a:prstGeom prst="rect">
            <a:avLst/>
          </a:prstGeom>
        </p:spPr>
        <p:txBody>
          <a:bodyPr wrap="square">
            <a:spAutoFit/>
          </a:bodyPr>
          <a:lstStyle/>
          <a:p>
            <a:pPr algn="just"/>
            <a:r>
              <a:rPr lang="en-US" sz="2800" dirty="0"/>
              <a:t>A </a:t>
            </a:r>
            <a:r>
              <a:rPr lang="en-US" sz="2800" b="1" dirty="0"/>
              <a:t>letter </a:t>
            </a:r>
            <a:r>
              <a:rPr lang="en-US" sz="2800" dirty="0"/>
              <a:t>is a </a:t>
            </a:r>
            <a:r>
              <a:rPr lang="en-US" sz="2800" b="1" dirty="0"/>
              <a:t>written </a:t>
            </a:r>
            <a:r>
              <a:rPr lang="en-US" sz="2800" dirty="0"/>
              <a:t>message that can be handwritten or printed on paper. It is usually sent to the recipient via mail or post in an envelope, although this is not a requirement as such. Any such message that is transferred via post is a </a:t>
            </a:r>
            <a:r>
              <a:rPr lang="en-US" sz="2800" b="1" dirty="0"/>
              <a:t>letter</a:t>
            </a:r>
            <a:r>
              <a:rPr lang="en-US" sz="2800" dirty="0"/>
              <a:t>,   a </a:t>
            </a:r>
            <a:r>
              <a:rPr lang="en-US" sz="2800" b="1" dirty="0"/>
              <a:t>written </a:t>
            </a:r>
            <a:r>
              <a:rPr lang="en-US" sz="2800" dirty="0"/>
              <a:t>conversation between two parties.</a:t>
            </a:r>
            <a:endParaRPr lang="en-IN" sz="2800" dirty="0"/>
          </a:p>
          <a:p>
            <a:r>
              <a:rPr lang="en-US" sz="2800" b="1" dirty="0" smtClean="0"/>
              <a:t>Types </a:t>
            </a:r>
            <a:r>
              <a:rPr lang="en-US" sz="2800" b="1" dirty="0"/>
              <a:t>of </a:t>
            </a:r>
            <a:r>
              <a:rPr lang="en-US" sz="2800" b="1" dirty="0" smtClean="0"/>
              <a:t>Letters</a:t>
            </a:r>
          </a:p>
          <a:p>
            <a:endParaRPr lang="en-US" sz="2800" dirty="0"/>
          </a:p>
          <a:p>
            <a:pPr marL="457200" indent="-457200">
              <a:buFont typeface="Arial" pitchFamily="34" charset="0"/>
              <a:buChar char="•"/>
            </a:pPr>
            <a:r>
              <a:rPr lang="en-US" sz="2800" b="1" dirty="0" smtClean="0"/>
              <a:t>Formal Letter</a:t>
            </a:r>
            <a:endParaRPr lang="en-US" sz="2800" dirty="0"/>
          </a:p>
          <a:p>
            <a:pPr marL="457200" lvl="0" indent="-457200" algn="just">
              <a:buFont typeface="Arial" pitchFamily="34" charset="0"/>
              <a:buChar char="•"/>
            </a:pPr>
            <a:r>
              <a:rPr lang="en-US" sz="2800" b="1" dirty="0" smtClean="0"/>
              <a:t>Informal Letter</a:t>
            </a:r>
            <a:endParaRPr lang="en-US" sz="2800" dirty="0"/>
          </a:p>
          <a:p>
            <a:pPr marL="457200" lvl="0" indent="-457200" algn="just">
              <a:buFont typeface="Arial" pitchFamily="34" charset="0"/>
              <a:buChar char="•"/>
            </a:pPr>
            <a:r>
              <a:rPr lang="en-US" sz="2800" b="1" dirty="0" smtClean="0"/>
              <a:t>Business Letter</a:t>
            </a:r>
            <a:endParaRPr lang="en-US" sz="2800" dirty="0"/>
          </a:p>
          <a:p>
            <a:pPr marL="457200" lvl="0" indent="-457200" algn="just">
              <a:buFont typeface="Arial" pitchFamily="34" charset="0"/>
              <a:buChar char="•"/>
            </a:pPr>
            <a:r>
              <a:rPr lang="en-US" sz="2800" b="1" dirty="0" smtClean="0"/>
              <a:t>Official Letter</a:t>
            </a:r>
            <a:endParaRPr lang="en-US" sz="2800" dirty="0"/>
          </a:p>
          <a:p>
            <a:pPr marL="457200" lvl="0" indent="-457200" algn="just">
              <a:buFont typeface="Arial" pitchFamily="34" charset="0"/>
              <a:buChar char="•"/>
            </a:pPr>
            <a:r>
              <a:rPr lang="en-US" sz="2800" b="1" dirty="0" smtClean="0"/>
              <a:t>Social Letter</a:t>
            </a:r>
            <a:r>
              <a:rPr lang="en-US" sz="2800" dirty="0" smtClean="0"/>
              <a:t>:</a:t>
            </a:r>
          </a:p>
          <a:p>
            <a:pPr marL="457200" lvl="0" indent="-457200" algn="just">
              <a:buFont typeface="Arial" pitchFamily="34" charset="0"/>
              <a:buChar char="•"/>
            </a:pPr>
            <a:r>
              <a:rPr lang="en-US" sz="2800" b="1" dirty="0" smtClean="0"/>
              <a:t>Circular </a:t>
            </a:r>
            <a:r>
              <a:rPr lang="en-US" sz="2800" b="1" dirty="0"/>
              <a:t>Letter</a:t>
            </a:r>
            <a:r>
              <a:rPr lang="en-US" sz="2800" dirty="0"/>
              <a:t>: </a:t>
            </a:r>
            <a:endParaRPr lang="en-US" sz="2800" dirty="0" smtClean="0"/>
          </a:p>
          <a:p>
            <a:pPr marL="457200" lvl="0" indent="-457200" algn="just">
              <a:buFont typeface="Arial" pitchFamily="34" charset="0"/>
              <a:buChar char="•"/>
            </a:pPr>
            <a:r>
              <a:rPr lang="en-US" sz="2800" b="1" dirty="0" smtClean="0"/>
              <a:t>Employment Letters</a:t>
            </a:r>
            <a:endParaRPr lang="en-IN" sz="2800" dirty="0"/>
          </a:p>
        </p:txBody>
      </p:sp>
    </p:spTree>
    <p:extLst>
      <p:ext uri="{BB962C8B-B14F-4D97-AF65-F5344CB8AC3E}">
        <p14:creationId xmlns:p14="http://schemas.microsoft.com/office/powerpoint/2010/main" val="3658159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863" y="188640"/>
            <a:ext cx="7992888" cy="6555641"/>
          </a:xfrm>
          <a:prstGeom prst="rect">
            <a:avLst/>
          </a:prstGeom>
        </p:spPr>
        <p:txBody>
          <a:bodyPr wrap="square">
            <a:spAutoFit/>
          </a:bodyPr>
          <a:lstStyle/>
          <a:p>
            <a:r>
              <a:rPr lang="en-US" sz="2800" b="1" dirty="0"/>
              <a:t>5.  Demonstrative Pronouns</a:t>
            </a:r>
            <a:r>
              <a:rPr lang="en-US" sz="2800" dirty="0"/>
              <a:t> are also considered noun markers. They "point" towards nouns. </a:t>
            </a:r>
            <a:endParaRPr lang="en-IN" sz="2800" dirty="0"/>
          </a:p>
          <a:p>
            <a:r>
              <a:rPr lang="en-US" sz="2800" b="1" dirty="0"/>
              <a:t>this, that, these those.</a:t>
            </a:r>
            <a:endParaRPr lang="en-IN" sz="2800" dirty="0"/>
          </a:p>
          <a:p>
            <a:r>
              <a:rPr lang="en-US" sz="2800" b="1" dirty="0"/>
              <a:t>For Example:</a:t>
            </a:r>
            <a:r>
              <a:rPr lang="en-US" sz="2800" dirty="0"/>
              <a:t/>
            </a:r>
            <a:br>
              <a:rPr lang="en-US" sz="2800" dirty="0"/>
            </a:br>
            <a:r>
              <a:rPr lang="en-US" sz="2800" i="1" dirty="0"/>
              <a:t>That </a:t>
            </a:r>
            <a:r>
              <a:rPr lang="en-US" sz="2800" b="1" i="1" dirty="0"/>
              <a:t>woman attends Gainesville College.</a:t>
            </a:r>
            <a:r>
              <a:rPr lang="en-US" sz="2800" dirty="0"/>
              <a:t/>
            </a:r>
            <a:br>
              <a:rPr lang="en-US" sz="2800" dirty="0"/>
            </a:br>
            <a:r>
              <a:rPr lang="en-US" sz="2800" i="1" dirty="0"/>
              <a:t>That </a:t>
            </a:r>
            <a:r>
              <a:rPr lang="en-US" sz="2800" dirty="0"/>
              <a:t>points out which woman. </a:t>
            </a:r>
            <a:endParaRPr lang="en-IN" sz="2800" dirty="0"/>
          </a:p>
          <a:p>
            <a:r>
              <a:rPr lang="en-US" sz="2800" b="1" dirty="0"/>
              <a:t>The woman attends Gainesville College.</a:t>
            </a:r>
            <a:endParaRPr lang="en-IN" sz="2800" dirty="0"/>
          </a:p>
          <a:p>
            <a:r>
              <a:rPr lang="en-US" sz="2800" b="1" dirty="0"/>
              <a:t>Q: Which woman? A: </a:t>
            </a:r>
            <a:r>
              <a:rPr lang="en-US" sz="2800" b="1" i="1" dirty="0"/>
              <a:t>That</a:t>
            </a:r>
            <a:r>
              <a:rPr lang="en-US" sz="2800" b="1" dirty="0"/>
              <a:t> woman.</a:t>
            </a:r>
            <a:endParaRPr lang="en-IN" sz="2800" dirty="0"/>
          </a:p>
          <a:p>
            <a:r>
              <a:rPr lang="en-US" sz="2800" b="1" dirty="0"/>
              <a:t> </a:t>
            </a:r>
            <a:endParaRPr lang="en-IN" sz="2800" dirty="0"/>
          </a:p>
          <a:p>
            <a:r>
              <a:rPr lang="en-US" sz="2800" b="1" dirty="0"/>
              <a:t>6.  Interrogative Pronouns</a:t>
            </a:r>
            <a:r>
              <a:rPr lang="en-US" sz="2800" dirty="0"/>
              <a:t> introduce questions. </a:t>
            </a:r>
            <a:endParaRPr lang="en-IN" sz="2800" dirty="0"/>
          </a:p>
          <a:p>
            <a:r>
              <a:rPr lang="en-US" sz="2800" dirty="0"/>
              <a:t>Who, Whom, Whose, Which, What </a:t>
            </a:r>
            <a:endParaRPr lang="en-IN" sz="2800" dirty="0"/>
          </a:p>
          <a:p>
            <a:r>
              <a:rPr lang="en-US" sz="2800" b="1" dirty="0"/>
              <a:t>For Example:</a:t>
            </a:r>
            <a:endParaRPr lang="en-IN" sz="2800" dirty="0"/>
          </a:p>
          <a:p>
            <a:r>
              <a:rPr lang="en-US" sz="2800" i="1" dirty="0"/>
              <a:t>Who</a:t>
            </a:r>
            <a:r>
              <a:rPr lang="en-US" sz="2800" b="1" i="1" dirty="0"/>
              <a:t> is going on vacation? To </a:t>
            </a:r>
            <a:r>
              <a:rPr lang="en-US" sz="2800" i="1" dirty="0"/>
              <a:t>whom</a:t>
            </a:r>
            <a:r>
              <a:rPr lang="en-US" sz="2800" b="1" i="1" dirty="0"/>
              <a:t> will the teacher give an "A"?</a:t>
            </a:r>
            <a:endParaRPr lang="en-IN" sz="2800" dirty="0"/>
          </a:p>
          <a:p>
            <a:r>
              <a:rPr lang="en-US" sz="2800" i="1" dirty="0"/>
              <a:t>What are you doing?</a:t>
            </a:r>
            <a:endParaRPr lang="en-IN" sz="2800" dirty="0"/>
          </a:p>
        </p:txBody>
      </p:sp>
    </p:spTree>
    <p:extLst>
      <p:ext uri="{BB962C8B-B14F-4D97-AF65-F5344CB8AC3E}">
        <p14:creationId xmlns:p14="http://schemas.microsoft.com/office/powerpoint/2010/main" val="167369438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1619"/>
            <a:ext cx="3682752" cy="418058"/>
          </a:xfrm>
        </p:spPr>
        <p:txBody>
          <a:bodyPr/>
          <a:lstStyle/>
          <a:p>
            <a:r>
              <a:rPr lang="en-US" sz="2800" b="1" dirty="0"/>
              <a:t>LETTER </a:t>
            </a:r>
            <a:r>
              <a:rPr lang="en-US" sz="2800" b="1" dirty="0" smtClean="0"/>
              <a:t>WRITING:</a:t>
            </a:r>
            <a:endParaRPr lang="en-IN"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5071935"/>
              </p:ext>
            </p:extLst>
          </p:nvPr>
        </p:nvGraphicFramePr>
        <p:xfrm>
          <a:off x="0" y="617167"/>
          <a:ext cx="9108504" cy="6268217"/>
        </p:xfrm>
        <a:graphic>
          <a:graphicData uri="http://schemas.openxmlformats.org/drawingml/2006/table">
            <a:tbl>
              <a:tblPr firstRow="1" firstCol="1" bandRow="1">
                <a:tableStyleId>{5C22544A-7EE6-4342-B048-85BDC9FD1C3A}</a:tableStyleId>
              </a:tblPr>
              <a:tblGrid>
                <a:gridCol w="7165356"/>
                <a:gridCol w="1943148"/>
              </a:tblGrid>
              <a:tr h="2251016">
                <a:tc>
                  <a:txBody>
                    <a:bodyPr/>
                    <a:lstStyle/>
                    <a:p>
                      <a:pPr algn="just">
                        <a:lnSpc>
                          <a:spcPct val="100000"/>
                        </a:lnSpc>
                        <a:spcAft>
                          <a:spcPts val="0"/>
                        </a:spcAft>
                      </a:pPr>
                      <a:r>
                        <a:rPr lang="en-US" sz="1200" dirty="0" err="1">
                          <a:effectLst/>
                          <a:latin typeface="Times New Roman" pitchFamily="18" charset="0"/>
                          <a:cs typeface="Times New Roman" pitchFamily="18" charset="0"/>
                        </a:rPr>
                        <a:t>Rakesh</a:t>
                      </a:r>
                      <a:r>
                        <a:rPr lang="en-US" sz="1200" dirty="0">
                          <a:effectLst/>
                          <a:latin typeface="Times New Roman" pitchFamily="18" charset="0"/>
                          <a:cs typeface="Times New Roman" pitchFamily="18" charset="0"/>
                        </a:rPr>
                        <a:t> Sharma</a:t>
                      </a:r>
                      <a:endParaRPr lang="en-IN" sz="1200" dirty="0">
                        <a:effectLst/>
                        <a:latin typeface="Times New Roman" pitchFamily="18" charset="0"/>
                        <a:cs typeface="Times New Roman" pitchFamily="18" charset="0"/>
                      </a:endParaRPr>
                    </a:p>
                    <a:p>
                      <a:pPr algn="just">
                        <a:lnSpc>
                          <a:spcPct val="100000"/>
                        </a:lnSpc>
                        <a:spcAft>
                          <a:spcPts val="0"/>
                        </a:spcAft>
                      </a:pPr>
                      <a:r>
                        <a:rPr lang="en-US" sz="1200" dirty="0">
                          <a:effectLst/>
                          <a:latin typeface="Times New Roman" pitchFamily="18" charset="0"/>
                          <a:cs typeface="Times New Roman" pitchFamily="18" charset="0"/>
                        </a:rPr>
                        <a:t>MSR Nagar</a:t>
                      </a:r>
                      <a:endParaRPr lang="en-IN" sz="1200" dirty="0">
                        <a:effectLst/>
                        <a:latin typeface="Times New Roman" pitchFamily="18" charset="0"/>
                        <a:cs typeface="Times New Roman" pitchFamily="18" charset="0"/>
                      </a:endParaRPr>
                    </a:p>
                    <a:p>
                      <a:pPr algn="just">
                        <a:lnSpc>
                          <a:spcPct val="100000"/>
                        </a:lnSpc>
                        <a:spcAft>
                          <a:spcPts val="0"/>
                        </a:spcAft>
                      </a:pPr>
                      <a:r>
                        <a:rPr lang="en-US" sz="1200" dirty="0" smtClean="0">
                          <a:effectLst/>
                          <a:latin typeface="Times New Roman" pitchFamily="18" charset="0"/>
                          <a:cs typeface="Times New Roman" pitchFamily="18" charset="0"/>
                        </a:rPr>
                        <a:t>Bangalore.</a:t>
                      </a:r>
                      <a:endParaRPr lang="en-IN" sz="1200" dirty="0" smtClean="0">
                        <a:effectLst/>
                        <a:latin typeface="Times New Roman" pitchFamily="18" charset="0"/>
                        <a:cs typeface="Times New Roman" pitchFamily="18" charset="0"/>
                      </a:endParaRPr>
                    </a:p>
                    <a:p>
                      <a:pPr algn="l">
                        <a:lnSpc>
                          <a:spcPct val="100000"/>
                        </a:lnSpc>
                        <a:spcAft>
                          <a:spcPts val="0"/>
                        </a:spcAft>
                      </a:pPr>
                      <a:r>
                        <a:rPr lang="en-US" sz="1200" dirty="0" smtClean="0">
                          <a:effectLst/>
                          <a:latin typeface="Times New Roman" pitchFamily="18" charset="0"/>
                          <a:cs typeface="Times New Roman" pitchFamily="18" charset="0"/>
                        </a:rPr>
                        <a:t>Rsharma@hotmail.com</a:t>
                      </a:r>
                      <a:br>
                        <a:rPr lang="en-US" sz="1200" dirty="0" smtClean="0">
                          <a:effectLst/>
                          <a:latin typeface="Times New Roman" pitchFamily="18" charset="0"/>
                          <a:cs typeface="Times New Roman" pitchFamily="18" charset="0"/>
                        </a:rPr>
                      </a:br>
                      <a:r>
                        <a:rPr lang="en-US" sz="1200" dirty="0" smtClean="0">
                          <a:effectLst/>
                          <a:latin typeface="Times New Roman" pitchFamily="18" charset="0"/>
                          <a:cs typeface="Times New Roman" pitchFamily="18" charset="0"/>
                        </a:rPr>
                        <a:t>20th </a:t>
                      </a:r>
                      <a:r>
                        <a:rPr lang="en-US" sz="1200" dirty="0" err="1" smtClean="0">
                          <a:effectLst/>
                          <a:latin typeface="Times New Roman" pitchFamily="18" charset="0"/>
                          <a:cs typeface="Times New Roman" pitchFamily="18" charset="0"/>
                        </a:rPr>
                        <a:t>Juner</a:t>
                      </a:r>
                      <a:r>
                        <a:rPr lang="en-US" sz="1200" dirty="0" smtClean="0">
                          <a:effectLst/>
                          <a:latin typeface="Times New Roman" pitchFamily="18" charset="0"/>
                          <a:cs typeface="Times New Roman" pitchFamily="18" charset="0"/>
                        </a:rPr>
                        <a:t> 2020.</a:t>
                      </a:r>
                      <a:endParaRPr lang="en-IN" sz="1200" dirty="0" smtClean="0">
                        <a:effectLst/>
                        <a:latin typeface="Times New Roman" pitchFamily="18" charset="0"/>
                        <a:cs typeface="Times New Roman" pitchFamily="18" charset="0"/>
                      </a:endParaRPr>
                    </a:p>
                    <a:p>
                      <a:pPr algn="just">
                        <a:lnSpc>
                          <a:spcPct val="100000"/>
                        </a:lnSpc>
                        <a:spcAft>
                          <a:spcPts val="0"/>
                        </a:spcAft>
                      </a:pPr>
                      <a:r>
                        <a:rPr lang="en-US" sz="1200" dirty="0">
                          <a:effectLst/>
                          <a:latin typeface="Times New Roman" pitchFamily="18" charset="0"/>
                          <a:cs typeface="Times New Roman" pitchFamily="18" charset="0"/>
                        </a:rPr>
                        <a:t> </a:t>
                      </a:r>
                      <a:endParaRPr lang="en-IN" sz="1200" dirty="0">
                        <a:effectLst/>
                        <a:latin typeface="Times New Roman" pitchFamily="18" charset="0"/>
                        <a:cs typeface="Times New Roman" pitchFamily="18" charset="0"/>
                      </a:endParaRPr>
                    </a:p>
                    <a:p>
                      <a:pPr algn="l">
                        <a:lnSpc>
                          <a:spcPct val="100000"/>
                        </a:lnSpc>
                        <a:spcAft>
                          <a:spcPts val="0"/>
                        </a:spcAft>
                      </a:pPr>
                      <a:r>
                        <a:rPr lang="en-US" sz="1200" dirty="0" err="1">
                          <a:effectLst/>
                          <a:latin typeface="Times New Roman" pitchFamily="18" charset="0"/>
                          <a:cs typeface="Times New Roman" pitchFamily="18" charset="0"/>
                        </a:rPr>
                        <a:t>MrsMattyJenkyns</a:t>
                      </a:r>
                      <a:r>
                        <a:rPr lang="en-US" sz="1200" dirty="0">
                          <a:effectLst/>
                          <a:latin typeface="Times New Roman" pitchFamily="18" charset="0"/>
                          <a:cs typeface="Times New Roman" pitchFamily="18" charset="0"/>
                        </a:rPr>
                        <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HR Manager</a:t>
                      </a:r>
                      <a:br>
                        <a:rPr lang="en-US" sz="1200" dirty="0">
                          <a:effectLst/>
                          <a:latin typeface="Times New Roman" pitchFamily="18" charset="0"/>
                          <a:cs typeface="Times New Roman" pitchFamily="18" charset="0"/>
                        </a:rPr>
                      </a:br>
                      <a:r>
                        <a:rPr lang="en-US" sz="1200" dirty="0" err="1">
                          <a:effectLst/>
                          <a:latin typeface="Times New Roman" pitchFamily="18" charset="0"/>
                          <a:cs typeface="Times New Roman" pitchFamily="18" charset="0"/>
                        </a:rPr>
                        <a:t>Manyatha</a:t>
                      </a:r>
                      <a:r>
                        <a:rPr lang="en-US" sz="1200" dirty="0">
                          <a:effectLst/>
                          <a:latin typeface="Times New Roman" pitchFamily="18" charset="0"/>
                          <a:cs typeface="Times New Roman" pitchFamily="18" charset="0"/>
                        </a:rPr>
                        <a:t> Tech Park</a:t>
                      </a:r>
                      <a:endParaRPr lang="en-IN" sz="1200" dirty="0">
                        <a:effectLst/>
                        <a:latin typeface="Times New Roman" pitchFamily="18" charset="0"/>
                        <a:cs typeface="Times New Roman" pitchFamily="18" charset="0"/>
                      </a:endParaRPr>
                    </a:p>
                    <a:p>
                      <a:pPr algn="just">
                        <a:lnSpc>
                          <a:spcPct val="100000"/>
                        </a:lnSpc>
                        <a:spcAft>
                          <a:spcPts val="0"/>
                        </a:spcAft>
                      </a:pPr>
                      <a:r>
                        <a:rPr lang="en-US" sz="1200" dirty="0">
                          <a:effectLst/>
                          <a:latin typeface="Times New Roman" pitchFamily="18" charset="0"/>
                          <a:cs typeface="Times New Roman" pitchFamily="18" charset="0"/>
                        </a:rPr>
                        <a:t>Bangalore.</a:t>
                      </a:r>
                      <a:endParaRPr lang="en-IN" sz="1200" dirty="0">
                        <a:effectLst/>
                        <a:latin typeface="Times New Roman" pitchFamily="18" charset="0"/>
                        <a:cs typeface="Times New Roman" pitchFamily="18" charset="0"/>
                      </a:endParaRPr>
                    </a:p>
                    <a:p>
                      <a:pPr algn="just">
                        <a:lnSpc>
                          <a:spcPct val="100000"/>
                        </a:lnSpc>
                      </a:pPr>
                      <a:r>
                        <a:rPr lang="en-US" sz="1200" dirty="0">
                          <a:effectLst/>
                          <a:latin typeface="Times New Roman" pitchFamily="18" charset="0"/>
                          <a:cs typeface="Times New Roman" pitchFamily="18" charset="0"/>
                        </a:rPr>
                        <a:t>Respected Sir/Madam,</a:t>
                      </a:r>
                      <a:endParaRPr lang="en-IN" sz="1200" dirty="0">
                        <a:effectLst/>
                        <a:latin typeface="Times New Roman" pitchFamily="18" charset="0"/>
                        <a:cs typeface="Times New Roman" pitchFamily="18" charset="0"/>
                      </a:endParaRPr>
                    </a:p>
                    <a:p>
                      <a:pPr algn="just">
                        <a:lnSpc>
                          <a:spcPct val="100000"/>
                        </a:lnSpc>
                      </a:pPr>
                      <a:r>
                        <a:rPr lang="en-US" sz="1200" dirty="0">
                          <a:effectLst/>
                          <a:latin typeface="Times New Roman" pitchFamily="18" charset="0"/>
                          <a:cs typeface="Times New Roman" pitchFamily="18" charset="0"/>
                        </a:rPr>
                        <a:t>                     Subject: Application for the post of Software Engineer.</a:t>
                      </a:r>
                      <a:endParaRPr lang="en-IN" sz="1200" dirty="0">
                        <a:effectLst/>
                        <a:latin typeface="Times New Roman" pitchFamily="18" charset="0"/>
                        <a:ea typeface="Times New Roman"/>
                        <a:cs typeface="Times New Roman" pitchFamily="18" charset="0"/>
                      </a:endParaRPr>
                    </a:p>
                  </a:txBody>
                  <a:tcPr marL="6876" marR="6876" marT="6876" marB="6876" anchor="ctr"/>
                </a:tc>
                <a:tc>
                  <a:txBody>
                    <a:bodyPr/>
                    <a:lstStyle/>
                    <a:p>
                      <a:pPr algn="just">
                        <a:lnSpc>
                          <a:spcPct val="100000"/>
                        </a:lnSpc>
                      </a:pPr>
                      <a:r>
                        <a:rPr lang="en-US" sz="1200">
                          <a:effectLst/>
                          <a:latin typeface="Times New Roman" pitchFamily="18" charset="0"/>
                          <a:cs typeface="Times New Roman" pitchFamily="18" charset="0"/>
                        </a:rPr>
                        <a:t>Tries to find the name of the appropriate person to write to if possible.</a:t>
                      </a:r>
                      <a:endParaRPr lang="en-IN" sz="1200">
                        <a:effectLst/>
                        <a:latin typeface="Times New Roman" pitchFamily="18" charset="0"/>
                        <a:ea typeface="Times New Roman"/>
                        <a:cs typeface="Times New Roman" pitchFamily="18" charset="0"/>
                      </a:endParaRPr>
                    </a:p>
                  </a:txBody>
                  <a:tcPr marL="6876" marR="6876" marT="6876" marB="6876" anchor="ctr"/>
                </a:tc>
              </a:tr>
              <a:tr h="857928">
                <a:tc>
                  <a:txBody>
                    <a:bodyPr/>
                    <a:lstStyle/>
                    <a:p>
                      <a:pPr algn="just">
                        <a:lnSpc>
                          <a:spcPct val="100000"/>
                        </a:lnSpc>
                      </a:pPr>
                      <a:r>
                        <a:rPr lang="en-US" sz="1200" dirty="0">
                          <a:effectLst/>
                          <a:latin typeface="Times New Roman" pitchFamily="18" charset="0"/>
                          <a:cs typeface="Times New Roman" pitchFamily="18" charset="0"/>
                        </a:rPr>
                        <a:t>I am looking for a placement within a software industry. I am writing to you as I understand that IBM may have appropriate vacancies available. I have a strong interest in software programming which I understand are predominantly carried out at this company. As I live only 5 miles from your site, travel and accommodation would not be a problem for me. </a:t>
                      </a:r>
                      <a:endParaRPr lang="en-IN" sz="1200" dirty="0">
                        <a:effectLst/>
                        <a:latin typeface="Times New Roman" pitchFamily="18" charset="0"/>
                        <a:ea typeface="Times New Roman"/>
                        <a:cs typeface="Times New Roman" pitchFamily="18" charset="0"/>
                      </a:endParaRPr>
                    </a:p>
                  </a:txBody>
                  <a:tcPr marL="6876" marR="6876" marT="6876" marB="6876" anchor="ctr"/>
                </a:tc>
                <a:tc>
                  <a:txBody>
                    <a:bodyPr/>
                    <a:lstStyle/>
                    <a:p>
                      <a:pPr algn="just">
                        <a:lnSpc>
                          <a:spcPct val="100000"/>
                        </a:lnSpc>
                      </a:pPr>
                      <a:r>
                        <a:rPr lang="en-US" sz="1200" dirty="0">
                          <a:effectLst/>
                          <a:latin typeface="Times New Roman" pitchFamily="18" charset="0"/>
                          <a:cs typeface="Times New Roman" pitchFamily="18" charset="0"/>
                        </a:rPr>
                        <a:t>States the job she's applying for. </a:t>
                      </a:r>
                      <a:endParaRPr lang="en-IN" sz="1200" dirty="0">
                        <a:effectLst/>
                        <a:latin typeface="Times New Roman" pitchFamily="18" charset="0"/>
                        <a:cs typeface="Times New Roman" pitchFamily="18" charset="0"/>
                      </a:endParaRPr>
                    </a:p>
                    <a:p>
                      <a:pPr algn="just">
                        <a:lnSpc>
                          <a:spcPct val="100000"/>
                        </a:lnSpc>
                      </a:pPr>
                      <a:r>
                        <a:rPr lang="en-US" sz="1200" dirty="0">
                          <a:effectLst/>
                          <a:latin typeface="Times New Roman" pitchFamily="18" charset="0"/>
                          <a:cs typeface="Times New Roman" pitchFamily="18" charset="0"/>
                        </a:rPr>
                        <a:t>States when she's available to start and end the placement.</a:t>
                      </a:r>
                      <a:endParaRPr lang="en-IN" sz="1200" dirty="0">
                        <a:effectLst/>
                        <a:latin typeface="Times New Roman" pitchFamily="18" charset="0"/>
                        <a:ea typeface="Times New Roman"/>
                        <a:cs typeface="Times New Roman" pitchFamily="18" charset="0"/>
                      </a:endParaRPr>
                    </a:p>
                  </a:txBody>
                  <a:tcPr marL="6876" marR="6876" marT="6876" marB="6876"/>
                </a:tc>
              </a:tr>
              <a:tr h="521406">
                <a:tc>
                  <a:txBody>
                    <a:bodyPr/>
                    <a:lstStyle/>
                    <a:p>
                      <a:pPr algn="just">
                        <a:lnSpc>
                          <a:spcPct val="100000"/>
                        </a:lnSpc>
                        <a:spcAft>
                          <a:spcPts val="0"/>
                        </a:spcAft>
                      </a:pPr>
                      <a:r>
                        <a:rPr lang="en-US" sz="1200">
                          <a:effectLst/>
                          <a:latin typeface="Times New Roman" pitchFamily="18" charset="0"/>
                          <a:cs typeface="Times New Roman" pitchFamily="18" charset="0"/>
                        </a:rPr>
                        <a:t>I first became interested in the software programming from my college days learning.  Since then, discussion with my careers adviser has confirmed my decision to aim for a career in this field.</a:t>
                      </a:r>
                      <a:endParaRPr lang="en-IN" sz="1200">
                        <a:effectLst/>
                        <a:latin typeface="Times New Roman" pitchFamily="18" charset="0"/>
                        <a:ea typeface="Times New Roman"/>
                        <a:cs typeface="Times New Roman" pitchFamily="18" charset="0"/>
                      </a:endParaRPr>
                    </a:p>
                  </a:txBody>
                  <a:tcPr marL="6876" marR="6876" marT="6876" marB="6876" anchor="ctr"/>
                </a:tc>
                <a:tc>
                  <a:txBody>
                    <a:bodyPr/>
                    <a:lstStyle/>
                    <a:p>
                      <a:pPr algn="just">
                        <a:lnSpc>
                          <a:spcPct val="100000"/>
                        </a:lnSpc>
                        <a:spcAft>
                          <a:spcPts val="0"/>
                        </a:spcAft>
                      </a:pPr>
                      <a:r>
                        <a:rPr lang="en-US" sz="1200">
                          <a:effectLst/>
                          <a:latin typeface="Times New Roman" pitchFamily="18" charset="0"/>
                          <a:cs typeface="Times New Roman" pitchFamily="18" charset="0"/>
                        </a:rPr>
                        <a:t>Says why she's interested in the type of work.</a:t>
                      </a:r>
                      <a:endParaRPr lang="en-IN" sz="1200">
                        <a:effectLst/>
                        <a:latin typeface="Times New Roman" pitchFamily="18" charset="0"/>
                        <a:ea typeface="Times New Roman"/>
                        <a:cs typeface="Times New Roman" pitchFamily="18" charset="0"/>
                      </a:endParaRPr>
                    </a:p>
                  </a:txBody>
                  <a:tcPr marL="6876" marR="6876" marT="6876" marB="6876"/>
                </a:tc>
              </a:tr>
              <a:tr h="759684">
                <a:tc>
                  <a:txBody>
                    <a:bodyPr/>
                    <a:lstStyle/>
                    <a:p>
                      <a:pPr algn="just">
                        <a:lnSpc>
                          <a:spcPct val="100000"/>
                        </a:lnSpc>
                        <a:spcAft>
                          <a:spcPts val="0"/>
                        </a:spcAft>
                      </a:pPr>
                      <a:r>
                        <a:rPr lang="en-US" sz="1200" dirty="0">
                          <a:effectLst/>
                          <a:latin typeface="Times New Roman" pitchFamily="18" charset="0"/>
                          <a:cs typeface="Times New Roman" pitchFamily="18" charset="0"/>
                        </a:rPr>
                        <a:t>Through my degree course, I achieved 68% in my final year examinations. During my college studies, I have also been able to utilize my skills in working with people through a variety of vacation jobs. </a:t>
                      </a:r>
                      <a:endParaRPr lang="en-IN" sz="1200" dirty="0">
                        <a:effectLst/>
                        <a:latin typeface="Times New Roman" pitchFamily="18" charset="0"/>
                        <a:ea typeface="Times New Roman"/>
                        <a:cs typeface="Times New Roman" pitchFamily="18" charset="0"/>
                      </a:endParaRPr>
                    </a:p>
                  </a:txBody>
                  <a:tcPr marL="6876" marR="6876" marT="6876" marB="6876" anchor="ctr"/>
                </a:tc>
                <a:tc>
                  <a:txBody>
                    <a:bodyPr/>
                    <a:lstStyle/>
                    <a:p>
                      <a:pPr algn="just">
                        <a:lnSpc>
                          <a:spcPct val="100000"/>
                        </a:lnSpc>
                        <a:spcAft>
                          <a:spcPts val="0"/>
                        </a:spcAft>
                      </a:pPr>
                      <a:r>
                        <a:rPr lang="en-US" sz="1200" dirty="0" err="1">
                          <a:effectLst/>
                          <a:latin typeface="Times New Roman" pitchFamily="18" charset="0"/>
                          <a:cs typeface="Times New Roman" pitchFamily="18" charset="0"/>
                        </a:rPr>
                        <a:t>Summarises</a:t>
                      </a:r>
                      <a:r>
                        <a:rPr lang="en-US" sz="1200" dirty="0">
                          <a:effectLst/>
                          <a:latin typeface="Times New Roman" pitchFamily="18" charset="0"/>
                          <a:cs typeface="Times New Roman" pitchFamily="18" charset="0"/>
                        </a:rPr>
                        <a:t> her </a:t>
                      </a:r>
                      <a:r>
                        <a:rPr lang="en-US" sz="1200" u="none" strike="noStrike" dirty="0">
                          <a:effectLst/>
                          <a:latin typeface="Times New Roman" pitchFamily="18" charset="0"/>
                          <a:cs typeface="Times New Roman" pitchFamily="18" charset="0"/>
                          <a:hlinkClick r:id="rId2"/>
                        </a:rPr>
                        <a:t>strengths</a:t>
                      </a:r>
                      <a:r>
                        <a:rPr lang="en-US" sz="1200" dirty="0">
                          <a:effectLst/>
                          <a:latin typeface="Times New Roman" pitchFamily="18" charset="0"/>
                          <a:cs typeface="Times New Roman" pitchFamily="18" charset="0"/>
                        </a:rPr>
                        <a:t> and how they might be an advantage to the </a:t>
                      </a:r>
                      <a:r>
                        <a:rPr lang="en-US" sz="1200" dirty="0" err="1">
                          <a:effectLst/>
                          <a:latin typeface="Times New Roman" pitchFamily="18" charset="0"/>
                          <a:cs typeface="Times New Roman" pitchFamily="18" charset="0"/>
                        </a:rPr>
                        <a:t>organisation</a:t>
                      </a:r>
                      <a:r>
                        <a:rPr lang="en-US" sz="1200" dirty="0">
                          <a:effectLst/>
                          <a:latin typeface="Times New Roman" pitchFamily="18" charset="0"/>
                          <a:cs typeface="Times New Roman" pitchFamily="18" charset="0"/>
                        </a:rPr>
                        <a:t>.</a:t>
                      </a:r>
                      <a:endParaRPr lang="en-IN" sz="1200" dirty="0">
                        <a:effectLst/>
                        <a:latin typeface="Times New Roman" pitchFamily="18" charset="0"/>
                        <a:cs typeface="Times New Roman" pitchFamily="18" charset="0"/>
                      </a:endParaRPr>
                    </a:p>
                    <a:p>
                      <a:pPr algn="just">
                        <a:lnSpc>
                          <a:spcPct val="100000"/>
                        </a:lnSpc>
                        <a:spcAft>
                          <a:spcPts val="0"/>
                        </a:spcAft>
                      </a:pPr>
                      <a:r>
                        <a:rPr lang="en-US" sz="1200" dirty="0">
                          <a:effectLst/>
                          <a:latin typeface="Times New Roman" pitchFamily="18" charset="0"/>
                          <a:cs typeface="Times New Roman" pitchFamily="18" charset="0"/>
                        </a:rPr>
                        <a:t>Relates her </a:t>
                      </a:r>
                      <a:r>
                        <a:rPr lang="en-US" sz="1200" u="none" strike="noStrike" dirty="0">
                          <a:effectLst/>
                          <a:latin typeface="Times New Roman" pitchFamily="18" charset="0"/>
                          <a:cs typeface="Times New Roman" pitchFamily="18" charset="0"/>
                          <a:hlinkClick r:id="rId3"/>
                        </a:rPr>
                        <a:t>skills</a:t>
                      </a:r>
                      <a:r>
                        <a:rPr lang="en-US" sz="1200" dirty="0">
                          <a:effectLst/>
                          <a:latin typeface="Times New Roman" pitchFamily="18" charset="0"/>
                          <a:cs typeface="Times New Roman" pitchFamily="18" charset="0"/>
                        </a:rPr>
                        <a:t> to the job.</a:t>
                      </a:r>
                      <a:endParaRPr lang="en-IN" sz="1200" dirty="0">
                        <a:effectLst/>
                        <a:latin typeface="Times New Roman" pitchFamily="18" charset="0"/>
                        <a:ea typeface="Times New Roman"/>
                        <a:cs typeface="Times New Roman" pitchFamily="18" charset="0"/>
                      </a:endParaRPr>
                    </a:p>
                  </a:txBody>
                  <a:tcPr marL="6876" marR="6876" marT="6876" marB="6876"/>
                </a:tc>
              </a:tr>
              <a:tr h="1878183">
                <a:tc>
                  <a:txBody>
                    <a:bodyPr/>
                    <a:lstStyle/>
                    <a:p>
                      <a:pPr algn="just">
                        <a:lnSpc>
                          <a:spcPct val="100000"/>
                        </a:lnSpc>
                        <a:spcAft>
                          <a:spcPts val="0"/>
                        </a:spcAft>
                      </a:pPr>
                      <a:r>
                        <a:rPr lang="en-US" sz="1200" dirty="0">
                          <a:effectLst/>
                          <a:latin typeface="Times New Roman" pitchFamily="18" charset="0"/>
                          <a:cs typeface="Times New Roman" pitchFamily="18" charset="0"/>
                        </a:rPr>
                        <a:t>I would be most grateful if you could consider me for any suitable positions. I will be available for interview at any time and am at my home address in Bangalore from late December onwards. </a:t>
                      </a:r>
                      <a:endParaRPr lang="en-IN" sz="1200" dirty="0">
                        <a:effectLst/>
                        <a:latin typeface="Times New Roman" pitchFamily="18" charset="0"/>
                        <a:cs typeface="Times New Roman" pitchFamily="18" charset="0"/>
                      </a:endParaRPr>
                    </a:p>
                    <a:p>
                      <a:pPr algn="just">
                        <a:lnSpc>
                          <a:spcPct val="100000"/>
                        </a:lnSpc>
                        <a:spcAft>
                          <a:spcPts val="0"/>
                        </a:spcAft>
                      </a:pPr>
                      <a:r>
                        <a:rPr lang="en-US" sz="1200" dirty="0">
                          <a:effectLst/>
                          <a:latin typeface="Times New Roman" pitchFamily="18" charset="0"/>
                          <a:cs typeface="Times New Roman" pitchFamily="18" charset="0"/>
                        </a:rPr>
                        <a:t>Please find enclosed my CV where you will find further information.</a:t>
                      </a:r>
                      <a:endParaRPr lang="en-IN" sz="1200" dirty="0">
                        <a:effectLst/>
                        <a:latin typeface="Times New Roman" pitchFamily="18" charset="0"/>
                        <a:cs typeface="Times New Roman" pitchFamily="18" charset="0"/>
                      </a:endParaRPr>
                    </a:p>
                    <a:p>
                      <a:pPr algn="l">
                        <a:lnSpc>
                          <a:spcPct val="100000"/>
                        </a:lnSpc>
                        <a:spcAft>
                          <a:spcPts val="0"/>
                        </a:spcAft>
                      </a:pPr>
                      <a:r>
                        <a:rPr lang="en-US" sz="1200" dirty="0">
                          <a:effectLst/>
                          <a:latin typeface="Times New Roman" pitchFamily="18" charset="0"/>
                          <a:cs typeface="Times New Roman" pitchFamily="18" charset="0"/>
                        </a:rPr>
                        <a:t>Yours sincerely</a:t>
                      </a:r>
                      <a:br>
                        <a:rPr lang="en-US" sz="1200" dirty="0">
                          <a:effectLst/>
                          <a:latin typeface="Times New Roman" pitchFamily="18" charset="0"/>
                          <a:cs typeface="Times New Roman" pitchFamily="18" charset="0"/>
                        </a:rPr>
                      </a:br>
                      <a:r>
                        <a:rPr lang="en-US" sz="1200" dirty="0" err="1">
                          <a:effectLst/>
                          <a:latin typeface="Times New Roman" pitchFamily="18" charset="0"/>
                          <a:cs typeface="Times New Roman" pitchFamily="18" charset="0"/>
                        </a:rPr>
                        <a:t>Rakesh</a:t>
                      </a:r>
                      <a:r>
                        <a:rPr lang="en-US" sz="1200" dirty="0">
                          <a:effectLst/>
                          <a:latin typeface="Times New Roman" pitchFamily="18" charset="0"/>
                          <a:cs typeface="Times New Roman" pitchFamily="18" charset="0"/>
                        </a:rPr>
                        <a:t> Sharma</a:t>
                      </a:r>
                      <a:endParaRPr lang="en-IN" sz="1200" dirty="0">
                        <a:effectLst/>
                        <a:latin typeface="Times New Roman" pitchFamily="18" charset="0"/>
                        <a:cs typeface="Times New Roman" pitchFamily="18" charset="0"/>
                      </a:endParaRPr>
                    </a:p>
                    <a:p>
                      <a:pPr algn="just">
                        <a:lnSpc>
                          <a:spcPct val="100000"/>
                        </a:lnSpc>
                        <a:spcAft>
                          <a:spcPts val="0"/>
                        </a:spcAft>
                      </a:pPr>
                      <a:r>
                        <a:rPr lang="en-US" sz="1200" dirty="0">
                          <a:effectLst/>
                          <a:latin typeface="Times New Roman" pitchFamily="18" charset="0"/>
                          <a:cs typeface="Times New Roman" pitchFamily="18" charset="0"/>
                        </a:rPr>
                        <a:t>(Signature)</a:t>
                      </a:r>
                      <a:endParaRPr lang="en-IN" sz="1200" dirty="0">
                        <a:effectLst/>
                        <a:latin typeface="Times New Roman" pitchFamily="18" charset="0"/>
                        <a:cs typeface="Times New Roman" pitchFamily="18" charset="0"/>
                      </a:endParaRPr>
                    </a:p>
                    <a:p>
                      <a:pPr algn="just">
                        <a:lnSpc>
                          <a:spcPct val="100000"/>
                        </a:lnSpc>
                        <a:spcAft>
                          <a:spcPts val="0"/>
                        </a:spcAft>
                      </a:pPr>
                      <a:r>
                        <a:rPr lang="en-US" sz="1200" dirty="0">
                          <a:effectLst/>
                          <a:latin typeface="Times New Roman" pitchFamily="18" charset="0"/>
                          <a:cs typeface="Times New Roman" pitchFamily="18" charset="0"/>
                        </a:rPr>
                        <a:t>Enclosures:</a:t>
                      </a:r>
                      <a:endParaRPr lang="en-IN" sz="1200" dirty="0">
                        <a:effectLst/>
                        <a:latin typeface="Times New Roman" pitchFamily="18" charset="0"/>
                        <a:cs typeface="Times New Roman" pitchFamily="18" charset="0"/>
                      </a:endParaRPr>
                    </a:p>
                    <a:p>
                      <a:pPr algn="just">
                        <a:lnSpc>
                          <a:spcPct val="100000"/>
                        </a:lnSpc>
                        <a:spcAft>
                          <a:spcPts val="0"/>
                        </a:spcAft>
                      </a:pPr>
                      <a:r>
                        <a:rPr lang="en-US" sz="1200" dirty="0">
                          <a:effectLst/>
                          <a:latin typeface="Times New Roman" pitchFamily="18" charset="0"/>
                          <a:cs typeface="Times New Roman" pitchFamily="18" charset="0"/>
                        </a:rPr>
                        <a:t>                  1.Resume</a:t>
                      </a:r>
                      <a:endParaRPr lang="en-IN" sz="1200" dirty="0">
                        <a:effectLst/>
                        <a:latin typeface="Times New Roman" pitchFamily="18" charset="0"/>
                        <a:cs typeface="Times New Roman" pitchFamily="18" charset="0"/>
                      </a:endParaRPr>
                    </a:p>
                    <a:p>
                      <a:pPr algn="just">
                        <a:lnSpc>
                          <a:spcPct val="100000"/>
                        </a:lnSpc>
                        <a:spcAft>
                          <a:spcPts val="0"/>
                        </a:spcAft>
                      </a:pPr>
                      <a:r>
                        <a:rPr lang="en-US" sz="1200" dirty="0">
                          <a:effectLst/>
                          <a:latin typeface="Times New Roman" pitchFamily="18" charset="0"/>
                          <a:cs typeface="Times New Roman" pitchFamily="18" charset="0"/>
                        </a:rPr>
                        <a:t>                  2.Marks cards</a:t>
                      </a:r>
                      <a:endParaRPr lang="en-IN" sz="1200" dirty="0">
                        <a:effectLst/>
                        <a:latin typeface="Times New Roman" pitchFamily="18" charset="0"/>
                        <a:cs typeface="Times New Roman" pitchFamily="18" charset="0"/>
                      </a:endParaRPr>
                    </a:p>
                    <a:p>
                      <a:pPr algn="just">
                        <a:lnSpc>
                          <a:spcPct val="100000"/>
                        </a:lnSpc>
                        <a:spcAft>
                          <a:spcPts val="0"/>
                        </a:spcAft>
                      </a:pPr>
                      <a:r>
                        <a:rPr lang="en-US" sz="1200" dirty="0">
                          <a:effectLst/>
                          <a:latin typeface="Times New Roman" pitchFamily="18" charset="0"/>
                          <a:cs typeface="Times New Roman" pitchFamily="18" charset="0"/>
                        </a:rPr>
                        <a:t> </a:t>
                      </a:r>
                      <a:endParaRPr lang="en-IN" sz="1200" dirty="0">
                        <a:effectLst/>
                        <a:latin typeface="Times New Roman" pitchFamily="18" charset="0"/>
                        <a:ea typeface="Times New Roman"/>
                        <a:cs typeface="Times New Roman" pitchFamily="18" charset="0"/>
                      </a:endParaRPr>
                    </a:p>
                  </a:txBody>
                  <a:tcPr marL="6876" marR="6876" marT="6876" marB="6876" anchor="ctr"/>
                </a:tc>
                <a:tc>
                  <a:txBody>
                    <a:bodyPr/>
                    <a:lstStyle/>
                    <a:p>
                      <a:pPr algn="just">
                        <a:lnSpc>
                          <a:spcPct val="100000"/>
                        </a:lnSpc>
                        <a:spcAft>
                          <a:spcPts val="0"/>
                        </a:spcAft>
                      </a:pPr>
                      <a:r>
                        <a:rPr lang="en-US" sz="1200" dirty="0">
                          <a:effectLst/>
                          <a:latin typeface="Times New Roman" pitchFamily="18" charset="0"/>
                          <a:cs typeface="Times New Roman" pitchFamily="18" charset="0"/>
                        </a:rPr>
                        <a:t>Mentions dates she would be available for interview.</a:t>
                      </a:r>
                      <a:endParaRPr lang="en-IN" sz="1200" dirty="0">
                        <a:effectLst/>
                        <a:latin typeface="Times New Roman" pitchFamily="18" charset="0"/>
                        <a:cs typeface="Times New Roman" pitchFamily="18" charset="0"/>
                      </a:endParaRPr>
                    </a:p>
                    <a:p>
                      <a:pPr algn="just">
                        <a:lnSpc>
                          <a:spcPct val="100000"/>
                        </a:lnSpc>
                        <a:spcAft>
                          <a:spcPts val="0"/>
                        </a:spcAft>
                      </a:pPr>
                      <a:r>
                        <a:rPr lang="en-US" sz="1200" dirty="0">
                          <a:effectLst/>
                          <a:latin typeface="Times New Roman" pitchFamily="18" charset="0"/>
                          <a:cs typeface="Times New Roman" pitchFamily="18" charset="0"/>
                        </a:rPr>
                        <a:t>Thanks the employer and mentions an enclosed CV.</a:t>
                      </a:r>
                      <a:endParaRPr lang="en-IN" sz="1200" dirty="0">
                        <a:effectLst/>
                        <a:latin typeface="Times New Roman" pitchFamily="18" charset="0"/>
                        <a:ea typeface="Times New Roman"/>
                        <a:cs typeface="Times New Roman" pitchFamily="18" charset="0"/>
                      </a:endParaRPr>
                    </a:p>
                  </a:txBody>
                  <a:tcPr marL="6876" marR="6876" marT="6876" marB="6876"/>
                </a:tc>
              </a:tr>
            </a:tbl>
          </a:graphicData>
        </a:graphic>
      </p:graphicFrame>
      <p:sp>
        <p:nvSpPr>
          <p:cNvPr id="5" name="Rectangle 1"/>
          <p:cNvSpPr>
            <a:spLocks noChangeArrowheads="1"/>
          </p:cNvSpPr>
          <p:nvPr/>
        </p:nvSpPr>
        <p:spPr bwMode="auto">
          <a:xfrm>
            <a:off x="3635896" y="107340"/>
            <a:ext cx="51845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C00000"/>
                </a:solidFill>
                <a:effectLst/>
                <a:latin typeface="Book Antiqua" pitchFamily="18" charset="0"/>
                <a:ea typeface="Times New Roman" pitchFamily="18" charset="0"/>
                <a:cs typeface="Times New Roman" pitchFamily="18" charset="0"/>
              </a:rPr>
              <a:t>Drafting job Application letter and Resume</a:t>
            </a:r>
            <a:endParaRPr kumimoji="0" lang="en-US" sz="2800" b="0" i="0" u="none" strike="noStrike" cap="none" normalizeH="0" baseline="0" dirty="0" smtClean="0">
              <a:ln>
                <a:noFill/>
              </a:ln>
              <a:solidFill>
                <a:srgbClr val="C00000"/>
              </a:solidFill>
              <a:effectLst/>
              <a:latin typeface="Arial" pitchFamily="34" charset="0"/>
              <a:cs typeface="Arial" pitchFamily="34" charset="0"/>
            </a:endParaRPr>
          </a:p>
        </p:txBody>
      </p:sp>
    </p:spTree>
    <p:extLst>
      <p:ext uri="{BB962C8B-B14F-4D97-AF65-F5344CB8AC3E}">
        <p14:creationId xmlns:p14="http://schemas.microsoft.com/office/powerpoint/2010/main" val="105875958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2" name="Picture 2" descr="Image result for image on RESUME/ CURRICULUM VITAE (C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384"/>
            <a:ext cx="9144000" cy="6885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34416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8640"/>
            <a:ext cx="8460432" cy="6494085"/>
          </a:xfrm>
          <a:prstGeom prst="rect">
            <a:avLst/>
          </a:prstGeom>
        </p:spPr>
        <p:txBody>
          <a:bodyPr wrap="square">
            <a:spAutoFit/>
          </a:bodyPr>
          <a:lstStyle/>
          <a:p>
            <a:pPr algn="ctr"/>
            <a:r>
              <a:rPr lang="en-US" sz="2600" b="1" dirty="0"/>
              <a:t>The major difference between Bio-data, curriculum vitae (CV), and Resume:</a:t>
            </a:r>
            <a:endParaRPr lang="en-IN" sz="2600" dirty="0"/>
          </a:p>
          <a:p>
            <a:pPr algn="just"/>
            <a:r>
              <a:rPr lang="en-US" sz="2600" b="1" dirty="0"/>
              <a:t>Bio-data </a:t>
            </a:r>
            <a:r>
              <a:rPr lang="en-US" sz="2600" dirty="0"/>
              <a:t>is short </a:t>
            </a:r>
            <a:r>
              <a:rPr lang="en-US" sz="2600" dirty="0" smtClean="0"/>
              <a:t>form of </a:t>
            </a:r>
            <a:r>
              <a:rPr lang="en-US" sz="2600" dirty="0"/>
              <a:t>biographical data. It implies a shortened version of the autobiography. </a:t>
            </a:r>
            <a:endParaRPr lang="en-US" sz="2600" dirty="0" smtClean="0"/>
          </a:p>
          <a:p>
            <a:pPr marL="342900" indent="-342900" algn="just">
              <a:buFont typeface="Arial" pitchFamily="34" charset="0"/>
              <a:buChar char="•"/>
            </a:pPr>
            <a:r>
              <a:rPr lang="en-US" sz="2600" dirty="0" smtClean="0"/>
              <a:t>It </a:t>
            </a:r>
            <a:r>
              <a:rPr lang="en-US" sz="2600" dirty="0"/>
              <a:t>follows a </a:t>
            </a:r>
            <a:r>
              <a:rPr lang="en-US" sz="2600" b="1" dirty="0"/>
              <a:t>chronological order</a:t>
            </a:r>
            <a:r>
              <a:rPr lang="en-US" sz="2600" dirty="0"/>
              <a:t>, it starts with the first thing </a:t>
            </a:r>
            <a:r>
              <a:rPr lang="en-US" sz="2600" dirty="0" smtClean="0"/>
              <a:t>that </a:t>
            </a:r>
            <a:r>
              <a:rPr lang="en-US" sz="2600" dirty="0"/>
              <a:t>is, name, father’s name, date of birth, and so on.</a:t>
            </a:r>
            <a:endParaRPr lang="en-IN" sz="2600" dirty="0"/>
          </a:p>
          <a:p>
            <a:pPr marL="342900" indent="-342900" algn="just">
              <a:buFont typeface="Arial" pitchFamily="34" charset="0"/>
              <a:buChar char="•"/>
            </a:pPr>
            <a:r>
              <a:rPr lang="en-US" sz="2600" dirty="0"/>
              <a:t>Past information is collected to predict future performance.</a:t>
            </a:r>
            <a:endParaRPr lang="en-IN" sz="2600" dirty="0"/>
          </a:p>
          <a:p>
            <a:pPr marL="342900" indent="-342900" algn="just">
              <a:buFont typeface="Arial" pitchFamily="34" charset="0"/>
              <a:buChar char="•"/>
            </a:pPr>
            <a:r>
              <a:rPr lang="en-US" sz="2600" dirty="0"/>
              <a:t>The bio-data includes </a:t>
            </a:r>
            <a:r>
              <a:rPr lang="en-US" sz="2600" b="1" dirty="0"/>
              <a:t>physical attributes </a:t>
            </a:r>
            <a:r>
              <a:rPr lang="en-US" sz="2600" dirty="0"/>
              <a:t>such as age, height, weight, even in some cases, the </a:t>
            </a:r>
            <a:r>
              <a:rPr lang="en-US" sz="2600" dirty="0" err="1"/>
              <a:t>colour</a:t>
            </a:r>
            <a:r>
              <a:rPr lang="en-US" sz="2600" dirty="0"/>
              <a:t> of hair, skin, and eye.</a:t>
            </a:r>
            <a:endParaRPr lang="en-IN" sz="2600" dirty="0"/>
          </a:p>
          <a:p>
            <a:pPr marL="342900" indent="-342900" algn="just">
              <a:buFont typeface="Arial" pitchFamily="34" charset="0"/>
              <a:buChar char="•"/>
            </a:pPr>
            <a:r>
              <a:rPr lang="en-US" sz="2600" dirty="0"/>
              <a:t>It is combined with the latest passport size photograph of the candidate. The usage of Bio-data functionally originates from the British and is practiced commonly in India.</a:t>
            </a:r>
            <a:endParaRPr lang="en-IN" sz="2600" dirty="0"/>
          </a:p>
          <a:p>
            <a:pPr algn="just"/>
            <a:endParaRPr lang="en-IN" sz="2600" dirty="0"/>
          </a:p>
        </p:txBody>
      </p:sp>
    </p:spTree>
    <p:extLst>
      <p:ext uri="{BB962C8B-B14F-4D97-AF65-F5344CB8AC3E}">
        <p14:creationId xmlns:p14="http://schemas.microsoft.com/office/powerpoint/2010/main" val="250643322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60648"/>
            <a:ext cx="8460432" cy="5940088"/>
          </a:xfrm>
          <a:prstGeom prst="rect">
            <a:avLst/>
          </a:prstGeom>
        </p:spPr>
        <p:txBody>
          <a:bodyPr wrap="square">
            <a:spAutoFit/>
          </a:bodyPr>
          <a:lstStyle/>
          <a:p>
            <a:r>
              <a:rPr lang="en-US" sz="2000" b="1" dirty="0"/>
              <a:t>Curriculum vitae: </a:t>
            </a:r>
            <a:r>
              <a:rPr lang="en-US" sz="2000" dirty="0"/>
              <a:t>CV is short </a:t>
            </a:r>
            <a:r>
              <a:rPr lang="en-US" sz="2000" dirty="0" smtClean="0"/>
              <a:t>form of </a:t>
            </a:r>
            <a:r>
              <a:rPr lang="en-US" sz="2000" dirty="0"/>
              <a:t>curriculum vitae, a Latin phrase, which means </a:t>
            </a:r>
            <a:r>
              <a:rPr lang="en-US" sz="2000" b="1" dirty="0"/>
              <a:t>“the course of life.”</a:t>
            </a:r>
            <a:endParaRPr lang="en-IN" sz="2000" b="1" dirty="0"/>
          </a:p>
          <a:p>
            <a:pPr marL="285750" lvl="0" indent="-285750">
              <a:buFont typeface="Arial" pitchFamily="34" charset="0"/>
              <a:buChar char="•"/>
            </a:pPr>
            <a:r>
              <a:rPr lang="en-US" sz="2000" dirty="0"/>
              <a:t>It is taken to mean one’s career graph or career progress.</a:t>
            </a:r>
            <a:endParaRPr lang="en-IN" sz="2000" dirty="0"/>
          </a:p>
          <a:p>
            <a:pPr marL="285750" lvl="0" indent="-285750">
              <a:buFont typeface="Arial" pitchFamily="34" charset="0"/>
              <a:buChar char="•"/>
            </a:pPr>
            <a:r>
              <a:rPr lang="en-US" sz="2000" dirty="0"/>
              <a:t>The focus here is more on the career.</a:t>
            </a:r>
            <a:endParaRPr lang="en-IN" sz="2000" dirty="0"/>
          </a:p>
          <a:p>
            <a:pPr marL="285750" lvl="0" indent="-285750">
              <a:buFont typeface="Arial" pitchFamily="34" charset="0"/>
              <a:buChar char="•"/>
            </a:pPr>
            <a:r>
              <a:rPr lang="en-US" sz="2000" dirty="0"/>
              <a:t>It is an overview of a person’s experience and other qualifications.</a:t>
            </a:r>
            <a:endParaRPr lang="en-IN" sz="2000" dirty="0"/>
          </a:p>
          <a:p>
            <a:pPr marL="285750" lvl="0" indent="-285750">
              <a:buFont typeface="Arial" pitchFamily="34" charset="0"/>
              <a:buChar char="•"/>
            </a:pPr>
            <a:r>
              <a:rPr lang="en-US" sz="2000" dirty="0"/>
              <a:t>It is a long synoptic account of the candidate’s professional experience, qualifications, and some personal information.</a:t>
            </a:r>
            <a:endParaRPr lang="en-IN" sz="2000" dirty="0"/>
          </a:p>
          <a:p>
            <a:pPr marL="285750" lvl="0" indent="-285750">
              <a:buFont typeface="Arial" pitchFamily="34" charset="0"/>
              <a:buChar char="•"/>
            </a:pPr>
            <a:r>
              <a:rPr lang="en-US" sz="2000" dirty="0"/>
              <a:t>Although some personal information is added, the larger perspective is on career progress.</a:t>
            </a:r>
            <a:endParaRPr lang="en-IN" sz="2000" dirty="0"/>
          </a:p>
          <a:p>
            <a:pPr marL="285750" lvl="0" indent="-285750">
              <a:buFont typeface="Arial" pitchFamily="34" charset="0"/>
              <a:buChar char="•"/>
            </a:pPr>
            <a:r>
              <a:rPr lang="en-US" sz="2000" dirty="0"/>
              <a:t>The emphasis of the information changes according to the particular position applied.</a:t>
            </a:r>
            <a:endParaRPr lang="en-IN" sz="2000" dirty="0"/>
          </a:p>
          <a:p>
            <a:endParaRPr lang="en-US" sz="2000" b="1" dirty="0" smtClean="0"/>
          </a:p>
          <a:p>
            <a:r>
              <a:rPr lang="en-US" sz="2000" b="1" dirty="0" smtClean="0"/>
              <a:t>Résumé</a:t>
            </a:r>
            <a:r>
              <a:rPr lang="en-US" sz="2000" b="1" dirty="0"/>
              <a:t>: </a:t>
            </a:r>
            <a:r>
              <a:rPr lang="en-US" sz="2000" dirty="0"/>
              <a:t>Resume is typically American, in which, personal, family, social, and religious backgrounds are ignored.</a:t>
            </a:r>
            <a:endParaRPr lang="en-IN" sz="2000" dirty="0"/>
          </a:p>
          <a:p>
            <a:pPr marL="285750" lvl="0" indent="-285750">
              <a:buFont typeface="Arial" pitchFamily="34" charset="0"/>
              <a:buChar char="•"/>
            </a:pPr>
            <a:r>
              <a:rPr lang="en-US" sz="2000" dirty="0"/>
              <a:t>Résumé, meaning summary in </a:t>
            </a:r>
            <a:r>
              <a:rPr lang="en-US" sz="2000" b="1" dirty="0"/>
              <a:t>French, is a short descriptive account of one’s academic and work history.</a:t>
            </a:r>
            <a:endParaRPr lang="en-IN" sz="2000" b="1" dirty="0"/>
          </a:p>
          <a:p>
            <a:pPr marL="285750" lvl="0" indent="-285750">
              <a:buFont typeface="Arial" pitchFamily="34" charset="0"/>
              <a:buChar char="•"/>
            </a:pPr>
            <a:r>
              <a:rPr lang="en-US" sz="2000" dirty="0"/>
              <a:t>The life details are very minimal, almost nothing in this.</a:t>
            </a:r>
            <a:endParaRPr lang="en-IN" sz="2000" dirty="0"/>
          </a:p>
          <a:p>
            <a:pPr marL="285750" lvl="0" indent="-285750">
              <a:buFont typeface="Arial" pitchFamily="34" charset="0"/>
              <a:buChar char="•"/>
            </a:pPr>
            <a:r>
              <a:rPr lang="en-US" sz="2000" dirty="0"/>
              <a:t>Résumé is a document containing a focused sketch of relevant job experience and </a:t>
            </a:r>
            <a:r>
              <a:rPr lang="en-US" sz="2000" dirty="0" smtClean="0"/>
              <a:t>education.</a:t>
            </a:r>
            <a:endParaRPr lang="en-IN" sz="2000" dirty="0"/>
          </a:p>
        </p:txBody>
      </p:sp>
    </p:spTree>
    <p:extLst>
      <p:ext uri="{BB962C8B-B14F-4D97-AF65-F5344CB8AC3E}">
        <p14:creationId xmlns:p14="http://schemas.microsoft.com/office/powerpoint/2010/main" val="120755572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289685" y="3579876"/>
          <a:ext cx="5955030" cy="841248"/>
        </p:xfrm>
        <a:graphic>
          <a:graphicData uri="http://schemas.openxmlformats.org/drawingml/2006/table">
            <a:tbl>
              <a:tblPr firstRow="1" firstCol="1" bandRow="1">
                <a:tableStyleId>{5C22544A-7EE6-4342-B048-85BDC9FD1C3A}</a:tableStyleId>
              </a:tblPr>
              <a:tblGrid>
                <a:gridCol w="1268730"/>
                <a:gridCol w="2039620"/>
                <a:gridCol w="1654175"/>
                <a:gridCol w="992505"/>
              </a:tblGrid>
              <a:tr h="0">
                <a:tc>
                  <a:txBody>
                    <a:bodyPr/>
                    <a:lstStyle/>
                    <a:p>
                      <a:pPr algn="just">
                        <a:lnSpc>
                          <a:spcPct val="115000"/>
                        </a:lnSpc>
                        <a:spcAft>
                          <a:spcPts val="1000"/>
                        </a:spcAft>
                      </a:pPr>
                      <a:r>
                        <a:rPr lang="en-US" sz="1200">
                          <a:effectLst/>
                        </a:rPr>
                        <a:t>Year of Passing</a:t>
                      </a:r>
                      <a:endParaRPr lang="en-IN" sz="1100">
                        <a:effectLst/>
                        <a:latin typeface="Calibri"/>
                        <a:ea typeface="Calibri"/>
                        <a:cs typeface="Tunga"/>
                      </a:endParaRPr>
                    </a:p>
                  </a:txBody>
                  <a:tcPr marL="68580" marR="68580" marT="0" marB="0"/>
                </a:tc>
                <a:tc>
                  <a:txBody>
                    <a:bodyPr/>
                    <a:lstStyle/>
                    <a:p>
                      <a:pPr algn="just">
                        <a:lnSpc>
                          <a:spcPct val="115000"/>
                        </a:lnSpc>
                        <a:spcAft>
                          <a:spcPts val="1000"/>
                        </a:spcAft>
                      </a:pPr>
                      <a:r>
                        <a:rPr lang="en-US" sz="1200">
                          <a:effectLst/>
                        </a:rPr>
                        <a:t>Qualification</a:t>
                      </a:r>
                      <a:endParaRPr lang="en-IN" sz="1100">
                        <a:effectLst/>
                        <a:latin typeface="Calibri"/>
                        <a:ea typeface="Calibri"/>
                        <a:cs typeface="Tunga"/>
                      </a:endParaRPr>
                    </a:p>
                  </a:txBody>
                  <a:tcPr marL="68580" marR="68580" marT="0" marB="0"/>
                </a:tc>
                <a:tc>
                  <a:txBody>
                    <a:bodyPr/>
                    <a:lstStyle/>
                    <a:p>
                      <a:pPr algn="just">
                        <a:lnSpc>
                          <a:spcPct val="115000"/>
                        </a:lnSpc>
                        <a:spcAft>
                          <a:spcPts val="1000"/>
                        </a:spcAft>
                      </a:pPr>
                      <a:r>
                        <a:rPr lang="en-US" sz="1200">
                          <a:effectLst/>
                        </a:rPr>
                        <a:t>Board/University</a:t>
                      </a:r>
                      <a:endParaRPr lang="en-IN" sz="1100">
                        <a:effectLst/>
                        <a:latin typeface="Calibri"/>
                        <a:ea typeface="Calibri"/>
                        <a:cs typeface="Tunga"/>
                      </a:endParaRPr>
                    </a:p>
                  </a:txBody>
                  <a:tcPr marL="68580" marR="68580" marT="0" marB="0"/>
                </a:tc>
                <a:tc>
                  <a:txBody>
                    <a:bodyPr/>
                    <a:lstStyle/>
                    <a:p>
                      <a:pPr algn="just">
                        <a:lnSpc>
                          <a:spcPct val="115000"/>
                        </a:lnSpc>
                        <a:spcAft>
                          <a:spcPts val="1000"/>
                        </a:spcAft>
                      </a:pPr>
                      <a:r>
                        <a:rPr lang="en-US" sz="1200">
                          <a:effectLst/>
                        </a:rPr>
                        <a:t>Percentage</a:t>
                      </a:r>
                      <a:endParaRPr lang="en-IN" sz="1100">
                        <a:effectLst/>
                        <a:latin typeface="Calibri"/>
                        <a:ea typeface="Calibri"/>
                        <a:cs typeface="Tunga"/>
                      </a:endParaRPr>
                    </a:p>
                  </a:txBody>
                  <a:tcPr marL="68580" marR="68580" marT="0" marB="0"/>
                </a:tc>
              </a:tr>
              <a:tr h="0">
                <a:tc>
                  <a:txBody>
                    <a:bodyPr/>
                    <a:lstStyle/>
                    <a:p>
                      <a:pPr algn="just">
                        <a:lnSpc>
                          <a:spcPct val="115000"/>
                        </a:lnSpc>
                        <a:spcAft>
                          <a:spcPts val="1000"/>
                        </a:spcAft>
                      </a:pPr>
                      <a:r>
                        <a:rPr lang="en-US" sz="1200">
                          <a:effectLst/>
                        </a:rPr>
                        <a:t>1998</a:t>
                      </a:r>
                      <a:endParaRPr lang="en-IN" sz="1100">
                        <a:effectLst/>
                        <a:latin typeface="Calibri"/>
                        <a:ea typeface="Calibri"/>
                        <a:cs typeface="Tunga"/>
                      </a:endParaRPr>
                    </a:p>
                  </a:txBody>
                  <a:tcPr marL="68580" marR="68580" marT="0" marB="0"/>
                </a:tc>
                <a:tc>
                  <a:txBody>
                    <a:bodyPr/>
                    <a:lstStyle/>
                    <a:p>
                      <a:pPr algn="just">
                        <a:lnSpc>
                          <a:spcPct val="115000"/>
                        </a:lnSpc>
                        <a:spcAft>
                          <a:spcPts val="1000"/>
                        </a:spcAft>
                      </a:pPr>
                      <a:r>
                        <a:rPr lang="en-US" sz="1200">
                          <a:effectLst/>
                        </a:rPr>
                        <a:t>High school</a:t>
                      </a:r>
                      <a:endParaRPr lang="en-IN" sz="1100">
                        <a:effectLst/>
                        <a:latin typeface="Calibri"/>
                        <a:ea typeface="Calibri"/>
                        <a:cs typeface="Tunga"/>
                      </a:endParaRPr>
                    </a:p>
                  </a:txBody>
                  <a:tcPr marL="68580" marR="68580" marT="0" marB="0"/>
                </a:tc>
                <a:tc>
                  <a:txBody>
                    <a:bodyPr/>
                    <a:lstStyle/>
                    <a:p>
                      <a:pPr algn="just">
                        <a:lnSpc>
                          <a:spcPct val="115000"/>
                        </a:lnSpc>
                        <a:spcAft>
                          <a:spcPts val="1000"/>
                        </a:spcAft>
                      </a:pPr>
                      <a:r>
                        <a:rPr lang="en-US" sz="1200">
                          <a:effectLst/>
                        </a:rPr>
                        <a:t>SSLC</a:t>
                      </a:r>
                      <a:endParaRPr lang="en-IN" sz="1100">
                        <a:effectLst/>
                        <a:latin typeface="Calibri"/>
                        <a:ea typeface="Calibri"/>
                        <a:cs typeface="Tunga"/>
                      </a:endParaRPr>
                    </a:p>
                  </a:txBody>
                  <a:tcPr marL="68580" marR="68580" marT="0" marB="0"/>
                </a:tc>
                <a:tc>
                  <a:txBody>
                    <a:bodyPr/>
                    <a:lstStyle/>
                    <a:p>
                      <a:pPr algn="just">
                        <a:lnSpc>
                          <a:spcPct val="115000"/>
                        </a:lnSpc>
                        <a:spcAft>
                          <a:spcPts val="1000"/>
                        </a:spcAft>
                      </a:pPr>
                      <a:r>
                        <a:rPr lang="en-US" sz="1200">
                          <a:effectLst/>
                        </a:rPr>
                        <a:t>86%</a:t>
                      </a:r>
                      <a:endParaRPr lang="en-IN" sz="1100">
                        <a:effectLst/>
                        <a:latin typeface="Calibri"/>
                        <a:ea typeface="Calibri"/>
                        <a:cs typeface="Tunga"/>
                      </a:endParaRPr>
                    </a:p>
                  </a:txBody>
                  <a:tcPr marL="68580" marR="68580" marT="0" marB="0"/>
                </a:tc>
              </a:tr>
              <a:tr h="0">
                <a:tc>
                  <a:txBody>
                    <a:bodyPr/>
                    <a:lstStyle/>
                    <a:p>
                      <a:pPr algn="just">
                        <a:lnSpc>
                          <a:spcPct val="115000"/>
                        </a:lnSpc>
                        <a:spcAft>
                          <a:spcPts val="1000"/>
                        </a:spcAft>
                      </a:pPr>
                      <a:r>
                        <a:rPr lang="en-US" sz="1200">
                          <a:effectLst/>
                        </a:rPr>
                        <a:t>2000</a:t>
                      </a:r>
                      <a:endParaRPr lang="en-IN" sz="1100">
                        <a:effectLst/>
                        <a:latin typeface="Calibri"/>
                        <a:ea typeface="Calibri"/>
                        <a:cs typeface="Tunga"/>
                      </a:endParaRPr>
                    </a:p>
                  </a:txBody>
                  <a:tcPr marL="68580" marR="68580" marT="0" marB="0"/>
                </a:tc>
                <a:tc>
                  <a:txBody>
                    <a:bodyPr/>
                    <a:lstStyle/>
                    <a:p>
                      <a:pPr algn="just">
                        <a:lnSpc>
                          <a:spcPct val="115000"/>
                        </a:lnSpc>
                        <a:spcAft>
                          <a:spcPts val="1000"/>
                        </a:spcAft>
                      </a:pPr>
                      <a:r>
                        <a:rPr lang="en-US" sz="1200">
                          <a:effectLst/>
                        </a:rPr>
                        <a:t>Higher Secondary (PUC)</a:t>
                      </a:r>
                      <a:endParaRPr lang="en-IN" sz="1100">
                        <a:effectLst/>
                        <a:latin typeface="Calibri"/>
                        <a:ea typeface="Calibri"/>
                        <a:cs typeface="Tunga"/>
                      </a:endParaRPr>
                    </a:p>
                  </a:txBody>
                  <a:tcPr marL="68580" marR="68580" marT="0" marB="0"/>
                </a:tc>
                <a:tc>
                  <a:txBody>
                    <a:bodyPr/>
                    <a:lstStyle/>
                    <a:p>
                      <a:pPr algn="just">
                        <a:lnSpc>
                          <a:spcPct val="115000"/>
                        </a:lnSpc>
                        <a:spcAft>
                          <a:spcPts val="1000"/>
                        </a:spcAft>
                      </a:pPr>
                      <a:r>
                        <a:rPr lang="en-US" sz="1200">
                          <a:effectLst/>
                        </a:rPr>
                        <a:t>PU Board, Bangalore.</a:t>
                      </a:r>
                      <a:endParaRPr lang="en-IN" sz="1100">
                        <a:effectLst/>
                        <a:latin typeface="Calibri"/>
                        <a:ea typeface="Calibri"/>
                        <a:cs typeface="Tunga"/>
                      </a:endParaRPr>
                    </a:p>
                  </a:txBody>
                  <a:tcPr marL="68580" marR="68580" marT="0" marB="0"/>
                </a:tc>
                <a:tc>
                  <a:txBody>
                    <a:bodyPr/>
                    <a:lstStyle/>
                    <a:p>
                      <a:pPr algn="just">
                        <a:lnSpc>
                          <a:spcPct val="115000"/>
                        </a:lnSpc>
                        <a:spcAft>
                          <a:spcPts val="1000"/>
                        </a:spcAft>
                      </a:pPr>
                      <a:r>
                        <a:rPr lang="en-US" sz="1200">
                          <a:effectLst/>
                        </a:rPr>
                        <a:t>78%</a:t>
                      </a:r>
                      <a:endParaRPr lang="en-IN" sz="1100">
                        <a:effectLst/>
                        <a:latin typeface="Calibri"/>
                        <a:ea typeface="Calibri"/>
                        <a:cs typeface="Tunga"/>
                      </a:endParaRPr>
                    </a:p>
                  </a:txBody>
                  <a:tcPr marL="68580" marR="68580" marT="0" marB="0"/>
                </a:tc>
              </a:tr>
              <a:tr h="0">
                <a:tc>
                  <a:txBody>
                    <a:bodyPr/>
                    <a:lstStyle/>
                    <a:p>
                      <a:pPr algn="just">
                        <a:lnSpc>
                          <a:spcPct val="115000"/>
                        </a:lnSpc>
                        <a:spcAft>
                          <a:spcPts val="1000"/>
                        </a:spcAft>
                      </a:pPr>
                      <a:r>
                        <a:rPr lang="en-US" sz="1200">
                          <a:effectLst/>
                        </a:rPr>
                        <a:t>2003</a:t>
                      </a:r>
                      <a:endParaRPr lang="en-IN" sz="1100">
                        <a:effectLst/>
                        <a:latin typeface="Calibri"/>
                        <a:ea typeface="Calibri"/>
                        <a:cs typeface="Tunga"/>
                      </a:endParaRPr>
                    </a:p>
                  </a:txBody>
                  <a:tcPr marL="68580" marR="68580" marT="0" marB="0"/>
                </a:tc>
                <a:tc>
                  <a:txBody>
                    <a:bodyPr/>
                    <a:lstStyle/>
                    <a:p>
                      <a:pPr algn="just">
                        <a:lnSpc>
                          <a:spcPct val="115000"/>
                        </a:lnSpc>
                        <a:spcAft>
                          <a:spcPts val="1000"/>
                        </a:spcAft>
                      </a:pPr>
                      <a:r>
                        <a:rPr lang="en-US" sz="1200">
                          <a:effectLst/>
                        </a:rPr>
                        <a:t>Bachelor of Degree</a:t>
                      </a:r>
                      <a:endParaRPr lang="en-IN" sz="1100">
                        <a:effectLst/>
                        <a:latin typeface="Calibri"/>
                        <a:ea typeface="Calibri"/>
                        <a:cs typeface="Tunga"/>
                      </a:endParaRPr>
                    </a:p>
                  </a:txBody>
                  <a:tcPr marL="68580" marR="68580" marT="0" marB="0"/>
                </a:tc>
                <a:tc>
                  <a:txBody>
                    <a:bodyPr/>
                    <a:lstStyle/>
                    <a:p>
                      <a:pPr algn="just">
                        <a:lnSpc>
                          <a:spcPct val="115000"/>
                        </a:lnSpc>
                        <a:spcAft>
                          <a:spcPts val="1000"/>
                        </a:spcAft>
                      </a:pPr>
                      <a:r>
                        <a:rPr lang="en-US" sz="1200">
                          <a:effectLst/>
                        </a:rPr>
                        <a:t>Bangalore University</a:t>
                      </a:r>
                      <a:endParaRPr lang="en-IN" sz="1100">
                        <a:effectLst/>
                        <a:latin typeface="Calibri"/>
                        <a:ea typeface="Calibri"/>
                        <a:cs typeface="Tunga"/>
                      </a:endParaRPr>
                    </a:p>
                  </a:txBody>
                  <a:tcPr marL="68580" marR="68580" marT="0" marB="0"/>
                </a:tc>
                <a:tc>
                  <a:txBody>
                    <a:bodyPr/>
                    <a:lstStyle/>
                    <a:p>
                      <a:pPr algn="just">
                        <a:lnSpc>
                          <a:spcPct val="115000"/>
                        </a:lnSpc>
                        <a:spcAft>
                          <a:spcPts val="1000"/>
                        </a:spcAft>
                      </a:pPr>
                      <a:r>
                        <a:rPr lang="en-US" sz="1200" dirty="0">
                          <a:effectLst/>
                        </a:rPr>
                        <a:t>68%</a:t>
                      </a:r>
                      <a:endParaRPr lang="en-IN" sz="1100" dirty="0">
                        <a:effectLst/>
                        <a:latin typeface="Calibri"/>
                        <a:ea typeface="Calibri"/>
                        <a:cs typeface="Tunga"/>
                      </a:endParaRPr>
                    </a:p>
                  </a:txBody>
                  <a:tcPr marL="68580" marR="68580" marT="0" marB="0"/>
                </a:tc>
              </a:tr>
            </a:tbl>
          </a:graphicData>
        </a:graphic>
      </p:graphicFrame>
      <p:sp>
        <p:nvSpPr>
          <p:cNvPr id="5" name="Rectangle 1"/>
          <p:cNvSpPr>
            <a:spLocks noChangeArrowheads="1"/>
          </p:cNvSpPr>
          <p:nvPr/>
        </p:nvSpPr>
        <p:spPr bwMode="auto">
          <a:xfrm>
            <a:off x="5466" y="-93014"/>
            <a:ext cx="9138533" cy="69865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457200" algn="l"/>
              </a:tabLst>
            </a:pPr>
            <a:r>
              <a:rPr kumimoji="0" lang="en-US" b="1" i="0" u="sng"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RESUME/ CURRICULUM VITAE (CV)</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4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Name:</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4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Address: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4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E-Mail Id:</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4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Contact No.:</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4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6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Career Statement:</a:t>
            </a:r>
            <a:r>
              <a:rPr kumimoji="0" lang="en-US" sz="16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 </a:t>
            </a:r>
            <a:r>
              <a:rPr kumimoji="0" lang="en-US" sz="14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Looking for challenging and responsible opportunity, explore strength and potentials in a professional organizations to meet employers expectations.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4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6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Academic Profile:</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6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Project Experience:</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4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Currently working on XYZ project for ABC company ltd., using VB and SQL.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4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Implemented ABC system at XYZ client using C++.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6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Computer skills:</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4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Programming in C/ C++</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4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Well Verse with VB 6.0, Oracle and MS Access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6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Achievements:</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4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Obtained scholarship of </a:t>
            </a:r>
            <a:r>
              <a:rPr kumimoji="0" lang="en-US" sz="1400" b="0" i="0" u="none" strike="noStrike" cap="none" normalizeH="0" baseline="0" dirty="0" smtClean="0">
                <a:ln>
                  <a:noFill/>
                </a:ln>
                <a:solidFill>
                  <a:srgbClr val="0D0D0D"/>
                </a:solidFill>
                <a:effectLst/>
                <a:latin typeface="Calibri"/>
                <a:ea typeface="Calibri" pitchFamily="34" charset="0"/>
                <a:cs typeface="Times New Roman" pitchFamily="18" charset="0"/>
              </a:rPr>
              <a:t>“</a:t>
            </a:r>
            <a:r>
              <a:rPr kumimoji="0" lang="en-US" sz="14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amount</a:t>
            </a:r>
            <a:r>
              <a:rPr kumimoji="0" lang="en-US" sz="1400" b="0" i="0" u="none" strike="noStrike" cap="none" normalizeH="0" baseline="0" dirty="0" smtClean="0">
                <a:ln>
                  <a:noFill/>
                </a:ln>
                <a:solidFill>
                  <a:srgbClr val="0D0D0D"/>
                </a:solidFill>
                <a:effectLst/>
                <a:latin typeface="Calibri"/>
                <a:ea typeface="Calibri" pitchFamily="34" charset="0"/>
                <a:cs typeface="Times New Roman" pitchFamily="18" charset="0"/>
              </a:rPr>
              <a:t>”</a:t>
            </a:r>
            <a:r>
              <a:rPr kumimoji="0" lang="en-US" sz="14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 from XYZ Group of Industries in </a:t>
            </a:r>
            <a:r>
              <a:rPr kumimoji="0" lang="en-US" sz="1400" b="0" i="0" u="none" strike="noStrike" cap="none" normalizeH="0" baseline="0" dirty="0" smtClean="0">
                <a:ln>
                  <a:noFill/>
                </a:ln>
                <a:solidFill>
                  <a:srgbClr val="0D0D0D"/>
                </a:solidFill>
                <a:effectLst/>
                <a:latin typeface="Calibri"/>
                <a:ea typeface="Calibri" pitchFamily="34" charset="0"/>
                <a:cs typeface="Times New Roman" pitchFamily="18" charset="0"/>
              </a:rPr>
              <a:t>“</a:t>
            </a:r>
            <a:r>
              <a:rPr kumimoji="0" lang="en-US" sz="14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year</a:t>
            </a:r>
            <a:r>
              <a:rPr kumimoji="0" lang="en-US" sz="1400" b="0" i="0" u="none" strike="noStrike" cap="none" normalizeH="0" baseline="0" dirty="0" smtClean="0">
                <a:ln>
                  <a:noFill/>
                </a:ln>
                <a:solidFill>
                  <a:srgbClr val="0D0D0D"/>
                </a:solidFill>
                <a:effectLst/>
                <a:latin typeface="Calibri"/>
                <a:ea typeface="Calibri" pitchFamily="34" charset="0"/>
                <a:cs typeface="Times New Roman" pitchFamily="18" charset="0"/>
              </a:rPr>
              <a: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4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Ranked </a:t>
            </a:r>
            <a:r>
              <a:rPr kumimoji="0" lang="en-US" sz="1400" b="0" i="0" u="none" strike="noStrike" cap="none" normalizeH="0" baseline="0" dirty="0" smtClean="0">
                <a:ln>
                  <a:noFill/>
                </a:ln>
                <a:solidFill>
                  <a:srgbClr val="0D0D0D"/>
                </a:solidFill>
                <a:effectLst/>
                <a:latin typeface="Calibri"/>
                <a:ea typeface="Calibri" pitchFamily="34" charset="0"/>
                <a:cs typeface="Times New Roman" pitchFamily="18" charset="0"/>
              </a:rPr>
              <a:t>“</a:t>
            </a:r>
            <a:r>
              <a:rPr kumimoji="0" lang="en-US" sz="14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A</a:t>
            </a:r>
            <a:r>
              <a:rPr kumimoji="0" lang="en-US" sz="1400" b="0" i="0" u="none" strike="noStrike" cap="none" normalizeH="0" baseline="0" dirty="0" smtClean="0">
                <a:ln>
                  <a:noFill/>
                </a:ln>
                <a:solidFill>
                  <a:srgbClr val="0D0D0D"/>
                </a:solidFill>
                <a:effectLst/>
                <a:latin typeface="Calibri"/>
                <a:ea typeface="Calibri" pitchFamily="34" charset="0"/>
                <a:cs typeface="Times New Roman" pitchFamily="18" charset="0"/>
              </a:rPr>
              <a:t>”</a:t>
            </a:r>
            <a:r>
              <a:rPr kumimoji="0" lang="en-US" sz="14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 in S.S.C. merit list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6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Extracurricular activities:</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4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Lead the college tech-fest </a:t>
            </a:r>
            <a:r>
              <a:rPr kumimoji="0" lang="en-US" sz="1400" b="0" i="0" u="none" strike="noStrike" cap="none" normalizeH="0" baseline="0" dirty="0" smtClean="0">
                <a:ln>
                  <a:noFill/>
                </a:ln>
                <a:solidFill>
                  <a:srgbClr val="0D0D0D"/>
                </a:solidFill>
                <a:effectLst/>
                <a:latin typeface="Calibri"/>
                <a:ea typeface="Calibri" pitchFamily="34" charset="0"/>
                <a:cs typeface="Times New Roman" pitchFamily="18" charset="0"/>
              </a:rPr>
              <a:t>–</a:t>
            </a:r>
            <a:r>
              <a:rPr kumimoji="0" lang="en-US" sz="14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 </a:t>
            </a:r>
            <a:r>
              <a:rPr kumimoji="0" lang="en-US" sz="1400" b="0" i="0" u="none" strike="noStrike" cap="none" normalizeH="0" baseline="0" dirty="0" smtClean="0">
                <a:ln>
                  <a:noFill/>
                </a:ln>
                <a:solidFill>
                  <a:srgbClr val="0D0D0D"/>
                </a:solidFill>
                <a:effectLst/>
                <a:latin typeface="Calibri"/>
                <a:ea typeface="Calibri" pitchFamily="34" charset="0"/>
                <a:cs typeface="Times New Roman" pitchFamily="18" charset="0"/>
              </a:rPr>
              <a:t>“</a:t>
            </a:r>
            <a:r>
              <a:rPr kumimoji="0" lang="en-US" sz="1400" b="0"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name</a:t>
            </a:r>
            <a:r>
              <a:rPr kumimoji="0" lang="en-US" sz="1400" b="0" i="0" u="none" strike="noStrike" cap="none" normalizeH="0" baseline="0" dirty="0" smtClean="0">
                <a:ln>
                  <a:noFill/>
                </a:ln>
                <a:solidFill>
                  <a:srgbClr val="0D0D0D"/>
                </a:solidFill>
                <a:effectLst/>
                <a:latin typeface="Calibri"/>
                <a:ea typeface="Calibri" pitchFamily="34" charset="0"/>
                <a:cs typeface="Times New Roman" pitchFamily="18" charset="0"/>
              </a:rPr>
              <a:t>”</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6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Personal Details:</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4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Date of Birth: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400" b="1" i="0" u="none" strike="noStrike" cap="none" normalizeH="0" baseline="0" dirty="0" smtClean="0">
                <a:ln>
                  <a:noFill/>
                </a:ln>
                <a:solidFill>
                  <a:srgbClr val="0D0D0D"/>
                </a:solidFill>
                <a:effectLst/>
                <a:latin typeface="Book Antiqua" pitchFamily="18" charset="0"/>
                <a:ea typeface="Times New Roman" pitchFamily="18" charset="0"/>
                <a:cs typeface="Times New Roman" pitchFamily="18" charset="0"/>
              </a:rPr>
              <a:t>Sex: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400" b="1" i="0" u="none" strike="noStrike" cap="none" normalizeH="0" baseline="0" dirty="0" smtClean="0">
                <a:ln>
                  <a:noFill/>
                </a:ln>
                <a:solidFill>
                  <a:srgbClr val="0D0D0D"/>
                </a:solidFill>
                <a:effectLst/>
                <a:latin typeface="Book Antiqua" pitchFamily="18" charset="0"/>
                <a:ea typeface="Times New Roman" pitchFamily="18" charset="0"/>
                <a:cs typeface="Arial" pitchFamily="34" charset="0"/>
              </a:rPr>
              <a:t>Marital status</a:t>
            </a:r>
            <a:r>
              <a:rPr kumimoji="0" lang="en-US" sz="1400" b="0" i="0" u="none" strike="noStrike" cap="none" normalizeH="0" baseline="0" dirty="0" smtClean="0">
                <a:ln>
                  <a:noFill/>
                </a:ln>
                <a:solidFill>
                  <a:srgbClr val="0D0D0D"/>
                </a:solidFill>
                <a:effectLst/>
                <a:latin typeface="Book Antiqua" pitchFamily="18" charset="0"/>
                <a:ea typeface="Times New Roman" pitchFamily="18" charset="0"/>
                <a:cs typeface="Arial" pitchFamily="34" charset="0"/>
              </a:rPr>
              <a:t>: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400" b="1" i="0" u="none" strike="noStrike" cap="none" normalizeH="0" baseline="0" dirty="0" smtClean="0">
                <a:ln>
                  <a:noFill/>
                </a:ln>
                <a:solidFill>
                  <a:srgbClr val="0D0D0D"/>
                </a:solidFill>
                <a:effectLst/>
                <a:latin typeface="Book Antiqua" pitchFamily="18" charset="0"/>
                <a:ea typeface="Times New Roman" pitchFamily="18" charset="0"/>
                <a:cs typeface="Arial" pitchFamily="34" charset="0"/>
              </a:rPr>
              <a:t>Nationality</a:t>
            </a:r>
            <a:r>
              <a:rPr kumimoji="0" lang="en-US" sz="1400" b="0" i="0" u="none" strike="noStrike" cap="none" normalizeH="0" baseline="0" dirty="0" smtClean="0">
                <a:ln>
                  <a:noFill/>
                </a:ln>
                <a:solidFill>
                  <a:srgbClr val="0D0D0D"/>
                </a:solidFill>
                <a:effectLst/>
                <a:latin typeface="Book Antiqua" pitchFamily="18" charset="0"/>
                <a:ea typeface="Times New Roman" pitchFamily="18" charset="0"/>
                <a:cs typeface="Arial" pitchFamily="34" charset="0"/>
              </a:rPr>
              <a:t>: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4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Languages known: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4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Hobbies: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4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   References: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4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	1] Name, Designation and Address:	2] Name, Designation and Address: </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14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              -------------------------------------------     	      ---------------------------------------	</a:t>
            </a:r>
            <a:r>
              <a:rPr kumimoji="0" lang="en-US" sz="1200" b="1" i="0" u="none" strike="noStrike" cap="none" normalizeH="0" baseline="0" dirty="0" smtClean="0">
                <a:ln>
                  <a:noFill/>
                </a:ln>
                <a:solidFill>
                  <a:srgbClr val="0D0D0D"/>
                </a:solidFill>
                <a:effectLst/>
                <a:latin typeface="Book Antiqua" pitchFamily="18" charset="0"/>
                <a:ea typeface="Calibri" pitchFamily="34"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5827190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0"/>
            <a:ext cx="8208912" cy="6247864"/>
          </a:xfrm>
          <a:prstGeom prst="rect">
            <a:avLst/>
          </a:prstGeom>
        </p:spPr>
        <p:txBody>
          <a:bodyPr wrap="square">
            <a:spAutoFit/>
          </a:bodyPr>
          <a:lstStyle/>
          <a:p>
            <a:endParaRPr lang="en-US" sz="4000" b="1" dirty="0" smtClean="0"/>
          </a:p>
          <a:p>
            <a:pPr algn="ctr"/>
            <a:r>
              <a:rPr lang="en-US" sz="4000" b="1" dirty="0" smtClean="0"/>
              <a:t>Impressive </a:t>
            </a:r>
            <a:r>
              <a:rPr lang="en-US" sz="4000" b="1" dirty="0"/>
              <a:t>Resume </a:t>
            </a:r>
            <a:r>
              <a:rPr lang="en-US" sz="4000" b="1" dirty="0" smtClean="0"/>
              <a:t>format</a:t>
            </a:r>
            <a:r>
              <a:rPr lang="en-US" sz="4000" b="1" dirty="0"/>
              <a:t> </a:t>
            </a:r>
            <a:endParaRPr lang="en-US" sz="4000" b="1" dirty="0" smtClean="0"/>
          </a:p>
          <a:p>
            <a:endParaRPr lang="en-IN" sz="4000" dirty="0"/>
          </a:p>
          <a:p>
            <a:pPr marL="571500" lvl="0" indent="-571500">
              <a:buFont typeface="Arial" pitchFamily="34" charset="0"/>
              <a:buChar char="•"/>
            </a:pPr>
            <a:r>
              <a:rPr lang="en-US" sz="4000" dirty="0" smtClean="0"/>
              <a:t>Attractive Paper </a:t>
            </a:r>
          </a:p>
          <a:p>
            <a:pPr marL="571500" lvl="0" indent="-571500">
              <a:buFont typeface="Arial" pitchFamily="34" charset="0"/>
              <a:buChar char="•"/>
            </a:pPr>
            <a:r>
              <a:rPr lang="en-US" sz="4000" dirty="0" smtClean="0"/>
              <a:t>Well </a:t>
            </a:r>
            <a:r>
              <a:rPr lang="en-US" sz="4000" dirty="0"/>
              <a:t>Printed </a:t>
            </a:r>
            <a:r>
              <a:rPr lang="en-US" sz="4000" dirty="0" smtClean="0"/>
              <a:t>Paper </a:t>
            </a:r>
            <a:endParaRPr lang="en-IN" sz="4000" dirty="0" smtClean="0"/>
          </a:p>
          <a:p>
            <a:pPr marL="571500" lvl="0" indent="-571500">
              <a:buFont typeface="Arial" pitchFamily="34" charset="0"/>
              <a:buChar char="•"/>
            </a:pPr>
            <a:r>
              <a:rPr lang="en-US" sz="4000" dirty="0" smtClean="0"/>
              <a:t>Use Consistency</a:t>
            </a:r>
            <a:endParaRPr lang="en-IN" sz="4000" dirty="0" smtClean="0"/>
          </a:p>
          <a:p>
            <a:pPr marL="571500" lvl="0" indent="-571500">
              <a:buFont typeface="Arial" pitchFamily="34" charset="0"/>
              <a:buChar char="•"/>
            </a:pPr>
            <a:r>
              <a:rPr lang="en-US" sz="4000" dirty="0" smtClean="0"/>
              <a:t>Perfect spacing </a:t>
            </a:r>
            <a:endParaRPr lang="en-IN" sz="4000" dirty="0" smtClean="0"/>
          </a:p>
          <a:p>
            <a:pPr marL="571500" lvl="0" indent="-571500">
              <a:buFont typeface="Arial" pitchFamily="34" charset="0"/>
              <a:buChar char="•"/>
            </a:pPr>
            <a:r>
              <a:rPr lang="en-US" sz="4000" dirty="0" smtClean="0"/>
              <a:t>Length</a:t>
            </a:r>
            <a:endParaRPr lang="en-IN" sz="4000" dirty="0"/>
          </a:p>
          <a:p>
            <a:pPr marL="571500" lvl="0" indent="-571500">
              <a:buFont typeface="Arial" pitchFamily="34" charset="0"/>
              <a:buChar char="•"/>
            </a:pPr>
            <a:r>
              <a:rPr lang="en-US" sz="4000" dirty="0" smtClean="0"/>
              <a:t>Format</a:t>
            </a:r>
            <a:endParaRPr lang="en-IN" sz="4000" dirty="0" smtClean="0"/>
          </a:p>
          <a:p>
            <a:pPr marL="571500" lvl="0" indent="-571500">
              <a:buFont typeface="Arial" pitchFamily="34" charset="0"/>
              <a:buChar char="•"/>
            </a:pPr>
            <a:r>
              <a:rPr lang="en-US" sz="4000" dirty="0" smtClean="0"/>
              <a:t>Avoid </a:t>
            </a:r>
            <a:r>
              <a:rPr lang="en-US" sz="4000" dirty="0"/>
              <a:t>some </a:t>
            </a:r>
            <a:r>
              <a:rPr lang="en-US" sz="4000" dirty="0" smtClean="0"/>
              <a:t>points</a:t>
            </a:r>
            <a:r>
              <a:rPr lang="en-US" sz="4000" dirty="0"/>
              <a:t> </a:t>
            </a:r>
            <a:endParaRPr lang="en-IN" sz="4000" dirty="0" smtClean="0"/>
          </a:p>
        </p:txBody>
      </p:sp>
    </p:spTree>
    <p:extLst>
      <p:ext uri="{BB962C8B-B14F-4D97-AF65-F5344CB8AC3E}">
        <p14:creationId xmlns:p14="http://schemas.microsoft.com/office/powerpoint/2010/main" val="399551505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08920"/>
            <a:ext cx="7620000" cy="1143000"/>
          </a:xfrm>
        </p:spPr>
        <p:txBody>
          <a:bodyPr/>
          <a:lstStyle/>
          <a:p>
            <a:pPr algn="ctr"/>
            <a:r>
              <a:rPr lang="en-US" sz="6600" b="1" dirty="0" smtClean="0">
                <a:solidFill>
                  <a:srgbClr val="C00000"/>
                </a:solidFill>
              </a:rPr>
              <a:t>EMAIL ETIQUETTE</a:t>
            </a:r>
            <a:endParaRPr lang="en-IN" sz="6600" b="1" dirty="0">
              <a:solidFill>
                <a:srgbClr val="C00000"/>
              </a:solidFill>
            </a:endParaRPr>
          </a:p>
        </p:txBody>
      </p:sp>
    </p:spTree>
    <p:extLst>
      <p:ext uri="{BB962C8B-B14F-4D97-AF65-F5344CB8AC3E}">
        <p14:creationId xmlns:p14="http://schemas.microsoft.com/office/powerpoint/2010/main" val="253243222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008" y="335846"/>
            <a:ext cx="8244408" cy="6370975"/>
          </a:xfrm>
          <a:prstGeom prst="rect">
            <a:avLst/>
          </a:prstGeom>
        </p:spPr>
        <p:txBody>
          <a:bodyPr wrap="square">
            <a:spAutoFit/>
          </a:bodyPr>
          <a:lstStyle/>
          <a:p>
            <a:pPr algn="ctr"/>
            <a:r>
              <a:rPr lang="en-US" sz="2800" b="1" dirty="0" smtClean="0">
                <a:latin typeface="Book Antiqua" pitchFamily="18" charset="0"/>
              </a:rPr>
              <a:t>INTRODUCTION</a:t>
            </a:r>
          </a:p>
          <a:p>
            <a:pPr algn="just"/>
            <a:endParaRPr lang="en-US" sz="2800" b="1" dirty="0">
              <a:latin typeface="Book Antiqua" pitchFamily="18" charset="0"/>
            </a:endParaRPr>
          </a:p>
          <a:p>
            <a:pPr algn="just"/>
            <a:r>
              <a:rPr lang="en-US" sz="3200" b="1" dirty="0" smtClean="0">
                <a:latin typeface="Book Antiqua" pitchFamily="18" charset="0"/>
              </a:rPr>
              <a:t>Meaning</a:t>
            </a:r>
            <a:r>
              <a:rPr lang="en-US" sz="3200" b="1" dirty="0">
                <a:latin typeface="Book Antiqua" pitchFamily="18" charset="0"/>
              </a:rPr>
              <a:t>: </a:t>
            </a:r>
            <a:r>
              <a:rPr lang="en-US" sz="3200" b="1" dirty="0" smtClean="0">
                <a:latin typeface="Book Antiqua" pitchFamily="18" charset="0"/>
              </a:rPr>
              <a:t>Email</a:t>
            </a:r>
            <a:r>
              <a:rPr lang="en-US" sz="3200" dirty="0">
                <a:latin typeface="Book Antiqua" pitchFamily="18" charset="0"/>
              </a:rPr>
              <a:t> stands for </a:t>
            </a:r>
            <a:r>
              <a:rPr lang="en-US" sz="3200" b="1" dirty="0">
                <a:solidFill>
                  <a:srgbClr val="FF0000"/>
                </a:solidFill>
                <a:latin typeface="Book Antiqua" pitchFamily="18" charset="0"/>
              </a:rPr>
              <a:t>electronic</a:t>
            </a:r>
            <a:r>
              <a:rPr lang="en-US" sz="3200" dirty="0">
                <a:solidFill>
                  <a:srgbClr val="FF0000"/>
                </a:solidFill>
                <a:latin typeface="Book Antiqua" pitchFamily="18" charset="0"/>
              </a:rPr>
              <a:t> </a:t>
            </a:r>
            <a:r>
              <a:rPr lang="en-US" sz="3200" b="1" dirty="0">
                <a:solidFill>
                  <a:srgbClr val="FF0000"/>
                </a:solidFill>
                <a:latin typeface="Book Antiqua" pitchFamily="18" charset="0"/>
              </a:rPr>
              <a:t>mail</a:t>
            </a:r>
            <a:r>
              <a:rPr lang="en-US" sz="3200" dirty="0">
                <a:latin typeface="Book Antiqua" pitchFamily="18" charset="0"/>
              </a:rPr>
              <a:t>. It is the easiest and the cheapest way of communication. It is used in formal, semi-formal as well as an informal way of expressions or </a:t>
            </a:r>
            <a:r>
              <a:rPr lang="en-US" sz="3200" b="1" dirty="0">
                <a:latin typeface="Book Antiqua" pitchFamily="18" charset="0"/>
              </a:rPr>
              <a:t>writing</a:t>
            </a:r>
            <a:r>
              <a:rPr lang="en-US" sz="3200" dirty="0">
                <a:latin typeface="Book Antiqua" pitchFamily="18" charset="0"/>
              </a:rPr>
              <a:t>.</a:t>
            </a:r>
            <a:endParaRPr lang="en-IN" sz="3200" dirty="0">
              <a:latin typeface="Book Antiqua" pitchFamily="18" charset="0"/>
            </a:endParaRPr>
          </a:p>
          <a:p>
            <a:pPr algn="just"/>
            <a:endParaRPr lang="en-US" sz="3200" dirty="0" smtClean="0">
              <a:latin typeface="Book Antiqua" pitchFamily="18" charset="0"/>
            </a:endParaRPr>
          </a:p>
          <a:p>
            <a:pPr algn="just"/>
            <a:endParaRPr lang="en-US" sz="3200" dirty="0">
              <a:latin typeface="Book Antiqua" pitchFamily="18" charset="0"/>
            </a:endParaRPr>
          </a:p>
          <a:p>
            <a:pPr algn="just"/>
            <a:r>
              <a:rPr lang="en-US" sz="3200" dirty="0" smtClean="0">
                <a:latin typeface="Book Antiqua" pitchFamily="18" charset="0"/>
              </a:rPr>
              <a:t>Email </a:t>
            </a:r>
            <a:r>
              <a:rPr lang="en-US" sz="3200" dirty="0">
                <a:latin typeface="Book Antiqua" pitchFamily="18" charset="0"/>
              </a:rPr>
              <a:t>communication offers more advantages; it’s inexpensive and saves papers and promotes green initiatives. It is convenient and saves time.</a:t>
            </a:r>
            <a:endParaRPr lang="en-IN" sz="3200" dirty="0">
              <a:latin typeface="Book Antiqua" pitchFamily="18" charset="0"/>
            </a:endParaRPr>
          </a:p>
        </p:txBody>
      </p:sp>
    </p:spTree>
    <p:extLst>
      <p:ext uri="{BB962C8B-B14F-4D97-AF65-F5344CB8AC3E}">
        <p14:creationId xmlns:p14="http://schemas.microsoft.com/office/powerpoint/2010/main" val="367209883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8" name="Picture 4" descr="How to Format a Business Ema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08"/>
            <a:ext cx="9144000" cy="684419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681140" y="159023"/>
            <a:ext cx="2174954" cy="461665"/>
          </a:xfrm>
          <a:prstGeom prst="rect">
            <a:avLst/>
          </a:prstGeom>
        </p:spPr>
        <p:txBody>
          <a:bodyPr wrap="none">
            <a:spAutoFit/>
          </a:bodyPr>
          <a:lstStyle/>
          <a:p>
            <a:pPr algn="just"/>
            <a:r>
              <a:rPr lang="en-US" sz="2400" b="1" dirty="0" smtClean="0"/>
              <a:t>EMAIL FORMAT</a:t>
            </a:r>
            <a:endParaRPr lang="en-US" b="1" dirty="0"/>
          </a:p>
        </p:txBody>
      </p:sp>
    </p:spTree>
    <p:extLst>
      <p:ext uri="{BB962C8B-B14F-4D97-AF65-F5344CB8AC3E}">
        <p14:creationId xmlns:p14="http://schemas.microsoft.com/office/powerpoint/2010/main" val="406196738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280920" cy="6309320"/>
          </a:xfrm>
        </p:spPr>
        <p:txBody>
          <a:bodyPr>
            <a:noAutofit/>
          </a:bodyPr>
          <a:lstStyle/>
          <a:p>
            <a:pPr marL="114300" indent="0" algn="ctr">
              <a:buNone/>
            </a:pPr>
            <a:r>
              <a:rPr lang="en-US" sz="2400" b="1" dirty="0" smtClean="0">
                <a:latin typeface="Times New Roman" pitchFamily="18" charset="0"/>
                <a:cs typeface="Times New Roman" pitchFamily="18" charset="0"/>
              </a:rPr>
              <a:t>EMAIL JARGON</a:t>
            </a:r>
            <a:endParaRPr lang="en-IN" sz="2400" dirty="0" smtClean="0">
              <a:latin typeface="Times New Roman" pitchFamily="18" charset="0"/>
              <a:cs typeface="Times New Roman" pitchFamily="18" charset="0"/>
            </a:endParaRPr>
          </a:p>
          <a:p>
            <a:pPr marL="114300" indent="0" algn="just">
              <a:buNone/>
            </a:pPr>
            <a:endParaRPr lang="en-IN" sz="1600" dirty="0">
              <a:latin typeface="Times New Roman" pitchFamily="18" charset="0"/>
              <a:cs typeface="Times New Roman" pitchFamily="18" charset="0"/>
            </a:endParaRPr>
          </a:p>
          <a:p>
            <a:pPr algn="just"/>
            <a:r>
              <a:rPr lang="en-US" sz="1800" b="1" dirty="0">
                <a:latin typeface="Times New Roman" pitchFamily="18" charset="0"/>
                <a:cs typeface="Times New Roman" pitchFamily="18" charset="0"/>
              </a:rPr>
              <a:t>Spam: </a:t>
            </a:r>
            <a:r>
              <a:rPr lang="en-US" sz="1800" dirty="0">
                <a:latin typeface="Times New Roman" pitchFamily="18" charset="0"/>
                <a:cs typeface="Times New Roman" pitchFamily="18" charset="0"/>
              </a:rPr>
              <a:t>Unsolicited email sent to many people simultaneously, usually commercial, but occasionally political</a:t>
            </a:r>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algn="just"/>
            <a:r>
              <a:rPr lang="en-US" sz="1800" b="1" dirty="0">
                <a:latin typeface="Times New Roman" pitchFamily="18" charset="0"/>
                <a:cs typeface="Times New Roman" pitchFamily="18" charset="0"/>
              </a:rPr>
              <a:t>Bounce: </a:t>
            </a:r>
            <a:r>
              <a:rPr lang="en-US" sz="1800" dirty="0">
                <a:latin typeface="Times New Roman" pitchFamily="18" charset="0"/>
                <a:cs typeface="Times New Roman" pitchFamily="18" charset="0"/>
              </a:rPr>
              <a:t>A message that was returned to the sender, either because the email address was incorrect, the receiver’s mailbox was full, or because there was a configuration problem on the receiver’s </a:t>
            </a:r>
            <a:r>
              <a:rPr lang="en-US" sz="1800" dirty="0" smtClean="0">
                <a:latin typeface="Times New Roman" pitchFamily="18" charset="0"/>
                <a:cs typeface="Times New Roman" pitchFamily="18" charset="0"/>
              </a:rPr>
              <a:t>end. </a:t>
            </a:r>
            <a:endParaRPr lang="en-IN" sz="1800" dirty="0" smtClean="0">
              <a:latin typeface="Times New Roman" pitchFamily="18" charset="0"/>
              <a:cs typeface="Times New Roman" pitchFamily="18" charset="0"/>
            </a:endParaRPr>
          </a:p>
          <a:p>
            <a:pPr algn="just"/>
            <a:r>
              <a:rPr lang="en-US" sz="1800" b="1" dirty="0" smtClean="0">
                <a:latin typeface="Times New Roman" pitchFamily="18" charset="0"/>
                <a:cs typeface="Times New Roman" pitchFamily="18" charset="0"/>
              </a:rPr>
              <a:t>Bot: </a:t>
            </a:r>
            <a:r>
              <a:rPr lang="en-US" sz="1800" dirty="0" smtClean="0">
                <a:latin typeface="Times New Roman" pitchFamily="18" charset="0"/>
                <a:cs typeface="Times New Roman" pitchFamily="18" charset="0"/>
              </a:rPr>
              <a:t>A piece of software that acts on behalf of and in place of a </a:t>
            </a:r>
            <a:r>
              <a:rPr lang="en-US" sz="1800" dirty="0">
                <a:latin typeface="Times New Roman" pitchFamily="18" charset="0"/>
                <a:cs typeface="Times New Roman" pitchFamily="18" charset="0"/>
              </a:rPr>
              <a:t>remote human (from  </a:t>
            </a:r>
            <a:r>
              <a:rPr lang="en-US" sz="1800" dirty="0" err="1">
                <a:latin typeface="Times New Roman" pitchFamily="18" charset="0"/>
                <a:cs typeface="Times New Roman" pitchFamily="18" charset="0"/>
              </a:rPr>
              <a:t>ro</a:t>
            </a:r>
            <a:r>
              <a:rPr lang="en-US" sz="1800" dirty="0">
                <a:latin typeface="Times New Roman" pitchFamily="18" charset="0"/>
                <a:cs typeface="Times New Roman" pitchFamily="18" charset="0"/>
              </a:rPr>
              <a:t> BOT</a:t>
            </a:r>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algn="just"/>
            <a:r>
              <a:rPr lang="en-US" sz="1800" b="1" dirty="0" err="1">
                <a:latin typeface="Times New Roman" pitchFamily="18" charset="0"/>
                <a:cs typeface="Times New Roman" pitchFamily="18" charset="0"/>
              </a:rPr>
              <a:t>Mailbot</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A piece of software that automatically replies to email</a:t>
            </a:r>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algn="just"/>
            <a:r>
              <a:rPr lang="en-US" sz="1800" b="1" dirty="0" err="1">
                <a:latin typeface="Times New Roman" pitchFamily="18" charset="0"/>
                <a:cs typeface="Times New Roman" pitchFamily="18" charset="0"/>
              </a:rPr>
              <a:t>Listbot</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A piece of software that manages distribution lists. Also called a list server or majordomo (after the name of a common list server </a:t>
            </a:r>
            <a:endParaRPr lang="en-IN" sz="1800" dirty="0">
              <a:latin typeface="Times New Roman" pitchFamily="18" charset="0"/>
              <a:cs typeface="Times New Roman" pitchFamily="18" charset="0"/>
            </a:endParaRPr>
          </a:p>
          <a:p>
            <a:pPr algn="just"/>
            <a:r>
              <a:rPr lang="en-US" sz="1800" b="1" dirty="0">
                <a:latin typeface="Times New Roman" pitchFamily="18" charset="0"/>
                <a:cs typeface="Times New Roman" pitchFamily="18" charset="0"/>
              </a:rPr>
              <a:t>Post: </a:t>
            </a:r>
            <a:r>
              <a:rPr lang="en-US" sz="1800" dirty="0">
                <a:latin typeface="Times New Roman" pitchFamily="18" charset="0"/>
                <a:cs typeface="Times New Roman" pitchFamily="18" charset="0"/>
              </a:rPr>
              <a:t>Send to a distribution list or Usenet newsgroup, i.e., to a quasi-stable group of people</a:t>
            </a:r>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algn="just"/>
            <a:r>
              <a:rPr lang="en-US" sz="1800" b="1" dirty="0" smtClean="0">
                <a:latin typeface="Times New Roman" pitchFamily="18" charset="0"/>
                <a:cs typeface="Times New Roman" pitchFamily="18" charset="0"/>
              </a:rPr>
              <a:t>Lurk</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To read messages anonymously (in either a mailing list or Usenet newsgroup) without posting</a:t>
            </a:r>
            <a:r>
              <a:rPr lang="en-US"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algn="just"/>
            <a:r>
              <a:rPr lang="en-US" sz="1800" b="1" dirty="0">
                <a:latin typeface="Times New Roman" pitchFamily="18" charset="0"/>
                <a:cs typeface="Times New Roman" pitchFamily="18" charset="0"/>
              </a:rPr>
              <a:t>Ping: </a:t>
            </a:r>
            <a:r>
              <a:rPr lang="en-US" sz="1800" dirty="0">
                <a:latin typeface="Times New Roman" pitchFamily="18" charset="0"/>
                <a:cs typeface="Times New Roman" pitchFamily="18" charset="0"/>
              </a:rPr>
              <a:t>Test to see if the other person is there/awake/available. (This comes from a Unix test to see if a machine, or its net connection, was active or not.) ‘Lunch tomorrow? I may be busy with a client. Ping me at eleven thirty or so.’</a:t>
            </a:r>
            <a:endParaRPr lang="en-IN" sz="1800" dirty="0">
              <a:latin typeface="Times New Roman" pitchFamily="18" charset="0"/>
              <a:cs typeface="Times New Roman" pitchFamily="18" charset="0"/>
            </a:endParaRPr>
          </a:p>
          <a:p>
            <a:pPr marL="114300" indent="0" algn="just">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657101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865" y="116632"/>
            <a:ext cx="8222559" cy="6986528"/>
          </a:xfrm>
          <a:prstGeom prst="rect">
            <a:avLst/>
          </a:prstGeom>
        </p:spPr>
        <p:txBody>
          <a:bodyPr wrap="square">
            <a:spAutoFit/>
          </a:bodyPr>
          <a:lstStyle/>
          <a:p>
            <a:r>
              <a:rPr lang="en-US" sz="3200" b="1" dirty="0"/>
              <a:t>3. Verbs</a:t>
            </a:r>
            <a:r>
              <a:rPr lang="en-US" sz="3200" dirty="0"/>
              <a:t>: Verbs generally express action or a state of being. There are several classifications for verbs- action verbs,/linking verbs, main verbs/auxiliary verbs, transitive/intransitive and phrasal verbs. </a:t>
            </a:r>
            <a:endParaRPr lang="en-IN" sz="3200" dirty="0"/>
          </a:p>
          <a:p>
            <a:r>
              <a:rPr lang="en-US" sz="3200" b="1" dirty="0"/>
              <a:t>1. Action verbs</a:t>
            </a:r>
            <a:r>
              <a:rPr lang="en-US" sz="3200" dirty="0"/>
              <a:t> show action. </a:t>
            </a:r>
            <a:endParaRPr lang="en-IN" sz="3200" dirty="0"/>
          </a:p>
          <a:p>
            <a:r>
              <a:rPr lang="en-US" sz="3200" dirty="0"/>
              <a:t>He </a:t>
            </a:r>
            <a:r>
              <a:rPr lang="en-US" sz="3200" b="1" i="1" dirty="0"/>
              <a:t>runs</a:t>
            </a:r>
            <a:r>
              <a:rPr lang="en-US" sz="3200" dirty="0"/>
              <a:t>. He </a:t>
            </a:r>
            <a:r>
              <a:rPr lang="en-US" sz="3200" b="1" i="1" dirty="0"/>
              <a:t>plays</a:t>
            </a:r>
            <a:r>
              <a:rPr lang="en-US" sz="3200" dirty="0"/>
              <a:t>. They </a:t>
            </a:r>
            <a:r>
              <a:rPr lang="en-US" sz="3200" b="1" i="1" dirty="0"/>
              <a:t>study</a:t>
            </a:r>
            <a:r>
              <a:rPr lang="en-US" sz="3200" dirty="0"/>
              <a:t>. </a:t>
            </a:r>
            <a:endParaRPr lang="en-IN" sz="3200" dirty="0"/>
          </a:p>
          <a:p>
            <a:r>
              <a:rPr lang="en-US" sz="3200" b="1" dirty="0"/>
              <a:t>2. Linking Verbs</a:t>
            </a:r>
            <a:r>
              <a:rPr lang="en-US" sz="3200" dirty="0"/>
              <a:t> link the subject to an adjective. </a:t>
            </a:r>
            <a:endParaRPr lang="en-IN" sz="3200" dirty="0"/>
          </a:p>
          <a:p>
            <a:r>
              <a:rPr lang="en-US" sz="3200" dirty="0"/>
              <a:t>Ricky Martin </a:t>
            </a:r>
            <a:r>
              <a:rPr lang="en-US" sz="3200" b="1" i="1" dirty="0"/>
              <a:t>is</a:t>
            </a:r>
            <a:r>
              <a:rPr lang="en-US" sz="3200" dirty="0"/>
              <a:t> beautiful. </a:t>
            </a:r>
            <a:endParaRPr lang="en-IN" sz="3200" dirty="0"/>
          </a:p>
          <a:p>
            <a:r>
              <a:rPr lang="en-US" sz="3200" dirty="0"/>
              <a:t>The linking verb </a:t>
            </a:r>
            <a:r>
              <a:rPr lang="en-US" sz="3200" i="1" dirty="0"/>
              <a:t>is </a:t>
            </a:r>
            <a:r>
              <a:rPr lang="en-US" sz="3200" dirty="0"/>
              <a:t>links the adjective </a:t>
            </a:r>
            <a:r>
              <a:rPr lang="en-US" sz="3200" i="1" dirty="0"/>
              <a:t>beautiful</a:t>
            </a:r>
            <a:r>
              <a:rPr lang="en-US" sz="3200" dirty="0"/>
              <a:t> with the subject </a:t>
            </a:r>
            <a:r>
              <a:rPr lang="en-US" sz="3200" i="1" dirty="0"/>
              <a:t>Ricky Martin.</a:t>
            </a:r>
            <a:endParaRPr lang="en-IN" sz="3200" dirty="0"/>
          </a:p>
          <a:p>
            <a:r>
              <a:rPr lang="en-US" sz="3200" b="1" dirty="0"/>
              <a:t>1. Main verbs</a:t>
            </a:r>
            <a:r>
              <a:rPr lang="en-US" sz="3200" dirty="0"/>
              <a:t> can stand alone. </a:t>
            </a:r>
            <a:endParaRPr lang="en-IN" sz="3200" dirty="0"/>
          </a:p>
          <a:p>
            <a:r>
              <a:rPr lang="en-US" sz="3200" b="1" dirty="0"/>
              <a:t>2. Auxiliary verbs</a:t>
            </a:r>
            <a:r>
              <a:rPr lang="en-US" sz="3200" dirty="0"/>
              <a:t>, also called helping verbs, serve as support to the main verb. </a:t>
            </a:r>
            <a:endParaRPr lang="en-IN" sz="3200" dirty="0"/>
          </a:p>
        </p:txBody>
      </p:sp>
    </p:spTree>
    <p:extLst>
      <p:ext uri="{BB962C8B-B14F-4D97-AF65-F5344CB8AC3E}">
        <p14:creationId xmlns:p14="http://schemas.microsoft.com/office/powerpoint/2010/main" val="237015742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136904" cy="6264696"/>
          </a:xfrm>
        </p:spPr>
        <p:txBody>
          <a:bodyPr>
            <a:noAutofit/>
          </a:bodyPr>
          <a:lstStyle/>
          <a:p>
            <a:r>
              <a:rPr lang="en-US" sz="2000" b="1" dirty="0">
                <a:latin typeface="Times New Roman" pitchFamily="18" charset="0"/>
                <a:cs typeface="Times New Roman" pitchFamily="18" charset="0"/>
              </a:rPr>
              <a:t>Write an email for Inviting to your parents for college fest which will be held on January 21</a:t>
            </a:r>
            <a:r>
              <a:rPr lang="en-US" sz="2000" b="1" baseline="30000" dirty="0">
                <a:latin typeface="Times New Roman" pitchFamily="18" charset="0"/>
                <a:cs typeface="Times New Roman" pitchFamily="18" charset="0"/>
              </a:rPr>
              <a:t>st</a:t>
            </a: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2021.</a:t>
            </a:r>
            <a:endParaRPr lang="en-IN" sz="2000" dirty="0">
              <a:latin typeface="Times New Roman" pitchFamily="18" charset="0"/>
              <a:cs typeface="Times New Roman" pitchFamily="18" charset="0"/>
            </a:endParaRPr>
          </a:p>
          <a:p>
            <a:pPr marL="114300" indent="0">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114300" indent="0">
              <a:buNone/>
            </a:pPr>
            <a:r>
              <a:rPr lang="en-US" sz="2000" b="1" dirty="0">
                <a:latin typeface="Times New Roman" pitchFamily="18" charset="0"/>
                <a:cs typeface="Times New Roman" pitchFamily="18" charset="0"/>
              </a:rPr>
              <a:t>To:</a:t>
            </a:r>
            <a:r>
              <a:rPr lang="en-US" sz="2000" dirty="0">
                <a:latin typeface="Times New Roman" pitchFamily="18" charset="0"/>
                <a:cs typeface="Times New Roman" pitchFamily="18" charset="0"/>
              </a:rPr>
              <a:t> </a:t>
            </a:r>
            <a:r>
              <a:rPr lang="en-US" sz="2000" u="sng" dirty="0">
                <a:latin typeface="Times New Roman" pitchFamily="18" charset="0"/>
                <a:cs typeface="Times New Roman" pitchFamily="18" charset="0"/>
                <a:hlinkClick r:id="rId2"/>
              </a:rPr>
              <a:t>dennispeter@gmail.com</a:t>
            </a:r>
            <a:endParaRPr lang="en-IN" sz="2000" dirty="0">
              <a:latin typeface="Times New Roman" pitchFamily="18" charset="0"/>
              <a:cs typeface="Times New Roman" pitchFamily="18" charset="0"/>
            </a:endParaRPr>
          </a:p>
          <a:p>
            <a:pPr marL="114300" indent="0">
              <a:buNone/>
            </a:pPr>
            <a:r>
              <a:rPr lang="en-US" sz="2000" b="1" dirty="0">
                <a:latin typeface="Times New Roman" pitchFamily="18" charset="0"/>
                <a:cs typeface="Times New Roman" pitchFamily="18" charset="0"/>
              </a:rPr>
              <a:t>Cc:</a:t>
            </a:r>
            <a:endParaRPr lang="en-IN" sz="2000" b="1" dirty="0">
              <a:latin typeface="Times New Roman" pitchFamily="18" charset="0"/>
              <a:cs typeface="Times New Roman" pitchFamily="18" charset="0"/>
            </a:endParaRPr>
          </a:p>
          <a:p>
            <a:pPr marL="114300" indent="0">
              <a:buNone/>
            </a:pPr>
            <a:r>
              <a:rPr lang="en-US" sz="2000" b="1" dirty="0">
                <a:latin typeface="Times New Roman" pitchFamily="18" charset="0"/>
                <a:cs typeface="Times New Roman" pitchFamily="18" charset="0"/>
              </a:rPr>
              <a:t>Bcc:</a:t>
            </a:r>
            <a:endParaRPr lang="en-IN" sz="2000" b="1" dirty="0">
              <a:latin typeface="Times New Roman" pitchFamily="18" charset="0"/>
              <a:cs typeface="Times New Roman" pitchFamily="18" charset="0"/>
            </a:endParaRPr>
          </a:p>
          <a:p>
            <a:pPr marL="114300" indent="0">
              <a:buNone/>
            </a:pPr>
            <a:r>
              <a:rPr lang="en-US" sz="2000" b="1" dirty="0">
                <a:latin typeface="Times New Roman" pitchFamily="18" charset="0"/>
                <a:cs typeface="Times New Roman" pitchFamily="18" charset="0"/>
              </a:rPr>
              <a:t>Subject:</a:t>
            </a:r>
            <a:r>
              <a:rPr lang="en-US" sz="2000" dirty="0">
                <a:latin typeface="Times New Roman" pitchFamily="18" charset="0"/>
                <a:cs typeface="Times New Roman" pitchFamily="18" charset="0"/>
              </a:rPr>
              <a:t> Invitation.</a:t>
            </a:r>
            <a:endParaRPr lang="en-IN" sz="2000" dirty="0">
              <a:latin typeface="Times New Roman" pitchFamily="18" charset="0"/>
              <a:cs typeface="Times New Roman" pitchFamily="18" charset="0"/>
            </a:endParaRPr>
          </a:p>
          <a:p>
            <a:pPr marL="114300" indent="0">
              <a:buNone/>
            </a:pPr>
            <a:r>
              <a:rPr lang="en-US" sz="2000" dirty="0">
                <a:latin typeface="Times New Roman" pitchFamily="18" charset="0"/>
                <a:cs typeface="Times New Roman" pitchFamily="18" charset="0"/>
              </a:rPr>
              <a:t>Dear Parents,</a:t>
            </a:r>
            <a:endParaRPr lang="en-IN" sz="2000" dirty="0">
              <a:latin typeface="Times New Roman" pitchFamily="18" charset="0"/>
              <a:cs typeface="Times New Roman" pitchFamily="18" charset="0"/>
            </a:endParaRPr>
          </a:p>
          <a:p>
            <a:pPr marL="114300" indent="0">
              <a:buNone/>
            </a:pPr>
            <a:r>
              <a:rPr lang="en-US" sz="2000" dirty="0">
                <a:latin typeface="Times New Roman" pitchFamily="18" charset="0"/>
                <a:cs typeface="Times New Roman" pitchFamily="18" charset="0"/>
              </a:rPr>
              <a:t>Hope you all are well.</a:t>
            </a:r>
            <a:endParaRPr lang="en-IN" sz="2000" dirty="0">
              <a:latin typeface="Times New Roman" pitchFamily="18" charset="0"/>
              <a:cs typeface="Times New Roman" pitchFamily="18" charset="0"/>
            </a:endParaRPr>
          </a:p>
          <a:p>
            <a:pPr marL="114300" indent="0" algn="just">
              <a:buNone/>
            </a:pPr>
            <a:r>
              <a:rPr lang="en-US" sz="2000" dirty="0">
                <a:latin typeface="Times New Roman" pitchFamily="18" charset="0"/>
                <a:cs typeface="Times New Roman" pitchFamily="18" charset="0"/>
              </a:rPr>
              <a:t>I am very glad to invite you for the Annual college </a:t>
            </a:r>
            <a:r>
              <a:rPr lang="en-US" sz="2000" dirty="0" smtClean="0">
                <a:latin typeface="Times New Roman" pitchFamily="18" charset="0"/>
                <a:cs typeface="Times New Roman" pitchFamily="18" charset="0"/>
              </a:rPr>
              <a:t>fest-2021 </a:t>
            </a:r>
            <a:r>
              <a:rPr lang="en-US" sz="2000" dirty="0">
                <a:latin typeface="Times New Roman" pitchFamily="18" charset="0"/>
                <a:cs typeface="Times New Roman" pitchFamily="18" charset="0"/>
              </a:rPr>
              <a:t>which is going to be held on January 21</a:t>
            </a:r>
            <a:r>
              <a:rPr lang="en-US" sz="2000" baseline="30000" dirty="0">
                <a:latin typeface="Times New Roman" pitchFamily="18" charset="0"/>
                <a:cs typeface="Times New Roman" pitchFamily="18" charset="0"/>
              </a:rPr>
              <a:t>st</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2021 </a:t>
            </a:r>
            <a:r>
              <a:rPr lang="en-US" sz="2000" dirty="0">
                <a:latin typeface="Times New Roman" pitchFamily="18" charset="0"/>
                <a:cs typeface="Times New Roman" pitchFamily="18" charset="0"/>
              </a:rPr>
              <a:t>in our college. It’s been really long since caught up, so I think its great occasion to have lots of fun and love. </a:t>
            </a:r>
            <a:endParaRPr lang="en-IN" sz="2000" dirty="0">
              <a:latin typeface="Times New Roman" pitchFamily="18" charset="0"/>
              <a:cs typeface="Times New Roman" pitchFamily="18" charset="0"/>
            </a:endParaRPr>
          </a:p>
          <a:p>
            <a:pPr marL="114300" indent="0" algn="just">
              <a:buNone/>
            </a:pPr>
            <a:r>
              <a:rPr lang="en-US" sz="2000" dirty="0">
                <a:latin typeface="Times New Roman" pitchFamily="18" charset="0"/>
                <a:cs typeface="Times New Roman" pitchFamily="18" charset="0"/>
              </a:rPr>
              <a:t>The annual college fest will be so grand and it showcases our talent as well, please be with us and encourage</a:t>
            </a:r>
            <a:r>
              <a:rPr lang="en-US" sz="2000" dirty="0" smtClean="0">
                <a:latin typeface="Times New Roman" pitchFamily="18" charset="0"/>
                <a:cs typeface="Times New Roman" pitchFamily="18" charset="0"/>
              </a:rPr>
              <a:t>.</a:t>
            </a:r>
            <a:endParaRPr lang="en-IN" sz="2000" dirty="0" smtClean="0">
              <a:latin typeface="Times New Roman" pitchFamily="18" charset="0"/>
              <a:cs typeface="Times New Roman" pitchFamily="18" charset="0"/>
            </a:endParaRPr>
          </a:p>
          <a:p>
            <a:pPr marL="114300" indent="0">
              <a:buNone/>
            </a:pPr>
            <a:r>
              <a:rPr lang="en-US" sz="20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marL="114300" indent="0">
              <a:buNone/>
            </a:pPr>
            <a:r>
              <a:rPr lang="en-US" sz="2000" dirty="0" smtClean="0">
                <a:latin typeface="Times New Roman" pitchFamily="18" charset="0"/>
                <a:cs typeface="Times New Roman" pitchFamily="18" charset="0"/>
              </a:rPr>
              <a:t>Hope </a:t>
            </a:r>
            <a:r>
              <a:rPr lang="en-US" sz="2000" dirty="0">
                <a:latin typeface="Times New Roman" pitchFamily="18" charset="0"/>
                <a:cs typeface="Times New Roman" pitchFamily="18" charset="0"/>
              </a:rPr>
              <a:t>to hear from you soon.</a:t>
            </a:r>
            <a:endParaRPr lang="en-IN" sz="2000" dirty="0">
              <a:latin typeface="Times New Roman" pitchFamily="18" charset="0"/>
              <a:cs typeface="Times New Roman" pitchFamily="18" charset="0"/>
            </a:endParaRPr>
          </a:p>
          <a:p>
            <a:pPr marL="114300" indent="0">
              <a:buNone/>
            </a:pPr>
            <a:r>
              <a:rPr lang="en-US" sz="2000" dirty="0">
                <a:latin typeface="Times New Roman" pitchFamily="18" charset="0"/>
                <a:cs typeface="Times New Roman" pitchFamily="18" charset="0"/>
              </a:rPr>
              <a:t>Best regards</a:t>
            </a:r>
            <a:endParaRPr lang="en-IN" sz="2000" dirty="0">
              <a:latin typeface="Times New Roman" pitchFamily="18" charset="0"/>
              <a:cs typeface="Times New Roman" pitchFamily="18" charset="0"/>
            </a:endParaRPr>
          </a:p>
          <a:p>
            <a:pPr marL="114300" indent="0">
              <a:buNone/>
            </a:pPr>
            <a:r>
              <a:rPr lang="en-US" sz="2000" dirty="0">
                <a:latin typeface="Times New Roman" pitchFamily="18" charset="0"/>
                <a:cs typeface="Times New Roman" pitchFamily="18" charset="0"/>
              </a:rPr>
              <a:t>XYZ</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13105088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116632"/>
            <a:ext cx="3888432" cy="504056"/>
          </a:xfrm>
        </p:spPr>
        <p:txBody>
          <a:bodyPr/>
          <a:lstStyle/>
          <a:p>
            <a:r>
              <a:rPr lang="en-US" sz="3200" b="1" dirty="0"/>
              <a:t>REPORT </a:t>
            </a:r>
            <a:r>
              <a:rPr lang="en-US" sz="3200" b="1" dirty="0" smtClean="0"/>
              <a:t>WRITING</a:t>
            </a:r>
            <a:endParaRPr lang="en-IN" sz="3200" dirty="0"/>
          </a:p>
        </p:txBody>
      </p:sp>
      <p:sp>
        <p:nvSpPr>
          <p:cNvPr id="3" name="Content Placeholder 2"/>
          <p:cNvSpPr>
            <a:spLocks noGrp="1"/>
          </p:cNvSpPr>
          <p:nvPr>
            <p:ph idx="1"/>
          </p:nvPr>
        </p:nvSpPr>
        <p:spPr>
          <a:xfrm>
            <a:off x="107504" y="692696"/>
            <a:ext cx="8136904" cy="5904656"/>
          </a:xfrm>
        </p:spPr>
        <p:txBody>
          <a:bodyPr>
            <a:noAutofit/>
          </a:bodyPr>
          <a:lstStyle/>
          <a:p>
            <a:pPr algn="just"/>
            <a:r>
              <a:rPr lang="en-US" sz="2800" dirty="0" smtClean="0">
                <a:latin typeface="Times New Roman" pitchFamily="18" charset="0"/>
                <a:cs typeface="Times New Roman" pitchFamily="18" charset="0"/>
              </a:rPr>
              <a:t>A </a:t>
            </a:r>
            <a:r>
              <a:rPr lang="en-US" sz="2800" dirty="0">
                <a:latin typeface="Times New Roman" pitchFamily="18" charset="0"/>
                <a:cs typeface="Times New Roman" pitchFamily="18" charset="0"/>
              </a:rPr>
              <a:t>report is a formal document written for a specific audience to meet a specific need. It may contains facts of a situation, project or process: an analysis and interpretation of data, events and records, inferences or conclusions drawn from objective data or suggestions and recommendations. </a:t>
            </a:r>
            <a:endParaRPr lang="en-US" sz="2800" dirty="0" smtClean="0">
              <a:latin typeface="Times New Roman" pitchFamily="18" charset="0"/>
              <a:cs typeface="Times New Roman" pitchFamily="18" charset="0"/>
            </a:endParaRPr>
          </a:p>
          <a:p>
            <a:pPr marL="114300" indent="0">
              <a:buNone/>
            </a:pPr>
            <a:r>
              <a:rPr lang="en-US" sz="2800" b="1" dirty="0" smtClean="0">
                <a:latin typeface="Times New Roman" pitchFamily="18" charset="0"/>
                <a:cs typeface="Times New Roman" pitchFamily="18" charset="0"/>
              </a:rPr>
              <a:t>Purposes </a:t>
            </a:r>
            <a:r>
              <a:rPr lang="en-US" sz="2800" b="1" dirty="0">
                <a:latin typeface="Times New Roman" pitchFamily="18" charset="0"/>
                <a:cs typeface="Times New Roman" pitchFamily="18" charset="0"/>
              </a:rPr>
              <a:t>of report waiting are:</a:t>
            </a:r>
            <a:endParaRPr lang="en-IN" sz="2800" dirty="0">
              <a:latin typeface="Times New Roman" pitchFamily="18" charset="0"/>
              <a:cs typeface="Times New Roman" pitchFamily="18" charset="0"/>
            </a:endParaRPr>
          </a:p>
          <a:p>
            <a:pPr lvl="0"/>
            <a:r>
              <a:rPr lang="en-US" sz="2800" dirty="0">
                <a:latin typeface="Times New Roman" pitchFamily="18" charset="0"/>
                <a:cs typeface="Times New Roman" pitchFamily="18" charset="0"/>
              </a:rPr>
              <a:t>Presenting data.</a:t>
            </a:r>
            <a:endParaRPr lang="en-IN" sz="2800" dirty="0">
              <a:latin typeface="Times New Roman" pitchFamily="18" charset="0"/>
              <a:cs typeface="Times New Roman" pitchFamily="18" charset="0"/>
            </a:endParaRPr>
          </a:p>
          <a:p>
            <a:pPr lvl="0"/>
            <a:r>
              <a:rPr lang="en-US" sz="2800" dirty="0">
                <a:latin typeface="Times New Roman" pitchFamily="18" charset="0"/>
                <a:cs typeface="Times New Roman" pitchFamily="18" charset="0"/>
              </a:rPr>
              <a:t>Describing and analyzing data. </a:t>
            </a:r>
            <a:endParaRPr lang="en-IN" sz="2800" dirty="0">
              <a:latin typeface="Times New Roman" pitchFamily="18" charset="0"/>
              <a:cs typeface="Times New Roman" pitchFamily="18" charset="0"/>
            </a:endParaRPr>
          </a:p>
          <a:p>
            <a:pPr lvl="0"/>
            <a:r>
              <a:rPr lang="en-US" sz="2800" dirty="0">
                <a:latin typeface="Times New Roman" pitchFamily="18" charset="0"/>
                <a:cs typeface="Times New Roman" pitchFamily="18" charset="0"/>
              </a:rPr>
              <a:t>Discussing and analyzing data.</a:t>
            </a:r>
            <a:endParaRPr lang="en-IN" sz="2800" dirty="0">
              <a:latin typeface="Times New Roman" pitchFamily="18" charset="0"/>
              <a:cs typeface="Times New Roman" pitchFamily="18" charset="0"/>
            </a:endParaRPr>
          </a:p>
          <a:p>
            <a:pPr lvl="0"/>
            <a:r>
              <a:rPr lang="en-US" sz="2800" dirty="0">
                <a:latin typeface="Times New Roman" pitchFamily="18" charset="0"/>
                <a:cs typeface="Times New Roman" pitchFamily="18" charset="0"/>
              </a:rPr>
              <a:t>Recording events and happenings.</a:t>
            </a:r>
            <a:endParaRPr lang="en-IN" sz="2800" dirty="0">
              <a:latin typeface="Times New Roman" pitchFamily="18" charset="0"/>
              <a:cs typeface="Times New Roman" pitchFamily="18" charset="0"/>
            </a:endParaRPr>
          </a:p>
          <a:p>
            <a:pPr lvl="0"/>
            <a:r>
              <a:rPr lang="en-US" sz="2800" dirty="0">
                <a:latin typeface="Times New Roman" pitchFamily="18" charset="0"/>
                <a:cs typeface="Times New Roman" pitchFamily="18" charset="0"/>
              </a:rPr>
              <a:t>Analyzing a situation or a condition.</a:t>
            </a:r>
            <a:endParaRPr lang="en-IN" sz="2800" dirty="0">
              <a:latin typeface="Times New Roman" pitchFamily="18" charset="0"/>
              <a:cs typeface="Times New Roman" pitchFamily="18" charset="0"/>
            </a:endParaRPr>
          </a:p>
          <a:p>
            <a:pPr lvl="0"/>
            <a:r>
              <a:rPr lang="en-US" sz="2800" dirty="0">
                <a:latin typeface="Times New Roman" pitchFamily="18" charset="0"/>
                <a:cs typeface="Times New Roman" pitchFamily="18" charset="0"/>
              </a:rPr>
              <a:t>Giving feedback, suggestions or recommendations.</a:t>
            </a:r>
            <a:endParaRPr lang="en-IN" sz="2800" dirty="0">
              <a:latin typeface="Times New Roman" pitchFamily="18" charset="0"/>
              <a:cs typeface="Times New Roman" pitchFamily="18" charset="0"/>
            </a:endParaRPr>
          </a:p>
          <a:p>
            <a:pPr algn="just"/>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159209595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7016" y="260648"/>
            <a:ext cx="8856984" cy="6186309"/>
          </a:xfrm>
          <a:prstGeom prst="rect">
            <a:avLst/>
          </a:prstGeom>
        </p:spPr>
        <p:txBody>
          <a:bodyPr wrap="square">
            <a:spAutoFit/>
          </a:bodyPr>
          <a:lstStyle/>
          <a:p>
            <a:r>
              <a:rPr lang="en-US" sz="3600" b="1" dirty="0">
                <a:latin typeface="Book Antiqua" pitchFamily="18" charset="0"/>
              </a:rPr>
              <a:t>Characteristics of Report </a:t>
            </a:r>
            <a:r>
              <a:rPr lang="en-US" sz="3600" b="1" dirty="0" smtClean="0">
                <a:latin typeface="Book Antiqua" pitchFamily="18" charset="0"/>
              </a:rPr>
              <a:t>writing</a:t>
            </a:r>
            <a:endParaRPr lang="en-IN" sz="3600" dirty="0">
              <a:latin typeface="Book Antiqua" pitchFamily="18" charset="0"/>
            </a:endParaRPr>
          </a:p>
          <a:p>
            <a:r>
              <a:rPr lang="en-US" sz="3600" dirty="0">
                <a:latin typeface="Book Antiqua" pitchFamily="18" charset="0"/>
              </a:rPr>
              <a:t>1. </a:t>
            </a:r>
            <a:r>
              <a:rPr lang="en-US" sz="3600" dirty="0" smtClean="0">
                <a:latin typeface="Book Antiqua" pitchFamily="18" charset="0"/>
              </a:rPr>
              <a:t>Precision</a:t>
            </a:r>
            <a:r>
              <a:rPr lang="en-US" sz="3600" dirty="0">
                <a:latin typeface="Book Antiqua" pitchFamily="18" charset="0"/>
              </a:rPr>
              <a:t> </a:t>
            </a:r>
            <a:endParaRPr lang="en-IN" sz="3600" dirty="0">
              <a:latin typeface="Book Antiqua" pitchFamily="18" charset="0"/>
            </a:endParaRPr>
          </a:p>
          <a:p>
            <a:r>
              <a:rPr lang="en-US" sz="3600" dirty="0">
                <a:latin typeface="Book Antiqua" pitchFamily="18" charset="0"/>
              </a:rPr>
              <a:t>2. Accuracy of </a:t>
            </a:r>
            <a:r>
              <a:rPr lang="en-US" sz="3600" dirty="0" smtClean="0">
                <a:latin typeface="Book Antiqua" pitchFamily="18" charset="0"/>
              </a:rPr>
              <a:t>Facts</a:t>
            </a:r>
          </a:p>
          <a:p>
            <a:r>
              <a:rPr lang="en-US" sz="3600" dirty="0" smtClean="0">
                <a:latin typeface="Book Antiqua" pitchFamily="18" charset="0"/>
              </a:rPr>
              <a:t>3</a:t>
            </a:r>
            <a:r>
              <a:rPr lang="en-US" sz="3600" dirty="0">
                <a:latin typeface="Book Antiqua" pitchFamily="18" charset="0"/>
              </a:rPr>
              <a:t>. </a:t>
            </a:r>
            <a:r>
              <a:rPr lang="en-US" sz="3600" dirty="0" smtClean="0">
                <a:latin typeface="Book Antiqua" pitchFamily="18" charset="0"/>
              </a:rPr>
              <a:t>Relevancy</a:t>
            </a:r>
            <a:endParaRPr lang="en-IN" sz="3600" dirty="0">
              <a:latin typeface="Book Antiqua" pitchFamily="18" charset="0"/>
            </a:endParaRPr>
          </a:p>
          <a:p>
            <a:r>
              <a:rPr lang="en-US" sz="3600" dirty="0">
                <a:latin typeface="Book Antiqua" pitchFamily="18" charset="0"/>
              </a:rPr>
              <a:t>4. </a:t>
            </a:r>
            <a:r>
              <a:rPr lang="en-US" sz="3600" dirty="0" smtClean="0">
                <a:latin typeface="Book Antiqua" pitchFamily="18" charset="0"/>
              </a:rPr>
              <a:t>Reader-Orientation</a:t>
            </a:r>
            <a:endParaRPr lang="en-IN" sz="3600" dirty="0">
              <a:latin typeface="Book Antiqua" pitchFamily="18" charset="0"/>
            </a:endParaRPr>
          </a:p>
          <a:p>
            <a:r>
              <a:rPr lang="en-US" sz="3600" dirty="0">
                <a:latin typeface="Book Antiqua" pitchFamily="18" charset="0"/>
              </a:rPr>
              <a:t>5. </a:t>
            </a:r>
            <a:r>
              <a:rPr lang="en-US" sz="3600" dirty="0" smtClean="0">
                <a:latin typeface="Book Antiqua" pitchFamily="18" charset="0"/>
              </a:rPr>
              <a:t>Direct Language</a:t>
            </a:r>
            <a:endParaRPr lang="en-IN" sz="3600" dirty="0">
              <a:latin typeface="Book Antiqua" pitchFamily="18" charset="0"/>
            </a:endParaRPr>
          </a:p>
          <a:p>
            <a:r>
              <a:rPr lang="en-US" sz="3600" dirty="0">
                <a:latin typeface="Book Antiqua" pitchFamily="18" charset="0"/>
              </a:rPr>
              <a:t>6. </a:t>
            </a:r>
            <a:r>
              <a:rPr lang="en-US" sz="3600" dirty="0" smtClean="0">
                <a:latin typeface="Book Antiqua" pitchFamily="18" charset="0"/>
              </a:rPr>
              <a:t>Compactness</a:t>
            </a:r>
            <a:endParaRPr lang="en-IN" sz="3600" dirty="0">
              <a:latin typeface="Book Antiqua" pitchFamily="18" charset="0"/>
            </a:endParaRPr>
          </a:p>
          <a:p>
            <a:r>
              <a:rPr lang="en-US" sz="3600" dirty="0">
                <a:latin typeface="Book Antiqua" pitchFamily="18" charset="0"/>
              </a:rPr>
              <a:t>7. Syntactic </a:t>
            </a:r>
            <a:r>
              <a:rPr lang="en-US" sz="3600" dirty="0" smtClean="0">
                <a:latin typeface="Book Antiqua" pitchFamily="18" charset="0"/>
              </a:rPr>
              <a:t>Accuracy</a:t>
            </a:r>
            <a:endParaRPr lang="en-IN" sz="3600" dirty="0">
              <a:latin typeface="Book Antiqua" pitchFamily="18" charset="0"/>
            </a:endParaRPr>
          </a:p>
          <a:p>
            <a:r>
              <a:rPr lang="en-US" sz="3600" dirty="0">
                <a:latin typeface="Book Antiqua" pitchFamily="18" charset="0"/>
              </a:rPr>
              <a:t>8. Fair </a:t>
            </a:r>
            <a:r>
              <a:rPr lang="en-US" sz="3600" dirty="0" smtClean="0">
                <a:latin typeface="Book Antiqua" pitchFamily="18" charset="0"/>
              </a:rPr>
              <a:t>Recommendation</a:t>
            </a:r>
            <a:endParaRPr lang="en-IN" sz="3600" dirty="0">
              <a:latin typeface="Book Antiqua" pitchFamily="18" charset="0"/>
            </a:endParaRPr>
          </a:p>
          <a:p>
            <a:r>
              <a:rPr lang="en-US" sz="3600" dirty="0">
                <a:latin typeface="Book Antiqua" pitchFamily="18" charset="0"/>
              </a:rPr>
              <a:t>9. </a:t>
            </a:r>
            <a:r>
              <a:rPr lang="en-US" sz="3600" dirty="0" smtClean="0">
                <a:latin typeface="Book Antiqua" pitchFamily="18" charset="0"/>
              </a:rPr>
              <a:t>Clearness</a:t>
            </a:r>
            <a:endParaRPr lang="en-IN" sz="3600" dirty="0">
              <a:latin typeface="Book Antiqua" pitchFamily="18" charset="0"/>
            </a:endParaRPr>
          </a:p>
          <a:p>
            <a:r>
              <a:rPr lang="en-US" sz="3600" dirty="0">
                <a:latin typeface="Book Antiqua" pitchFamily="18" charset="0"/>
              </a:rPr>
              <a:t>10. Appealing </a:t>
            </a:r>
            <a:r>
              <a:rPr lang="en-US" sz="3600" dirty="0" smtClean="0">
                <a:latin typeface="Book Antiqua" pitchFamily="18" charset="0"/>
              </a:rPr>
              <a:t>Presentation</a:t>
            </a:r>
            <a:endParaRPr lang="en-IN" sz="3600" dirty="0">
              <a:latin typeface="Book Antiqua" pitchFamily="18" charset="0"/>
            </a:endParaRPr>
          </a:p>
        </p:txBody>
      </p:sp>
    </p:spTree>
    <p:extLst>
      <p:ext uri="{BB962C8B-B14F-4D97-AF65-F5344CB8AC3E}">
        <p14:creationId xmlns:p14="http://schemas.microsoft.com/office/powerpoint/2010/main" val="184992258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4638"/>
            <a:ext cx="8352928" cy="1143000"/>
          </a:xfrm>
        </p:spPr>
        <p:txBody>
          <a:bodyPr/>
          <a:lstStyle/>
          <a:p>
            <a:r>
              <a:rPr lang="en-US" sz="2800" b="1" dirty="0" smtClean="0">
                <a:latin typeface="Times New Roman" pitchFamily="18" charset="0"/>
                <a:cs typeface="Times New Roman" pitchFamily="18" charset="0"/>
              </a:rPr>
              <a:t>                           FORMATS OF REPORT WRITING</a:t>
            </a:r>
            <a:r>
              <a:rPr lang="en-IN" sz="2400" dirty="0">
                <a:latin typeface="Times New Roman" pitchFamily="18" charset="0"/>
                <a:cs typeface="Times New Roman" pitchFamily="18" charset="0"/>
              </a:rPr>
              <a:t/>
            </a:r>
            <a:br>
              <a:rPr lang="en-IN" sz="2400" dirty="0">
                <a:latin typeface="Times New Roman" pitchFamily="18" charset="0"/>
                <a:cs typeface="Times New Roman" pitchFamily="18" charset="0"/>
              </a:rPr>
            </a:br>
            <a:r>
              <a:rPr lang="en-US" sz="2400" b="1" dirty="0">
                <a:latin typeface="Times New Roman" pitchFamily="18" charset="0"/>
                <a:cs typeface="Times New Roman" pitchFamily="18" charset="0"/>
              </a:rPr>
              <a:t>The choice of format can be made according to the nature, length, scope, and function and type of audience.</a:t>
            </a:r>
            <a:r>
              <a:rPr lang="en-IN" sz="2400" dirty="0">
                <a:latin typeface="Times New Roman" pitchFamily="18" charset="0"/>
                <a:cs typeface="Times New Roman" pitchFamily="18" charset="0"/>
              </a:rPr>
              <a:t/>
            </a:r>
            <a:br>
              <a:rPr lang="en-IN" sz="2400" dirty="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465630"/>
              </p:ext>
            </p:extLst>
          </p:nvPr>
        </p:nvGraphicFramePr>
        <p:xfrm>
          <a:off x="-1" y="1737849"/>
          <a:ext cx="9180513" cy="5147535"/>
        </p:xfrm>
        <a:graphic>
          <a:graphicData uri="http://schemas.openxmlformats.org/drawingml/2006/table">
            <a:tbl>
              <a:tblPr firstRow="1" firstCol="1" bandRow="1">
                <a:tableStyleId>{5C22544A-7EE6-4342-B048-85BDC9FD1C3A}</a:tableStyleId>
              </a:tblPr>
              <a:tblGrid>
                <a:gridCol w="767617"/>
                <a:gridCol w="1918662"/>
                <a:gridCol w="6494234"/>
              </a:tblGrid>
              <a:tr h="761829">
                <a:tc>
                  <a:txBody>
                    <a:bodyPr/>
                    <a:lstStyle/>
                    <a:p>
                      <a:pPr algn="ctr">
                        <a:lnSpc>
                          <a:spcPct val="115000"/>
                        </a:lnSpc>
                        <a:spcAft>
                          <a:spcPts val="0"/>
                        </a:spcAft>
                      </a:pPr>
                      <a:r>
                        <a:rPr lang="en-US" sz="2400" dirty="0">
                          <a:effectLst/>
                          <a:latin typeface="Times New Roman" pitchFamily="18" charset="0"/>
                          <a:cs typeface="Times New Roman" pitchFamily="18" charset="0"/>
                        </a:rPr>
                        <a:t>SL.NO</a:t>
                      </a:r>
                      <a:endParaRPr lang="en-IN" sz="20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400" dirty="0">
                          <a:effectLst/>
                          <a:latin typeface="Times New Roman" pitchFamily="18" charset="0"/>
                          <a:cs typeface="Times New Roman" pitchFamily="18" charset="0"/>
                        </a:rPr>
                        <a:t>Format</a:t>
                      </a:r>
                      <a:endParaRPr lang="en-IN" sz="20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400" dirty="0">
                          <a:effectLst/>
                          <a:latin typeface="Times New Roman" pitchFamily="18" charset="0"/>
                          <a:cs typeface="Times New Roman" pitchFamily="18" charset="0"/>
                        </a:rPr>
                        <a:t>Description</a:t>
                      </a:r>
                      <a:endParaRPr lang="en-IN" sz="2000" dirty="0">
                        <a:effectLst/>
                        <a:latin typeface="Times New Roman" pitchFamily="18" charset="0"/>
                        <a:ea typeface="Calibri"/>
                        <a:cs typeface="Times New Roman" pitchFamily="18" charset="0"/>
                      </a:endParaRPr>
                    </a:p>
                  </a:txBody>
                  <a:tcPr marL="68580" marR="68580" marT="0" marB="0"/>
                </a:tc>
              </a:tr>
              <a:tr h="741685">
                <a:tc>
                  <a:txBody>
                    <a:bodyPr/>
                    <a:lstStyle/>
                    <a:p>
                      <a:pPr algn="ctr">
                        <a:lnSpc>
                          <a:spcPct val="115000"/>
                        </a:lnSpc>
                        <a:spcAft>
                          <a:spcPts val="0"/>
                        </a:spcAft>
                      </a:pPr>
                      <a:r>
                        <a:rPr lang="en-US" sz="2400" dirty="0">
                          <a:effectLst/>
                          <a:latin typeface="Times New Roman" pitchFamily="18" charset="0"/>
                          <a:cs typeface="Times New Roman" pitchFamily="18" charset="0"/>
                        </a:rPr>
                        <a:t>1</a:t>
                      </a:r>
                      <a:endParaRPr lang="en-IN" sz="20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400" b="0" dirty="0">
                          <a:effectLst/>
                          <a:latin typeface="Times New Roman" pitchFamily="18" charset="0"/>
                          <a:cs typeface="Times New Roman" pitchFamily="18" charset="0"/>
                        </a:rPr>
                        <a:t>Printed format</a:t>
                      </a:r>
                      <a:endParaRPr lang="en-IN" sz="2000" b="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400" dirty="0">
                          <a:effectLst/>
                          <a:latin typeface="Times New Roman" pitchFamily="18" charset="0"/>
                          <a:cs typeface="Times New Roman" pitchFamily="18" charset="0"/>
                        </a:rPr>
                        <a:t>Forms prepared to record for repetitive and routine data.</a:t>
                      </a:r>
                      <a:endParaRPr lang="en-IN" sz="2000" dirty="0">
                        <a:effectLst/>
                        <a:latin typeface="Times New Roman" pitchFamily="18" charset="0"/>
                        <a:ea typeface="Calibri"/>
                        <a:cs typeface="Times New Roman" pitchFamily="18" charset="0"/>
                      </a:endParaRPr>
                    </a:p>
                  </a:txBody>
                  <a:tcPr marL="68580" marR="68580" marT="0" marB="0"/>
                </a:tc>
              </a:tr>
              <a:tr h="1397701">
                <a:tc>
                  <a:txBody>
                    <a:bodyPr/>
                    <a:lstStyle/>
                    <a:p>
                      <a:pPr algn="ctr">
                        <a:lnSpc>
                          <a:spcPct val="115000"/>
                        </a:lnSpc>
                        <a:spcAft>
                          <a:spcPts val="0"/>
                        </a:spcAft>
                      </a:pPr>
                      <a:r>
                        <a:rPr lang="en-US" sz="2400" dirty="0">
                          <a:effectLst/>
                          <a:latin typeface="Times New Roman" pitchFamily="18" charset="0"/>
                          <a:cs typeface="Times New Roman" pitchFamily="18" charset="0"/>
                        </a:rPr>
                        <a:t>2</a:t>
                      </a:r>
                      <a:endParaRPr lang="en-IN" sz="20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400" b="0" dirty="0">
                          <a:effectLst/>
                          <a:latin typeface="Times New Roman" pitchFamily="18" charset="0"/>
                          <a:cs typeface="Times New Roman" pitchFamily="18" charset="0"/>
                        </a:rPr>
                        <a:t>Letter format</a:t>
                      </a:r>
                      <a:endParaRPr lang="en-IN" sz="2000" b="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400" dirty="0">
                          <a:effectLst/>
                          <a:latin typeface="Times New Roman" pitchFamily="18" charset="0"/>
                          <a:cs typeface="Times New Roman" pitchFamily="18" charset="0"/>
                        </a:rPr>
                        <a:t>Short informal reports to be communicated to someone outside an organization.</a:t>
                      </a:r>
                      <a:endParaRPr lang="en-IN" sz="2000" dirty="0">
                        <a:effectLst/>
                        <a:latin typeface="Times New Roman" pitchFamily="18" charset="0"/>
                        <a:ea typeface="Calibri"/>
                        <a:cs typeface="Times New Roman" pitchFamily="18" charset="0"/>
                      </a:endParaRPr>
                    </a:p>
                  </a:txBody>
                  <a:tcPr marL="68580" marR="68580" marT="0" marB="0"/>
                </a:tc>
              </a:tr>
              <a:tr h="1397701">
                <a:tc>
                  <a:txBody>
                    <a:bodyPr/>
                    <a:lstStyle/>
                    <a:p>
                      <a:pPr algn="ctr">
                        <a:lnSpc>
                          <a:spcPct val="115000"/>
                        </a:lnSpc>
                        <a:spcAft>
                          <a:spcPts val="0"/>
                        </a:spcAft>
                      </a:pPr>
                      <a:r>
                        <a:rPr lang="en-US" sz="2400" dirty="0">
                          <a:effectLst/>
                          <a:latin typeface="Times New Roman" pitchFamily="18" charset="0"/>
                          <a:cs typeface="Times New Roman" pitchFamily="18" charset="0"/>
                        </a:rPr>
                        <a:t>3</a:t>
                      </a:r>
                      <a:endParaRPr lang="en-IN" sz="20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400" b="0" dirty="0">
                          <a:effectLst/>
                          <a:latin typeface="Times New Roman" pitchFamily="18" charset="0"/>
                          <a:cs typeface="Times New Roman" pitchFamily="18" charset="0"/>
                        </a:rPr>
                        <a:t>Memo format</a:t>
                      </a:r>
                      <a:endParaRPr lang="en-IN" sz="2000" b="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400" dirty="0">
                          <a:effectLst/>
                          <a:latin typeface="Times New Roman" pitchFamily="18" charset="0"/>
                          <a:cs typeface="Times New Roman" pitchFamily="18" charset="0"/>
                        </a:rPr>
                        <a:t>Short informal reports to be communicated to someone within an organization.</a:t>
                      </a:r>
                      <a:endParaRPr lang="en-IN" sz="2000" dirty="0">
                        <a:effectLst/>
                        <a:latin typeface="Times New Roman" pitchFamily="18" charset="0"/>
                        <a:ea typeface="Calibri"/>
                        <a:cs typeface="Times New Roman" pitchFamily="18" charset="0"/>
                      </a:endParaRPr>
                    </a:p>
                  </a:txBody>
                  <a:tcPr marL="68580" marR="68580" marT="0" marB="0"/>
                </a:tc>
              </a:tr>
              <a:tr h="669637">
                <a:tc>
                  <a:txBody>
                    <a:bodyPr/>
                    <a:lstStyle/>
                    <a:p>
                      <a:pPr algn="ctr">
                        <a:lnSpc>
                          <a:spcPct val="115000"/>
                        </a:lnSpc>
                        <a:spcAft>
                          <a:spcPts val="0"/>
                        </a:spcAft>
                      </a:pPr>
                      <a:r>
                        <a:rPr lang="en-US" sz="2400" dirty="0">
                          <a:effectLst/>
                          <a:latin typeface="Times New Roman" pitchFamily="18" charset="0"/>
                          <a:cs typeface="Times New Roman" pitchFamily="18" charset="0"/>
                        </a:rPr>
                        <a:t>4</a:t>
                      </a:r>
                      <a:endParaRPr lang="en-IN" sz="200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400" b="0" dirty="0">
                          <a:effectLst/>
                          <a:latin typeface="Times New Roman" pitchFamily="18" charset="0"/>
                          <a:cs typeface="Times New Roman" pitchFamily="18" charset="0"/>
                        </a:rPr>
                        <a:t>Manuscript</a:t>
                      </a:r>
                      <a:endParaRPr lang="en-IN" sz="2000" b="0" dirty="0">
                        <a:effectLst/>
                        <a:latin typeface="Times New Roman" pitchFamily="18" charset="0"/>
                        <a:ea typeface="Calibri"/>
                        <a:cs typeface="Times New Roman" pitchFamily="18" charset="0"/>
                      </a:endParaRPr>
                    </a:p>
                  </a:txBody>
                  <a:tcPr marL="68580" marR="68580" marT="0" marB="0"/>
                </a:tc>
                <a:tc>
                  <a:txBody>
                    <a:bodyPr/>
                    <a:lstStyle/>
                    <a:p>
                      <a:pPr algn="just">
                        <a:lnSpc>
                          <a:spcPct val="115000"/>
                        </a:lnSpc>
                        <a:spcAft>
                          <a:spcPts val="0"/>
                        </a:spcAft>
                      </a:pPr>
                      <a:r>
                        <a:rPr lang="en-US" sz="2400" dirty="0">
                          <a:effectLst/>
                          <a:latin typeface="Times New Roman" pitchFamily="18" charset="0"/>
                          <a:cs typeface="Times New Roman" pitchFamily="18" charset="0"/>
                        </a:rPr>
                        <a:t>Formal reports printed on plain paper.</a:t>
                      </a:r>
                      <a:endParaRPr lang="en-IN" sz="20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16624429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188640"/>
            <a:ext cx="8280920" cy="5447645"/>
          </a:xfrm>
          <a:prstGeom prst="rect">
            <a:avLst/>
          </a:prstGeom>
        </p:spPr>
        <p:txBody>
          <a:bodyPr wrap="square">
            <a:spAutoFit/>
          </a:bodyPr>
          <a:lstStyle/>
          <a:p>
            <a:r>
              <a:rPr lang="en-IN" sz="5400" b="1" dirty="0" smtClean="0">
                <a:latin typeface="Book Antiqua" pitchFamily="18" charset="0"/>
              </a:rPr>
              <a:t>TYPES OF REPORTS </a:t>
            </a:r>
            <a:endParaRPr lang="en-IN" sz="5400" dirty="0" smtClean="0">
              <a:latin typeface="Book Antiqua" pitchFamily="18" charset="0"/>
            </a:endParaRPr>
          </a:p>
          <a:p>
            <a:r>
              <a:rPr lang="en-IN" sz="4800" dirty="0" smtClean="0">
                <a:latin typeface="Book Antiqua" pitchFamily="18" charset="0"/>
              </a:rPr>
              <a:t>1</a:t>
            </a:r>
            <a:r>
              <a:rPr lang="en-IN" sz="4800" dirty="0">
                <a:latin typeface="Book Antiqua" pitchFamily="18" charset="0"/>
              </a:rPr>
              <a:t>. Event Reports </a:t>
            </a:r>
          </a:p>
          <a:p>
            <a:r>
              <a:rPr lang="en-IN" sz="4800" dirty="0">
                <a:latin typeface="Book Antiqua" pitchFamily="18" charset="0"/>
              </a:rPr>
              <a:t>2. Project Reports </a:t>
            </a:r>
          </a:p>
          <a:p>
            <a:r>
              <a:rPr lang="en-IN" sz="4800" dirty="0">
                <a:latin typeface="Book Antiqua" pitchFamily="18" charset="0"/>
              </a:rPr>
              <a:t>3. Book Reports</a:t>
            </a:r>
          </a:p>
          <a:p>
            <a:r>
              <a:rPr lang="en-IN" sz="4800" dirty="0">
                <a:latin typeface="Book Antiqua" pitchFamily="18" charset="0"/>
              </a:rPr>
              <a:t>4. Meeting Reports </a:t>
            </a:r>
          </a:p>
          <a:p>
            <a:r>
              <a:rPr lang="en-IN" sz="4800" dirty="0">
                <a:latin typeface="Book Antiqua" pitchFamily="18" charset="0"/>
              </a:rPr>
              <a:t>5. Scientific Reports </a:t>
            </a:r>
          </a:p>
          <a:p>
            <a:r>
              <a:rPr lang="en-IN" sz="4800" dirty="0">
                <a:latin typeface="Book Antiqua" pitchFamily="18" charset="0"/>
              </a:rPr>
              <a:t>6. Technical Reports</a:t>
            </a:r>
            <a:r>
              <a:rPr lang="en-IN" sz="5400" dirty="0">
                <a:latin typeface="Book Antiqua" pitchFamily="18" charset="0"/>
              </a:rPr>
              <a:t> </a:t>
            </a:r>
          </a:p>
        </p:txBody>
      </p:sp>
    </p:spTree>
    <p:extLst>
      <p:ext uri="{BB962C8B-B14F-4D97-AF65-F5344CB8AC3E}">
        <p14:creationId xmlns:p14="http://schemas.microsoft.com/office/powerpoint/2010/main" val="265010887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7049743"/>
              </p:ext>
            </p:extLst>
          </p:nvPr>
        </p:nvGraphicFramePr>
        <p:xfrm>
          <a:off x="-36512" y="1628800"/>
          <a:ext cx="9217024" cy="5229200"/>
        </p:xfrm>
        <a:graphic>
          <a:graphicData uri="http://schemas.openxmlformats.org/drawingml/2006/table">
            <a:tbl>
              <a:tblPr firstRow="1" firstCol="1" bandRow="1">
                <a:tableStyleId>{5C22544A-7EE6-4342-B048-85BDC9FD1C3A}</a:tableStyleId>
              </a:tblPr>
              <a:tblGrid>
                <a:gridCol w="9217024"/>
              </a:tblGrid>
              <a:tr h="5229200">
                <a:tc>
                  <a:txBody>
                    <a:bodyPr/>
                    <a:lstStyle/>
                    <a:p>
                      <a:pPr marL="0" marR="0" algn="just">
                        <a:lnSpc>
                          <a:spcPct val="115000"/>
                        </a:lnSpc>
                        <a:spcBef>
                          <a:spcPts val="0"/>
                        </a:spcBef>
                        <a:spcAft>
                          <a:spcPts val="0"/>
                        </a:spcAft>
                      </a:pPr>
                      <a:r>
                        <a:rPr lang="en-IN" sz="2400" b="1" dirty="0">
                          <a:effectLst/>
                        </a:rPr>
                        <a:t>1. Introduction: </a:t>
                      </a:r>
                      <a:r>
                        <a:rPr lang="en-IN" sz="2400" b="0" dirty="0">
                          <a:effectLst/>
                        </a:rPr>
                        <a:t>The introduction tells the reader what the program was, it's a date, where it was held and often the names of the main participants, etc.</a:t>
                      </a:r>
                    </a:p>
                    <a:p>
                      <a:pPr marL="0" marR="0" algn="just">
                        <a:lnSpc>
                          <a:spcPct val="115000"/>
                        </a:lnSpc>
                        <a:spcBef>
                          <a:spcPts val="0"/>
                        </a:spcBef>
                        <a:spcAft>
                          <a:spcPts val="0"/>
                        </a:spcAft>
                      </a:pPr>
                      <a:r>
                        <a:rPr lang="en-IN" sz="2800" b="0" dirty="0">
                          <a:effectLst/>
                        </a:rPr>
                        <a:t> </a:t>
                      </a:r>
                      <a:endParaRPr lang="en-IN" sz="2400" b="0" dirty="0">
                        <a:effectLst/>
                      </a:endParaRPr>
                    </a:p>
                    <a:p>
                      <a:pPr marL="0" marR="0" algn="just">
                        <a:lnSpc>
                          <a:spcPct val="115000"/>
                        </a:lnSpc>
                        <a:spcBef>
                          <a:spcPts val="0"/>
                        </a:spcBef>
                        <a:spcAft>
                          <a:spcPts val="0"/>
                        </a:spcAft>
                      </a:pPr>
                      <a:r>
                        <a:rPr lang="en-IN" sz="2400" b="1" dirty="0">
                          <a:effectLst/>
                        </a:rPr>
                        <a:t>2. Body of the Report: </a:t>
                      </a:r>
                      <a:r>
                        <a:rPr lang="en-IN" sz="2400" b="0" dirty="0">
                          <a:effectLst/>
                        </a:rPr>
                        <a:t> Which describes the entire event in the right sequence the body of a report briefly describes every item of the event in the order in which that took place each of the items may be described who are evaluated in a sentence.</a:t>
                      </a:r>
                    </a:p>
                    <a:p>
                      <a:pPr marL="0" marR="0" algn="just">
                        <a:lnSpc>
                          <a:spcPct val="115000"/>
                        </a:lnSpc>
                        <a:spcBef>
                          <a:spcPts val="0"/>
                        </a:spcBef>
                        <a:spcAft>
                          <a:spcPts val="0"/>
                        </a:spcAft>
                      </a:pPr>
                      <a:r>
                        <a:rPr lang="en-IN" sz="2400" b="0" dirty="0">
                          <a:effectLst/>
                        </a:rPr>
                        <a:t> </a:t>
                      </a:r>
                    </a:p>
                    <a:p>
                      <a:pPr marL="0" marR="0" algn="just">
                        <a:lnSpc>
                          <a:spcPct val="115000"/>
                        </a:lnSpc>
                        <a:spcBef>
                          <a:spcPts val="0"/>
                        </a:spcBef>
                        <a:spcAft>
                          <a:spcPts val="0"/>
                        </a:spcAft>
                      </a:pPr>
                      <a:r>
                        <a:rPr lang="en-IN" sz="2400" b="1" dirty="0">
                          <a:effectLst/>
                        </a:rPr>
                        <a:t>3. Conclusion: </a:t>
                      </a:r>
                      <a:r>
                        <a:rPr lang="en-IN" sz="2400" b="0" dirty="0">
                          <a:effectLst/>
                        </a:rPr>
                        <a:t>The conclusion of a report should make a final statement about an event.</a:t>
                      </a:r>
                    </a:p>
                    <a:p>
                      <a:pPr marL="0" marR="0" algn="just">
                        <a:lnSpc>
                          <a:spcPct val="115000"/>
                        </a:lnSpc>
                        <a:spcBef>
                          <a:spcPts val="0"/>
                        </a:spcBef>
                        <a:spcAft>
                          <a:spcPts val="0"/>
                        </a:spcAft>
                      </a:pPr>
                      <a:r>
                        <a:rPr lang="en-IN" sz="2400" dirty="0">
                          <a:effectLst/>
                        </a:rPr>
                        <a:t> </a:t>
                      </a:r>
                      <a:endParaRPr lang="en-IN" sz="2400" dirty="0">
                        <a:effectLst/>
                        <a:latin typeface="Calibri"/>
                        <a:ea typeface="Calibri"/>
                        <a:cs typeface="Tunga"/>
                      </a:endParaRPr>
                    </a:p>
                  </a:txBody>
                  <a:tcPr marL="68580" marR="68580" marT="0" marB="0"/>
                </a:tc>
              </a:tr>
            </a:tbl>
          </a:graphicData>
        </a:graphic>
      </p:graphicFrame>
      <p:sp>
        <p:nvSpPr>
          <p:cNvPr id="5" name="Rectangle 1"/>
          <p:cNvSpPr>
            <a:spLocks noChangeArrowheads="1"/>
          </p:cNvSpPr>
          <p:nvPr/>
        </p:nvSpPr>
        <p:spPr bwMode="auto">
          <a:xfrm>
            <a:off x="0" y="80673"/>
            <a:ext cx="846043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Book Antiqua" pitchFamily="18" charset="0"/>
                <a:ea typeface="Times New Roman" pitchFamily="18" charset="0"/>
                <a:cs typeface="Arial" pitchFamily="34" charset="0"/>
              </a:rPr>
              <a:t>1. Event Report:</a:t>
            </a:r>
            <a:r>
              <a:rPr kumimoji="0" lang="en-US" sz="2000" b="0" i="0" u="none" strike="noStrike" cap="none" normalizeH="0" baseline="0" dirty="0" smtClean="0">
                <a:ln>
                  <a:noFill/>
                </a:ln>
                <a:solidFill>
                  <a:srgbClr val="000000"/>
                </a:solidFill>
                <a:effectLst/>
                <a:latin typeface="Book Antiqua" pitchFamily="18" charset="0"/>
                <a:ea typeface="Times New Roman" pitchFamily="18" charset="0"/>
                <a:cs typeface="Arial" pitchFamily="34" charset="0"/>
              </a:rPr>
              <a:t> As the name suggests report on an event such as College Day, Dance program, and Independence Day function or Sports event is called </a:t>
            </a:r>
            <a:r>
              <a:rPr kumimoji="0" lang="en-US" sz="2000" b="0" i="0" u="none" strike="noStrike" cap="none" normalizeH="0" baseline="0" dirty="0" smtClean="0">
                <a:ln>
                  <a:noFill/>
                </a:ln>
                <a:solidFill>
                  <a:srgbClr val="000000"/>
                </a:solidFill>
                <a:effectLst/>
                <a:latin typeface="Calibri"/>
                <a:ea typeface="Times New Roman" pitchFamily="18" charset="0"/>
                <a:cs typeface="Arial" pitchFamily="34" charset="0"/>
              </a:rPr>
              <a:t>‘</a:t>
            </a:r>
            <a:r>
              <a:rPr kumimoji="0" lang="en-US" sz="2000" b="0" i="0" u="none" strike="noStrike" cap="none" normalizeH="0" baseline="0" dirty="0" smtClean="0">
                <a:ln>
                  <a:noFill/>
                </a:ln>
                <a:solidFill>
                  <a:srgbClr val="000000"/>
                </a:solidFill>
                <a:effectLst/>
                <a:latin typeface="Book Antiqua" pitchFamily="18" charset="0"/>
                <a:ea typeface="Times New Roman" pitchFamily="18" charset="0"/>
                <a:cs typeface="Arial" pitchFamily="34" charset="0"/>
              </a:rPr>
              <a:t>Event Report</a:t>
            </a:r>
            <a:r>
              <a:rPr kumimoji="0" lang="en-US" sz="2000" b="0" i="0" u="none" strike="noStrike" cap="none" normalizeH="0" baseline="0" dirty="0" smtClean="0">
                <a:ln>
                  <a:noFill/>
                </a:ln>
                <a:solidFill>
                  <a:srgbClr val="000000"/>
                </a:solidFill>
                <a:effectLst/>
                <a:latin typeface="Calibri"/>
                <a:ea typeface="Times New Roman" pitchFamily="18" charset="0"/>
                <a:cs typeface="Arial" pitchFamily="34" charset="0"/>
              </a:rPr>
              <a:t>’</a:t>
            </a:r>
            <a:r>
              <a:rPr kumimoji="0" lang="en-US" sz="2000" b="0" i="0" u="none" strike="noStrike" cap="none" normalizeH="0" baseline="0" dirty="0" smtClean="0">
                <a:ln>
                  <a:noFill/>
                </a:ln>
                <a:solidFill>
                  <a:srgbClr val="000000"/>
                </a:solidFill>
                <a:effectLst/>
                <a:latin typeface="Book Antiqua" pitchFamily="18" charset="0"/>
                <a:ea typeface="Times New Roman" pitchFamily="18" charset="0"/>
                <a:cs typeface="Arial" pitchFamily="34" charset="0"/>
              </a:rPr>
              <a: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Book Antiqua" pitchFamily="18" charset="0"/>
                <a:ea typeface="Times New Roman" pitchFamily="18" charset="0"/>
                <a:cs typeface="Arial" pitchFamily="34" charset="0"/>
              </a:rPr>
              <a:t>The Event Report should follow this pattern.</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1339440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87234520"/>
              </p:ext>
            </p:extLst>
          </p:nvPr>
        </p:nvGraphicFramePr>
        <p:xfrm>
          <a:off x="1271615" y="1628800"/>
          <a:ext cx="6024706" cy="4968553"/>
        </p:xfrm>
        <a:graphic>
          <a:graphicData uri="http://schemas.openxmlformats.org/drawingml/2006/table">
            <a:tbl>
              <a:tblPr firstRow="1" firstCol="1" bandRow="1">
                <a:tableStyleId>{5C22544A-7EE6-4342-B048-85BDC9FD1C3A}</a:tableStyleId>
              </a:tblPr>
              <a:tblGrid>
                <a:gridCol w="6024706"/>
              </a:tblGrid>
              <a:tr h="366325">
                <a:tc>
                  <a:txBody>
                    <a:bodyPr/>
                    <a:lstStyle/>
                    <a:p>
                      <a:pPr marL="0" marR="0" algn="ctr">
                        <a:lnSpc>
                          <a:spcPct val="115000"/>
                        </a:lnSpc>
                        <a:spcBef>
                          <a:spcPts val="0"/>
                        </a:spcBef>
                        <a:spcAft>
                          <a:spcPts val="0"/>
                        </a:spcAft>
                      </a:pPr>
                      <a:r>
                        <a:rPr lang="en-IN" sz="2000" dirty="0">
                          <a:effectLst/>
                        </a:rPr>
                        <a:t>      </a:t>
                      </a:r>
                      <a:r>
                        <a:rPr lang="en-IN" sz="2000" dirty="0" smtClean="0">
                          <a:effectLst/>
                        </a:rPr>
                        <a:t>Parts </a:t>
                      </a:r>
                      <a:r>
                        <a:rPr lang="en-IN" sz="2000" dirty="0">
                          <a:effectLst/>
                        </a:rPr>
                        <a:t>of a Project </a:t>
                      </a:r>
                      <a:r>
                        <a:rPr lang="en-IN" sz="2000" dirty="0" smtClean="0">
                          <a:effectLst/>
                        </a:rPr>
                        <a:t>Report</a:t>
                      </a:r>
                      <a:endParaRPr lang="en-IN" sz="2000" dirty="0">
                        <a:effectLst/>
                        <a:latin typeface="Calibri"/>
                        <a:ea typeface="Calibri"/>
                        <a:cs typeface="Tunga"/>
                      </a:endParaRPr>
                    </a:p>
                  </a:txBody>
                  <a:tcPr marL="68580" marR="68580" marT="0" marB="0"/>
                </a:tc>
              </a:tr>
              <a:tr h="412658">
                <a:tc>
                  <a:txBody>
                    <a:bodyPr/>
                    <a:lstStyle/>
                    <a:p>
                      <a:pPr marL="342900" marR="0" lvl="0" indent="-342900" algn="just">
                        <a:lnSpc>
                          <a:spcPct val="115000"/>
                        </a:lnSpc>
                        <a:spcBef>
                          <a:spcPts val="0"/>
                        </a:spcBef>
                        <a:spcAft>
                          <a:spcPts val="0"/>
                        </a:spcAft>
                        <a:buFont typeface="Wingdings"/>
                        <a:buChar char=""/>
                      </a:pPr>
                      <a:r>
                        <a:rPr lang="en-IN" sz="2000">
                          <a:effectLst/>
                        </a:rPr>
                        <a:t>Title page</a:t>
                      </a:r>
                      <a:endParaRPr lang="en-IN" sz="2000">
                        <a:effectLst/>
                        <a:latin typeface="Calibri"/>
                        <a:ea typeface="Calibri"/>
                        <a:cs typeface="Tunga"/>
                      </a:endParaRPr>
                    </a:p>
                  </a:txBody>
                  <a:tcPr marL="68580" marR="68580" marT="0" marB="0"/>
                </a:tc>
              </a:tr>
              <a:tr h="423518">
                <a:tc>
                  <a:txBody>
                    <a:bodyPr/>
                    <a:lstStyle/>
                    <a:p>
                      <a:pPr marL="342900" marR="0" lvl="0" indent="-342900" algn="just">
                        <a:lnSpc>
                          <a:spcPct val="115000"/>
                        </a:lnSpc>
                        <a:spcBef>
                          <a:spcPts val="0"/>
                        </a:spcBef>
                        <a:spcAft>
                          <a:spcPts val="0"/>
                        </a:spcAft>
                        <a:buFont typeface="Wingdings"/>
                        <a:buChar char=""/>
                      </a:pPr>
                      <a:r>
                        <a:rPr lang="en-IN" sz="2000" dirty="0">
                          <a:effectLst/>
                        </a:rPr>
                        <a:t>Foreword</a:t>
                      </a:r>
                      <a:endParaRPr lang="en-IN" sz="2000" dirty="0">
                        <a:effectLst/>
                        <a:latin typeface="Calibri"/>
                        <a:ea typeface="Calibri"/>
                        <a:cs typeface="Tunga"/>
                      </a:endParaRPr>
                    </a:p>
                  </a:txBody>
                  <a:tcPr marL="68580" marR="68580" marT="0" marB="0"/>
                </a:tc>
              </a:tr>
              <a:tr h="366325">
                <a:tc>
                  <a:txBody>
                    <a:bodyPr/>
                    <a:lstStyle/>
                    <a:p>
                      <a:pPr marL="342900" marR="0" lvl="0" indent="-342900" algn="just">
                        <a:lnSpc>
                          <a:spcPct val="115000"/>
                        </a:lnSpc>
                        <a:spcBef>
                          <a:spcPts val="0"/>
                        </a:spcBef>
                        <a:spcAft>
                          <a:spcPts val="0"/>
                        </a:spcAft>
                        <a:buFont typeface="Wingdings"/>
                        <a:buChar char=""/>
                      </a:pPr>
                      <a:r>
                        <a:rPr lang="en-IN" sz="2000" dirty="0">
                          <a:effectLst/>
                        </a:rPr>
                        <a:t>Abstract or Summary</a:t>
                      </a:r>
                      <a:endParaRPr lang="en-IN" sz="2000" dirty="0">
                        <a:effectLst/>
                        <a:latin typeface="Calibri"/>
                        <a:ea typeface="Calibri"/>
                        <a:cs typeface="Tunga"/>
                      </a:endParaRPr>
                    </a:p>
                  </a:txBody>
                  <a:tcPr marL="68580" marR="68580" marT="0" marB="0"/>
                </a:tc>
              </a:tr>
              <a:tr h="366325">
                <a:tc>
                  <a:txBody>
                    <a:bodyPr/>
                    <a:lstStyle/>
                    <a:p>
                      <a:pPr marL="342900" marR="0" lvl="0" indent="-342900" algn="just">
                        <a:lnSpc>
                          <a:spcPct val="115000"/>
                        </a:lnSpc>
                        <a:spcBef>
                          <a:spcPts val="0"/>
                        </a:spcBef>
                        <a:spcAft>
                          <a:spcPts val="0"/>
                        </a:spcAft>
                        <a:buFont typeface="Wingdings"/>
                        <a:buChar char=""/>
                      </a:pPr>
                      <a:r>
                        <a:rPr lang="en-IN" sz="2000">
                          <a:effectLst/>
                        </a:rPr>
                        <a:t>Contents</a:t>
                      </a:r>
                      <a:endParaRPr lang="en-IN" sz="2000">
                        <a:effectLst/>
                        <a:latin typeface="Calibri"/>
                        <a:ea typeface="Calibri"/>
                        <a:cs typeface="Tunga"/>
                      </a:endParaRPr>
                    </a:p>
                  </a:txBody>
                  <a:tcPr marL="68580" marR="68580" marT="0" marB="0"/>
                </a:tc>
              </a:tr>
              <a:tr h="366325">
                <a:tc>
                  <a:txBody>
                    <a:bodyPr/>
                    <a:lstStyle/>
                    <a:p>
                      <a:pPr marL="342900" marR="0" lvl="0" indent="-342900" algn="just">
                        <a:lnSpc>
                          <a:spcPct val="115000"/>
                        </a:lnSpc>
                        <a:spcBef>
                          <a:spcPts val="0"/>
                        </a:spcBef>
                        <a:spcAft>
                          <a:spcPts val="0"/>
                        </a:spcAft>
                        <a:buFont typeface="Wingdings"/>
                        <a:buChar char=""/>
                      </a:pPr>
                      <a:r>
                        <a:rPr lang="en-IN" sz="2000">
                          <a:effectLst/>
                        </a:rPr>
                        <a:t>Introduction</a:t>
                      </a:r>
                      <a:endParaRPr lang="en-IN" sz="2000">
                        <a:effectLst/>
                        <a:latin typeface="Calibri"/>
                        <a:ea typeface="Calibri"/>
                        <a:cs typeface="Tunga"/>
                      </a:endParaRPr>
                    </a:p>
                  </a:txBody>
                  <a:tcPr marL="68580" marR="68580" marT="0" marB="0"/>
                </a:tc>
              </a:tr>
              <a:tr h="424724">
                <a:tc>
                  <a:txBody>
                    <a:bodyPr/>
                    <a:lstStyle/>
                    <a:p>
                      <a:pPr marL="342900" marR="0" lvl="0" indent="-342900" algn="just">
                        <a:lnSpc>
                          <a:spcPct val="115000"/>
                        </a:lnSpc>
                        <a:spcBef>
                          <a:spcPts val="0"/>
                        </a:spcBef>
                        <a:spcAft>
                          <a:spcPts val="0"/>
                        </a:spcAft>
                        <a:buFont typeface="Wingdings"/>
                        <a:buChar char=""/>
                      </a:pPr>
                      <a:r>
                        <a:rPr lang="en-IN" sz="2000">
                          <a:effectLst/>
                        </a:rPr>
                        <a:t>Body of the Report</a:t>
                      </a:r>
                      <a:endParaRPr lang="en-IN" sz="2000">
                        <a:effectLst/>
                        <a:latin typeface="Calibri"/>
                        <a:ea typeface="Calibri"/>
                        <a:cs typeface="Tunga"/>
                      </a:endParaRPr>
                    </a:p>
                  </a:txBody>
                  <a:tcPr marL="68580" marR="68580" marT="0" marB="0"/>
                </a:tc>
              </a:tr>
              <a:tr h="366325">
                <a:tc>
                  <a:txBody>
                    <a:bodyPr/>
                    <a:lstStyle/>
                    <a:p>
                      <a:pPr marL="342900" marR="0" lvl="0" indent="-342900" algn="just">
                        <a:lnSpc>
                          <a:spcPct val="115000"/>
                        </a:lnSpc>
                        <a:spcBef>
                          <a:spcPts val="0"/>
                        </a:spcBef>
                        <a:spcAft>
                          <a:spcPts val="0"/>
                        </a:spcAft>
                        <a:buFont typeface="Wingdings"/>
                        <a:buChar char=""/>
                      </a:pPr>
                      <a:r>
                        <a:rPr lang="en-IN" sz="2000">
                          <a:effectLst/>
                        </a:rPr>
                        <a:t>Conclusion</a:t>
                      </a:r>
                      <a:endParaRPr lang="en-IN" sz="2000">
                        <a:effectLst/>
                        <a:latin typeface="Calibri"/>
                        <a:ea typeface="Calibri"/>
                        <a:cs typeface="Tunga"/>
                      </a:endParaRPr>
                    </a:p>
                  </a:txBody>
                  <a:tcPr marL="68580" marR="68580" marT="0" marB="0"/>
                </a:tc>
              </a:tr>
              <a:tr h="366325">
                <a:tc>
                  <a:txBody>
                    <a:bodyPr/>
                    <a:lstStyle/>
                    <a:p>
                      <a:pPr marL="342900" marR="0" lvl="0" indent="-342900" algn="just">
                        <a:lnSpc>
                          <a:spcPct val="115000"/>
                        </a:lnSpc>
                        <a:spcBef>
                          <a:spcPts val="0"/>
                        </a:spcBef>
                        <a:spcAft>
                          <a:spcPts val="0"/>
                        </a:spcAft>
                        <a:buFont typeface="Wingdings"/>
                        <a:buChar char=""/>
                      </a:pPr>
                      <a:r>
                        <a:rPr lang="en-IN" sz="2000">
                          <a:effectLst/>
                        </a:rPr>
                        <a:t>Recommendations</a:t>
                      </a:r>
                      <a:endParaRPr lang="en-IN" sz="2000">
                        <a:effectLst/>
                        <a:latin typeface="Calibri"/>
                        <a:ea typeface="Calibri"/>
                        <a:cs typeface="Tunga"/>
                      </a:endParaRPr>
                    </a:p>
                  </a:txBody>
                  <a:tcPr marL="68580" marR="68580" marT="0" marB="0"/>
                </a:tc>
              </a:tr>
              <a:tr h="383700">
                <a:tc>
                  <a:txBody>
                    <a:bodyPr/>
                    <a:lstStyle/>
                    <a:p>
                      <a:pPr marL="342900" marR="0" lvl="0" indent="-342900" algn="just">
                        <a:lnSpc>
                          <a:spcPct val="115000"/>
                        </a:lnSpc>
                        <a:spcBef>
                          <a:spcPts val="0"/>
                        </a:spcBef>
                        <a:spcAft>
                          <a:spcPts val="0"/>
                        </a:spcAft>
                        <a:buFont typeface="Wingdings"/>
                        <a:buChar char=""/>
                      </a:pPr>
                      <a:r>
                        <a:rPr lang="en-IN" sz="2000">
                          <a:effectLst/>
                        </a:rPr>
                        <a:t>Bibliography</a:t>
                      </a:r>
                      <a:endParaRPr lang="en-IN" sz="2000">
                        <a:effectLst/>
                        <a:latin typeface="Calibri"/>
                        <a:ea typeface="Calibri"/>
                        <a:cs typeface="Tunga"/>
                      </a:endParaRPr>
                    </a:p>
                  </a:txBody>
                  <a:tcPr marL="68580" marR="68580" marT="0" marB="0"/>
                </a:tc>
              </a:tr>
              <a:tr h="393353">
                <a:tc>
                  <a:txBody>
                    <a:bodyPr/>
                    <a:lstStyle/>
                    <a:p>
                      <a:pPr marL="342900" marR="0" lvl="0" indent="-342900" algn="just">
                        <a:lnSpc>
                          <a:spcPct val="115000"/>
                        </a:lnSpc>
                        <a:spcBef>
                          <a:spcPts val="0"/>
                        </a:spcBef>
                        <a:spcAft>
                          <a:spcPts val="0"/>
                        </a:spcAft>
                        <a:buFont typeface="Wingdings"/>
                        <a:buChar char=""/>
                      </a:pPr>
                      <a:r>
                        <a:rPr lang="en-IN" sz="2000">
                          <a:effectLst/>
                        </a:rPr>
                        <a:t>Glossary</a:t>
                      </a:r>
                      <a:endParaRPr lang="en-IN" sz="2000">
                        <a:effectLst/>
                        <a:latin typeface="Calibri"/>
                        <a:ea typeface="Calibri"/>
                        <a:cs typeface="Tunga"/>
                      </a:endParaRPr>
                    </a:p>
                  </a:txBody>
                  <a:tcPr marL="68580" marR="68580" marT="0" marB="0"/>
                </a:tc>
              </a:tr>
              <a:tr h="366325">
                <a:tc>
                  <a:txBody>
                    <a:bodyPr/>
                    <a:lstStyle/>
                    <a:p>
                      <a:pPr marL="342900" marR="0" lvl="0" indent="-342900" algn="just">
                        <a:lnSpc>
                          <a:spcPct val="115000"/>
                        </a:lnSpc>
                        <a:spcBef>
                          <a:spcPts val="0"/>
                        </a:spcBef>
                        <a:spcAft>
                          <a:spcPts val="0"/>
                        </a:spcAft>
                        <a:buFont typeface="Wingdings"/>
                        <a:buChar char=""/>
                      </a:pPr>
                      <a:r>
                        <a:rPr lang="en-IN" sz="2000">
                          <a:effectLst/>
                        </a:rPr>
                        <a:t>Index</a:t>
                      </a:r>
                      <a:endParaRPr lang="en-IN" sz="2000">
                        <a:effectLst/>
                        <a:latin typeface="Calibri"/>
                        <a:ea typeface="Calibri"/>
                        <a:cs typeface="Tunga"/>
                      </a:endParaRPr>
                    </a:p>
                  </a:txBody>
                  <a:tcPr marL="68580" marR="68580" marT="0" marB="0"/>
                </a:tc>
              </a:tr>
              <a:tr h="366325">
                <a:tc>
                  <a:txBody>
                    <a:bodyPr/>
                    <a:lstStyle/>
                    <a:p>
                      <a:pPr marL="342900" marR="0" lvl="0" indent="-342900" algn="just">
                        <a:lnSpc>
                          <a:spcPct val="115000"/>
                        </a:lnSpc>
                        <a:spcBef>
                          <a:spcPts val="0"/>
                        </a:spcBef>
                        <a:spcAft>
                          <a:spcPts val="0"/>
                        </a:spcAft>
                        <a:buFont typeface="Wingdings"/>
                        <a:buChar char=""/>
                      </a:pPr>
                      <a:r>
                        <a:rPr lang="en-IN" sz="2000" dirty="0">
                          <a:effectLst/>
                        </a:rPr>
                        <a:t>Illustrations</a:t>
                      </a:r>
                      <a:endParaRPr lang="en-IN" sz="2000" dirty="0">
                        <a:effectLst/>
                        <a:latin typeface="Calibri"/>
                        <a:ea typeface="Calibri"/>
                        <a:cs typeface="Tunga"/>
                      </a:endParaRPr>
                    </a:p>
                  </a:txBody>
                  <a:tcPr marL="68580" marR="68580" marT="0" marB="0"/>
                </a:tc>
              </a:tr>
            </a:tbl>
          </a:graphicData>
        </a:graphic>
      </p:graphicFrame>
      <p:sp>
        <p:nvSpPr>
          <p:cNvPr id="5" name="Rectangle 1"/>
          <p:cNvSpPr>
            <a:spLocks noChangeArrowheads="1"/>
          </p:cNvSpPr>
          <p:nvPr/>
        </p:nvSpPr>
        <p:spPr bwMode="auto">
          <a:xfrm>
            <a:off x="179512" y="339044"/>
            <a:ext cx="820891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Book Antiqua" pitchFamily="18" charset="0"/>
                <a:ea typeface="Times New Roman" pitchFamily="18" charset="0"/>
                <a:cs typeface="Arial" pitchFamily="34" charset="0"/>
              </a:rPr>
              <a:t>2. Project Report:</a:t>
            </a:r>
            <a:r>
              <a:rPr kumimoji="0" lang="en-US" b="0" i="0" u="none" strike="noStrike" cap="none" normalizeH="0" baseline="0" dirty="0" smtClean="0">
                <a:ln>
                  <a:noFill/>
                </a:ln>
                <a:solidFill>
                  <a:srgbClr val="000000"/>
                </a:solidFill>
                <a:effectLst/>
                <a:latin typeface="Book Antiqua" pitchFamily="18" charset="0"/>
                <a:ea typeface="Times New Roman" pitchFamily="18" charset="0"/>
                <a:cs typeface="Arial" pitchFamily="34" charset="0"/>
              </a:rPr>
              <a:t> The project report is more Complex than an event report. It is a subject matter that usually has greater significance and a more detailed layout.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0784080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188640"/>
            <a:ext cx="8280920" cy="6494085"/>
          </a:xfrm>
          <a:prstGeom prst="rect">
            <a:avLst/>
          </a:prstGeom>
        </p:spPr>
        <p:txBody>
          <a:bodyPr wrap="square">
            <a:spAutoFit/>
          </a:bodyPr>
          <a:lstStyle/>
          <a:p>
            <a:pPr algn="just"/>
            <a:r>
              <a:rPr lang="en-US" sz="2600" b="1" dirty="0"/>
              <a:t>3.  Book Report: </a:t>
            </a:r>
            <a:r>
              <a:rPr lang="en-US" sz="2600" dirty="0"/>
              <a:t>A book report should have an introduction, a body and a conclusion.</a:t>
            </a:r>
            <a:endParaRPr lang="en-IN" sz="2600" dirty="0"/>
          </a:p>
          <a:p>
            <a:pPr algn="just"/>
            <a:r>
              <a:rPr lang="en-US" sz="2600" b="1" dirty="0"/>
              <a:t> </a:t>
            </a:r>
            <a:endParaRPr lang="en-IN" sz="2600" dirty="0"/>
          </a:p>
          <a:p>
            <a:pPr algn="just"/>
            <a:r>
              <a:rPr lang="en-US" sz="2600" b="1" dirty="0"/>
              <a:t>Introduction: </a:t>
            </a:r>
            <a:r>
              <a:rPr lang="en-US" sz="2600" dirty="0"/>
              <a:t>The first paragraph should introduce the whole report. It must give information about the title, the author, the year of publication, a brief description of the setting of the story.</a:t>
            </a:r>
            <a:endParaRPr lang="en-IN" sz="2600" dirty="0"/>
          </a:p>
          <a:p>
            <a:pPr algn="just"/>
            <a:r>
              <a:rPr lang="en-US" sz="2600" dirty="0"/>
              <a:t> </a:t>
            </a:r>
            <a:endParaRPr lang="en-IN" sz="2600" dirty="0"/>
          </a:p>
          <a:p>
            <a:pPr algn="just"/>
            <a:r>
              <a:rPr lang="en-US" sz="2600" b="1" dirty="0"/>
              <a:t>Body of the book report:</a:t>
            </a:r>
            <a:r>
              <a:rPr lang="en-US" sz="2600" dirty="0"/>
              <a:t> is the heart of the report. It introduces all the main characters, describes the conflict in the story and finally talks of how the conflict is resolved. This part of the report the way it is written is critical to the value of the whole report.</a:t>
            </a:r>
            <a:endParaRPr lang="en-IN" sz="2600" dirty="0"/>
          </a:p>
          <a:p>
            <a:pPr algn="just"/>
            <a:r>
              <a:rPr lang="en-US" sz="2600" b="1" dirty="0"/>
              <a:t>Conclusion:</a:t>
            </a:r>
            <a:r>
              <a:rPr lang="en-US" sz="2600" dirty="0"/>
              <a:t> The concluding paragraph reveals the reader’s own evaluation or personal opinion of the book. It must also identify the strengths and weaknesses of the book.</a:t>
            </a:r>
            <a:endParaRPr lang="en-IN" sz="2600" dirty="0"/>
          </a:p>
        </p:txBody>
      </p:sp>
    </p:spTree>
    <p:extLst>
      <p:ext uri="{BB962C8B-B14F-4D97-AF65-F5344CB8AC3E}">
        <p14:creationId xmlns:p14="http://schemas.microsoft.com/office/powerpoint/2010/main" val="319396573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Recap HD Stock Images |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44624"/>
            <a:ext cx="9108504" cy="681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25039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203848" y="764704"/>
            <a:ext cx="3312368" cy="5400600"/>
          </a:xfrm>
        </p:spPr>
        <p:txBody>
          <a:bodyPr>
            <a:noAutofit/>
          </a:bodyPr>
          <a:lstStyle/>
          <a:p>
            <a:pPr marL="0" indent="0">
              <a:buNone/>
            </a:pPr>
            <a:r>
              <a:rPr lang="en-IN" sz="41300" dirty="0" smtClean="0">
                <a:solidFill>
                  <a:srgbClr val="FF0000"/>
                </a:solidFill>
              </a:rPr>
              <a:t>?</a:t>
            </a:r>
            <a:endParaRPr lang="en-IN" sz="41300" dirty="0">
              <a:solidFill>
                <a:srgbClr val="FF0000"/>
              </a:solidFill>
            </a:endParaRPr>
          </a:p>
        </p:txBody>
      </p:sp>
    </p:spTree>
    <p:extLst>
      <p:ext uri="{BB962C8B-B14F-4D97-AF65-F5344CB8AC3E}">
        <p14:creationId xmlns:p14="http://schemas.microsoft.com/office/powerpoint/2010/main" val="12362372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5301</TotalTime>
  <Words>5819</Words>
  <Application>Microsoft Office PowerPoint</Application>
  <PresentationFormat>On-screen Show (4:3)</PresentationFormat>
  <Paragraphs>1377</Paragraphs>
  <Slides>99</Slides>
  <Notes>0</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Adjacency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USAGE OF TENSE FORMS</vt:lpstr>
      <vt:lpstr>PowerPoint Presentation</vt:lpstr>
      <vt:lpstr>    TYPES OF TENSES :    1. PRESENT TENSE: </vt:lpstr>
      <vt:lpstr>    TYPES OF TENSES :    1. PRESENT TENSE: </vt:lpstr>
      <vt:lpstr>1.2. Present continuous (I am doing) [Subject + Am/is/are + verb+ ing] </vt:lpstr>
      <vt:lpstr>1.2. Present continuous (I am doing) [Subject + Am/is/are + verb+ ing] </vt:lpstr>
      <vt:lpstr>1.3. Present perfect (I have done) [Subject + has/have + Past form of verb (V3)] :</vt:lpstr>
      <vt:lpstr>1.3. Present perfect (I have done) [Subject + has/have + Past form of verb (V3)] :</vt:lpstr>
      <vt:lpstr>1.4. Present perfect continuous:  (I have been doing) [Subject + Has/have + been + ing] </vt:lpstr>
      <vt:lpstr>1.4. Present perfect continuous:  (I have been doing) [Subject + Has/have + been + ing] </vt:lpstr>
      <vt:lpstr>                                                                     2. PAST TENSE:  2.1. Simple Past: [Subject + Past form of verb (V2)] </vt:lpstr>
      <vt:lpstr>2.2. Past Continuous: [Subject + was/were + verb + ing]</vt:lpstr>
      <vt:lpstr>2.3.Past Perfect: [Subject + had + past form of verb (V3)] </vt:lpstr>
      <vt:lpstr>2.4. Past Perfect Continuous: [Subject + had been + ing]</vt:lpstr>
      <vt:lpstr>3. FUTURE TENSE:</vt:lpstr>
      <vt:lpstr>3.2. Future Continuous:  [Subject + will be/shall be + present form of verb + ing]</vt:lpstr>
      <vt:lpstr>3.3. Future Perfect:  [Subject + will/shall have + past form of verb (V3)]</vt:lpstr>
      <vt:lpstr>4.4. Future Perfect Continuous:  [Subject + will have been + present form of verb + 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READING SKILLS</vt:lpstr>
      <vt:lpstr>PowerPoint Presentation</vt:lpstr>
      <vt:lpstr>READING TECHNIQUES</vt:lpstr>
      <vt:lpstr>PowerPoint Presentation</vt:lpstr>
      <vt:lpstr>Reading different kinds of Texts:</vt:lpstr>
      <vt:lpstr>PowerPoint Presentation</vt:lpstr>
      <vt:lpstr>PowerPoint Presentation</vt:lpstr>
      <vt:lpstr>WRITING SKILLS</vt:lpstr>
      <vt:lpstr>PowerPoint Presentation</vt:lpstr>
      <vt:lpstr>PROFESSIONAL WRITING STRATEGIES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EXPANSION OF IDEAS</vt:lpstr>
      <vt:lpstr>PowerPoint Presentation</vt:lpstr>
      <vt:lpstr>PowerPoint Presentation</vt:lpstr>
      <vt:lpstr>PowerPoint Presentation</vt:lpstr>
      <vt:lpstr>LETTER WRITING:</vt:lpstr>
      <vt:lpstr>PowerPoint Presentation</vt:lpstr>
      <vt:lpstr>PowerPoint Presentation</vt:lpstr>
      <vt:lpstr>PowerPoint Presentation</vt:lpstr>
      <vt:lpstr>PowerPoint Presentation</vt:lpstr>
      <vt:lpstr>PowerPoint Presentation</vt:lpstr>
      <vt:lpstr>EMAIL ETIQUETTE</vt:lpstr>
      <vt:lpstr>PowerPoint Presentation</vt:lpstr>
      <vt:lpstr>PowerPoint Presentation</vt:lpstr>
      <vt:lpstr>PowerPoint Presentation</vt:lpstr>
      <vt:lpstr>PowerPoint Presentation</vt:lpstr>
      <vt:lpstr>REPORT WRITING</vt:lpstr>
      <vt:lpstr>PowerPoint Presentation</vt:lpstr>
      <vt:lpstr>                           FORMATS OF REPORT WRITING The choice of format can be made according to the nature, length, scope, and function and type of audience.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TENSES 1. PRESENT TENSE:</dc:title>
  <dc:creator>Windows User</dc:creator>
  <cp:lastModifiedBy>Windows User</cp:lastModifiedBy>
  <cp:revision>313</cp:revision>
  <dcterms:created xsi:type="dcterms:W3CDTF">2020-04-13T07:15:54Z</dcterms:created>
  <dcterms:modified xsi:type="dcterms:W3CDTF">2021-06-10T07:35:21Z</dcterms:modified>
</cp:coreProperties>
</file>