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4" r:id="rId1"/>
  </p:sldMasterIdLst>
  <p:notesMasterIdLst>
    <p:notesMasterId r:id="rId19"/>
  </p:notesMasterIdLst>
  <p:sldIdLst>
    <p:sldId id="256" r:id="rId2"/>
    <p:sldId id="257" r:id="rId3"/>
    <p:sldId id="265" r:id="rId4"/>
    <p:sldId id="273" r:id="rId5"/>
    <p:sldId id="274" r:id="rId6"/>
    <p:sldId id="275" r:id="rId7"/>
    <p:sldId id="261" r:id="rId8"/>
    <p:sldId id="276" r:id="rId9"/>
    <p:sldId id="264" r:id="rId10"/>
    <p:sldId id="278" r:id="rId11"/>
    <p:sldId id="279" r:id="rId12"/>
    <p:sldId id="280" r:id="rId13"/>
    <p:sldId id="266" r:id="rId14"/>
    <p:sldId id="271" r:id="rId15"/>
    <p:sldId id="272" r:id="rId16"/>
    <p:sldId id="267"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614961-E2AB-406C-BD37-78CA4908D3CD}" type="datetimeFigureOut">
              <a:rPr lang="en-US" smtClean="0"/>
              <a:t>10/30/2023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FC2835-7D82-46E9-BEE4-D6D70B5767DC}" type="slidenum">
              <a:rPr lang="en-US" smtClean="0"/>
              <a:t>‹#›</a:t>
            </a:fld>
            <a:endParaRPr lang="en-US"/>
          </a:p>
        </p:txBody>
      </p:sp>
    </p:spTree>
    <p:extLst>
      <p:ext uri="{BB962C8B-B14F-4D97-AF65-F5344CB8AC3E}">
        <p14:creationId xmlns:p14="http://schemas.microsoft.com/office/powerpoint/2010/main" val="4265235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AFC2835-7D82-46E9-BEE4-D6D70B5767DC}" type="slidenum">
              <a:rPr lang="en-US" smtClean="0"/>
              <a:t>1</a:t>
            </a:fld>
            <a:endParaRPr lang="en-US"/>
          </a:p>
        </p:txBody>
      </p:sp>
    </p:spTree>
    <p:extLst>
      <p:ext uri="{BB962C8B-B14F-4D97-AF65-F5344CB8AC3E}">
        <p14:creationId xmlns:p14="http://schemas.microsoft.com/office/powerpoint/2010/main" val="19595881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3D6188E-7FCB-4375-999B-C3A8ABD4EE96}" type="datetime1">
              <a:rPr lang="en-US" smtClean="0"/>
              <a:t>10/30/2023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2679810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763B16-FBED-4E58-BC5E-AFA1D2EAE155}" type="datetime1">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2724130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AE3CBA5-9E48-45FE-A730-381CD4CF1F55}" type="datetime1">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1456647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DDB4305-195A-4E32-92D6-E18A60FD666B}" type="datetime1">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1099021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B0B82D-CFD7-4C22-A093-B1BCEC9C83AE}" type="datetime1">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13687224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8531729-0E32-4AE4-8EDC-78E7C03D3452}" type="datetime1">
              <a:rPr lang="en-US" smtClean="0"/>
              <a:t>10/30/2023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1879610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EBA9102-F0BD-4856-B171-A4309330C9EB}" type="datetime1">
              <a:rPr lang="en-US" smtClean="0"/>
              <a:t>10/30/2023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28842203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F38B9AC-31B3-4141-A298-DCBEFF912FB2}" type="datetime1">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41878691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0EEDC6D-6921-4B36-8697-50513C3BD5D9}" type="datetime1">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2383215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4618CF-3BA8-4A4C-B7BD-90D2B13E3C01}" type="datetime1">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1491157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D14786-DBC6-4D86-ADF1-D8708552651B}" type="datetime1">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470203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5BFC57-DC27-44FD-8561-2EA06F209651}" type="datetime1">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3455367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126308-3386-4966-AA3A-9AAE26CAA53B}" type="datetime1">
              <a:rPr lang="en-US" smtClean="0"/>
              <a:t>10/30/2023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121438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DCDE8E-6971-4A21-AF57-E4F5D4002977}" type="datetime1">
              <a:rPr lang="en-US" smtClean="0"/>
              <a:t>10/30/2023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2924955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ED8257-4403-45E4-B0CD-74585D1FB01E}" type="datetime1">
              <a:rPr lang="en-US" smtClean="0"/>
              <a:t>10/30/2023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347582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9D91F2-C209-452D-B145-81F0484F80F0}" type="datetime1">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2457426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A2D9CE-BF9F-4BC7-9E84-B107593B3426}" type="datetime1">
              <a:rPr lang="en-US" smtClean="0"/>
              <a:t>10/30/2023</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3607987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3D54FB0-E44F-42B1-8F3F-B5F7153C8BE8}" type="datetime1">
              <a:rPr lang="en-US" smtClean="0"/>
              <a:t>10/30/2023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39F2EF0-97D1-497D-A96E-EC7171116445}" type="slidenum">
              <a:rPr lang="en-US" smtClean="0"/>
              <a:t>‹#›</a:t>
            </a:fld>
            <a:endParaRPr lang="en-US"/>
          </a:p>
        </p:txBody>
      </p:sp>
    </p:spTree>
    <p:extLst>
      <p:ext uri="{BB962C8B-B14F-4D97-AF65-F5344CB8AC3E}">
        <p14:creationId xmlns:p14="http://schemas.microsoft.com/office/powerpoint/2010/main" val="3945736003"/>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 id="2147483891"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0606" y="2008293"/>
            <a:ext cx="8282442" cy="874974"/>
          </a:xfrm>
        </p:spPr>
        <p:txBody>
          <a:bodyPr/>
          <a:lstStyle/>
          <a:p>
            <a:pPr>
              <a:lnSpc>
                <a:spcPct val="150000"/>
              </a:lnSpc>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The Evolution and Expansive Role of Computers in Shaping</a:t>
            </a:r>
            <a:b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the Field of Digital Forensics</a:t>
            </a: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52107" y="3258703"/>
            <a:ext cx="8825658" cy="861420"/>
          </a:xfrm>
        </p:spPr>
        <p:txBody>
          <a:bodyPr>
            <a:noAutofit/>
          </a:bodyPr>
          <a:lstStyle/>
          <a:p>
            <a:pPr algn="ctr"/>
            <a:r>
              <a:rPr lang="en-US" sz="2000" b="1" dirty="0">
                <a:solidFill>
                  <a:schemeClr val="bg1"/>
                </a:solidFill>
                <a:latin typeface="Times New Roman" panose="02020603050405020304" pitchFamily="18" charset="0"/>
                <a:cs typeface="Times New Roman" panose="02020603050405020304" pitchFamily="18" charset="0"/>
              </a:rPr>
              <a:t>By</a:t>
            </a:r>
          </a:p>
          <a:p>
            <a:pPr algn="ctr"/>
            <a:r>
              <a:rPr lang="en-US" sz="2000" b="1" dirty="0">
                <a:solidFill>
                  <a:schemeClr val="bg1"/>
                </a:solidFill>
                <a:latin typeface="Times New Roman" panose="02020603050405020304" pitchFamily="18" charset="0"/>
                <a:cs typeface="Times New Roman" panose="02020603050405020304" pitchFamily="18" charset="0"/>
              </a:rPr>
              <a:t>DANISH MAHAJAN</a:t>
            </a:r>
          </a:p>
          <a:p>
            <a:pPr algn="ctr"/>
            <a:r>
              <a:rPr lang="en-US" sz="2000" b="1" dirty="0">
                <a:solidFill>
                  <a:schemeClr val="bg1"/>
                </a:solidFill>
                <a:latin typeface="Times New Roman" panose="02020603050405020304" pitchFamily="18" charset="0"/>
                <a:cs typeface="Times New Roman" panose="02020603050405020304" pitchFamily="18" charset="0"/>
              </a:rPr>
              <a:t>1MS20CS037</a:t>
            </a:r>
          </a:p>
          <a:p>
            <a:pPr algn="ctr"/>
            <a:r>
              <a:rPr lang="en-US" sz="2000" b="1" dirty="0">
                <a:solidFill>
                  <a:schemeClr val="bg1"/>
                </a:solidFill>
                <a:latin typeface="Times New Roman" panose="02020603050405020304" pitchFamily="18" charset="0"/>
                <a:cs typeface="Times New Roman" panose="02020603050405020304" pitchFamily="18" charset="0"/>
              </a:rPr>
              <a:t>Under the Guidance </a:t>
            </a:r>
          </a:p>
          <a:p>
            <a:pPr algn="ctr"/>
            <a:r>
              <a:rPr lang="en-US" sz="2000" b="1" dirty="0">
                <a:solidFill>
                  <a:schemeClr val="bg1"/>
                </a:solidFill>
                <a:latin typeface="Times New Roman" panose="02020603050405020304" pitchFamily="18" charset="0"/>
                <a:cs typeface="Times New Roman" panose="02020603050405020304" pitchFamily="18" charset="0"/>
              </a:rPr>
              <a:t>of</a:t>
            </a:r>
          </a:p>
          <a:p>
            <a:pPr algn="ctr"/>
            <a:r>
              <a:rPr lang="en-US" sz="2000" b="1" dirty="0">
                <a:solidFill>
                  <a:schemeClr val="bg1"/>
                </a:solidFill>
                <a:latin typeface="Times New Roman" panose="02020603050405020304" pitchFamily="18" charset="0"/>
                <a:cs typeface="Times New Roman" panose="02020603050405020304" pitchFamily="18" charset="0"/>
              </a:rPr>
              <a:t>Darshana a. naik </a:t>
            </a:r>
          </a:p>
          <a:p>
            <a:pPr algn="ctr"/>
            <a:r>
              <a:rPr lang="en-US" sz="2000" b="1" dirty="0">
                <a:solidFill>
                  <a:schemeClr val="bg1"/>
                </a:solidFill>
                <a:latin typeface="Times New Roman" panose="02020603050405020304" pitchFamily="18" charset="0"/>
                <a:cs typeface="Times New Roman" panose="02020603050405020304" pitchFamily="18" charset="0"/>
              </a:rPr>
              <a:t>Assistant Professor</a:t>
            </a:r>
          </a:p>
          <a:p>
            <a:pPr algn="ct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537391" y="545737"/>
            <a:ext cx="3825603" cy="1087120"/>
          </a:xfrm>
          <a:prstGeom prst="rect">
            <a:avLst/>
          </a:prstGeom>
        </p:spPr>
      </p:pic>
      <p:sp>
        <p:nvSpPr>
          <p:cNvPr id="5" name="Text Box 2"/>
          <p:cNvSpPr txBox="1">
            <a:spLocks noChangeArrowheads="1"/>
          </p:cNvSpPr>
          <p:nvPr/>
        </p:nvSpPr>
        <p:spPr bwMode="auto">
          <a:xfrm>
            <a:off x="5110818" y="618412"/>
            <a:ext cx="5500054" cy="923330"/>
          </a:xfrm>
          <a:prstGeom prst="rect">
            <a:avLst/>
          </a:prstGeom>
          <a:noFill/>
          <a:ln w="9525">
            <a:noFill/>
            <a:miter lim="800000"/>
            <a:headEnd/>
            <a:tailEnd/>
          </a:ln>
        </p:spPr>
        <p:txBody>
          <a:bodyPr rot="0" vert="horz" wrap="square" lIns="91440" tIns="45720" rIns="91440" bIns="45720" anchor="t" anchorCtr="0">
            <a:spAutoFit/>
          </a:bodyPr>
          <a:lstStyle/>
          <a:p>
            <a:pPr marL="0" marR="0" algn="ctr">
              <a:spcBef>
                <a:spcPts val="0"/>
              </a:spcBef>
              <a:spcAft>
                <a:spcPts val="0"/>
              </a:spcAft>
            </a:pPr>
            <a:r>
              <a:rPr lang="en-US" b="1" dirty="0">
                <a:solidFill>
                  <a:schemeClr val="bg1"/>
                </a:solidFill>
                <a:effectLst/>
                <a:latin typeface="Times New Roman" panose="02020603050405020304" pitchFamily="18" charset="0"/>
                <a:ea typeface="Times New Roman" panose="02020603050405020304" pitchFamily="18" charset="0"/>
              </a:rPr>
              <a:t>Department of  Computer Science and Engineering</a:t>
            </a:r>
          </a:p>
          <a:p>
            <a:pPr algn="ctr"/>
            <a:r>
              <a:rPr lang="en-US" b="1" dirty="0">
                <a:solidFill>
                  <a:schemeClr val="bg1"/>
                </a:solidFill>
                <a:latin typeface="Times New Roman" panose="02020603050405020304" pitchFamily="18" charset="0"/>
                <a:ea typeface="Times New Roman" panose="02020603050405020304" pitchFamily="18" charset="0"/>
              </a:rPr>
              <a:t>VII Semester, B.E</a:t>
            </a:r>
          </a:p>
          <a:p>
            <a:pPr algn="ctr"/>
            <a:r>
              <a:rPr lang="en-US" b="1" dirty="0">
                <a:solidFill>
                  <a:schemeClr val="bg1"/>
                </a:solidFill>
                <a:latin typeface="Times New Roman" panose="02020603050405020304" pitchFamily="18" charset="0"/>
                <a:ea typeface="Times New Roman" panose="02020603050405020304" pitchFamily="18" charset="0"/>
              </a:rPr>
              <a:t>Code:  </a:t>
            </a:r>
            <a:r>
              <a:rPr lang="en-IN" b="1" dirty="0">
                <a:solidFill>
                  <a:schemeClr val="bg1"/>
                </a:solidFill>
                <a:latin typeface="Times New Roman" panose="02020603050405020304" pitchFamily="18" charset="0"/>
                <a:ea typeface="Times New Roman" panose="02020603050405020304" pitchFamily="18" charset="0"/>
              </a:rPr>
              <a:t>CSSE</a:t>
            </a:r>
            <a:endParaRPr lang="en-US" b="1" dirty="0">
              <a:solidFill>
                <a:schemeClr val="bg1"/>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18109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C436B-B9FC-2EBF-4C61-EDC95353BD6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Research Gap Analysis</a:t>
            </a:r>
            <a:endParaRPr lang="en-IN" dirty="0"/>
          </a:p>
        </p:txBody>
      </p:sp>
      <p:sp>
        <p:nvSpPr>
          <p:cNvPr id="3" name="Content Placeholder 2">
            <a:extLst>
              <a:ext uri="{FF2B5EF4-FFF2-40B4-BE49-F238E27FC236}">
                <a16:creationId xmlns:a16="http://schemas.microsoft.com/office/drawing/2014/main" id="{FF987BEE-EA32-2668-7322-6260C70CB4E6}"/>
              </a:ext>
            </a:extLst>
          </p:cNvPr>
          <p:cNvSpPr>
            <a:spLocks noGrp="1"/>
          </p:cNvSpPr>
          <p:nvPr>
            <p:ph idx="1"/>
          </p:nvPr>
        </p:nvSpPr>
        <p:spPr/>
        <p:txBody>
          <a:bodyPr>
            <a:normAutofit lnSpcReduction="10000"/>
          </a:bodyPr>
          <a:lstStyle/>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Network Forensics</a:t>
            </a:r>
            <a:r>
              <a:rPr lang="en-US" dirty="0">
                <a:latin typeface="Times New Roman" panose="02020603050405020304" pitchFamily="18" charset="0"/>
                <a:cs typeface="Times New Roman" panose="02020603050405020304" pitchFamily="18" charset="0"/>
              </a:rPr>
              <a:t>: Analyzing network traffic for forensic purposes was a complex task, especially in large and high-speed networks. Research focused on developing efficient methods for network forensics to trace malicious activities and attacks.</a:t>
            </a: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Internet of Things (IoT) Forensics</a:t>
            </a:r>
            <a:r>
              <a:rPr lang="en-US" dirty="0">
                <a:latin typeface="Times New Roman" panose="02020603050405020304" pitchFamily="18" charset="0"/>
                <a:cs typeface="Times New Roman" panose="02020603050405020304" pitchFamily="18" charset="0"/>
              </a:rPr>
              <a:t>: IoT devices generate vast amounts of data, but there was a lack of standardized methods for forensically analyzing these devices. </a:t>
            </a:r>
          </a:p>
          <a:p>
            <a:pPr>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Adaptability to Diverse Cases: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Assessing the adaptability of existing systems to diverse forensic cases, including cybercrimes, fraud detection, intellectual property theft, and terrorism-related activities, is essential. Variability in data types and sources requires systems that can handle a wide array of digital evidence. </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Human Factor</a:t>
            </a:r>
            <a:r>
              <a:rPr lang="en-US" dirty="0">
                <a:latin typeface="Times New Roman" panose="02020603050405020304" pitchFamily="18" charset="0"/>
                <a:cs typeface="Times New Roman" panose="02020603050405020304" pitchFamily="18" charset="0"/>
              </a:rPr>
              <a:t>: Investigator skills, training, and experience significantly impact the effectiveness of digital forensics.</a:t>
            </a:r>
          </a:p>
          <a:p>
            <a:endParaRPr lang="en-IN" dirty="0"/>
          </a:p>
        </p:txBody>
      </p:sp>
      <p:sp>
        <p:nvSpPr>
          <p:cNvPr id="4" name="Slide Number Placeholder 3">
            <a:extLst>
              <a:ext uri="{FF2B5EF4-FFF2-40B4-BE49-F238E27FC236}">
                <a16:creationId xmlns:a16="http://schemas.microsoft.com/office/drawing/2014/main" id="{B9FCAD9B-2236-ED7D-BE5C-3F3C22745869}"/>
              </a:ext>
            </a:extLst>
          </p:cNvPr>
          <p:cNvSpPr>
            <a:spLocks noGrp="1"/>
          </p:cNvSpPr>
          <p:nvPr>
            <p:ph type="sldNum" sz="quarter" idx="12"/>
          </p:nvPr>
        </p:nvSpPr>
        <p:spPr/>
        <p:txBody>
          <a:bodyPr/>
          <a:lstStyle/>
          <a:p>
            <a:fld id="{539F2EF0-97D1-497D-A96E-EC7171116445}" type="slidenum">
              <a:rPr lang="en-US" smtClean="0"/>
              <a:t>10</a:t>
            </a:fld>
            <a:endParaRPr lang="en-US"/>
          </a:p>
        </p:txBody>
      </p:sp>
    </p:spTree>
    <p:extLst>
      <p:ext uri="{BB962C8B-B14F-4D97-AF65-F5344CB8AC3E}">
        <p14:creationId xmlns:p14="http://schemas.microsoft.com/office/powerpoint/2010/main" val="2121140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F8CB6-77C1-20DB-D588-ADF750E4B6D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Social Impact</a:t>
            </a:r>
            <a:endParaRPr lang="en-IN" dirty="0"/>
          </a:p>
        </p:txBody>
      </p:sp>
      <p:sp>
        <p:nvSpPr>
          <p:cNvPr id="3" name="Content Placeholder 2">
            <a:extLst>
              <a:ext uri="{FF2B5EF4-FFF2-40B4-BE49-F238E27FC236}">
                <a16:creationId xmlns:a16="http://schemas.microsoft.com/office/drawing/2014/main" id="{073D2A74-196C-80E0-67D6-C27F63158EE2}"/>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Digital forensics, the process of uncovering and interpreting electronic data, has a profound impact on society. Here are several ways in which digital forensics influences society:</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Crime Prevention and Law Enforcement</a:t>
            </a:r>
            <a:r>
              <a:rPr lang="en-IN" dirty="0">
                <a:latin typeface="Times New Roman" panose="02020603050405020304" pitchFamily="18" charset="0"/>
                <a:cs typeface="Times New Roman" panose="02020603050405020304" pitchFamily="18" charset="0"/>
              </a:rPr>
              <a:t>: Digital forensics deters cybercriminals and enhances law enforcement agencies' ability to investigate and solve cybercrimes, ensuring effective crime prevention.</a:t>
            </a: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Legal Processes</a:t>
            </a:r>
            <a:r>
              <a:rPr lang="en-US" dirty="0">
                <a:latin typeface="Times New Roman" panose="02020603050405020304" pitchFamily="18" charset="0"/>
                <a:cs typeface="Times New Roman" panose="02020603050405020304" pitchFamily="18" charset="0"/>
              </a:rPr>
              <a:t>: Digital forensics provides critical evidence in legal cases, guaranteeing fair trials and aiding in the delivery of justice.</a:t>
            </a: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Cybersecurity</a:t>
            </a:r>
            <a:r>
              <a:rPr lang="en-US" dirty="0">
                <a:latin typeface="Times New Roman" panose="02020603050405020304" pitchFamily="18" charset="0"/>
                <a:cs typeface="Times New Roman" panose="02020603050405020304" pitchFamily="18" charset="0"/>
              </a:rPr>
              <a:t>: Digital forensics helps organizations respond to cyber attacks, understand their nature, and develop robust cybersecurity measures, ensuring online safety.</a:t>
            </a: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Privacy and Ethics</a:t>
            </a:r>
            <a:r>
              <a:rPr lang="en-US" dirty="0">
                <a:latin typeface="Times New Roman" panose="02020603050405020304" pitchFamily="18" charset="0"/>
                <a:cs typeface="Times New Roman" panose="02020603050405020304" pitchFamily="18" charset="0"/>
              </a:rPr>
              <a:t>: Digital forensics raises ethical questions about balancing privacy and security, shaping data protection laws and policies while safeguarding civil liberties.</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C88C6D8-CC06-1A5B-9861-418700B796FF}"/>
              </a:ext>
            </a:extLst>
          </p:cNvPr>
          <p:cNvSpPr>
            <a:spLocks noGrp="1"/>
          </p:cNvSpPr>
          <p:nvPr>
            <p:ph type="sldNum" sz="quarter" idx="12"/>
          </p:nvPr>
        </p:nvSpPr>
        <p:spPr/>
        <p:txBody>
          <a:bodyPr/>
          <a:lstStyle/>
          <a:p>
            <a:fld id="{539F2EF0-97D1-497D-A96E-EC7171116445}" type="slidenum">
              <a:rPr lang="en-US" smtClean="0"/>
              <a:t>11</a:t>
            </a:fld>
            <a:endParaRPr lang="en-US"/>
          </a:p>
        </p:txBody>
      </p:sp>
    </p:spTree>
    <p:extLst>
      <p:ext uri="{BB962C8B-B14F-4D97-AF65-F5344CB8AC3E}">
        <p14:creationId xmlns:p14="http://schemas.microsoft.com/office/powerpoint/2010/main" val="3133932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168F5-4917-A5BE-8996-AAD70F7C598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Social Impact</a:t>
            </a:r>
            <a:endParaRPr lang="en-IN" dirty="0"/>
          </a:p>
        </p:txBody>
      </p:sp>
      <p:sp>
        <p:nvSpPr>
          <p:cNvPr id="3" name="Content Placeholder 2">
            <a:extLst>
              <a:ext uri="{FF2B5EF4-FFF2-40B4-BE49-F238E27FC236}">
                <a16:creationId xmlns:a16="http://schemas.microsoft.com/office/drawing/2014/main" id="{0F252040-AD1E-85C1-1832-F109CED95D9B}"/>
              </a:ext>
            </a:extLst>
          </p:cNvPr>
          <p:cNvSpPr>
            <a:spLocks noGrp="1"/>
          </p:cNvSpPr>
          <p:nvPr>
            <p:ph idx="1"/>
          </p:nvPr>
        </p:nvSpPr>
        <p:spPr/>
        <p:txBody>
          <a:bodyPr>
            <a:normAutofit/>
          </a:bodyPr>
          <a:lstStyle/>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Business and Economy</a:t>
            </a:r>
            <a:r>
              <a:rPr lang="en-US" dirty="0">
                <a:latin typeface="Times New Roman" panose="02020603050405020304" pitchFamily="18" charset="0"/>
                <a:cs typeface="Times New Roman" panose="02020603050405020304" pitchFamily="18" charset="0"/>
              </a:rPr>
              <a:t>: Digital forensics reduces economic losses from cybercrimes, mitigates reputational damage, and contributes to the financial stability of businesses.</a:t>
            </a: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Education and Awareness</a:t>
            </a:r>
            <a:r>
              <a:rPr lang="en-US" dirty="0">
                <a:latin typeface="Times New Roman" panose="02020603050405020304" pitchFamily="18" charset="0"/>
                <a:cs typeface="Times New Roman" panose="02020603050405020304" pitchFamily="18" charset="0"/>
              </a:rPr>
              <a:t>: Digital forensics education programs produce skilled professionals and raise public awareness, ensuring a safer digital environment.</a:t>
            </a: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Policy and Regulation</a:t>
            </a:r>
            <a:r>
              <a:rPr lang="en-US" dirty="0">
                <a:latin typeface="Times New Roman" panose="02020603050405020304" pitchFamily="18" charset="0"/>
                <a:cs typeface="Times New Roman" panose="02020603050405020304" pitchFamily="18" charset="0"/>
              </a:rPr>
              <a:t>: Digital forensics informs legislation, fosters international cooperation, and plays a key role in the development of cybercrime-related policies and agreements.</a:t>
            </a: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Cyberbullying and Online Safety</a:t>
            </a:r>
            <a:r>
              <a:rPr lang="en-US" dirty="0">
                <a:latin typeface="Times New Roman" panose="02020603050405020304" pitchFamily="18" charset="0"/>
                <a:cs typeface="Times New Roman" panose="02020603050405020304" pitchFamily="18" charset="0"/>
              </a:rPr>
              <a:t>: Digital forensics tools are instrumental in preventing cyberbullying, protecting vulnerable populations, and ensuring online safety for individuals, especially the youth and seniors.</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483D9D4-6BCC-CD69-7631-FCBBD971D20C}"/>
              </a:ext>
            </a:extLst>
          </p:cNvPr>
          <p:cNvSpPr>
            <a:spLocks noGrp="1"/>
          </p:cNvSpPr>
          <p:nvPr>
            <p:ph type="sldNum" sz="quarter" idx="12"/>
          </p:nvPr>
        </p:nvSpPr>
        <p:spPr/>
        <p:txBody>
          <a:bodyPr/>
          <a:lstStyle/>
          <a:p>
            <a:fld id="{539F2EF0-97D1-497D-A96E-EC7171116445}" type="slidenum">
              <a:rPr lang="en-US" smtClean="0"/>
              <a:t>12</a:t>
            </a:fld>
            <a:endParaRPr lang="en-US"/>
          </a:p>
        </p:txBody>
      </p:sp>
    </p:spTree>
    <p:extLst>
      <p:ext uri="{BB962C8B-B14F-4D97-AF65-F5344CB8AC3E}">
        <p14:creationId xmlns:p14="http://schemas.microsoft.com/office/powerpoint/2010/main" val="2501702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C8D44-0AFA-47DC-89C9-9F4946A0083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34D6EADA-239C-4BDB-8D56-AFECB4DB2A8D}"/>
              </a:ext>
            </a:extLst>
          </p:cNvPr>
          <p:cNvSpPr>
            <a:spLocks noGrp="1"/>
          </p:cNvSpPr>
          <p:nvPr>
            <p:ph idx="1"/>
          </p:nvPr>
        </p:nvSpPr>
        <p:spPr>
          <a:xfrm>
            <a:off x="1154954" y="2603500"/>
            <a:ext cx="9874290" cy="3413478"/>
          </a:xfrm>
        </p:spPr>
        <p:txBody>
          <a:bodyPr>
            <a:normAutofit fontScale="92500" lnSpcReduction="10000"/>
          </a:bodyPr>
          <a:lstStyle/>
          <a:p>
            <a:r>
              <a:rPr lang="en-US" sz="1800" dirty="0">
                <a:effectLst/>
                <a:latin typeface="Times New Roman" panose="02020603050405020304" pitchFamily="18" charset="0"/>
                <a:ea typeface="Times New Roman" panose="02020603050405020304" pitchFamily="18" charset="0"/>
              </a:rPr>
              <a:t>In conclusion, the integration of diverse computer science disciplines and artificial intelligence (AI) into the field of digital forensics marks a profound evolution, revolutionizing the way society addresses cybercrimes and digital security challenges. The journey through this exploration has revealed a landscape where traditional investigative methods intersect seamlessly with cutting-edge technologies, creating a synergy that empowers forensic experts and law enforcement agencies to combat cyber threats with unparalleled efficiency and precision.</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 seminar has shed light on the pivotal role of big data analytics, cloud computing, fast algorithms, automation, networking, and AI in shaping the future of digital forensics. We have witnessed how these technologies enhance the investigative process, from handling massive datasets to recognizing intricate patterns within digital evidence. </a:t>
            </a:r>
          </a:p>
          <a:p>
            <a:r>
              <a:rPr lang="en-US" sz="1800" dirty="0">
                <a:effectLst/>
                <a:latin typeface="Times New Roman" panose="02020603050405020304" pitchFamily="18" charset="0"/>
                <a:ea typeface="Times New Roman" panose="02020603050405020304" pitchFamily="18" charset="0"/>
              </a:rPr>
              <a:t>Moreover, the implementation of machine learning algorithms and deep neural networks has elevated the accuracy of forensic analyses, enabling the identification of cybercriminal activities with remarkable speed and reliability.</a:t>
            </a:r>
            <a:endParaRPr lang="en-IN" dirty="0"/>
          </a:p>
        </p:txBody>
      </p:sp>
      <p:sp>
        <p:nvSpPr>
          <p:cNvPr id="4" name="Slide Number Placeholder 3">
            <a:extLst>
              <a:ext uri="{FF2B5EF4-FFF2-40B4-BE49-F238E27FC236}">
                <a16:creationId xmlns:a16="http://schemas.microsoft.com/office/drawing/2014/main" id="{7CAFE0BF-157C-4A6F-938F-955AA9D48AF4}"/>
              </a:ext>
            </a:extLst>
          </p:cNvPr>
          <p:cNvSpPr>
            <a:spLocks noGrp="1"/>
          </p:cNvSpPr>
          <p:nvPr>
            <p:ph type="sldNum" sz="quarter" idx="12"/>
          </p:nvPr>
        </p:nvSpPr>
        <p:spPr/>
        <p:txBody>
          <a:bodyPr/>
          <a:lstStyle/>
          <a:p>
            <a:fld id="{539F2EF0-97D1-497D-A96E-EC7171116445}" type="slidenum">
              <a:rPr lang="en-US" smtClean="0"/>
              <a:t>13</a:t>
            </a:fld>
            <a:endParaRPr lang="en-US"/>
          </a:p>
        </p:txBody>
      </p:sp>
    </p:spTree>
    <p:extLst>
      <p:ext uri="{BB962C8B-B14F-4D97-AF65-F5344CB8AC3E}">
        <p14:creationId xmlns:p14="http://schemas.microsoft.com/office/powerpoint/2010/main" val="488767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C8D44-0AFA-47DC-89C9-9F4946A0083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Work</a:t>
            </a:r>
            <a:endParaRPr lang="en-IN" dirty="0"/>
          </a:p>
        </p:txBody>
      </p:sp>
      <p:sp>
        <p:nvSpPr>
          <p:cNvPr id="3" name="Content Placeholder 2">
            <a:extLst>
              <a:ext uri="{FF2B5EF4-FFF2-40B4-BE49-F238E27FC236}">
                <a16:creationId xmlns:a16="http://schemas.microsoft.com/office/drawing/2014/main" id="{34D6EADA-239C-4BDB-8D56-AFECB4DB2A8D}"/>
              </a:ext>
            </a:extLst>
          </p:cNvPr>
          <p:cNvSpPr>
            <a:spLocks noGrp="1"/>
          </p:cNvSpPr>
          <p:nvPr>
            <p:ph idx="1"/>
          </p:nvPr>
        </p:nvSpPr>
        <p:spPr>
          <a:xfrm>
            <a:off x="936978" y="2603499"/>
            <a:ext cx="10103555" cy="3560233"/>
          </a:xfrm>
        </p:spPr>
        <p:txBody>
          <a:bodyPr>
            <a:normAutofit/>
          </a:bodyPr>
          <a:lstStyle/>
          <a:p>
            <a:r>
              <a:rPr lang="en-US" sz="1800" b="1" dirty="0">
                <a:effectLst/>
                <a:latin typeface="Times New Roman" panose="02020603050405020304" pitchFamily="18" charset="0"/>
                <a:ea typeface="Times New Roman" panose="02020603050405020304" pitchFamily="18" charset="0"/>
              </a:rPr>
              <a:t>Advancements in AI Algorithms</a:t>
            </a:r>
            <a:r>
              <a:rPr lang="en-US" sz="1800" dirty="0">
                <a:effectLst/>
                <a:latin typeface="Times New Roman" panose="02020603050405020304" pitchFamily="18" charset="0"/>
                <a:ea typeface="Times New Roman" panose="02020603050405020304" pitchFamily="18" charset="0"/>
              </a:rPr>
              <a:t>: Future research can focus on developing more sophisticated AI algorithms, particularly in natural language processing and computer vision. Advanced language models and deep learning architectures could lead to more accurate analysis of textual and multimedia evidence, enabling deeper insights into cybercrimes.</a:t>
            </a:r>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Explainable AI (XAI) in Digital Forensics: </a:t>
            </a:r>
            <a:r>
              <a:rPr lang="en-US" sz="1800" dirty="0">
                <a:effectLst/>
                <a:latin typeface="Times New Roman" panose="02020603050405020304" pitchFamily="18" charset="0"/>
                <a:ea typeface="Times New Roman" panose="02020603050405020304" pitchFamily="18" charset="0"/>
              </a:rPr>
              <a:t>The integration of explainable AI techniques is vital for ensuring transparency in decision-making processes. Research in XAI can lead to the development of interpretable models, allowing forensic experts to understand and trust the AI-driven conclusions, which is crucial for legal contexts.</a:t>
            </a:r>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Real-time Data Analysis</a:t>
            </a:r>
            <a:r>
              <a:rPr lang="en-US" sz="1800" dirty="0">
                <a:effectLst/>
                <a:latin typeface="Times New Roman" panose="02020603050405020304" pitchFamily="18" charset="0"/>
                <a:ea typeface="Times New Roman" panose="02020603050405020304" pitchFamily="18" charset="0"/>
              </a:rPr>
              <a:t>: Developing real-time data analysis tools that can process and analyze data streams as they occur will be essential. This will enable law enforcement agencies to respond rapidly to unfolding cyber threats and take preventive actions in real-time.</a:t>
            </a:r>
            <a:endParaRPr lang="en-IN"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7CAFE0BF-157C-4A6F-938F-955AA9D48AF4}"/>
              </a:ext>
            </a:extLst>
          </p:cNvPr>
          <p:cNvSpPr>
            <a:spLocks noGrp="1"/>
          </p:cNvSpPr>
          <p:nvPr>
            <p:ph type="sldNum" sz="quarter" idx="12"/>
          </p:nvPr>
        </p:nvSpPr>
        <p:spPr/>
        <p:txBody>
          <a:bodyPr/>
          <a:lstStyle/>
          <a:p>
            <a:fld id="{539F2EF0-97D1-497D-A96E-EC7171116445}" type="slidenum">
              <a:rPr lang="en-US" smtClean="0"/>
              <a:t>14</a:t>
            </a:fld>
            <a:endParaRPr lang="en-US"/>
          </a:p>
        </p:txBody>
      </p:sp>
    </p:spTree>
    <p:extLst>
      <p:ext uri="{BB962C8B-B14F-4D97-AF65-F5344CB8AC3E}">
        <p14:creationId xmlns:p14="http://schemas.microsoft.com/office/powerpoint/2010/main" val="3223161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6BB10-3291-74F0-7B4A-01464CF2937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Work</a:t>
            </a:r>
            <a:endParaRPr lang="en-IN" dirty="0"/>
          </a:p>
        </p:txBody>
      </p:sp>
      <p:sp>
        <p:nvSpPr>
          <p:cNvPr id="3" name="Content Placeholder 2">
            <a:extLst>
              <a:ext uri="{FF2B5EF4-FFF2-40B4-BE49-F238E27FC236}">
                <a16:creationId xmlns:a16="http://schemas.microsoft.com/office/drawing/2014/main" id="{92763B5F-CFB6-A092-2AF6-1CDE87D76FCD}"/>
              </a:ext>
            </a:extLst>
          </p:cNvPr>
          <p:cNvSpPr>
            <a:spLocks noGrp="1"/>
          </p:cNvSpPr>
          <p:nvPr>
            <p:ph idx="1"/>
          </p:nvPr>
        </p:nvSpPr>
        <p:spPr>
          <a:xfrm>
            <a:off x="880533" y="2603500"/>
            <a:ext cx="10600267" cy="3718278"/>
          </a:xfrm>
        </p:spPr>
        <p:txBody>
          <a:bodyPr>
            <a:normAutofit fontScale="92500" lnSpcReduction="10000"/>
          </a:bodyPr>
          <a:lstStyle/>
          <a:p>
            <a:r>
              <a:rPr lang="en-US" sz="1800" b="1" dirty="0">
                <a:effectLst/>
                <a:latin typeface="Times New Roman" panose="02020603050405020304" pitchFamily="18" charset="0"/>
                <a:ea typeface="Times New Roman" panose="02020603050405020304" pitchFamily="18" charset="0"/>
              </a:rPr>
              <a:t>Standardization and Protocols</a:t>
            </a:r>
            <a:r>
              <a:rPr lang="en-US" sz="1800" dirty="0">
                <a:effectLst/>
                <a:latin typeface="Times New Roman" panose="02020603050405020304" pitchFamily="18" charset="0"/>
                <a:ea typeface="Times New Roman" panose="02020603050405020304" pitchFamily="18" charset="0"/>
              </a:rPr>
              <a:t>: Establishing international standards and protocols for digital forensics procedures, especially in the context of AI-driven analyses, is critical. Standardization can ensure consistency in methodologies and evidence admissibility, enhancing the credibility of digital forensic findings in legal proceedings.</a:t>
            </a:r>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Human-Computer Collaboration</a:t>
            </a:r>
            <a:r>
              <a:rPr lang="en-US" sz="1800" dirty="0">
                <a:effectLst/>
                <a:latin typeface="Times New Roman" panose="02020603050405020304" pitchFamily="18" charset="0"/>
                <a:ea typeface="Times New Roman" panose="02020603050405020304" pitchFamily="18" charset="0"/>
              </a:rPr>
              <a:t>: Exploring the synergy between AI and human expertise is a promising area. Human-computer collaboration models, where AI assists forensic experts in decision-making processes, can enhance the overall efficiency of investigations. Research in human-AI interaction can refine these collaborative frameworks.</a:t>
            </a:r>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Ethical Considerations and Bias Mitigation</a:t>
            </a:r>
            <a:r>
              <a:rPr lang="en-US" sz="1800" dirty="0">
                <a:effectLst/>
                <a:latin typeface="Times New Roman" panose="02020603050405020304" pitchFamily="18" charset="0"/>
                <a:ea typeface="Times New Roman" panose="02020603050405020304" pitchFamily="18" charset="0"/>
              </a:rPr>
              <a:t>: Addressing ethical considerations surrounding data privacy, biases in AI algorithms, and the responsible use of technology is paramount. Future work should focus on developing frameworks to mitigate biases, ensuring fairness and accuracy in AI-driven forensic analyses.</a:t>
            </a:r>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Cross-Disciplinary Research</a:t>
            </a:r>
            <a:r>
              <a:rPr lang="en-US" sz="1800" dirty="0">
                <a:effectLst/>
                <a:latin typeface="Times New Roman" panose="02020603050405020304" pitchFamily="18" charset="0"/>
                <a:ea typeface="Times New Roman" panose="02020603050405020304" pitchFamily="18" charset="0"/>
              </a:rPr>
              <a:t>: Encouraging collaborative research across computer science, law, psychology, and other relevant fields can lead to a more holistic understanding of digital crimes. Interdisciplinary approaches can result in innovative solutions and methodologies that encompass diverse aspects of cybercrimes.</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C7E7935D-CD0F-A956-6177-1D6EB987AF7D}"/>
              </a:ext>
            </a:extLst>
          </p:cNvPr>
          <p:cNvSpPr>
            <a:spLocks noGrp="1"/>
          </p:cNvSpPr>
          <p:nvPr>
            <p:ph type="sldNum" sz="quarter" idx="12"/>
          </p:nvPr>
        </p:nvSpPr>
        <p:spPr/>
        <p:txBody>
          <a:bodyPr/>
          <a:lstStyle/>
          <a:p>
            <a:fld id="{539F2EF0-97D1-497D-A96E-EC7171116445}" type="slidenum">
              <a:rPr lang="en-US" smtClean="0"/>
              <a:t>15</a:t>
            </a:fld>
            <a:endParaRPr lang="en-US"/>
          </a:p>
        </p:txBody>
      </p:sp>
    </p:spTree>
    <p:extLst>
      <p:ext uri="{BB962C8B-B14F-4D97-AF65-F5344CB8AC3E}">
        <p14:creationId xmlns:p14="http://schemas.microsoft.com/office/powerpoint/2010/main" val="1943378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DE7AF-42B3-4B75-9B78-49251A486CF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endParaRPr lang="en-IN" dirty="0"/>
          </a:p>
        </p:txBody>
      </p:sp>
      <p:sp>
        <p:nvSpPr>
          <p:cNvPr id="3" name="Content Placeholder 2">
            <a:extLst>
              <a:ext uri="{FF2B5EF4-FFF2-40B4-BE49-F238E27FC236}">
                <a16:creationId xmlns:a16="http://schemas.microsoft.com/office/drawing/2014/main" id="{54E6615C-25A0-48C4-B97E-9CFF7A7C33BD}"/>
              </a:ext>
            </a:extLst>
          </p:cNvPr>
          <p:cNvSpPr>
            <a:spLocks noGrp="1"/>
          </p:cNvSpPr>
          <p:nvPr>
            <p:ph idx="1"/>
          </p:nvPr>
        </p:nvSpPr>
        <p:spPr/>
        <p:txBody>
          <a:bodyPr>
            <a:normAutofit lnSpcReduction="10000"/>
          </a:bodyPr>
          <a:lstStyle/>
          <a:p>
            <a:r>
              <a:rPr lang="en-US" sz="1800" dirty="0">
                <a:effectLst/>
                <a:latin typeface="Times New Roman" panose="02020603050405020304" pitchFamily="18" charset="0"/>
                <a:ea typeface="Times New Roman" panose="02020603050405020304" pitchFamily="18" charset="0"/>
              </a:rPr>
              <a:t>[1] Stallard T, Levitt K. Automated analysis for digital forensic science: Semantic integrity checking.   In:   19th Annual Computer Security Applications Conference, 2003. Proceedings. IEEE; 2003</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[2] Garfinkel SL. Automating disk forensic processing with </a:t>
            </a:r>
            <a:r>
              <a:rPr lang="en-US" sz="1800" dirty="0" err="1">
                <a:effectLst/>
                <a:latin typeface="Times New Roman" panose="02020603050405020304" pitchFamily="18" charset="0"/>
                <a:ea typeface="Times New Roman" panose="02020603050405020304" pitchFamily="18" charset="0"/>
              </a:rPr>
              <a:t>SleuthKit</a:t>
            </a:r>
            <a:r>
              <a:rPr lang="en-US" sz="1800" dirty="0">
                <a:effectLst/>
                <a:latin typeface="Times New Roman" panose="02020603050405020304" pitchFamily="18" charset="0"/>
                <a:ea typeface="Times New Roman" panose="02020603050405020304" pitchFamily="18" charset="0"/>
              </a:rPr>
              <a:t>, XML and python. In: 2009 Fourth International IEEE Workshop on Systematic Approaches to Digital Forensic Engineering. IEEE; 2009</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[3] </a:t>
            </a:r>
            <a:r>
              <a:rPr lang="en-US" sz="1800" dirty="0" err="1">
                <a:effectLst/>
                <a:latin typeface="Times New Roman" panose="02020603050405020304" pitchFamily="18" charset="0"/>
                <a:ea typeface="Times New Roman" panose="02020603050405020304" pitchFamily="18" charset="0"/>
              </a:rPr>
              <a:t>Hoelz</a:t>
            </a:r>
            <a:r>
              <a:rPr lang="en-US" sz="1800" dirty="0">
                <a:effectLst/>
                <a:latin typeface="Times New Roman" panose="02020603050405020304" pitchFamily="18" charset="0"/>
                <a:ea typeface="Times New Roman" panose="02020603050405020304" pitchFamily="18" charset="0"/>
              </a:rPr>
              <a:t> BW, </a:t>
            </a:r>
            <a:r>
              <a:rPr lang="en-US" sz="1800" dirty="0" err="1">
                <a:effectLst/>
                <a:latin typeface="Times New Roman" panose="02020603050405020304" pitchFamily="18" charset="0"/>
                <a:ea typeface="Times New Roman" panose="02020603050405020304" pitchFamily="18" charset="0"/>
              </a:rPr>
              <a:t>Ralha</a:t>
            </a:r>
            <a:r>
              <a:rPr lang="en-US" sz="1800" dirty="0">
                <a:effectLst/>
                <a:latin typeface="Times New Roman" panose="02020603050405020304" pitchFamily="18" charset="0"/>
                <a:ea typeface="Times New Roman" panose="02020603050405020304" pitchFamily="18" charset="0"/>
              </a:rPr>
              <a:t> CG, </a:t>
            </a:r>
            <a:r>
              <a:rPr lang="en-US" sz="1800" dirty="0" err="1">
                <a:effectLst/>
                <a:latin typeface="Times New Roman" panose="02020603050405020304" pitchFamily="18" charset="0"/>
                <a:ea typeface="Times New Roman" panose="02020603050405020304" pitchFamily="18" charset="0"/>
              </a:rPr>
              <a:t>Geeverghese</a:t>
            </a:r>
            <a:r>
              <a:rPr lang="en-US" sz="1800" dirty="0">
                <a:effectLst/>
                <a:latin typeface="Times New Roman" panose="02020603050405020304" pitchFamily="18" charset="0"/>
                <a:ea typeface="Times New Roman" panose="02020603050405020304" pitchFamily="18" charset="0"/>
              </a:rPr>
              <a:t> R. Artificial intelligence applied to computer forensics. In: Proceedings of the 2009 ACM Symposium on Applied Computing. ACM; 2009</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[4] CSA, “Security guidance for critical areas of focus in cloud computing,” https://cloudsecurityalliance.org/csaguide.pdf, (2009), accessed 22-07-2013</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802ABCDA-549C-42EE-8C9C-8A862253034E}"/>
              </a:ext>
            </a:extLst>
          </p:cNvPr>
          <p:cNvSpPr>
            <a:spLocks noGrp="1"/>
          </p:cNvSpPr>
          <p:nvPr>
            <p:ph type="sldNum" sz="quarter" idx="12"/>
          </p:nvPr>
        </p:nvSpPr>
        <p:spPr/>
        <p:txBody>
          <a:bodyPr/>
          <a:lstStyle/>
          <a:p>
            <a:fld id="{539F2EF0-97D1-497D-A96E-EC7171116445}" type="slidenum">
              <a:rPr lang="en-US" smtClean="0"/>
              <a:t>16</a:t>
            </a:fld>
            <a:endParaRPr lang="en-US"/>
          </a:p>
        </p:txBody>
      </p:sp>
    </p:spTree>
    <p:extLst>
      <p:ext uri="{BB962C8B-B14F-4D97-AF65-F5344CB8AC3E}">
        <p14:creationId xmlns:p14="http://schemas.microsoft.com/office/powerpoint/2010/main" val="694049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F36A2-9EBB-19A9-2CFB-7BFBCF903E8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endParaRPr lang="en-IN" dirty="0"/>
          </a:p>
        </p:txBody>
      </p:sp>
      <p:sp>
        <p:nvSpPr>
          <p:cNvPr id="3" name="Content Placeholder 2">
            <a:extLst>
              <a:ext uri="{FF2B5EF4-FFF2-40B4-BE49-F238E27FC236}">
                <a16:creationId xmlns:a16="http://schemas.microsoft.com/office/drawing/2014/main" id="{3375D4D1-279C-6770-8B7C-140F65B3ACE8}"/>
              </a:ext>
            </a:extLst>
          </p:cNvPr>
          <p:cNvSpPr>
            <a:spLocks noGrp="1"/>
          </p:cNvSpPr>
          <p:nvPr>
            <p:ph idx="1"/>
          </p:nvPr>
        </p:nvSpPr>
        <p:spPr/>
        <p:txBody>
          <a:bodyPr>
            <a:normAutofit fontScale="92500"/>
          </a:bodyPr>
          <a:lstStyle/>
          <a:p>
            <a:r>
              <a:rPr lang="en-US" sz="1800" dirty="0">
                <a:effectLst/>
                <a:latin typeface="Times New Roman" panose="02020603050405020304" pitchFamily="18" charset="0"/>
                <a:ea typeface="Times New Roman" panose="02020603050405020304" pitchFamily="18" charset="0"/>
              </a:rPr>
              <a:t>[5] Sameera </a:t>
            </a:r>
            <a:r>
              <a:rPr lang="en-US" sz="1800" dirty="0" err="1">
                <a:effectLst/>
                <a:latin typeface="Times New Roman" panose="02020603050405020304" pitchFamily="18" charset="0"/>
                <a:ea typeface="Times New Roman" panose="02020603050405020304" pitchFamily="18" charset="0"/>
              </a:rPr>
              <a:t>Almulla</a:t>
            </a:r>
            <a:r>
              <a:rPr lang="en-US" sz="1800" dirty="0">
                <a:effectLst/>
                <a:latin typeface="Times New Roman" panose="02020603050405020304" pitchFamily="18" charset="0"/>
                <a:ea typeface="Times New Roman" panose="02020603050405020304" pitchFamily="18" charset="0"/>
              </a:rPr>
              <a:t>, Youssef Iraqi, Andrew Jones “A Distributed Snapshot Framework for Digital Forensics Evidence Extraction and Event Reconstruction From Cloud Environment”, 2013 IEEE International Conference on Cloud Computing Technology and Science</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[6] S. </a:t>
            </a:r>
            <a:r>
              <a:rPr lang="en-US" sz="1800" dirty="0" err="1">
                <a:effectLst/>
                <a:latin typeface="Times New Roman" panose="02020603050405020304" pitchFamily="18" charset="0"/>
                <a:ea typeface="Times New Roman" panose="02020603050405020304" pitchFamily="18" charset="0"/>
              </a:rPr>
              <a:t>Mascarnes</a:t>
            </a:r>
            <a:r>
              <a:rPr lang="en-US" sz="1800" dirty="0">
                <a:effectLst/>
                <a:latin typeface="Times New Roman" panose="02020603050405020304" pitchFamily="18" charset="0"/>
                <a:ea typeface="Times New Roman" panose="02020603050405020304" pitchFamily="18" charset="0"/>
              </a:rPr>
              <a:t>, P Lopes and P. </a:t>
            </a:r>
            <a:r>
              <a:rPr lang="en-US" sz="1800" dirty="0" err="1">
                <a:effectLst/>
                <a:latin typeface="Times New Roman" panose="02020603050405020304" pitchFamily="18" charset="0"/>
                <a:ea typeface="Times New Roman" panose="02020603050405020304" pitchFamily="18" charset="0"/>
              </a:rPr>
              <a:t>Sakhare</a:t>
            </a:r>
            <a:r>
              <a:rPr lang="en-US" sz="1800" dirty="0">
                <a:effectLst/>
                <a:latin typeface="Times New Roman" panose="02020603050405020304" pitchFamily="18" charset="0"/>
                <a:ea typeface="Times New Roman" panose="02020603050405020304" pitchFamily="18" charset="0"/>
              </a:rPr>
              <a:t>, “Search Model for Searching the Evidence in Digital Forensic Analysis,” IEEE - International Conference on Green Computing and Internet of Things (</a:t>
            </a:r>
            <a:r>
              <a:rPr lang="en-US" sz="1800" dirty="0" err="1">
                <a:effectLst/>
                <a:latin typeface="Times New Roman" panose="02020603050405020304" pitchFamily="18" charset="0"/>
                <a:ea typeface="Times New Roman" panose="02020603050405020304" pitchFamily="18" charset="0"/>
              </a:rPr>
              <a:t>ICGCIoT</a:t>
            </a:r>
            <a:r>
              <a:rPr lang="en-US" sz="1800" dirty="0">
                <a:effectLst/>
                <a:latin typeface="Times New Roman" panose="02020603050405020304" pitchFamily="18" charset="0"/>
                <a:ea typeface="Times New Roman" panose="02020603050405020304" pitchFamily="18" charset="0"/>
              </a:rPr>
              <a:t>), pp. 1353-1358, 2015</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[7] M. </a:t>
            </a:r>
            <a:r>
              <a:rPr lang="en-US" sz="1800" dirty="0" err="1">
                <a:effectLst/>
                <a:latin typeface="Times New Roman" panose="02020603050405020304" pitchFamily="18" charset="0"/>
                <a:ea typeface="Times New Roman" panose="02020603050405020304" pitchFamily="18" charset="0"/>
              </a:rPr>
              <a:t>Harbawi</a:t>
            </a:r>
            <a:r>
              <a:rPr lang="en-US" sz="1800" dirty="0">
                <a:effectLst/>
                <a:latin typeface="Times New Roman" panose="02020603050405020304" pitchFamily="18" charset="0"/>
                <a:ea typeface="Times New Roman" panose="02020603050405020304" pitchFamily="18" charset="0"/>
              </a:rPr>
              <a:t> and A. </a:t>
            </a:r>
            <a:r>
              <a:rPr lang="en-US" sz="1800" dirty="0" err="1">
                <a:effectLst/>
                <a:latin typeface="Times New Roman" panose="02020603050405020304" pitchFamily="18" charset="0"/>
                <a:ea typeface="Times New Roman" panose="02020603050405020304" pitchFamily="18" charset="0"/>
              </a:rPr>
              <a:t>Varol</a:t>
            </a:r>
            <a:r>
              <a:rPr lang="en-US" sz="1800" dirty="0">
                <a:effectLst/>
                <a:latin typeface="Times New Roman" panose="02020603050405020304" pitchFamily="18" charset="0"/>
                <a:ea typeface="Times New Roman" panose="02020603050405020304" pitchFamily="18" charset="0"/>
              </a:rPr>
              <a:t>, “The Role of Digital Forensic in Combating Cybercrimes,” IEEE – The 4th International Symposium on Digital Forensics and Security (ISDFS 2016), pp. 138-142, 2016.</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[8] </a:t>
            </a:r>
            <a:r>
              <a:rPr lang="en-US" sz="1800" dirty="0" err="1">
                <a:effectLst/>
                <a:latin typeface="Times New Roman" panose="02020603050405020304" pitchFamily="18" charset="0"/>
                <a:ea typeface="Times New Roman" panose="02020603050405020304" pitchFamily="18" charset="0"/>
              </a:rPr>
              <a:t>Leigland</a:t>
            </a:r>
            <a:r>
              <a:rPr lang="en-US" sz="1800" dirty="0">
                <a:effectLst/>
                <a:latin typeface="Times New Roman" panose="02020603050405020304" pitchFamily="18" charset="0"/>
                <a:ea typeface="Times New Roman" panose="02020603050405020304" pitchFamily="18" charset="0"/>
              </a:rPr>
              <a:t>, R., and </a:t>
            </a:r>
            <a:r>
              <a:rPr lang="en-US" sz="1800" dirty="0" err="1">
                <a:effectLst/>
                <a:latin typeface="Times New Roman" panose="02020603050405020304" pitchFamily="18" charset="0"/>
                <a:ea typeface="Times New Roman" panose="02020603050405020304" pitchFamily="18" charset="0"/>
              </a:rPr>
              <a:t>Krings</a:t>
            </a:r>
            <a:r>
              <a:rPr lang="en-US" sz="1800" dirty="0">
                <a:effectLst/>
                <a:latin typeface="Times New Roman" panose="02020603050405020304" pitchFamily="18" charset="0"/>
                <a:ea typeface="Times New Roman" panose="02020603050405020304" pitchFamily="18" charset="0"/>
              </a:rPr>
              <a:t>, A. W., “A Formalization of Digital Forensics”, International Journal of Digital Evidence, Vol. 3, No. 2, pp. 1-32, 2004.</a:t>
            </a:r>
            <a:endParaRPr lang="en-IN" sz="18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A9B49258-748E-A826-BDCB-6A2778A2845A}"/>
              </a:ext>
            </a:extLst>
          </p:cNvPr>
          <p:cNvSpPr>
            <a:spLocks noGrp="1"/>
          </p:cNvSpPr>
          <p:nvPr>
            <p:ph type="sldNum" sz="quarter" idx="12"/>
          </p:nvPr>
        </p:nvSpPr>
        <p:spPr/>
        <p:txBody>
          <a:bodyPr/>
          <a:lstStyle/>
          <a:p>
            <a:fld id="{539F2EF0-97D1-497D-A96E-EC7171116445}" type="slidenum">
              <a:rPr lang="en-US" smtClean="0"/>
              <a:t>17</a:t>
            </a:fld>
            <a:endParaRPr lang="en-US"/>
          </a:p>
        </p:txBody>
      </p:sp>
    </p:spTree>
    <p:extLst>
      <p:ext uri="{BB962C8B-B14F-4D97-AF65-F5344CB8AC3E}">
        <p14:creationId xmlns:p14="http://schemas.microsoft.com/office/powerpoint/2010/main" val="44437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Agenda</a:t>
            </a:r>
          </a:p>
        </p:txBody>
      </p:sp>
      <p:sp>
        <p:nvSpPr>
          <p:cNvPr id="3" name="Content Placeholder 2"/>
          <p:cNvSpPr>
            <a:spLocks noGrp="1"/>
          </p:cNvSpPr>
          <p:nvPr>
            <p:ph idx="1"/>
          </p:nvPr>
        </p:nvSpPr>
        <p:spPr>
          <a:xfrm>
            <a:off x="781465" y="2217134"/>
            <a:ext cx="8825659" cy="3416300"/>
          </a:xfrm>
        </p:spPr>
        <p:txBody>
          <a:bodyPr>
            <a:noAutofit/>
          </a:bodyPr>
          <a:lstStyle/>
          <a:p>
            <a:r>
              <a:rPr lang="en-US" sz="2400" dirty="0">
                <a:latin typeface="Times New Roman" panose="02020603050405020304" pitchFamily="18" charset="0"/>
                <a:cs typeface="Times New Roman" panose="02020603050405020304" pitchFamily="18" charset="0"/>
              </a:rPr>
              <a:t>Introduction</a:t>
            </a:r>
          </a:p>
          <a:p>
            <a:r>
              <a:rPr lang="en-US" sz="2400" dirty="0">
                <a:latin typeface="Times New Roman" panose="02020603050405020304" pitchFamily="18" charset="0"/>
                <a:cs typeface="Times New Roman" panose="02020603050405020304" pitchFamily="18" charset="0"/>
              </a:rPr>
              <a:t>Literature Review</a:t>
            </a:r>
          </a:p>
          <a:p>
            <a:r>
              <a:rPr lang="en-US" sz="2400" dirty="0">
                <a:latin typeface="Times New Roman" panose="02020603050405020304" pitchFamily="18" charset="0"/>
                <a:cs typeface="Times New Roman" panose="02020603050405020304" pitchFamily="18" charset="0"/>
              </a:rPr>
              <a:t>Research Gap Analysis</a:t>
            </a:r>
          </a:p>
          <a:p>
            <a:r>
              <a:rPr lang="en-US" sz="2400" dirty="0">
                <a:latin typeface="Times New Roman" panose="02020603050405020304" pitchFamily="18" charset="0"/>
                <a:cs typeface="Times New Roman" panose="02020603050405020304" pitchFamily="18" charset="0"/>
              </a:rPr>
              <a:t>Social Impact</a:t>
            </a:r>
          </a:p>
          <a:p>
            <a:r>
              <a:rPr lang="en-US" sz="2400" dirty="0">
                <a:latin typeface="Times New Roman" panose="02020603050405020304" pitchFamily="18" charset="0"/>
                <a:cs typeface="Times New Roman" panose="02020603050405020304" pitchFamily="18" charset="0"/>
              </a:rPr>
              <a:t>Conclusion</a:t>
            </a:r>
          </a:p>
          <a:p>
            <a:r>
              <a:rPr lang="en-US" sz="2400" dirty="0">
                <a:latin typeface="Times New Roman" panose="02020603050405020304" pitchFamily="18" charset="0"/>
                <a:cs typeface="Times New Roman" panose="02020603050405020304" pitchFamily="18" charset="0"/>
              </a:rPr>
              <a:t>Future Work</a:t>
            </a:r>
          </a:p>
          <a:p>
            <a:r>
              <a:rPr lang="en-US" sz="2400" dirty="0">
                <a:latin typeface="Times New Roman" panose="02020603050405020304" pitchFamily="18" charset="0"/>
                <a:cs typeface="Times New Roman" panose="02020603050405020304" pitchFamily="18" charset="0"/>
              </a:rPr>
              <a:t>References</a:t>
            </a:r>
          </a:p>
          <a:p>
            <a:endParaRPr lang="en-US"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39F2EF0-97D1-497D-A96E-EC7171116445}" type="slidenum">
              <a:rPr lang="en-US" smtClean="0"/>
              <a:t>2</a:t>
            </a:fld>
            <a:endParaRPr lang="en-US"/>
          </a:p>
        </p:txBody>
      </p:sp>
    </p:spTree>
    <p:extLst>
      <p:ext uri="{BB962C8B-B14F-4D97-AF65-F5344CB8AC3E}">
        <p14:creationId xmlns:p14="http://schemas.microsoft.com/office/powerpoint/2010/main" val="2009708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17967-9EB0-47BE-A759-4573C5AE605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IN" dirty="0"/>
          </a:p>
        </p:txBody>
      </p:sp>
      <p:sp>
        <p:nvSpPr>
          <p:cNvPr id="4" name="Slide Number Placeholder 3">
            <a:extLst>
              <a:ext uri="{FF2B5EF4-FFF2-40B4-BE49-F238E27FC236}">
                <a16:creationId xmlns:a16="http://schemas.microsoft.com/office/drawing/2014/main" id="{A83D05E7-0113-4EAD-8937-E11F32989C26}"/>
              </a:ext>
            </a:extLst>
          </p:cNvPr>
          <p:cNvSpPr>
            <a:spLocks noGrp="1"/>
          </p:cNvSpPr>
          <p:nvPr>
            <p:ph type="sldNum" sz="quarter" idx="12"/>
          </p:nvPr>
        </p:nvSpPr>
        <p:spPr/>
        <p:txBody>
          <a:bodyPr/>
          <a:lstStyle/>
          <a:p>
            <a:fld id="{539F2EF0-97D1-497D-A96E-EC7171116445}" type="slidenum">
              <a:rPr lang="en-US" smtClean="0"/>
              <a:t>3</a:t>
            </a:fld>
            <a:endParaRPr lang="en-US"/>
          </a:p>
        </p:txBody>
      </p:sp>
      <p:sp>
        <p:nvSpPr>
          <p:cNvPr id="5" name="Content Placeholder 2">
            <a:extLst>
              <a:ext uri="{FF2B5EF4-FFF2-40B4-BE49-F238E27FC236}">
                <a16:creationId xmlns:a16="http://schemas.microsoft.com/office/drawing/2014/main" id="{1CBCB25B-17A0-234E-2949-561DB41D7003}"/>
              </a:ext>
            </a:extLst>
          </p:cNvPr>
          <p:cNvSpPr txBox="1">
            <a:spLocks/>
          </p:cNvSpPr>
          <p:nvPr/>
        </p:nvSpPr>
        <p:spPr>
          <a:xfrm>
            <a:off x="795229" y="2417233"/>
            <a:ext cx="10990371" cy="41450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Digital forensics is a branch of forensic science that focuses on identifying, acquiring, processing, </a:t>
            </a:r>
            <a:r>
              <a:rPr lang="en-US" sz="1800" dirty="0" err="1">
                <a:effectLst/>
                <a:latin typeface="Times New Roman" panose="02020603050405020304" pitchFamily="18" charset="0"/>
                <a:ea typeface="Times New Roman" panose="02020603050405020304" pitchFamily="18" charset="0"/>
              </a:rPr>
              <a:t>analysing</a:t>
            </a:r>
            <a:r>
              <a:rPr lang="en-US" sz="1800" dirty="0">
                <a:effectLst/>
                <a:latin typeface="Times New Roman" panose="02020603050405020304" pitchFamily="18" charset="0"/>
                <a:ea typeface="Times New Roman" panose="02020603050405020304" pitchFamily="18" charset="0"/>
              </a:rPr>
              <a:t> and reporting on data stored electronically.</a:t>
            </a:r>
          </a:p>
          <a:p>
            <a:r>
              <a:rPr lang="en-US" dirty="0">
                <a:latin typeface="Times New Roman" panose="02020603050405020304" pitchFamily="18" charset="0"/>
                <a:ea typeface="Times New Roman" panose="02020603050405020304" pitchFamily="18" charset="0"/>
              </a:rPr>
              <a:t>Digital forensics is a multidisciplinary field that encompasses various specialized areas within the broader field of computer science and technology. Here are some different fields within digital forensics:</a:t>
            </a:r>
          </a:p>
          <a:p>
            <a:pPr marL="685800" lvl="1">
              <a:buFont typeface="Wingdings" panose="05000000000000000000" pitchFamily="2" charset="2"/>
              <a:buChar char="§"/>
            </a:pPr>
            <a:r>
              <a:rPr lang="en-US" dirty="0">
                <a:effectLst/>
                <a:latin typeface="Times New Roman" panose="02020603050405020304" pitchFamily="18" charset="0"/>
                <a:ea typeface="Times New Roman" panose="02020603050405020304" pitchFamily="18" charset="0"/>
              </a:rPr>
              <a:t>Cloud Computing</a:t>
            </a:r>
          </a:p>
          <a:p>
            <a:pPr marL="685800" lvl="1">
              <a:buFont typeface="Wingdings" panose="05000000000000000000" pitchFamily="2" charset="2"/>
              <a:buChar char="§"/>
            </a:pPr>
            <a:r>
              <a:rPr lang="en-US" dirty="0">
                <a:effectLst/>
                <a:latin typeface="Times New Roman" panose="02020603050405020304" pitchFamily="18" charset="0"/>
                <a:ea typeface="Times New Roman" panose="02020603050405020304" pitchFamily="18" charset="0"/>
              </a:rPr>
              <a:t>Algorithms</a:t>
            </a:r>
          </a:p>
          <a:p>
            <a:pPr marL="685800" lvl="1">
              <a:buFont typeface="Wingdings" panose="05000000000000000000" pitchFamily="2" charset="2"/>
              <a:buChar char="§"/>
            </a:pPr>
            <a:r>
              <a:rPr lang="en-US" dirty="0">
                <a:latin typeface="Times New Roman" panose="02020603050405020304" pitchFamily="18" charset="0"/>
                <a:ea typeface="Times New Roman" panose="02020603050405020304" pitchFamily="18" charset="0"/>
              </a:rPr>
              <a:t>A</a:t>
            </a:r>
            <a:r>
              <a:rPr lang="en-US" sz="1600" dirty="0">
                <a:effectLst/>
                <a:latin typeface="Times New Roman" panose="02020603050405020304" pitchFamily="18" charset="0"/>
                <a:ea typeface="Times New Roman" panose="02020603050405020304" pitchFamily="18" charset="0"/>
              </a:rPr>
              <a:t>utomation</a:t>
            </a:r>
            <a:endParaRPr lang="en-US" dirty="0">
              <a:effectLst/>
              <a:latin typeface="Times New Roman" panose="02020603050405020304" pitchFamily="18" charset="0"/>
              <a:ea typeface="Times New Roman" panose="02020603050405020304" pitchFamily="18" charset="0"/>
            </a:endParaRPr>
          </a:p>
          <a:p>
            <a:pPr marL="685800" lvl="1">
              <a:buFont typeface="Wingdings" panose="05000000000000000000" pitchFamily="2" charset="2"/>
              <a:buChar char="§"/>
            </a:pPr>
            <a:r>
              <a:rPr lang="en-US" dirty="0">
                <a:effectLst/>
                <a:latin typeface="Times New Roman" panose="02020603050405020304" pitchFamily="18" charset="0"/>
                <a:ea typeface="Times New Roman" panose="02020603050405020304" pitchFamily="18" charset="0"/>
              </a:rPr>
              <a:t>AI (Artificial Intelligence)</a:t>
            </a:r>
          </a:p>
        </p:txBody>
      </p:sp>
    </p:spTree>
    <p:extLst>
      <p:ext uri="{BB962C8B-B14F-4D97-AF65-F5344CB8AC3E}">
        <p14:creationId xmlns:p14="http://schemas.microsoft.com/office/powerpoint/2010/main" val="4099707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97F2-D3D7-BDBF-392D-7B5A99CAE8F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IN" dirty="0"/>
          </a:p>
        </p:txBody>
      </p:sp>
      <p:sp>
        <p:nvSpPr>
          <p:cNvPr id="4" name="Slide Number Placeholder 3">
            <a:extLst>
              <a:ext uri="{FF2B5EF4-FFF2-40B4-BE49-F238E27FC236}">
                <a16:creationId xmlns:a16="http://schemas.microsoft.com/office/drawing/2014/main" id="{1B7DED54-4655-E1ED-AACB-A53BA1D4C847}"/>
              </a:ext>
            </a:extLst>
          </p:cNvPr>
          <p:cNvSpPr>
            <a:spLocks noGrp="1"/>
          </p:cNvSpPr>
          <p:nvPr>
            <p:ph type="sldNum" sz="quarter" idx="12"/>
          </p:nvPr>
        </p:nvSpPr>
        <p:spPr/>
        <p:txBody>
          <a:bodyPr/>
          <a:lstStyle/>
          <a:p>
            <a:fld id="{539F2EF0-97D1-497D-A96E-EC7171116445}" type="slidenum">
              <a:rPr lang="en-US" smtClean="0"/>
              <a:t>4</a:t>
            </a:fld>
            <a:endParaRPr lang="en-US"/>
          </a:p>
        </p:txBody>
      </p:sp>
      <p:sp>
        <p:nvSpPr>
          <p:cNvPr id="7" name="Content Placeholder 6">
            <a:extLst>
              <a:ext uri="{FF2B5EF4-FFF2-40B4-BE49-F238E27FC236}">
                <a16:creationId xmlns:a16="http://schemas.microsoft.com/office/drawing/2014/main" id="{1C62C812-F521-073E-7C72-0F647B0BD5ED}"/>
              </a:ext>
            </a:extLst>
          </p:cNvPr>
          <p:cNvSpPr>
            <a:spLocks noGrp="1"/>
          </p:cNvSpPr>
          <p:nvPr>
            <p:ph idx="1"/>
          </p:nvPr>
        </p:nvSpPr>
        <p:spPr>
          <a:xfrm>
            <a:off x="1154954" y="2603499"/>
            <a:ext cx="10035785" cy="3831167"/>
          </a:xfrm>
        </p:spPr>
        <p:txBody>
          <a:bodyPr/>
          <a:lstStyle/>
          <a:p>
            <a:pPr marL="0" indent="0">
              <a:buNone/>
            </a:pPr>
            <a:r>
              <a:rPr lang="en-US" sz="2800" b="1" dirty="0">
                <a:latin typeface="Times New Roman" panose="02020603050405020304" pitchFamily="18" charset="0"/>
                <a:cs typeface="Times New Roman" panose="02020603050405020304" pitchFamily="18" charset="0"/>
              </a:rPr>
              <a:t>	Problem Statement</a:t>
            </a:r>
            <a:endParaRPr lang="en-US" sz="2800" b="1"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As digital crimes become increasingly sophisticated, traditional forensic methods struggle to keep pace with the volume and complexity of digital evidence. Investigative agencies face challenges in processing vast datasets, preserving evidentiary integrity, and adapting to rapidly evolving technologies.</a:t>
            </a:r>
          </a:p>
          <a:p>
            <a:r>
              <a:rPr lang="en-US" sz="1800" dirty="0">
                <a:effectLst/>
                <a:latin typeface="Times New Roman" panose="02020603050405020304" pitchFamily="18" charset="0"/>
                <a:ea typeface="Times New Roman" panose="02020603050405020304" pitchFamily="18" charset="0"/>
              </a:rPr>
              <a:t> The need for an innovative, interdisciplinary approach to digital forensics is crucial to address these challenges effectively. This seminar aims to identify the gaps in current forensic methodologies and explore how emerging computer science fields and AI can bridge these gaps, revolutionizing digital investigative practices.</a:t>
            </a:r>
          </a:p>
          <a:p>
            <a:pPr marL="0" indent="0">
              <a:buNone/>
            </a:pPr>
            <a:endParaRPr lang="en-IN" dirty="0"/>
          </a:p>
        </p:txBody>
      </p:sp>
    </p:spTree>
    <p:extLst>
      <p:ext uri="{BB962C8B-B14F-4D97-AF65-F5344CB8AC3E}">
        <p14:creationId xmlns:p14="http://schemas.microsoft.com/office/powerpoint/2010/main" val="2338958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AB3FA-1B16-D5D8-188C-C535EFB0AC0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IN" dirty="0"/>
          </a:p>
        </p:txBody>
      </p:sp>
      <p:sp>
        <p:nvSpPr>
          <p:cNvPr id="3" name="Content Placeholder 2">
            <a:extLst>
              <a:ext uri="{FF2B5EF4-FFF2-40B4-BE49-F238E27FC236}">
                <a16:creationId xmlns:a16="http://schemas.microsoft.com/office/drawing/2014/main" id="{9F27B6DE-76D0-D797-EFC7-8AB7734EDA16}"/>
              </a:ext>
            </a:extLst>
          </p:cNvPr>
          <p:cNvSpPr>
            <a:spLocks noGrp="1"/>
          </p:cNvSpPr>
          <p:nvPr>
            <p:ph idx="1"/>
          </p:nvPr>
        </p:nvSpPr>
        <p:spPr>
          <a:xfrm>
            <a:off x="1154954" y="2603499"/>
            <a:ext cx="9840424" cy="3808589"/>
          </a:xfrm>
        </p:spPr>
        <p:txBody>
          <a:bodyPr/>
          <a:lstStyle/>
          <a:p>
            <a:pPr marL="0" indent="0">
              <a:buNone/>
            </a:pPr>
            <a:r>
              <a:rPr lang="en-US" sz="2800" b="1" dirty="0">
                <a:latin typeface="Times New Roman" panose="02020603050405020304" pitchFamily="18" charset="0"/>
                <a:cs typeface="Times New Roman" panose="02020603050405020304" pitchFamily="18" charset="0"/>
              </a:rPr>
              <a:t>	Objectives of the Seminar</a:t>
            </a:r>
            <a:endParaRPr lang="en-US" sz="2800" b="1"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  main objectives of this seminar are:</a:t>
            </a:r>
            <a:endParaRPr lang="en-IN"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To analyze the evolving role of computers, AI, and various computer science disciplines in digital forensics. </a:t>
            </a:r>
            <a:endParaRPr lang="en-IN"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To provide insights into how the integration of these technologies enhances the efficiency, accuracy, and depth of digital investigations. </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FF06A443-0A83-2BAA-697C-BFDA1B6408F5}"/>
              </a:ext>
            </a:extLst>
          </p:cNvPr>
          <p:cNvSpPr>
            <a:spLocks noGrp="1"/>
          </p:cNvSpPr>
          <p:nvPr>
            <p:ph type="sldNum" sz="quarter" idx="12"/>
          </p:nvPr>
        </p:nvSpPr>
        <p:spPr/>
        <p:txBody>
          <a:bodyPr/>
          <a:lstStyle/>
          <a:p>
            <a:fld id="{539F2EF0-97D1-497D-A96E-EC7171116445}" type="slidenum">
              <a:rPr lang="en-US" smtClean="0"/>
              <a:t>5</a:t>
            </a:fld>
            <a:endParaRPr lang="en-US"/>
          </a:p>
        </p:txBody>
      </p:sp>
    </p:spTree>
    <p:extLst>
      <p:ext uri="{BB962C8B-B14F-4D97-AF65-F5344CB8AC3E}">
        <p14:creationId xmlns:p14="http://schemas.microsoft.com/office/powerpoint/2010/main" val="2527576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165BD-F06E-FCE9-12DA-BCE2D389E1E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 </a:t>
            </a:r>
            <a:endParaRPr lang="en-IN" dirty="0"/>
          </a:p>
        </p:txBody>
      </p:sp>
      <p:sp>
        <p:nvSpPr>
          <p:cNvPr id="3" name="Content Placeholder 2">
            <a:extLst>
              <a:ext uri="{FF2B5EF4-FFF2-40B4-BE49-F238E27FC236}">
                <a16:creationId xmlns:a16="http://schemas.microsoft.com/office/drawing/2014/main" id="{2C6DDA42-5F08-7930-8471-3236A02B69F5}"/>
              </a:ext>
            </a:extLst>
          </p:cNvPr>
          <p:cNvSpPr>
            <a:spLocks noGrp="1"/>
          </p:cNvSpPr>
          <p:nvPr>
            <p:ph idx="1"/>
          </p:nvPr>
        </p:nvSpPr>
        <p:spPr>
          <a:xfrm>
            <a:off x="1154954" y="2603500"/>
            <a:ext cx="10035785" cy="3639256"/>
          </a:xfrm>
        </p:spPr>
        <p:txBody>
          <a:bodyPr/>
          <a:lstStyle/>
          <a:p>
            <a:pPr marL="0" indent="0">
              <a:buNone/>
            </a:pPr>
            <a:r>
              <a:rPr lang="en-US" sz="2800" b="1" dirty="0">
                <a:latin typeface="Times New Roman" panose="02020603050405020304" pitchFamily="18" charset="0"/>
                <a:cs typeface="Times New Roman" panose="02020603050405020304" pitchFamily="18" charset="0"/>
              </a:rPr>
              <a:t>	Current Scope</a:t>
            </a:r>
            <a:endParaRPr lang="en-US" sz="2800" b="1"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This seminar focuses on exploring the intersection of computer science and digital forensics, emphasizing the practical applications of big data analytics, </a:t>
            </a:r>
            <a:r>
              <a:rPr lang="en-US" sz="1800" dirty="0" err="1">
                <a:effectLst/>
                <a:latin typeface="Times New Roman" panose="02020603050405020304" pitchFamily="18" charset="0"/>
                <a:ea typeface="Times New Roman" panose="02020603050405020304" pitchFamily="18" charset="0"/>
              </a:rPr>
              <a:t>iot</a:t>
            </a:r>
            <a:r>
              <a:rPr lang="en-US" sz="1800" dirty="0">
                <a:effectLst/>
                <a:latin typeface="Times New Roman" panose="02020603050405020304" pitchFamily="18" charset="0"/>
                <a:ea typeface="Times New Roman" panose="02020603050405020304" pitchFamily="18" charset="0"/>
              </a:rPr>
              <a:t> , cloud computing, fast algorithms, DevOps, automation, networking, and AI in real-world scenarios. </a:t>
            </a:r>
          </a:p>
          <a:p>
            <a:r>
              <a:rPr lang="en-US" sz="1800" dirty="0">
                <a:effectLst/>
                <a:latin typeface="Times New Roman" panose="02020603050405020304" pitchFamily="18" charset="0"/>
                <a:ea typeface="Times New Roman" panose="02020603050405020304" pitchFamily="18" charset="0"/>
              </a:rPr>
              <a:t>By examining the integration of these fields, we will gain valuable insights into the tools and methodologies shaping the future of digital investigations. </a:t>
            </a:r>
          </a:p>
          <a:p>
            <a:r>
              <a:rPr lang="en-US" sz="1800" dirty="0">
                <a:effectLst/>
                <a:latin typeface="Times New Roman" panose="02020603050405020304" pitchFamily="18" charset="0"/>
                <a:ea typeface="Times New Roman" panose="02020603050405020304" pitchFamily="18" charset="0"/>
              </a:rPr>
              <a:t>The seminar will also discuss the ethical implications, challenges, and future trends in this evolving landscape, providing a holistic perspective on the expansive role of computers in shaping the field of digital forensics.</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AA260A09-6F61-8FA6-D113-4C8F27A29924}"/>
              </a:ext>
            </a:extLst>
          </p:cNvPr>
          <p:cNvSpPr>
            <a:spLocks noGrp="1"/>
          </p:cNvSpPr>
          <p:nvPr>
            <p:ph type="sldNum" sz="quarter" idx="12"/>
          </p:nvPr>
        </p:nvSpPr>
        <p:spPr/>
        <p:txBody>
          <a:bodyPr/>
          <a:lstStyle/>
          <a:p>
            <a:fld id="{539F2EF0-97D1-497D-A96E-EC7171116445}" type="slidenum">
              <a:rPr lang="en-US" smtClean="0"/>
              <a:t>6</a:t>
            </a:fld>
            <a:endParaRPr lang="en-US"/>
          </a:p>
        </p:txBody>
      </p:sp>
    </p:spTree>
    <p:extLst>
      <p:ext uri="{BB962C8B-B14F-4D97-AF65-F5344CB8AC3E}">
        <p14:creationId xmlns:p14="http://schemas.microsoft.com/office/powerpoint/2010/main" val="299055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Literature Review</a:t>
            </a:r>
            <a:br>
              <a:rPr lang="en-US" dirty="0">
                <a:latin typeface="Times New Roman" panose="02020603050405020304" pitchFamily="18" charset="0"/>
                <a:cs typeface="Times New Roman" panose="02020603050405020304" pitchFamily="18" charset="0"/>
              </a:rPr>
            </a:br>
            <a:endParaRPr lang="en-IN" dirty="0"/>
          </a:p>
        </p:txBody>
      </p:sp>
      <p:graphicFrame>
        <p:nvGraphicFramePr>
          <p:cNvPr id="8" name="Content Placeholder 7">
            <a:extLst>
              <a:ext uri="{FF2B5EF4-FFF2-40B4-BE49-F238E27FC236}">
                <a16:creationId xmlns:a16="http://schemas.microsoft.com/office/drawing/2014/main" id="{BC241876-B9D3-A86F-79FE-425266D335A9}"/>
              </a:ext>
            </a:extLst>
          </p:cNvPr>
          <p:cNvGraphicFramePr>
            <a:graphicFrameLocks noGrp="1"/>
          </p:cNvGraphicFramePr>
          <p:nvPr>
            <p:ph idx="1"/>
            <p:extLst>
              <p:ext uri="{D42A27DB-BD31-4B8C-83A1-F6EECF244321}">
                <p14:modId xmlns:p14="http://schemas.microsoft.com/office/powerpoint/2010/main" val="2345013518"/>
              </p:ext>
            </p:extLst>
          </p:nvPr>
        </p:nvGraphicFramePr>
        <p:xfrm>
          <a:off x="1154954" y="2189479"/>
          <a:ext cx="9558202" cy="4200030"/>
        </p:xfrm>
        <a:graphic>
          <a:graphicData uri="http://schemas.openxmlformats.org/drawingml/2006/table">
            <a:tbl>
              <a:tblPr firstRow="1" bandRow="1">
                <a:tableStyleId>{5C22544A-7EE6-4342-B048-85BDC9FD1C3A}</a:tableStyleId>
              </a:tblPr>
              <a:tblGrid>
                <a:gridCol w="921780">
                  <a:extLst>
                    <a:ext uri="{9D8B030D-6E8A-4147-A177-3AD203B41FA5}">
                      <a16:colId xmlns:a16="http://schemas.microsoft.com/office/drawing/2014/main" val="800686751"/>
                    </a:ext>
                  </a:extLst>
                </a:gridCol>
                <a:gridCol w="8636422">
                  <a:extLst>
                    <a:ext uri="{9D8B030D-6E8A-4147-A177-3AD203B41FA5}">
                      <a16:colId xmlns:a16="http://schemas.microsoft.com/office/drawing/2014/main" val="3538672326"/>
                    </a:ext>
                  </a:extLst>
                </a:gridCol>
              </a:tblGrid>
              <a:tr h="386636">
                <a:tc>
                  <a:txBody>
                    <a:bodyPr/>
                    <a:lstStyle/>
                    <a:p>
                      <a:r>
                        <a:rPr lang="en-US" dirty="0"/>
                        <a:t>S. NO</a:t>
                      </a:r>
                      <a:endParaRPr lang="en-IN" dirty="0"/>
                    </a:p>
                  </a:txBody>
                  <a:tcPr/>
                </a:tc>
                <a:tc>
                  <a:txBody>
                    <a:bodyPr/>
                    <a:lstStyle/>
                    <a:p>
                      <a:r>
                        <a:rPr lang="en-US" sz="1800" b="1" kern="1200" dirty="0">
                          <a:solidFill>
                            <a:schemeClr val="lt1"/>
                          </a:solidFill>
                          <a:effectLst/>
                          <a:latin typeface="+mn-lt"/>
                          <a:ea typeface="+mn-ea"/>
                          <a:cs typeface="+mn-cs"/>
                        </a:rPr>
                        <a:t>                                           Observation</a:t>
                      </a:r>
                      <a:endParaRPr lang="en-IN" dirty="0"/>
                    </a:p>
                  </a:txBody>
                  <a:tcPr/>
                </a:tc>
                <a:extLst>
                  <a:ext uri="{0D108BD9-81ED-4DB2-BD59-A6C34878D82A}">
                    <a16:rowId xmlns:a16="http://schemas.microsoft.com/office/drawing/2014/main" val="3785265995"/>
                  </a:ext>
                </a:extLst>
              </a:tr>
              <a:tr h="1334688">
                <a:tc>
                  <a:txBody>
                    <a:bodyPr/>
                    <a:lstStyle/>
                    <a:p>
                      <a:r>
                        <a:rPr lang="en-US" dirty="0"/>
                        <a:t>[1]</a:t>
                      </a:r>
                      <a:endParaRPr lang="en-IN" dirty="0"/>
                    </a:p>
                  </a:txBody>
                  <a:tcPr/>
                </a:tc>
                <a:tc>
                  <a:txBody>
                    <a:bodyPr/>
                    <a:lstStyle/>
                    <a:p>
                      <a:r>
                        <a:rPr lang="en-US" sz="1800" kern="1200" dirty="0">
                          <a:solidFill>
                            <a:schemeClr val="dk1"/>
                          </a:solidFill>
                          <a:effectLst/>
                          <a:latin typeface="+mn-lt"/>
                          <a:ea typeface="+mn-ea"/>
                          <a:cs typeface="+mn-cs"/>
                        </a:rPr>
                        <a:t>This work is one of the earliest efforts to make an application for expert systems for digital forensic to automate the analysis process. The expert system is used with decision tree in order to detect network anomalies automatically. The expert system is used to analyze the log files.</a:t>
                      </a:r>
                    </a:p>
                    <a:p>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45452525"/>
                  </a:ext>
                </a:extLst>
              </a:tr>
              <a:tr h="1239353">
                <a:tc>
                  <a:txBody>
                    <a:bodyPr/>
                    <a:lstStyle/>
                    <a:p>
                      <a:r>
                        <a:rPr lang="en-US" dirty="0"/>
                        <a:t>[2]</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They name their tool “</a:t>
                      </a:r>
                      <a:r>
                        <a:rPr lang="en-US" sz="1800" kern="1200" dirty="0" err="1">
                          <a:solidFill>
                            <a:schemeClr val="dk1"/>
                          </a:solidFill>
                          <a:effectLst/>
                          <a:latin typeface="+mn-lt"/>
                          <a:ea typeface="+mn-ea"/>
                          <a:cs typeface="+mn-cs"/>
                        </a:rPr>
                        <a:t>fiwalk</a:t>
                      </a:r>
                      <a:r>
                        <a:rPr lang="en-US" sz="1800" kern="1200" dirty="0">
                          <a:solidFill>
                            <a:schemeClr val="dk1"/>
                          </a:solidFill>
                          <a:effectLst/>
                          <a:latin typeface="+mn-lt"/>
                          <a:ea typeface="+mn-ea"/>
                          <a:cs typeface="+mn-cs"/>
                        </a:rPr>
                        <a:t>” which is used to automate the processing of the data in order to assist the user for the development of the program which automatically processes disk images. This tool also integrates the command line tool.</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164547922"/>
                  </a:ext>
                </a:extLst>
              </a:tr>
              <a:tr h="1239353">
                <a:tc>
                  <a:txBody>
                    <a:bodyPr/>
                    <a:lstStyle/>
                    <a:p>
                      <a:r>
                        <a:rPr lang="en-US" dirty="0"/>
                        <a:t>[3]</a:t>
                      </a:r>
                      <a:endParaRPr lang="en-IN" dirty="0"/>
                    </a:p>
                  </a:txBody>
                  <a:tcPr/>
                </a:tc>
                <a:tc>
                  <a:txBody>
                    <a:bodyPr/>
                    <a:lstStyle/>
                    <a:p>
                      <a:r>
                        <a:rPr lang="en-US" sz="1800" kern="1200" dirty="0">
                          <a:solidFill>
                            <a:schemeClr val="dk1"/>
                          </a:solidFill>
                          <a:effectLst/>
                          <a:latin typeface="+mn-lt"/>
                          <a:ea typeface="+mn-ea"/>
                          <a:cs typeface="+mn-cs"/>
                        </a:rPr>
                        <a:t>In this paper, authors has tried to explain the importance of cloud computing in the digital forensics and tell us that by making the data remote we can easily share the data to other teams and which can help the authority to catch the criminal more fast.</a:t>
                      </a:r>
                      <a:endParaRPr lang="en-IN" dirty="0"/>
                    </a:p>
                  </a:txBody>
                  <a:tcPr/>
                </a:tc>
                <a:extLst>
                  <a:ext uri="{0D108BD9-81ED-4DB2-BD59-A6C34878D82A}">
                    <a16:rowId xmlns:a16="http://schemas.microsoft.com/office/drawing/2014/main" val="2209739258"/>
                  </a:ext>
                </a:extLst>
              </a:tr>
            </a:tbl>
          </a:graphicData>
        </a:graphic>
      </p:graphicFrame>
      <p:sp>
        <p:nvSpPr>
          <p:cNvPr id="5" name="Slide Number Placeholder 4"/>
          <p:cNvSpPr>
            <a:spLocks noGrp="1"/>
          </p:cNvSpPr>
          <p:nvPr>
            <p:ph type="sldNum" sz="quarter" idx="12"/>
          </p:nvPr>
        </p:nvSpPr>
        <p:spPr/>
        <p:txBody>
          <a:bodyPr/>
          <a:lstStyle/>
          <a:p>
            <a:fld id="{539F2EF0-97D1-497D-A96E-EC7171116445}" type="slidenum">
              <a:rPr lang="en-US" smtClean="0"/>
              <a:t>7</a:t>
            </a:fld>
            <a:endParaRPr lang="en-US"/>
          </a:p>
        </p:txBody>
      </p:sp>
    </p:spTree>
    <p:extLst>
      <p:ext uri="{BB962C8B-B14F-4D97-AF65-F5344CB8AC3E}">
        <p14:creationId xmlns:p14="http://schemas.microsoft.com/office/powerpoint/2010/main" val="1005226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76DB1-838C-149B-CB69-4D3D4BC8143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Review</a:t>
            </a:r>
            <a:endParaRPr lang="en-IN" dirty="0"/>
          </a:p>
        </p:txBody>
      </p:sp>
      <p:sp>
        <p:nvSpPr>
          <p:cNvPr id="4" name="Slide Number Placeholder 3">
            <a:extLst>
              <a:ext uri="{FF2B5EF4-FFF2-40B4-BE49-F238E27FC236}">
                <a16:creationId xmlns:a16="http://schemas.microsoft.com/office/drawing/2014/main" id="{FEFC8CD2-90EC-39D8-CB45-580E9227D6EB}"/>
              </a:ext>
            </a:extLst>
          </p:cNvPr>
          <p:cNvSpPr>
            <a:spLocks noGrp="1"/>
          </p:cNvSpPr>
          <p:nvPr>
            <p:ph type="sldNum" sz="quarter" idx="12"/>
          </p:nvPr>
        </p:nvSpPr>
        <p:spPr/>
        <p:txBody>
          <a:bodyPr/>
          <a:lstStyle/>
          <a:p>
            <a:fld id="{539F2EF0-97D1-497D-A96E-EC7171116445}" type="slidenum">
              <a:rPr lang="en-US" smtClean="0"/>
              <a:t>8</a:t>
            </a:fld>
            <a:endParaRPr lang="en-US"/>
          </a:p>
        </p:txBody>
      </p:sp>
      <p:graphicFrame>
        <p:nvGraphicFramePr>
          <p:cNvPr id="5" name="Table 4">
            <a:extLst>
              <a:ext uri="{FF2B5EF4-FFF2-40B4-BE49-F238E27FC236}">
                <a16:creationId xmlns:a16="http://schemas.microsoft.com/office/drawing/2014/main" id="{40715E98-DA7D-C27C-7BB2-0E6379C83EFA}"/>
              </a:ext>
            </a:extLst>
          </p:cNvPr>
          <p:cNvGraphicFramePr>
            <a:graphicFrameLocks noGrp="1"/>
          </p:cNvGraphicFramePr>
          <p:nvPr>
            <p:extLst>
              <p:ext uri="{D42A27DB-BD31-4B8C-83A1-F6EECF244321}">
                <p14:modId xmlns:p14="http://schemas.microsoft.com/office/powerpoint/2010/main" val="3664016754"/>
              </p:ext>
            </p:extLst>
          </p:nvPr>
        </p:nvGraphicFramePr>
        <p:xfrm>
          <a:off x="1155700" y="2506133"/>
          <a:ext cx="9681633" cy="3533422"/>
        </p:xfrm>
        <a:graphic>
          <a:graphicData uri="http://schemas.openxmlformats.org/drawingml/2006/table">
            <a:tbl>
              <a:tblPr firstRow="1" bandRow="1">
                <a:tableStyleId>{5C22544A-7EE6-4342-B048-85BDC9FD1C3A}</a:tableStyleId>
              </a:tblPr>
              <a:tblGrid>
                <a:gridCol w="933683">
                  <a:extLst>
                    <a:ext uri="{9D8B030D-6E8A-4147-A177-3AD203B41FA5}">
                      <a16:colId xmlns:a16="http://schemas.microsoft.com/office/drawing/2014/main" val="476314238"/>
                    </a:ext>
                  </a:extLst>
                </a:gridCol>
                <a:gridCol w="8747950">
                  <a:extLst>
                    <a:ext uri="{9D8B030D-6E8A-4147-A177-3AD203B41FA5}">
                      <a16:colId xmlns:a16="http://schemas.microsoft.com/office/drawing/2014/main" val="3430354452"/>
                    </a:ext>
                  </a:extLst>
                </a:gridCol>
              </a:tblGrid>
              <a:tr h="546263">
                <a:tc>
                  <a:txBody>
                    <a:bodyPr/>
                    <a:lstStyle/>
                    <a:p>
                      <a:r>
                        <a:rPr lang="en-US" dirty="0"/>
                        <a:t>S. NO</a:t>
                      </a:r>
                      <a:endParaRPr lang="en-IN" dirty="0"/>
                    </a:p>
                  </a:txBody>
                  <a:tcPr/>
                </a:tc>
                <a:tc>
                  <a:txBody>
                    <a:bodyPr/>
                    <a:lstStyle/>
                    <a:p>
                      <a:r>
                        <a:rPr lang="en-US" sz="1800" b="1" kern="1200" dirty="0">
                          <a:solidFill>
                            <a:schemeClr val="lt1"/>
                          </a:solidFill>
                          <a:effectLst/>
                          <a:latin typeface="+mn-lt"/>
                          <a:ea typeface="+mn-ea"/>
                          <a:cs typeface="+mn-cs"/>
                        </a:rPr>
                        <a:t>                                           Observation</a:t>
                      </a:r>
                      <a:endParaRPr lang="en-IN" dirty="0"/>
                    </a:p>
                  </a:txBody>
                  <a:tcPr/>
                </a:tc>
                <a:extLst>
                  <a:ext uri="{0D108BD9-81ED-4DB2-BD59-A6C34878D82A}">
                    <a16:rowId xmlns:a16="http://schemas.microsoft.com/office/drawing/2014/main" val="371925377"/>
                  </a:ext>
                </a:extLst>
              </a:tr>
              <a:tr h="1280211">
                <a:tc>
                  <a:txBody>
                    <a:bodyPr/>
                    <a:lstStyle/>
                    <a:p>
                      <a:r>
                        <a:rPr lang="en-US" dirty="0"/>
                        <a:t>[4]</a:t>
                      </a:r>
                      <a:endParaRPr lang="en-IN" dirty="0"/>
                    </a:p>
                  </a:txBody>
                  <a:tcPr/>
                </a:tc>
                <a:tc>
                  <a:txBody>
                    <a:bodyPr/>
                    <a:lstStyle/>
                    <a:p>
                      <a:r>
                        <a:rPr lang="en-US" sz="1800" kern="1200" dirty="0">
                          <a:solidFill>
                            <a:schemeClr val="dk1"/>
                          </a:solidFill>
                          <a:effectLst/>
                          <a:latin typeface="+mn-lt"/>
                          <a:ea typeface="+mn-ea"/>
                          <a:cs typeface="+mn-cs"/>
                        </a:rPr>
                        <a:t>This paper test many open software to check which software is better for digital forensics.</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The aim of this research is to generate distributed snapshot and extract evidences in a forensically sound manner</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71428206"/>
                  </a:ext>
                </a:extLst>
              </a:tr>
              <a:tr h="1706948">
                <a:tc>
                  <a:txBody>
                    <a:bodyPr/>
                    <a:lstStyle/>
                    <a:p>
                      <a:r>
                        <a:rPr lang="en-US" dirty="0"/>
                        <a:t>[5]</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In their work, they proposed a semantic approach to search through text-oriented digital evidence in order to sort and search based on certain keywords. The main limitation here is that the method is applicable only to text-based digital evidence which is seldom to be the case, especially in IoT.</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4187589156"/>
                  </a:ext>
                </a:extLst>
              </a:tr>
            </a:tbl>
          </a:graphicData>
        </a:graphic>
      </p:graphicFrame>
    </p:spTree>
    <p:extLst>
      <p:ext uri="{BB962C8B-B14F-4D97-AF65-F5344CB8AC3E}">
        <p14:creationId xmlns:p14="http://schemas.microsoft.com/office/powerpoint/2010/main" val="256001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Research Gap Analysis</a:t>
            </a:r>
            <a:br>
              <a:rPr lang="en-US"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1154954" y="2603499"/>
            <a:ext cx="9783979" cy="3774723"/>
          </a:xfrm>
        </p:spPr>
        <p:txBody>
          <a:bodyPr>
            <a:normAutofit fontScale="92500" lnSpcReduction="10000"/>
          </a:bodyPr>
          <a:lstStyle/>
          <a:p>
            <a:r>
              <a:rPr lang="en-US" sz="1800" b="1" dirty="0">
                <a:effectLst/>
                <a:latin typeface="Times New Roman" panose="02020603050405020304" pitchFamily="18" charset="0"/>
                <a:ea typeface="Times New Roman" panose="02020603050405020304" pitchFamily="18" charset="0"/>
              </a:rPr>
              <a:t>A comprehensive comparative study can shed light on the following aspects:</a:t>
            </a:r>
            <a:endParaRPr lang="en-IN"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rPr>
              <a:t>Ethical and Legal Implications: </a:t>
            </a:r>
            <a:r>
              <a:rPr lang="en-US" sz="1800" dirty="0">
                <a:effectLst/>
                <a:latin typeface="Times New Roman" panose="02020603050405020304" pitchFamily="18" charset="0"/>
                <a:ea typeface="Times New Roman" panose="02020603050405020304" pitchFamily="18" charset="0"/>
              </a:rPr>
              <a:t>Exploring the ethical and legal implications of implementing various computer science techniques in digital forensics is vital. This includes issues related to privacy, data protection, and the admissibility of evidence in legal proceedings.</a:t>
            </a:r>
          </a:p>
          <a:p>
            <a:pPr marL="342900" lvl="0" indent="-342900">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rPr>
              <a:t>Encryption Technologies</a:t>
            </a:r>
            <a:r>
              <a:rPr lang="en-US" sz="1800" dirty="0">
                <a:effectLst/>
                <a:latin typeface="Times New Roman" panose="02020603050405020304" pitchFamily="18" charset="0"/>
                <a:ea typeface="Times New Roman" panose="02020603050405020304" pitchFamily="18" charset="0"/>
              </a:rPr>
              <a:t>: The widespread use of encryption tools poses a significant challenge to digital forensics. Research was needed to develop effective methods to bypass or counter these technologies without violating user privacy rights.</a:t>
            </a:r>
            <a:endParaRPr lang="en-US" sz="1800" b="1"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rPr>
              <a:t>Cloud Forensics: </a:t>
            </a:r>
            <a:r>
              <a:rPr lang="en-US" sz="1800" dirty="0">
                <a:effectLst/>
                <a:latin typeface="Times New Roman" panose="02020603050405020304" pitchFamily="18" charset="0"/>
                <a:ea typeface="Times New Roman" panose="02020603050405020304" pitchFamily="18" charset="0"/>
              </a:rPr>
              <a:t>With the growing adoption of cloud computing, digital evidence is often stored on remote servers. Developing reliable methods for acquiring and preserving evidence from cloud environments was a major research gap</a:t>
            </a:r>
          </a:p>
          <a:p>
            <a:pPr marL="342900" lvl="0" indent="-342900">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rPr>
              <a:t>Data Integrity and Preservation: </a:t>
            </a:r>
            <a:r>
              <a:rPr lang="en-US" sz="1800" dirty="0">
                <a:effectLst/>
                <a:latin typeface="Times New Roman" panose="02020603050405020304" pitchFamily="18" charset="0"/>
                <a:ea typeface="Times New Roman" panose="02020603050405020304" pitchFamily="18" charset="0"/>
              </a:rPr>
              <a:t>Ensuring the integrity of digital evidence throughout the forensic process is crucial. Research gaps existed in methodologies for preserving and authenticating digital evidence to maintain its integrity in legal proceedings.</a:t>
            </a:r>
          </a:p>
        </p:txBody>
      </p:sp>
      <p:sp>
        <p:nvSpPr>
          <p:cNvPr id="5" name="Slide Number Placeholder 4"/>
          <p:cNvSpPr>
            <a:spLocks noGrp="1"/>
          </p:cNvSpPr>
          <p:nvPr>
            <p:ph type="sldNum" sz="quarter" idx="12"/>
          </p:nvPr>
        </p:nvSpPr>
        <p:spPr/>
        <p:txBody>
          <a:bodyPr/>
          <a:lstStyle/>
          <a:p>
            <a:fld id="{539F2EF0-97D1-497D-A96E-EC7171116445}" type="slidenum">
              <a:rPr lang="en-US" smtClean="0"/>
              <a:t>9</a:t>
            </a:fld>
            <a:endParaRPr lang="en-US"/>
          </a:p>
        </p:txBody>
      </p:sp>
    </p:spTree>
    <p:extLst>
      <p:ext uri="{BB962C8B-B14F-4D97-AF65-F5344CB8AC3E}">
        <p14:creationId xmlns:p14="http://schemas.microsoft.com/office/powerpoint/2010/main" val="8608000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395</TotalTime>
  <Words>2023</Words>
  <Application>Microsoft Office PowerPoint</Application>
  <PresentationFormat>Widescreen</PresentationFormat>
  <Paragraphs>120</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Century Gothic</vt:lpstr>
      <vt:lpstr>Symbol</vt:lpstr>
      <vt:lpstr>Times New Roman</vt:lpstr>
      <vt:lpstr>Wingdings</vt:lpstr>
      <vt:lpstr>Wingdings 3</vt:lpstr>
      <vt:lpstr>Ion Boardroom</vt:lpstr>
      <vt:lpstr>             The Evolution and Expansive Role of Computers in Shaping                                        the Field of Digital Forensics</vt:lpstr>
      <vt:lpstr>Agenda</vt:lpstr>
      <vt:lpstr>Introduction</vt:lpstr>
      <vt:lpstr>Introduction</vt:lpstr>
      <vt:lpstr>Introduction</vt:lpstr>
      <vt:lpstr>Introduction </vt:lpstr>
      <vt:lpstr> Literature Review </vt:lpstr>
      <vt:lpstr>Literature Review</vt:lpstr>
      <vt:lpstr> Research Gap Analysis </vt:lpstr>
      <vt:lpstr>Research Gap Analysis</vt:lpstr>
      <vt:lpstr>Social Impact</vt:lpstr>
      <vt:lpstr>Social Impact</vt:lpstr>
      <vt:lpstr>Conclusion</vt:lpstr>
      <vt:lpstr>Future Work</vt:lpstr>
      <vt:lpstr>Future Work</vt:lpstr>
      <vt:lpstr>References</vt:lpstr>
      <vt:lpstr>References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&lt;Seminar Title&gt;</dc:title>
  <dc:creator>PARKAVI</dc:creator>
  <cp:lastModifiedBy>Danish Mahajan</cp:lastModifiedBy>
  <cp:revision>150</cp:revision>
  <dcterms:created xsi:type="dcterms:W3CDTF">2020-01-02T13:40:50Z</dcterms:created>
  <dcterms:modified xsi:type="dcterms:W3CDTF">2023-10-30T07:11:53Z</dcterms:modified>
</cp:coreProperties>
</file>