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6" r:id="rId3"/>
    <p:sldId id="258" r:id="rId4"/>
    <p:sldId id="267" r:id="rId5"/>
    <p:sldId id="268" r:id="rId6"/>
    <p:sldId id="260" r:id="rId7"/>
    <p:sldId id="262" r:id="rId8"/>
    <p:sldId id="261" r:id="rId9"/>
    <p:sldId id="263" r:id="rId10"/>
    <p:sldId id="269" r:id="rId11"/>
    <p:sldId id="270" r:id="rId12"/>
    <p:sldId id="271" r:id="rId13"/>
    <p:sldId id="265" r:id="rId14"/>
    <p:sldId id="278" r:id="rId15"/>
    <p:sldId id="272" r:id="rId16"/>
    <p:sldId id="273" r:id="rId17"/>
    <p:sldId id="283" r:id="rId18"/>
    <p:sldId id="274" r:id="rId19"/>
    <p:sldId id="284" r:id="rId20"/>
    <p:sldId id="275" r:id="rId21"/>
    <p:sldId id="276" r:id="rId22"/>
    <p:sldId id="279" r:id="rId23"/>
    <p:sldId id="277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3E43E-123B-4FD2-AD89-369007B4056B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06D97-00BA-42F3-8BC8-FCAC6E21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78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06D97-00BA-42F3-8BC8-FCAC6E21C1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1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AF36-6D09-40E3-984E-FEE948757659}" type="datetime1">
              <a:rPr lang="en-IN" smtClean="0"/>
              <a:t>23-10-2016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0DDE-C1A8-4B4F-B610-BC541463F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3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1341-4E55-4116-98D5-1B4734DA9E4F}" type="datetime1">
              <a:rPr lang="en-IN" smtClean="0"/>
              <a:t>23-10-2016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0DDE-C1A8-4B4F-B610-BC541463F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86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1E11-480E-43D6-8565-55F7972EE47A}" type="datetime1">
              <a:rPr lang="en-IN" smtClean="0"/>
              <a:t>23-10-2016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0DDE-C1A8-4B4F-B610-BC541463F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67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F649-FE6A-4264-8B87-382A1AEEAD6E}" type="datetime1">
              <a:rPr lang="en-IN" smtClean="0"/>
              <a:t>23-10-2016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0DDE-C1A8-4B4F-B610-BC541463F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77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3BC7-7C20-4161-8FEF-AC78A37D2CE9}" type="datetime1">
              <a:rPr lang="en-IN" smtClean="0"/>
              <a:t>23-10-2016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0DDE-C1A8-4B4F-B610-BC541463F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52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6721-87F7-4D66-8D20-FB4242F64B10}" type="datetime1">
              <a:rPr lang="en-IN" smtClean="0"/>
              <a:t>23-10-2016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0DDE-C1A8-4B4F-B610-BC541463F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85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8623-97D7-4BEC-99EF-8B8A3A8D8021}" type="datetime1">
              <a:rPr lang="en-IN" smtClean="0"/>
              <a:t>23-10-2016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0DDE-C1A8-4B4F-B610-BC541463F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60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F172-9C9F-4FEB-84CF-AB6B4C1C1D1E}" type="datetime1">
              <a:rPr lang="en-IN" smtClean="0"/>
              <a:t>23-10-2016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0DDE-C1A8-4B4F-B610-BC541463F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06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1E4C-D0BE-4D7A-8EC2-B66FD0070804}" type="datetime1">
              <a:rPr lang="en-IN" smtClean="0"/>
              <a:t>23-10-2016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0DDE-C1A8-4B4F-B610-BC541463F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2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9AFC-020F-452B-BB8C-D498304C5008}" type="datetime1">
              <a:rPr lang="en-IN" smtClean="0"/>
              <a:t>23-10-2016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0DDE-C1A8-4B4F-B610-BC541463F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4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00BB-F3CD-4DE1-BB63-6FC91B98732B}" type="datetime1">
              <a:rPr lang="en-IN" smtClean="0"/>
              <a:t>23-10-2016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0DDE-C1A8-4B4F-B610-BC541463F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57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04246-B90B-4479-831B-BA02EC7EDCE7}" type="datetime1">
              <a:rPr lang="en-IN" smtClean="0"/>
              <a:t>23-10-2016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60DDE-C1A8-4B4F-B610-BC541463F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64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Pipelining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0DDE-C1A8-4B4F-B610-BC541463F63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7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1675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Handling data hazards in software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857250"/>
            <a:ext cx="11639550" cy="577215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Stalls encountered at hardware level will degrade the performance</a:t>
            </a:r>
          </a:p>
          <a:p>
            <a:r>
              <a:rPr lang="en-IN" sz="3200" dirty="0" smtClean="0"/>
              <a:t>To avoid h/w level stalls S/W instructions are used.</a:t>
            </a:r>
          </a:p>
          <a:p>
            <a:endParaRPr lang="en-IN" sz="3200" dirty="0" smtClean="0"/>
          </a:p>
          <a:p>
            <a:r>
              <a:rPr lang="en-IN" sz="3200" dirty="0" smtClean="0">
                <a:solidFill>
                  <a:srgbClr val="FF0000"/>
                </a:solidFill>
              </a:rPr>
              <a:t>Example</a:t>
            </a:r>
            <a:endParaRPr lang="en-IN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32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Mul</a:t>
            </a:r>
            <a:r>
              <a:rPr lang="en-IN" sz="32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IN" sz="32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R2,R3,R4</a:t>
            </a:r>
          </a:p>
          <a:p>
            <a:pPr marL="0" indent="0">
              <a:buNone/>
            </a:pPr>
            <a:r>
              <a:rPr lang="en-IN" sz="32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NOP</a:t>
            </a:r>
          </a:p>
          <a:p>
            <a:pPr marL="0" indent="0">
              <a:buNone/>
            </a:pPr>
            <a:r>
              <a:rPr lang="en-IN" sz="32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NOP</a:t>
            </a:r>
            <a:endParaRPr lang="en-IN" sz="3200" b="1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3200" b="1" dirty="0">
                <a:solidFill>
                  <a:srgbClr val="00B050"/>
                </a:solidFill>
                <a:sym typeface="Wingdings" panose="05000000000000000000" pitchFamily="2" charset="2"/>
              </a:rPr>
              <a:t>ADD </a:t>
            </a:r>
            <a:r>
              <a:rPr lang="en-IN" sz="32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R5,R4,R6</a:t>
            </a:r>
          </a:p>
          <a:p>
            <a:pPr marL="0" indent="0">
              <a:buNone/>
            </a:pPr>
            <a:endParaRPr lang="en-IN" sz="3200" b="1" dirty="0">
              <a:solidFill>
                <a:srgbClr val="FF0000"/>
              </a:solidFill>
            </a:endParaRPr>
          </a:p>
          <a:p>
            <a:r>
              <a:rPr lang="en-IN" sz="3200" dirty="0" smtClean="0"/>
              <a:t>Reordering of instruction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0DDE-C1A8-4B4F-B610-BC541463F63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1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81050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Side Effects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1051"/>
            <a:ext cx="10515600" cy="5890205"/>
          </a:xfrm>
        </p:spPr>
        <p:txBody>
          <a:bodyPr>
            <a:normAutofit fontScale="92500"/>
          </a:bodyPr>
          <a:lstStyle/>
          <a:p>
            <a:r>
              <a:rPr lang="en-IN" sz="3600" dirty="0" smtClean="0">
                <a:solidFill>
                  <a:schemeClr val="accent5"/>
                </a:solidFill>
              </a:rPr>
              <a:t>Auto increment and Auto decrement</a:t>
            </a:r>
          </a:p>
          <a:p>
            <a:pPr marL="0" indent="0">
              <a:buNone/>
            </a:pPr>
            <a:r>
              <a:rPr lang="en-IN" sz="3600" dirty="0" smtClean="0"/>
              <a:t>Alters both Source and destination</a:t>
            </a:r>
          </a:p>
          <a:p>
            <a:r>
              <a:rPr lang="en-IN" sz="3600" dirty="0">
                <a:solidFill>
                  <a:schemeClr val="accent5"/>
                </a:solidFill>
              </a:rPr>
              <a:t>Stack PUSH and POP</a:t>
            </a:r>
          </a:p>
          <a:p>
            <a:pPr marL="0" indent="0">
              <a:buNone/>
            </a:pPr>
            <a:r>
              <a:rPr lang="en-IN" sz="3600" dirty="0" smtClean="0"/>
              <a:t>Implicitly use auto increment and decrement</a:t>
            </a:r>
          </a:p>
          <a:p>
            <a:r>
              <a:rPr lang="en-IN" sz="3600" dirty="0" smtClean="0">
                <a:solidFill>
                  <a:schemeClr val="accent5"/>
                </a:solidFill>
              </a:rPr>
              <a:t>Condition Code</a:t>
            </a:r>
          </a:p>
          <a:p>
            <a:pPr marL="0" indent="0">
              <a:buNone/>
            </a:pPr>
            <a:r>
              <a:rPr lang="en-IN" sz="3600" dirty="0" smtClean="0"/>
              <a:t>Condition branch and Add </a:t>
            </a:r>
            <a:r>
              <a:rPr lang="en-IN" sz="3600" dirty="0" smtClean="0"/>
              <a:t>with </a:t>
            </a:r>
            <a:r>
              <a:rPr lang="en-IN" sz="3600" dirty="0" smtClean="0"/>
              <a:t>carry ADD(R1,R2),(R3,R4)</a:t>
            </a:r>
          </a:p>
          <a:p>
            <a:pPr marL="0" indent="0">
              <a:buNone/>
            </a:pPr>
            <a:endParaRPr lang="en-IN" sz="3600" dirty="0" smtClean="0"/>
          </a:p>
          <a:p>
            <a:pPr marL="0" indent="0">
              <a:buNone/>
            </a:pPr>
            <a:r>
              <a:rPr lang="en-IN" sz="3600" dirty="0" smtClean="0"/>
              <a:t>Add R1,R3</a:t>
            </a:r>
          </a:p>
          <a:p>
            <a:pPr marL="0" indent="0">
              <a:buNone/>
            </a:pPr>
            <a:r>
              <a:rPr lang="en-IN" sz="3600" dirty="0" err="1" smtClean="0"/>
              <a:t>AddwithCarry</a:t>
            </a:r>
            <a:r>
              <a:rPr lang="en-IN" sz="3600" dirty="0" smtClean="0"/>
              <a:t> R2,R4</a:t>
            </a:r>
          </a:p>
          <a:p>
            <a:pPr marL="0" indent="0">
              <a:buNone/>
            </a:pPr>
            <a:r>
              <a:rPr lang="en-IN" sz="3600" dirty="0" smtClean="0"/>
              <a:t>R4</a:t>
            </a:r>
            <a:r>
              <a:rPr lang="en-IN" sz="3600" dirty="0" smtClean="0">
                <a:sym typeface="Wingdings" panose="05000000000000000000" pitchFamily="2" charset="2"/>
              </a:rPr>
              <a:t>[R2]+[R4]+CARRY.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0DDE-C1A8-4B4F-B610-BC541463F63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11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24" y="0"/>
            <a:ext cx="10515600" cy="1325563"/>
          </a:xfrm>
        </p:spPr>
        <p:txBody>
          <a:bodyPr/>
          <a:lstStyle/>
          <a:p>
            <a:r>
              <a:rPr lang="en-IN" dirty="0" smtClean="0"/>
              <a:t>Instruction Hazards-Unconditional Branches</a:t>
            </a:r>
            <a:endParaRPr lang="en-IN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305" y="1325563"/>
            <a:ext cx="6142224" cy="51233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37929" y="2568389"/>
            <a:ext cx="3487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One CC  Penalty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0DDE-C1A8-4B4F-B610-BC541463F63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7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47" y="130629"/>
            <a:ext cx="7443787" cy="646846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44657" y="1022000"/>
            <a:ext cx="2861153" cy="762990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FF0000"/>
                </a:solidFill>
              </a:rPr>
              <a:t>2 CC Delay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92687" y="3222171"/>
            <a:ext cx="4979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BTA is calculated in Decode stage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0DDE-C1A8-4B4F-B610-BC541463F63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17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Instruction Queue and Prefetching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11685494" cy="4351338"/>
          </a:xfrm>
        </p:spPr>
        <p:txBody>
          <a:bodyPr/>
          <a:lstStyle/>
          <a:p>
            <a:r>
              <a:rPr lang="en-IN" dirty="0" smtClean="0"/>
              <a:t>Either the </a:t>
            </a:r>
            <a:r>
              <a:rPr lang="en-IN" dirty="0" smtClean="0">
                <a:solidFill>
                  <a:srgbClr val="FF0000"/>
                </a:solidFill>
              </a:rPr>
              <a:t>cache miss </a:t>
            </a:r>
            <a:r>
              <a:rPr lang="en-IN" dirty="0" smtClean="0"/>
              <a:t>or a </a:t>
            </a:r>
            <a:r>
              <a:rPr lang="en-IN" dirty="0" smtClean="0">
                <a:solidFill>
                  <a:srgbClr val="FF0000"/>
                </a:solidFill>
              </a:rPr>
              <a:t>branch instruction stalls </a:t>
            </a:r>
            <a:r>
              <a:rPr lang="en-IN" dirty="0" smtClean="0"/>
              <a:t>the pipeline for one or more CC.</a:t>
            </a:r>
          </a:p>
          <a:p>
            <a:endParaRPr lang="en-IN" dirty="0" smtClean="0"/>
          </a:p>
          <a:p>
            <a:r>
              <a:rPr lang="en-IN" dirty="0" smtClean="0"/>
              <a:t>To </a:t>
            </a:r>
            <a:r>
              <a:rPr lang="en-IN" dirty="0" smtClean="0">
                <a:solidFill>
                  <a:srgbClr val="FF0000"/>
                </a:solidFill>
              </a:rPr>
              <a:t>reduce stall </a:t>
            </a:r>
            <a:r>
              <a:rPr lang="en-IN" dirty="0" smtClean="0"/>
              <a:t>many processors employ </a:t>
            </a:r>
            <a:r>
              <a:rPr lang="en-IN" dirty="0" smtClean="0">
                <a:solidFill>
                  <a:srgbClr val="FF0000"/>
                </a:solidFill>
              </a:rPr>
              <a:t>sophisticated fetch units </a:t>
            </a:r>
            <a:r>
              <a:rPr lang="en-IN" dirty="0" smtClean="0"/>
              <a:t>that can fetch instructions before they are needed and put them in a queue.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Dispatch unit </a:t>
            </a:r>
            <a:r>
              <a:rPr lang="en-IN" dirty="0" smtClean="0"/>
              <a:t>fetch the </a:t>
            </a:r>
            <a:r>
              <a:rPr lang="en-IN" dirty="0" err="1" smtClean="0"/>
              <a:t>instns</a:t>
            </a:r>
            <a:r>
              <a:rPr lang="en-IN" dirty="0" smtClean="0"/>
              <a:t> from front of the queue and sends them to EU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0DDE-C1A8-4B4F-B610-BC541463F63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19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8932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Instruction Queue and Prefetching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09862" y="1188244"/>
            <a:ext cx="6772275" cy="48577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0DDE-C1A8-4B4F-B610-BC541463F63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03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576" y="171637"/>
            <a:ext cx="11425518" cy="44003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765489"/>
            <a:ext cx="12008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sz="2400" dirty="0" smtClean="0"/>
              <a:t>Branch </a:t>
            </a:r>
            <a:r>
              <a:rPr lang="en-IN" sz="2400" dirty="0" err="1" smtClean="0"/>
              <a:t>instn</a:t>
            </a:r>
            <a:r>
              <a:rPr lang="en-IN" sz="2400" dirty="0" smtClean="0"/>
              <a:t> doesn’t increase overall execution time</a:t>
            </a:r>
          </a:p>
          <a:p>
            <a:r>
              <a:rPr lang="en-IN" sz="2400" dirty="0" smtClean="0">
                <a:sym typeface="Wingdings" panose="05000000000000000000" pitchFamily="2" charset="2"/>
              </a:rPr>
              <a:t>Because IF </a:t>
            </a:r>
            <a:r>
              <a:rPr lang="en-IN" sz="2400" dirty="0" smtClean="0"/>
              <a:t> has </a:t>
            </a:r>
            <a:r>
              <a:rPr lang="en-IN" sz="2400" dirty="0"/>
              <a:t>executed the branch </a:t>
            </a:r>
            <a:r>
              <a:rPr lang="en-IN" sz="2400" dirty="0" err="1"/>
              <a:t>instn</a:t>
            </a:r>
            <a:r>
              <a:rPr lang="en-IN" sz="2400" dirty="0"/>
              <a:t> and </a:t>
            </a:r>
            <a:r>
              <a:rPr lang="en-IN" sz="2400" dirty="0" smtClean="0"/>
              <a:t>other </a:t>
            </a:r>
            <a:r>
              <a:rPr lang="en-IN" sz="2400" dirty="0" err="1" smtClean="0"/>
              <a:t>instn</a:t>
            </a:r>
            <a:r>
              <a:rPr lang="en-IN" sz="2400" dirty="0" smtClean="0"/>
              <a:t> </a:t>
            </a:r>
            <a:r>
              <a:rPr lang="en-IN" sz="2400" dirty="0" smtClean="0">
                <a:solidFill>
                  <a:srgbClr val="FF0000"/>
                </a:solidFill>
              </a:rPr>
              <a:t>concurrently (Branch folding)</a:t>
            </a:r>
          </a:p>
          <a:p>
            <a:r>
              <a:rPr lang="en-IN" sz="2400" dirty="0" smtClean="0">
                <a:sym typeface="Wingdings" panose="05000000000000000000" pitchFamily="2" charset="2"/>
              </a:rPr>
              <a:t>Branch folding occurs only if when branch occurs there is </a:t>
            </a:r>
            <a:r>
              <a:rPr lang="en-IN" sz="2400" dirty="0" err="1" smtClean="0">
                <a:sym typeface="Wingdings" panose="05000000000000000000" pitchFamily="2" charset="2"/>
              </a:rPr>
              <a:t>atleast</a:t>
            </a:r>
            <a:r>
              <a:rPr lang="en-IN" sz="2400" dirty="0" smtClean="0">
                <a:sym typeface="Wingdings" panose="05000000000000000000" pitchFamily="2" charset="2"/>
              </a:rPr>
              <a:t> one </a:t>
            </a:r>
            <a:r>
              <a:rPr lang="en-IN" sz="2400" dirty="0" err="1" smtClean="0">
                <a:sym typeface="Wingdings" panose="05000000000000000000" pitchFamily="2" charset="2"/>
              </a:rPr>
              <a:t>instn</a:t>
            </a:r>
            <a:r>
              <a:rPr lang="en-IN" sz="2400" dirty="0" smtClean="0">
                <a:sym typeface="Wingdings" panose="05000000000000000000" pitchFamily="2" charset="2"/>
              </a:rPr>
              <a:t> in queue other than branch</a:t>
            </a:r>
            <a:endParaRPr lang="en-IN" sz="2400" dirty="0"/>
          </a:p>
          <a:p>
            <a:endParaRPr lang="en-IN" sz="2400" dirty="0"/>
          </a:p>
        </p:txBody>
      </p:sp>
      <p:sp>
        <p:nvSpPr>
          <p:cNvPr id="7" name="Down Arrow 6"/>
          <p:cNvSpPr/>
          <p:nvPr/>
        </p:nvSpPr>
        <p:spPr>
          <a:xfrm>
            <a:off x="8001000" y="2371819"/>
            <a:ext cx="201706" cy="626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8485094" y="2559743"/>
            <a:ext cx="212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Avoids Stall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0DDE-C1A8-4B4F-B610-BC541463F63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55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Conditional branches and branch prediction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20% of </a:t>
            </a:r>
            <a:r>
              <a:rPr lang="en-IN" dirty="0" err="1" smtClean="0"/>
              <a:t>instn</a:t>
            </a:r>
            <a:r>
              <a:rPr lang="en-IN" dirty="0" smtClean="0"/>
              <a:t> are branches</a:t>
            </a:r>
          </a:p>
          <a:p>
            <a:r>
              <a:rPr lang="en-IN" dirty="0" smtClean="0"/>
              <a:t>Location following branch is branch delay slot</a:t>
            </a:r>
          </a:p>
          <a:p>
            <a:r>
              <a:rPr lang="en-IN" dirty="0" smtClean="0"/>
              <a:t>Techniques to reduce branch </a:t>
            </a:r>
            <a:r>
              <a:rPr lang="en-IN" dirty="0" smtClean="0">
                <a:solidFill>
                  <a:srgbClr val="FF0000"/>
                </a:solidFill>
              </a:rPr>
              <a:t>penalty (Static branch </a:t>
            </a:r>
            <a:r>
              <a:rPr lang="en-IN" dirty="0" smtClean="0"/>
              <a:t>prediction-decisions are fixed(taken/NT))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dirty="0" smtClean="0"/>
              <a:t>Delayed </a:t>
            </a:r>
            <a:r>
              <a:rPr lang="en-IN" dirty="0"/>
              <a:t>branching </a:t>
            </a:r>
            <a:endParaRPr lang="en-IN" dirty="0" smtClean="0"/>
          </a:p>
          <a:p>
            <a:pPr>
              <a:buFont typeface="Wingdings" panose="05000000000000000000" pitchFamily="2" charset="2"/>
              <a:buChar char="à"/>
            </a:pPr>
            <a:r>
              <a:rPr lang="en-IN" dirty="0" smtClean="0"/>
              <a:t>Branch prediction</a:t>
            </a:r>
          </a:p>
          <a:p>
            <a:r>
              <a:rPr lang="en-IN" dirty="0" smtClean="0"/>
              <a:t>Logical errors should not happen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0DDE-C1A8-4B4F-B610-BC541463F631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790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Delayed branch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371" y="1802380"/>
            <a:ext cx="6853918" cy="48379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48148" y="1519518"/>
            <a:ext cx="30390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FF0000"/>
                </a:solidFill>
              </a:rPr>
              <a:t>Original Program</a:t>
            </a:r>
          </a:p>
          <a:p>
            <a:endParaRPr lang="en-IN" sz="2000" dirty="0" smtClean="0"/>
          </a:p>
          <a:p>
            <a:r>
              <a:rPr lang="en-IN" sz="2000" dirty="0" smtClean="0"/>
              <a:t>LOOP       </a:t>
            </a:r>
            <a:r>
              <a:rPr lang="en-IN" sz="2000" dirty="0" err="1" smtClean="0"/>
              <a:t>Shift_left</a:t>
            </a:r>
            <a:r>
              <a:rPr lang="en-IN" sz="2000" dirty="0" smtClean="0"/>
              <a:t>      R1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Decrement  R2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Branch=0     LOOP</a:t>
            </a:r>
          </a:p>
          <a:p>
            <a:r>
              <a:rPr lang="en-IN" sz="2000" dirty="0" smtClean="0"/>
              <a:t>NEXT	Add	    R1,R2</a:t>
            </a:r>
          </a:p>
          <a:p>
            <a:endParaRPr lang="en-IN" sz="2000" dirty="0" smtClean="0"/>
          </a:p>
          <a:p>
            <a:endParaRPr lang="en-IN" sz="2000" dirty="0"/>
          </a:p>
          <a:p>
            <a:r>
              <a:rPr lang="en-IN" sz="2000" dirty="0" smtClean="0">
                <a:solidFill>
                  <a:srgbClr val="FF0000"/>
                </a:solidFill>
              </a:rPr>
              <a:t>Reordered Instructions</a:t>
            </a:r>
          </a:p>
          <a:p>
            <a:r>
              <a:rPr lang="en-IN" sz="2000" dirty="0" smtClean="0"/>
              <a:t>LOOP       </a:t>
            </a:r>
            <a:r>
              <a:rPr lang="en-IN" sz="2000" dirty="0"/>
              <a:t>	Decrement  R2</a:t>
            </a:r>
          </a:p>
          <a:p>
            <a:r>
              <a:rPr lang="en-IN" sz="2000" dirty="0"/>
              <a:t>	Branch=0     </a:t>
            </a:r>
            <a:r>
              <a:rPr lang="en-IN" sz="2000" dirty="0" smtClean="0"/>
              <a:t>LOOP</a:t>
            </a:r>
          </a:p>
          <a:p>
            <a:r>
              <a:rPr lang="en-IN" sz="2000" dirty="0" smtClean="0"/>
              <a:t>	</a:t>
            </a:r>
            <a:r>
              <a:rPr lang="en-IN" sz="2000" dirty="0" err="1" smtClean="0"/>
              <a:t>Shift_left</a:t>
            </a:r>
            <a:r>
              <a:rPr lang="en-IN" sz="2000" dirty="0" smtClean="0"/>
              <a:t>      </a:t>
            </a:r>
            <a:r>
              <a:rPr lang="en-IN" sz="2000" dirty="0"/>
              <a:t>R1</a:t>
            </a:r>
          </a:p>
          <a:p>
            <a:r>
              <a:rPr lang="en-IN" sz="2000" dirty="0" smtClean="0"/>
              <a:t>NEXT</a:t>
            </a:r>
            <a:r>
              <a:rPr lang="en-IN" sz="2000" dirty="0"/>
              <a:t>	Add	    R1,R2</a:t>
            </a:r>
          </a:p>
          <a:p>
            <a:endParaRPr lang="en-IN" sz="2000" dirty="0"/>
          </a:p>
          <a:p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0DDE-C1A8-4B4F-B610-BC541463F631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18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Branch Prediction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Assume branch is not taken</a:t>
            </a:r>
          </a:p>
          <a:p>
            <a:r>
              <a:rPr lang="en-IN" dirty="0" smtClean="0"/>
              <a:t>Fetch sequential </a:t>
            </a:r>
            <a:r>
              <a:rPr lang="en-IN" dirty="0" err="1" smtClean="0"/>
              <a:t>instn</a:t>
            </a:r>
            <a:endParaRPr lang="en-IN" dirty="0" smtClean="0"/>
          </a:p>
          <a:p>
            <a:r>
              <a:rPr lang="en-IN" dirty="0" smtClean="0"/>
              <a:t>Start execution on speculative basis(Speculative execution: </a:t>
            </a:r>
            <a:r>
              <a:rPr lang="en-IN" dirty="0" err="1" smtClean="0"/>
              <a:t>instns</a:t>
            </a:r>
            <a:r>
              <a:rPr lang="en-IN" dirty="0" smtClean="0"/>
              <a:t> are executed before the processor is certain that they are in the correct execution sequence)</a:t>
            </a:r>
          </a:p>
          <a:p>
            <a:r>
              <a:rPr lang="en-IN" dirty="0" err="1" smtClean="0">
                <a:solidFill>
                  <a:srgbClr val="FF0000"/>
                </a:solidFill>
              </a:rPr>
              <a:t>Mispredicted</a:t>
            </a:r>
            <a:r>
              <a:rPr lang="en-IN" dirty="0" smtClean="0">
                <a:solidFill>
                  <a:srgbClr val="FF0000"/>
                </a:solidFill>
              </a:rPr>
              <a:t> unroll</a:t>
            </a:r>
          </a:p>
          <a:p>
            <a:r>
              <a:rPr lang="en-IN" dirty="0" err="1" smtClean="0">
                <a:solidFill>
                  <a:srgbClr val="FF0000"/>
                </a:solidFill>
              </a:rPr>
              <a:t>Inorder</a:t>
            </a:r>
            <a:r>
              <a:rPr lang="en-IN" dirty="0" smtClean="0">
                <a:solidFill>
                  <a:srgbClr val="FF0000"/>
                </a:solidFill>
              </a:rPr>
              <a:t> Commit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0DDE-C1A8-4B4F-B610-BC541463F631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27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4" y="0"/>
            <a:ext cx="6037729" cy="576169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Concepts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58" y="981634"/>
            <a:ext cx="5468471" cy="567466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To improve performance 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use faster circuit technology to build processor and main memory.</a:t>
            </a:r>
            <a:endParaRPr lang="en-IN" dirty="0"/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Arrange the H/W so that more than one operation can be performed at the same time.</a:t>
            </a:r>
          </a:p>
          <a:p>
            <a:pPr marL="0" indent="0">
              <a:buNone/>
            </a:pPr>
            <a:endParaRPr lang="en-I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  <a:sym typeface="Wingdings" panose="05000000000000000000" pitchFamily="2" charset="2"/>
              </a:rPr>
              <a:t>Pipelining Example-Fig 8.1</a:t>
            </a:r>
          </a:p>
          <a:p>
            <a:pPr marL="0" indent="0">
              <a:buNone/>
            </a:pPr>
            <a:endParaRPr lang="en-IN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Two stage pipeline(Fetch, Execute)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Four stage pipeline(Fetch, Decode, </a:t>
            </a:r>
            <a:r>
              <a:rPr lang="en-IN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Execute,Write</a:t>
            </a:r>
            <a:r>
              <a:rPr lang="en-IN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Fig 8.2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129" y="134471"/>
            <a:ext cx="6239437" cy="67235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0DDE-C1A8-4B4F-B610-BC541463F63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36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for </a:t>
            </a:r>
            <a:r>
              <a:rPr lang="en-IN" dirty="0" err="1" smtClean="0"/>
              <a:t>misprediction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424" y="1825625"/>
            <a:ext cx="9937376" cy="43513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0DDE-C1A8-4B4F-B610-BC541463F631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24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Dynamic prediction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893457"/>
            <a:ext cx="4419600" cy="2305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409" y="1512207"/>
            <a:ext cx="4581525" cy="4762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79176" y="1690688"/>
            <a:ext cx="381687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err="1" smtClean="0"/>
              <a:t>LT</a:t>
            </a:r>
            <a:r>
              <a:rPr lang="en-IN" sz="2800" dirty="0" err="1" smtClean="0">
                <a:sym typeface="Wingdings" panose="05000000000000000000" pitchFamily="2" charset="2"/>
              </a:rPr>
              <a:t></a:t>
            </a:r>
            <a:r>
              <a:rPr lang="en-IN" sz="2800" dirty="0" err="1" smtClean="0"/>
              <a:t>Likely</a:t>
            </a:r>
            <a:r>
              <a:rPr lang="en-IN" sz="2800" dirty="0" smtClean="0"/>
              <a:t> to be taken</a:t>
            </a:r>
          </a:p>
          <a:p>
            <a:r>
              <a:rPr lang="en-IN" sz="2800" dirty="0" err="1" smtClean="0"/>
              <a:t>LNT</a:t>
            </a:r>
            <a:r>
              <a:rPr lang="en-IN" sz="2800" dirty="0" err="1" smtClean="0">
                <a:sym typeface="Wingdings" panose="05000000000000000000" pitchFamily="2" charset="2"/>
              </a:rPr>
              <a:t></a:t>
            </a:r>
            <a:r>
              <a:rPr lang="en-IN" sz="2800" dirty="0" err="1" smtClean="0"/>
              <a:t>Likely</a:t>
            </a:r>
            <a:r>
              <a:rPr lang="en-IN" sz="2800" dirty="0" smtClean="0"/>
              <a:t> not be taken</a:t>
            </a:r>
          </a:p>
          <a:p>
            <a:r>
              <a:rPr lang="en-IN" sz="2800" dirty="0" err="1" smtClean="0"/>
              <a:t>ST</a:t>
            </a:r>
            <a:r>
              <a:rPr lang="en-IN" sz="2800" dirty="0" err="1" smtClean="0">
                <a:sym typeface="Wingdings" panose="05000000000000000000" pitchFamily="2" charset="2"/>
              </a:rPr>
              <a:t></a:t>
            </a:r>
            <a:r>
              <a:rPr lang="en-IN" sz="2800" dirty="0" err="1" smtClean="0"/>
              <a:t>Strong</a:t>
            </a:r>
            <a:r>
              <a:rPr lang="en-IN" sz="2800" dirty="0" smtClean="0"/>
              <a:t> Taken</a:t>
            </a:r>
          </a:p>
          <a:p>
            <a:r>
              <a:rPr lang="en-IN" sz="2800" dirty="0" err="1" smtClean="0"/>
              <a:t>SNT</a:t>
            </a:r>
            <a:r>
              <a:rPr lang="en-IN" sz="2800" dirty="0" err="1" smtClean="0">
                <a:sym typeface="Wingdings" panose="05000000000000000000" pitchFamily="2" charset="2"/>
              </a:rPr>
              <a:t></a:t>
            </a:r>
            <a:r>
              <a:rPr lang="en-IN" sz="2800" dirty="0" err="1" smtClean="0"/>
              <a:t>Strong</a:t>
            </a:r>
            <a:r>
              <a:rPr lang="en-IN" sz="2800" dirty="0" smtClean="0"/>
              <a:t> Not taken</a:t>
            </a:r>
            <a:endParaRPr lang="en-IN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950824" y="1161812"/>
            <a:ext cx="632011" cy="72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0DDE-C1A8-4B4F-B610-BC541463F631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68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14400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Influence on Instruction Sets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9543"/>
            <a:ext cx="10515600" cy="5117420"/>
          </a:xfrm>
        </p:spPr>
        <p:txBody>
          <a:bodyPr/>
          <a:lstStyle/>
          <a:p>
            <a:r>
              <a:rPr lang="en-IN" dirty="0" smtClean="0"/>
              <a:t>Load X(R1), R2 </a:t>
            </a:r>
            <a:r>
              <a:rPr lang="en-IN" dirty="0" smtClean="0">
                <a:sym typeface="Wingdings" panose="05000000000000000000" pitchFamily="2" charset="2"/>
              </a:rPr>
              <a:t>Takes 5 CC</a:t>
            </a:r>
          </a:p>
          <a:p>
            <a:r>
              <a:rPr lang="en-IN" dirty="0"/>
              <a:t>Load </a:t>
            </a:r>
            <a:r>
              <a:rPr lang="en-IN" dirty="0" smtClean="0"/>
              <a:t>(</a:t>
            </a:r>
            <a:r>
              <a:rPr lang="en-IN" dirty="0"/>
              <a:t>R1), R2 </a:t>
            </a:r>
            <a:r>
              <a:rPr lang="en-IN" dirty="0">
                <a:sym typeface="Wingdings" panose="05000000000000000000" pitchFamily="2" charset="2"/>
              </a:rPr>
              <a:t>Takes </a:t>
            </a:r>
            <a:r>
              <a:rPr lang="en-IN" dirty="0" smtClean="0">
                <a:sym typeface="Wingdings" panose="05000000000000000000" pitchFamily="2" charset="2"/>
              </a:rPr>
              <a:t>4 CC</a:t>
            </a:r>
          </a:p>
          <a:p>
            <a:r>
              <a:rPr lang="en-IN" dirty="0"/>
              <a:t>Load </a:t>
            </a:r>
            <a:r>
              <a:rPr lang="en-IN" dirty="0" smtClean="0"/>
              <a:t>(X(R1)), </a:t>
            </a:r>
            <a:r>
              <a:rPr lang="en-IN" dirty="0"/>
              <a:t>R2 </a:t>
            </a:r>
            <a:r>
              <a:rPr lang="en-IN" dirty="0" smtClean="0">
                <a:sym typeface="Wingdings" panose="05000000000000000000" pitchFamily="2" charset="2"/>
              </a:rPr>
              <a:t>Complex  addressing mode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0DDE-C1A8-4B4F-B610-BC541463F631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63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ADDRESSING MODES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38666"/>
            <a:ext cx="7813202" cy="50193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06729" y="2128539"/>
            <a:ext cx="36263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solidFill>
                  <a:srgbClr val="FF0000"/>
                </a:solidFill>
              </a:rPr>
              <a:t>Load (X(R1)), R2 </a:t>
            </a:r>
          </a:p>
          <a:p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23958" y="4277826"/>
            <a:ext cx="27918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solidFill>
                  <a:srgbClr val="FF0000"/>
                </a:solidFill>
              </a:rPr>
              <a:t>ADD #X,R1,R2</a:t>
            </a:r>
          </a:p>
          <a:p>
            <a:r>
              <a:rPr lang="en-IN" sz="3600" dirty="0" smtClean="0">
                <a:solidFill>
                  <a:srgbClr val="FF0000"/>
                </a:solidFill>
              </a:rPr>
              <a:t>LOAD (R2),R2</a:t>
            </a:r>
          </a:p>
          <a:p>
            <a:r>
              <a:rPr lang="en-IN" sz="3600" dirty="0" smtClean="0">
                <a:solidFill>
                  <a:srgbClr val="FF0000"/>
                </a:solidFill>
              </a:rPr>
              <a:t>LOAD (R2),R2 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0DDE-C1A8-4B4F-B610-BC541463F631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445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809"/>
            <a:ext cx="10515600" cy="861105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ADDRESSING </a:t>
            </a:r>
            <a:r>
              <a:rPr lang="en-IN" dirty="0" smtClean="0">
                <a:solidFill>
                  <a:srgbClr val="FF0000"/>
                </a:solidFill>
              </a:rPr>
              <a:t>MODES(AM)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7314"/>
            <a:ext cx="10515600" cy="6030686"/>
          </a:xfrm>
        </p:spPr>
        <p:txBody>
          <a:bodyPr>
            <a:normAutofit/>
          </a:bodyPr>
          <a:lstStyle/>
          <a:p>
            <a:r>
              <a:rPr lang="en-IN" dirty="0" smtClean="0"/>
              <a:t>Complex addressing mode involving multiple memory access do not necessarily lead to faster execution.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Complex AM advantage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Reduce number of </a:t>
            </a:r>
            <a:r>
              <a:rPr lang="en-IN" dirty="0" err="1" smtClean="0">
                <a:sym typeface="Wingdings" panose="05000000000000000000" pitchFamily="2" charset="2"/>
              </a:rPr>
              <a:t>instns</a:t>
            </a:r>
            <a:endParaRPr lang="en-I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Reduce program space</a:t>
            </a:r>
          </a:p>
          <a:p>
            <a:pPr marL="0" indent="0">
              <a:buNone/>
            </a:pP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FF0000"/>
                </a:solidFill>
              </a:rPr>
              <a:t>Complex AM </a:t>
            </a:r>
            <a:r>
              <a:rPr lang="en-IN" dirty="0" smtClean="0">
                <a:solidFill>
                  <a:srgbClr val="FF0000"/>
                </a:solidFill>
              </a:rPr>
              <a:t>disadvantage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long execution time cause stalls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Thus reduce effectiveness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Need more H/W to  decode and execute them.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0DDE-C1A8-4B4F-B610-BC541463F631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466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41" y="0"/>
            <a:ext cx="10515600" cy="856343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Features of AM used in modern processor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13" y="1103086"/>
            <a:ext cx="11945257" cy="5754913"/>
          </a:xfrm>
        </p:spPr>
        <p:txBody>
          <a:bodyPr/>
          <a:lstStyle/>
          <a:p>
            <a:r>
              <a:rPr lang="en-IN" dirty="0" smtClean="0"/>
              <a:t>Access to an operand doesn’t require more than one access to the memory.</a:t>
            </a:r>
          </a:p>
          <a:p>
            <a:r>
              <a:rPr lang="en-IN" dirty="0" smtClean="0"/>
              <a:t>Only </a:t>
            </a:r>
            <a:r>
              <a:rPr lang="en-IN" dirty="0" smtClean="0">
                <a:solidFill>
                  <a:srgbClr val="FF0000"/>
                </a:solidFill>
              </a:rPr>
              <a:t>LOAD</a:t>
            </a:r>
            <a:r>
              <a:rPr lang="en-IN" dirty="0" smtClean="0"/>
              <a:t>  and </a:t>
            </a:r>
            <a:r>
              <a:rPr lang="en-IN" dirty="0" smtClean="0">
                <a:solidFill>
                  <a:srgbClr val="FF0000"/>
                </a:solidFill>
              </a:rPr>
              <a:t>STORE instruction </a:t>
            </a:r>
            <a:r>
              <a:rPr lang="en-IN" dirty="0" smtClean="0"/>
              <a:t>access memory operand.</a:t>
            </a:r>
          </a:p>
          <a:p>
            <a:r>
              <a:rPr lang="en-IN" dirty="0" smtClean="0"/>
              <a:t>The addressing modes used do not have side effects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AM having this feature are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Register, register indirect and Index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0DDE-C1A8-4B4F-B610-BC541463F631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770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38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Condition Codes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57" y="1233714"/>
            <a:ext cx="11858172" cy="5297715"/>
          </a:xfrm>
        </p:spPr>
        <p:txBody>
          <a:bodyPr/>
          <a:lstStyle/>
          <a:p>
            <a:r>
              <a:rPr lang="en-IN" dirty="0" smtClean="0"/>
              <a:t>Reordering of instructions by compiler</a:t>
            </a:r>
          </a:p>
          <a:p>
            <a:r>
              <a:rPr lang="en-IN" dirty="0" smtClean="0"/>
              <a:t>The dependency introduced by condition codes reduces the flexibility of instruction reordering.</a:t>
            </a:r>
          </a:p>
          <a:p>
            <a:endParaRPr lang="en-IN" dirty="0"/>
          </a:p>
          <a:p>
            <a:r>
              <a:rPr lang="en-IN" dirty="0" smtClean="0">
                <a:solidFill>
                  <a:srgbClr val="FF0000"/>
                </a:solidFill>
              </a:rPr>
              <a:t>Handling of condition codes</a:t>
            </a:r>
          </a:p>
          <a:p>
            <a:pPr marL="514350" indent="-514350">
              <a:buAutoNum type="arabicParenR"/>
            </a:pPr>
            <a:r>
              <a:rPr lang="en-IN" dirty="0" smtClean="0"/>
              <a:t>To provide flexibility in reordering instructions, the condition code flags should be affected by as few </a:t>
            </a:r>
            <a:r>
              <a:rPr lang="en-IN" dirty="0" err="1" smtClean="0"/>
              <a:t>instns</a:t>
            </a:r>
            <a:r>
              <a:rPr lang="en-IN" dirty="0" smtClean="0"/>
              <a:t> as possible.</a:t>
            </a:r>
          </a:p>
          <a:p>
            <a:pPr marL="514350" indent="-514350">
              <a:buAutoNum type="arabicParenR"/>
            </a:pPr>
            <a:r>
              <a:rPr lang="en-IN" dirty="0" smtClean="0"/>
              <a:t>The compiler should be able to specify in which </a:t>
            </a:r>
            <a:r>
              <a:rPr lang="en-IN" dirty="0" err="1" smtClean="0"/>
              <a:t>instn</a:t>
            </a:r>
            <a:r>
              <a:rPr lang="en-IN" dirty="0" smtClean="0"/>
              <a:t> of program the condition codes are affected and in which they are not.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0DDE-C1A8-4B4F-B610-BC541463F631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69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518" y="94129"/>
            <a:ext cx="8673353" cy="666974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0DDE-C1A8-4B4F-B610-BC541463F63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87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53035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Role of Cache memory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071" y="1075765"/>
            <a:ext cx="11604811" cy="5647764"/>
          </a:xfrm>
        </p:spPr>
        <p:txBody>
          <a:bodyPr/>
          <a:lstStyle/>
          <a:p>
            <a:r>
              <a:rPr lang="en-IN" dirty="0" smtClean="0"/>
              <a:t>Each stage in one CC(assumption)</a:t>
            </a:r>
          </a:p>
          <a:p>
            <a:endParaRPr lang="en-IN" dirty="0" smtClean="0"/>
          </a:p>
          <a:p>
            <a:r>
              <a:rPr lang="en-IN" dirty="0" smtClean="0"/>
              <a:t>Hence clock period should be long to complete the task being performed in any stage(longest task).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Example</a:t>
            </a:r>
            <a:r>
              <a:rPr lang="en-IN" dirty="0" smtClean="0"/>
              <a:t> IF from memory and Register fetch.(Problem)</a:t>
            </a:r>
          </a:p>
          <a:p>
            <a:endParaRPr lang="en-IN" dirty="0" smtClean="0"/>
          </a:p>
          <a:p>
            <a:r>
              <a:rPr lang="en-IN" dirty="0" smtClean="0"/>
              <a:t>Overcome by using Cache Memory.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0DDE-C1A8-4B4F-B610-BC541463F63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4428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Pipeline Performance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21910"/>
            <a:ext cx="5734050" cy="5912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34050" y="2100845"/>
            <a:ext cx="63454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ym typeface="Wingdings" panose="05000000000000000000" pitchFamily="2" charset="2"/>
              </a:rPr>
              <a:t></a:t>
            </a:r>
            <a:r>
              <a:rPr lang="en-IN" sz="2800" dirty="0" smtClean="0"/>
              <a:t>Some instructions may take more than one clock cycle to execute like divide</a:t>
            </a:r>
          </a:p>
          <a:p>
            <a:r>
              <a:rPr lang="en-IN" sz="2800" dirty="0" smtClean="0">
                <a:sym typeface="Wingdings" panose="05000000000000000000" pitchFamily="2" charset="2"/>
              </a:rPr>
              <a:t>Stall hazard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Data hazard(Example</a:t>
            </a:r>
            <a:r>
              <a:rPr lang="en-IN" sz="2800" dirty="0" smtClean="0"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Control/Instruction </a:t>
            </a:r>
            <a:r>
              <a:rPr lang="en-IN" sz="2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hazar</a:t>
            </a:r>
            <a:r>
              <a:rPr lang="en-IN" sz="2800" dirty="0" err="1" smtClean="0">
                <a:sym typeface="Wingdings" panose="05000000000000000000" pitchFamily="2" charset="2"/>
              </a:rPr>
              <a:t>dStall</a:t>
            </a:r>
            <a:r>
              <a:rPr lang="en-IN" sz="2800" dirty="0" smtClean="0">
                <a:sym typeface="Wingdings" panose="05000000000000000000" pitchFamily="2" charset="2"/>
              </a:rPr>
              <a:t> can be due to delay in availability of </a:t>
            </a:r>
            <a:r>
              <a:rPr lang="en-IN" sz="2800" dirty="0" err="1" smtClean="0">
                <a:sym typeface="Wingdings" panose="05000000000000000000" pitchFamily="2" charset="2"/>
              </a:rPr>
              <a:t>instn</a:t>
            </a:r>
            <a:r>
              <a:rPr lang="en-IN" sz="2800" dirty="0" smtClean="0">
                <a:sym typeface="Wingdings" panose="05000000000000000000" pitchFamily="2" charset="2"/>
              </a:rPr>
              <a:t>( Cache miss)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Structural hazard—</a:t>
            </a:r>
            <a:r>
              <a:rPr lang="en-IN" sz="2800" dirty="0" smtClean="0">
                <a:sym typeface="Wingdings" panose="05000000000000000000" pitchFamily="2" charset="2"/>
              </a:rPr>
              <a:t>Two instruction competing for same H/W resources</a:t>
            </a: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0DDE-C1A8-4B4F-B610-BC541463F63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39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941" y="212912"/>
            <a:ext cx="11322424" cy="639407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0DDE-C1A8-4B4F-B610-BC541463F63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52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4" y="1"/>
            <a:ext cx="10515600" cy="1104900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Load  X(R1),R2    I2, I3 try access </a:t>
            </a:r>
            <a:r>
              <a:rPr lang="en-IN" dirty="0" err="1" smtClean="0">
                <a:solidFill>
                  <a:srgbClr val="FF0000"/>
                </a:solidFill>
              </a:rPr>
              <a:t>reg</a:t>
            </a:r>
            <a:r>
              <a:rPr lang="en-IN" dirty="0" smtClean="0">
                <a:solidFill>
                  <a:srgbClr val="FF0000"/>
                </a:solidFill>
              </a:rPr>
              <a:t> in CC 6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775" y="968375"/>
            <a:ext cx="10458449" cy="4351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0" y="5529263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FF0000"/>
                </a:solidFill>
              </a:rPr>
              <a:t>Structural  Hazards are avoided by having sufficient hardware resources 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0DDE-C1A8-4B4F-B610-BC541463F63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90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7549"/>
            <a:ext cx="10515600" cy="701675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Data Hazards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066800"/>
            <a:ext cx="6535271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98340" y="895350"/>
            <a:ext cx="529365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rgbClr val="00B050"/>
                </a:solidFill>
              </a:rPr>
              <a:t>Examples</a:t>
            </a:r>
          </a:p>
          <a:p>
            <a:endParaRPr lang="en-IN" sz="4000" dirty="0" smtClean="0">
              <a:solidFill>
                <a:srgbClr val="00B05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rgbClr val="FF0000"/>
                </a:solidFill>
              </a:rPr>
              <a:t>Dependent instruction</a:t>
            </a:r>
          </a:p>
          <a:p>
            <a:r>
              <a:rPr lang="en-IN" sz="3200" dirty="0" smtClean="0"/>
              <a:t> (A</a:t>
            </a:r>
            <a:r>
              <a:rPr lang="en-IN" sz="3200" dirty="0" smtClean="0">
                <a:sym typeface="Wingdings" panose="05000000000000000000" pitchFamily="2" charset="2"/>
              </a:rPr>
              <a:t>3+A, B4*A)</a:t>
            </a:r>
            <a:endParaRPr lang="en-I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rgbClr val="FF0000"/>
                </a:solidFill>
              </a:rPr>
              <a:t>Independent instruction</a:t>
            </a:r>
          </a:p>
          <a:p>
            <a:r>
              <a:rPr lang="en-IN" sz="3200" dirty="0" smtClean="0"/>
              <a:t>(A</a:t>
            </a:r>
            <a:r>
              <a:rPr lang="en-IN" sz="3200" dirty="0" smtClean="0">
                <a:sym typeface="Wingdings" panose="05000000000000000000" pitchFamily="2" charset="2"/>
              </a:rPr>
              <a:t>5*C, B20+C)</a:t>
            </a:r>
          </a:p>
          <a:p>
            <a:endParaRPr lang="en-IN" sz="3200" dirty="0">
              <a:sym typeface="Wingdings" panose="05000000000000000000" pitchFamily="2" charset="2"/>
            </a:endParaRPr>
          </a:p>
          <a:p>
            <a:r>
              <a:rPr lang="en-IN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Timing Diagram</a:t>
            </a:r>
          </a:p>
          <a:p>
            <a:endParaRPr lang="en-IN" sz="32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IN" sz="3200" b="1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Mul</a:t>
            </a:r>
            <a:r>
              <a:rPr lang="en-IN" sz="32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 R2,R3,R4</a:t>
            </a:r>
          </a:p>
          <a:p>
            <a:r>
              <a:rPr lang="en-IN" sz="32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ADD R5,R4,R6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0DDE-C1A8-4B4F-B610-BC541463F63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37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57250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Operand Forwarding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275" y="1143000"/>
            <a:ext cx="10839450" cy="55435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0DDE-C1A8-4B4F-B610-BC541463F63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9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768</Words>
  <Application>Microsoft Office PowerPoint</Application>
  <PresentationFormat>Widescreen</PresentationFormat>
  <Paragraphs>175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Pipelining</vt:lpstr>
      <vt:lpstr>Concepts</vt:lpstr>
      <vt:lpstr>PowerPoint Presentation</vt:lpstr>
      <vt:lpstr>Role of Cache memory</vt:lpstr>
      <vt:lpstr>Pipeline Performance</vt:lpstr>
      <vt:lpstr>PowerPoint Presentation</vt:lpstr>
      <vt:lpstr>Load  X(R1),R2    I2, I3 try access reg in CC 6</vt:lpstr>
      <vt:lpstr>Data Hazards</vt:lpstr>
      <vt:lpstr>Operand Forwarding</vt:lpstr>
      <vt:lpstr>Handling data hazards in software</vt:lpstr>
      <vt:lpstr>Side Effects</vt:lpstr>
      <vt:lpstr>Instruction Hazards-Unconditional Branches</vt:lpstr>
      <vt:lpstr>2 CC Delay</vt:lpstr>
      <vt:lpstr>Instruction Queue and Prefetching</vt:lpstr>
      <vt:lpstr>Instruction Queue and Prefetching</vt:lpstr>
      <vt:lpstr>PowerPoint Presentation</vt:lpstr>
      <vt:lpstr>Conditional branches and branch prediction</vt:lpstr>
      <vt:lpstr>Delayed branch</vt:lpstr>
      <vt:lpstr>Branch Prediction</vt:lpstr>
      <vt:lpstr>Example for misprediction</vt:lpstr>
      <vt:lpstr>Dynamic prediction </vt:lpstr>
      <vt:lpstr>Influence on Instruction Sets</vt:lpstr>
      <vt:lpstr>ADDRESSING MODES</vt:lpstr>
      <vt:lpstr>ADDRESSING MODES(AM)</vt:lpstr>
      <vt:lpstr>Features of AM used in modern processor </vt:lpstr>
      <vt:lpstr>Condition Codes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ANALA</dc:creator>
  <cp:lastModifiedBy>Admin</cp:lastModifiedBy>
  <cp:revision>68</cp:revision>
  <dcterms:created xsi:type="dcterms:W3CDTF">2015-10-15T06:52:01Z</dcterms:created>
  <dcterms:modified xsi:type="dcterms:W3CDTF">2016-10-24T04:57:56Z</dcterms:modified>
</cp:coreProperties>
</file>