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42"/>
  </p:handoutMasterIdLst>
  <p:sldIdLst>
    <p:sldId id="256" r:id="rId2"/>
    <p:sldId id="302" r:id="rId3"/>
    <p:sldId id="324" r:id="rId4"/>
    <p:sldId id="354" r:id="rId5"/>
    <p:sldId id="325" r:id="rId6"/>
    <p:sldId id="326" r:id="rId7"/>
    <p:sldId id="327" r:id="rId8"/>
    <p:sldId id="356" r:id="rId9"/>
    <p:sldId id="328" r:id="rId10"/>
    <p:sldId id="322" r:id="rId11"/>
    <p:sldId id="355" r:id="rId12"/>
    <p:sldId id="329" r:id="rId13"/>
    <p:sldId id="330" r:id="rId14"/>
    <p:sldId id="331" r:id="rId15"/>
    <p:sldId id="332" r:id="rId16"/>
    <p:sldId id="357" r:id="rId17"/>
    <p:sldId id="358" r:id="rId18"/>
    <p:sldId id="359" r:id="rId19"/>
    <p:sldId id="323" r:id="rId20"/>
    <p:sldId id="333" r:id="rId21"/>
    <p:sldId id="334" r:id="rId22"/>
    <p:sldId id="360" r:id="rId23"/>
    <p:sldId id="335" r:id="rId24"/>
    <p:sldId id="361" r:id="rId25"/>
    <p:sldId id="336" r:id="rId26"/>
    <p:sldId id="338" r:id="rId27"/>
    <p:sldId id="339" r:id="rId28"/>
    <p:sldId id="340" r:id="rId29"/>
    <p:sldId id="341" r:id="rId30"/>
    <p:sldId id="342" r:id="rId31"/>
    <p:sldId id="351" r:id="rId32"/>
    <p:sldId id="344" r:id="rId33"/>
    <p:sldId id="352" r:id="rId34"/>
    <p:sldId id="353" r:id="rId35"/>
    <p:sldId id="345" r:id="rId36"/>
    <p:sldId id="346" r:id="rId37"/>
    <p:sldId id="347" r:id="rId38"/>
    <p:sldId id="348" r:id="rId39"/>
    <p:sldId id="350" r:id="rId40"/>
    <p:sldId id="349" r:id="rId41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2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9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TW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876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zh-TW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2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TW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3400"/>
            <a:ext cx="28765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E00A08AA-99A3-4EF7-976A-1C0AF8B839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7199-03D5-47D3-84D0-E7515203F3E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D6E-356E-4935-A2AF-5E59E39E412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00CB-4064-422A-82E5-B9912C8D869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5880-4256-4A7D-BADD-1698D210D9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EAF4-CC46-43FD-9A7E-5A760ECFE6D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E08-BE6D-40BB-8D8D-AF07A01CBE6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88A9-4AEB-4CDB-9B29-EE830C1BC4A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F99C-991D-4096-BE7D-A5F1CE29EDD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EA-DA38-4721-93C5-305B7A5E837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6AF1-3406-45AD-A949-F781931119F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A66E-942B-42DB-9D99-846E6F861AF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F512-9F08-48C5-87CB-467289826BB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hyperlink" Target="http://www.cs.nccu.edu.tw/~whliao/ds2003/Chapter08/Fg08-08.ck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hyperlink" Target="http://www.cs.nccu.edu.tw/~whliao/ds2003/Chapter08/Fg08-10.ck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hyperlink" Target="http://www.cs.nccu.edu.tw/~whliao/ds2003/Chapter08/Fg08-21.ck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ccu.edu.tw/~whliao/ds2003/Chapter08/Fg08-24.ckt" TargetMode="External"/><Relationship Id="rId2" Type="http://schemas.openxmlformats.org/officeDocument/2006/relationships/hyperlink" Target="http://www.cs.nccu.edu.tw/~whliao/ds2003/Chapter08/Fg08-23.ck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IC Logic Families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Noise Immunity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What happens if noise causes the input voltage to drop below V</a:t>
            </a:r>
            <a:r>
              <a:rPr lang="en-US" altLang="zh-TW" sz="2400" baseline="-25000"/>
              <a:t>IH</a:t>
            </a:r>
            <a:r>
              <a:rPr lang="en-US" altLang="zh-TW" sz="2400"/>
              <a:t>(min) or rise above V</a:t>
            </a:r>
            <a:r>
              <a:rPr lang="en-US" altLang="zh-TW" sz="2400" baseline="-25000"/>
              <a:t>IL</a:t>
            </a:r>
            <a:r>
              <a:rPr lang="en-US" altLang="zh-TW" sz="2400"/>
              <a:t>(max)?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The noise immunity of a logic circuit refers to the circuit</a:t>
            </a:r>
            <a:r>
              <a:rPr lang="en-US" altLang="zh-TW" sz="2400">
                <a:latin typeface="Times New Roman"/>
              </a:rPr>
              <a:t>’</a:t>
            </a:r>
            <a:r>
              <a:rPr lang="en-US" altLang="zh-TW" sz="2400"/>
              <a:t>s ability to tolerate noise without causing spurious changes in the output voltage.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Noise margin: Figure 8-4.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V</a:t>
            </a:r>
            <a:r>
              <a:rPr lang="en-US" altLang="zh-TW" sz="2400" baseline="-25000"/>
              <a:t>NH</a:t>
            </a:r>
            <a:r>
              <a:rPr lang="en-US" altLang="zh-TW" sz="2400"/>
              <a:t>=V</a:t>
            </a:r>
            <a:r>
              <a:rPr lang="en-US" altLang="zh-TW" sz="2400" baseline="-25000"/>
              <a:t>OH</a:t>
            </a:r>
            <a:r>
              <a:rPr lang="en-US" altLang="zh-TW" sz="2400"/>
              <a:t>(min)-V</a:t>
            </a:r>
            <a:r>
              <a:rPr lang="en-US" altLang="zh-TW" sz="2400" baseline="-25000"/>
              <a:t>IH</a:t>
            </a:r>
            <a:r>
              <a:rPr lang="en-US" altLang="zh-TW" sz="2400"/>
              <a:t>(min)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V</a:t>
            </a:r>
            <a:r>
              <a:rPr lang="en-US" altLang="zh-TW" sz="2400" baseline="-25000"/>
              <a:t>NL</a:t>
            </a:r>
            <a:r>
              <a:rPr lang="en-US" altLang="zh-TW" sz="2400"/>
              <a:t>=V</a:t>
            </a:r>
            <a:r>
              <a:rPr lang="en-US" altLang="zh-TW" sz="2400" baseline="-25000"/>
              <a:t>IL</a:t>
            </a:r>
            <a:r>
              <a:rPr lang="en-US" altLang="zh-TW" sz="2400"/>
              <a:t>(max)-V</a:t>
            </a:r>
            <a:r>
              <a:rPr lang="en-US" altLang="zh-TW" sz="2400" baseline="-25000"/>
              <a:t>OL</a:t>
            </a:r>
            <a:r>
              <a:rPr lang="en-US" altLang="zh-TW" sz="2400"/>
              <a:t>(max)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Example 8-1.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8-4: Noise Margin</a:t>
            </a:r>
          </a:p>
        </p:txBody>
      </p:sp>
      <p:pic>
        <p:nvPicPr>
          <p:cNvPr id="10752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98713"/>
            <a:ext cx="6172200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Invalid Voltage Levels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For proper operation the input voltage levels to a logic must be kept outside the indeterminate range.</a:t>
            </a:r>
          </a:p>
          <a:p>
            <a:r>
              <a:rPr lang="en-US" altLang="zh-TW"/>
              <a:t>Lower than  V</a:t>
            </a:r>
            <a:r>
              <a:rPr lang="en-US" altLang="zh-TW" baseline="-25000"/>
              <a:t>IL</a:t>
            </a:r>
            <a:r>
              <a:rPr lang="en-US" altLang="zh-TW"/>
              <a:t>(max) and higher than V</a:t>
            </a:r>
            <a:r>
              <a:rPr lang="en-US" altLang="zh-TW" baseline="-25000"/>
              <a:t>IH</a:t>
            </a:r>
            <a:r>
              <a:rPr lang="en-US" altLang="zh-TW"/>
              <a:t>(min).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Current-Sourcing and Sinking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8580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 Packages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DIP</a:t>
            </a:r>
          </a:p>
          <a:p>
            <a:r>
              <a:rPr lang="en-US" altLang="zh-TW"/>
              <a:t>J-Lead</a:t>
            </a:r>
          </a:p>
          <a:p>
            <a:r>
              <a:rPr lang="en-US" altLang="zh-TW"/>
              <a:t>Gull-wing</a:t>
            </a:r>
          </a:p>
          <a:p>
            <a:r>
              <a:rPr lang="en-US" altLang="zh-TW"/>
              <a:t>Table 8-2 for a complete list.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TTL Logic Family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Transistor-transistor logic</a:t>
            </a:r>
          </a:p>
          <a:p>
            <a:r>
              <a:rPr lang="en-US" altLang="zh-TW"/>
              <a:t>Figure 8-7: NAND gate.</a:t>
            </a:r>
          </a:p>
          <a:p>
            <a:r>
              <a:rPr lang="en-US" altLang="zh-TW"/>
              <a:t>Circuit operation: LOW state, current-sinking</a:t>
            </a:r>
          </a:p>
          <a:p>
            <a:r>
              <a:rPr lang="en-US" altLang="zh-TW"/>
              <a:t>Circuit operation: HIGH state, current-sourcing.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TTL NAND Gate</a:t>
            </a:r>
          </a:p>
        </p:txBody>
      </p:sp>
      <p:pic>
        <p:nvPicPr>
          <p:cNvPr id="109573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2050"/>
            <a:ext cx="58674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Figure 8-8</a:t>
            </a:r>
            <a:r>
              <a:rPr lang="en-US" altLang="zh-TW"/>
              <a:t>: TTL NAND Gate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438400"/>
            <a:ext cx="54102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TTL NOR Gate Circuit</a:t>
            </a:r>
            <a:endParaRPr lang="en-US" altLang="zh-TW"/>
          </a:p>
        </p:txBody>
      </p:sp>
      <p:pic>
        <p:nvPicPr>
          <p:cNvPr id="111620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438400"/>
            <a:ext cx="47244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/>
          <a:lstStyle/>
          <a:p>
            <a:r>
              <a:rPr lang="en-US" altLang="zh-TW"/>
              <a:t>Standard TTL Series Characteristics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TI introduced first line of standard TTL: 54/74 series (1964)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Manufacturers</a:t>
            </a:r>
            <a:r>
              <a:rPr lang="en-US" altLang="zh-TW" sz="2400">
                <a:latin typeface="Times New Roman"/>
              </a:rPr>
              <a:t>’</a:t>
            </a:r>
            <a:r>
              <a:rPr lang="en-US" altLang="zh-TW" sz="2400"/>
              <a:t>  data sheets (Figure 8-11)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Supply voltage and temperature range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Voltage levels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Maximum voltage ratings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Power dissipation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Propagation delays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Fan-out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Example 8-2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endParaRPr lang="en-US" altLang="zh-TW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Digital IC Terminology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Voltage Parameters:</a:t>
            </a:r>
          </a:p>
          <a:p>
            <a:pPr lvl="1"/>
            <a:r>
              <a:rPr lang="en-US" altLang="zh-TW"/>
              <a:t>V</a:t>
            </a:r>
            <a:r>
              <a:rPr lang="en-US" altLang="zh-TW" baseline="-25000"/>
              <a:t>IH</a:t>
            </a:r>
            <a:r>
              <a:rPr lang="en-US" altLang="zh-TW"/>
              <a:t>(min): high-level input voltage, the minimum voltage level required for a logic 1 at an</a:t>
            </a:r>
            <a:r>
              <a:rPr lang="en-US" altLang="zh-TW" i="1"/>
              <a:t> input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V</a:t>
            </a:r>
            <a:r>
              <a:rPr lang="en-US" altLang="zh-TW" baseline="-25000"/>
              <a:t>IL</a:t>
            </a:r>
            <a:r>
              <a:rPr lang="en-US" altLang="zh-TW"/>
              <a:t>(max): low-level input voltage</a:t>
            </a:r>
          </a:p>
          <a:p>
            <a:pPr lvl="1"/>
            <a:r>
              <a:rPr lang="en-US" altLang="zh-TW"/>
              <a:t>V</a:t>
            </a:r>
            <a:r>
              <a:rPr lang="en-US" altLang="zh-TW" baseline="-25000"/>
              <a:t>OH</a:t>
            </a:r>
            <a:r>
              <a:rPr lang="en-US" altLang="zh-TW"/>
              <a:t>(min): high-level output voltage</a:t>
            </a:r>
          </a:p>
          <a:p>
            <a:pPr lvl="1"/>
            <a:r>
              <a:rPr lang="en-US" altLang="zh-TW"/>
              <a:t>V</a:t>
            </a:r>
            <a:r>
              <a:rPr lang="en-US" altLang="zh-TW" baseline="-25000"/>
              <a:t>OL</a:t>
            </a:r>
            <a:r>
              <a:rPr lang="en-US" altLang="zh-TW"/>
              <a:t>(max): low-level output voltage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Improved TTL Series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74 Series</a:t>
            </a:r>
          </a:p>
          <a:p>
            <a:r>
              <a:rPr lang="en-US" altLang="zh-TW"/>
              <a:t>Schottky TTL, 74S Series: higher speed</a:t>
            </a:r>
          </a:p>
          <a:p>
            <a:r>
              <a:rPr lang="en-US" altLang="zh-TW"/>
              <a:t>Low-Power Schottky TTL, 74LS series</a:t>
            </a:r>
          </a:p>
          <a:p>
            <a:r>
              <a:rPr lang="en-US" altLang="zh-TW"/>
              <a:t>Advanced Schottky TTL, 74AS Series</a:t>
            </a:r>
          </a:p>
          <a:p>
            <a:r>
              <a:rPr lang="en-US" altLang="zh-TW"/>
              <a:t>Advanced Low-Power Schottky TTL, 74ALS Series</a:t>
            </a:r>
          </a:p>
          <a:p>
            <a:r>
              <a:rPr lang="en-US" altLang="zh-TW"/>
              <a:t>74F-Fast TTL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Comparison of TTL Series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 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2390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Example 8-3: Noise margin of 74 and 74LS </a:t>
            </a:r>
          </a:p>
          <a:p>
            <a:r>
              <a:rPr lang="en-US" altLang="zh-TW"/>
              <a:t>Example 8-4: TTL series with max number of fan-out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TTL Loading and Fan-Out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Figure 8-13: currents when a TTL output is driving several inputs.</a:t>
            </a:r>
          </a:p>
          <a:p>
            <a:r>
              <a:rPr lang="en-US" altLang="zh-TW"/>
              <a:t>TTL output has a limit, I</a:t>
            </a:r>
            <a:r>
              <a:rPr lang="en-US" altLang="zh-TW" baseline="-25000"/>
              <a:t>OL</a:t>
            </a:r>
            <a:r>
              <a:rPr lang="en-US" altLang="zh-TW"/>
              <a:t>(max), on how much current it can sink in the LOW state.</a:t>
            </a:r>
          </a:p>
          <a:p>
            <a:r>
              <a:rPr lang="en-US" altLang="zh-TW"/>
              <a:t>It also has a limit, I</a:t>
            </a:r>
            <a:r>
              <a:rPr lang="en-US" altLang="zh-TW" baseline="-25000"/>
              <a:t>OH</a:t>
            </a:r>
            <a:r>
              <a:rPr lang="en-US" altLang="zh-TW"/>
              <a:t>(max), on how much current it can source in the HIGH state.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8-13</a:t>
            </a:r>
          </a:p>
        </p:txBody>
      </p:sp>
      <p:pic>
        <p:nvPicPr>
          <p:cNvPr id="1136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3517"/>
            <a:ext cx="8229600" cy="425932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Determining the fan-out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Same IC family.</a:t>
            </a:r>
          </a:p>
          <a:p>
            <a:r>
              <a:rPr lang="en-US" altLang="zh-TW"/>
              <a:t>Find fan-out (LOW):I</a:t>
            </a:r>
            <a:r>
              <a:rPr lang="en-US" altLang="zh-TW" baseline="-25000"/>
              <a:t>OL</a:t>
            </a:r>
            <a:r>
              <a:rPr lang="en-US" altLang="zh-TW"/>
              <a:t>(max)/I</a:t>
            </a:r>
            <a:r>
              <a:rPr lang="en-US" altLang="zh-TW" baseline="-25000"/>
              <a:t>IL</a:t>
            </a:r>
            <a:r>
              <a:rPr lang="en-US" altLang="zh-TW"/>
              <a:t>(max)</a:t>
            </a:r>
          </a:p>
          <a:p>
            <a:r>
              <a:rPr lang="en-US" altLang="zh-TW"/>
              <a:t>Find fan-out (HIGH):I</a:t>
            </a:r>
            <a:r>
              <a:rPr lang="en-US" altLang="zh-TW" baseline="-25000"/>
              <a:t>OH</a:t>
            </a:r>
            <a:r>
              <a:rPr lang="en-US" altLang="zh-TW"/>
              <a:t>(max)/I</a:t>
            </a:r>
            <a:r>
              <a:rPr lang="en-US" altLang="zh-TW" baseline="-25000"/>
              <a:t>IH</a:t>
            </a:r>
            <a:r>
              <a:rPr lang="en-US" altLang="zh-TW"/>
              <a:t>(max)</a:t>
            </a:r>
          </a:p>
          <a:p>
            <a:r>
              <a:rPr lang="en-US" altLang="zh-TW"/>
              <a:t>Fan-out: smaller of the above</a:t>
            </a:r>
          </a:p>
          <a:p>
            <a:r>
              <a:rPr lang="en-US" altLang="zh-TW"/>
              <a:t>Example 8-6: Fan-out of 74AS20 NAND gates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Determining the fan-out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Different IC families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Step 1: add up the I</a:t>
            </a:r>
            <a:r>
              <a:rPr lang="en-US" altLang="zh-TW" baseline="-25000"/>
              <a:t>IH</a:t>
            </a:r>
            <a:r>
              <a:rPr lang="en-US" altLang="zh-TW"/>
              <a:t> for all inputs connected to an output. The sum must be less than the output</a:t>
            </a:r>
            <a:r>
              <a:rPr lang="en-US" altLang="zh-TW">
                <a:latin typeface="Times New Roman"/>
              </a:rPr>
              <a:t>’</a:t>
            </a:r>
            <a:r>
              <a:rPr lang="en-US" altLang="zh-TW"/>
              <a:t>s I</a:t>
            </a:r>
            <a:r>
              <a:rPr lang="en-US" altLang="zh-TW" baseline="-25000"/>
              <a:t>OH</a:t>
            </a:r>
            <a:r>
              <a:rPr lang="en-US" altLang="zh-TW"/>
              <a:t> specification.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Step 2: add up the I</a:t>
            </a:r>
            <a:r>
              <a:rPr lang="en-US" altLang="zh-TW" baseline="-25000"/>
              <a:t>IL</a:t>
            </a:r>
            <a:r>
              <a:rPr lang="en-US" altLang="zh-TW"/>
              <a:t> for all inputs connected to an output. The sum must be less than the output</a:t>
            </a:r>
            <a:r>
              <a:rPr lang="en-US" altLang="zh-TW">
                <a:latin typeface="Times New Roman"/>
              </a:rPr>
              <a:t>’</a:t>
            </a:r>
            <a:r>
              <a:rPr lang="en-US" altLang="zh-TW"/>
              <a:t>s I</a:t>
            </a:r>
            <a:r>
              <a:rPr lang="en-US" altLang="zh-TW" baseline="-25000"/>
              <a:t>OL</a:t>
            </a:r>
            <a:r>
              <a:rPr lang="en-US" altLang="zh-TW"/>
              <a:t> specification.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Examples 8-7 to 8-9.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TTL Characteristics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Unconnected inputs (floating): acts like a logic 1.</a:t>
            </a:r>
          </a:p>
          <a:p>
            <a:r>
              <a:rPr lang="en-US" altLang="zh-TW" sz="2400"/>
              <a:t>Unused inputs: three different ways to handle.</a:t>
            </a:r>
          </a:p>
          <a:p>
            <a:r>
              <a:rPr lang="en-US" altLang="zh-TW" sz="2400"/>
              <a:t>Tie-together inputs: common input generally represent a load that is the sum of the load current rating of each individual input. Exception: for AND and NAND gates, the LOW state input load will be the same as a single input no matter how many inputs are tied together.</a:t>
            </a:r>
          </a:p>
          <a:p>
            <a:r>
              <a:rPr lang="en-US" altLang="zh-TW" sz="2400"/>
              <a:t>Example 8-10.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TTL Characteristics (cont</a:t>
            </a:r>
            <a:r>
              <a:rPr lang="en-US" altLang="zh-TW">
                <a:latin typeface="Times New Roman"/>
              </a:rPr>
              <a:t>’</a:t>
            </a:r>
            <a:r>
              <a:rPr lang="en-US" altLang="zh-TW"/>
              <a:t>d)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Current transients (Figure 8-18)</a:t>
            </a:r>
          </a:p>
          <a:p>
            <a:r>
              <a:rPr lang="en-US" altLang="zh-TW"/>
              <a:t>Connecting TTL outputs together</a:t>
            </a:r>
          </a:p>
          <a:p>
            <a:pPr lvl="1"/>
            <a:r>
              <a:rPr lang="en-US" altLang="zh-TW"/>
              <a:t>Totem-pole outputs should no be tied together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MOS Digital ICs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MOS: metal-oxide-semiconductor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MOSFET: MOS field-effect transistors.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The Good: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Simple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Inexpensive to fabricate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Small 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Consumes little power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The bad: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Static-electricity damage.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Slower than TTL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Current Parameters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</a:t>
            </a:r>
            <a:r>
              <a:rPr lang="en-US" altLang="zh-TW" baseline="-25000"/>
              <a:t>IH</a:t>
            </a:r>
            <a:r>
              <a:rPr lang="en-US" altLang="zh-TW"/>
              <a:t>(min): high-level input current, the current that flows into an input when a specified high-level voltage is applied to that input. </a:t>
            </a:r>
          </a:p>
          <a:p>
            <a:r>
              <a:rPr lang="en-US" altLang="zh-TW"/>
              <a:t>I</a:t>
            </a:r>
            <a:r>
              <a:rPr lang="en-US" altLang="zh-TW" baseline="-25000"/>
              <a:t>IL</a:t>
            </a:r>
            <a:r>
              <a:rPr lang="en-US" altLang="zh-TW"/>
              <a:t>(max): low-level input current</a:t>
            </a:r>
          </a:p>
          <a:p>
            <a:r>
              <a:rPr lang="en-US" altLang="zh-TW"/>
              <a:t>I</a:t>
            </a:r>
            <a:r>
              <a:rPr lang="en-US" altLang="zh-TW" baseline="-25000"/>
              <a:t>OH</a:t>
            </a:r>
            <a:r>
              <a:rPr lang="en-US" altLang="zh-TW"/>
              <a:t>(min): high-level output current</a:t>
            </a:r>
          </a:p>
          <a:p>
            <a:r>
              <a:rPr lang="en-US" altLang="zh-TW"/>
              <a:t>I</a:t>
            </a:r>
            <a:r>
              <a:rPr lang="en-US" altLang="zh-TW" baseline="-25000"/>
              <a:t>OL</a:t>
            </a:r>
            <a:r>
              <a:rPr lang="en-US" altLang="zh-TW"/>
              <a:t>(max): low-level output current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MOSFET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P-MOS: P-channel MOS</a:t>
            </a:r>
          </a:p>
          <a:p>
            <a:r>
              <a:rPr lang="en-US" altLang="zh-TW"/>
              <a:t>N-MOS: N-channel MOS, fastest</a:t>
            </a:r>
          </a:p>
          <a:p>
            <a:r>
              <a:rPr lang="en-US" altLang="zh-TW"/>
              <a:t>CMOS: complementary MOS, higher speed, lower power dissipation.</a:t>
            </a:r>
          </a:p>
          <a:p>
            <a:r>
              <a:rPr lang="en-US" altLang="zh-TW"/>
              <a:t>Figure 8-20: how N-channel MOSFET works:</a:t>
            </a:r>
          </a:p>
          <a:p>
            <a:pPr lvl="1"/>
            <a:r>
              <a:rPr lang="en-US" altLang="zh-TW"/>
              <a:t>V</a:t>
            </a:r>
            <a:r>
              <a:rPr lang="en-US" altLang="zh-TW" baseline="-25000"/>
              <a:t>GS</a:t>
            </a:r>
            <a:r>
              <a:rPr lang="en-US" altLang="zh-TW"/>
              <a:t>=0V OFF State, R</a:t>
            </a:r>
            <a:r>
              <a:rPr lang="en-US" altLang="zh-TW" baseline="-25000"/>
              <a:t>off</a:t>
            </a:r>
            <a:r>
              <a:rPr lang="en-US" altLang="zh-TW"/>
              <a:t>= 10</a:t>
            </a:r>
            <a:r>
              <a:rPr lang="en-US" altLang="zh-TW" baseline="30000"/>
              <a:t>10</a:t>
            </a:r>
            <a:r>
              <a:rPr lang="en-US" altLang="zh-TW"/>
              <a:t> ohms</a:t>
            </a:r>
          </a:p>
          <a:p>
            <a:pPr lvl="1"/>
            <a:r>
              <a:rPr lang="en-US" altLang="zh-TW"/>
              <a:t>V</a:t>
            </a:r>
            <a:r>
              <a:rPr lang="en-US" altLang="zh-TW" baseline="-25000"/>
              <a:t>GS</a:t>
            </a:r>
            <a:r>
              <a:rPr lang="en-US" altLang="zh-TW"/>
              <a:t>=5V ON State,R</a:t>
            </a:r>
            <a:r>
              <a:rPr lang="en-US" altLang="zh-TW" baseline="-25000"/>
              <a:t>on</a:t>
            </a:r>
            <a:r>
              <a:rPr lang="en-US" altLang="zh-TW"/>
              <a:t>=1000 ohms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>
                <a:hlinkClick r:id="rId2"/>
              </a:rPr>
              <a:t>N-MOS INVERTER</a:t>
            </a:r>
            <a:endParaRPr lang="en-US" altLang="zh-TW"/>
          </a:p>
        </p:txBody>
      </p:sp>
      <p:pic>
        <p:nvPicPr>
          <p:cNvPr id="1034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2743200"/>
            <a:ext cx="4305300" cy="3733800"/>
          </a:xfrm>
          <a:noFill/>
          <a:ln/>
        </p:spPr>
      </p:pic>
      <p:graphicFrame>
        <p:nvGraphicFramePr>
          <p:cNvPr id="103477" name="Group 53"/>
          <p:cNvGraphicFramePr>
            <a:graphicFrameLocks noGrp="1"/>
          </p:cNvGraphicFramePr>
          <p:nvPr/>
        </p:nvGraphicFramePr>
        <p:xfrm>
          <a:off x="5257800" y="3124200"/>
          <a:ext cx="3581400" cy="2270760"/>
        </p:xfrm>
        <a:graphic>
          <a:graphicData uri="http://schemas.openxmlformats.org/drawingml/2006/table">
            <a:tbl>
              <a:tblPr/>
              <a:tblGrid>
                <a:gridCol w="685800"/>
                <a:gridCol w="990600"/>
                <a:gridCol w="990600"/>
                <a:gridCol w="914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b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off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b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b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b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0.05V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2743200" y="3733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Q</a:t>
            </a:r>
            <a:r>
              <a:rPr lang="en-US" altLang="zh-TW" baseline="-25000"/>
              <a:t>1</a:t>
            </a:r>
          </a:p>
        </p:txBody>
      </p:sp>
      <p:sp>
        <p:nvSpPr>
          <p:cNvPr id="103468" name="Text Box 44"/>
          <p:cNvSpPr txBox="1">
            <a:spLocks noChangeArrowheads="1"/>
          </p:cNvSpPr>
          <p:nvPr/>
        </p:nvSpPr>
        <p:spPr bwMode="auto">
          <a:xfrm>
            <a:off x="2819400" y="5410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Q</a:t>
            </a:r>
            <a:r>
              <a:rPr lang="en-US" altLang="zh-TW" baseline="-25000"/>
              <a:t>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CMOS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Uses both P- and N-channel MOSFETs in the same circuit to realize several advantages over the P-MOS and N-MOS families.</a:t>
            </a:r>
          </a:p>
          <a:p>
            <a:r>
              <a:rPr lang="en-US" altLang="zh-TW"/>
              <a:t>CMOS INVERTER (Figure 8-22)</a:t>
            </a:r>
          </a:p>
          <a:p>
            <a:r>
              <a:rPr lang="en-US" altLang="zh-TW"/>
              <a:t>CMOS NAND </a:t>
            </a:r>
            <a:r>
              <a:rPr lang="en-US" altLang="zh-TW">
                <a:hlinkClick r:id="rId2"/>
              </a:rPr>
              <a:t>(Figure 8-23)</a:t>
            </a:r>
            <a:endParaRPr lang="en-US" altLang="zh-TW"/>
          </a:p>
          <a:p>
            <a:r>
              <a:rPr lang="en-US" altLang="zh-TW"/>
              <a:t>CMOS NOR </a:t>
            </a:r>
            <a:r>
              <a:rPr lang="en-US" altLang="zh-TW">
                <a:hlinkClick r:id="rId3"/>
              </a:rPr>
              <a:t>(Figure 8-24)</a:t>
            </a:r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CMOS NAND Gate</a:t>
            </a:r>
          </a:p>
        </p:txBody>
      </p:sp>
      <p:graphicFrame>
        <p:nvGraphicFramePr>
          <p:cNvPr id="115712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595563"/>
          <a:ext cx="6324600" cy="4262437"/>
        </p:xfrm>
        <a:graphic>
          <a:graphicData uri="http://schemas.openxmlformats.org/presentationml/2006/ole">
            <p:oleObj spid="_x0000_s115712" name="點陣圖影像" r:id="rId3" imgW="4352381" imgH="2933333" progId="PBrush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CMOS NOR Gate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ph idx="1"/>
          </p:nvPr>
        </p:nvGraphicFramePr>
        <p:xfrm>
          <a:off x="1371600" y="2438400"/>
          <a:ext cx="7008813" cy="4292600"/>
        </p:xfrm>
        <a:graphic>
          <a:graphicData uri="http://schemas.openxmlformats.org/presentationml/2006/ole">
            <p:oleObj spid="_x0000_s105475" name="點陣圖影像" r:id="rId3" imgW="4915586" imgH="3010320" progId="PBrush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CMOS Series Characteristics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Pin-compatible</a:t>
            </a:r>
          </a:p>
          <a:p>
            <a:r>
              <a:rPr lang="en-US" altLang="zh-TW" sz="2400"/>
              <a:t>Functionally equivalent</a:t>
            </a:r>
          </a:p>
          <a:p>
            <a:r>
              <a:rPr lang="en-US" altLang="zh-TW" sz="2400"/>
              <a:t>Electrically compatible</a:t>
            </a:r>
          </a:p>
          <a:p>
            <a:r>
              <a:rPr lang="en-US" altLang="zh-TW" sz="2400"/>
              <a:t>4000/14000 Series</a:t>
            </a:r>
          </a:p>
          <a:p>
            <a:r>
              <a:rPr lang="en-US" altLang="zh-TW" sz="2400"/>
              <a:t>74C, 74HC/HCT, 74AC/ACT, 74AHC,</a:t>
            </a:r>
          </a:p>
          <a:p>
            <a:r>
              <a:rPr lang="en-US" altLang="zh-TW" sz="2400"/>
              <a:t>BiCMOS (Bipolar + CMOS)</a:t>
            </a:r>
          </a:p>
          <a:p>
            <a:r>
              <a:rPr lang="en-US" altLang="zh-TW" sz="2400"/>
              <a:t>Table 8-10: low-voltage series characteristics</a:t>
            </a:r>
          </a:p>
          <a:p>
            <a:r>
              <a:rPr lang="en-US" altLang="zh-TW" sz="2400"/>
              <a:t>Table 8-11, comparison of ECL, CMOS and TTL Series</a:t>
            </a:r>
          </a:p>
          <a:p>
            <a:endParaRPr lang="en-US" altLang="zh-TW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Low-Voltage Technology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5V </a:t>
            </a:r>
            <a:r>
              <a:rPr lang="en-US" altLang="zh-TW">
                <a:sym typeface="Wingdings" pitchFamily="2" charset="2"/>
              </a:rPr>
              <a:t> 3.3V</a:t>
            </a:r>
          </a:p>
          <a:p>
            <a:r>
              <a:rPr lang="en-US" altLang="zh-TW">
                <a:sym typeface="Wingdings" pitchFamily="2" charset="2"/>
              </a:rPr>
              <a:t>Reduces power dissipation</a:t>
            </a:r>
          </a:p>
          <a:p>
            <a:r>
              <a:rPr lang="en-US" altLang="zh-TW">
                <a:sym typeface="Wingdings" pitchFamily="2" charset="2"/>
              </a:rPr>
              <a:t>74LVC, 74ALVC, 74LV, 74LVT</a:t>
            </a:r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CMOS Issues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Conventional CMOS outputs should not be connected together.</a:t>
            </a:r>
          </a:p>
          <a:p>
            <a:r>
              <a:rPr lang="en-US" altLang="zh-TW"/>
              <a:t>Bilateral switch (Figure 8-43,44)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 Interfacing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Connecting the output(s) of one circuit to the input(s) of another circuit that has different electrical characteristics.</a:t>
            </a:r>
          </a:p>
          <a:p>
            <a:pPr>
              <a:lnSpc>
                <a:spcPct val="90000"/>
              </a:lnSpc>
            </a:pPr>
            <a:r>
              <a:rPr lang="en-US" altLang="zh-TW"/>
              <a:t>Occurs often in complex digital systems, where designers utilize different logic families for different parts of system.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TTL driving CMOS</a:t>
            </a:r>
          </a:p>
          <a:p>
            <a:pPr>
              <a:lnSpc>
                <a:spcPct val="90000"/>
              </a:lnSpc>
            </a:pPr>
            <a:r>
              <a:rPr lang="en-US" altLang="zh-TW"/>
              <a:t>CMOS driving TTL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TTL driving CMOS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No problem with the current requirements (See Table 8-12)</a:t>
            </a:r>
          </a:p>
          <a:p>
            <a:r>
              <a:rPr lang="en-US" altLang="zh-TW" sz="2400"/>
              <a:t>V</a:t>
            </a:r>
            <a:r>
              <a:rPr lang="en-US" altLang="zh-TW" sz="2400" baseline="-25000"/>
              <a:t>OH</a:t>
            </a:r>
            <a:r>
              <a:rPr lang="en-US" altLang="zh-TW" sz="2400"/>
              <a:t>(min) of TTL is low compared to V</a:t>
            </a:r>
            <a:r>
              <a:rPr lang="en-US" altLang="zh-TW" sz="2400" baseline="-25000"/>
              <a:t>IH</a:t>
            </a:r>
            <a:r>
              <a:rPr lang="en-US" altLang="zh-TW" sz="2400"/>
              <a:t>(min) of some CMOS series (Table 8-9), use pull-up resistor to raise TTL output voltage (Figure 8-46)</a:t>
            </a:r>
          </a:p>
          <a:p>
            <a:r>
              <a:rPr lang="en-US" altLang="zh-TW" sz="2400"/>
              <a:t>TTL driving high-voltage CMOS (V</a:t>
            </a:r>
            <a:r>
              <a:rPr lang="en-US" altLang="zh-TW" sz="2400" baseline="-25000"/>
              <a:t>DD</a:t>
            </a:r>
            <a:r>
              <a:rPr lang="en-US" altLang="zh-TW" sz="2400"/>
              <a:t> of CMOS is greater than 5V)</a:t>
            </a:r>
          </a:p>
          <a:p>
            <a:pPr lvl="1"/>
            <a:r>
              <a:rPr lang="en-US" altLang="zh-TW" sz="2000"/>
              <a:t>Use 7407 buffer</a:t>
            </a:r>
          </a:p>
          <a:p>
            <a:pPr lvl="1"/>
            <a:r>
              <a:rPr lang="en-US" altLang="zh-TW" sz="2000"/>
              <a:t>Use voltage level-translator (such as 4504B)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8-1</a:t>
            </a:r>
          </a:p>
        </p:txBody>
      </p:sp>
      <p:pic>
        <p:nvPicPr>
          <p:cNvPr id="106499" name="Picture 10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2000"/>
          </a:blip>
          <a:srcRect/>
          <a:stretch>
            <a:fillRect/>
          </a:stretch>
        </p:blipFill>
        <p:spPr>
          <a:xfrm>
            <a:off x="838200" y="2590800"/>
            <a:ext cx="8305800" cy="312420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CMOS driving TTL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HIGH state:Table 8-9 and 8-12 indicate no special consideration the HIGH state.</a:t>
            </a:r>
          </a:p>
          <a:p>
            <a:r>
              <a:rPr lang="en-US" altLang="zh-TW"/>
              <a:t>LOW state: depends on the series used.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Fan-Out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maximum number of standard logic inputs that an output can drive reliably.</a:t>
            </a:r>
          </a:p>
          <a:p>
            <a:r>
              <a:rPr lang="en-US" altLang="zh-TW"/>
              <a:t>Also known as the </a:t>
            </a:r>
            <a:r>
              <a:rPr lang="en-US" altLang="zh-TW" i="1"/>
              <a:t>loading factor</a:t>
            </a:r>
            <a:r>
              <a:rPr lang="en-US" altLang="zh-TW"/>
              <a:t>.</a:t>
            </a:r>
          </a:p>
          <a:p>
            <a:r>
              <a:rPr lang="en-US" altLang="zh-TW"/>
              <a:t>Related to the current parameters (both in high and low states.)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Propagation Delays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</a:t>
            </a:r>
            <a:r>
              <a:rPr lang="en-US" altLang="zh-TW" baseline="-25000"/>
              <a:t>pLH</a:t>
            </a:r>
            <a:r>
              <a:rPr lang="en-US" altLang="zh-TW"/>
              <a:t>: delay time in going from logical 0 to logical 1 state (LOW to HIGH)</a:t>
            </a:r>
          </a:p>
          <a:p>
            <a:r>
              <a:rPr lang="en-US" altLang="zh-TW"/>
              <a:t>t</a:t>
            </a:r>
            <a:r>
              <a:rPr lang="en-US" altLang="zh-TW" baseline="-25000"/>
              <a:t>pHL</a:t>
            </a:r>
            <a:r>
              <a:rPr lang="en-US" altLang="zh-TW"/>
              <a:t>: delay time in going from logical 1 to logical 0 state (HIGH to LOW)</a:t>
            </a:r>
          </a:p>
          <a:p>
            <a:r>
              <a:rPr lang="en-US" altLang="zh-TW"/>
              <a:t>Measured at 50% </a:t>
            </a:r>
            <a:br>
              <a:rPr lang="en-US" altLang="zh-TW"/>
            </a:br>
            <a:r>
              <a:rPr lang="en-US" altLang="zh-TW"/>
              <a:t>points.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191000"/>
            <a:ext cx="403860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Power Requirements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Every IC needs a certain amount of electrical power to operate.</a:t>
            </a:r>
          </a:p>
          <a:p>
            <a:r>
              <a:rPr lang="en-US" altLang="zh-TW"/>
              <a:t>V</a:t>
            </a:r>
            <a:r>
              <a:rPr lang="en-US" altLang="zh-TW" baseline="-25000"/>
              <a:t>cc</a:t>
            </a:r>
            <a:r>
              <a:rPr lang="en-US" altLang="zh-TW"/>
              <a:t> (TTL)</a:t>
            </a:r>
          </a:p>
          <a:p>
            <a:r>
              <a:rPr lang="en-US" altLang="zh-TW"/>
              <a:t>V</a:t>
            </a:r>
            <a:r>
              <a:rPr lang="en-US" altLang="zh-TW" baseline="-25000"/>
              <a:t>DD</a:t>
            </a:r>
            <a:r>
              <a:rPr lang="en-US" altLang="zh-TW"/>
              <a:t>(MOS)</a:t>
            </a:r>
          </a:p>
          <a:p>
            <a:r>
              <a:rPr lang="en-US" altLang="zh-TW"/>
              <a:t>Power dissipation determined by I</a:t>
            </a:r>
            <a:r>
              <a:rPr lang="en-US" altLang="zh-TW" baseline="-25000"/>
              <a:t>cc</a:t>
            </a:r>
            <a:r>
              <a:rPr lang="en-US" altLang="zh-TW"/>
              <a:t> and V</a:t>
            </a:r>
            <a:r>
              <a:rPr lang="en-US" altLang="zh-TW" baseline="-25000"/>
              <a:t>cc</a:t>
            </a:r>
            <a:r>
              <a:rPr lang="en-US" altLang="zh-TW"/>
              <a:t>.</a:t>
            </a:r>
          </a:p>
          <a:p>
            <a:r>
              <a:rPr lang="en-US" altLang="zh-TW"/>
              <a:t>Average I</a:t>
            </a:r>
            <a:r>
              <a:rPr lang="en-US" altLang="zh-TW" baseline="-25000"/>
              <a:t>cc</a:t>
            </a:r>
            <a:r>
              <a:rPr lang="en-US" altLang="zh-TW"/>
              <a:t>(avg)= (I</a:t>
            </a:r>
            <a:r>
              <a:rPr lang="en-US" altLang="zh-TW" baseline="-25000"/>
              <a:t>CCH</a:t>
            </a:r>
            <a:r>
              <a:rPr lang="en-US" altLang="zh-TW"/>
              <a:t> + I</a:t>
            </a:r>
            <a:r>
              <a:rPr lang="en-US" altLang="zh-TW" baseline="-25000"/>
              <a:t>CCL</a:t>
            </a:r>
            <a:r>
              <a:rPr lang="en-US" altLang="zh-TW"/>
              <a:t>)/2</a:t>
            </a:r>
          </a:p>
          <a:p>
            <a:r>
              <a:rPr lang="en-US" altLang="zh-TW"/>
              <a:t>P</a:t>
            </a:r>
            <a:r>
              <a:rPr lang="en-US" altLang="zh-TW" baseline="-25000"/>
              <a:t>D</a:t>
            </a:r>
            <a:r>
              <a:rPr lang="en-US" altLang="zh-TW"/>
              <a:t>(avg) = I</a:t>
            </a:r>
            <a:r>
              <a:rPr lang="en-US" altLang="zh-TW" baseline="-25000"/>
              <a:t>cc</a:t>
            </a:r>
            <a:r>
              <a:rPr lang="en-US" altLang="zh-TW"/>
              <a:t>(avg) x V</a:t>
            </a:r>
            <a:r>
              <a:rPr lang="en-US" altLang="zh-TW" baseline="-25000"/>
              <a:t>cc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8-3</a:t>
            </a:r>
          </a:p>
        </p:txBody>
      </p:sp>
      <p:pic>
        <p:nvPicPr>
          <p:cNvPr id="108548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6579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Speed-Power Product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Desirable properties:</a:t>
            </a:r>
          </a:p>
          <a:p>
            <a:pPr lvl="1"/>
            <a:r>
              <a:rPr lang="en-US" altLang="zh-TW"/>
              <a:t>Short propagation delays (high speed)</a:t>
            </a:r>
          </a:p>
          <a:p>
            <a:pPr lvl="1"/>
            <a:r>
              <a:rPr lang="en-US" altLang="zh-TW"/>
              <a:t>Low power dissipation</a:t>
            </a:r>
          </a:p>
          <a:p>
            <a:r>
              <a:rPr lang="en-US" altLang="zh-TW"/>
              <a:t>Speed-power product measures the combined effect.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1091</Words>
  <Application>Microsoft PowerPoint</Application>
  <PresentationFormat>On-screen Show (4:3)</PresentationFormat>
  <Paragraphs>176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點陣圖影像</vt:lpstr>
      <vt:lpstr>IC Logic Families</vt:lpstr>
      <vt:lpstr>Digital IC Terminology</vt:lpstr>
      <vt:lpstr>Current Parameters</vt:lpstr>
      <vt:lpstr>Figure 8-1</vt:lpstr>
      <vt:lpstr>Fan-Out</vt:lpstr>
      <vt:lpstr>Propagation Delays</vt:lpstr>
      <vt:lpstr>Power Requirements</vt:lpstr>
      <vt:lpstr>Figure 8-3</vt:lpstr>
      <vt:lpstr>Speed-Power Product</vt:lpstr>
      <vt:lpstr>Noise Immunity</vt:lpstr>
      <vt:lpstr>Figure 8-4: Noise Margin</vt:lpstr>
      <vt:lpstr>Invalid Voltage Levels</vt:lpstr>
      <vt:lpstr>Current-Sourcing and Sinking</vt:lpstr>
      <vt:lpstr>IC Packages</vt:lpstr>
      <vt:lpstr>The TTL Logic Family</vt:lpstr>
      <vt:lpstr>TTL NAND Gate</vt:lpstr>
      <vt:lpstr>Figure 8-8: TTL NAND Gate</vt:lpstr>
      <vt:lpstr>TTL NOR Gate Circuit</vt:lpstr>
      <vt:lpstr>Standard TTL Series Characteristics</vt:lpstr>
      <vt:lpstr>Improved TTL Series</vt:lpstr>
      <vt:lpstr>Comparison of TTL Series</vt:lpstr>
      <vt:lpstr>Examples</vt:lpstr>
      <vt:lpstr>TTL Loading and Fan-Out</vt:lpstr>
      <vt:lpstr>Figure 8-13</vt:lpstr>
      <vt:lpstr>Determining the fan-out</vt:lpstr>
      <vt:lpstr>Determining the fan-out</vt:lpstr>
      <vt:lpstr>Other TTL Characteristics</vt:lpstr>
      <vt:lpstr>Other TTL Characteristics (cont’d)</vt:lpstr>
      <vt:lpstr>MOS Digital ICs</vt:lpstr>
      <vt:lpstr>The MOSFET</vt:lpstr>
      <vt:lpstr> N-MOS INVERTER</vt:lpstr>
      <vt:lpstr>CMOS</vt:lpstr>
      <vt:lpstr>CMOS NAND Gate</vt:lpstr>
      <vt:lpstr> CMOS NOR Gate</vt:lpstr>
      <vt:lpstr>CMOS Series Characteristics</vt:lpstr>
      <vt:lpstr>Low-Voltage Technology</vt:lpstr>
      <vt:lpstr>Other CMOS Issues</vt:lpstr>
      <vt:lpstr>IC Interfacing</vt:lpstr>
      <vt:lpstr> TTL driving CMOS</vt:lpstr>
      <vt:lpstr> CMOS driving TTL</vt:lpstr>
    </vt:vector>
  </TitlesOfParts>
  <Company>nccu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 and Related Devices</dc:title>
  <dc:creator>whliao</dc:creator>
  <cp:lastModifiedBy>rvce</cp:lastModifiedBy>
  <cp:revision>295</cp:revision>
  <cp:lastPrinted>2001-03-28T04:48:22Z</cp:lastPrinted>
  <dcterms:created xsi:type="dcterms:W3CDTF">2001-03-28T01:58:38Z</dcterms:created>
  <dcterms:modified xsi:type="dcterms:W3CDTF">2013-09-26T05:22:26Z</dcterms:modified>
</cp:coreProperties>
</file>