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8" r:id="rId10"/>
    <p:sldId id="262" r:id="rId11"/>
    <p:sldId id="263" r:id="rId12"/>
    <p:sldId id="272" r:id="rId13"/>
    <p:sldId id="270" r:id="rId14"/>
    <p:sldId id="265" r:id="rId15"/>
    <p:sldId id="273" r:id="rId16"/>
    <p:sldId id="274" r:id="rId17"/>
    <p:sldId id="275" r:id="rId18"/>
    <p:sldId id="276" r:id="rId19"/>
    <p:sldId id="271" r:id="rId20"/>
    <p:sldId id="277" r:id="rId21"/>
    <p:sldId id="278" r:id="rId22"/>
    <p:sldId id="279" r:id="rId23"/>
    <p:sldId id="283" r:id="rId24"/>
    <p:sldId id="280" r:id="rId25"/>
    <p:sldId id="281" r:id="rId26"/>
    <p:sldId id="284" r:id="rId27"/>
    <p:sldId id="282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CB07-7A86-4BC6-B5E7-8F873C02640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11DE-0FC3-4DFB-89BB-816AA67C1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5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CB07-7A86-4BC6-B5E7-8F873C02640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11DE-0FC3-4DFB-89BB-816AA67C1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6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CB07-7A86-4BC6-B5E7-8F873C02640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11DE-0FC3-4DFB-89BB-816AA67C1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07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CB07-7A86-4BC6-B5E7-8F873C02640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11DE-0FC3-4DFB-89BB-816AA67C1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46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CB07-7A86-4BC6-B5E7-8F873C02640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11DE-0FC3-4DFB-89BB-816AA67C1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24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CB07-7A86-4BC6-B5E7-8F873C02640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11DE-0FC3-4DFB-89BB-816AA67C1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34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CB07-7A86-4BC6-B5E7-8F873C02640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11DE-0FC3-4DFB-89BB-816AA67C1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39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CB07-7A86-4BC6-B5E7-8F873C02640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11DE-0FC3-4DFB-89BB-816AA67C1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71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CB07-7A86-4BC6-B5E7-8F873C02640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11DE-0FC3-4DFB-89BB-816AA67C1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52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CB07-7A86-4BC6-B5E7-8F873C02640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11DE-0FC3-4DFB-89BB-816AA67C1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54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CB07-7A86-4BC6-B5E7-8F873C02640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11DE-0FC3-4DFB-89BB-816AA67C1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7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CB07-7A86-4BC6-B5E7-8F873C026406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A11DE-0FC3-4DFB-89BB-816AA67C1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82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Control unit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3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Performing an arithmetic or logic operation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ALU has no internal storage</a:t>
            </a:r>
          </a:p>
          <a:p>
            <a:r>
              <a:rPr lang="en-IN" dirty="0" smtClean="0"/>
              <a:t>Sequence of operations to add R1,R2</a:t>
            </a:r>
            <a:r>
              <a:rPr lang="en-IN" dirty="0" smtClean="0">
                <a:sym typeface="Wingdings" panose="05000000000000000000" pitchFamily="2" charset="2"/>
              </a:rPr>
              <a:t>R3 is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R1out,Yin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R2out,SelectY,Add,Zin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Zout,R3in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Last transfer cannot be carried out during step2 </a:t>
            </a:r>
            <a:r>
              <a:rPr lang="en-IN" dirty="0" err="1" smtClean="0">
                <a:sym typeface="Wingdings" panose="05000000000000000000" pitchFamily="2" charset="2"/>
              </a:rPr>
              <a:t>becz</a:t>
            </a:r>
            <a:r>
              <a:rPr lang="en-IN" dirty="0" smtClean="0">
                <a:sym typeface="Wingdings" panose="05000000000000000000" pitchFamily="2" charset="2"/>
              </a:rPr>
              <a:t> only one register output can be connected to the bus during any CC.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65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867"/>
            <a:ext cx="10515600" cy="737534"/>
          </a:xfrm>
        </p:spPr>
        <p:txBody>
          <a:bodyPr/>
          <a:lstStyle/>
          <a:p>
            <a:r>
              <a:rPr lang="en-IN" b="1" dirty="0" smtClean="0">
                <a:solidFill>
                  <a:srgbClr val="00B050"/>
                </a:solidFill>
              </a:rPr>
              <a:t>FETCHING A WORD FROM MEMORY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1"/>
            <a:ext cx="10515600" cy="5702299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MAR</a:t>
            </a:r>
          </a:p>
          <a:p>
            <a:r>
              <a:rPr lang="en-IN" dirty="0" smtClean="0"/>
              <a:t>MDR   Fig7.4</a:t>
            </a:r>
          </a:p>
          <a:p>
            <a:r>
              <a:rPr lang="en-IN" dirty="0" smtClean="0"/>
              <a:t>To accommodate the variability in response time, the processor waits until it receives an indication that read operation is complete </a:t>
            </a:r>
            <a:r>
              <a:rPr lang="en-IN" dirty="0" smtClean="0">
                <a:sym typeface="Wingdings" panose="05000000000000000000" pitchFamily="2" charset="2"/>
              </a:rPr>
              <a:t>  Memory Function Completed(MFC)</a:t>
            </a:r>
          </a:p>
          <a:p>
            <a:r>
              <a:rPr lang="en-IN" dirty="0" smtClean="0">
                <a:solidFill>
                  <a:srgbClr val="FF0000"/>
                </a:solidFill>
                <a:sym typeface="Wingdings" panose="05000000000000000000" pitchFamily="2" charset="2"/>
              </a:rPr>
              <a:t>Example Move (R1),R2</a:t>
            </a:r>
          </a:p>
          <a:p>
            <a:pPr marL="514350" indent="-514350">
              <a:buAutoNum type="arabicPeriod"/>
            </a:pPr>
            <a:r>
              <a:rPr lang="en-IN" dirty="0" smtClean="0">
                <a:sym typeface="Wingdings" panose="05000000000000000000" pitchFamily="2" charset="2"/>
              </a:rPr>
              <a:t>MAR[R1]</a:t>
            </a:r>
          </a:p>
          <a:p>
            <a:pPr marL="514350" indent="-514350">
              <a:buAutoNum type="arabicPeriod"/>
            </a:pPr>
            <a:r>
              <a:rPr lang="en-IN" dirty="0" smtClean="0">
                <a:sym typeface="Wingdings" panose="05000000000000000000" pitchFamily="2" charset="2"/>
              </a:rPr>
              <a:t>Start a READ operation on memory bus</a:t>
            </a:r>
          </a:p>
          <a:p>
            <a:pPr marL="514350" indent="-514350">
              <a:buAutoNum type="arabicPeriod"/>
            </a:pPr>
            <a:r>
              <a:rPr lang="en-IN" dirty="0" smtClean="0">
                <a:sym typeface="Wingdings" panose="05000000000000000000" pitchFamily="2" charset="2"/>
              </a:rPr>
              <a:t>Wait for MFC response from memory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(Depends on speed of the device )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4. Load MDR  </a:t>
            </a:r>
            <a:r>
              <a:rPr lang="en-IN" dirty="0">
                <a:sym typeface="Wingdings" panose="05000000000000000000" pitchFamily="2" charset="2"/>
              </a:rPr>
              <a:t>from memory bus</a:t>
            </a:r>
          </a:p>
          <a:p>
            <a:pPr marL="0" indent="0">
              <a:buNone/>
            </a:pPr>
            <a:r>
              <a:rPr lang="en-IN" dirty="0" smtClean="0"/>
              <a:t>5. R2</a:t>
            </a:r>
            <a:r>
              <a:rPr lang="en-IN" dirty="0" smtClean="0">
                <a:sym typeface="Wingdings" panose="05000000000000000000" pitchFamily="2" charset="2"/>
              </a:rPr>
              <a:t>[MDR]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87" y="2628900"/>
            <a:ext cx="4976813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Signals generated using memory read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 smtClean="0"/>
              <a:t>R1</a:t>
            </a:r>
            <a:r>
              <a:rPr lang="en-IN" baseline="-25000" dirty="0" smtClean="0"/>
              <a:t>out</a:t>
            </a:r>
            <a:r>
              <a:rPr lang="en-IN" dirty="0" smtClean="0"/>
              <a:t>,MAR </a:t>
            </a:r>
            <a:r>
              <a:rPr lang="en-IN" baseline="-25000" dirty="0" smtClean="0"/>
              <a:t>in</a:t>
            </a:r>
            <a:r>
              <a:rPr lang="en-IN" dirty="0" smtClean="0"/>
              <a:t>, Read</a:t>
            </a:r>
          </a:p>
          <a:p>
            <a:pPr marL="514350" indent="-514350">
              <a:buAutoNum type="arabicPeriod"/>
            </a:pPr>
            <a:r>
              <a:rPr lang="en-IN" dirty="0" err="1" smtClean="0"/>
              <a:t>MDR</a:t>
            </a:r>
            <a:r>
              <a:rPr lang="en-IN" baseline="-25000" dirty="0" err="1" smtClean="0"/>
              <a:t>inE</a:t>
            </a:r>
            <a:r>
              <a:rPr lang="en-IN" dirty="0" smtClean="0"/>
              <a:t>, WMFC</a:t>
            </a:r>
          </a:p>
          <a:p>
            <a:pPr marL="514350" indent="-514350">
              <a:buAutoNum type="arabicPeriod"/>
            </a:pPr>
            <a:r>
              <a:rPr lang="en-IN" dirty="0" err="1" smtClean="0"/>
              <a:t>MDR</a:t>
            </a:r>
            <a:r>
              <a:rPr lang="en-IN" baseline="-25000" dirty="0" err="1" smtClean="0"/>
              <a:t>out</a:t>
            </a:r>
            <a:r>
              <a:rPr lang="en-IN" dirty="0" smtClean="0"/>
              <a:t>, R2</a:t>
            </a:r>
            <a:r>
              <a:rPr lang="en-IN" baseline="-25000" dirty="0" smtClean="0"/>
              <a:t>in</a:t>
            </a:r>
          </a:p>
          <a:p>
            <a:pPr marL="514350" indent="-514350">
              <a:buAutoNum type="arabicPeriod"/>
            </a:pPr>
            <a:endParaRPr lang="en-IN" baseline="-25000" dirty="0"/>
          </a:p>
          <a:p>
            <a:pPr marL="514350" indent="-514350">
              <a:buAutoNum type="arabicPeriod"/>
            </a:pPr>
            <a:endParaRPr lang="en-IN" baseline="-25000" dirty="0" smtClean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Fig 7.5</a:t>
            </a:r>
            <a:endParaRPr lang="en-IN" dirty="0"/>
          </a:p>
          <a:p>
            <a:pPr marL="0" indent="0">
              <a:buNone/>
            </a:pP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21314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365125"/>
            <a:ext cx="11391900" cy="606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Storing a word in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MOVE R2,(R1)</a:t>
            </a:r>
          </a:p>
          <a:p>
            <a:pPr marL="514350" indent="-514350">
              <a:buAutoNum type="arabicPeriod"/>
            </a:pPr>
            <a:r>
              <a:rPr lang="en-IN" dirty="0" smtClean="0"/>
              <a:t>R1</a:t>
            </a:r>
            <a:r>
              <a:rPr lang="en-IN" baseline="-25000" dirty="0" smtClean="0"/>
              <a:t>out</a:t>
            </a:r>
            <a:r>
              <a:rPr lang="en-IN" dirty="0" smtClean="0"/>
              <a:t>, </a:t>
            </a:r>
            <a:r>
              <a:rPr lang="en-IN" dirty="0" err="1" smtClean="0"/>
              <a:t>MAR</a:t>
            </a:r>
            <a:r>
              <a:rPr lang="en-IN" baseline="-25000" dirty="0" err="1"/>
              <a:t>in</a:t>
            </a:r>
            <a:endParaRPr lang="en-IN" baseline="-25000" dirty="0"/>
          </a:p>
          <a:p>
            <a:pPr marL="514350" indent="-514350">
              <a:buAutoNum type="arabicPeriod"/>
            </a:pPr>
            <a:r>
              <a:rPr lang="en-IN" dirty="0" smtClean="0"/>
              <a:t>R2</a:t>
            </a:r>
            <a:r>
              <a:rPr lang="en-IN" baseline="-25000" dirty="0"/>
              <a:t>out</a:t>
            </a:r>
            <a:r>
              <a:rPr lang="en-IN" dirty="0" smtClean="0"/>
              <a:t>,MDR</a:t>
            </a:r>
            <a:r>
              <a:rPr lang="en-IN" baseline="-25000" dirty="0"/>
              <a:t>in</a:t>
            </a:r>
            <a:r>
              <a:rPr lang="en-IN" dirty="0" smtClean="0"/>
              <a:t>, Write</a:t>
            </a:r>
          </a:p>
          <a:p>
            <a:pPr marL="514350" indent="-514350">
              <a:buAutoNum type="arabicPeriod"/>
            </a:pPr>
            <a:r>
              <a:rPr lang="en-IN" dirty="0" err="1" smtClean="0"/>
              <a:t>MDR</a:t>
            </a:r>
            <a:r>
              <a:rPr lang="en-IN" baseline="-25000" dirty="0" err="1"/>
              <a:t>outE</a:t>
            </a:r>
            <a:r>
              <a:rPr lang="en-IN" dirty="0" smtClean="0"/>
              <a:t>, WMFC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1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Execution of one complete instruction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 (R3),R1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Actions taken to execute this </a:t>
            </a:r>
            <a:r>
              <a:rPr lang="en-IN" dirty="0" err="1" smtClean="0">
                <a:solidFill>
                  <a:srgbClr val="FF0000"/>
                </a:solidFill>
              </a:rPr>
              <a:t>instrn</a:t>
            </a:r>
            <a:endParaRPr lang="en-IN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IN" dirty="0" smtClean="0"/>
              <a:t>Fetch the </a:t>
            </a:r>
            <a:r>
              <a:rPr lang="en-IN" dirty="0" err="1" smtClean="0"/>
              <a:t>instn</a:t>
            </a: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First the first operand</a:t>
            </a:r>
          </a:p>
          <a:p>
            <a:pPr marL="514350" indent="-514350">
              <a:buAutoNum type="arabicPeriod"/>
            </a:pPr>
            <a:r>
              <a:rPr lang="en-IN" dirty="0" smtClean="0"/>
              <a:t>Perform the addition</a:t>
            </a:r>
          </a:p>
          <a:p>
            <a:pPr marL="514350" indent="-514350">
              <a:buAutoNum type="arabicPeriod"/>
            </a:pPr>
            <a:r>
              <a:rPr lang="en-IN" dirty="0" smtClean="0"/>
              <a:t>Load the result in R1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4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Sequence of control steps for </a:t>
            </a:r>
            <a:r>
              <a:rPr lang="en-IN" dirty="0"/>
              <a:t>ADD (R3),</a:t>
            </a:r>
            <a:r>
              <a:rPr lang="en-IN" dirty="0" smtClean="0"/>
              <a:t>R1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38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IN" dirty="0" err="1" smtClean="0"/>
              <a:t>PC</a:t>
            </a:r>
            <a:r>
              <a:rPr lang="en-IN" baseline="-25000" dirty="0" err="1" smtClean="0"/>
              <a:t>out</a:t>
            </a:r>
            <a:r>
              <a:rPr lang="en-IN" dirty="0"/>
              <a:t>, </a:t>
            </a:r>
            <a:r>
              <a:rPr lang="en-IN" dirty="0" smtClean="0"/>
              <a:t>MAR</a:t>
            </a:r>
            <a:r>
              <a:rPr lang="en-IN" baseline="-25000" dirty="0" smtClean="0"/>
              <a:t>in,</a:t>
            </a:r>
            <a:r>
              <a:rPr lang="en-IN" dirty="0" smtClean="0"/>
              <a:t>Read,Select4, </a:t>
            </a:r>
            <a:r>
              <a:rPr lang="en-IN" dirty="0" err="1" smtClean="0"/>
              <a:t>Add,Z</a:t>
            </a:r>
            <a:r>
              <a:rPr lang="en-IN" baseline="-25000" dirty="0" err="1"/>
              <a:t>in</a:t>
            </a:r>
            <a:endParaRPr lang="en-IN" baseline="-25000" dirty="0"/>
          </a:p>
          <a:p>
            <a:pPr marL="514350" indent="-514350">
              <a:buAutoNum type="arabicPeriod"/>
            </a:pPr>
            <a:r>
              <a:rPr lang="en-IN" dirty="0" err="1" smtClean="0"/>
              <a:t>Z</a:t>
            </a:r>
            <a:r>
              <a:rPr lang="en-IN" baseline="-25000" dirty="0" err="1" smtClean="0"/>
              <a:t>out</a:t>
            </a:r>
            <a:r>
              <a:rPr lang="en-IN" dirty="0" smtClean="0"/>
              <a:t>, </a:t>
            </a:r>
            <a:r>
              <a:rPr lang="en-IN" dirty="0" err="1" smtClean="0"/>
              <a:t>PC</a:t>
            </a:r>
            <a:r>
              <a:rPr lang="en-IN" baseline="-25000" dirty="0" err="1" smtClean="0"/>
              <a:t>in</a:t>
            </a:r>
            <a:r>
              <a:rPr lang="en-IN" baseline="-25000" dirty="0" smtClean="0"/>
              <a:t>, </a:t>
            </a:r>
            <a:r>
              <a:rPr lang="en-IN" dirty="0" smtClean="0"/>
              <a:t>Y</a:t>
            </a:r>
            <a:r>
              <a:rPr lang="en-IN" baseline="-25000" dirty="0" smtClean="0"/>
              <a:t>in</a:t>
            </a:r>
            <a:r>
              <a:rPr lang="en-IN" dirty="0"/>
              <a:t>, </a:t>
            </a:r>
            <a:r>
              <a:rPr lang="en-IN" dirty="0" smtClean="0"/>
              <a:t>WMFC</a:t>
            </a:r>
          </a:p>
          <a:p>
            <a:pPr marL="514350" indent="-514350">
              <a:buAutoNum type="arabicPeriod"/>
            </a:pPr>
            <a:r>
              <a:rPr lang="en-IN" dirty="0" err="1" smtClean="0"/>
              <a:t>MDR</a:t>
            </a:r>
            <a:r>
              <a:rPr lang="en-IN" baseline="-25000" dirty="0" err="1" smtClean="0"/>
              <a:t>out</a:t>
            </a:r>
            <a:r>
              <a:rPr lang="en-IN" dirty="0" smtClean="0"/>
              <a:t>,</a:t>
            </a:r>
            <a:r>
              <a:rPr lang="en-IN" dirty="0"/>
              <a:t> </a:t>
            </a:r>
            <a:r>
              <a:rPr lang="en-IN" dirty="0" err="1" smtClean="0"/>
              <a:t>IR</a:t>
            </a:r>
            <a:r>
              <a:rPr lang="en-IN" baseline="-25000" dirty="0" err="1" smtClean="0"/>
              <a:t>in</a:t>
            </a:r>
            <a:endParaRPr lang="en-IN" baseline="-25000" dirty="0" smtClean="0"/>
          </a:p>
          <a:p>
            <a:pPr marL="514350" indent="-514350">
              <a:buAutoNum type="arabicPeriod"/>
            </a:pPr>
            <a:r>
              <a:rPr lang="en-IN" dirty="0" smtClean="0"/>
              <a:t>R3</a:t>
            </a:r>
            <a:r>
              <a:rPr lang="en-IN" baseline="-25000" dirty="0" smtClean="0"/>
              <a:t>out,</a:t>
            </a:r>
            <a:r>
              <a:rPr lang="en-IN" dirty="0"/>
              <a:t> </a:t>
            </a:r>
            <a:r>
              <a:rPr lang="en-IN" dirty="0" err="1" smtClean="0"/>
              <a:t>MAR</a:t>
            </a:r>
            <a:r>
              <a:rPr lang="en-IN" baseline="-25000" dirty="0" err="1" smtClean="0"/>
              <a:t>in</a:t>
            </a:r>
            <a:r>
              <a:rPr lang="en-IN" baseline="-25000" dirty="0" smtClean="0"/>
              <a:t>, </a:t>
            </a:r>
            <a:r>
              <a:rPr lang="en-IN" dirty="0" smtClean="0"/>
              <a:t>Read</a:t>
            </a:r>
          </a:p>
          <a:p>
            <a:pPr marL="514350" indent="-514350">
              <a:buAutoNum type="arabicPeriod"/>
            </a:pPr>
            <a:r>
              <a:rPr lang="en-IN" dirty="0" smtClean="0"/>
              <a:t>R1</a:t>
            </a:r>
            <a:r>
              <a:rPr lang="en-IN" baseline="-25000" dirty="0" smtClean="0"/>
              <a:t>out,</a:t>
            </a:r>
            <a:r>
              <a:rPr lang="en-IN" dirty="0"/>
              <a:t> Y</a:t>
            </a:r>
            <a:r>
              <a:rPr lang="en-IN" baseline="-25000" dirty="0"/>
              <a:t>in</a:t>
            </a:r>
            <a:r>
              <a:rPr lang="en-IN" dirty="0"/>
              <a:t>, </a:t>
            </a:r>
            <a:r>
              <a:rPr lang="en-IN" dirty="0" smtClean="0"/>
              <a:t>WMFC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 err="1" smtClean="0"/>
              <a:t>MDR</a:t>
            </a:r>
            <a:r>
              <a:rPr lang="en-IN" baseline="-25000" dirty="0" err="1" smtClean="0"/>
              <a:t>out</a:t>
            </a:r>
            <a:r>
              <a:rPr lang="en-IN" baseline="-25000" dirty="0" smtClean="0"/>
              <a:t>,</a:t>
            </a:r>
            <a:r>
              <a:rPr lang="en-IN" dirty="0"/>
              <a:t> </a:t>
            </a:r>
            <a:r>
              <a:rPr lang="en-IN" dirty="0" err="1" smtClean="0"/>
              <a:t>SelectY</a:t>
            </a:r>
            <a:r>
              <a:rPr lang="en-IN" dirty="0" smtClean="0"/>
              <a:t>, Add,</a:t>
            </a:r>
            <a:r>
              <a:rPr lang="en-IN" dirty="0"/>
              <a:t> </a:t>
            </a:r>
            <a:r>
              <a:rPr lang="en-IN" dirty="0" smtClean="0"/>
              <a:t>Z</a:t>
            </a:r>
            <a:r>
              <a:rPr lang="en-IN" baseline="-25000" dirty="0" smtClean="0"/>
              <a:t>in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 err="1" smtClean="0"/>
              <a:t>Z</a:t>
            </a:r>
            <a:r>
              <a:rPr lang="en-IN" baseline="-25000" dirty="0" err="1" smtClean="0"/>
              <a:t>out</a:t>
            </a:r>
            <a:r>
              <a:rPr lang="en-IN" dirty="0"/>
              <a:t>, </a:t>
            </a:r>
            <a:r>
              <a:rPr lang="en-IN" dirty="0" smtClean="0"/>
              <a:t>R1</a:t>
            </a:r>
            <a:r>
              <a:rPr lang="en-IN" baseline="-25000" dirty="0" smtClean="0"/>
              <a:t>in,</a:t>
            </a:r>
            <a:r>
              <a:rPr lang="en-IN" dirty="0"/>
              <a:t>End</a:t>
            </a:r>
          </a:p>
          <a:p>
            <a:pPr marL="514350" indent="-514350">
              <a:buAutoNum type="arabicPeriod"/>
            </a:pPr>
            <a:endParaRPr lang="en-IN" dirty="0" smtClean="0"/>
          </a:p>
          <a:p>
            <a:pPr marL="514350" indent="-514350"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2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09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Branch Instruction(Branch&lt;0)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0900"/>
            <a:ext cx="10515600" cy="558799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 err="1"/>
              <a:t>PC</a:t>
            </a:r>
            <a:r>
              <a:rPr lang="en-IN" baseline="-25000" dirty="0" err="1"/>
              <a:t>out</a:t>
            </a:r>
            <a:r>
              <a:rPr lang="en-IN" dirty="0"/>
              <a:t>, MAR</a:t>
            </a:r>
            <a:r>
              <a:rPr lang="en-IN" baseline="-25000" dirty="0"/>
              <a:t>in,</a:t>
            </a:r>
            <a:r>
              <a:rPr lang="en-IN" dirty="0"/>
              <a:t>Read,Select4, Add</a:t>
            </a:r>
            <a:r>
              <a:rPr lang="en-IN" dirty="0" smtClean="0"/>
              <a:t>, Z</a:t>
            </a:r>
            <a:r>
              <a:rPr lang="en-IN" baseline="-25000" dirty="0" smtClean="0"/>
              <a:t>in</a:t>
            </a:r>
            <a:endParaRPr lang="en-IN" baseline="-25000" dirty="0"/>
          </a:p>
          <a:p>
            <a:pPr marL="514350" indent="-514350">
              <a:buAutoNum type="arabicPeriod"/>
            </a:pPr>
            <a:r>
              <a:rPr lang="en-IN" dirty="0" err="1"/>
              <a:t>Z</a:t>
            </a:r>
            <a:r>
              <a:rPr lang="en-IN" baseline="-25000" dirty="0" err="1"/>
              <a:t>out</a:t>
            </a:r>
            <a:r>
              <a:rPr lang="en-IN" dirty="0"/>
              <a:t>, </a:t>
            </a:r>
            <a:r>
              <a:rPr lang="en-IN" dirty="0" err="1"/>
              <a:t>PC</a:t>
            </a:r>
            <a:r>
              <a:rPr lang="en-IN" baseline="-25000" dirty="0" err="1"/>
              <a:t>in</a:t>
            </a:r>
            <a:r>
              <a:rPr lang="en-IN" baseline="-25000" dirty="0"/>
              <a:t>, </a:t>
            </a:r>
            <a:r>
              <a:rPr lang="en-IN" dirty="0"/>
              <a:t>Y</a:t>
            </a:r>
            <a:r>
              <a:rPr lang="en-IN" baseline="-25000" dirty="0"/>
              <a:t>in</a:t>
            </a:r>
            <a:r>
              <a:rPr lang="en-IN" dirty="0"/>
              <a:t>, WMFC</a:t>
            </a:r>
          </a:p>
          <a:p>
            <a:pPr marL="514350" indent="-514350">
              <a:buAutoNum type="arabicPeriod"/>
            </a:pPr>
            <a:r>
              <a:rPr lang="en-IN" dirty="0" err="1"/>
              <a:t>MDR</a:t>
            </a:r>
            <a:r>
              <a:rPr lang="en-IN" baseline="-25000" dirty="0" err="1"/>
              <a:t>out</a:t>
            </a:r>
            <a:r>
              <a:rPr lang="en-IN" dirty="0"/>
              <a:t>, </a:t>
            </a:r>
            <a:r>
              <a:rPr lang="en-IN" dirty="0" err="1" smtClean="0"/>
              <a:t>IR</a:t>
            </a:r>
            <a:r>
              <a:rPr lang="en-IN" baseline="-25000" dirty="0" err="1" smtClean="0"/>
              <a:t>in</a:t>
            </a:r>
            <a:endParaRPr lang="en-I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 smtClean="0"/>
              <a:t>Offset-field-of-</a:t>
            </a:r>
            <a:r>
              <a:rPr lang="en-IN" dirty="0" err="1" smtClean="0"/>
              <a:t>IR</a:t>
            </a:r>
            <a:r>
              <a:rPr lang="en-IN" baseline="-25000" dirty="0" err="1" smtClean="0"/>
              <a:t>out</a:t>
            </a:r>
            <a:r>
              <a:rPr lang="en-IN" baseline="-25000" dirty="0"/>
              <a:t>,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Add, Z</a:t>
            </a:r>
            <a:r>
              <a:rPr lang="en-IN" baseline="-25000" dirty="0"/>
              <a:t>in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 err="1"/>
              <a:t>Z</a:t>
            </a:r>
            <a:r>
              <a:rPr lang="en-IN" baseline="-25000" dirty="0" err="1"/>
              <a:t>out</a:t>
            </a:r>
            <a:r>
              <a:rPr lang="en-IN" dirty="0"/>
              <a:t>, </a:t>
            </a:r>
            <a:r>
              <a:rPr lang="en-IN" dirty="0" err="1" smtClean="0"/>
              <a:t>PC</a:t>
            </a:r>
            <a:r>
              <a:rPr lang="en-IN" baseline="-25000" dirty="0" err="1" smtClean="0"/>
              <a:t>in</a:t>
            </a:r>
            <a:r>
              <a:rPr lang="en-IN" baseline="-25000" dirty="0" smtClean="0"/>
              <a:t>, </a:t>
            </a:r>
            <a:r>
              <a:rPr lang="en-IN" dirty="0" smtClean="0"/>
              <a:t>End.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Branch&lt;0</a:t>
            </a:r>
          </a:p>
          <a:p>
            <a:pPr marL="0" indent="0">
              <a:buNone/>
            </a:pPr>
            <a:r>
              <a:rPr lang="en-IN" dirty="0"/>
              <a:t>Offset-field-of-</a:t>
            </a:r>
            <a:r>
              <a:rPr lang="en-IN" dirty="0" err="1"/>
              <a:t>IR</a:t>
            </a:r>
            <a:r>
              <a:rPr lang="en-IN" baseline="-25000" dirty="0" err="1"/>
              <a:t>out</a:t>
            </a:r>
            <a:r>
              <a:rPr lang="en-IN" baseline="-25000" dirty="0"/>
              <a:t>,</a:t>
            </a:r>
            <a:r>
              <a:rPr lang="en-IN" dirty="0"/>
              <a:t>  Add, </a:t>
            </a:r>
            <a:r>
              <a:rPr lang="en-IN" dirty="0" smtClean="0"/>
              <a:t>Z</a:t>
            </a:r>
            <a:r>
              <a:rPr lang="en-IN" baseline="-25000" dirty="0" smtClean="0"/>
              <a:t>in  </a:t>
            </a:r>
            <a:r>
              <a:rPr lang="en-IN" dirty="0"/>
              <a:t>If N=0 then </a:t>
            </a:r>
            <a:r>
              <a:rPr lang="en-IN" dirty="0" smtClean="0"/>
              <a:t>end.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If N=0 the processor returns to step 1 immediately after step 4.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If N=1 step 5 is performed to load a new value into PC.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4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</a:t>
            </a:r>
            <a:r>
              <a:rPr lang="en-IN" smtClean="0"/>
              <a:t>Bus Organization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Control sequences in single bus  organization were long as only one data item was transferred over the bus in one clock cycle.</a:t>
            </a:r>
          </a:p>
          <a:p>
            <a:r>
              <a:rPr lang="en-IN" dirty="0" smtClean="0"/>
              <a:t>To reduce number of clocks multi bus architecture was introduced.</a:t>
            </a:r>
          </a:p>
          <a:p>
            <a:r>
              <a:rPr lang="en-IN" dirty="0" smtClean="0"/>
              <a:t>Figure 7.8</a:t>
            </a:r>
          </a:p>
          <a:p>
            <a:r>
              <a:rPr lang="en-IN" dirty="0" smtClean="0"/>
              <a:t>Bus A,B for source C is for result.</a:t>
            </a:r>
          </a:p>
          <a:p>
            <a:r>
              <a:rPr lang="en-IN" dirty="0" smtClean="0"/>
              <a:t>In this architecture Y and Z registers are avoided</a:t>
            </a:r>
          </a:p>
          <a:p>
            <a:r>
              <a:rPr lang="en-IN" dirty="0" smtClean="0"/>
              <a:t>Use of </a:t>
            </a:r>
            <a:r>
              <a:rPr lang="en-IN" dirty="0" err="1" smtClean="0"/>
              <a:t>incrementer</a:t>
            </a:r>
            <a:r>
              <a:rPr lang="en-IN" dirty="0" smtClean="0"/>
              <a:t> elements PC+4 to be done using ALU</a:t>
            </a:r>
          </a:p>
          <a:p>
            <a:r>
              <a:rPr lang="en-IN" dirty="0" smtClean="0"/>
              <a:t>But constant 4 is still used for </a:t>
            </a:r>
            <a:r>
              <a:rPr lang="en-IN" dirty="0" err="1" smtClean="0"/>
              <a:t>LoadMultiple</a:t>
            </a:r>
            <a:r>
              <a:rPr lang="en-IN" dirty="0" smtClean="0"/>
              <a:t> and Store multiple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1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23" y="121024"/>
            <a:ext cx="10165977" cy="65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Fundamental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core</a:t>
            </a:r>
          </a:p>
          <a:p>
            <a:r>
              <a:rPr lang="en-IN" dirty="0" smtClean="0"/>
              <a:t>Multicore</a:t>
            </a:r>
          </a:p>
          <a:p>
            <a:r>
              <a:rPr lang="en-IN" dirty="0" smtClean="0"/>
              <a:t>Pipelined</a:t>
            </a:r>
          </a:p>
          <a:p>
            <a:r>
              <a:rPr lang="en-IN" dirty="0" smtClean="0"/>
              <a:t>Superscalar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9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R4,R5,R6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 smtClean="0"/>
              <a:t>PC </a:t>
            </a:r>
            <a:r>
              <a:rPr lang="en-IN" baseline="-25000" dirty="0" smtClean="0"/>
              <a:t>out</a:t>
            </a:r>
            <a:r>
              <a:rPr lang="en-IN" dirty="0" smtClean="0"/>
              <a:t> ,R=</a:t>
            </a:r>
            <a:r>
              <a:rPr lang="en-IN" dirty="0" err="1" smtClean="0"/>
              <a:t>B,MAR</a:t>
            </a:r>
            <a:r>
              <a:rPr lang="en-IN" baseline="-25000" dirty="0" err="1"/>
              <a:t>in</a:t>
            </a:r>
            <a:r>
              <a:rPr lang="en-IN" dirty="0" err="1" smtClean="0"/>
              <a:t>,Read,IncPC</a:t>
            </a: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WMFC</a:t>
            </a:r>
          </a:p>
          <a:p>
            <a:pPr marL="514350" indent="-514350">
              <a:buAutoNum type="arabicPeriod"/>
            </a:pPr>
            <a:r>
              <a:rPr lang="en-IN" dirty="0" smtClean="0"/>
              <a:t>MDR </a:t>
            </a:r>
            <a:r>
              <a:rPr lang="en-IN" baseline="-25000" dirty="0" err="1"/>
              <a:t>outB</a:t>
            </a:r>
            <a:r>
              <a:rPr lang="en-IN" dirty="0" smtClean="0"/>
              <a:t>, R=</a:t>
            </a:r>
            <a:r>
              <a:rPr lang="en-IN" dirty="0" err="1" smtClean="0"/>
              <a:t>B,IR</a:t>
            </a:r>
            <a:r>
              <a:rPr lang="en-IN" baseline="-25000" dirty="0" err="1"/>
              <a:t>in</a:t>
            </a:r>
            <a:endParaRPr lang="en-IN" baseline="-25000" dirty="0"/>
          </a:p>
          <a:p>
            <a:pPr marL="514350" indent="-514350">
              <a:buAutoNum type="arabicPeriod"/>
            </a:pPr>
            <a:r>
              <a:rPr lang="en-IN" dirty="0" smtClean="0"/>
              <a:t>R4</a:t>
            </a:r>
            <a:r>
              <a:rPr lang="en-IN" baseline="-25000" dirty="0" smtClean="0"/>
              <a:t>outA</a:t>
            </a:r>
            <a:r>
              <a:rPr lang="en-IN" dirty="0" smtClean="0"/>
              <a:t>,R5</a:t>
            </a:r>
            <a:r>
              <a:rPr lang="en-IN" baseline="-25000" dirty="0" smtClean="0"/>
              <a:t>outB</a:t>
            </a:r>
            <a:r>
              <a:rPr lang="en-IN" dirty="0" smtClean="0"/>
              <a:t>,SelectA,Add, R6</a:t>
            </a:r>
            <a:r>
              <a:rPr lang="en-IN" baseline="-25000" dirty="0"/>
              <a:t>in</a:t>
            </a:r>
            <a:r>
              <a:rPr lang="en-IN" dirty="0" smtClean="0"/>
              <a:t>,End.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4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HARDWIRED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Control signals generation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Hardwired Control 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Microprogrammed control</a:t>
            </a:r>
          </a:p>
          <a:p>
            <a:pPr marL="0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 smtClean="0"/>
              <a:t>Counter is used to keep track of number</a:t>
            </a:r>
          </a:p>
          <a:p>
            <a:pPr marL="0" indent="0">
              <a:buNone/>
            </a:pPr>
            <a:r>
              <a:rPr lang="en-IN" dirty="0" smtClean="0"/>
              <a:t> of control steps Fig 7.10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Each count corresponds to one control </a:t>
            </a:r>
          </a:p>
          <a:p>
            <a:pPr marL="0" indent="0">
              <a:buNone/>
            </a:pPr>
            <a:r>
              <a:rPr lang="en-IN" dirty="0" smtClean="0"/>
              <a:t>step</a:t>
            </a: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329" y="134470"/>
            <a:ext cx="4585446" cy="672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Required control  signals are determined by the following information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Contents of the control step counter</a:t>
            </a:r>
          </a:p>
          <a:p>
            <a:r>
              <a:rPr lang="en-IN" dirty="0"/>
              <a:t>Contents </a:t>
            </a:r>
            <a:r>
              <a:rPr lang="en-IN" dirty="0" smtClean="0"/>
              <a:t>of the IR</a:t>
            </a:r>
          </a:p>
          <a:p>
            <a:r>
              <a:rPr lang="en-IN" dirty="0"/>
              <a:t>Contents </a:t>
            </a:r>
            <a:r>
              <a:rPr lang="en-IN" dirty="0" smtClean="0"/>
              <a:t>of CC flags</a:t>
            </a:r>
          </a:p>
          <a:p>
            <a:r>
              <a:rPr lang="en-IN" dirty="0" smtClean="0"/>
              <a:t>External </a:t>
            </a:r>
            <a:r>
              <a:rPr lang="en-IN" dirty="0" err="1" smtClean="0"/>
              <a:t>ip</a:t>
            </a:r>
            <a:r>
              <a:rPr lang="en-IN" dirty="0" smtClean="0"/>
              <a:t> signals, such as MFC and interrupt requests.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Decode </a:t>
            </a:r>
            <a:r>
              <a:rPr lang="en-IN" dirty="0"/>
              <a:t>block is a combinational </a:t>
            </a:r>
            <a:r>
              <a:rPr lang="en-IN" dirty="0" err="1"/>
              <a:t>ckt</a:t>
            </a:r>
            <a:r>
              <a:rPr lang="en-IN" dirty="0"/>
              <a:t> and generates required control o/p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Separation </a:t>
            </a:r>
            <a:r>
              <a:rPr lang="en-IN" dirty="0"/>
              <a:t>of decoder and encoder is </a:t>
            </a:r>
            <a:r>
              <a:rPr lang="en-IN" dirty="0" err="1"/>
              <a:t>shownin</a:t>
            </a:r>
            <a:r>
              <a:rPr lang="en-IN" dirty="0"/>
              <a:t> fig </a:t>
            </a:r>
            <a:r>
              <a:rPr lang="en-IN" dirty="0" smtClean="0"/>
              <a:t>7.11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One </a:t>
            </a:r>
            <a:r>
              <a:rPr lang="en-IN" dirty="0"/>
              <a:t>INS will set at a time and others to 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4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893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Separate Encoder and Decoder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8755"/>
            <a:ext cx="6979023" cy="60377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6979023" y="900952"/>
            <a:ext cx="52129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ym typeface="Wingdings" panose="05000000000000000000" pitchFamily="2" charset="2"/>
              </a:rPr>
              <a:t></a:t>
            </a:r>
            <a:r>
              <a:rPr lang="en-IN" sz="2800" dirty="0" smtClean="0"/>
              <a:t>Step decoder provides a separate signal line for each step/timeslot</a:t>
            </a:r>
          </a:p>
          <a:p>
            <a:endParaRPr lang="en-IN" sz="2800" dirty="0"/>
          </a:p>
          <a:p>
            <a:r>
              <a:rPr lang="en-IN" sz="2800" dirty="0" smtClean="0">
                <a:sym typeface="Wingdings" panose="05000000000000000000" pitchFamily="2" charset="2"/>
              </a:rPr>
              <a:t></a:t>
            </a:r>
            <a:r>
              <a:rPr lang="en-IN" sz="2800" dirty="0" smtClean="0"/>
              <a:t>Output of decoder will have separate line for each </a:t>
            </a:r>
            <a:r>
              <a:rPr lang="en-IN" sz="2800" dirty="0" err="1" smtClean="0"/>
              <a:t>instn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344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24" y="163419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Control signal for Zin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452" y="728798"/>
            <a:ext cx="4776247" cy="444609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6" y="1613646"/>
            <a:ext cx="6938681" cy="52443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06989" y="-37634"/>
            <a:ext cx="4639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Signal is asserted  during timeslot T1 for all </a:t>
            </a:r>
            <a:r>
              <a:rPr lang="en-IN" sz="2800" dirty="0" err="1" smtClean="0"/>
              <a:t>instn</a:t>
            </a:r>
            <a:endParaRPr lang="en-IN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87167" y="951101"/>
            <a:ext cx="5030272" cy="5707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ADD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 err="1" smtClean="0"/>
              <a:t>PC</a:t>
            </a:r>
            <a:r>
              <a:rPr lang="en-IN" baseline="-25000" dirty="0" err="1" smtClean="0"/>
              <a:t>out</a:t>
            </a:r>
            <a:r>
              <a:rPr lang="en-IN" dirty="0" smtClean="0"/>
              <a:t>, MAR</a:t>
            </a:r>
            <a:r>
              <a:rPr lang="en-IN" baseline="-25000" dirty="0" smtClean="0"/>
              <a:t>in,</a:t>
            </a:r>
            <a:r>
              <a:rPr lang="en-IN" dirty="0" smtClean="0"/>
              <a:t>Read,Select4, </a:t>
            </a:r>
            <a:r>
              <a:rPr lang="en-IN" dirty="0" err="1" smtClean="0"/>
              <a:t>Add,Z</a:t>
            </a:r>
            <a:r>
              <a:rPr lang="en-IN" baseline="-25000" dirty="0" err="1" smtClean="0"/>
              <a:t>in</a:t>
            </a:r>
            <a:endParaRPr lang="en-IN" baseline="-250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 err="1" smtClean="0"/>
              <a:t>Z</a:t>
            </a:r>
            <a:r>
              <a:rPr lang="en-IN" baseline="-25000" dirty="0" err="1" smtClean="0"/>
              <a:t>out</a:t>
            </a:r>
            <a:r>
              <a:rPr lang="en-IN" dirty="0" smtClean="0"/>
              <a:t>, </a:t>
            </a:r>
            <a:r>
              <a:rPr lang="en-IN" dirty="0" err="1" smtClean="0"/>
              <a:t>PC</a:t>
            </a:r>
            <a:r>
              <a:rPr lang="en-IN" baseline="-25000" dirty="0" err="1" smtClean="0"/>
              <a:t>in</a:t>
            </a:r>
            <a:r>
              <a:rPr lang="en-IN" baseline="-25000" dirty="0" smtClean="0"/>
              <a:t>, </a:t>
            </a:r>
            <a:r>
              <a:rPr lang="en-IN" dirty="0" smtClean="0"/>
              <a:t>Y</a:t>
            </a:r>
            <a:r>
              <a:rPr lang="en-IN" baseline="-25000" dirty="0" smtClean="0"/>
              <a:t>in</a:t>
            </a:r>
            <a:r>
              <a:rPr lang="en-IN" dirty="0" smtClean="0"/>
              <a:t>, WMFC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 err="1" smtClean="0"/>
              <a:t>MDR</a:t>
            </a:r>
            <a:r>
              <a:rPr lang="en-IN" baseline="-25000" dirty="0" err="1" smtClean="0"/>
              <a:t>out</a:t>
            </a:r>
            <a:r>
              <a:rPr lang="en-IN" dirty="0" smtClean="0"/>
              <a:t>, </a:t>
            </a:r>
            <a:r>
              <a:rPr lang="en-IN" dirty="0" err="1" smtClean="0"/>
              <a:t>IR</a:t>
            </a:r>
            <a:r>
              <a:rPr lang="en-IN" baseline="-25000" dirty="0" err="1" smtClean="0"/>
              <a:t>in</a:t>
            </a:r>
            <a:endParaRPr lang="en-IN" baseline="-250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 smtClean="0"/>
              <a:t>R3</a:t>
            </a:r>
            <a:r>
              <a:rPr lang="en-IN" baseline="-25000" dirty="0" smtClean="0"/>
              <a:t>out,</a:t>
            </a:r>
            <a:r>
              <a:rPr lang="en-IN" dirty="0" smtClean="0"/>
              <a:t> </a:t>
            </a:r>
            <a:r>
              <a:rPr lang="en-IN" dirty="0" err="1" smtClean="0"/>
              <a:t>MAR</a:t>
            </a:r>
            <a:r>
              <a:rPr lang="en-IN" baseline="-25000" dirty="0" err="1" smtClean="0"/>
              <a:t>in</a:t>
            </a:r>
            <a:r>
              <a:rPr lang="en-IN" baseline="-25000" dirty="0" smtClean="0"/>
              <a:t>, </a:t>
            </a:r>
            <a:r>
              <a:rPr lang="en-IN" dirty="0" smtClean="0"/>
              <a:t>Read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 smtClean="0"/>
              <a:t>R1</a:t>
            </a:r>
            <a:r>
              <a:rPr lang="en-IN" baseline="-25000" dirty="0" smtClean="0"/>
              <a:t>out,</a:t>
            </a:r>
            <a:r>
              <a:rPr lang="en-IN" dirty="0" smtClean="0"/>
              <a:t> Y</a:t>
            </a:r>
            <a:r>
              <a:rPr lang="en-IN" baseline="-25000" dirty="0" smtClean="0"/>
              <a:t>in</a:t>
            </a:r>
            <a:r>
              <a:rPr lang="en-IN" dirty="0" smtClean="0"/>
              <a:t>, WMFC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 err="1" smtClean="0"/>
              <a:t>MDR</a:t>
            </a:r>
            <a:r>
              <a:rPr lang="en-IN" baseline="-25000" dirty="0" err="1" smtClean="0"/>
              <a:t>out</a:t>
            </a:r>
            <a:r>
              <a:rPr lang="en-IN" baseline="-25000" dirty="0" smtClean="0"/>
              <a:t>,</a:t>
            </a:r>
            <a:r>
              <a:rPr lang="en-IN" dirty="0" smtClean="0"/>
              <a:t> </a:t>
            </a:r>
            <a:r>
              <a:rPr lang="en-IN" dirty="0" err="1" smtClean="0"/>
              <a:t>SelectY</a:t>
            </a:r>
            <a:r>
              <a:rPr lang="en-IN" dirty="0" smtClean="0"/>
              <a:t>, Add, </a:t>
            </a:r>
            <a:r>
              <a:rPr lang="en-IN" dirty="0" err="1" smtClean="0"/>
              <a:t>Z</a:t>
            </a:r>
            <a:r>
              <a:rPr lang="en-IN" baseline="-25000" dirty="0" err="1" smtClean="0"/>
              <a:t>in</a:t>
            </a:r>
            <a:endParaRPr lang="en-IN" baseline="-250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 err="1" smtClean="0"/>
              <a:t>Z</a:t>
            </a:r>
            <a:r>
              <a:rPr lang="en-IN" baseline="-25000" dirty="0" err="1" smtClean="0"/>
              <a:t>out</a:t>
            </a:r>
            <a:r>
              <a:rPr lang="en-IN" dirty="0" smtClean="0"/>
              <a:t>, R1</a:t>
            </a:r>
            <a:r>
              <a:rPr lang="en-IN" baseline="-25000" dirty="0" smtClean="0"/>
              <a:t>in,</a:t>
            </a:r>
            <a:r>
              <a:rPr lang="en-IN" dirty="0" smtClean="0"/>
              <a:t>End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BRANCH</a:t>
            </a:r>
            <a:endParaRPr lang="en-IN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PC</a:t>
            </a:r>
            <a:r>
              <a:rPr lang="en-IN" baseline="-25000" dirty="0" err="1"/>
              <a:t>out</a:t>
            </a:r>
            <a:r>
              <a:rPr lang="en-IN" dirty="0"/>
              <a:t>, MAR</a:t>
            </a:r>
            <a:r>
              <a:rPr lang="en-IN" baseline="-25000" dirty="0"/>
              <a:t>in,</a:t>
            </a:r>
            <a:r>
              <a:rPr lang="en-IN" dirty="0"/>
              <a:t>Read,Select4, Add, </a:t>
            </a:r>
            <a:r>
              <a:rPr lang="en-IN" dirty="0" err="1"/>
              <a:t>Z</a:t>
            </a:r>
            <a:r>
              <a:rPr lang="en-IN" baseline="-25000" dirty="0" err="1"/>
              <a:t>in</a:t>
            </a:r>
            <a:endParaRPr lang="en-IN" baseline="-25000" dirty="0"/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Z</a:t>
            </a:r>
            <a:r>
              <a:rPr lang="en-IN" baseline="-25000" dirty="0" err="1"/>
              <a:t>out</a:t>
            </a:r>
            <a:r>
              <a:rPr lang="en-IN" dirty="0"/>
              <a:t>, </a:t>
            </a:r>
            <a:r>
              <a:rPr lang="en-IN" dirty="0" err="1"/>
              <a:t>PC</a:t>
            </a:r>
            <a:r>
              <a:rPr lang="en-IN" baseline="-25000" dirty="0" err="1"/>
              <a:t>in</a:t>
            </a:r>
            <a:r>
              <a:rPr lang="en-IN" baseline="-25000" dirty="0"/>
              <a:t>, </a:t>
            </a:r>
            <a:r>
              <a:rPr lang="en-IN" dirty="0"/>
              <a:t>Y</a:t>
            </a:r>
            <a:r>
              <a:rPr lang="en-IN" baseline="-25000" dirty="0"/>
              <a:t>in</a:t>
            </a:r>
            <a:r>
              <a:rPr lang="en-IN" dirty="0"/>
              <a:t>, WMFC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MDR</a:t>
            </a:r>
            <a:r>
              <a:rPr lang="en-IN" baseline="-25000" dirty="0" err="1"/>
              <a:t>out</a:t>
            </a:r>
            <a:r>
              <a:rPr lang="en-IN" dirty="0"/>
              <a:t>, </a:t>
            </a:r>
            <a:r>
              <a:rPr lang="en-IN" dirty="0" err="1"/>
              <a:t>IR</a:t>
            </a:r>
            <a:r>
              <a:rPr lang="en-IN" baseline="-25000" dirty="0" err="1"/>
              <a:t>in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Offset-field-of-</a:t>
            </a:r>
            <a:r>
              <a:rPr lang="en-IN" dirty="0" err="1"/>
              <a:t>IR</a:t>
            </a:r>
            <a:r>
              <a:rPr lang="en-IN" baseline="-25000" dirty="0" err="1"/>
              <a:t>out</a:t>
            </a:r>
            <a:r>
              <a:rPr lang="en-IN" baseline="-25000" dirty="0"/>
              <a:t>,</a:t>
            </a:r>
            <a:r>
              <a:rPr lang="en-IN" dirty="0"/>
              <a:t>  Add, </a:t>
            </a:r>
            <a:r>
              <a:rPr lang="en-IN" dirty="0" err="1"/>
              <a:t>Z</a:t>
            </a:r>
            <a:r>
              <a:rPr lang="en-IN" baseline="-25000" dirty="0" err="1"/>
              <a:t>in</a:t>
            </a:r>
            <a:endParaRPr lang="en-IN" baseline="-25000" dirty="0"/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Z</a:t>
            </a:r>
            <a:r>
              <a:rPr lang="en-IN" baseline="-25000" dirty="0" err="1"/>
              <a:t>out</a:t>
            </a:r>
            <a:r>
              <a:rPr lang="en-IN" dirty="0"/>
              <a:t>, </a:t>
            </a:r>
            <a:r>
              <a:rPr lang="en-IN" dirty="0" err="1"/>
              <a:t>PC</a:t>
            </a:r>
            <a:r>
              <a:rPr lang="en-IN" baseline="-25000" dirty="0" err="1"/>
              <a:t>in</a:t>
            </a:r>
            <a:r>
              <a:rPr lang="en-IN" baseline="-25000" dirty="0"/>
              <a:t>, </a:t>
            </a:r>
            <a:r>
              <a:rPr lang="en-IN" dirty="0"/>
              <a:t>End.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8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136525"/>
            <a:ext cx="10515600" cy="561975"/>
          </a:xfrm>
        </p:spPr>
        <p:txBody>
          <a:bodyPr>
            <a:normAutofit fontScale="90000"/>
          </a:bodyPr>
          <a:lstStyle/>
          <a:p>
            <a:r>
              <a:rPr lang="en-IN" dirty="0"/>
              <a:t>Control signal for </a:t>
            </a:r>
            <a:r>
              <a:rPr lang="en-IN" dirty="0" smtClean="0"/>
              <a:t>End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087" y="2407370"/>
            <a:ext cx="4915713" cy="597047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624" y="406400"/>
            <a:ext cx="5552676" cy="6286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812" y="3549650"/>
            <a:ext cx="6512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ym typeface="Wingdings" panose="05000000000000000000" pitchFamily="2" charset="2"/>
              </a:rPr>
              <a:t></a:t>
            </a:r>
            <a:r>
              <a:rPr lang="en-IN" sz="2400" dirty="0" smtClean="0"/>
              <a:t>End </a:t>
            </a:r>
            <a:r>
              <a:rPr lang="en-IN" sz="2400" dirty="0" err="1" smtClean="0"/>
              <a:t>instrn</a:t>
            </a:r>
            <a:r>
              <a:rPr lang="en-IN" sz="2400" dirty="0" smtClean="0"/>
              <a:t> starts a new </a:t>
            </a:r>
            <a:r>
              <a:rPr lang="en-IN" sz="2400" dirty="0" err="1" smtClean="0"/>
              <a:t>instrn</a:t>
            </a:r>
            <a:r>
              <a:rPr lang="en-IN" sz="2400" dirty="0" smtClean="0"/>
              <a:t> fetch cycle</a:t>
            </a:r>
          </a:p>
          <a:p>
            <a:r>
              <a:rPr lang="en-IN" sz="2400" dirty="0" smtClean="0"/>
              <a:t>By resetting the control step counter  to its starting value</a:t>
            </a:r>
          </a:p>
          <a:p>
            <a:endParaRPr lang="en-IN" sz="2400" dirty="0"/>
          </a:p>
          <a:p>
            <a:r>
              <a:rPr lang="en-IN" sz="2400" dirty="0" smtClean="0">
                <a:sym typeface="Wingdings" panose="05000000000000000000" pitchFamily="2" charset="2"/>
              </a:rPr>
              <a:t></a:t>
            </a:r>
            <a:r>
              <a:rPr lang="en-IN" sz="2400" dirty="0" smtClean="0"/>
              <a:t>RUN when equal to 1 , causes the counter to be incremented by one at the end of every CC. When RUN=0 the counter stops counting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082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505" y="109632"/>
            <a:ext cx="10515600" cy="872004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Complete Processor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765" y="1129554"/>
            <a:ext cx="10139081" cy="54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53" y="109631"/>
            <a:ext cx="10515600" cy="804769"/>
          </a:xfrm>
        </p:spPr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Microprogrammed Control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9894"/>
            <a:ext cx="11967882" cy="5459506"/>
          </a:xfrm>
        </p:spPr>
        <p:txBody>
          <a:bodyPr>
            <a:normAutofit/>
          </a:bodyPr>
          <a:lstStyle/>
          <a:p>
            <a:r>
              <a:rPr lang="en-IN" sz="3200" dirty="0" smtClean="0"/>
              <a:t>Control signals are generated by a program.</a:t>
            </a:r>
          </a:p>
          <a:p>
            <a:r>
              <a:rPr lang="en-IN" sz="3200" dirty="0" smtClean="0"/>
              <a:t>Each </a:t>
            </a:r>
            <a:r>
              <a:rPr lang="en-IN" sz="3200" dirty="0" smtClean="0">
                <a:solidFill>
                  <a:srgbClr val="FF0000"/>
                </a:solidFill>
              </a:rPr>
              <a:t>Control Word(CW</a:t>
            </a:r>
            <a:r>
              <a:rPr lang="en-IN" sz="3200" dirty="0" smtClean="0"/>
              <a:t>) represents various control signals.</a:t>
            </a:r>
          </a:p>
          <a:p>
            <a:r>
              <a:rPr lang="en-IN" sz="3200" dirty="0" err="1" smtClean="0"/>
              <a:t>SelectY</a:t>
            </a:r>
            <a:r>
              <a:rPr lang="en-IN" sz="3200" dirty="0" smtClean="0"/>
              <a:t> is represented by Select=0, Select4 as select=1</a:t>
            </a:r>
          </a:p>
          <a:p>
            <a:r>
              <a:rPr lang="en-IN" sz="3200" dirty="0" err="1" smtClean="0">
                <a:solidFill>
                  <a:srgbClr val="FF0000"/>
                </a:solidFill>
              </a:rPr>
              <a:t>Microroutine</a:t>
            </a:r>
            <a:r>
              <a:rPr lang="en-IN" sz="3200" dirty="0" smtClean="0"/>
              <a:t> is for an instruction.(Sequence of Control Words)</a:t>
            </a:r>
          </a:p>
          <a:p>
            <a:r>
              <a:rPr lang="en-IN" sz="3200" dirty="0" smtClean="0"/>
              <a:t>Individual Control Word is </a:t>
            </a:r>
            <a:r>
              <a:rPr lang="en-IN" sz="3200" dirty="0" smtClean="0">
                <a:solidFill>
                  <a:srgbClr val="FF0000"/>
                </a:solidFill>
              </a:rPr>
              <a:t>microinstruction.</a:t>
            </a:r>
          </a:p>
          <a:p>
            <a:r>
              <a:rPr lang="en-IN" sz="3200" dirty="0" err="1" smtClean="0"/>
              <a:t>Microroutine</a:t>
            </a:r>
            <a:r>
              <a:rPr lang="en-IN" sz="3200" dirty="0" smtClean="0"/>
              <a:t> for all instructions are stored in special memory </a:t>
            </a:r>
            <a:r>
              <a:rPr lang="en-IN" sz="3200" dirty="0" smtClean="0">
                <a:sym typeface="Wingdings" panose="05000000000000000000" pitchFamily="2" charset="2"/>
              </a:rPr>
              <a:t></a:t>
            </a:r>
            <a:r>
              <a:rPr lang="en-IN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Control Store</a:t>
            </a:r>
            <a:r>
              <a:rPr lang="en-IN" sz="32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IN" sz="3200" dirty="0" smtClean="0">
                <a:sym typeface="Wingdings" panose="05000000000000000000" pitchFamily="2" charset="2"/>
              </a:rPr>
              <a:t>Control unit can generate control signals  for any </a:t>
            </a:r>
            <a:r>
              <a:rPr lang="en-IN" sz="3200" dirty="0" err="1" smtClean="0">
                <a:sym typeface="Wingdings" panose="05000000000000000000" pitchFamily="2" charset="2"/>
              </a:rPr>
              <a:t>instn</a:t>
            </a:r>
            <a:r>
              <a:rPr lang="en-IN" sz="3200" dirty="0" smtClean="0">
                <a:sym typeface="Wingdings" panose="05000000000000000000" pitchFamily="2" charset="2"/>
              </a:rPr>
              <a:t> by sequentially reading CWs of corresponding </a:t>
            </a:r>
            <a:r>
              <a:rPr lang="en-IN" sz="3200" dirty="0" err="1" smtClean="0">
                <a:sym typeface="Wingdings" panose="05000000000000000000" pitchFamily="2" charset="2"/>
              </a:rPr>
              <a:t>microroutine</a:t>
            </a:r>
            <a:r>
              <a:rPr lang="en-IN" sz="3200" dirty="0" smtClean="0">
                <a:sym typeface="Wingdings" panose="05000000000000000000" pitchFamily="2" charset="2"/>
              </a:rPr>
              <a:t> from control store.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031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77" y="215153"/>
            <a:ext cx="8046366" cy="59618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269944" y="1825625"/>
            <a:ext cx="39220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sz="2000" dirty="0" err="1" smtClean="0"/>
              <a:t>PC</a:t>
            </a:r>
            <a:r>
              <a:rPr lang="en-IN" sz="2000" baseline="-25000" dirty="0" err="1" smtClean="0"/>
              <a:t>out</a:t>
            </a:r>
            <a:r>
              <a:rPr lang="en-IN" sz="2000" dirty="0" smtClean="0"/>
              <a:t>, MAR</a:t>
            </a:r>
            <a:r>
              <a:rPr lang="en-IN" sz="2000" baseline="-25000" dirty="0" smtClean="0"/>
              <a:t>in,</a:t>
            </a:r>
            <a:r>
              <a:rPr lang="en-IN" sz="2000" dirty="0" smtClean="0"/>
              <a:t>Read,Select4=1, </a:t>
            </a:r>
            <a:r>
              <a:rPr lang="en-IN" sz="2000" dirty="0" err="1" smtClean="0"/>
              <a:t>Add,Z</a:t>
            </a:r>
            <a:r>
              <a:rPr lang="en-IN" sz="2000" baseline="-25000" dirty="0" err="1" smtClean="0"/>
              <a:t>in</a:t>
            </a:r>
            <a:endParaRPr lang="en-IN" sz="2000" baseline="-250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sz="2000" dirty="0" err="1" smtClean="0"/>
              <a:t>Z</a:t>
            </a:r>
            <a:r>
              <a:rPr lang="en-IN" sz="2000" baseline="-25000" dirty="0" err="1" smtClean="0"/>
              <a:t>out</a:t>
            </a:r>
            <a:r>
              <a:rPr lang="en-IN" sz="2000" dirty="0" smtClean="0"/>
              <a:t>, </a:t>
            </a:r>
            <a:r>
              <a:rPr lang="en-IN" sz="2000" dirty="0" err="1" smtClean="0"/>
              <a:t>PC</a:t>
            </a:r>
            <a:r>
              <a:rPr lang="en-IN" sz="2000" baseline="-25000" dirty="0" err="1" smtClean="0"/>
              <a:t>in</a:t>
            </a:r>
            <a:r>
              <a:rPr lang="en-IN" sz="2000" baseline="-25000" dirty="0" smtClean="0"/>
              <a:t>, </a:t>
            </a:r>
            <a:r>
              <a:rPr lang="en-IN" sz="2000" dirty="0" smtClean="0"/>
              <a:t>Y</a:t>
            </a:r>
            <a:r>
              <a:rPr lang="en-IN" sz="2000" baseline="-25000" dirty="0" smtClean="0"/>
              <a:t>in</a:t>
            </a:r>
            <a:r>
              <a:rPr lang="en-IN" sz="2000" dirty="0" smtClean="0"/>
              <a:t>, WMFC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sz="2000" dirty="0" err="1" smtClean="0"/>
              <a:t>MDR</a:t>
            </a:r>
            <a:r>
              <a:rPr lang="en-IN" sz="2000" baseline="-25000" dirty="0" err="1" smtClean="0"/>
              <a:t>out</a:t>
            </a:r>
            <a:r>
              <a:rPr lang="en-IN" sz="2000" dirty="0" smtClean="0"/>
              <a:t>, </a:t>
            </a:r>
            <a:r>
              <a:rPr lang="en-IN" sz="2000" dirty="0" err="1" smtClean="0"/>
              <a:t>IR</a:t>
            </a:r>
            <a:r>
              <a:rPr lang="en-IN" sz="2000" baseline="-25000" dirty="0" err="1" smtClean="0"/>
              <a:t>in</a:t>
            </a:r>
            <a:endParaRPr lang="en-IN" sz="2000" baseline="-250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sz="2000" dirty="0" smtClean="0"/>
              <a:t>R3</a:t>
            </a:r>
            <a:r>
              <a:rPr lang="en-IN" sz="2000" baseline="-25000" dirty="0" smtClean="0"/>
              <a:t>out,</a:t>
            </a:r>
            <a:r>
              <a:rPr lang="en-IN" sz="2000" dirty="0" smtClean="0"/>
              <a:t> </a:t>
            </a:r>
            <a:r>
              <a:rPr lang="en-IN" sz="2000" dirty="0" err="1" smtClean="0"/>
              <a:t>MAR</a:t>
            </a:r>
            <a:r>
              <a:rPr lang="en-IN" sz="2000" baseline="-25000" dirty="0" err="1" smtClean="0"/>
              <a:t>in</a:t>
            </a:r>
            <a:r>
              <a:rPr lang="en-IN" sz="2000" baseline="-25000" dirty="0" smtClean="0"/>
              <a:t>, </a:t>
            </a:r>
            <a:r>
              <a:rPr lang="en-IN" sz="2000" dirty="0" smtClean="0"/>
              <a:t>Read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sz="2000" dirty="0" smtClean="0"/>
              <a:t>R1</a:t>
            </a:r>
            <a:r>
              <a:rPr lang="en-IN" sz="2000" baseline="-25000" dirty="0" smtClean="0"/>
              <a:t>out,</a:t>
            </a:r>
            <a:r>
              <a:rPr lang="en-IN" sz="2000" dirty="0" smtClean="0"/>
              <a:t> Y</a:t>
            </a:r>
            <a:r>
              <a:rPr lang="en-IN" sz="2000" baseline="-25000" dirty="0" smtClean="0"/>
              <a:t>in</a:t>
            </a:r>
            <a:r>
              <a:rPr lang="en-IN" sz="2000" dirty="0" smtClean="0"/>
              <a:t>, WMFC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sz="2000" dirty="0" err="1" smtClean="0"/>
              <a:t>MDR</a:t>
            </a:r>
            <a:r>
              <a:rPr lang="en-IN" sz="2000" baseline="-25000" dirty="0" err="1" smtClean="0"/>
              <a:t>out</a:t>
            </a:r>
            <a:r>
              <a:rPr lang="en-IN" sz="2000" baseline="-25000" dirty="0" smtClean="0"/>
              <a:t>,</a:t>
            </a:r>
            <a:r>
              <a:rPr lang="en-IN" sz="2000" dirty="0" smtClean="0"/>
              <a:t> </a:t>
            </a:r>
            <a:r>
              <a:rPr lang="en-IN" sz="2000" dirty="0" err="1" smtClean="0"/>
              <a:t>SelectY</a:t>
            </a:r>
            <a:r>
              <a:rPr lang="en-IN" sz="2000" dirty="0" smtClean="0"/>
              <a:t>=0, Add, Z</a:t>
            </a:r>
            <a:r>
              <a:rPr lang="en-IN" sz="2000" baseline="-25000" dirty="0" smtClean="0"/>
              <a:t>in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sz="2000" dirty="0" err="1" smtClean="0"/>
              <a:t>Z</a:t>
            </a:r>
            <a:r>
              <a:rPr lang="en-IN" sz="2000" baseline="-25000" dirty="0" err="1" smtClean="0"/>
              <a:t>out</a:t>
            </a:r>
            <a:r>
              <a:rPr lang="en-IN" sz="2000" dirty="0" smtClean="0"/>
              <a:t>, R1</a:t>
            </a:r>
            <a:r>
              <a:rPr lang="en-IN" sz="2000" baseline="-25000" dirty="0" smtClean="0"/>
              <a:t>in,</a:t>
            </a:r>
            <a:r>
              <a:rPr lang="en-IN" sz="2000" dirty="0" smtClean="0"/>
              <a:t>End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 sz="20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 smtClean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080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332" y="470647"/>
            <a:ext cx="4838702" cy="56928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36024" y="470647"/>
            <a:ext cx="58091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ym typeface="Wingdings" panose="05000000000000000000" pitchFamily="2" charset="2"/>
              </a:rPr>
              <a:t></a:t>
            </a:r>
            <a:r>
              <a:rPr lang="en-IN" sz="2800" dirty="0" smtClean="0"/>
              <a:t>To read CW from control store </a:t>
            </a:r>
            <a:r>
              <a:rPr lang="el-GR" sz="2800" dirty="0" smtClean="0"/>
              <a:t>μ</a:t>
            </a:r>
            <a:r>
              <a:rPr lang="en-IN" sz="2800" dirty="0"/>
              <a:t>PC </a:t>
            </a:r>
            <a:r>
              <a:rPr lang="en-IN" sz="2800" dirty="0" smtClean="0"/>
              <a:t> is used.</a:t>
            </a:r>
          </a:p>
          <a:p>
            <a:endParaRPr lang="en-IN" sz="2800" dirty="0" smtClean="0"/>
          </a:p>
          <a:p>
            <a:r>
              <a:rPr lang="en-IN" sz="2800" dirty="0" smtClean="0">
                <a:sym typeface="Wingdings" panose="05000000000000000000" pitchFamily="2" charset="2"/>
              </a:rPr>
              <a:t></a:t>
            </a:r>
            <a:r>
              <a:rPr lang="en-IN" sz="2800" dirty="0" smtClean="0"/>
              <a:t>Starting address generator will give address of </a:t>
            </a:r>
            <a:r>
              <a:rPr lang="en-IN" sz="2800" dirty="0" err="1" smtClean="0"/>
              <a:t>microroutine</a:t>
            </a:r>
            <a:r>
              <a:rPr lang="en-IN" sz="2800" dirty="0" smtClean="0"/>
              <a:t> </a:t>
            </a:r>
          </a:p>
          <a:p>
            <a:endParaRPr lang="en-IN" sz="2800" dirty="0" smtClean="0"/>
          </a:p>
          <a:p>
            <a:r>
              <a:rPr lang="en-IN" sz="2800" dirty="0" smtClean="0">
                <a:sym typeface="Wingdings" panose="05000000000000000000" pitchFamily="2" charset="2"/>
              </a:rPr>
              <a:t></a:t>
            </a:r>
            <a:r>
              <a:rPr lang="en-IN" sz="2800" dirty="0" smtClean="0"/>
              <a:t>Clock will increment micro PC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561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To execute an </a:t>
            </a:r>
            <a:r>
              <a:rPr lang="en-IN" sz="3600" dirty="0" err="1" smtClean="0"/>
              <a:t>instrn</a:t>
            </a:r>
            <a:r>
              <a:rPr lang="en-IN" sz="3600" dirty="0" smtClean="0"/>
              <a:t> the processor has to perform following 3 steps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 smtClean="0"/>
              <a:t>IR</a:t>
            </a:r>
            <a:r>
              <a:rPr lang="en-IN" dirty="0" smtClean="0">
                <a:sym typeface="Wingdings" panose="05000000000000000000" pitchFamily="2" charset="2"/>
              </a:rPr>
              <a:t>[[PC]]</a:t>
            </a:r>
          </a:p>
          <a:p>
            <a:pPr marL="514350" indent="-514350">
              <a:buAutoNum type="arabicPeriod"/>
            </a:pPr>
            <a:r>
              <a:rPr lang="en-IN" dirty="0" smtClean="0"/>
              <a:t>PC</a:t>
            </a:r>
            <a:r>
              <a:rPr lang="en-IN" dirty="0" smtClean="0">
                <a:sym typeface="Wingdings" panose="05000000000000000000" pitchFamily="2" charset="2"/>
              </a:rPr>
              <a:t>[PC]+4</a:t>
            </a:r>
          </a:p>
          <a:p>
            <a:pPr marL="514350" indent="-514350">
              <a:buAutoNum type="arabicPeriod"/>
            </a:pPr>
            <a:r>
              <a:rPr lang="en-IN" dirty="0" smtClean="0">
                <a:sym typeface="Wingdings" panose="05000000000000000000" pitchFamily="2" charset="2"/>
              </a:rPr>
              <a:t>Carry out the actions specified by the </a:t>
            </a:r>
            <a:r>
              <a:rPr lang="en-IN" dirty="0" err="1" smtClean="0">
                <a:sym typeface="Wingdings" panose="05000000000000000000" pitchFamily="2" charset="2"/>
              </a:rPr>
              <a:t>instn</a:t>
            </a:r>
            <a:r>
              <a:rPr lang="en-IN" dirty="0" smtClean="0">
                <a:sym typeface="Wingdings" panose="05000000000000000000" pitchFamily="2" charset="2"/>
              </a:rPr>
              <a:t> in IR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18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3"/>
            <a:ext cx="10515600" cy="952687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Microroutine</a:t>
            </a:r>
            <a:r>
              <a:rPr lang="en-US" dirty="0" smtClean="0">
                <a:solidFill>
                  <a:srgbClr val="FF0000"/>
                </a:solidFill>
              </a:rPr>
              <a:t> for Branch&lt;0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857" y="1425388"/>
            <a:ext cx="10168943" cy="52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06" y="0"/>
            <a:ext cx="10515600" cy="81821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Control Unit to support  branch instruction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18216"/>
            <a:ext cx="4334675" cy="58246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4598894" y="954741"/>
            <a:ext cx="75931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The </a:t>
            </a:r>
            <a:r>
              <a:rPr lang="el-GR" sz="2400" dirty="0"/>
              <a:t>μ</a:t>
            </a:r>
            <a:r>
              <a:rPr lang="en-IN" sz="2400" dirty="0"/>
              <a:t>PC </a:t>
            </a:r>
            <a:r>
              <a:rPr lang="en-IN" sz="2400" dirty="0" smtClean="0"/>
              <a:t>is incremented every time a new </a:t>
            </a:r>
            <a:r>
              <a:rPr lang="en-IN" sz="2400" dirty="0" err="1" smtClean="0"/>
              <a:t>instn</a:t>
            </a:r>
            <a:r>
              <a:rPr lang="en-IN" sz="2400" dirty="0" smtClean="0"/>
              <a:t> is fetched from microprogram memory, except in the following situations </a:t>
            </a:r>
          </a:p>
          <a:p>
            <a:endParaRPr lang="en-IN" sz="2400" dirty="0"/>
          </a:p>
          <a:p>
            <a:pPr marL="457200" indent="-457200">
              <a:buAutoNum type="arabicPeriod"/>
            </a:pPr>
            <a:r>
              <a:rPr lang="en-IN" sz="2400" dirty="0" smtClean="0"/>
              <a:t>When a new </a:t>
            </a:r>
            <a:r>
              <a:rPr lang="en-IN" sz="2400" dirty="0" err="1" smtClean="0"/>
              <a:t>instn</a:t>
            </a:r>
            <a:r>
              <a:rPr lang="en-IN" sz="2400" dirty="0" smtClean="0"/>
              <a:t> is loaded into IR, the </a:t>
            </a:r>
            <a:r>
              <a:rPr lang="el-GR" sz="2400" dirty="0" smtClean="0"/>
              <a:t>μ</a:t>
            </a:r>
            <a:r>
              <a:rPr lang="en-IN" sz="2400" dirty="0" smtClean="0"/>
              <a:t>PC is loaded with the starting address of the </a:t>
            </a:r>
            <a:r>
              <a:rPr lang="en-IN" sz="2400" dirty="0" err="1" smtClean="0"/>
              <a:t>microroutine</a:t>
            </a:r>
            <a:r>
              <a:rPr lang="en-IN" sz="2400" dirty="0" smtClean="0"/>
              <a:t> for that </a:t>
            </a:r>
            <a:r>
              <a:rPr lang="en-IN" sz="2400" dirty="0" err="1" smtClean="0"/>
              <a:t>instn</a:t>
            </a:r>
            <a:endParaRPr lang="en-IN" sz="2400" dirty="0" smtClean="0"/>
          </a:p>
          <a:p>
            <a:pPr marL="457200" indent="-457200">
              <a:buAutoNum type="arabicPeriod"/>
            </a:pPr>
            <a:r>
              <a:rPr lang="en-IN" sz="2400" dirty="0" smtClean="0"/>
              <a:t>When a branch </a:t>
            </a:r>
            <a:r>
              <a:rPr lang="en-IN" sz="2400" dirty="0" err="1" smtClean="0"/>
              <a:t>microinstn</a:t>
            </a:r>
            <a:r>
              <a:rPr lang="en-IN" sz="2400" dirty="0" smtClean="0"/>
              <a:t> is encountered and the branch condition is satisfied, the </a:t>
            </a:r>
            <a:r>
              <a:rPr lang="el-GR" sz="2400" dirty="0"/>
              <a:t>μ</a:t>
            </a:r>
            <a:r>
              <a:rPr lang="en-IN" sz="2400" dirty="0"/>
              <a:t>PC </a:t>
            </a:r>
            <a:r>
              <a:rPr lang="en-IN" sz="2400" dirty="0" smtClean="0"/>
              <a:t>is loaded  with the branch address.</a:t>
            </a:r>
          </a:p>
          <a:p>
            <a:pPr marL="457200" indent="-457200">
              <a:buAutoNum type="arabicPeriod"/>
            </a:pPr>
            <a:r>
              <a:rPr lang="en-IN" sz="2400" dirty="0" smtClean="0"/>
              <a:t>When an End </a:t>
            </a:r>
            <a:r>
              <a:rPr lang="en-IN" sz="2400" dirty="0" err="1" smtClean="0"/>
              <a:t>microinstn</a:t>
            </a:r>
            <a:r>
              <a:rPr lang="en-IN" sz="2400" dirty="0" smtClean="0"/>
              <a:t> is encountered , the </a:t>
            </a:r>
            <a:r>
              <a:rPr lang="el-GR" sz="2400" dirty="0"/>
              <a:t>μ</a:t>
            </a:r>
            <a:r>
              <a:rPr lang="en-IN" sz="2400" dirty="0"/>
              <a:t>PC </a:t>
            </a:r>
            <a:r>
              <a:rPr lang="en-IN" sz="2400" dirty="0" smtClean="0"/>
              <a:t> is loaded with the address of the first CW in the </a:t>
            </a:r>
            <a:r>
              <a:rPr lang="en-IN" sz="2400" dirty="0" err="1" smtClean="0"/>
              <a:t>microroutine</a:t>
            </a:r>
            <a:r>
              <a:rPr lang="en-IN" sz="2400" dirty="0" smtClean="0"/>
              <a:t> for the </a:t>
            </a:r>
            <a:r>
              <a:rPr lang="en-IN" sz="2400" dirty="0" err="1" smtClean="0"/>
              <a:t>instn</a:t>
            </a:r>
            <a:r>
              <a:rPr lang="en-IN" sz="2400" dirty="0" smtClean="0"/>
              <a:t> fetch cycle.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81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346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Single bus organization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MAR and MDR are connected to external bus</a:t>
            </a:r>
          </a:p>
          <a:p>
            <a:r>
              <a:rPr lang="en-IN" dirty="0" smtClean="0"/>
              <a:t>R0 to Rn-1 vary from processor to processor</a:t>
            </a:r>
          </a:p>
          <a:p>
            <a:r>
              <a:rPr lang="en-IN" dirty="0" smtClean="0"/>
              <a:t>X,Y,TEMP are implicit and not accessible by programmer.</a:t>
            </a:r>
          </a:p>
          <a:p>
            <a:r>
              <a:rPr lang="en-IN" dirty="0" smtClean="0"/>
              <a:t>MUX selects either output of register Y or constant 4(To </a:t>
            </a:r>
            <a:r>
              <a:rPr lang="en-IN" dirty="0" err="1" smtClean="0"/>
              <a:t>incr</a:t>
            </a:r>
            <a:r>
              <a:rPr lang="en-IN" dirty="0" smtClean="0"/>
              <a:t> PC)</a:t>
            </a:r>
          </a:p>
          <a:p>
            <a:r>
              <a:rPr lang="en-IN" dirty="0" smtClean="0"/>
              <a:t>The registers, ALU and interconnecting bus are collectively referred as data path.</a:t>
            </a:r>
          </a:p>
        </p:txBody>
      </p:sp>
    </p:spTree>
    <p:extLst>
      <p:ext uri="{BB962C8B-B14F-4D97-AF65-F5344CB8AC3E}">
        <p14:creationId xmlns:p14="http://schemas.microsoft.com/office/powerpoint/2010/main" val="154618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190500"/>
            <a:ext cx="108458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0000"/>
                </a:solidFill>
              </a:rPr>
              <a:t>An </a:t>
            </a:r>
            <a:r>
              <a:rPr lang="en-IN" sz="3600" dirty="0" err="1" smtClean="0">
                <a:solidFill>
                  <a:srgbClr val="FF0000"/>
                </a:solidFill>
              </a:rPr>
              <a:t>instn</a:t>
            </a:r>
            <a:r>
              <a:rPr lang="en-IN" sz="3600" dirty="0" smtClean="0">
                <a:solidFill>
                  <a:srgbClr val="FF0000"/>
                </a:solidFill>
              </a:rPr>
              <a:t> is executed by performing one or more of following operation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>
                <a:solidFill>
                  <a:srgbClr val="00B050"/>
                </a:solidFill>
              </a:rPr>
              <a:t>Transfer a word of data from one processor </a:t>
            </a:r>
            <a:r>
              <a:rPr lang="en-IN" dirty="0" err="1" smtClean="0">
                <a:solidFill>
                  <a:srgbClr val="00B050"/>
                </a:solidFill>
              </a:rPr>
              <a:t>reg</a:t>
            </a:r>
            <a:r>
              <a:rPr lang="en-IN" dirty="0" smtClean="0">
                <a:solidFill>
                  <a:srgbClr val="00B050"/>
                </a:solidFill>
              </a:rPr>
              <a:t> to another or to ALU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Perform an arithmetic or logical operation and store result in register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Fetch content of MEM and load them in registers 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STORE word from a register into MEM location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7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9240"/>
          </a:xfrm>
        </p:spPr>
        <p:txBody>
          <a:bodyPr/>
          <a:lstStyle/>
          <a:p>
            <a:r>
              <a:rPr lang="en-IN" b="1" dirty="0" smtClean="0">
                <a:solidFill>
                  <a:schemeClr val="accent6"/>
                </a:solidFill>
              </a:rPr>
              <a:t>REGISTER TRANSFERS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939240"/>
            <a:ext cx="11725835" cy="5636372"/>
          </a:xfrm>
        </p:spPr>
        <p:txBody>
          <a:bodyPr/>
          <a:lstStyle/>
          <a:p>
            <a:r>
              <a:rPr lang="en-IN" dirty="0" smtClean="0"/>
              <a:t>Input and output of registers are controlled by switches Fig 7.2</a:t>
            </a:r>
          </a:p>
          <a:p>
            <a:r>
              <a:rPr lang="en-IN" dirty="0" smtClean="0"/>
              <a:t>To transfer contents of register R1 to R4.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Enable output of R1 by setting R1out to 1—places contents of R1 on bus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Enable input of R4 by setting R4in to 1—loads from processor bus to R4.</a:t>
            </a:r>
          </a:p>
          <a:p>
            <a:pPr marL="0" indent="0">
              <a:buNone/>
            </a:pPr>
            <a:endParaRPr lang="en-I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registers consist of edge triggered flip flops so at next active edge of the clock the flip flop that constitute R4 will load the data present at their inputs.</a:t>
            </a:r>
          </a:p>
        </p:txBody>
      </p:sp>
    </p:spTree>
    <p:extLst>
      <p:ext uri="{BB962C8B-B14F-4D97-AF65-F5344CB8AC3E}">
        <p14:creationId xmlns:p14="http://schemas.microsoft.com/office/powerpoint/2010/main" val="18717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2424"/>
            <a:ext cx="106172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1" y="2105025"/>
            <a:ext cx="8280400" cy="40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1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1147</Words>
  <Application>Microsoft Office PowerPoint</Application>
  <PresentationFormat>Widescreen</PresentationFormat>
  <Paragraphs>179</Paragraphs>
  <Slides>31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Control unit </vt:lpstr>
      <vt:lpstr>Fundamental Concepts</vt:lpstr>
      <vt:lpstr>To execute an instrn the processor has to perform following 3 steps</vt:lpstr>
      <vt:lpstr>Single bus organization</vt:lpstr>
      <vt:lpstr>PowerPoint Presentation</vt:lpstr>
      <vt:lpstr>An instn is executed by performing one or more of following operation</vt:lpstr>
      <vt:lpstr>REGISTER TRANSFERS</vt:lpstr>
      <vt:lpstr>PowerPoint Presentation</vt:lpstr>
      <vt:lpstr>PowerPoint Presentation</vt:lpstr>
      <vt:lpstr>Performing an arithmetic or logic operation </vt:lpstr>
      <vt:lpstr>FETCHING A WORD FROM MEMORY</vt:lpstr>
      <vt:lpstr>Signals generated using memory read operation</vt:lpstr>
      <vt:lpstr>PowerPoint Presentation</vt:lpstr>
      <vt:lpstr>Storing a word in memory</vt:lpstr>
      <vt:lpstr>Execution of one complete instruction</vt:lpstr>
      <vt:lpstr>Sequence of control steps for ADD (R3),R1</vt:lpstr>
      <vt:lpstr>Branch Instruction(Branch&lt;0)</vt:lpstr>
      <vt:lpstr>Multiple Bus Organization</vt:lpstr>
      <vt:lpstr>PowerPoint Presentation</vt:lpstr>
      <vt:lpstr>Add R4,R5,R6</vt:lpstr>
      <vt:lpstr>HARDWIRED CONTROL</vt:lpstr>
      <vt:lpstr>Required control  signals are determined by the following information</vt:lpstr>
      <vt:lpstr>Separate Encoder and Decoder</vt:lpstr>
      <vt:lpstr>Control signal for Zin</vt:lpstr>
      <vt:lpstr>Control signal for End</vt:lpstr>
      <vt:lpstr>Complete Processor</vt:lpstr>
      <vt:lpstr>Microprogrammed Control</vt:lpstr>
      <vt:lpstr>PowerPoint Presentation</vt:lpstr>
      <vt:lpstr>PowerPoint Presentation</vt:lpstr>
      <vt:lpstr>Microroutine for Branch&lt;0</vt:lpstr>
      <vt:lpstr>Control Unit to support  branch instruction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unit</dc:title>
  <dc:creator>ANALA</dc:creator>
  <cp:lastModifiedBy>Admin</cp:lastModifiedBy>
  <cp:revision>68</cp:revision>
  <dcterms:created xsi:type="dcterms:W3CDTF">2015-10-02T17:08:07Z</dcterms:created>
  <dcterms:modified xsi:type="dcterms:W3CDTF">2017-06-21T17:44:21Z</dcterms:modified>
</cp:coreProperties>
</file>