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slides/slide79.xml" ContentType="application/vnd.openxmlformats-officedocument.presentationml.slide+xml"/>
  <Override PartName="/ppt/notesSlides/notesSlide7.xml" ContentType="application/vnd.openxmlformats-officedocument.presentationml.notesSlide+xml"/>
  <Default Extension="doc" ContentType="application/msword"/>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91" r:id="rId1"/>
  </p:sldMasterIdLst>
  <p:notesMasterIdLst>
    <p:notesMasterId r:id="rId81"/>
  </p:notesMasterIdLst>
  <p:handoutMasterIdLst>
    <p:handoutMasterId r:id="rId82"/>
  </p:handoutMasterIdLst>
  <p:sldIdLst>
    <p:sldId id="257" r:id="rId2"/>
    <p:sldId id="281"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21" r:id="rId32"/>
    <p:sldId id="322" r:id="rId33"/>
    <p:sldId id="323" r:id="rId34"/>
    <p:sldId id="364" r:id="rId35"/>
    <p:sldId id="324" r:id="rId36"/>
    <p:sldId id="325" r:id="rId37"/>
    <p:sldId id="326" r:id="rId38"/>
    <p:sldId id="327" r:id="rId39"/>
    <p:sldId id="328" r:id="rId40"/>
    <p:sldId id="329" r:id="rId41"/>
    <p:sldId id="330" r:id="rId42"/>
    <p:sldId id="331" r:id="rId43"/>
    <p:sldId id="332" r:id="rId44"/>
    <p:sldId id="333" r:id="rId45"/>
    <p:sldId id="334" r:id="rId46"/>
    <p:sldId id="335" r:id="rId47"/>
    <p:sldId id="336" r:id="rId48"/>
    <p:sldId id="337" r:id="rId49"/>
    <p:sldId id="338" r:id="rId50"/>
    <p:sldId id="339" r:id="rId51"/>
    <p:sldId id="340" r:id="rId52"/>
    <p:sldId id="341" r:id="rId53"/>
    <p:sldId id="342" r:id="rId54"/>
    <p:sldId id="343" r:id="rId55"/>
    <p:sldId id="344" r:id="rId56"/>
    <p:sldId id="345" r:id="rId57"/>
    <p:sldId id="346" r:id="rId58"/>
    <p:sldId id="347" r:id="rId59"/>
    <p:sldId id="348" r:id="rId60"/>
    <p:sldId id="349" r:id="rId61"/>
    <p:sldId id="350" r:id="rId62"/>
    <p:sldId id="351" r:id="rId63"/>
    <p:sldId id="352" r:id="rId64"/>
    <p:sldId id="353" r:id="rId65"/>
    <p:sldId id="354" r:id="rId66"/>
    <p:sldId id="355" r:id="rId67"/>
    <p:sldId id="356" r:id="rId68"/>
    <p:sldId id="357" r:id="rId69"/>
    <p:sldId id="358" r:id="rId70"/>
    <p:sldId id="359" r:id="rId71"/>
    <p:sldId id="360" r:id="rId72"/>
    <p:sldId id="361" r:id="rId73"/>
    <p:sldId id="362" r:id="rId74"/>
    <p:sldId id="363" r:id="rId75"/>
    <p:sldId id="316" r:id="rId76"/>
    <p:sldId id="315" r:id="rId77"/>
    <p:sldId id="319" r:id="rId78"/>
    <p:sldId id="320" r:id="rId79"/>
    <p:sldId id="280" r:id="rId8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728" autoAdjust="0"/>
  </p:normalViewPr>
  <p:slideViewPr>
    <p:cSldViewPr>
      <p:cViewPr varScale="1">
        <p:scale>
          <a:sx n="63" d="100"/>
          <a:sy n="63" d="100"/>
        </p:scale>
        <p:origin x="-64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741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741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741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0359D9AC-2438-4DA2-BDCE-FC2420B8F618}"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53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8909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3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2F86CC93-3B53-4730-9A8D-0505D78BC40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8FAC3259-6FFE-4989-88F5-217658D0E84D}" type="slidenum">
              <a:rPr lang="en-US" smtClean="0"/>
              <a:pPr/>
              <a:t>1</a:t>
            </a:fld>
            <a:endParaRPr lang="en-US" smtClean="0"/>
          </a:p>
        </p:txBody>
      </p:sp>
      <p:sp>
        <p:nvSpPr>
          <p:cNvPr id="90115" name="Rectangle 2"/>
          <p:cNvSpPr>
            <a:spLocks noRo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9971275D-7DFE-4438-8544-9DCF29F6083D}" type="slidenum">
              <a:rPr lang="en-US" smtClean="0"/>
              <a:pPr/>
              <a:t>48</a:t>
            </a:fld>
            <a:endParaRPr lang="en-US" smtClean="0"/>
          </a:p>
        </p:txBody>
      </p:sp>
      <p:sp>
        <p:nvSpPr>
          <p:cNvPr id="99331"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p>
        </p:txBody>
      </p:sp>
      <p:sp>
        <p:nvSpPr>
          <p:cNvPr id="99332"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FB001741-62B4-48E9-8210-0BD80D4B46D6}" type="slidenum">
              <a:rPr lang="en-US" smtClean="0"/>
              <a:pPr/>
              <a:t>51</a:t>
            </a:fld>
            <a:endParaRPr lang="en-US" smtClean="0"/>
          </a:p>
        </p:txBody>
      </p:sp>
      <p:sp>
        <p:nvSpPr>
          <p:cNvPr id="100355"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p>
        </p:txBody>
      </p:sp>
      <p:sp>
        <p:nvSpPr>
          <p:cNvPr id="100356"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49BA766B-08D3-4E37-9F01-3BE9151A4DEC}" type="slidenum">
              <a:rPr lang="en-US" smtClean="0"/>
              <a:pPr/>
              <a:t>58</a:t>
            </a:fld>
            <a:endParaRPr lang="en-US" smtClean="0"/>
          </a:p>
        </p:txBody>
      </p:sp>
      <p:sp>
        <p:nvSpPr>
          <p:cNvPr id="101379"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p>
        </p:txBody>
      </p:sp>
      <p:sp>
        <p:nvSpPr>
          <p:cNvPr id="101380" name="Rectangle 3"/>
          <p:cNvSpPr>
            <a:spLocks noChangeArrowheads="1" noTextEdit="1"/>
          </p:cNvSpPr>
          <p:nvPr>
            <p:ph type="sldImg"/>
          </p:nvPr>
        </p:nvSpPr>
        <p:spPr>
          <a:xfrm>
            <a:off x="1689100" y="781050"/>
            <a:ext cx="3455988" cy="2590800"/>
          </a:xfrm>
          <a:ln w="12700" cap="flat">
            <a:solidFill>
              <a:schemeClr val="tx1"/>
            </a:solid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25166921-8569-4DCE-A831-FB675855E5FD}" type="slidenum">
              <a:rPr lang="en-US" smtClean="0"/>
              <a:pPr/>
              <a:t>59</a:t>
            </a:fld>
            <a:endParaRPr lang="en-US" smtClean="0"/>
          </a:p>
        </p:txBody>
      </p:sp>
      <p:sp>
        <p:nvSpPr>
          <p:cNvPr id="102403"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p>
        </p:txBody>
      </p:sp>
      <p:sp>
        <p:nvSpPr>
          <p:cNvPr id="102404"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83F98B2F-7BB7-4CB1-A14C-2F21E492AB62}" type="slidenum">
              <a:rPr lang="en-US" smtClean="0"/>
              <a:pPr/>
              <a:t>60</a:t>
            </a:fld>
            <a:endParaRPr lang="en-US" smtClean="0"/>
          </a:p>
        </p:txBody>
      </p:sp>
      <p:sp>
        <p:nvSpPr>
          <p:cNvPr id="103427"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p>
        </p:txBody>
      </p:sp>
      <p:sp>
        <p:nvSpPr>
          <p:cNvPr id="103428"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702B47E9-1FD8-482F-A177-A17F7499025E}" type="slidenum">
              <a:rPr lang="en-US" smtClean="0"/>
              <a:pPr/>
              <a:t>79</a:t>
            </a:fld>
            <a:endParaRPr lang="en-US" smtClean="0"/>
          </a:p>
        </p:txBody>
      </p:sp>
      <p:sp>
        <p:nvSpPr>
          <p:cNvPr id="104451" name="Rectangle 2"/>
          <p:cNvSpPr>
            <a:spLocks noRo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12040946-36B0-4ECF-BEBE-47EA263F680F}" type="slidenum">
              <a:rPr lang="en-US" smtClean="0"/>
              <a:pPr/>
              <a:t>4</a:t>
            </a:fld>
            <a:endParaRPr lang="en-US" smtClean="0"/>
          </a:p>
        </p:txBody>
      </p:sp>
      <p:sp>
        <p:nvSpPr>
          <p:cNvPr id="91139"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p>
        </p:txBody>
      </p:sp>
      <p:sp>
        <p:nvSpPr>
          <p:cNvPr id="91140"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726F7708-DA8B-43C3-8426-DBF6E5DA941E}" type="slidenum">
              <a:rPr lang="en-US" smtClean="0"/>
              <a:pPr/>
              <a:t>5</a:t>
            </a:fld>
            <a:endParaRPr lang="en-US" smtClean="0"/>
          </a:p>
        </p:txBody>
      </p:sp>
      <p:sp>
        <p:nvSpPr>
          <p:cNvPr id="92163" name="Rectangle 2"/>
          <p:cNvSpPr>
            <a:spLocks noChangeArrowheads="1"/>
          </p:cNvSpPr>
          <p:nvPr>
            <p:ph type="body" idx="1"/>
          </p:nvPr>
        </p:nvSpPr>
        <p:spPr>
          <a:xfrm>
            <a:off x="914400" y="4346575"/>
            <a:ext cx="5029200" cy="3852863"/>
          </a:xfrm>
          <a:noFill/>
          <a:ln/>
        </p:spPr>
        <p:txBody>
          <a:bodyPr lIns="89166" tIns="43801" rIns="89166" bIns="43801"/>
          <a:lstStyle/>
          <a:p>
            <a:pPr eaLnBrk="1" hangingPunct="1"/>
            <a:endParaRPr lang="en-US" smtClean="0"/>
          </a:p>
        </p:txBody>
      </p:sp>
      <p:sp>
        <p:nvSpPr>
          <p:cNvPr id="92164" name="Rectangle 3"/>
          <p:cNvSpPr>
            <a:spLocks noChangeArrowheads="1" noTextEdit="1"/>
          </p:cNvSpPr>
          <p:nvPr>
            <p:ph type="sldImg"/>
          </p:nvPr>
        </p:nvSpPr>
        <p:spPr>
          <a:xfrm>
            <a:off x="1295400" y="798513"/>
            <a:ext cx="4267200" cy="3200400"/>
          </a:xfrm>
          <a:ln w="12700" cap="flat">
            <a:solidFill>
              <a:schemeClr val="tx1"/>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6070FFAF-D008-4C32-91E6-A98AD324DE15}" type="slidenum">
              <a:rPr lang="en-US" smtClean="0"/>
              <a:pPr/>
              <a:t>6</a:t>
            </a:fld>
            <a:endParaRPr lang="en-US" smtClean="0"/>
          </a:p>
        </p:txBody>
      </p:sp>
      <p:sp>
        <p:nvSpPr>
          <p:cNvPr id="93187" name="Rectangle 2"/>
          <p:cNvSpPr>
            <a:spLocks noChangeArrowheads="1"/>
          </p:cNvSpPr>
          <p:nvPr>
            <p:ph type="body" idx="1"/>
          </p:nvPr>
        </p:nvSpPr>
        <p:spPr>
          <a:xfrm>
            <a:off x="914400" y="4346575"/>
            <a:ext cx="5029200" cy="3852863"/>
          </a:xfrm>
          <a:noFill/>
          <a:ln/>
        </p:spPr>
        <p:txBody>
          <a:bodyPr lIns="89166" tIns="43801" rIns="89166" bIns="43801"/>
          <a:lstStyle/>
          <a:p>
            <a:pPr eaLnBrk="1" hangingPunct="1"/>
            <a:endParaRPr lang="en-US" smtClean="0"/>
          </a:p>
        </p:txBody>
      </p:sp>
      <p:sp>
        <p:nvSpPr>
          <p:cNvPr id="93188" name="Rectangle 3"/>
          <p:cNvSpPr>
            <a:spLocks noChangeArrowheads="1" noTextEdit="1"/>
          </p:cNvSpPr>
          <p:nvPr>
            <p:ph type="sldImg"/>
          </p:nvPr>
        </p:nvSpPr>
        <p:spPr>
          <a:xfrm>
            <a:off x="1295400" y="798513"/>
            <a:ext cx="4267200" cy="3200400"/>
          </a:xfrm>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C2C6D63C-0C66-40F3-803C-16DD36EAD3C0}" type="slidenum">
              <a:rPr lang="en-US" smtClean="0"/>
              <a:pPr/>
              <a:t>31</a:t>
            </a:fld>
            <a:endParaRPr lang="en-US" smtClean="0"/>
          </a:p>
        </p:txBody>
      </p:sp>
      <p:sp>
        <p:nvSpPr>
          <p:cNvPr id="94211"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p>
        </p:txBody>
      </p:sp>
      <p:sp>
        <p:nvSpPr>
          <p:cNvPr id="94212"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18E9A998-18C6-4A23-B6BB-575EE221653C}" type="slidenum">
              <a:rPr lang="en-US" smtClean="0"/>
              <a:pPr/>
              <a:t>32</a:t>
            </a:fld>
            <a:endParaRPr lang="en-US" smtClean="0"/>
          </a:p>
        </p:txBody>
      </p:sp>
      <p:sp>
        <p:nvSpPr>
          <p:cNvPr id="95235"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p>
        </p:txBody>
      </p:sp>
      <p:sp>
        <p:nvSpPr>
          <p:cNvPr id="95236"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5F071AB5-FB24-44B3-A477-2B868FEA6A36}" type="slidenum">
              <a:rPr lang="en-US" smtClean="0"/>
              <a:pPr/>
              <a:t>33</a:t>
            </a:fld>
            <a:endParaRPr lang="en-US" smtClean="0"/>
          </a:p>
        </p:txBody>
      </p:sp>
      <p:sp>
        <p:nvSpPr>
          <p:cNvPr id="96259"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p>
        </p:txBody>
      </p:sp>
      <p:sp>
        <p:nvSpPr>
          <p:cNvPr id="96260"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90B66332-FF29-4955-816C-975E122BC315}" type="slidenum">
              <a:rPr lang="en-US" smtClean="0"/>
              <a:pPr/>
              <a:t>38</a:t>
            </a:fld>
            <a:endParaRPr lang="en-US" smtClean="0"/>
          </a:p>
        </p:txBody>
      </p:sp>
      <p:sp>
        <p:nvSpPr>
          <p:cNvPr id="97283" name="Rectangle 2"/>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p>
        </p:txBody>
      </p:sp>
      <p:sp>
        <p:nvSpPr>
          <p:cNvPr id="97284" name="Rectangle 3"/>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531AA00A-2BE6-45DF-8095-F028E82219D9}" type="slidenum">
              <a:rPr lang="en-US" smtClean="0"/>
              <a:pPr/>
              <a:t>39</a:t>
            </a:fld>
            <a:endParaRPr lang="en-US" smtClean="0"/>
          </a:p>
        </p:txBody>
      </p:sp>
      <p:sp>
        <p:nvSpPr>
          <p:cNvPr id="98307" name="Rectangle 1026"/>
          <p:cNvSpPr>
            <a:spLocks noChangeArrowheads="1"/>
          </p:cNvSpPr>
          <p:nvPr>
            <p:ph type="body" idx="1"/>
          </p:nvPr>
        </p:nvSpPr>
        <p:spPr>
          <a:xfrm>
            <a:off x="914400" y="4346575"/>
            <a:ext cx="5029200" cy="3852863"/>
          </a:xfrm>
          <a:noFill/>
          <a:ln/>
        </p:spPr>
        <p:txBody>
          <a:bodyPr lIns="90487" tIns="44450" rIns="90487" bIns="44450"/>
          <a:lstStyle/>
          <a:p>
            <a:pPr eaLnBrk="1" hangingPunct="1"/>
            <a:endParaRPr lang="en-US" smtClean="0"/>
          </a:p>
        </p:txBody>
      </p:sp>
      <p:sp>
        <p:nvSpPr>
          <p:cNvPr id="98308" name="Rectangle 1027"/>
          <p:cNvSpPr>
            <a:spLocks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Deepika C N                 RVCE    </a:t>
            </a:r>
            <a:endParaRPr lang="en-US"/>
          </a:p>
        </p:txBody>
      </p:sp>
      <p:sp>
        <p:nvSpPr>
          <p:cNvPr id="6" name="Slide Number Placeholder 5"/>
          <p:cNvSpPr>
            <a:spLocks noGrp="1"/>
          </p:cNvSpPr>
          <p:nvPr>
            <p:ph type="sldNum" sz="quarter" idx="12"/>
          </p:nvPr>
        </p:nvSpPr>
        <p:spPr/>
        <p:txBody>
          <a:bodyPr/>
          <a:lstStyle/>
          <a:p>
            <a:pPr>
              <a:defRPr/>
            </a:pPr>
            <a:fld id="{18585E77-7089-4C0F-9059-249E3F604DF8}"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Deepika C N                 RVCE    </a:t>
            </a:r>
            <a:endParaRPr lang="en-US"/>
          </a:p>
        </p:txBody>
      </p:sp>
      <p:sp>
        <p:nvSpPr>
          <p:cNvPr id="6" name="Slide Number Placeholder 5"/>
          <p:cNvSpPr>
            <a:spLocks noGrp="1"/>
          </p:cNvSpPr>
          <p:nvPr>
            <p:ph type="sldNum" sz="quarter" idx="12"/>
          </p:nvPr>
        </p:nvSpPr>
        <p:spPr/>
        <p:txBody>
          <a:bodyPr/>
          <a:lstStyle/>
          <a:p>
            <a:pPr>
              <a:defRPr/>
            </a:pPr>
            <a:fld id="{8BAE5684-F2D3-498E-9D50-B54F8FADB6EB}"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Deepika C N                 RVCE    </a:t>
            </a:r>
            <a:endParaRPr lang="en-US"/>
          </a:p>
        </p:txBody>
      </p:sp>
      <p:sp>
        <p:nvSpPr>
          <p:cNvPr id="6" name="Slide Number Placeholder 5"/>
          <p:cNvSpPr>
            <a:spLocks noGrp="1"/>
          </p:cNvSpPr>
          <p:nvPr>
            <p:ph type="sldNum" sz="quarter" idx="12"/>
          </p:nvPr>
        </p:nvSpPr>
        <p:spPr/>
        <p:txBody>
          <a:bodyPr/>
          <a:lstStyle/>
          <a:p>
            <a:pPr>
              <a:defRPr/>
            </a:pPr>
            <a:fld id="{D42E4154-557D-4446-8974-42C6AF60C887}"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Deepika C N                 RVCE    </a:t>
            </a:r>
            <a:endParaRPr lang="en-US"/>
          </a:p>
        </p:txBody>
      </p:sp>
      <p:sp>
        <p:nvSpPr>
          <p:cNvPr id="6" name="Slide Number Placeholder 5"/>
          <p:cNvSpPr>
            <a:spLocks noGrp="1"/>
          </p:cNvSpPr>
          <p:nvPr>
            <p:ph type="sldNum" sz="quarter" idx="12"/>
          </p:nvPr>
        </p:nvSpPr>
        <p:spPr/>
        <p:txBody>
          <a:bodyPr/>
          <a:lstStyle/>
          <a:p>
            <a:pPr>
              <a:defRPr/>
            </a:pPr>
            <a:fld id="{D8A52102-AE31-4C40-8325-6FB8D5AF837F}"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Deepika C N                 RVCE    </a:t>
            </a:r>
            <a:endParaRPr lang="en-US"/>
          </a:p>
        </p:txBody>
      </p:sp>
      <p:sp>
        <p:nvSpPr>
          <p:cNvPr id="6" name="Slide Number Placeholder 5"/>
          <p:cNvSpPr>
            <a:spLocks noGrp="1"/>
          </p:cNvSpPr>
          <p:nvPr>
            <p:ph type="sldNum" sz="quarter" idx="12"/>
          </p:nvPr>
        </p:nvSpPr>
        <p:spPr/>
        <p:txBody>
          <a:bodyPr/>
          <a:lstStyle/>
          <a:p>
            <a:pPr>
              <a:defRPr/>
            </a:pPr>
            <a:fld id="{8A895677-929C-4D59-A189-52C0CBFAB630}"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Deepika C N                 RVCE    </a:t>
            </a:r>
            <a:endParaRPr lang="en-US"/>
          </a:p>
        </p:txBody>
      </p:sp>
      <p:sp>
        <p:nvSpPr>
          <p:cNvPr id="7" name="Slide Number Placeholder 6"/>
          <p:cNvSpPr>
            <a:spLocks noGrp="1"/>
          </p:cNvSpPr>
          <p:nvPr>
            <p:ph type="sldNum" sz="quarter" idx="12"/>
          </p:nvPr>
        </p:nvSpPr>
        <p:spPr/>
        <p:txBody>
          <a:bodyPr/>
          <a:lstStyle/>
          <a:p>
            <a:pPr>
              <a:defRPr/>
            </a:pPr>
            <a:fld id="{DD6C4114-0C5B-479D-94D1-46213D505666}"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smtClean="0"/>
              <a:t>Deepika C N                 RVCE    </a:t>
            </a:r>
            <a:endParaRPr lang="en-US"/>
          </a:p>
        </p:txBody>
      </p:sp>
      <p:sp>
        <p:nvSpPr>
          <p:cNvPr id="9" name="Slide Number Placeholder 8"/>
          <p:cNvSpPr>
            <a:spLocks noGrp="1"/>
          </p:cNvSpPr>
          <p:nvPr>
            <p:ph type="sldNum" sz="quarter" idx="12"/>
          </p:nvPr>
        </p:nvSpPr>
        <p:spPr/>
        <p:txBody>
          <a:bodyPr/>
          <a:lstStyle/>
          <a:p>
            <a:pPr>
              <a:defRPr/>
            </a:pPr>
            <a:fld id="{338B8458-2CC4-4D6E-B5A8-2B6D725B78EC}"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smtClean="0"/>
              <a:t>Deepika C N                 RVCE    </a:t>
            </a:r>
            <a:endParaRPr lang="en-US"/>
          </a:p>
        </p:txBody>
      </p:sp>
      <p:sp>
        <p:nvSpPr>
          <p:cNvPr id="5" name="Slide Number Placeholder 4"/>
          <p:cNvSpPr>
            <a:spLocks noGrp="1"/>
          </p:cNvSpPr>
          <p:nvPr>
            <p:ph type="sldNum" sz="quarter" idx="12"/>
          </p:nvPr>
        </p:nvSpPr>
        <p:spPr/>
        <p:txBody>
          <a:bodyPr/>
          <a:lstStyle/>
          <a:p>
            <a:pPr>
              <a:defRPr/>
            </a:pPr>
            <a:fld id="{5BD682BF-D1D4-411C-83BD-DB5ECF390C04}"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smtClean="0"/>
              <a:t>Deepika C N                 RVCE    </a:t>
            </a:r>
            <a:endParaRPr lang="en-US"/>
          </a:p>
        </p:txBody>
      </p:sp>
      <p:sp>
        <p:nvSpPr>
          <p:cNvPr id="4" name="Slide Number Placeholder 3"/>
          <p:cNvSpPr>
            <a:spLocks noGrp="1"/>
          </p:cNvSpPr>
          <p:nvPr>
            <p:ph type="sldNum" sz="quarter" idx="12"/>
          </p:nvPr>
        </p:nvSpPr>
        <p:spPr/>
        <p:txBody>
          <a:bodyPr/>
          <a:lstStyle/>
          <a:p>
            <a:pPr>
              <a:defRPr/>
            </a:pPr>
            <a:fld id="{C6D25861-3D4C-4260-A100-9A77A96ACC30}"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Deepika C N                 RVCE    </a:t>
            </a:r>
            <a:endParaRPr lang="en-US"/>
          </a:p>
        </p:txBody>
      </p:sp>
      <p:sp>
        <p:nvSpPr>
          <p:cNvPr id="7" name="Slide Number Placeholder 6"/>
          <p:cNvSpPr>
            <a:spLocks noGrp="1"/>
          </p:cNvSpPr>
          <p:nvPr>
            <p:ph type="sldNum" sz="quarter" idx="12"/>
          </p:nvPr>
        </p:nvSpPr>
        <p:spPr/>
        <p:txBody>
          <a:bodyPr/>
          <a:lstStyle/>
          <a:p>
            <a:pPr>
              <a:defRPr/>
            </a:pPr>
            <a:fld id="{C24CDF36-57BD-4204-BE7E-FABA63E3B42A}"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Deepika C N                 RVCE    </a:t>
            </a:r>
            <a:endParaRPr lang="en-US"/>
          </a:p>
        </p:txBody>
      </p:sp>
      <p:sp>
        <p:nvSpPr>
          <p:cNvPr id="7" name="Slide Number Placeholder 6"/>
          <p:cNvSpPr>
            <a:spLocks noGrp="1"/>
          </p:cNvSpPr>
          <p:nvPr>
            <p:ph type="sldNum" sz="quarter" idx="12"/>
          </p:nvPr>
        </p:nvSpPr>
        <p:spPr/>
        <p:txBody>
          <a:bodyPr/>
          <a:lstStyle/>
          <a:p>
            <a:pPr>
              <a:defRPr/>
            </a:pPr>
            <a:fld id="{704A9700-41C3-4D3A-9B08-2A56CD3A8AAE}"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smtClean="0"/>
              <a:t>Deepika C N                 RVCE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7867861-E3FB-411E-86BB-0291C975F8AF}"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Lst>
  <p:transition spd="med">
    <p:random/>
  </p:transition>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en.wikipedia.org/wiki/ER_diagram" TargetMode="External"/><Relationship Id="rId7" Type="http://schemas.openxmlformats.org/officeDocument/2006/relationships/hyperlink" Target="http://en.wikipedia.org/wiki/Decision_table" TargetMode="External"/><Relationship Id="rId2" Type="http://schemas.openxmlformats.org/officeDocument/2006/relationships/hyperlink" Target="http://en.wikipedia.org/wiki/Programming_language" TargetMode="External"/><Relationship Id="rId1" Type="http://schemas.openxmlformats.org/officeDocument/2006/relationships/slideLayout" Target="../slideLayouts/slideLayout2.xml"/><Relationship Id="rId6" Type="http://schemas.openxmlformats.org/officeDocument/2006/relationships/hyperlink" Target="http://en.wikipedia.org/wiki/Decision_Tree" TargetMode="External"/><Relationship Id="rId5" Type="http://schemas.openxmlformats.org/officeDocument/2006/relationships/hyperlink" Target="http://en.wikipedia.org/wiki/Structure_chart" TargetMode="External"/><Relationship Id="rId4" Type="http://schemas.openxmlformats.org/officeDocument/2006/relationships/hyperlink" Target="http://en.wikipedia.org/wiki/Data_flow_diagra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Microsoft_Office_Word_97_-_2003_Document2.doc"/><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57.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1219200" y="381000"/>
            <a:ext cx="7162800" cy="936625"/>
          </a:xfrm>
        </p:spPr>
        <p:txBody>
          <a:bodyPr/>
          <a:lstStyle/>
          <a:p>
            <a:pPr eaLnBrk="1" fontAlgn="auto" hangingPunct="1">
              <a:spcAft>
                <a:spcPts val="0"/>
              </a:spcAft>
              <a:defRPr/>
            </a:pPr>
            <a:r>
              <a:rPr lang="en-US"/>
              <a:t>Software Engineering</a:t>
            </a:r>
            <a:endParaRPr lang="en-AU"/>
          </a:p>
        </p:txBody>
      </p:sp>
      <p:sp>
        <p:nvSpPr>
          <p:cNvPr id="10243" name="Rectangle 3"/>
          <p:cNvSpPr>
            <a:spLocks noGrp="1" noChangeArrowheads="1"/>
          </p:cNvSpPr>
          <p:nvPr>
            <p:ph type="subTitle" idx="1"/>
          </p:nvPr>
        </p:nvSpPr>
        <p:spPr>
          <a:xfrm>
            <a:off x="1143000" y="2590800"/>
            <a:ext cx="7543800" cy="3128963"/>
          </a:xfrm>
        </p:spPr>
        <p:txBody>
          <a:bodyPr/>
          <a:lstStyle/>
          <a:p>
            <a:pPr eaLnBrk="1" hangingPunct="1"/>
            <a:r>
              <a:rPr lang="en-US" smtClean="0"/>
              <a:t>Text Book:</a:t>
            </a:r>
            <a:r>
              <a:rPr lang="en-US" sz="2800" smtClean="0"/>
              <a:t> by </a:t>
            </a:r>
            <a:r>
              <a:rPr lang="en-US" smtClean="0"/>
              <a:t>Ian Sommerville, 8</a:t>
            </a:r>
            <a:r>
              <a:rPr lang="en-US" baseline="30000" smtClean="0"/>
              <a:t>th</a:t>
            </a:r>
            <a:r>
              <a:rPr lang="en-US" smtClean="0"/>
              <a:t> </a:t>
            </a:r>
            <a:r>
              <a:rPr lang="en-US" sz="2800" smtClean="0"/>
              <a:t> Edition</a:t>
            </a:r>
          </a:p>
          <a:p>
            <a:pPr eaLnBrk="1" hangingPunct="1"/>
            <a:endParaRPr lang="en-US" smtClean="0"/>
          </a:p>
          <a:p>
            <a:pPr eaLnBrk="1" hangingPunct="1"/>
            <a:endParaRPr lang="en-US" smtClean="0"/>
          </a:p>
        </p:txBody>
      </p:sp>
      <p:sp>
        <p:nvSpPr>
          <p:cNvPr id="10244" name="Text Box 4"/>
          <p:cNvSpPr txBox="1">
            <a:spLocks noChangeArrowheads="1"/>
          </p:cNvSpPr>
          <p:nvPr/>
        </p:nvSpPr>
        <p:spPr bwMode="auto">
          <a:xfrm>
            <a:off x="152400" y="914400"/>
            <a:ext cx="1143000" cy="366713"/>
          </a:xfrm>
          <a:prstGeom prst="rect">
            <a:avLst/>
          </a:prstGeom>
          <a:noFill/>
          <a:ln w="9525">
            <a:noFill/>
            <a:miter lim="800000"/>
            <a:headEnd/>
            <a:tailEnd/>
          </a:ln>
        </p:spPr>
        <p:txBody>
          <a:bodyPr>
            <a:spAutoFit/>
          </a:bodyPr>
          <a:lstStyle/>
          <a:p>
            <a:pPr>
              <a:spcBef>
                <a:spcPct val="50000"/>
              </a:spcBef>
            </a:pPr>
            <a:r>
              <a:rPr lang="en-US" b="1"/>
              <a:t>Subject:</a:t>
            </a:r>
          </a:p>
        </p:txBody>
      </p:sp>
      <p:sp>
        <p:nvSpPr>
          <p:cNvPr id="10245" name="Text Box 5"/>
          <p:cNvSpPr txBox="1">
            <a:spLocks noChangeArrowheads="1"/>
          </p:cNvSpPr>
          <p:nvPr/>
        </p:nvSpPr>
        <p:spPr bwMode="auto">
          <a:xfrm>
            <a:off x="228600" y="1905000"/>
            <a:ext cx="3886200" cy="366713"/>
          </a:xfrm>
          <a:prstGeom prst="rect">
            <a:avLst/>
          </a:prstGeom>
          <a:noFill/>
          <a:ln w="9525">
            <a:noFill/>
            <a:miter lim="800000"/>
            <a:headEnd/>
            <a:tailEnd/>
          </a:ln>
        </p:spPr>
        <p:txBody>
          <a:bodyPr>
            <a:spAutoFit/>
          </a:bodyPr>
          <a:lstStyle/>
          <a:p>
            <a:pPr>
              <a:spcBef>
                <a:spcPct val="50000"/>
              </a:spcBef>
            </a:pPr>
            <a:r>
              <a:rPr lang="en-US" b="1" dirty="0"/>
              <a:t>Subject Code: </a:t>
            </a:r>
            <a:r>
              <a:rPr lang="en-US" b="1" dirty="0" smtClean="0"/>
              <a:t>12IS62</a:t>
            </a:r>
            <a:endParaRPr lang="en-US" b="1" dirty="0"/>
          </a:p>
        </p:txBody>
      </p:sp>
    </p:spTree>
  </p:cSld>
  <p:clrMapOvr>
    <a:masterClrMapping/>
  </p:clrMapOvr>
  <p:transition spd="med">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fontAlgn="auto" hangingPunct="1">
              <a:spcAft>
                <a:spcPts val="0"/>
              </a:spcAft>
              <a:defRPr/>
            </a:pPr>
            <a:r>
              <a:rPr lang="en-GB"/>
              <a:t>What is software engineering?</a:t>
            </a:r>
          </a:p>
        </p:txBody>
      </p:sp>
      <p:sp>
        <p:nvSpPr>
          <p:cNvPr id="19459" name="Rectangle 3"/>
          <p:cNvSpPr>
            <a:spLocks noGrp="1" noChangeArrowheads="1"/>
          </p:cNvSpPr>
          <p:nvPr>
            <p:ph idx="1"/>
          </p:nvPr>
        </p:nvSpPr>
        <p:spPr/>
        <p:txBody>
          <a:bodyPr/>
          <a:lstStyle/>
          <a:p>
            <a:pPr eaLnBrk="1" hangingPunct="1"/>
            <a:r>
              <a:rPr lang="en-GB" sz="2800" smtClean="0"/>
              <a:t>Software engineering is an engineering discipline that is concerned with all aspects of software production.</a:t>
            </a:r>
          </a:p>
          <a:p>
            <a:pPr eaLnBrk="1" hangingPunct="1"/>
            <a:r>
              <a:rPr lang="en-GB" sz="2800" smtClean="0"/>
              <a:t>Software engineers should adopt a systematic and organised approach to their work and use appropriate tools and techniques depending on the problem to be solved, the development constraints and the resources available.</a:t>
            </a:r>
          </a:p>
        </p:txBody>
      </p:sp>
      <p:sp>
        <p:nvSpPr>
          <p:cNvPr id="19460"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6B813DA2-292F-4E6B-BEA1-373CFBA06624}" type="slidenum">
              <a:rPr lang="en-US" smtClean="0"/>
              <a:pPr/>
              <a:t>10</a:t>
            </a:fld>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normAutofit fontScale="90000"/>
          </a:bodyPr>
          <a:lstStyle/>
          <a:p>
            <a:pPr eaLnBrk="1" fontAlgn="auto" hangingPunct="1">
              <a:spcAft>
                <a:spcPts val="0"/>
              </a:spcAft>
              <a:defRPr/>
            </a:pPr>
            <a:r>
              <a:rPr lang="en-GB" sz="3600"/>
              <a:t>What is the difference between software engineering and computer science?</a:t>
            </a:r>
            <a:endParaRPr lang="en-GB"/>
          </a:p>
        </p:txBody>
      </p:sp>
      <p:sp>
        <p:nvSpPr>
          <p:cNvPr id="20483" name="Rectangle 3"/>
          <p:cNvSpPr>
            <a:spLocks noGrp="1" noChangeArrowheads="1"/>
          </p:cNvSpPr>
          <p:nvPr>
            <p:ph idx="1"/>
          </p:nvPr>
        </p:nvSpPr>
        <p:spPr/>
        <p:txBody>
          <a:bodyPr/>
          <a:lstStyle/>
          <a:p>
            <a:pPr eaLnBrk="1" hangingPunct="1"/>
            <a:r>
              <a:rPr lang="en-GB" sz="2800" smtClean="0"/>
              <a:t>Computer science is concerned with theory and fundamentals; software engineering is concerned with the practicalities of developing and delivering useful software.</a:t>
            </a:r>
          </a:p>
          <a:p>
            <a:pPr eaLnBrk="1" hangingPunct="1"/>
            <a:r>
              <a:rPr lang="en-GB" sz="2800" smtClean="0"/>
              <a:t>Computer science theories are still insufficient to act as a complete underpinning for software engineering (unlike e.g. physics and electrical engineering).</a:t>
            </a:r>
          </a:p>
        </p:txBody>
      </p:sp>
      <p:sp>
        <p:nvSpPr>
          <p:cNvPr id="20484"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6BB554D6-E207-418F-8398-BB61532B6851}" type="slidenum">
              <a:rPr lang="en-US" smtClean="0"/>
              <a:pPr/>
              <a:t>11</a:t>
            </a:fld>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ormAutofit fontScale="90000"/>
          </a:bodyPr>
          <a:lstStyle/>
          <a:p>
            <a:pPr eaLnBrk="1" fontAlgn="auto" hangingPunct="1">
              <a:spcAft>
                <a:spcPts val="0"/>
              </a:spcAft>
              <a:defRPr/>
            </a:pPr>
            <a:r>
              <a:rPr lang="en-GB" sz="3600"/>
              <a:t>What is the difference between software engineering and system engineering?</a:t>
            </a:r>
            <a:endParaRPr lang="en-GB"/>
          </a:p>
        </p:txBody>
      </p:sp>
      <p:sp>
        <p:nvSpPr>
          <p:cNvPr id="21507" name="Rectangle 3"/>
          <p:cNvSpPr>
            <a:spLocks noGrp="1" noChangeArrowheads="1"/>
          </p:cNvSpPr>
          <p:nvPr>
            <p:ph idx="1"/>
          </p:nvPr>
        </p:nvSpPr>
        <p:spPr/>
        <p:txBody>
          <a:bodyPr/>
          <a:lstStyle/>
          <a:p>
            <a:pPr marL="488950" indent="-488950" defTabSz="962025" eaLnBrk="1" hangingPunct="1">
              <a:lnSpc>
                <a:spcPct val="90000"/>
              </a:lnSpc>
            </a:pPr>
            <a:r>
              <a:rPr lang="en-GB" sz="2800" smtClean="0"/>
              <a:t>System engineering is concerned with all aspects of computer-based systems development including hardware, software and process engineering. Software engineering is part of this process concerned with developing the software infrastructure, control, applications and databases in the system.</a:t>
            </a:r>
          </a:p>
          <a:p>
            <a:pPr marL="488950" indent="-488950" defTabSz="962025" eaLnBrk="1" hangingPunct="1">
              <a:lnSpc>
                <a:spcPct val="90000"/>
              </a:lnSpc>
            </a:pPr>
            <a:r>
              <a:rPr lang="en-GB" sz="2800" smtClean="0"/>
              <a:t>System engineers are involved in system specification, architectural design, integration and deployment.</a:t>
            </a:r>
          </a:p>
        </p:txBody>
      </p:sp>
      <p:sp>
        <p:nvSpPr>
          <p:cNvPr id="21508"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C2B3FB6-A6EF-4816-8CA7-8CDD0AE45694}" type="slidenum">
              <a:rPr lang="en-US" smtClean="0"/>
              <a:pPr/>
              <a:t>12</a:t>
            </a:fld>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fontAlgn="auto" hangingPunct="1">
              <a:spcAft>
                <a:spcPts val="0"/>
              </a:spcAft>
              <a:defRPr/>
            </a:pPr>
            <a:r>
              <a:rPr lang="en-GB"/>
              <a:t>What is a software process?</a:t>
            </a:r>
          </a:p>
        </p:txBody>
      </p:sp>
      <p:sp>
        <p:nvSpPr>
          <p:cNvPr id="22531" name="Rectangle 3"/>
          <p:cNvSpPr>
            <a:spLocks noGrp="1" noChangeArrowheads="1"/>
          </p:cNvSpPr>
          <p:nvPr>
            <p:ph idx="1"/>
          </p:nvPr>
        </p:nvSpPr>
        <p:spPr/>
        <p:txBody>
          <a:bodyPr/>
          <a:lstStyle/>
          <a:p>
            <a:pPr marL="488950" indent="-488950" defTabSz="962025" eaLnBrk="1" hangingPunct="1">
              <a:lnSpc>
                <a:spcPct val="90000"/>
              </a:lnSpc>
            </a:pPr>
            <a:r>
              <a:rPr lang="en-GB" smtClean="0"/>
              <a:t>A set of activities whose goal is the development or evolution of software.</a:t>
            </a:r>
          </a:p>
          <a:p>
            <a:pPr marL="488950" indent="-488950" defTabSz="962025" eaLnBrk="1" hangingPunct="1">
              <a:lnSpc>
                <a:spcPct val="90000"/>
              </a:lnSpc>
            </a:pPr>
            <a:r>
              <a:rPr lang="en-GB" smtClean="0"/>
              <a:t>Generic activities in all software processes are:</a:t>
            </a:r>
          </a:p>
          <a:p>
            <a:pPr marL="1089025" lvl="1" indent="-479425" defTabSz="962025" eaLnBrk="1" hangingPunct="1">
              <a:lnSpc>
                <a:spcPct val="90000"/>
              </a:lnSpc>
            </a:pPr>
            <a:r>
              <a:rPr lang="en-GB" sz="2400" smtClean="0"/>
              <a:t>Specification - what the system should do and its development constraints</a:t>
            </a:r>
          </a:p>
          <a:p>
            <a:pPr marL="1089025" lvl="1" indent="-479425" defTabSz="962025" eaLnBrk="1" hangingPunct="1">
              <a:lnSpc>
                <a:spcPct val="90000"/>
              </a:lnSpc>
            </a:pPr>
            <a:r>
              <a:rPr lang="en-GB" sz="2400" smtClean="0"/>
              <a:t>Development - production of the software system</a:t>
            </a:r>
          </a:p>
          <a:p>
            <a:pPr marL="1089025" lvl="1" indent="-479425" defTabSz="962025" eaLnBrk="1" hangingPunct="1">
              <a:lnSpc>
                <a:spcPct val="90000"/>
              </a:lnSpc>
            </a:pPr>
            <a:r>
              <a:rPr lang="en-GB" sz="2400" smtClean="0"/>
              <a:t>Validation - checking that the software is what the customer wants</a:t>
            </a:r>
          </a:p>
          <a:p>
            <a:pPr marL="1089025" lvl="1" indent="-479425" defTabSz="962025" eaLnBrk="1" hangingPunct="1">
              <a:lnSpc>
                <a:spcPct val="90000"/>
              </a:lnSpc>
            </a:pPr>
            <a:r>
              <a:rPr lang="en-GB" sz="2400" smtClean="0"/>
              <a:t>Evolution - changing the software in response to changing demands.</a:t>
            </a:r>
          </a:p>
        </p:txBody>
      </p:sp>
      <p:sp>
        <p:nvSpPr>
          <p:cNvPr id="22532"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7FB5225B-9B3C-4AAB-92E6-02FD6836DD03}" type="slidenum">
              <a:rPr lang="en-US" smtClean="0"/>
              <a:pPr/>
              <a:t>13</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fontAlgn="auto" hangingPunct="1">
              <a:spcAft>
                <a:spcPts val="0"/>
              </a:spcAft>
              <a:defRPr/>
            </a:pPr>
            <a:r>
              <a:rPr lang="en-GB"/>
              <a:t>What is a software process model?</a:t>
            </a:r>
          </a:p>
        </p:txBody>
      </p:sp>
      <p:sp>
        <p:nvSpPr>
          <p:cNvPr id="23555" name="Rectangle 3"/>
          <p:cNvSpPr>
            <a:spLocks noGrp="1" noChangeArrowheads="1"/>
          </p:cNvSpPr>
          <p:nvPr>
            <p:ph idx="1"/>
          </p:nvPr>
        </p:nvSpPr>
        <p:spPr/>
        <p:txBody>
          <a:bodyPr/>
          <a:lstStyle/>
          <a:p>
            <a:pPr marL="488950" indent="-488950" defTabSz="962025" eaLnBrk="1" hangingPunct="1">
              <a:lnSpc>
                <a:spcPct val="90000"/>
              </a:lnSpc>
            </a:pPr>
            <a:r>
              <a:rPr lang="en-GB" smtClean="0"/>
              <a:t>A simplified representation of a software process, presented from a specific perspective.</a:t>
            </a:r>
          </a:p>
          <a:p>
            <a:pPr marL="488950" indent="-488950" defTabSz="962025" eaLnBrk="1" hangingPunct="1">
              <a:lnSpc>
                <a:spcPct val="90000"/>
              </a:lnSpc>
            </a:pPr>
            <a:r>
              <a:rPr lang="en-GB" smtClean="0"/>
              <a:t>Examples of process perspectives are</a:t>
            </a:r>
          </a:p>
          <a:p>
            <a:pPr marL="1089025" lvl="1" indent="-479425" defTabSz="962025" eaLnBrk="1" hangingPunct="1">
              <a:lnSpc>
                <a:spcPct val="90000"/>
              </a:lnSpc>
            </a:pPr>
            <a:r>
              <a:rPr lang="en-GB" sz="2400" smtClean="0"/>
              <a:t>Workflow perspective - sequence of activities;</a:t>
            </a:r>
          </a:p>
          <a:p>
            <a:pPr marL="1089025" lvl="1" indent="-479425" defTabSz="962025" eaLnBrk="1" hangingPunct="1">
              <a:lnSpc>
                <a:spcPct val="90000"/>
              </a:lnSpc>
            </a:pPr>
            <a:r>
              <a:rPr lang="en-GB" sz="2400" smtClean="0"/>
              <a:t>Data-flow perspective - information flow;</a:t>
            </a:r>
          </a:p>
          <a:p>
            <a:pPr marL="1089025" lvl="1" indent="-479425" defTabSz="962025" eaLnBrk="1" hangingPunct="1">
              <a:lnSpc>
                <a:spcPct val="90000"/>
              </a:lnSpc>
            </a:pPr>
            <a:r>
              <a:rPr lang="en-GB" sz="2400" smtClean="0"/>
              <a:t>Role/action perspective - who does what.</a:t>
            </a:r>
          </a:p>
          <a:p>
            <a:pPr marL="488950" indent="-488950" defTabSz="962025" eaLnBrk="1" hangingPunct="1">
              <a:lnSpc>
                <a:spcPct val="90000"/>
              </a:lnSpc>
            </a:pPr>
            <a:r>
              <a:rPr lang="en-GB" smtClean="0"/>
              <a:t>Generic process models	</a:t>
            </a:r>
          </a:p>
          <a:p>
            <a:pPr marL="1089025" lvl="1" indent="-479425" defTabSz="962025" eaLnBrk="1" hangingPunct="1">
              <a:lnSpc>
                <a:spcPct val="90000"/>
              </a:lnSpc>
            </a:pPr>
            <a:r>
              <a:rPr lang="en-GB" sz="2400" smtClean="0"/>
              <a:t>Waterfall;</a:t>
            </a:r>
          </a:p>
          <a:p>
            <a:pPr marL="1089025" lvl="1" indent="-479425" defTabSz="962025" eaLnBrk="1" hangingPunct="1">
              <a:lnSpc>
                <a:spcPct val="90000"/>
              </a:lnSpc>
            </a:pPr>
            <a:r>
              <a:rPr lang="en-GB" sz="2400" smtClean="0"/>
              <a:t>Iterative development;</a:t>
            </a:r>
          </a:p>
          <a:p>
            <a:pPr marL="1089025" lvl="1" indent="-479425" defTabSz="962025" eaLnBrk="1" hangingPunct="1">
              <a:lnSpc>
                <a:spcPct val="90000"/>
              </a:lnSpc>
            </a:pPr>
            <a:r>
              <a:rPr lang="en-GB" sz="2400" smtClean="0"/>
              <a:t>Component-based software engineering.</a:t>
            </a:r>
          </a:p>
        </p:txBody>
      </p:sp>
      <p:sp>
        <p:nvSpPr>
          <p:cNvPr id="23556"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253CBE53-F6A0-4A2D-839E-E85A80964082}" type="slidenum">
              <a:rPr lang="en-US" smtClean="0"/>
              <a:pPr/>
              <a:t>14</a:t>
            </a:fld>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normAutofit fontScale="90000"/>
          </a:bodyPr>
          <a:lstStyle/>
          <a:p>
            <a:pPr eaLnBrk="1" fontAlgn="auto" hangingPunct="1">
              <a:spcAft>
                <a:spcPts val="0"/>
              </a:spcAft>
              <a:defRPr/>
            </a:pPr>
            <a:r>
              <a:rPr lang="en-GB" sz="3600"/>
              <a:t>What are the costs of software engineering?</a:t>
            </a:r>
            <a:endParaRPr lang="en-GB"/>
          </a:p>
        </p:txBody>
      </p:sp>
      <p:sp>
        <p:nvSpPr>
          <p:cNvPr id="24579" name="Rectangle 3"/>
          <p:cNvSpPr>
            <a:spLocks noGrp="1" noChangeArrowheads="1"/>
          </p:cNvSpPr>
          <p:nvPr>
            <p:ph idx="1"/>
          </p:nvPr>
        </p:nvSpPr>
        <p:spPr/>
        <p:txBody>
          <a:bodyPr/>
          <a:lstStyle/>
          <a:p>
            <a:pPr eaLnBrk="1" hangingPunct="1">
              <a:lnSpc>
                <a:spcPct val="90000"/>
              </a:lnSpc>
            </a:pPr>
            <a:r>
              <a:rPr lang="en-GB" sz="2800" smtClean="0"/>
              <a:t>Roughly 60% of costs are development costs, 40% are testing costs. For custom software, evolution costs often exceed development costs.</a:t>
            </a:r>
          </a:p>
          <a:p>
            <a:pPr eaLnBrk="1" hangingPunct="1">
              <a:lnSpc>
                <a:spcPct val="90000"/>
              </a:lnSpc>
            </a:pPr>
            <a:r>
              <a:rPr lang="en-GB" sz="2800" smtClean="0"/>
              <a:t>Costs vary depending on the type of system being developed and the requirements of system attributes such as performance and system reliability.</a:t>
            </a:r>
          </a:p>
          <a:p>
            <a:pPr eaLnBrk="1" hangingPunct="1">
              <a:lnSpc>
                <a:spcPct val="90000"/>
              </a:lnSpc>
            </a:pPr>
            <a:r>
              <a:rPr lang="en-GB" sz="2800" smtClean="0"/>
              <a:t>Distribution of costs depends on the development model that is used.</a:t>
            </a:r>
          </a:p>
        </p:txBody>
      </p:sp>
      <p:sp>
        <p:nvSpPr>
          <p:cNvPr id="24580"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A0777CF-EF39-425A-A853-2566C08A1590}" type="slidenum">
              <a:rPr lang="en-US" smtClean="0"/>
              <a:pPr/>
              <a:t>15</a:t>
            </a:fld>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Grp="1" noChangeArrowheads="1"/>
          </p:cNvSpPr>
          <p:nvPr>
            <p:ph type="title"/>
          </p:nvPr>
        </p:nvSpPr>
        <p:spPr>
          <a:xfrm>
            <a:off x="1066800" y="228600"/>
            <a:ext cx="7793038" cy="609600"/>
          </a:xfrm>
        </p:spPr>
        <p:txBody>
          <a:bodyPr/>
          <a:lstStyle/>
          <a:p>
            <a:pPr eaLnBrk="1" fontAlgn="auto" hangingPunct="1">
              <a:spcAft>
                <a:spcPts val="0"/>
              </a:spcAft>
              <a:defRPr/>
            </a:pPr>
            <a:r>
              <a:rPr lang="en-US"/>
              <a:t>Activity cost distribution</a:t>
            </a:r>
          </a:p>
        </p:txBody>
      </p:sp>
      <p:sp>
        <p:nvSpPr>
          <p:cNvPr id="25604" name="Footer Placeholder 4"/>
          <p:cNvSpPr>
            <a:spLocks noGrp="1"/>
          </p:cNvSpPr>
          <p:nvPr>
            <p:ph type="ftr" sz="quarter" idx="11"/>
          </p:nvPr>
        </p:nvSpPr>
        <p:spPr bwMode="auto">
          <a:noFill/>
          <a:ln>
            <a:miter lim="800000"/>
            <a:headEnd/>
            <a:tailEnd/>
          </a:ln>
        </p:spPr>
        <p:txBody>
          <a:bodyPr wrap="square" lIns="91440" tIns="45720" rIns="91440" bIns="45720" numCol="1" compatLnSpc="1">
            <a:prstTxWarp prst="textNoShape">
              <a:avLst/>
            </a:prstTxWarp>
          </a:bodyPr>
          <a:lstStyle/>
          <a:p>
            <a:r>
              <a:rPr lang="en-US" smtClean="0"/>
              <a:t>Deepika C N                 RVCE    </a:t>
            </a:r>
          </a:p>
        </p:txBody>
      </p:sp>
      <p:sp>
        <p:nvSpPr>
          <p:cNvPr id="25603"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1D3CB13B-1C15-4B99-9497-36F554C6C00A}" type="slidenum">
              <a:rPr lang="en-US" smtClean="0"/>
              <a:pPr/>
              <a:t>16</a:t>
            </a:fld>
            <a:endParaRPr lang="en-US" smtClean="0"/>
          </a:p>
        </p:txBody>
      </p:sp>
      <p:sp>
        <p:nvSpPr>
          <p:cNvPr id="25605" name="Rectangle 2"/>
          <p:cNvSpPr>
            <a:spLocks noChangeArrowheads="1"/>
          </p:cNvSpPr>
          <p:nvPr/>
        </p:nvSpPr>
        <p:spPr bwMode="auto">
          <a:xfrm>
            <a:off x="1143000" y="914400"/>
            <a:ext cx="7620000" cy="5486400"/>
          </a:xfrm>
          <a:prstGeom prst="rect">
            <a:avLst/>
          </a:prstGeom>
          <a:solidFill>
            <a:srgbClr val="DBFDFF"/>
          </a:solidFill>
          <a:ln w="12700">
            <a:noFill/>
            <a:miter lim="800000"/>
            <a:headEnd/>
            <a:tailEnd/>
          </a:ln>
        </p:spPr>
        <p:txBody>
          <a:bodyPr wrap="none" anchor="ctr"/>
          <a:lstStyle/>
          <a:p>
            <a:endParaRPr lang="en-US"/>
          </a:p>
        </p:txBody>
      </p:sp>
      <p:pic>
        <p:nvPicPr>
          <p:cNvPr id="25606" name="Picture 4" descr="1.2 Development cost di.eps                                    000231B6Macintosh HD                   B8AA5F2E:"/>
          <p:cNvPicPr>
            <a:picLocks noChangeAspect="1" noChangeArrowheads="1"/>
          </p:cNvPicPr>
          <p:nvPr/>
        </p:nvPicPr>
        <p:blipFill>
          <a:blip r:embed="rId2" cstate="print"/>
          <a:srcRect/>
          <a:stretch>
            <a:fillRect/>
          </a:stretch>
        </p:blipFill>
        <p:spPr bwMode="auto">
          <a:xfrm>
            <a:off x="1371600" y="914400"/>
            <a:ext cx="7162800" cy="54371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noChangeArrowheads="1"/>
          </p:cNvSpPr>
          <p:nvPr>
            <p:ph type="title"/>
          </p:nvPr>
        </p:nvSpPr>
        <p:spPr/>
        <p:txBody>
          <a:bodyPr anchor="ctr"/>
          <a:lstStyle/>
          <a:p>
            <a:pPr eaLnBrk="1" fontAlgn="auto" hangingPunct="1">
              <a:spcAft>
                <a:spcPts val="0"/>
              </a:spcAft>
              <a:defRPr/>
            </a:pPr>
            <a:r>
              <a:rPr lang="en-US"/>
              <a:t>Product development costs</a:t>
            </a:r>
          </a:p>
        </p:txBody>
      </p:sp>
      <p:sp>
        <p:nvSpPr>
          <p:cNvPr id="26628" name="Footer Placeholder 4"/>
          <p:cNvSpPr>
            <a:spLocks noGrp="1"/>
          </p:cNvSpPr>
          <p:nvPr>
            <p:ph type="ftr" sz="quarter" idx="11"/>
          </p:nvPr>
        </p:nvSpPr>
        <p:spPr bwMode="auto">
          <a:noFill/>
          <a:ln>
            <a:miter lim="800000"/>
            <a:headEnd/>
            <a:tailEnd/>
          </a:ln>
        </p:spPr>
        <p:txBody>
          <a:bodyPr wrap="square" lIns="91440" tIns="45720" rIns="91440" bIns="45720" numCol="1" compatLnSpc="1">
            <a:prstTxWarp prst="textNoShape">
              <a:avLst/>
            </a:prstTxWarp>
          </a:bodyPr>
          <a:lstStyle/>
          <a:p>
            <a:r>
              <a:rPr lang="en-US" smtClean="0"/>
              <a:t>Deepika C N                 RVCE    </a:t>
            </a:r>
          </a:p>
        </p:txBody>
      </p:sp>
      <p:sp>
        <p:nvSpPr>
          <p:cNvPr id="26627"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598DAC37-2001-4D27-B09C-8EBB3DEF9934}" type="slidenum">
              <a:rPr lang="en-US" smtClean="0"/>
              <a:pPr/>
              <a:t>17</a:t>
            </a:fld>
            <a:endParaRPr lang="en-US" smtClean="0"/>
          </a:p>
        </p:txBody>
      </p:sp>
      <p:sp>
        <p:nvSpPr>
          <p:cNvPr id="26629" name="Rectangle 2"/>
          <p:cNvSpPr>
            <a:spLocks noChangeArrowheads="1"/>
          </p:cNvSpPr>
          <p:nvPr/>
        </p:nvSpPr>
        <p:spPr bwMode="auto">
          <a:xfrm>
            <a:off x="561975" y="2667000"/>
            <a:ext cx="8089900" cy="2057400"/>
          </a:xfrm>
          <a:prstGeom prst="rect">
            <a:avLst/>
          </a:prstGeom>
          <a:solidFill>
            <a:srgbClr val="DBFDFF"/>
          </a:solidFill>
          <a:ln w="12700">
            <a:noFill/>
            <a:miter lim="800000"/>
            <a:headEnd/>
            <a:tailEnd/>
          </a:ln>
        </p:spPr>
        <p:txBody>
          <a:bodyPr wrap="none" anchor="ctr"/>
          <a:lstStyle/>
          <a:p>
            <a:endParaRPr lang="en-US"/>
          </a:p>
        </p:txBody>
      </p:sp>
      <p:pic>
        <p:nvPicPr>
          <p:cNvPr id="26630" name="Picture 4" descr="1.3 Product-costs.eps                                          000231B6Macintosh HD                   B8AA5F2E:"/>
          <p:cNvPicPr>
            <a:picLocks noChangeAspect="1" noChangeArrowheads="1"/>
          </p:cNvPicPr>
          <p:nvPr/>
        </p:nvPicPr>
        <p:blipFill>
          <a:blip r:embed="rId2" cstate="print"/>
          <a:srcRect/>
          <a:stretch>
            <a:fillRect/>
          </a:stretch>
        </p:blipFill>
        <p:spPr bwMode="auto">
          <a:xfrm>
            <a:off x="844550" y="3048000"/>
            <a:ext cx="7596188" cy="1146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nchor="ctr">
            <a:normAutofit fontScale="90000"/>
          </a:bodyPr>
          <a:lstStyle/>
          <a:p>
            <a:pPr eaLnBrk="1" fontAlgn="auto" hangingPunct="1">
              <a:spcAft>
                <a:spcPts val="0"/>
              </a:spcAft>
              <a:defRPr/>
            </a:pPr>
            <a:r>
              <a:rPr lang="en-GB" sz="3600"/>
              <a:t>What are software engineering methods?</a:t>
            </a:r>
            <a:endParaRPr lang="en-GB"/>
          </a:p>
        </p:txBody>
      </p:sp>
      <p:sp>
        <p:nvSpPr>
          <p:cNvPr id="27651" name="Rectangle 3"/>
          <p:cNvSpPr>
            <a:spLocks noGrp="1" noChangeArrowheads="1"/>
          </p:cNvSpPr>
          <p:nvPr>
            <p:ph idx="1"/>
          </p:nvPr>
        </p:nvSpPr>
        <p:spPr/>
        <p:txBody>
          <a:bodyPr/>
          <a:lstStyle/>
          <a:p>
            <a:pPr marL="488950" indent="-488950" defTabSz="962025" eaLnBrk="1" hangingPunct="1">
              <a:lnSpc>
                <a:spcPct val="90000"/>
              </a:lnSpc>
            </a:pPr>
            <a:r>
              <a:rPr lang="en-GB" sz="2000" smtClean="0"/>
              <a:t>Structured approaches to software development which include system models, notations, rules, design advice and process guidance.</a:t>
            </a:r>
          </a:p>
          <a:p>
            <a:pPr marL="488950" indent="-488950" defTabSz="962025" eaLnBrk="1" hangingPunct="1">
              <a:lnSpc>
                <a:spcPct val="90000"/>
              </a:lnSpc>
            </a:pPr>
            <a:r>
              <a:rPr lang="en-GB" sz="2000" smtClean="0"/>
              <a:t>Model descriptions	</a:t>
            </a:r>
          </a:p>
          <a:p>
            <a:pPr marL="1089025" lvl="1" indent="-479425" defTabSz="962025" eaLnBrk="1" hangingPunct="1">
              <a:lnSpc>
                <a:spcPct val="90000"/>
              </a:lnSpc>
            </a:pPr>
            <a:r>
              <a:rPr lang="en-GB" sz="2000" smtClean="0"/>
              <a:t>Descriptions of graphical models which should be produced;</a:t>
            </a:r>
          </a:p>
          <a:p>
            <a:pPr marL="488950" indent="-488950" defTabSz="962025" eaLnBrk="1" hangingPunct="1">
              <a:lnSpc>
                <a:spcPct val="90000"/>
              </a:lnSpc>
            </a:pPr>
            <a:r>
              <a:rPr lang="en-GB" sz="2000" smtClean="0"/>
              <a:t>Rules</a:t>
            </a:r>
          </a:p>
          <a:p>
            <a:pPr marL="1089025" lvl="1" indent="-479425" defTabSz="962025" eaLnBrk="1" hangingPunct="1">
              <a:lnSpc>
                <a:spcPct val="90000"/>
              </a:lnSpc>
            </a:pPr>
            <a:r>
              <a:rPr lang="en-GB" sz="2000" smtClean="0"/>
              <a:t>Constraints applied to system models;</a:t>
            </a:r>
          </a:p>
          <a:p>
            <a:pPr marL="488950" indent="-488950" defTabSz="962025" eaLnBrk="1" hangingPunct="1">
              <a:lnSpc>
                <a:spcPct val="90000"/>
              </a:lnSpc>
            </a:pPr>
            <a:r>
              <a:rPr lang="en-GB" sz="2000" smtClean="0"/>
              <a:t>Recommendations</a:t>
            </a:r>
          </a:p>
          <a:p>
            <a:pPr marL="1089025" lvl="1" indent="-479425" defTabSz="962025" eaLnBrk="1" hangingPunct="1">
              <a:lnSpc>
                <a:spcPct val="90000"/>
              </a:lnSpc>
            </a:pPr>
            <a:r>
              <a:rPr lang="en-GB" sz="2000" smtClean="0"/>
              <a:t>Advice on good design practice;</a:t>
            </a:r>
          </a:p>
          <a:p>
            <a:pPr marL="488950" indent="-488950" defTabSz="962025" eaLnBrk="1" hangingPunct="1">
              <a:lnSpc>
                <a:spcPct val="90000"/>
              </a:lnSpc>
            </a:pPr>
            <a:r>
              <a:rPr lang="en-GB" sz="2000" smtClean="0"/>
              <a:t>Process guidance</a:t>
            </a:r>
          </a:p>
          <a:p>
            <a:pPr marL="1089025" lvl="1" indent="-479425" defTabSz="962025" eaLnBrk="1" hangingPunct="1">
              <a:lnSpc>
                <a:spcPct val="90000"/>
              </a:lnSpc>
            </a:pPr>
            <a:r>
              <a:rPr lang="en-GB" sz="2000" smtClean="0"/>
              <a:t>What activities to follow.</a:t>
            </a:r>
          </a:p>
        </p:txBody>
      </p:sp>
      <p:sp>
        <p:nvSpPr>
          <p:cNvPr id="27652"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639A3D42-D3A4-4843-A6C3-1593D28AF063}" type="slidenum">
              <a:rPr lang="en-US" smtClean="0"/>
              <a:pPr/>
              <a:t>18</a:t>
            </a:fld>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381000" y="214313"/>
            <a:ext cx="8562975" cy="776287"/>
          </a:xfrm>
        </p:spPr>
        <p:txBody>
          <a:bodyPr>
            <a:noAutofit/>
          </a:bodyPr>
          <a:lstStyle/>
          <a:p>
            <a:pPr eaLnBrk="1" fontAlgn="auto" hangingPunct="1">
              <a:spcAft>
                <a:spcPts val="0"/>
              </a:spcAft>
              <a:defRPr/>
            </a:pPr>
            <a:r>
              <a:rPr lang="en-GB" sz="2400" dirty="0"/>
              <a:t>What is CASE (Computer-Aided Software Engineering)</a:t>
            </a:r>
          </a:p>
        </p:txBody>
      </p:sp>
      <p:sp>
        <p:nvSpPr>
          <p:cNvPr id="99331" name="Rectangle 3"/>
          <p:cNvSpPr>
            <a:spLocks noGrp="1" noChangeArrowheads="1"/>
          </p:cNvSpPr>
          <p:nvPr>
            <p:ph idx="1"/>
          </p:nvPr>
        </p:nvSpPr>
        <p:spPr>
          <a:xfrm>
            <a:off x="228600" y="990600"/>
            <a:ext cx="8726488" cy="5486400"/>
          </a:xfrm>
        </p:spPr>
        <p:txBody>
          <a:bodyPr>
            <a:normAutofit fontScale="92500" lnSpcReduction="20000"/>
          </a:bodyPr>
          <a:lstStyle/>
          <a:p>
            <a:pPr marL="488950" indent="-488950" defTabSz="962025" eaLnBrk="1" fontAlgn="auto" hangingPunct="1">
              <a:spcAft>
                <a:spcPts val="0"/>
              </a:spcAft>
              <a:buFont typeface="Wingdings"/>
              <a:buChar char=""/>
              <a:defRPr/>
            </a:pPr>
            <a:r>
              <a:rPr lang="en-GB" dirty="0"/>
              <a:t>Software systems that are intended to provide automated support for software process activities</a:t>
            </a:r>
            <a:r>
              <a:rPr lang="en-GB" dirty="0" smtClean="0"/>
              <a:t>.</a:t>
            </a:r>
          </a:p>
          <a:p>
            <a:pPr marL="488950" indent="-488950" defTabSz="962025" eaLnBrk="1" fontAlgn="auto" hangingPunct="1">
              <a:spcAft>
                <a:spcPts val="0"/>
              </a:spcAft>
              <a:buFont typeface="Wingdings"/>
              <a:buChar char=""/>
              <a:defRPr/>
            </a:pPr>
            <a:r>
              <a:rPr lang="en-US" dirty="0" smtClean="0"/>
              <a:t>CASE tools automate methods for designing, documenting, and producing structured computer code in the desired </a:t>
            </a:r>
            <a:r>
              <a:rPr lang="en-US" dirty="0" smtClean="0">
                <a:hlinkClick r:id="rId2" action="ppaction://hlinkfile" tooltip="Programming language"/>
              </a:rPr>
              <a:t>programming language</a:t>
            </a:r>
            <a:r>
              <a:rPr lang="en-GB" dirty="0" smtClean="0"/>
              <a:t> </a:t>
            </a:r>
          </a:p>
          <a:p>
            <a:pPr marL="488950" indent="-488950" defTabSz="962025" eaLnBrk="1" fontAlgn="auto" hangingPunct="1">
              <a:spcAft>
                <a:spcPts val="0"/>
              </a:spcAft>
              <a:buFont typeface="Wingdings"/>
              <a:buChar char=""/>
              <a:defRPr/>
            </a:pPr>
            <a:r>
              <a:rPr lang="en-US" dirty="0" smtClean="0"/>
              <a:t>CASE tools include design editors, data </a:t>
            </a:r>
            <a:r>
              <a:rPr lang="en-US" dirty="0" err="1" smtClean="0"/>
              <a:t>dictionares</a:t>
            </a:r>
            <a:r>
              <a:rPr lang="en-US" dirty="0" smtClean="0"/>
              <a:t>, compilers, debuggers, system building tools, etc.</a:t>
            </a:r>
          </a:p>
          <a:p>
            <a:pPr marL="274320" indent="-274320" eaLnBrk="1" fontAlgn="auto" hangingPunct="1">
              <a:spcAft>
                <a:spcPts val="0"/>
              </a:spcAft>
              <a:buFont typeface="Wingdings"/>
              <a:buChar char=""/>
              <a:defRPr/>
            </a:pPr>
            <a:r>
              <a:rPr lang="en-US" dirty="0" smtClean="0"/>
              <a:t>Upper CASE Tools support strategic planning and construction of concept-level products and ignore the design aspect. They support traditional diagrammatic languages such as </a:t>
            </a:r>
            <a:r>
              <a:rPr lang="en-US" dirty="0" smtClean="0">
                <a:hlinkClick r:id="rId3" action="ppaction://hlinkfile" tooltip="ER diagram"/>
              </a:rPr>
              <a:t>ER diagrams</a:t>
            </a:r>
            <a:r>
              <a:rPr lang="en-US" dirty="0" smtClean="0"/>
              <a:t>, </a:t>
            </a:r>
            <a:r>
              <a:rPr lang="en-US" dirty="0" smtClean="0">
                <a:hlinkClick r:id="rId4" action="ppaction://hlinkfile" tooltip="Data flow diagram"/>
              </a:rPr>
              <a:t>Data flow diagram</a:t>
            </a:r>
            <a:r>
              <a:rPr lang="en-US" dirty="0" smtClean="0"/>
              <a:t>, </a:t>
            </a:r>
            <a:r>
              <a:rPr lang="en-US" dirty="0" smtClean="0">
                <a:hlinkClick r:id="rId5" action="ppaction://hlinkfile" tooltip="Structure chart"/>
              </a:rPr>
              <a:t>Structure charts</a:t>
            </a:r>
            <a:r>
              <a:rPr lang="en-US" dirty="0" smtClean="0"/>
              <a:t>, </a:t>
            </a:r>
            <a:r>
              <a:rPr lang="en-US" dirty="0" smtClean="0">
                <a:hlinkClick r:id="rId6" action="ppaction://hlinkfile" tooltip="Decision Tree"/>
              </a:rPr>
              <a:t>Decision Trees</a:t>
            </a:r>
            <a:r>
              <a:rPr lang="en-US" dirty="0" smtClean="0"/>
              <a:t>, </a:t>
            </a:r>
            <a:r>
              <a:rPr lang="en-US" dirty="0" smtClean="0">
                <a:hlinkClick r:id="rId7" action="ppaction://hlinkfile" tooltip="Decision table"/>
              </a:rPr>
              <a:t>Decision tables</a:t>
            </a:r>
            <a:r>
              <a:rPr lang="en-US" dirty="0" smtClean="0"/>
              <a:t>, etc.</a:t>
            </a:r>
          </a:p>
          <a:p>
            <a:pPr marL="274320" indent="-274320" eaLnBrk="1" fontAlgn="auto" hangingPunct="1">
              <a:spcAft>
                <a:spcPts val="0"/>
              </a:spcAft>
              <a:buFont typeface="Wingdings"/>
              <a:buChar char=""/>
              <a:defRPr/>
            </a:pPr>
            <a:r>
              <a:rPr lang="en-US" dirty="0" smtClean="0"/>
              <a:t>Lower CASE Tools concentrate on the back end activities of the software life cycle, such as physical design, debugging, construction, testing, component integration, maintenance, reengineering and reverse engineering.</a:t>
            </a:r>
          </a:p>
          <a:p>
            <a:pPr marL="488950" indent="-488950" defTabSz="962025" eaLnBrk="1" fontAlgn="auto" hangingPunct="1">
              <a:spcAft>
                <a:spcPts val="0"/>
              </a:spcAft>
              <a:buFont typeface="Wingdings"/>
              <a:buChar char=""/>
              <a:defRPr/>
            </a:pPr>
            <a:r>
              <a:rPr lang="en-GB" dirty="0" err="1" smtClean="0"/>
              <a:t>Eg</a:t>
            </a:r>
            <a:r>
              <a:rPr lang="en-GB" dirty="0" smtClean="0"/>
              <a:t>: UML and Rational CASE tools</a:t>
            </a:r>
            <a:endParaRPr lang="en-GB" dirty="0"/>
          </a:p>
        </p:txBody>
      </p:sp>
      <p:sp>
        <p:nvSpPr>
          <p:cNvPr id="28676"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3F9D71D5-8303-4C36-9698-79264D2CA432}" type="slidenum">
              <a:rPr lang="en-US" smtClean="0"/>
              <a:pPr/>
              <a:t>19</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fontAlgn="auto" hangingPunct="1">
              <a:spcAft>
                <a:spcPts val="0"/>
              </a:spcAft>
              <a:defRPr/>
            </a:pPr>
            <a:r>
              <a:rPr lang="en-US" sz="3600">
                <a:solidFill>
                  <a:schemeClr val="tx1"/>
                </a:solidFill>
              </a:rPr>
              <a:t>Chapter 1</a:t>
            </a:r>
            <a:r>
              <a:rPr lang="en-US"/>
              <a:t>- Overview</a:t>
            </a:r>
          </a:p>
        </p:txBody>
      </p:sp>
      <p:sp>
        <p:nvSpPr>
          <p:cNvPr id="11267" name="Rectangle 3"/>
          <p:cNvSpPr>
            <a:spLocks noGrp="1" noChangeArrowheads="1"/>
          </p:cNvSpPr>
          <p:nvPr>
            <p:ph idx="1"/>
          </p:nvPr>
        </p:nvSpPr>
        <p:spPr>
          <a:xfrm>
            <a:off x="609600" y="2667000"/>
            <a:ext cx="7391400" cy="990600"/>
          </a:xfrm>
        </p:spPr>
        <p:txBody>
          <a:bodyPr/>
          <a:lstStyle/>
          <a:p>
            <a:pPr eaLnBrk="1" hangingPunct="1">
              <a:lnSpc>
                <a:spcPct val="90000"/>
              </a:lnSpc>
            </a:pPr>
            <a:r>
              <a:rPr lang="en-US" sz="2800" smtClean="0"/>
              <a:t>FAQ’s about software engineering</a:t>
            </a:r>
          </a:p>
          <a:p>
            <a:pPr eaLnBrk="1" hangingPunct="1">
              <a:lnSpc>
                <a:spcPct val="90000"/>
              </a:lnSpc>
            </a:pPr>
            <a:r>
              <a:rPr lang="en-US" sz="2800" smtClean="0"/>
              <a:t>Professional and ethical responsibility</a:t>
            </a:r>
          </a:p>
        </p:txBody>
      </p:sp>
      <p:sp>
        <p:nvSpPr>
          <p:cNvPr id="11268"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D6A5EC9-7FD3-4CD8-B753-B4050C75D9D7}" type="slidenum">
              <a:rPr lang="en-US" smtClean="0"/>
              <a:pPr/>
              <a:t>2</a:t>
            </a:fld>
            <a:endParaRPr lang="en-US" smtClean="0"/>
          </a:p>
        </p:txBody>
      </p:sp>
      <p:sp>
        <p:nvSpPr>
          <p:cNvPr id="11269" name="Rectangle 6"/>
          <p:cNvSpPr>
            <a:spLocks noChangeArrowheads="1"/>
          </p:cNvSpPr>
          <p:nvPr/>
        </p:nvSpPr>
        <p:spPr bwMode="auto">
          <a:xfrm>
            <a:off x="457200" y="2057400"/>
            <a:ext cx="6629400" cy="6096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None/>
            </a:pPr>
            <a:r>
              <a:rPr lang="en-US" sz="3200">
                <a:solidFill>
                  <a:schemeClr val="tx2"/>
                </a:solidFill>
              </a:rPr>
              <a:t>Introduction</a:t>
            </a:r>
          </a:p>
        </p:txBody>
      </p:sp>
      <p:sp>
        <p:nvSpPr>
          <p:cNvPr id="11270" name="Rectangle 7"/>
          <p:cNvSpPr>
            <a:spLocks noChangeArrowheads="1"/>
          </p:cNvSpPr>
          <p:nvPr/>
        </p:nvSpPr>
        <p:spPr bwMode="auto">
          <a:xfrm>
            <a:off x="457200" y="3810000"/>
            <a:ext cx="6629400" cy="6096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None/>
            </a:pPr>
            <a:r>
              <a:rPr lang="en-US" sz="3200">
                <a:solidFill>
                  <a:schemeClr val="tx2"/>
                </a:solidFill>
              </a:rPr>
              <a:t>Socio-Technical systems</a:t>
            </a:r>
          </a:p>
        </p:txBody>
      </p:sp>
      <p:sp>
        <p:nvSpPr>
          <p:cNvPr id="11271" name="Rectangle 8"/>
          <p:cNvSpPr>
            <a:spLocks noChangeArrowheads="1"/>
          </p:cNvSpPr>
          <p:nvPr/>
        </p:nvSpPr>
        <p:spPr bwMode="auto">
          <a:xfrm>
            <a:off x="609600" y="4419600"/>
            <a:ext cx="8229600" cy="19812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Blip>
                <a:blip r:embed="rId2"/>
              </a:buBlip>
            </a:pPr>
            <a:r>
              <a:rPr lang="en-US" sz="2800"/>
              <a:t>Emergent system properties</a:t>
            </a:r>
          </a:p>
          <a:p>
            <a:pPr marL="342900" indent="-342900" eaLnBrk="1" hangingPunct="1">
              <a:lnSpc>
                <a:spcPct val="90000"/>
              </a:lnSpc>
              <a:spcBef>
                <a:spcPct val="20000"/>
              </a:spcBef>
              <a:buClr>
                <a:schemeClr val="folHlink"/>
              </a:buClr>
              <a:buSzPct val="60000"/>
              <a:buFont typeface="Wingdings" pitchFamily="2" charset="2"/>
              <a:buBlip>
                <a:blip r:embed="rId2"/>
              </a:buBlip>
            </a:pPr>
            <a:r>
              <a:rPr lang="en-US" sz="2800"/>
              <a:t>System dependability</a:t>
            </a:r>
          </a:p>
          <a:p>
            <a:pPr marL="342900" indent="-342900" eaLnBrk="1" hangingPunct="1">
              <a:lnSpc>
                <a:spcPct val="90000"/>
              </a:lnSpc>
              <a:spcBef>
                <a:spcPct val="20000"/>
              </a:spcBef>
              <a:buClr>
                <a:schemeClr val="folHlink"/>
              </a:buClr>
              <a:buSzPct val="60000"/>
              <a:buFont typeface="Wingdings" pitchFamily="2" charset="2"/>
              <a:buBlip>
                <a:blip r:embed="rId2"/>
              </a:buBlip>
            </a:pPr>
            <a:r>
              <a:rPr lang="en-US" sz="2800"/>
              <a:t>Organizations, people and computer systems</a:t>
            </a:r>
          </a:p>
          <a:p>
            <a:pPr marL="342900" indent="-342900" eaLnBrk="1" hangingPunct="1">
              <a:lnSpc>
                <a:spcPct val="90000"/>
              </a:lnSpc>
              <a:spcBef>
                <a:spcPct val="20000"/>
              </a:spcBef>
              <a:buClr>
                <a:schemeClr val="folHlink"/>
              </a:buClr>
              <a:buSzPct val="60000"/>
              <a:buFont typeface="Wingdings" pitchFamily="2" charset="2"/>
              <a:buBlip>
                <a:blip r:embed="rId2"/>
              </a:buBlip>
            </a:pPr>
            <a:r>
              <a:rPr lang="en-US" sz="2800"/>
              <a:t>Legacy systems</a:t>
            </a:r>
          </a:p>
        </p:txBody>
      </p:sp>
    </p:spTree>
  </p:cSld>
  <p:clrMapOvr>
    <a:masterClrMapping/>
  </p:clrMapOvr>
  <p:transition spd="med">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nchor="ctr">
            <a:normAutofit fontScale="90000"/>
          </a:bodyPr>
          <a:lstStyle/>
          <a:p>
            <a:pPr eaLnBrk="1" fontAlgn="auto" hangingPunct="1">
              <a:spcAft>
                <a:spcPts val="0"/>
              </a:spcAft>
              <a:defRPr/>
            </a:pPr>
            <a:r>
              <a:rPr lang="en-GB" sz="3600"/>
              <a:t>What are the attributes of good software?</a:t>
            </a:r>
            <a:endParaRPr lang="en-GB"/>
          </a:p>
        </p:txBody>
      </p:sp>
      <p:sp>
        <p:nvSpPr>
          <p:cNvPr id="100355" name="Rectangle 3"/>
          <p:cNvSpPr>
            <a:spLocks noGrp="1" noChangeArrowheads="1"/>
          </p:cNvSpPr>
          <p:nvPr>
            <p:ph idx="1"/>
          </p:nvPr>
        </p:nvSpPr>
        <p:spPr>
          <a:xfrm>
            <a:off x="1182688" y="2017713"/>
            <a:ext cx="7772400" cy="4383087"/>
          </a:xfrm>
        </p:spPr>
        <p:txBody>
          <a:bodyPr>
            <a:normAutofit lnSpcReduction="10000"/>
          </a:bodyPr>
          <a:lstStyle/>
          <a:p>
            <a:pPr marL="488950" indent="-488950" defTabSz="962025" eaLnBrk="1" fontAlgn="auto" hangingPunct="1">
              <a:lnSpc>
                <a:spcPct val="90000"/>
              </a:lnSpc>
              <a:spcAft>
                <a:spcPts val="0"/>
              </a:spcAft>
              <a:buFont typeface="Wingdings"/>
              <a:buChar char=""/>
              <a:defRPr/>
            </a:pPr>
            <a:r>
              <a:rPr lang="en-GB" sz="2000"/>
              <a:t>The software should deliver the required functionality and performance to the user and should be maintainable, dependable and acceptable.</a:t>
            </a:r>
          </a:p>
          <a:p>
            <a:pPr marL="488950" indent="-488950" defTabSz="962025" eaLnBrk="1" fontAlgn="auto" hangingPunct="1">
              <a:lnSpc>
                <a:spcPct val="90000"/>
              </a:lnSpc>
              <a:spcAft>
                <a:spcPts val="0"/>
              </a:spcAft>
              <a:buFont typeface="Wingdings"/>
              <a:buChar char=""/>
              <a:defRPr/>
            </a:pPr>
            <a:r>
              <a:rPr lang="en-GB" sz="2000"/>
              <a:t>Maintainability</a:t>
            </a:r>
          </a:p>
          <a:p>
            <a:pPr marL="1089025" lvl="1" indent="-479425" defTabSz="962025" eaLnBrk="1" fontAlgn="auto" hangingPunct="1">
              <a:lnSpc>
                <a:spcPct val="90000"/>
              </a:lnSpc>
              <a:spcAft>
                <a:spcPts val="0"/>
              </a:spcAft>
              <a:buFont typeface="Wingdings 2"/>
              <a:buChar char=""/>
              <a:defRPr/>
            </a:pPr>
            <a:r>
              <a:rPr lang="en-GB" sz="2000"/>
              <a:t>Software must evolve to meet changing needs;</a:t>
            </a:r>
          </a:p>
          <a:p>
            <a:pPr marL="488950" indent="-488950" defTabSz="962025" eaLnBrk="1" fontAlgn="auto" hangingPunct="1">
              <a:lnSpc>
                <a:spcPct val="90000"/>
              </a:lnSpc>
              <a:spcAft>
                <a:spcPts val="0"/>
              </a:spcAft>
              <a:buFont typeface="Wingdings"/>
              <a:buChar char=""/>
              <a:defRPr/>
            </a:pPr>
            <a:r>
              <a:rPr lang="en-GB" sz="2000"/>
              <a:t>Dependability</a:t>
            </a:r>
          </a:p>
          <a:p>
            <a:pPr marL="1089025" lvl="1" indent="-479425" defTabSz="962025" eaLnBrk="1" fontAlgn="auto" hangingPunct="1">
              <a:lnSpc>
                <a:spcPct val="90000"/>
              </a:lnSpc>
              <a:spcAft>
                <a:spcPts val="0"/>
              </a:spcAft>
              <a:buFont typeface="Wingdings 2"/>
              <a:buChar char=""/>
              <a:defRPr/>
            </a:pPr>
            <a:r>
              <a:rPr lang="en-GB" sz="2000"/>
              <a:t>Software must be trustworthy;</a:t>
            </a:r>
          </a:p>
          <a:p>
            <a:pPr marL="488950" indent="-488950" defTabSz="962025" eaLnBrk="1" fontAlgn="auto" hangingPunct="1">
              <a:lnSpc>
                <a:spcPct val="90000"/>
              </a:lnSpc>
              <a:spcAft>
                <a:spcPts val="0"/>
              </a:spcAft>
              <a:buFont typeface="Wingdings"/>
              <a:buChar char=""/>
              <a:defRPr/>
            </a:pPr>
            <a:r>
              <a:rPr lang="en-GB" sz="2000"/>
              <a:t>Efficiency</a:t>
            </a:r>
          </a:p>
          <a:p>
            <a:pPr marL="1089025" lvl="1" indent="-479425" defTabSz="962025" eaLnBrk="1" fontAlgn="auto" hangingPunct="1">
              <a:lnSpc>
                <a:spcPct val="90000"/>
              </a:lnSpc>
              <a:spcAft>
                <a:spcPts val="0"/>
              </a:spcAft>
              <a:buFont typeface="Wingdings 2"/>
              <a:buChar char=""/>
              <a:defRPr/>
            </a:pPr>
            <a:r>
              <a:rPr lang="en-GB" sz="2000"/>
              <a:t>Software should not make wasteful use of system resources;</a:t>
            </a:r>
          </a:p>
          <a:p>
            <a:pPr marL="488950" indent="-488950" defTabSz="962025" eaLnBrk="1" fontAlgn="auto" hangingPunct="1">
              <a:lnSpc>
                <a:spcPct val="90000"/>
              </a:lnSpc>
              <a:spcAft>
                <a:spcPts val="0"/>
              </a:spcAft>
              <a:buFont typeface="Wingdings"/>
              <a:buChar char=""/>
              <a:defRPr/>
            </a:pPr>
            <a:r>
              <a:rPr lang="en-GB" sz="2000"/>
              <a:t>Acceptability</a:t>
            </a:r>
          </a:p>
          <a:p>
            <a:pPr marL="1089025" lvl="1" indent="-479425" defTabSz="962025" eaLnBrk="1" fontAlgn="auto" hangingPunct="1">
              <a:lnSpc>
                <a:spcPct val="90000"/>
              </a:lnSpc>
              <a:spcAft>
                <a:spcPts val="0"/>
              </a:spcAft>
              <a:buFont typeface="Wingdings 2"/>
              <a:buChar char=""/>
              <a:defRPr/>
            </a:pPr>
            <a:r>
              <a:rPr lang="en-GB" sz="2000"/>
              <a:t>Software must accepted by the users for which it was designed. This means it must be understandable, usable and compatible with other systems.</a:t>
            </a:r>
          </a:p>
        </p:txBody>
      </p:sp>
      <p:sp>
        <p:nvSpPr>
          <p:cNvPr id="29700"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C29F15BE-5DC4-41FD-940D-352CE9D8E0B9}" type="slidenum">
              <a:rPr lang="en-US" smtClean="0"/>
              <a:pPr/>
              <a:t>20</a:t>
            </a:fld>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normAutofit fontScale="90000"/>
          </a:bodyPr>
          <a:lstStyle/>
          <a:p>
            <a:pPr eaLnBrk="1" fontAlgn="auto" hangingPunct="1">
              <a:spcAft>
                <a:spcPts val="0"/>
              </a:spcAft>
              <a:defRPr/>
            </a:pPr>
            <a:r>
              <a:rPr lang="en-GB" sz="3600"/>
              <a:t>What are the key challenges facing software engineering?</a:t>
            </a:r>
            <a:endParaRPr lang="en-GB"/>
          </a:p>
        </p:txBody>
      </p:sp>
      <p:sp>
        <p:nvSpPr>
          <p:cNvPr id="30723" name="Rectangle 3"/>
          <p:cNvSpPr>
            <a:spLocks noGrp="1" noChangeArrowheads="1"/>
          </p:cNvSpPr>
          <p:nvPr>
            <p:ph idx="1"/>
          </p:nvPr>
        </p:nvSpPr>
        <p:spPr/>
        <p:txBody>
          <a:bodyPr/>
          <a:lstStyle/>
          <a:p>
            <a:pPr marL="488950" indent="-488950" defTabSz="962025" eaLnBrk="1" hangingPunct="1">
              <a:lnSpc>
                <a:spcPct val="90000"/>
              </a:lnSpc>
            </a:pPr>
            <a:r>
              <a:rPr lang="en-GB" sz="2800" smtClean="0"/>
              <a:t>Heterogeneity, delivery and trust.</a:t>
            </a:r>
          </a:p>
          <a:p>
            <a:pPr marL="488950" indent="-488950" defTabSz="962025" eaLnBrk="1" hangingPunct="1">
              <a:lnSpc>
                <a:spcPct val="90000"/>
              </a:lnSpc>
            </a:pPr>
            <a:r>
              <a:rPr lang="en-GB" sz="2800" smtClean="0"/>
              <a:t>Heterogeneity</a:t>
            </a:r>
          </a:p>
          <a:p>
            <a:pPr marL="1089025" lvl="1" indent="-479425" defTabSz="962025" eaLnBrk="1" hangingPunct="1">
              <a:lnSpc>
                <a:spcPct val="90000"/>
              </a:lnSpc>
            </a:pPr>
            <a:r>
              <a:rPr lang="en-GB" sz="2400" smtClean="0"/>
              <a:t>Developing techniques for building software that can cope with heterogeneous platforms and execution environments;</a:t>
            </a:r>
          </a:p>
          <a:p>
            <a:pPr marL="488950" indent="-488950" defTabSz="962025" eaLnBrk="1" hangingPunct="1">
              <a:lnSpc>
                <a:spcPct val="90000"/>
              </a:lnSpc>
            </a:pPr>
            <a:r>
              <a:rPr lang="en-GB" sz="2800" smtClean="0"/>
              <a:t>Delivery</a:t>
            </a:r>
          </a:p>
          <a:p>
            <a:pPr marL="1089025" lvl="1" indent="-479425" defTabSz="962025" eaLnBrk="1" hangingPunct="1">
              <a:lnSpc>
                <a:spcPct val="90000"/>
              </a:lnSpc>
            </a:pPr>
            <a:r>
              <a:rPr lang="en-GB" sz="2400" smtClean="0"/>
              <a:t>Developing techniques that lead to faster delivery of software;</a:t>
            </a:r>
          </a:p>
          <a:p>
            <a:pPr marL="488950" indent="-488950" defTabSz="962025" eaLnBrk="1" hangingPunct="1">
              <a:lnSpc>
                <a:spcPct val="90000"/>
              </a:lnSpc>
            </a:pPr>
            <a:r>
              <a:rPr lang="en-GB" sz="2800" smtClean="0"/>
              <a:t>Trust</a:t>
            </a:r>
          </a:p>
          <a:p>
            <a:pPr marL="1089025" lvl="1" indent="-479425" defTabSz="962025" eaLnBrk="1" hangingPunct="1">
              <a:lnSpc>
                <a:spcPct val="90000"/>
              </a:lnSpc>
            </a:pPr>
            <a:r>
              <a:rPr lang="en-GB" sz="2400" smtClean="0"/>
              <a:t>Developing techniques that demonstrate that software can be trusted by its users.</a:t>
            </a:r>
          </a:p>
        </p:txBody>
      </p:sp>
      <p:sp>
        <p:nvSpPr>
          <p:cNvPr id="30724"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2355581-7EDB-46AC-9792-DC7B50D48648}" type="slidenum">
              <a:rPr lang="en-US" smtClean="0"/>
              <a:pPr/>
              <a:t>21</a:t>
            </a:fld>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600200" y="304800"/>
            <a:ext cx="7067550" cy="917575"/>
          </a:xfrm>
        </p:spPr>
        <p:txBody>
          <a:bodyPr anchor="ctr">
            <a:normAutofit fontScale="90000"/>
          </a:bodyPr>
          <a:lstStyle/>
          <a:p>
            <a:pPr eaLnBrk="1" fontAlgn="auto" hangingPunct="1">
              <a:spcAft>
                <a:spcPts val="0"/>
              </a:spcAft>
              <a:defRPr/>
            </a:pPr>
            <a:r>
              <a:rPr lang="en-GB"/>
              <a:t>Professional and ethical responsibility</a:t>
            </a:r>
          </a:p>
        </p:txBody>
      </p:sp>
      <p:sp>
        <p:nvSpPr>
          <p:cNvPr id="31747" name="Rectangle 3"/>
          <p:cNvSpPr>
            <a:spLocks noGrp="1" noChangeArrowheads="1"/>
          </p:cNvSpPr>
          <p:nvPr>
            <p:ph idx="1"/>
          </p:nvPr>
        </p:nvSpPr>
        <p:spPr/>
        <p:txBody>
          <a:bodyPr/>
          <a:lstStyle/>
          <a:p>
            <a:pPr eaLnBrk="1" hangingPunct="1"/>
            <a:r>
              <a:rPr lang="en-GB" sz="2800" smtClean="0"/>
              <a:t>Software engineering involves wider responsibilities than simply the application of technical skills.</a:t>
            </a:r>
          </a:p>
          <a:p>
            <a:pPr eaLnBrk="1" hangingPunct="1"/>
            <a:r>
              <a:rPr lang="en-GB" sz="2800" smtClean="0"/>
              <a:t>Software engineers must behave in an honest and ethically responsible way if they are to be respected as professionals.</a:t>
            </a:r>
          </a:p>
          <a:p>
            <a:pPr eaLnBrk="1" hangingPunct="1"/>
            <a:r>
              <a:rPr lang="en-GB" sz="2800" smtClean="0"/>
              <a:t>Ethical behaviour is more than simply upholding the law.</a:t>
            </a:r>
          </a:p>
        </p:txBody>
      </p:sp>
      <p:sp>
        <p:nvSpPr>
          <p:cNvPr id="31748"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584AD1C0-EDF4-432E-AF6C-F787F4401858}" type="slidenum">
              <a:rPr lang="en-US" smtClean="0"/>
              <a:pPr/>
              <a:t>22</a:t>
            </a:fld>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nchor="ctr"/>
          <a:lstStyle/>
          <a:p>
            <a:pPr eaLnBrk="1" fontAlgn="auto" hangingPunct="1">
              <a:spcAft>
                <a:spcPts val="0"/>
              </a:spcAft>
              <a:defRPr/>
            </a:pPr>
            <a:r>
              <a:rPr lang="en-GB"/>
              <a:t>Issues of professional responsibility</a:t>
            </a:r>
          </a:p>
        </p:txBody>
      </p:sp>
      <p:sp>
        <p:nvSpPr>
          <p:cNvPr id="32771" name="Rectangle 3"/>
          <p:cNvSpPr>
            <a:spLocks noGrp="1" noChangeArrowheads="1"/>
          </p:cNvSpPr>
          <p:nvPr>
            <p:ph idx="1"/>
          </p:nvPr>
        </p:nvSpPr>
        <p:spPr/>
        <p:txBody>
          <a:bodyPr/>
          <a:lstStyle/>
          <a:p>
            <a:pPr eaLnBrk="1" hangingPunct="1">
              <a:lnSpc>
                <a:spcPct val="90000"/>
              </a:lnSpc>
            </a:pPr>
            <a:r>
              <a:rPr lang="en-GB" sz="2800" smtClean="0"/>
              <a:t>Confidentiality </a:t>
            </a:r>
          </a:p>
          <a:p>
            <a:pPr lvl="1" eaLnBrk="1" hangingPunct="1">
              <a:lnSpc>
                <a:spcPct val="90000"/>
              </a:lnSpc>
            </a:pPr>
            <a:r>
              <a:rPr lang="en-GB" sz="2400" smtClean="0"/>
              <a:t>Engineers should normally respect the confidentiality of their employers or clients irrespective of whether or not a formal confidentiality agreement has been signed.</a:t>
            </a:r>
          </a:p>
          <a:p>
            <a:pPr eaLnBrk="1" hangingPunct="1">
              <a:lnSpc>
                <a:spcPct val="90000"/>
              </a:lnSpc>
            </a:pPr>
            <a:r>
              <a:rPr lang="en-GB" sz="2800" smtClean="0"/>
              <a:t>Competence </a:t>
            </a:r>
          </a:p>
          <a:p>
            <a:pPr lvl="1" eaLnBrk="1" hangingPunct="1">
              <a:lnSpc>
                <a:spcPct val="90000"/>
              </a:lnSpc>
            </a:pPr>
            <a:r>
              <a:rPr lang="en-GB" sz="2400" smtClean="0"/>
              <a:t>Engineers should not misrepresent their level of competence. They should not knowingly accept work which is out with their competence.</a:t>
            </a:r>
          </a:p>
          <a:p>
            <a:pPr eaLnBrk="1" hangingPunct="1">
              <a:lnSpc>
                <a:spcPct val="90000"/>
              </a:lnSpc>
            </a:pPr>
            <a:endParaRPr lang="en-GB" sz="2800" smtClean="0"/>
          </a:p>
        </p:txBody>
      </p:sp>
      <p:sp>
        <p:nvSpPr>
          <p:cNvPr id="32772"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6E19E0A-D923-4436-A6B7-006CE82D20D4}" type="slidenum">
              <a:rPr lang="en-US" smtClean="0"/>
              <a:pPr/>
              <a:t>23</a:t>
            </a:fld>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fontAlgn="auto" hangingPunct="1">
              <a:spcAft>
                <a:spcPts val="0"/>
              </a:spcAft>
              <a:defRPr/>
            </a:pPr>
            <a:r>
              <a:rPr lang="en-GB"/>
              <a:t>Issues of professional responsibility</a:t>
            </a:r>
          </a:p>
        </p:txBody>
      </p:sp>
      <p:sp>
        <p:nvSpPr>
          <p:cNvPr id="33795" name="Rectangle 3"/>
          <p:cNvSpPr>
            <a:spLocks noGrp="1" noChangeArrowheads="1"/>
          </p:cNvSpPr>
          <p:nvPr>
            <p:ph idx="1"/>
          </p:nvPr>
        </p:nvSpPr>
        <p:spPr/>
        <p:txBody>
          <a:bodyPr/>
          <a:lstStyle/>
          <a:p>
            <a:pPr marL="488950" indent="-488950" defTabSz="962025" eaLnBrk="1" hangingPunct="1"/>
            <a:r>
              <a:rPr lang="en-GB" sz="2000" smtClean="0"/>
              <a:t>Intellectual property rights </a:t>
            </a:r>
          </a:p>
          <a:p>
            <a:pPr marL="1089025" lvl="1" indent="-479425" defTabSz="962025" eaLnBrk="1" hangingPunct="1"/>
            <a:r>
              <a:rPr lang="en-GB" sz="2000" smtClean="0"/>
              <a:t>Engineers should be aware of local laws governing the use of intellectual property such as patents, copyright, etc. They should be careful to ensure that the intellectual property of employers and clients is protected.</a:t>
            </a:r>
          </a:p>
          <a:p>
            <a:pPr marL="488950" indent="-488950" defTabSz="962025" eaLnBrk="1" hangingPunct="1"/>
            <a:r>
              <a:rPr lang="en-GB" sz="2000" smtClean="0"/>
              <a:t>Computer misuse </a:t>
            </a:r>
          </a:p>
          <a:p>
            <a:pPr marL="1089025" lvl="1" indent="-479425" defTabSz="962025" eaLnBrk="1" hangingPunct="1"/>
            <a:r>
              <a:rPr lang="en-GB" sz="2000" smtClean="0"/>
              <a:t>Software engineers should not use their technical skills to misuse other people’s computers. Computer misuse ranges from relatively trivial (game playing on an employer’s machine, say) to extremely serious (dissemination of viruses). </a:t>
            </a:r>
          </a:p>
        </p:txBody>
      </p:sp>
      <p:sp>
        <p:nvSpPr>
          <p:cNvPr id="33796"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B7365DCA-F000-4221-A3E5-0D65C05281C4}" type="slidenum">
              <a:rPr lang="en-US" smtClean="0"/>
              <a:pPr/>
              <a:t>24</a:t>
            </a:fld>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fontAlgn="auto" hangingPunct="1">
              <a:spcAft>
                <a:spcPts val="0"/>
              </a:spcAft>
              <a:defRPr/>
            </a:pPr>
            <a:r>
              <a:rPr lang="en-GB"/>
              <a:t>ACM/IEEE Code of Ethics</a:t>
            </a:r>
          </a:p>
        </p:txBody>
      </p:sp>
      <p:sp>
        <p:nvSpPr>
          <p:cNvPr id="34819" name="Rectangle 3"/>
          <p:cNvSpPr>
            <a:spLocks noGrp="1" noChangeArrowheads="1"/>
          </p:cNvSpPr>
          <p:nvPr>
            <p:ph idx="1"/>
          </p:nvPr>
        </p:nvSpPr>
        <p:spPr/>
        <p:txBody>
          <a:bodyPr/>
          <a:lstStyle/>
          <a:p>
            <a:pPr marL="488950" indent="-488950" defTabSz="962025" eaLnBrk="1" hangingPunct="1"/>
            <a:r>
              <a:rPr lang="en-GB" smtClean="0"/>
              <a:t>The professional societies in the US have cooperated to produce a code of ethical practice.</a:t>
            </a:r>
          </a:p>
          <a:p>
            <a:pPr marL="488950" indent="-488950" defTabSz="962025" eaLnBrk="1" hangingPunct="1"/>
            <a:r>
              <a:rPr lang="en-GB" smtClean="0"/>
              <a:t>Members of these organisations sign up to the code of practice when they join.</a:t>
            </a:r>
          </a:p>
          <a:p>
            <a:pPr marL="488950" indent="-488950" defTabSz="962025" eaLnBrk="1" hangingPunct="1"/>
            <a:r>
              <a:rPr lang="en-GB" smtClean="0"/>
              <a:t>The Code contains eight Principles related to the behaviour of and decisions made by professional software engineers, including practitioners, educators, managers, supervisors and policy makers, as well as trainees and students of the profession. </a:t>
            </a:r>
          </a:p>
        </p:txBody>
      </p:sp>
      <p:sp>
        <p:nvSpPr>
          <p:cNvPr id="34820"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5E883CB-08A0-49DD-BC0A-57A122C8722B}" type="slidenum">
              <a:rPr lang="en-US" smtClean="0"/>
              <a:pPr/>
              <a:t>25</a:t>
            </a:fld>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fontAlgn="auto" hangingPunct="1">
              <a:spcAft>
                <a:spcPts val="0"/>
              </a:spcAft>
              <a:defRPr/>
            </a:pPr>
            <a:r>
              <a:rPr lang="en-GB"/>
              <a:t>Code of ethics - preamble</a:t>
            </a:r>
          </a:p>
        </p:txBody>
      </p:sp>
      <p:sp>
        <p:nvSpPr>
          <p:cNvPr id="35843" name="Rectangle 3"/>
          <p:cNvSpPr>
            <a:spLocks noGrp="1" noChangeArrowheads="1"/>
          </p:cNvSpPr>
          <p:nvPr>
            <p:ph idx="1"/>
          </p:nvPr>
        </p:nvSpPr>
        <p:spPr/>
        <p:txBody>
          <a:bodyPr/>
          <a:lstStyle/>
          <a:p>
            <a:pPr marL="488950" indent="-488950" defTabSz="962025" eaLnBrk="1" hangingPunct="1">
              <a:lnSpc>
                <a:spcPct val="90000"/>
              </a:lnSpc>
            </a:pPr>
            <a:r>
              <a:rPr lang="en-GB" sz="2000" smtClean="0"/>
              <a:t>Preamble</a:t>
            </a:r>
          </a:p>
          <a:p>
            <a:pPr marL="1089025" lvl="1" indent="-479425" defTabSz="962025" eaLnBrk="1" hangingPunct="1">
              <a:lnSpc>
                <a:spcPct val="90000"/>
              </a:lnSpc>
            </a:pPr>
            <a:r>
              <a:rPr lang="en-GB" sz="1800" smtClean="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p>
          <a:p>
            <a:pPr marL="1089025" lvl="1" indent="-479425" defTabSz="962025" eaLnBrk="1" hangingPunct="1">
              <a:lnSpc>
                <a:spcPct val="90000"/>
              </a:lnSpc>
            </a:pPr>
            <a:r>
              <a:rPr lang="en-GB" sz="1800" smtClean="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p>
          <a:p>
            <a:pPr marL="488950" indent="-488950" defTabSz="962025" eaLnBrk="1" hangingPunct="1">
              <a:lnSpc>
                <a:spcPct val="90000"/>
              </a:lnSpc>
            </a:pPr>
            <a:endParaRPr lang="en-GB" sz="1800" smtClean="0"/>
          </a:p>
        </p:txBody>
      </p:sp>
      <p:sp>
        <p:nvSpPr>
          <p:cNvPr id="35844"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B98E389A-098C-4052-8154-91D76434BC66}" type="slidenum">
              <a:rPr lang="en-US" smtClean="0"/>
              <a:pPr/>
              <a:t>26</a:t>
            </a:fld>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fontAlgn="auto" hangingPunct="1">
              <a:spcAft>
                <a:spcPts val="0"/>
              </a:spcAft>
              <a:defRPr/>
            </a:pPr>
            <a:r>
              <a:rPr lang="en-GB"/>
              <a:t>Code of ethics - principles</a:t>
            </a:r>
          </a:p>
        </p:txBody>
      </p:sp>
      <p:sp>
        <p:nvSpPr>
          <p:cNvPr id="36867" name="Rectangle 3"/>
          <p:cNvSpPr>
            <a:spLocks noGrp="1" noChangeArrowheads="1"/>
          </p:cNvSpPr>
          <p:nvPr>
            <p:ph idx="1"/>
          </p:nvPr>
        </p:nvSpPr>
        <p:spPr/>
        <p:txBody>
          <a:bodyPr/>
          <a:lstStyle/>
          <a:p>
            <a:pPr marL="488950" indent="-488950" defTabSz="962025" eaLnBrk="1" hangingPunct="1">
              <a:lnSpc>
                <a:spcPct val="90000"/>
              </a:lnSpc>
            </a:pPr>
            <a:r>
              <a:rPr lang="en-GB" sz="2800" smtClean="0"/>
              <a:t>PUBLIC  </a:t>
            </a:r>
          </a:p>
          <a:p>
            <a:pPr marL="1089025" lvl="1" indent="-479425" defTabSz="962025" eaLnBrk="1" hangingPunct="1">
              <a:lnSpc>
                <a:spcPct val="90000"/>
              </a:lnSpc>
            </a:pPr>
            <a:r>
              <a:rPr lang="en-GB" sz="2400" smtClean="0"/>
              <a:t>Software engineers shall act consistently with the public interest.</a:t>
            </a:r>
          </a:p>
          <a:p>
            <a:pPr marL="488950" indent="-488950" defTabSz="962025" eaLnBrk="1" hangingPunct="1">
              <a:lnSpc>
                <a:spcPct val="90000"/>
              </a:lnSpc>
            </a:pPr>
            <a:r>
              <a:rPr lang="en-GB" sz="2800" smtClean="0"/>
              <a:t>CLIENT AND EMPLOYER </a:t>
            </a:r>
          </a:p>
          <a:p>
            <a:pPr marL="1089025" lvl="1" indent="-479425" defTabSz="962025" eaLnBrk="1" hangingPunct="1">
              <a:lnSpc>
                <a:spcPct val="90000"/>
              </a:lnSpc>
            </a:pPr>
            <a:r>
              <a:rPr lang="en-GB" sz="2400" smtClean="0"/>
              <a:t>Software engineers shall act in a manner that is in the best interests of their client and employer consistent with the public interest.</a:t>
            </a:r>
          </a:p>
          <a:p>
            <a:pPr marL="488950" indent="-488950" defTabSz="962025" eaLnBrk="1" hangingPunct="1">
              <a:lnSpc>
                <a:spcPct val="90000"/>
              </a:lnSpc>
            </a:pPr>
            <a:r>
              <a:rPr lang="en-GB" sz="2800" smtClean="0"/>
              <a:t>PRODUCT </a:t>
            </a:r>
          </a:p>
          <a:p>
            <a:pPr marL="1089025" lvl="1" indent="-479425" defTabSz="962025" eaLnBrk="1" hangingPunct="1">
              <a:lnSpc>
                <a:spcPct val="90000"/>
              </a:lnSpc>
            </a:pPr>
            <a:r>
              <a:rPr lang="en-GB" sz="2400" smtClean="0"/>
              <a:t>Software engineers shall ensure that their products and related modifications meet the highest professional standards possible.</a:t>
            </a:r>
          </a:p>
        </p:txBody>
      </p:sp>
      <p:sp>
        <p:nvSpPr>
          <p:cNvPr id="36868"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7512ACF8-82BB-4AD0-8005-0A6D2A51F9B4}" type="slidenum">
              <a:rPr lang="en-US" smtClean="0"/>
              <a:pPr/>
              <a:t>27</a:t>
            </a:fld>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fontAlgn="auto" hangingPunct="1">
              <a:spcAft>
                <a:spcPts val="0"/>
              </a:spcAft>
              <a:defRPr/>
            </a:pPr>
            <a:r>
              <a:rPr lang="en-GB"/>
              <a:t>Code of ethics - principles</a:t>
            </a:r>
          </a:p>
        </p:txBody>
      </p:sp>
      <p:sp>
        <p:nvSpPr>
          <p:cNvPr id="108547" name="Rectangle 3"/>
          <p:cNvSpPr>
            <a:spLocks noGrp="1" noChangeArrowheads="1"/>
          </p:cNvSpPr>
          <p:nvPr>
            <p:ph idx="1"/>
          </p:nvPr>
        </p:nvSpPr>
        <p:spPr>
          <a:xfrm>
            <a:off x="990600" y="1752600"/>
            <a:ext cx="7772400" cy="4114800"/>
          </a:xfrm>
        </p:spPr>
        <p:txBody>
          <a:bodyPr>
            <a:normAutofit fontScale="92500" lnSpcReduction="10000"/>
          </a:bodyPr>
          <a:lstStyle/>
          <a:p>
            <a:pPr marL="488950" indent="-488950" defTabSz="962025" eaLnBrk="1" fontAlgn="auto" hangingPunct="1">
              <a:lnSpc>
                <a:spcPct val="90000"/>
              </a:lnSpc>
              <a:spcAft>
                <a:spcPts val="0"/>
              </a:spcAft>
              <a:buFont typeface="Wingdings"/>
              <a:buChar char=""/>
              <a:defRPr/>
            </a:pPr>
            <a:r>
              <a:rPr lang="en-GB" sz="2800"/>
              <a:t>JUDGMENT </a:t>
            </a:r>
          </a:p>
          <a:p>
            <a:pPr marL="1089025" lvl="1" indent="-479425" defTabSz="962025" eaLnBrk="1" fontAlgn="auto" hangingPunct="1">
              <a:lnSpc>
                <a:spcPct val="90000"/>
              </a:lnSpc>
              <a:spcAft>
                <a:spcPts val="0"/>
              </a:spcAft>
              <a:buFont typeface="Wingdings 2"/>
              <a:buChar char=""/>
              <a:defRPr/>
            </a:pPr>
            <a:r>
              <a:rPr lang="en-GB" sz="2400"/>
              <a:t>Software engineers shall maintain integrity and independence in their professional judgment.</a:t>
            </a:r>
          </a:p>
          <a:p>
            <a:pPr marL="488950" indent="-488950" defTabSz="962025" eaLnBrk="1" fontAlgn="auto" hangingPunct="1">
              <a:lnSpc>
                <a:spcPct val="90000"/>
              </a:lnSpc>
              <a:spcAft>
                <a:spcPts val="0"/>
              </a:spcAft>
              <a:buFont typeface="Wingdings"/>
              <a:buChar char=""/>
              <a:defRPr/>
            </a:pPr>
            <a:r>
              <a:rPr lang="en-GB" sz="2800"/>
              <a:t>MANAGEMENT </a:t>
            </a:r>
          </a:p>
          <a:p>
            <a:pPr marL="1089025" lvl="1" indent="-479425" defTabSz="962025" eaLnBrk="1" fontAlgn="auto" hangingPunct="1">
              <a:lnSpc>
                <a:spcPct val="90000"/>
              </a:lnSpc>
              <a:spcAft>
                <a:spcPts val="0"/>
              </a:spcAft>
              <a:buFont typeface="Wingdings 2"/>
              <a:buChar char=""/>
              <a:defRPr/>
            </a:pPr>
            <a:r>
              <a:rPr lang="en-GB" sz="2400"/>
              <a:t>Software engineering managers and leaders shall subscribe to and promote an ethical approach to the management of software development and maintenance.</a:t>
            </a:r>
          </a:p>
          <a:p>
            <a:pPr marL="488950" indent="-488950" defTabSz="962025" eaLnBrk="1" fontAlgn="auto" hangingPunct="1">
              <a:lnSpc>
                <a:spcPct val="90000"/>
              </a:lnSpc>
              <a:spcAft>
                <a:spcPts val="0"/>
              </a:spcAft>
              <a:buFont typeface="Wingdings"/>
              <a:buChar char=""/>
              <a:defRPr/>
            </a:pPr>
            <a:r>
              <a:rPr lang="en-GB" sz="2800"/>
              <a:t>PROFESSION </a:t>
            </a:r>
          </a:p>
          <a:p>
            <a:pPr marL="1089025" lvl="1" indent="-479425" defTabSz="962025" eaLnBrk="1" fontAlgn="auto" hangingPunct="1">
              <a:lnSpc>
                <a:spcPct val="90000"/>
              </a:lnSpc>
              <a:spcAft>
                <a:spcPts val="0"/>
              </a:spcAft>
              <a:buFont typeface="Wingdings 2"/>
              <a:buChar char=""/>
              <a:defRPr/>
            </a:pPr>
            <a:r>
              <a:rPr lang="en-GB" sz="2400"/>
              <a:t>Software engineers shall advance the integrity and reputation of the profession consistent with the public interest.</a:t>
            </a:r>
          </a:p>
          <a:p>
            <a:pPr marL="488950" indent="-488950" defTabSz="962025" eaLnBrk="1" fontAlgn="auto" hangingPunct="1">
              <a:lnSpc>
                <a:spcPct val="90000"/>
              </a:lnSpc>
              <a:spcAft>
                <a:spcPts val="0"/>
              </a:spcAft>
              <a:buFont typeface="Wingdings"/>
              <a:buChar char=""/>
              <a:defRPr/>
            </a:pPr>
            <a:endParaRPr lang="en-GB" sz="2800"/>
          </a:p>
        </p:txBody>
      </p:sp>
      <p:sp>
        <p:nvSpPr>
          <p:cNvPr id="37892"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EBD4FCB3-18EF-412C-BED1-B27F75222D01}" type="slidenum">
              <a:rPr lang="en-US" smtClean="0"/>
              <a:pPr/>
              <a:t>28</a:t>
            </a:fld>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fontAlgn="auto" hangingPunct="1">
              <a:spcAft>
                <a:spcPts val="0"/>
              </a:spcAft>
              <a:defRPr/>
            </a:pPr>
            <a:r>
              <a:rPr lang="en-GB"/>
              <a:t>Code of ethics - principles</a:t>
            </a:r>
          </a:p>
        </p:txBody>
      </p:sp>
      <p:sp>
        <p:nvSpPr>
          <p:cNvPr id="38915" name="Rectangle 3"/>
          <p:cNvSpPr>
            <a:spLocks noGrp="1" noChangeArrowheads="1"/>
          </p:cNvSpPr>
          <p:nvPr>
            <p:ph idx="1"/>
          </p:nvPr>
        </p:nvSpPr>
        <p:spPr/>
        <p:txBody>
          <a:bodyPr/>
          <a:lstStyle/>
          <a:p>
            <a:pPr eaLnBrk="1" hangingPunct="1">
              <a:lnSpc>
                <a:spcPct val="90000"/>
              </a:lnSpc>
            </a:pPr>
            <a:r>
              <a:rPr lang="en-GB" smtClean="0"/>
              <a:t>COLLEAGUES </a:t>
            </a:r>
          </a:p>
          <a:p>
            <a:pPr lvl="1" eaLnBrk="1" hangingPunct="1">
              <a:lnSpc>
                <a:spcPct val="90000"/>
              </a:lnSpc>
            </a:pPr>
            <a:r>
              <a:rPr lang="en-GB" smtClean="0"/>
              <a:t>Software engineers shall be fair to and supportive of their colleagues.</a:t>
            </a:r>
          </a:p>
          <a:p>
            <a:pPr eaLnBrk="1" hangingPunct="1">
              <a:lnSpc>
                <a:spcPct val="90000"/>
              </a:lnSpc>
            </a:pPr>
            <a:r>
              <a:rPr lang="en-GB" smtClean="0"/>
              <a:t>SELF </a:t>
            </a:r>
          </a:p>
          <a:p>
            <a:pPr lvl="1" eaLnBrk="1" hangingPunct="1">
              <a:lnSpc>
                <a:spcPct val="90000"/>
              </a:lnSpc>
            </a:pPr>
            <a:r>
              <a:rPr lang="en-GB" smtClean="0"/>
              <a:t>Software engineers shall participate in lifelong learning regarding the practice of their profession and shall promote an ethical approach to the practice of the profession.</a:t>
            </a:r>
          </a:p>
        </p:txBody>
      </p:sp>
      <p:sp>
        <p:nvSpPr>
          <p:cNvPr id="38916"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5131B86D-295C-42AE-997F-AAFF9B98B6EC}" type="slidenum">
              <a:rPr lang="en-US" smtClean="0"/>
              <a:pPr/>
              <a:t>29</a:t>
            </a:fld>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fontAlgn="auto" hangingPunct="1">
              <a:spcAft>
                <a:spcPts val="0"/>
              </a:spcAft>
              <a:defRPr/>
            </a:pPr>
            <a:r>
              <a:rPr lang="en-GB"/>
              <a:t>Objectives</a:t>
            </a:r>
          </a:p>
        </p:txBody>
      </p:sp>
      <p:sp>
        <p:nvSpPr>
          <p:cNvPr id="12291" name="Rectangle 3"/>
          <p:cNvSpPr>
            <a:spLocks noGrp="1" noChangeArrowheads="1"/>
          </p:cNvSpPr>
          <p:nvPr>
            <p:ph idx="1"/>
          </p:nvPr>
        </p:nvSpPr>
        <p:spPr>
          <a:xfrm>
            <a:off x="1143000" y="1828800"/>
            <a:ext cx="7772400" cy="4495800"/>
          </a:xfrm>
        </p:spPr>
        <p:txBody>
          <a:bodyPr/>
          <a:lstStyle/>
          <a:p>
            <a:pPr eaLnBrk="1" hangingPunct="1">
              <a:lnSpc>
                <a:spcPct val="90000"/>
              </a:lnSpc>
            </a:pPr>
            <a:r>
              <a:rPr lang="en-GB" sz="2800" smtClean="0"/>
              <a:t>To introduce software engineering and to explain its importance</a:t>
            </a:r>
          </a:p>
          <a:p>
            <a:pPr eaLnBrk="1" hangingPunct="1">
              <a:lnSpc>
                <a:spcPct val="90000"/>
              </a:lnSpc>
            </a:pPr>
            <a:r>
              <a:rPr lang="en-GB" sz="2800" smtClean="0"/>
              <a:t>To set out the answers to key questions about software engineering</a:t>
            </a:r>
          </a:p>
          <a:p>
            <a:pPr eaLnBrk="1" hangingPunct="1">
              <a:lnSpc>
                <a:spcPct val="90000"/>
              </a:lnSpc>
            </a:pPr>
            <a:r>
              <a:rPr lang="en-GB" sz="2800" smtClean="0"/>
              <a:t>To introduce ethical and professional issues and to explain why they are of concern to software engineers</a:t>
            </a:r>
          </a:p>
          <a:p>
            <a:pPr eaLnBrk="1" hangingPunct="1">
              <a:lnSpc>
                <a:spcPct val="90000"/>
              </a:lnSpc>
            </a:pPr>
            <a:r>
              <a:rPr lang="en-GB" sz="2800" smtClean="0"/>
              <a:t>To explain what a socio-technical system is and the distinction between this and a computer-based system</a:t>
            </a:r>
          </a:p>
          <a:p>
            <a:pPr eaLnBrk="1" hangingPunct="1">
              <a:lnSpc>
                <a:spcPct val="90000"/>
              </a:lnSpc>
            </a:pPr>
            <a:endParaRPr lang="en-GB" sz="2800" smtClean="0"/>
          </a:p>
        </p:txBody>
      </p:sp>
      <p:sp>
        <p:nvSpPr>
          <p:cNvPr id="12292"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EB57F61E-F31C-4089-90DA-7EBED736C148}" type="slidenum">
              <a:rPr lang="en-US" smtClean="0"/>
              <a:pPr/>
              <a:t>3</a:t>
            </a:fld>
            <a:endParaRPr lang="en-US"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fontAlgn="auto" hangingPunct="1">
              <a:spcAft>
                <a:spcPts val="0"/>
              </a:spcAft>
              <a:defRPr/>
            </a:pPr>
            <a:r>
              <a:rPr lang="en-GB"/>
              <a:t>Ethical dilemmas</a:t>
            </a:r>
          </a:p>
        </p:txBody>
      </p:sp>
      <p:sp>
        <p:nvSpPr>
          <p:cNvPr id="39939" name="Rectangle 3"/>
          <p:cNvSpPr>
            <a:spLocks noGrp="1" noChangeArrowheads="1"/>
          </p:cNvSpPr>
          <p:nvPr>
            <p:ph idx="1"/>
          </p:nvPr>
        </p:nvSpPr>
        <p:spPr/>
        <p:txBody>
          <a:bodyPr/>
          <a:lstStyle/>
          <a:p>
            <a:pPr eaLnBrk="1" hangingPunct="1"/>
            <a:r>
              <a:rPr lang="en-GB" sz="2800" smtClean="0"/>
              <a:t>Disagreement in principle with the policies of senior management.</a:t>
            </a:r>
          </a:p>
          <a:p>
            <a:pPr eaLnBrk="1" hangingPunct="1"/>
            <a:r>
              <a:rPr lang="en-GB" sz="2800" smtClean="0"/>
              <a:t>Your employer acts in an unethical way and releases a safety-critical system without finishing the testing of the system.</a:t>
            </a:r>
          </a:p>
          <a:p>
            <a:pPr eaLnBrk="1" hangingPunct="1"/>
            <a:r>
              <a:rPr lang="en-GB" sz="2800" smtClean="0"/>
              <a:t>Participation in the development of military weapons systems or nuclear systems.</a:t>
            </a:r>
          </a:p>
          <a:p>
            <a:pPr eaLnBrk="1" hangingPunct="1"/>
            <a:endParaRPr lang="en-GB" sz="2800" smtClean="0"/>
          </a:p>
        </p:txBody>
      </p:sp>
      <p:sp>
        <p:nvSpPr>
          <p:cNvPr id="39940"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9BBA1EA-7178-454E-9090-F451E68F6B9B}" type="slidenum">
              <a:rPr lang="en-US" smtClean="0"/>
              <a:pPr/>
              <a:t>30</a:t>
            </a:fld>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lIns="95165" tIns="46748" rIns="95165" bIns="46748"/>
          <a:lstStyle/>
          <a:p>
            <a:pPr eaLnBrk="1" fontAlgn="auto" hangingPunct="1">
              <a:spcAft>
                <a:spcPts val="0"/>
              </a:spcAft>
              <a:defRPr/>
            </a:pPr>
            <a:r>
              <a:rPr lang="en-GB"/>
              <a:t>What is a system?</a:t>
            </a:r>
          </a:p>
        </p:txBody>
      </p:sp>
      <p:sp>
        <p:nvSpPr>
          <p:cNvPr id="119811" name="Rectangle 3"/>
          <p:cNvSpPr>
            <a:spLocks noGrp="1" noChangeArrowheads="1"/>
          </p:cNvSpPr>
          <p:nvPr>
            <p:ph idx="1"/>
          </p:nvPr>
        </p:nvSpPr>
        <p:spPr>
          <a:xfrm>
            <a:off x="609600" y="1981200"/>
            <a:ext cx="7804150" cy="4129088"/>
          </a:xfrm>
        </p:spPr>
        <p:txBody>
          <a:bodyPr lIns="95165" tIns="46748" rIns="95165" bIns="46748">
            <a:normAutofit lnSpcReduction="10000"/>
          </a:bodyPr>
          <a:lstStyle/>
          <a:p>
            <a:pPr marL="488950" indent="-488950" defTabSz="962025" eaLnBrk="1" fontAlgn="auto" hangingPunct="1">
              <a:lnSpc>
                <a:spcPct val="90000"/>
              </a:lnSpc>
              <a:spcAft>
                <a:spcPts val="0"/>
              </a:spcAft>
              <a:buFont typeface="Wingdings"/>
              <a:buChar char=""/>
              <a:defRPr/>
            </a:pPr>
            <a:r>
              <a:rPr lang="en-GB" sz="2800"/>
              <a:t>A purposeful collection of inter-related components working together to achieve some common objective. </a:t>
            </a:r>
          </a:p>
          <a:p>
            <a:pPr marL="488950" indent="-488950" defTabSz="962025" eaLnBrk="1" fontAlgn="auto" hangingPunct="1">
              <a:lnSpc>
                <a:spcPct val="90000"/>
              </a:lnSpc>
              <a:spcAft>
                <a:spcPts val="0"/>
              </a:spcAft>
              <a:buFont typeface="Wingdings"/>
              <a:buChar char=""/>
              <a:defRPr/>
            </a:pPr>
            <a:r>
              <a:rPr lang="en-GB" sz="2800"/>
              <a:t>A system may include software, mechanical, electrical and electronic hardware and be operated by people.</a:t>
            </a:r>
          </a:p>
          <a:p>
            <a:pPr marL="488950" indent="-488950" defTabSz="962025" eaLnBrk="1" fontAlgn="auto" hangingPunct="1">
              <a:lnSpc>
                <a:spcPct val="90000"/>
              </a:lnSpc>
              <a:spcAft>
                <a:spcPts val="0"/>
              </a:spcAft>
              <a:buFont typeface="Wingdings"/>
              <a:buChar char=""/>
              <a:defRPr/>
            </a:pPr>
            <a:r>
              <a:rPr lang="en-GB" sz="2800"/>
              <a:t>System components are dependent on other </a:t>
            </a:r>
            <a:br>
              <a:rPr lang="en-GB" sz="2800"/>
            </a:br>
            <a:r>
              <a:rPr lang="en-GB" sz="2800"/>
              <a:t>system components</a:t>
            </a:r>
          </a:p>
          <a:p>
            <a:pPr marL="488950" indent="-488950" defTabSz="962025" eaLnBrk="1" fontAlgn="auto" hangingPunct="1">
              <a:lnSpc>
                <a:spcPct val="90000"/>
              </a:lnSpc>
              <a:spcAft>
                <a:spcPts val="0"/>
              </a:spcAft>
              <a:buFont typeface="Wingdings"/>
              <a:buChar char=""/>
              <a:defRPr/>
            </a:pPr>
            <a:r>
              <a:rPr lang="en-GB" sz="2800"/>
              <a:t>The properties and behaviour of system components are inextricably inter-mingled</a:t>
            </a:r>
          </a:p>
        </p:txBody>
      </p:sp>
      <p:sp>
        <p:nvSpPr>
          <p:cNvPr id="40964"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3228B4E-5D77-4779-9178-4460EA81855B}" type="slidenum">
              <a:rPr lang="en-US" smtClean="0"/>
              <a:pPr/>
              <a:t>31</a:t>
            </a:fld>
            <a:endParaRPr lang="en-US"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457200" y="274638"/>
            <a:ext cx="7467600" cy="487362"/>
          </a:xfrm>
        </p:spPr>
        <p:txBody>
          <a:bodyPr lIns="95165" tIns="46748" rIns="95165" bIns="46748">
            <a:normAutofit fontScale="90000"/>
          </a:bodyPr>
          <a:lstStyle/>
          <a:p>
            <a:pPr eaLnBrk="1" fontAlgn="auto" hangingPunct="1">
              <a:spcAft>
                <a:spcPts val="0"/>
              </a:spcAft>
              <a:defRPr/>
            </a:pPr>
            <a:r>
              <a:rPr lang="en-GB" dirty="0"/>
              <a:t>System categories</a:t>
            </a:r>
          </a:p>
        </p:txBody>
      </p:sp>
      <p:sp>
        <p:nvSpPr>
          <p:cNvPr id="41987" name="Rectangle 3"/>
          <p:cNvSpPr>
            <a:spLocks noGrp="1" noChangeArrowheads="1"/>
          </p:cNvSpPr>
          <p:nvPr>
            <p:ph idx="1"/>
          </p:nvPr>
        </p:nvSpPr>
        <p:spPr>
          <a:xfrm>
            <a:off x="457200" y="990600"/>
            <a:ext cx="7848600" cy="5483225"/>
          </a:xfrm>
        </p:spPr>
        <p:txBody>
          <a:bodyPr lIns="95165" tIns="46748" rIns="95165" bIns="46748"/>
          <a:lstStyle/>
          <a:p>
            <a:pPr marL="488950" indent="-488950" defTabSz="962025" eaLnBrk="1" hangingPunct="1">
              <a:lnSpc>
                <a:spcPct val="90000"/>
              </a:lnSpc>
            </a:pPr>
            <a:r>
              <a:rPr lang="en-GB" sz="2800" smtClean="0"/>
              <a:t>Technical computer-based systems</a:t>
            </a:r>
          </a:p>
          <a:p>
            <a:pPr marL="1089025" lvl="1" indent="-479425" defTabSz="962025" eaLnBrk="1" hangingPunct="1">
              <a:lnSpc>
                <a:spcPct val="90000"/>
              </a:lnSpc>
            </a:pPr>
            <a:r>
              <a:rPr lang="en-GB" sz="2400" smtClean="0"/>
              <a:t>Systems that include hardware and software but where the operators and operational processes are not normally considered to be part of the system. The system is not self-aware.</a:t>
            </a:r>
          </a:p>
          <a:p>
            <a:pPr marL="488950" indent="-488950" defTabSz="962025" eaLnBrk="1" hangingPunct="1">
              <a:lnSpc>
                <a:spcPct val="90000"/>
              </a:lnSpc>
            </a:pPr>
            <a:r>
              <a:rPr lang="en-GB" sz="2800" smtClean="0"/>
              <a:t>Socio-technical systems</a:t>
            </a:r>
          </a:p>
          <a:p>
            <a:pPr marL="1089025" lvl="1" indent="-479425" defTabSz="962025" eaLnBrk="1" hangingPunct="1">
              <a:lnSpc>
                <a:spcPct val="90000"/>
              </a:lnSpc>
            </a:pPr>
            <a:r>
              <a:rPr lang="en-GB" sz="2400" smtClean="0"/>
              <a:t>Systems that include technical systems but also operational processes and people who use and interact with the technical system. Socio-technical systems are governed by organisational policies and rules.</a:t>
            </a:r>
          </a:p>
          <a:p>
            <a:pPr marL="1089025" lvl="1" indent="-479425" defTabSz="962025" eaLnBrk="1" hangingPunct="1">
              <a:lnSpc>
                <a:spcPct val="90000"/>
              </a:lnSpc>
            </a:pPr>
            <a:r>
              <a:rPr lang="en-GB" sz="2400" smtClean="0"/>
              <a:t>Egs: Task Analysis, Job Enrichment, Process improvement</a:t>
            </a:r>
          </a:p>
          <a:p>
            <a:pPr marL="1089025" lvl="1" indent="-479425" defTabSz="962025" eaLnBrk="1" hangingPunct="1">
              <a:lnSpc>
                <a:spcPct val="90000"/>
              </a:lnSpc>
            </a:pPr>
            <a:endParaRPr lang="en-GB" sz="2400" smtClean="0"/>
          </a:p>
        </p:txBody>
      </p:sp>
      <p:sp>
        <p:nvSpPr>
          <p:cNvPr id="41988"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7FFBA295-4527-42CF-9164-AFF2638C05FA}" type="slidenum">
              <a:rPr lang="en-US" smtClean="0"/>
              <a:pPr/>
              <a:t>32</a:t>
            </a:fld>
            <a:endParaRPr lang="en-US"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381000" y="263525"/>
            <a:ext cx="8475663" cy="1108075"/>
          </a:xfrm>
        </p:spPr>
        <p:txBody>
          <a:bodyPr lIns="95165" tIns="46748" rIns="95165" bIns="46748"/>
          <a:lstStyle/>
          <a:p>
            <a:pPr eaLnBrk="1" fontAlgn="auto" hangingPunct="1">
              <a:spcAft>
                <a:spcPts val="0"/>
              </a:spcAft>
              <a:defRPr/>
            </a:pPr>
            <a:r>
              <a:rPr lang="en-GB"/>
              <a:t>Socio-technical system characteristics</a:t>
            </a:r>
          </a:p>
        </p:txBody>
      </p:sp>
      <p:sp>
        <p:nvSpPr>
          <p:cNvPr id="43011" name="Rectangle 3"/>
          <p:cNvSpPr>
            <a:spLocks noGrp="1" noChangeArrowheads="1"/>
          </p:cNvSpPr>
          <p:nvPr>
            <p:ph idx="1"/>
          </p:nvPr>
        </p:nvSpPr>
        <p:spPr/>
        <p:txBody>
          <a:bodyPr lIns="95165" tIns="46748" rIns="95165" bIns="46748"/>
          <a:lstStyle/>
          <a:p>
            <a:pPr marL="488950" indent="-488950" defTabSz="962025" eaLnBrk="1" hangingPunct="1"/>
            <a:r>
              <a:rPr lang="en-GB" sz="2000" smtClean="0"/>
              <a:t>Emergent properties</a:t>
            </a:r>
          </a:p>
          <a:p>
            <a:pPr marL="1089025" lvl="1" indent="-479425" defTabSz="962025" eaLnBrk="1" hangingPunct="1"/>
            <a:r>
              <a:rPr lang="en-GB" sz="2000" smtClean="0"/>
              <a:t>Properties of the system of a whole that depend on the system components and their relationships.</a:t>
            </a:r>
          </a:p>
          <a:p>
            <a:pPr marL="488950" indent="-488950" defTabSz="962025" eaLnBrk="1" hangingPunct="1"/>
            <a:r>
              <a:rPr lang="en-GB" sz="2000" smtClean="0"/>
              <a:t>Non-deterministic</a:t>
            </a:r>
          </a:p>
          <a:p>
            <a:pPr marL="1089025" lvl="1" indent="-479425" defTabSz="962025" eaLnBrk="1" hangingPunct="1"/>
            <a:r>
              <a:rPr lang="en-GB" sz="2000" smtClean="0"/>
              <a:t>They do not always produce the same output when presented with the same input because the systems’s behaviour is partially dependent on human operators.</a:t>
            </a:r>
          </a:p>
          <a:p>
            <a:pPr marL="488950" indent="-488950" defTabSz="962025" eaLnBrk="1" hangingPunct="1"/>
            <a:r>
              <a:rPr lang="en-GB" sz="2000" smtClean="0"/>
              <a:t>Complex relationships with organisational objectives</a:t>
            </a:r>
          </a:p>
          <a:p>
            <a:pPr marL="1089025" lvl="1" indent="-479425" defTabSz="962025" eaLnBrk="1" hangingPunct="1"/>
            <a:r>
              <a:rPr lang="en-GB" sz="2000" smtClean="0"/>
              <a:t>The extent to which the system supports organisational objectives does not just depend on the system itself.</a:t>
            </a:r>
          </a:p>
        </p:txBody>
      </p:sp>
      <p:sp>
        <p:nvSpPr>
          <p:cNvPr id="43012"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B2AF0FC-C6ED-4B41-BEA9-65B3077CA097}" type="slidenum">
              <a:rPr lang="en-US" smtClean="0"/>
              <a:pPr/>
              <a:t>33</a:t>
            </a:fld>
            <a:endParaRPr lang="en-US" smtClean="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Footer Placeholder 4"/>
          <p:cNvSpPr>
            <a:spLocks noGrp="1"/>
          </p:cNvSpPr>
          <p:nvPr>
            <p:ph type="ftr" sz="quarter" idx="11"/>
          </p:nvPr>
        </p:nvSpPr>
        <p:spPr bwMode="auto">
          <a:noFill/>
          <a:ln>
            <a:miter lim="800000"/>
            <a:headEnd/>
            <a:tailEnd/>
          </a:ln>
        </p:spPr>
        <p:txBody>
          <a:bodyPr wrap="square" lIns="91440" tIns="45720" rIns="91440" bIns="45720" numCol="1" compatLnSpc="1">
            <a:prstTxWarp prst="textNoShape">
              <a:avLst/>
            </a:prstTxWarp>
          </a:bodyPr>
          <a:lstStyle/>
          <a:p>
            <a:r>
              <a:rPr lang="en-US" smtClean="0"/>
              <a:t>Deepika C N                 RVCE    </a:t>
            </a:r>
          </a:p>
        </p:txBody>
      </p:sp>
      <p:sp>
        <p:nvSpPr>
          <p:cNvPr id="44034"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2CEA7BD-B406-46AC-ACA6-616CBE48D4EE}" type="slidenum">
              <a:rPr lang="en-US" smtClean="0"/>
              <a:pPr/>
              <a:t>34</a:t>
            </a:fld>
            <a:endParaRPr lang="en-US" smtClean="0"/>
          </a:p>
        </p:txBody>
      </p:sp>
      <p:sp>
        <p:nvSpPr>
          <p:cNvPr id="44036" name="Rectangle 3"/>
          <p:cNvSpPr>
            <a:spLocks noChangeArrowheads="1"/>
          </p:cNvSpPr>
          <p:nvPr/>
        </p:nvSpPr>
        <p:spPr bwMode="auto">
          <a:xfrm>
            <a:off x="1295400" y="1905000"/>
            <a:ext cx="7356475" cy="4495800"/>
          </a:xfrm>
          <a:prstGeom prst="rect">
            <a:avLst/>
          </a:prstGeom>
          <a:solidFill>
            <a:srgbClr val="CCFFFF"/>
          </a:solidFill>
          <a:ln w="12700">
            <a:noFill/>
            <a:miter lim="800000"/>
            <a:headEnd/>
            <a:tailEnd/>
          </a:ln>
        </p:spPr>
        <p:txBody>
          <a:bodyPr wrap="none" anchor="ctr"/>
          <a:lstStyle/>
          <a:p>
            <a:endParaRPr lang="en-US"/>
          </a:p>
        </p:txBody>
      </p:sp>
      <p:pic>
        <p:nvPicPr>
          <p:cNvPr id="44037" name="Picture 4" descr="2.12 LayeredLegacySys.eps                                      000FCC30Macintosh HD                   B8AA5F2E:"/>
          <p:cNvPicPr>
            <a:picLocks noChangeAspect="1" noChangeArrowheads="1"/>
          </p:cNvPicPr>
          <p:nvPr/>
        </p:nvPicPr>
        <p:blipFill>
          <a:blip r:embed="rId2" cstate="print"/>
          <a:srcRect/>
          <a:stretch>
            <a:fillRect/>
          </a:stretch>
        </p:blipFill>
        <p:spPr bwMode="auto">
          <a:xfrm>
            <a:off x="2057400" y="2057400"/>
            <a:ext cx="5416550" cy="4127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fontAlgn="auto" hangingPunct="1">
              <a:spcAft>
                <a:spcPts val="0"/>
              </a:spcAft>
              <a:defRPr/>
            </a:pPr>
            <a:r>
              <a:rPr lang="en-GB"/>
              <a:t>Emergent properties</a:t>
            </a:r>
          </a:p>
        </p:txBody>
      </p:sp>
      <p:sp>
        <p:nvSpPr>
          <p:cNvPr id="45059" name="Rectangle 3"/>
          <p:cNvSpPr>
            <a:spLocks noGrp="1" noChangeArrowheads="1"/>
          </p:cNvSpPr>
          <p:nvPr>
            <p:ph idx="1"/>
          </p:nvPr>
        </p:nvSpPr>
        <p:spPr/>
        <p:txBody>
          <a:bodyPr/>
          <a:lstStyle/>
          <a:p>
            <a:pPr eaLnBrk="1" hangingPunct="1"/>
            <a:r>
              <a:rPr lang="en-GB" sz="2800" smtClean="0"/>
              <a:t>Properties of the system as a whole rather than properties that can be derived from the properties of components of a system</a:t>
            </a:r>
          </a:p>
          <a:p>
            <a:pPr eaLnBrk="1" hangingPunct="1"/>
            <a:r>
              <a:rPr lang="en-GB" sz="2800" smtClean="0"/>
              <a:t>Emergent properties are a consequence of the relationships between system components</a:t>
            </a:r>
          </a:p>
          <a:p>
            <a:pPr eaLnBrk="1" hangingPunct="1"/>
            <a:r>
              <a:rPr lang="en-GB" sz="2800" smtClean="0"/>
              <a:t>They can therefore only be assessed and measured once the components have been integrated into a system</a:t>
            </a:r>
          </a:p>
        </p:txBody>
      </p:sp>
      <p:sp>
        <p:nvSpPr>
          <p:cNvPr id="45060"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77B29A74-2527-4397-B369-36433EE9F1DF}" type="slidenum">
              <a:rPr lang="en-US" smtClean="0"/>
              <a:pPr/>
              <a:t>35</a:t>
            </a:fld>
            <a:endParaRPr 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fontAlgn="auto" hangingPunct="1">
              <a:spcAft>
                <a:spcPts val="0"/>
              </a:spcAft>
              <a:defRPr/>
            </a:pPr>
            <a:r>
              <a:rPr lang="en-GB"/>
              <a:t>Examples of emergent properties</a:t>
            </a:r>
          </a:p>
        </p:txBody>
      </p:sp>
      <p:sp>
        <p:nvSpPr>
          <p:cNvPr id="1029" name="Footer Placeholder 4"/>
          <p:cNvSpPr>
            <a:spLocks noGrp="1"/>
          </p:cNvSpPr>
          <p:nvPr>
            <p:ph type="ftr" sz="quarter" idx="11"/>
          </p:nvPr>
        </p:nvSpPr>
        <p:spPr bwMode="auto">
          <a:noFill/>
          <a:ln>
            <a:miter lim="800000"/>
            <a:headEnd/>
            <a:tailEnd/>
          </a:ln>
        </p:spPr>
        <p:txBody>
          <a:bodyPr wrap="square" lIns="91440" tIns="45720" rIns="91440" bIns="45720" numCol="1" compatLnSpc="1">
            <a:prstTxWarp prst="textNoShape">
              <a:avLst/>
            </a:prstTxWarp>
          </a:bodyPr>
          <a:lstStyle/>
          <a:p>
            <a:r>
              <a:rPr lang="en-US" smtClean="0"/>
              <a:t>Deepika C N                 RVCE    </a:t>
            </a:r>
          </a:p>
        </p:txBody>
      </p:sp>
      <p:sp>
        <p:nvSpPr>
          <p:cNvPr id="1028"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A261C10-B054-4F5D-9D58-3CEE9E6FAD3C}" type="slidenum">
              <a:rPr lang="en-US" smtClean="0"/>
              <a:pPr/>
              <a:t>36</a:t>
            </a:fld>
            <a:endParaRPr lang="en-US" smtClean="0"/>
          </a:p>
        </p:txBody>
      </p:sp>
      <p:sp>
        <p:nvSpPr>
          <p:cNvPr id="1030" name="Rectangle 3"/>
          <p:cNvSpPr>
            <a:spLocks noChangeArrowheads="1"/>
          </p:cNvSpPr>
          <p:nvPr/>
        </p:nvSpPr>
        <p:spPr bwMode="auto">
          <a:xfrm>
            <a:off x="838200" y="1981200"/>
            <a:ext cx="8305800" cy="4495800"/>
          </a:xfrm>
          <a:prstGeom prst="rect">
            <a:avLst/>
          </a:prstGeom>
          <a:solidFill>
            <a:srgbClr val="CCFFFF"/>
          </a:solidFill>
          <a:ln w="12700">
            <a:noFill/>
            <a:miter lim="800000"/>
            <a:headEnd/>
            <a:tailEnd/>
          </a:ln>
        </p:spPr>
        <p:txBody>
          <a:bodyPr wrap="none" anchor="ctr"/>
          <a:lstStyle/>
          <a:p>
            <a:endParaRPr lang="en-US"/>
          </a:p>
        </p:txBody>
      </p:sp>
      <p:graphicFrame>
        <p:nvGraphicFramePr>
          <p:cNvPr id="1026" name="Object 1024"/>
          <p:cNvGraphicFramePr>
            <a:graphicFrameLocks noChangeAspect="1"/>
          </p:cNvGraphicFramePr>
          <p:nvPr/>
        </p:nvGraphicFramePr>
        <p:xfrm>
          <a:off x="915988" y="2286000"/>
          <a:ext cx="8228012" cy="4076700"/>
        </p:xfrm>
        <a:graphic>
          <a:graphicData uri="http://schemas.openxmlformats.org/presentationml/2006/ole">
            <p:oleObj spid="_x0000_s1026" name="Document" r:id="rId3" imgW="6711696" imgH="3325368" progId="Word.Document.8">
              <p:embed/>
            </p:oleObj>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fontAlgn="auto" hangingPunct="1">
              <a:spcAft>
                <a:spcPts val="0"/>
              </a:spcAft>
              <a:defRPr/>
            </a:pPr>
            <a:r>
              <a:rPr lang="en-GB"/>
              <a:t>Types of emergent property</a:t>
            </a:r>
          </a:p>
        </p:txBody>
      </p:sp>
      <p:sp>
        <p:nvSpPr>
          <p:cNvPr id="46083" name="Rectangle 3"/>
          <p:cNvSpPr>
            <a:spLocks noGrp="1" noChangeArrowheads="1"/>
          </p:cNvSpPr>
          <p:nvPr>
            <p:ph idx="1"/>
          </p:nvPr>
        </p:nvSpPr>
        <p:spPr/>
        <p:txBody>
          <a:bodyPr/>
          <a:lstStyle/>
          <a:p>
            <a:pPr marL="488950" indent="-488950" algn="just" defTabSz="962025" eaLnBrk="1" hangingPunct="1">
              <a:lnSpc>
                <a:spcPct val="90000"/>
              </a:lnSpc>
              <a:spcBef>
                <a:spcPts val="625"/>
              </a:spcBef>
              <a:spcAft>
                <a:spcPts val="625"/>
              </a:spcAft>
            </a:pPr>
            <a:r>
              <a:rPr lang="en-GB" sz="2000" smtClean="0"/>
              <a:t>Functional properties </a:t>
            </a:r>
          </a:p>
          <a:p>
            <a:pPr marL="1089025" lvl="1" indent="-479425" algn="just" defTabSz="962025" eaLnBrk="1" hangingPunct="1">
              <a:lnSpc>
                <a:spcPct val="90000"/>
              </a:lnSpc>
              <a:spcBef>
                <a:spcPts val="625"/>
              </a:spcBef>
              <a:spcAft>
                <a:spcPts val="625"/>
              </a:spcAft>
            </a:pPr>
            <a:r>
              <a:rPr lang="en-GB" sz="2000" smtClean="0"/>
              <a:t>These appear when all the parts of a system work together to achieve some objective. For example, a bicycle has the functional property of being a transportation device once it has been assembled from its components.</a:t>
            </a:r>
          </a:p>
          <a:p>
            <a:pPr marL="488950" indent="-488950" algn="just" defTabSz="962025" eaLnBrk="1" hangingPunct="1">
              <a:lnSpc>
                <a:spcPct val="90000"/>
              </a:lnSpc>
            </a:pPr>
            <a:r>
              <a:rPr lang="en-GB" sz="2000" smtClean="0"/>
              <a:t>Non-functional emergent properties</a:t>
            </a:r>
          </a:p>
          <a:p>
            <a:pPr marL="1089025" lvl="1" indent="-479425" algn="just" defTabSz="962025" eaLnBrk="1" hangingPunct="1">
              <a:lnSpc>
                <a:spcPct val="90000"/>
              </a:lnSpc>
            </a:pPr>
            <a:r>
              <a:rPr lang="en-GB" sz="2000" smtClean="0"/>
              <a:t>Examples are reliability, performance, safety, and security. These relate to the behaviour of the system in its operational environment. They are often critical for computer-based systems as failure to achieve some minimal defined level in these properties may make the system unusable.</a:t>
            </a:r>
          </a:p>
        </p:txBody>
      </p:sp>
      <p:sp>
        <p:nvSpPr>
          <p:cNvPr id="46084"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87CB71C-D61C-4E3C-80D1-BF412E43ECC6}" type="slidenum">
              <a:rPr lang="en-US" smtClean="0"/>
              <a:pPr/>
              <a:t>37</a:t>
            </a:fld>
            <a:endParaRPr 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type="title"/>
          </p:nvPr>
        </p:nvSpPr>
        <p:spPr/>
        <p:txBody>
          <a:bodyPr lIns="95165" tIns="46748" rIns="95165" bIns="46748"/>
          <a:lstStyle/>
          <a:p>
            <a:pPr eaLnBrk="1" fontAlgn="auto" hangingPunct="1">
              <a:spcAft>
                <a:spcPts val="0"/>
              </a:spcAft>
              <a:defRPr/>
            </a:pPr>
            <a:r>
              <a:rPr lang="en-GB"/>
              <a:t>System reliability engineering</a:t>
            </a:r>
          </a:p>
        </p:txBody>
      </p:sp>
      <p:sp>
        <p:nvSpPr>
          <p:cNvPr id="47107" name="Rectangle 2"/>
          <p:cNvSpPr>
            <a:spLocks noGrp="1" noChangeArrowheads="1"/>
          </p:cNvSpPr>
          <p:nvPr>
            <p:ph idx="1"/>
          </p:nvPr>
        </p:nvSpPr>
        <p:spPr/>
        <p:txBody>
          <a:bodyPr lIns="95165" tIns="46748" rIns="95165" bIns="46748"/>
          <a:lstStyle/>
          <a:p>
            <a:pPr marL="488950" indent="-488950" defTabSz="962025" eaLnBrk="1" hangingPunct="1"/>
            <a:r>
              <a:rPr lang="en-GB" smtClean="0"/>
              <a:t>Because of component inter-dependencies, </a:t>
            </a:r>
            <a:br>
              <a:rPr lang="en-GB" smtClean="0"/>
            </a:br>
            <a:r>
              <a:rPr lang="en-GB" smtClean="0"/>
              <a:t>faults can be propagated through the system.</a:t>
            </a:r>
          </a:p>
          <a:p>
            <a:pPr marL="488950" indent="-488950" defTabSz="962025" eaLnBrk="1" hangingPunct="1"/>
            <a:r>
              <a:rPr lang="en-GB" smtClean="0"/>
              <a:t>System failures often occur because of </a:t>
            </a:r>
            <a:br>
              <a:rPr lang="en-GB" smtClean="0"/>
            </a:br>
            <a:r>
              <a:rPr lang="en-GB" smtClean="0"/>
              <a:t>unforeseen inter-relationships between </a:t>
            </a:r>
            <a:br>
              <a:rPr lang="en-GB" smtClean="0"/>
            </a:br>
            <a:r>
              <a:rPr lang="en-GB" smtClean="0"/>
              <a:t>components.</a:t>
            </a:r>
          </a:p>
          <a:p>
            <a:pPr marL="488950" indent="-488950" defTabSz="962025" eaLnBrk="1" hangingPunct="1"/>
            <a:r>
              <a:rPr lang="en-GB" smtClean="0"/>
              <a:t>It is probably impossible to anticipate all </a:t>
            </a:r>
            <a:br>
              <a:rPr lang="en-GB" smtClean="0"/>
            </a:br>
            <a:r>
              <a:rPr lang="en-GB" smtClean="0"/>
              <a:t>possible component relationships.</a:t>
            </a:r>
          </a:p>
          <a:p>
            <a:pPr marL="488950" indent="-488950" defTabSz="962025" eaLnBrk="1" hangingPunct="1"/>
            <a:r>
              <a:rPr lang="en-GB" smtClean="0"/>
              <a:t>Software reliability measures may give a false </a:t>
            </a:r>
            <a:br>
              <a:rPr lang="en-GB" smtClean="0"/>
            </a:br>
            <a:r>
              <a:rPr lang="en-GB" smtClean="0"/>
              <a:t>picture of the system reliability.</a:t>
            </a:r>
          </a:p>
        </p:txBody>
      </p:sp>
      <p:sp>
        <p:nvSpPr>
          <p:cNvPr id="47108"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5A3E4F36-644B-443F-B412-BE45E2951B07}" type="slidenum">
              <a:rPr lang="en-US" smtClean="0"/>
              <a:pPr/>
              <a:t>38</a:t>
            </a:fld>
            <a:endParaRPr lang="en-US" smtClean="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1027"/>
          <p:cNvSpPr>
            <a:spLocks noGrp="1" noChangeArrowheads="1"/>
          </p:cNvSpPr>
          <p:nvPr>
            <p:ph type="title"/>
          </p:nvPr>
        </p:nvSpPr>
        <p:spPr/>
        <p:txBody>
          <a:bodyPr lIns="95165" tIns="46748" rIns="95165" bIns="46748"/>
          <a:lstStyle/>
          <a:p>
            <a:pPr eaLnBrk="1" fontAlgn="auto" hangingPunct="1">
              <a:spcAft>
                <a:spcPts val="0"/>
              </a:spcAft>
              <a:defRPr/>
            </a:pPr>
            <a:r>
              <a:rPr lang="en-GB"/>
              <a:t>Influences on reliability</a:t>
            </a:r>
          </a:p>
        </p:txBody>
      </p:sp>
      <p:sp>
        <p:nvSpPr>
          <p:cNvPr id="48131" name="Rectangle 1026"/>
          <p:cNvSpPr>
            <a:spLocks noGrp="1" noChangeArrowheads="1"/>
          </p:cNvSpPr>
          <p:nvPr>
            <p:ph idx="1"/>
          </p:nvPr>
        </p:nvSpPr>
        <p:spPr/>
        <p:txBody>
          <a:bodyPr lIns="95165" tIns="46748" rIns="95165" bIns="46748"/>
          <a:lstStyle/>
          <a:p>
            <a:pPr marL="488950" indent="-488950" algn="just" defTabSz="962025" eaLnBrk="1" hangingPunct="1">
              <a:spcBef>
                <a:spcPts val="625"/>
              </a:spcBef>
              <a:spcAft>
                <a:spcPts val="625"/>
              </a:spcAft>
            </a:pPr>
            <a:r>
              <a:rPr lang="en-GB" sz="2000" smtClean="0"/>
              <a:t>Hardware reliability</a:t>
            </a:r>
            <a:r>
              <a:rPr lang="en-GB" sz="2000" i="1" smtClean="0"/>
              <a:t> </a:t>
            </a:r>
          </a:p>
          <a:p>
            <a:pPr marL="1089025" lvl="1" indent="-479425" algn="just" defTabSz="962025" eaLnBrk="1" hangingPunct="1">
              <a:spcBef>
                <a:spcPts val="625"/>
              </a:spcBef>
              <a:spcAft>
                <a:spcPts val="625"/>
              </a:spcAft>
            </a:pPr>
            <a:r>
              <a:rPr lang="en-GB" sz="2000" smtClean="0"/>
              <a:t>What is the probability of a hardware component failing and how long does it take to repair that component?</a:t>
            </a:r>
          </a:p>
          <a:p>
            <a:pPr marL="488950" indent="-488950" algn="just" defTabSz="962025" eaLnBrk="1" hangingPunct="1">
              <a:spcAft>
                <a:spcPts val="625"/>
              </a:spcAft>
            </a:pPr>
            <a:r>
              <a:rPr lang="en-GB" sz="2000" smtClean="0"/>
              <a:t>Software reliability </a:t>
            </a:r>
          </a:p>
          <a:p>
            <a:pPr marL="1089025" lvl="1" indent="-479425" algn="just" defTabSz="962025" eaLnBrk="1" hangingPunct="1">
              <a:spcAft>
                <a:spcPts val="625"/>
              </a:spcAft>
            </a:pPr>
            <a:r>
              <a:rPr lang="en-GB" sz="2000" smtClean="0"/>
              <a:t>How likely is it that a software component will produce an incorrect output. Software failure is usually distinct from hardware failure in that software does not wear out.  </a:t>
            </a:r>
          </a:p>
          <a:p>
            <a:pPr marL="488950" indent="-488950" algn="just" defTabSz="962025" eaLnBrk="1" hangingPunct="1">
              <a:spcAft>
                <a:spcPts val="625"/>
              </a:spcAft>
            </a:pPr>
            <a:r>
              <a:rPr lang="en-GB" sz="2000" smtClean="0"/>
              <a:t>Operator reliability </a:t>
            </a:r>
          </a:p>
          <a:p>
            <a:pPr marL="1089025" lvl="1" indent="-479425" algn="just" defTabSz="962025" eaLnBrk="1" hangingPunct="1">
              <a:spcAft>
                <a:spcPts val="625"/>
              </a:spcAft>
            </a:pPr>
            <a:r>
              <a:rPr lang="en-GB" sz="2000" smtClean="0"/>
              <a:t>How likely is it that the operator of a system will make an error?</a:t>
            </a:r>
          </a:p>
        </p:txBody>
      </p:sp>
      <p:sp>
        <p:nvSpPr>
          <p:cNvPr id="48132"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7EA6169E-C0BE-44AC-B34D-588EAD49C83A}" type="slidenum">
              <a:rPr lang="en-US" smtClean="0"/>
              <a:pPr/>
              <a:t>39</a:t>
            </a:fld>
            <a:endParaRPr lang="en-US"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lIns="95165" tIns="46748" rIns="95165" bIns="46748"/>
          <a:lstStyle/>
          <a:p>
            <a:pPr eaLnBrk="1" fontAlgn="auto" hangingPunct="1">
              <a:spcAft>
                <a:spcPts val="0"/>
              </a:spcAft>
              <a:defRPr/>
            </a:pPr>
            <a:r>
              <a:rPr lang="en-GB"/>
              <a:t>Objectives</a:t>
            </a:r>
          </a:p>
        </p:txBody>
      </p:sp>
      <p:sp>
        <p:nvSpPr>
          <p:cNvPr id="13315" name="Rectangle 3"/>
          <p:cNvSpPr>
            <a:spLocks noGrp="1" noChangeArrowheads="1"/>
          </p:cNvSpPr>
          <p:nvPr>
            <p:ph idx="1"/>
          </p:nvPr>
        </p:nvSpPr>
        <p:spPr>
          <a:xfrm>
            <a:off x="1066800" y="1752600"/>
            <a:ext cx="7848600" cy="4724400"/>
          </a:xfrm>
        </p:spPr>
        <p:txBody>
          <a:bodyPr lIns="95165" tIns="46748" rIns="95165" bIns="46748"/>
          <a:lstStyle/>
          <a:p>
            <a:pPr marL="488950" indent="-488950" defTabSz="962025" eaLnBrk="1" hangingPunct="1"/>
            <a:r>
              <a:rPr lang="en-GB" sz="2800" smtClean="0"/>
              <a:t>To introduce the concept of emergent system properties such as reliability and security</a:t>
            </a:r>
          </a:p>
          <a:p>
            <a:pPr marL="488950" indent="-488950" defTabSz="962025" eaLnBrk="1" hangingPunct="1"/>
            <a:r>
              <a:rPr lang="en-GB" sz="2800" smtClean="0"/>
              <a:t>To explain system engineering and system procurement processes</a:t>
            </a:r>
          </a:p>
          <a:p>
            <a:pPr marL="488950" indent="-488950" defTabSz="962025" eaLnBrk="1" hangingPunct="1"/>
            <a:r>
              <a:rPr lang="en-GB" sz="2800" smtClean="0"/>
              <a:t>To explain why the organisational context of a system affects its design and use</a:t>
            </a:r>
          </a:p>
          <a:p>
            <a:pPr marL="488950" indent="-488950" defTabSz="962025" eaLnBrk="1" hangingPunct="1"/>
            <a:r>
              <a:rPr lang="en-GB" sz="2800" smtClean="0"/>
              <a:t>To discuss legacy systems and why these are critical to many businesses</a:t>
            </a:r>
          </a:p>
        </p:txBody>
      </p:sp>
      <p:sp>
        <p:nvSpPr>
          <p:cNvPr id="13316"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4D866B4-85DB-423C-99E8-59D0E4F04B58}" type="slidenum">
              <a:rPr lang="en-US" smtClean="0"/>
              <a:pPr/>
              <a:t>4</a:t>
            </a:fld>
            <a:endParaRPr lang="en-US"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1026"/>
          <p:cNvSpPr>
            <a:spLocks noGrp="1" noChangeArrowheads="1"/>
          </p:cNvSpPr>
          <p:nvPr>
            <p:ph type="title"/>
          </p:nvPr>
        </p:nvSpPr>
        <p:spPr/>
        <p:txBody>
          <a:bodyPr/>
          <a:lstStyle/>
          <a:p>
            <a:pPr eaLnBrk="1" fontAlgn="auto" hangingPunct="1">
              <a:spcAft>
                <a:spcPts val="0"/>
              </a:spcAft>
              <a:defRPr/>
            </a:pPr>
            <a:r>
              <a:rPr lang="en-GB"/>
              <a:t>Reliability relationships</a:t>
            </a:r>
          </a:p>
        </p:txBody>
      </p:sp>
      <p:sp>
        <p:nvSpPr>
          <p:cNvPr id="49155" name="Rectangle 1027"/>
          <p:cNvSpPr>
            <a:spLocks noGrp="1" noChangeArrowheads="1"/>
          </p:cNvSpPr>
          <p:nvPr>
            <p:ph idx="1"/>
          </p:nvPr>
        </p:nvSpPr>
        <p:spPr/>
        <p:txBody>
          <a:bodyPr/>
          <a:lstStyle/>
          <a:p>
            <a:pPr eaLnBrk="1" hangingPunct="1">
              <a:lnSpc>
                <a:spcPct val="90000"/>
              </a:lnSpc>
            </a:pPr>
            <a:r>
              <a:rPr lang="en-GB" smtClean="0"/>
              <a:t>Hardware failure can generate spurious signals that are outside the range of inputs expected by the software.</a:t>
            </a:r>
          </a:p>
          <a:p>
            <a:pPr eaLnBrk="1" hangingPunct="1">
              <a:lnSpc>
                <a:spcPct val="90000"/>
              </a:lnSpc>
            </a:pPr>
            <a:r>
              <a:rPr lang="en-GB" smtClean="0"/>
              <a:t>Software errors can cause alarms to be activated which cause operator stress and lead to operator errors.</a:t>
            </a:r>
          </a:p>
          <a:p>
            <a:pPr eaLnBrk="1" hangingPunct="1">
              <a:lnSpc>
                <a:spcPct val="90000"/>
              </a:lnSpc>
            </a:pPr>
            <a:r>
              <a:rPr lang="en-GB" smtClean="0"/>
              <a:t>The environment in which a system is installed can affect its reliability.</a:t>
            </a:r>
          </a:p>
        </p:txBody>
      </p:sp>
      <p:sp>
        <p:nvSpPr>
          <p:cNvPr id="49156"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13FA4FF6-9C25-4BCC-AD8F-D62DF84C4B6F}" type="slidenum">
              <a:rPr lang="en-US" smtClean="0"/>
              <a:pPr/>
              <a:t>40</a:t>
            </a:fld>
            <a:endParaRPr 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026"/>
          <p:cNvSpPr>
            <a:spLocks noGrp="1" noChangeArrowheads="1"/>
          </p:cNvSpPr>
          <p:nvPr>
            <p:ph type="title"/>
          </p:nvPr>
        </p:nvSpPr>
        <p:spPr/>
        <p:txBody>
          <a:bodyPr/>
          <a:lstStyle/>
          <a:p>
            <a:pPr eaLnBrk="1" fontAlgn="auto" hangingPunct="1">
              <a:spcAft>
                <a:spcPts val="0"/>
              </a:spcAft>
              <a:defRPr/>
            </a:pPr>
            <a:r>
              <a:rPr lang="en-GB"/>
              <a:t>The ‘shall-not’ properties</a:t>
            </a:r>
          </a:p>
        </p:txBody>
      </p:sp>
      <p:sp>
        <p:nvSpPr>
          <p:cNvPr id="50179" name="Rectangle 1027"/>
          <p:cNvSpPr>
            <a:spLocks noGrp="1" noChangeArrowheads="1"/>
          </p:cNvSpPr>
          <p:nvPr>
            <p:ph idx="1"/>
          </p:nvPr>
        </p:nvSpPr>
        <p:spPr/>
        <p:txBody>
          <a:bodyPr/>
          <a:lstStyle/>
          <a:p>
            <a:pPr marL="488950" indent="-488950" defTabSz="962025" eaLnBrk="1" hangingPunct="1">
              <a:lnSpc>
                <a:spcPct val="90000"/>
              </a:lnSpc>
            </a:pPr>
            <a:r>
              <a:rPr lang="en-GB" sz="2800" smtClean="0"/>
              <a:t>Properties such as performance and reliability can be measured.</a:t>
            </a:r>
          </a:p>
          <a:p>
            <a:pPr marL="488950" indent="-488950" defTabSz="962025" eaLnBrk="1" hangingPunct="1">
              <a:lnSpc>
                <a:spcPct val="90000"/>
              </a:lnSpc>
            </a:pPr>
            <a:r>
              <a:rPr lang="en-GB" sz="2800" smtClean="0"/>
              <a:t>However, some properties are properties that the system should not exhibit</a:t>
            </a:r>
          </a:p>
          <a:p>
            <a:pPr marL="1089025" lvl="1" indent="-479425" defTabSz="962025" eaLnBrk="1" hangingPunct="1">
              <a:lnSpc>
                <a:spcPct val="90000"/>
              </a:lnSpc>
            </a:pPr>
            <a:r>
              <a:rPr lang="en-GB" sz="2400" smtClean="0"/>
              <a:t>Safety - the system should not behave in an unsafe way;</a:t>
            </a:r>
          </a:p>
          <a:p>
            <a:pPr marL="1089025" lvl="1" indent="-479425" defTabSz="962025" eaLnBrk="1" hangingPunct="1">
              <a:lnSpc>
                <a:spcPct val="90000"/>
              </a:lnSpc>
            </a:pPr>
            <a:r>
              <a:rPr lang="en-GB" sz="2400" smtClean="0"/>
              <a:t>Security - the system should not permit unauthorised use.</a:t>
            </a:r>
          </a:p>
          <a:p>
            <a:pPr marL="488950" indent="-488950" defTabSz="962025" eaLnBrk="1" hangingPunct="1">
              <a:lnSpc>
                <a:spcPct val="90000"/>
              </a:lnSpc>
            </a:pPr>
            <a:r>
              <a:rPr lang="en-GB" sz="2800" smtClean="0"/>
              <a:t>Measuring or assessing these properties is very hard.</a:t>
            </a:r>
          </a:p>
        </p:txBody>
      </p:sp>
      <p:sp>
        <p:nvSpPr>
          <p:cNvPr id="50180"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1C0EB1E-ED81-4F33-B43B-DF08C77F6C21}" type="slidenum">
              <a:rPr lang="en-US" smtClean="0"/>
              <a:pPr/>
              <a:t>41</a:t>
            </a:fld>
            <a:endParaRPr 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fontAlgn="auto" hangingPunct="1">
              <a:spcAft>
                <a:spcPts val="0"/>
              </a:spcAft>
              <a:defRPr/>
            </a:pPr>
            <a:r>
              <a:rPr lang="en-US"/>
              <a:t>Systems engineering</a:t>
            </a:r>
          </a:p>
        </p:txBody>
      </p:sp>
      <p:sp>
        <p:nvSpPr>
          <p:cNvPr id="51203" name="Rectangle 3"/>
          <p:cNvSpPr>
            <a:spLocks noGrp="1" noChangeArrowheads="1"/>
          </p:cNvSpPr>
          <p:nvPr>
            <p:ph idx="1"/>
          </p:nvPr>
        </p:nvSpPr>
        <p:spPr/>
        <p:txBody>
          <a:bodyPr/>
          <a:lstStyle/>
          <a:p>
            <a:pPr eaLnBrk="1" hangingPunct="1"/>
            <a:r>
              <a:rPr lang="en-US" smtClean="0"/>
              <a:t>Specifying, designing, implementing, validating, deploying and maintaining socio-technical systems.</a:t>
            </a:r>
          </a:p>
          <a:p>
            <a:pPr eaLnBrk="1" hangingPunct="1"/>
            <a:r>
              <a:rPr lang="en-US" smtClean="0"/>
              <a:t>Concerned with the services provided by the system, constraints on its construction and operation and the ways in which it is used.</a:t>
            </a:r>
          </a:p>
        </p:txBody>
      </p:sp>
      <p:sp>
        <p:nvSpPr>
          <p:cNvPr id="51204"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7B3F934D-98EE-4F22-9E5A-22FAC1352BA4}" type="slidenum">
              <a:rPr lang="en-US" smtClean="0"/>
              <a:pPr/>
              <a:t>42</a:t>
            </a:fld>
            <a:endParaRPr 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lIns="95165" tIns="46748" rIns="95165" bIns="46748"/>
          <a:lstStyle/>
          <a:p>
            <a:pPr eaLnBrk="1" fontAlgn="auto" hangingPunct="1">
              <a:spcAft>
                <a:spcPts val="0"/>
              </a:spcAft>
              <a:defRPr/>
            </a:pPr>
            <a:r>
              <a:rPr lang="en-GB"/>
              <a:t>The system engineering process</a:t>
            </a:r>
          </a:p>
        </p:txBody>
      </p:sp>
      <p:sp>
        <p:nvSpPr>
          <p:cNvPr id="52227" name="Rectangle 3"/>
          <p:cNvSpPr>
            <a:spLocks noGrp="1" noChangeArrowheads="1"/>
          </p:cNvSpPr>
          <p:nvPr>
            <p:ph idx="1"/>
          </p:nvPr>
        </p:nvSpPr>
        <p:spPr/>
        <p:txBody>
          <a:bodyPr lIns="95165" tIns="46748" rIns="95165" bIns="46748"/>
          <a:lstStyle/>
          <a:p>
            <a:pPr marL="488950" indent="-488950" defTabSz="962025" eaLnBrk="1" hangingPunct="1"/>
            <a:r>
              <a:rPr lang="en-GB" sz="2000" smtClean="0"/>
              <a:t>Usually follows a ‘waterfall’ model because of the need for parallel development of different parts of the system</a:t>
            </a:r>
          </a:p>
          <a:p>
            <a:pPr marL="1089025" lvl="1" indent="-479425" defTabSz="962025" eaLnBrk="1" hangingPunct="1"/>
            <a:r>
              <a:rPr lang="en-GB" sz="2000" smtClean="0"/>
              <a:t>Little scope for iteration between phases because hardware changes are very expensive. Software may have to compensate for hardware problems.</a:t>
            </a:r>
          </a:p>
          <a:p>
            <a:pPr marL="488950" indent="-488950" defTabSz="962025" eaLnBrk="1" hangingPunct="1"/>
            <a:r>
              <a:rPr lang="en-GB" sz="2000" smtClean="0"/>
              <a:t>Inevitably involves engineers from different disciplines who must work together</a:t>
            </a:r>
          </a:p>
          <a:p>
            <a:pPr marL="1089025" lvl="1" indent="-479425" defTabSz="962025" eaLnBrk="1" hangingPunct="1"/>
            <a:r>
              <a:rPr lang="en-GB" sz="2000" smtClean="0"/>
              <a:t>Much scope for misunderstanding here. Different disciplines use a different vocabulary and much negotiation is required. Engineers may have personal agendas to fulfil.</a:t>
            </a:r>
          </a:p>
        </p:txBody>
      </p:sp>
      <p:sp>
        <p:nvSpPr>
          <p:cNvPr id="52228"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1E1631C-270F-400D-8124-9082D421876E}" type="slidenum">
              <a:rPr lang="en-US" smtClean="0"/>
              <a:pPr/>
              <a:t>43</a:t>
            </a:fld>
            <a:endParaRPr lang="en-US" smtClean="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p:cNvSpPr>
            <a:spLocks noGrp="1" noChangeArrowheads="1"/>
          </p:cNvSpPr>
          <p:nvPr>
            <p:ph type="title"/>
          </p:nvPr>
        </p:nvSpPr>
        <p:spPr/>
        <p:txBody>
          <a:bodyPr lIns="95165" tIns="46748" rIns="95165" bIns="46748"/>
          <a:lstStyle/>
          <a:p>
            <a:pPr eaLnBrk="1" fontAlgn="auto" hangingPunct="1">
              <a:spcAft>
                <a:spcPts val="0"/>
              </a:spcAft>
              <a:defRPr/>
            </a:pPr>
            <a:r>
              <a:rPr lang="en-GB"/>
              <a:t>The systems engineering process</a:t>
            </a:r>
          </a:p>
        </p:txBody>
      </p:sp>
      <p:sp>
        <p:nvSpPr>
          <p:cNvPr id="53252" name="Footer Placeholder 4"/>
          <p:cNvSpPr>
            <a:spLocks noGrp="1"/>
          </p:cNvSpPr>
          <p:nvPr>
            <p:ph type="ftr" sz="quarter" idx="11"/>
          </p:nvPr>
        </p:nvSpPr>
        <p:spPr bwMode="auto">
          <a:noFill/>
          <a:ln>
            <a:miter lim="800000"/>
            <a:headEnd/>
            <a:tailEnd/>
          </a:ln>
        </p:spPr>
        <p:txBody>
          <a:bodyPr wrap="square" lIns="91440" tIns="45720" rIns="91440" bIns="45720" numCol="1" compatLnSpc="1">
            <a:prstTxWarp prst="textNoShape">
              <a:avLst/>
            </a:prstTxWarp>
          </a:bodyPr>
          <a:lstStyle/>
          <a:p>
            <a:r>
              <a:rPr lang="en-US" smtClean="0"/>
              <a:t>Deepika C N                 RVCE    </a:t>
            </a:r>
          </a:p>
        </p:txBody>
      </p:sp>
      <p:sp>
        <p:nvSpPr>
          <p:cNvPr id="53251"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2EA6ABD-62F9-4A3F-B8F5-4A296A375C80}" type="slidenum">
              <a:rPr lang="en-US" smtClean="0"/>
              <a:pPr/>
              <a:t>44</a:t>
            </a:fld>
            <a:endParaRPr lang="en-US" smtClean="0"/>
          </a:p>
        </p:txBody>
      </p:sp>
      <p:sp>
        <p:nvSpPr>
          <p:cNvPr id="53253" name="Rectangle 2"/>
          <p:cNvSpPr>
            <a:spLocks noChangeArrowheads="1"/>
          </p:cNvSpPr>
          <p:nvPr/>
        </p:nvSpPr>
        <p:spPr bwMode="auto">
          <a:xfrm>
            <a:off x="1219200" y="1828800"/>
            <a:ext cx="7924800" cy="4648200"/>
          </a:xfrm>
          <a:prstGeom prst="rect">
            <a:avLst/>
          </a:prstGeom>
          <a:solidFill>
            <a:srgbClr val="CCFFFF"/>
          </a:solidFill>
          <a:ln w="12700">
            <a:noFill/>
            <a:miter lim="800000"/>
            <a:headEnd/>
            <a:tailEnd/>
          </a:ln>
        </p:spPr>
        <p:txBody>
          <a:bodyPr wrap="none" anchor="ctr"/>
          <a:lstStyle/>
          <a:p>
            <a:endParaRPr lang="en-US"/>
          </a:p>
        </p:txBody>
      </p:sp>
      <p:pic>
        <p:nvPicPr>
          <p:cNvPr id="53254" name="Picture 4" descr="2.2 SystemsEngProcess.eps                                      000FCC30Macintosh HD                   B8AA5F2E:"/>
          <p:cNvPicPr>
            <a:picLocks noChangeAspect="1" noChangeArrowheads="1"/>
          </p:cNvPicPr>
          <p:nvPr/>
        </p:nvPicPr>
        <p:blipFill>
          <a:blip r:embed="rId2" cstate="print"/>
          <a:srcRect/>
          <a:stretch>
            <a:fillRect/>
          </a:stretch>
        </p:blipFill>
        <p:spPr bwMode="auto">
          <a:xfrm>
            <a:off x="1447800" y="2057400"/>
            <a:ext cx="7385050" cy="4000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lIns="95165" tIns="46748" rIns="95165" bIns="46748"/>
          <a:lstStyle/>
          <a:p>
            <a:pPr eaLnBrk="1" fontAlgn="auto" hangingPunct="1">
              <a:spcAft>
                <a:spcPts val="0"/>
              </a:spcAft>
              <a:defRPr/>
            </a:pPr>
            <a:r>
              <a:rPr lang="en-GB"/>
              <a:t>Inter-disciplinary involvement</a:t>
            </a:r>
          </a:p>
        </p:txBody>
      </p:sp>
      <p:sp>
        <p:nvSpPr>
          <p:cNvPr id="54276" name="Footer Placeholder 4"/>
          <p:cNvSpPr>
            <a:spLocks noGrp="1"/>
          </p:cNvSpPr>
          <p:nvPr>
            <p:ph type="ftr" sz="quarter" idx="11"/>
          </p:nvPr>
        </p:nvSpPr>
        <p:spPr bwMode="auto">
          <a:noFill/>
          <a:ln>
            <a:miter lim="800000"/>
            <a:headEnd/>
            <a:tailEnd/>
          </a:ln>
        </p:spPr>
        <p:txBody>
          <a:bodyPr wrap="square" lIns="91440" tIns="45720" rIns="91440" bIns="45720" numCol="1" compatLnSpc="1">
            <a:prstTxWarp prst="textNoShape">
              <a:avLst/>
            </a:prstTxWarp>
          </a:bodyPr>
          <a:lstStyle/>
          <a:p>
            <a:r>
              <a:rPr lang="en-US" smtClean="0"/>
              <a:t>Deepika C N                 RVCE    </a:t>
            </a:r>
          </a:p>
        </p:txBody>
      </p:sp>
      <p:sp>
        <p:nvSpPr>
          <p:cNvPr id="54275"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D8A5150-332A-423B-97D3-4AD16114EF63}" type="slidenum">
              <a:rPr lang="en-US" smtClean="0"/>
              <a:pPr/>
              <a:t>45</a:t>
            </a:fld>
            <a:endParaRPr lang="en-US" smtClean="0"/>
          </a:p>
        </p:txBody>
      </p:sp>
      <p:sp>
        <p:nvSpPr>
          <p:cNvPr id="54277" name="Rectangle 3"/>
          <p:cNvSpPr>
            <a:spLocks noChangeArrowheads="1"/>
          </p:cNvSpPr>
          <p:nvPr/>
        </p:nvSpPr>
        <p:spPr bwMode="auto">
          <a:xfrm>
            <a:off x="1406525" y="1905000"/>
            <a:ext cx="7737475" cy="4572000"/>
          </a:xfrm>
          <a:prstGeom prst="rect">
            <a:avLst/>
          </a:prstGeom>
          <a:solidFill>
            <a:srgbClr val="CCFFFF"/>
          </a:solidFill>
          <a:ln w="12700">
            <a:noFill/>
            <a:miter lim="800000"/>
            <a:headEnd/>
            <a:tailEnd/>
          </a:ln>
        </p:spPr>
        <p:txBody>
          <a:bodyPr wrap="none" anchor="ctr"/>
          <a:lstStyle/>
          <a:p>
            <a:endParaRPr lang="en-US"/>
          </a:p>
        </p:txBody>
      </p:sp>
      <p:pic>
        <p:nvPicPr>
          <p:cNvPr id="54278" name="Picture 4" descr="2.3 Interdiscip.Involve.eps                                    000FCC30Macintosh HD                   B8AA5F2E:"/>
          <p:cNvPicPr>
            <a:picLocks noChangeAspect="1" noChangeArrowheads="1"/>
          </p:cNvPicPr>
          <p:nvPr/>
        </p:nvPicPr>
        <p:blipFill>
          <a:blip r:embed="rId2" cstate="print"/>
          <a:srcRect/>
          <a:stretch>
            <a:fillRect/>
          </a:stretch>
        </p:blipFill>
        <p:spPr bwMode="auto">
          <a:xfrm>
            <a:off x="1981200" y="2209800"/>
            <a:ext cx="6681788" cy="38671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lIns="95165" tIns="46748" rIns="95165" bIns="46748"/>
          <a:lstStyle/>
          <a:p>
            <a:pPr eaLnBrk="1" fontAlgn="auto" hangingPunct="1">
              <a:spcAft>
                <a:spcPts val="0"/>
              </a:spcAft>
              <a:defRPr/>
            </a:pPr>
            <a:r>
              <a:rPr lang="en-GB"/>
              <a:t>System requirements definition</a:t>
            </a:r>
          </a:p>
        </p:txBody>
      </p:sp>
      <p:sp>
        <p:nvSpPr>
          <p:cNvPr id="55299" name="Rectangle 3"/>
          <p:cNvSpPr>
            <a:spLocks noGrp="1" noChangeArrowheads="1"/>
          </p:cNvSpPr>
          <p:nvPr>
            <p:ph idx="1"/>
          </p:nvPr>
        </p:nvSpPr>
        <p:spPr/>
        <p:txBody>
          <a:bodyPr lIns="95165" tIns="46748" rIns="95165" bIns="46748"/>
          <a:lstStyle/>
          <a:p>
            <a:pPr eaLnBrk="1" hangingPunct="1">
              <a:lnSpc>
                <a:spcPct val="90000"/>
              </a:lnSpc>
            </a:pPr>
            <a:r>
              <a:rPr lang="en-GB" sz="2800" smtClean="0"/>
              <a:t>Three types of requirement defined at this stage</a:t>
            </a:r>
          </a:p>
          <a:p>
            <a:pPr lvl="1" eaLnBrk="1" hangingPunct="1">
              <a:lnSpc>
                <a:spcPct val="90000"/>
              </a:lnSpc>
            </a:pPr>
            <a:r>
              <a:rPr lang="en-GB" sz="2400" smtClean="0"/>
              <a:t>Abstract functional requirements. System functions are defined in an abstract way;</a:t>
            </a:r>
          </a:p>
          <a:p>
            <a:pPr lvl="1" eaLnBrk="1" hangingPunct="1">
              <a:lnSpc>
                <a:spcPct val="90000"/>
              </a:lnSpc>
            </a:pPr>
            <a:r>
              <a:rPr lang="en-GB" sz="2400" smtClean="0"/>
              <a:t>System properties. Non-functional requirements for the system in general are defined;</a:t>
            </a:r>
          </a:p>
          <a:p>
            <a:pPr lvl="1" eaLnBrk="1" hangingPunct="1">
              <a:lnSpc>
                <a:spcPct val="90000"/>
              </a:lnSpc>
            </a:pPr>
            <a:r>
              <a:rPr lang="en-GB" sz="2400" smtClean="0"/>
              <a:t>Undesirable characteristics. Unacceptable system behaviour is specified.</a:t>
            </a:r>
          </a:p>
          <a:p>
            <a:pPr eaLnBrk="1" hangingPunct="1">
              <a:lnSpc>
                <a:spcPct val="90000"/>
              </a:lnSpc>
            </a:pPr>
            <a:r>
              <a:rPr lang="en-GB" sz="2800" smtClean="0"/>
              <a:t>Should also define overall organisational objectives for the system.</a:t>
            </a:r>
          </a:p>
        </p:txBody>
      </p:sp>
      <p:sp>
        <p:nvSpPr>
          <p:cNvPr id="55300"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25B0B7CC-237D-4D49-B9A9-BAA5F13A35BB}" type="slidenum">
              <a:rPr lang="en-US" smtClean="0"/>
              <a:pPr/>
              <a:t>46</a:t>
            </a:fld>
            <a:endParaRPr lang="en-US" smtClean="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lIns="95165" tIns="46748" rIns="95165" bIns="46748"/>
          <a:lstStyle/>
          <a:p>
            <a:pPr eaLnBrk="1" fontAlgn="auto" hangingPunct="1">
              <a:spcAft>
                <a:spcPts val="0"/>
              </a:spcAft>
              <a:defRPr/>
            </a:pPr>
            <a:r>
              <a:rPr lang="en-GB"/>
              <a:t>System objectives</a:t>
            </a:r>
          </a:p>
        </p:txBody>
      </p:sp>
      <p:sp>
        <p:nvSpPr>
          <p:cNvPr id="140291" name="Rectangle 3"/>
          <p:cNvSpPr>
            <a:spLocks noGrp="1" noChangeArrowheads="1"/>
          </p:cNvSpPr>
          <p:nvPr>
            <p:ph idx="1"/>
          </p:nvPr>
        </p:nvSpPr>
        <p:spPr>
          <a:xfrm>
            <a:off x="1143000" y="1828800"/>
            <a:ext cx="7772400" cy="4114800"/>
          </a:xfrm>
        </p:spPr>
        <p:txBody>
          <a:bodyPr lIns="95165" tIns="46748" rIns="95165" bIns="46748">
            <a:normAutofit lnSpcReduction="10000"/>
          </a:bodyPr>
          <a:lstStyle/>
          <a:p>
            <a:pPr marL="488950" indent="-488950" defTabSz="962025" eaLnBrk="1" fontAlgn="auto" hangingPunct="1">
              <a:lnSpc>
                <a:spcPct val="90000"/>
              </a:lnSpc>
              <a:spcAft>
                <a:spcPts val="0"/>
              </a:spcAft>
              <a:buFont typeface="Wingdings"/>
              <a:buChar char=""/>
              <a:defRPr/>
            </a:pPr>
            <a:r>
              <a:rPr lang="en-GB" sz="2800"/>
              <a:t>Should define why a system is being procured for a particular environment.</a:t>
            </a:r>
          </a:p>
          <a:p>
            <a:pPr marL="488950" indent="-488950" defTabSz="962025" eaLnBrk="1" fontAlgn="auto" hangingPunct="1">
              <a:lnSpc>
                <a:spcPct val="90000"/>
              </a:lnSpc>
              <a:spcAft>
                <a:spcPts val="0"/>
              </a:spcAft>
              <a:buFont typeface="Wingdings"/>
              <a:buChar char=""/>
              <a:defRPr/>
            </a:pPr>
            <a:r>
              <a:rPr lang="en-GB" sz="2800"/>
              <a:t>Functional objectives</a:t>
            </a:r>
          </a:p>
          <a:p>
            <a:pPr marL="1089025" lvl="1" indent="-479425" defTabSz="962025" eaLnBrk="1" fontAlgn="auto" hangingPunct="1">
              <a:lnSpc>
                <a:spcPct val="90000"/>
              </a:lnSpc>
              <a:spcAft>
                <a:spcPts val="0"/>
              </a:spcAft>
              <a:buFont typeface="Wingdings 2"/>
              <a:buChar char=""/>
              <a:defRPr/>
            </a:pPr>
            <a:r>
              <a:rPr lang="en-GB" sz="2400"/>
              <a:t>To provide a fire and intruder alarm system for the building which will provide internal and external warning of fire or unauthorized intrusion.</a:t>
            </a:r>
          </a:p>
          <a:p>
            <a:pPr marL="488950" indent="-488950" defTabSz="962025" eaLnBrk="1" fontAlgn="auto" hangingPunct="1">
              <a:lnSpc>
                <a:spcPct val="90000"/>
              </a:lnSpc>
              <a:spcAft>
                <a:spcPts val="0"/>
              </a:spcAft>
              <a:buFont typeface="Wingdings"/>
              <a:buChar char=""/>
              <a:defRPr/>
            </a:pPr>
            <a:r>
              <a:rPr lang="en-GB" sz="2800"/>
              <a:t>Organisational objectives</a:t>
            </a:r>
          </a:p>
          <a:p>
            <a:pPr marL="1089025" lvl="1" indent="-479425" defTabSz="962025" eaLnBrk="1" fontAlgn="auto" hangingPunct="1">
              <a:lnSpc>
                <a:spcPct val="90000"/>
              </a:lnSpc>
              <a:spcAft>
                <a:spcPts val="0"/>
              </a:spcAft>
              <a:buFont typeface="Wingdings 2"/>
              <a:buChar char=""/>
              <a:defRPr/>
            </a:pPr>
            <a:r>
              <a:rPr lang="en-GB" sz="2400"/>
              <a:t>To ensure that the normal functioning of work carried out in the building is not seriously disrupted by events such as fire and unauthorized intrusion.</a:t>
            </a:r>
          </a:p>
        </p:txBody>
      </p:sp>
      <p:sp>
        <p:nvSpPr>
          <p:cNvPr id="56324"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2483E112-86CB-4BA9-BD14-A6BC47E13080}" type="slidenum">
              <a:rPr lang="en-US" smtClean="0"/>
              <a:pPr/>
              <a:t>47</a:t>
            </a:fld>
            <a:endParaRPr lang="en-US" smtClean="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lIns="95165" tIns="46748" rIns="95165" bIns="46748"/>
          <a:lstStyle/>
          <a:p>
            <a:pPr eaLnBrk="1" fontAlgn="auto" hangingPunct="1">
              <a:spcAft>
                <a:spcPts val="0"/>
              </a:spcAft>
              <a:defRPr/>
            </a:pPr>
            <a:r>
              <a:rPr lang="en-GB"/>
              <a:t>System requirements problems</a:t>
            </a:r>
          </a:p>
        </p:txBody>
      </p:sp>
      <p:sp>
        <p:nvSpPr>
          <p:cNvPr id="141315" name="Rectangle 3"/>
          <p:cNvSpPr>
            <a:spLocks noGrp="1" noChangeArrowheads="1"/>
          </p:cNvSpPr>
          <p:nvPr>
            <p:ph idx="1"/>
          </p:nvPr>
        </p:nvSpPr>
        <p:spPr/>
        <p:txBody>
          <a:bodyPr lIns="95165" tIns="46748" rIns="95165" bIns="46748">
            <a:normAutofit lnSpcReduction="10000"/>
          </a:bodyPr>
          <a:lstStyle/>
          <a:p>
            <a:pPr marL="274320" indent="-274320" eaLnBrk="1" fontAlgn="auto" hangingPunct="1">
              <a:lnSpc>
                <a:spcPct val="90000"/>
              </a:lnSpc>
              <a:spcAft>
                <a:spcPts val="0"/>
              </a:spcAft>
              <a:buFont typeface="Wingdings"/>
              <a:buChar char=""/>
              <a:defRPr/>
            </a:pPr>
            <a:r>
              <a:rPr lang="en-GB" sz="2800"/>
              <a:t>Complex systems are usually developed to address wicked problems</a:t>
            </a:r>
          </a:p>
          <a:p>
            <a:pPr marL="640080" lvl="1" indent="-274320" eaLnBrk="1" fontAlgn="auto" hangingPunct="1">
              <a:lnSpc>
                <a:spcPct val="90000"/>
              </a:lnSpc>
              <a:spcAft>
                <a:spcPts val="0"/>
              </a:spcAft>
              <a:buFont typeface="Wingdings 2"/>
              <a:buChar char=""/>
              <a:defRPr/>
            </a:pPr>
            <a:r>
              <a:rPr lang="en-GB" sz="2400"/>
              <a:t>Problems that are not fully understood;</a:t>
            </a:r>
          </a:p>
          <a:p>
            <a:pPr marL="640080" lvl="1" indent="-274320" eaLnBrk="1" fontAlgn="auto" hangingPunct="1">
              <a:lnSpc>
                <a:spcPct val="90000"/>
              </a:lnSpc>
              <a:spcAft>
                <a:spcPts val="0"/>
              </a:spcAft>
              <a:buFont typeface="Wingdings 2"/>
              <a:buChar char=""/>
              <a:defRPr/>
            </a:pPr>
            <a:r>
              <a:rPr lang="en-GB" sz="2400"/>
              <a:t>Changing as the system is being specified.</a:t>
            </a:r>
          </a:p>
          <a:p>
            <a:pPr marL="274320" indent="-274320" eaLnBrk="1" fontAlgn="auto" hangingPunct="1">
              <a:lnSpc>
                <a:spcPct val="90000"/>
              </a:lnSpc>
              <a:spcAft>
                <a:spcPts val="0"/>
              </a:spcAft>
              <a:buFont typeface="Wingdings"/>
              <a:buChar char=""/>
              <a:defRPr/>
            </a:pPr>
            <a:r>
              <a:rPr lang="en-GB" sz="2800"/>
              <a:t>Must anticipate hardware/communications </a:t>
            </a:r>
            <a:br>
              <a:rPr lang="en-GB" sz="2800"/>
            </a:br>
            <a:r>
              <a:rPr lang="en-GB" sz="2800"/>
              <a:t>developments over the lifetime of the system.</a:t>
            </a:r>
          </a:p>
          <a:p>
            <a:pPr marL="274320" indent="-274320" eaLnBrk="1" fontAlgn="auto" hangingPunct="1">
              <a:lnSpc>
                <a:spcPct val="90000"/>
              </a:lnSpc>
              <a:spcAft>
                <a:spcPts val="0"/>
              </a:spcAft>
              <a:buFont typeface="Wingdings"/>
              <a:buChar char=""/>
              <a:defRPr/>
            </a:pPr>
            <a:r>
              <a:rPr lang="en-GB" sz="2800"/>
              <a:t>Hard to define non-functional requirements </a:t>
            </a:r>
            <a:br>
              <a:rPr lang="en-GB" sz="2800"/>
            </a:br>
            <a:r>
              <a:rPr lang="en-GB" sz="2800"/>
              <a:t>(particularly) without knowing the </a:t>
            </a:r>
            <a:br>
              <a:rPr lang="en-GB" sz="2800"/>
            </a:br>
            <a:r>
              <a:rPr lang="en-GB" sz="2800"/>
              <a:t>component structure of the system.</a:t>
            </a:r>
          </a:p>
        </p:txBody>
      </p:sp>
      <p:sp>
        <p:nvSpPr>
          <p:cNvPr id="57348"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3D250AB6-1AE0-4540-88C2-50DCF2283EE0}" type="slidenum">
              <a:rPr lang="en-US" smtClean="0"/>
              <a:pPr/>
              <a:t>48</a:t>
            </a:fld>
            <a:endParaRPr lang="en-US"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lIns="95165" tIns="46748" rIns="95165" bIns="46748"/>
          <a:lstStyle/>
          <a:p>
            <a:pPr eaLnBrk="1" fontAlgn="auto" hangingPunct="1">
              <a:spcAft>
                <a:spcPts val="0"/>
              </a:spcAft>
              <a:defRPr/>
            </a:pPr>
            <a:r>
              <a:rPr lang="en-GB"/>
              <a:t>The system design process</a:t>
            </a:r>
          </a:p>
        </p:txBody>
      </p:sp>
      <p:sp>
        <p:nvSpPr>
          <p:cNvPr id="143363" name="Rectangle 3"/>
          <p:cNvSpPr>
            <a:spLocks noGrp="1" noChangeArrowheads="1"/>
          </p:cNvSpPr>
          <p:nvPr>
            <p:ph idx="1"/>
          </p:nvPr>
        </p:nvSpPr>
        <p:spPr>
          <a:xfrm>
            <a:off x="1066800" y="1828800"/>
            <a:ext cx="7772400" cy="4114800"/>
          </a:xfrm>
        </p:spPr>
        <p:txBody>
          <a:bodyPr lIns="95165" tIns="46748" rIns="95165" bIns="46748">
            <a:normAutofit fontScale="92500" lnSpcReduction="10000"/>
          </a:bodyPr>
          <a:lstStyle/>
          <a:p>
            <a:pPr marL="488950" indent="-488950" defTabSz="962025" eaLnBrk="1" fontAlgn="auto" hangingPunct="1">
              <a:lnSpc>
                <a:spcPct val="90000"/>
              </a:lnSpc>
              <a:spcAft>
                <a:spcPts val="0"/>
              </a:spcAft>
              <a:buFont typeface="Wingdings"/>
              <a:buChar char=""/>
              <a:defRPr/>
            </a:pPr>
            <a:r>
              <a:rPr lang="en-GB"/>
              <a:t>Partition requirements</a:t>
            </a:r>
          </a:p>
          <a:p>
            <a:pPr marL="1089025" lvl="1" indent="-479425" defTabSz="962025" eaLnBrk="1" fontAlgn="auto" hangingPunct="1">
              <a:lnSpc>
                <a:spcPct val="90000"/>
              </a:lnSpc>
              <a:spcAft>
                <a:spcPts val="0"/>
              </a:spcAft>
              <a:buFont typeface="Wingdings 2"/>
              <a:buChar char=""/>
              <a:defRPr/>
            </a:pPr>
            <a:r>
              <a:rPr lang="en-GB" sz="2400"/>
              <a:t>Organise requirements into related groups.  </a:t>
            </a:r>
          </a:p>
          <a:p>
            <a:pPr marL="488950" indent="-488950" defTabSz="962025" eaLnBrk="1" fontAlgn="auto" hangingPunct="1">
              <a:lnSpc>
                <a:spcPct val="90000"/>
              </a:lnSpc>
              <a:spcAft>
                <a:spcPts val="0"/>
              </a:spcAft>
              <a:buFont typeface="Wingdings"/>
              <a:buChar char=""/>
              <a:defRPr/>
            </a:pPr>
            <a:r>
              <a:rPr lang="en-GB"/>
              <a:t>Identify sub-systems</a:t>
            </a:r>
          </a:p>
          <a:p>
            <a:pPr marL="1089025" lvl="1" indent="-479425" defTabSz="962025" eaLnBrk="1" fontAlgn="auto" hangingPunct="1">
              <a:lnSpc>
                <a:spcPct val="90000"/>
              </a:lnSpc>
              <a:spcAft>
                <a:spcPts val="0"/>
              </a:spcAft>
              <a:buFont typeface="Wingdings 2"/>
              <a:buChar char=""/>
              <a:defRPr/>
            </a:pPr>
            <a:r>
              <a:rPr lang="en-GB" sz="2400"/>
              <a:t>Identify a set of sub-systems which collectively can meet the system requirements.</a:t>
            </a:r>
          </a:p>
          <a:p>
            <a:pPr marL="488950" indent="-488950" defTabSz="962025" eaLnBrk="1" fontAlgn="auto" hangingPunct="1">
              <a:lnSpc>
                <a:spcPct val="90000"/>
              </a:lnSpc>
              <a:spcAft>
                <a:spcPts val="0"/>
              </a:spcAft>
              <a:buFont typeface="Wingdings"/>
              <a:buChar char=""/>
              <a:defRPr/>
            </a:pPr>
            <a:r>
              <a:rPr lang="en-GB"/>
              <a:t>Assign requirements to sub-systems</a:t>
            </a:r>
          </a:p>
          <a:p>
            <a:pPr marL="1089025" lvl="1" indent="-479425" defTabSz="962025" eaLnBrk="1" fontAlgn="auto" hangingPunct="1">
              <a:lnSpc>
                <a:spcPct val="90000"/>
              </a:lnSpc>
              <a:spcAft>
                <a:spcPts val="0"/>
              </a:spcAft>
              <a:buFont typeface="Wingdings 2"/>
              <a:buChar char=""/>
              <a:defRPr/>
            </a:pPr>
            <a:r>
              <a:rPr lang="en-GB" sz="2400"/>
              <a:t>Causes particular problems when COTS are integrated.</a:t>
            </a:r>
          </a:p>
          <a:p>
            <a:pPr marL="488950" indent="-488950" defTabSz="962025" eaLnBrk="1" fontAlgn="auto" hangingPunct="1">
              <a:lnSpc>
                <a:spcPct val="90000"/>
              </a:lnSpc>
              <a:spcAft>
                <a:spcPts val="0"/>
              </a:spcAft>
              <a:buFont typeface="Wingdings"/>
              <a:buChar char=""/>
              <a:defRPr/>
            </a:pPr>
            <a:r>
              <a:rPr lang="en-GB"/>
              <a:t>Specify sub-system functionality.</a:t>
            </a:r>
          </a:p>
          <a:p>
            <a:pPr marL="488950" indent="-488950" defTabSz="962025" eaLnBrk="1" fontAlgn="auto" hangingPunct="1">
              <a:lnSpc>
                <a:spcPct val="90000"/>
              </a:lnSpc>
              <a:spcAft>
                <a:spcPts val="0"/>
              </a:spcAft>
              <a:buFont typeface="Wingdings"/>
              <a:buChar char=""/>
              <a:defRPr/>
            </a:pPr>
            <a:r>
              <a:rPr lang="en-GB"/>
              <a:t>Define sub-system interfaces</a:t>
            </a:r>
          </a:p>
          <a:p>
            <a:pPr marL="1089025" lvl="1" indent="-479425" defTabSz="962025" eaLnBrk="1" fontAlgn="auto" hangingPunct="1">
              <a:lnSpc>
                <a:spcPct val="90000"/>
              </a:lnSpc>
              <a:spcAft>
                <a:spcPts val="0"/>
              </a:spcAft>
              <a:buFont typeface="Wingdings 2"/>
              <a:buChar char=""/>
              <a:defRPr/>
            </a:pPr>
            <a:r>
              <a:rPr lang="en-GB" sz="2400"/>
              <a:t>Critical activity for parallel sub-system development.</a:t>
            </a:r>
          </a:p>
        </p:txBody>
      </p:sp>
      <p:sp>
        <p:nvSpPr>
          <p:cNvPr id="58372"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EC4D37A-5BD2-4D04-AD8F-451A8174F73B}" type="slidenum">
              <a:rPr lang="en-US" smtClean="0"/>
              <a:pPr/>
              <a:t>49</a:t>
            </a:fld>
            <a:endParaRPr lang="en-US"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fontAlgn="auto" hangingPunct="1">
              <a:spcAft>
                <a:spcPts val="0"/>
              </a:spcAft>
              <a:defRPr/>
            </a:pPr>
            <a:r>
              <a:rPr lang="en-GB"/>
              <a:t>Software engineering</a:t>
            </a:r>
          </a:p>
        </p:txBody>
      </p:sp>
      <p:sp>
        <p:nvSpPr>
          <p:cNvPr id="14339" name="Rectangle 3"/>
          <p:cNvSpPr>
            <a:spLocks noGrp="1" noChangeArrowheads="1"/>
          </p:cNvSpPr>
          <p:nvPr>
            <p:ph idx="1"/>
          </p:nvPr>
        </p:nvSpPr>
        <p:spPr/>
        <p:txBody>
          <a:bodyPr/>
          <a:lstStyle/>
          <a:p>
            <a:pPr marL="488950" indent="-488950" defTabSz="962025" eaLnBrk="1" hangingPunct="1">
              <a:lnSpc>
                <a:spcPct val="90000"/>
              </a:lnSpc>
            </a:pPr>
            <a:r>
              <a:rPr lang="en-GB" sz="2800" smtClean="0"/>
              <a:t>The economies of ALL developed nations are </a:t>
            </a:r>
            <a:br>
              <a:rPr lang="en-GB" sz="2800" smtClean="0"/>
            </a:br>
            <a:r>
              <a:rPr lang="en-GB" sz="2800" smtClean="0"/>
              <a:t>dependent on software.</a:t>
            </a:r>
          </a:p>
          <a:p>
            <a:pPr marL="488950" indent="-488950" defTabSz="962025" eaLnBrk="1" hangingPunct="1">
              <a:lnSpc>
                <a:spcPct val="90000"/>
              </a:lnSpc>
            </a:pPr>
            <a:r>
              <a:rPr lang="en-GB" sz="2800" smtClean="0"/>
              <a:t>More and more systems are software controlled</a:t>
            </a:r>
          </a:p>
          <a:p>
            <a:pPr marL="488950" indent="-488950" defTabSz="962025" eaLnBrk="1" hangingPunct="1">
              <a:lnSpc>
                <a:spcPct val="90000"/>
              </a:lnSpc>
            </a:pPr>
            <a:r>
              <a:rPr lang="en-GB" sz="2800" smtClean="0"/>
              <a:t>Software engineering is concerned with theories, methods and tools for professional software development.</a:t>
            </a:r>
          </a:p>
          <a:p>
            <a:pPr marL="488950" indent="-488950" defTabSz="962025" eaLnBrk="1" hangingPunct="1">
              <a:lnSpc>
                <a:spcPct val="90000"/>
              </a:lnSpc>
            </a:pPr>
            <a:r>
              <a:rPr lang="en-GB" sz="2800" smtClean="0"/>
              <a:t>Expenditure on software represents a </a:t>
            </a:r>
            <a:br>
              <a:rPr lang="en-GB" sz="2800" smtClean="0"/>
            </a:br>
            <a:r>
              <a:rPr lang="en-GB" sz="2800" smtClean="0"/>
              <a:t>significant fraction of GNP in all developed countries.</a:t>
            </a:r>
          </a:p>
        </p:txBody>
      </p:sp>
      <p:sp>
        <p:nvSpPr>
          <p:cNvPr id="14340"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6917162C-F4EE-4B5B-B33F-005490981498}" type="slidenum">
              <a:rPr lang="en-US" smtClean="0"/>
              <a:pPr/>
              <a:t>5</a:t>
            </a:fld>
            <a:endParaRPr lang="en-US" smtClean="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lIns="95165" tIns="46748" rIns="95165" bIns="46748"/>
          <a:lstStyle/>
          <a:p>
            <a:pPr eaLnBrk="1" fontAlgn="auto" hangingPunct="1">
              <a:spcAft>
                <a:spcPts val="0"/>
              </a:spcAft>
              <a:defRPr/>
            </a:pPr>
            <a:r>
              <a:rPr lang="en-GB"/>
              <a:t>The system design process</a:t>
            </a:r>
          </a:p>
        </p:txBody>
      </p:sp>
      <p:sp>
        <p:nvSpPr>
          <p:cNvPr id="59396" name="Footer Placeholder 4"/>
          <p:cNvSpPr>
            <a:spLocks noGrp="1"/>
          </p:cNvSpPr>
          <p:nvPr>
            <p:ph type="ftr" sz="quarter" idx="11"/>
          </p:nvPr>
        </p:nvSpPr>
        <p:spPr bwMode="auto">
          <a:noFill/>
          <a:ln>
            <a:miter lim="800000"/>
            <a:headEnd/>
            <a:tailEnd/>
          </a:ln>
        </p:spPr>
        <p:txBody>
          <a:bodyPr wrap="square" lIns="91440" tIns="45720" rIns="91440" bIns="45720" numCol="1" compatLnSpc="1">
            <a:prstTxWarp prst="textNoShape">
              <a:avLst/>
            </a:prstTxWarp>
          </a:bodyPr>
          <a:lstStyle/>
          <a:p>
            <a:r>
              <a:rPr lang="en-US" smtClean="0"/>
              <a:t>Deepika C N                 RVCE    </a:t>
            </a:r>
          </a:p>
        </p:txBody>
      </p:sp>
      <p:sp>
        <p:nvSpPr>
          <p:cNvPr id="59395"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9AE19AE-164F-4F99-871D-9AE71A78F734}" type="slidenum">
              <a:rPr lang="en-US" smtClean="0"/>
              <a:pPr/>
              <a:t>50</a:t>
            </a:fld>
            <a:endParaRPr lang="en-US" smtClean="0"/>
          </a:p>
        </p:txBody>
      </p:sp>
      <p:sp>
        <p:nvSpPr>
          <p:cNvPr id="59397" name="Rectangle 3"/>
          <p:cNvSpPr>
            <a:spLocks noChangeArrowheads="1"/>
          </p:cNvSpPr>
          <p:nvPr/>
        </p:nvSpPr>
        <p:spPr bwMode="auto">
          <a:xfrm>
            <a:off x="1066800" y="1981200"/>
            <a:ext cx="7807325" cy="4419600"/>
          </a:xfrm>
          <a:prstGeom prst="rect">
            <a:avLst/>
          </a:prstGeom>
          <a:solidFill>
            <a:srgbClr val="CCFFFF"/>
          </a:solidFill>
          <a:ln w="12700">
            <a:noFill/>
            <a:miter lim="800000"/>
            <a:headEnd/>
            <a:tailEnd/>
          </a:ln>
        </p:spPr>
        <p:txBody>
          <a:bodyPr wrap="none" anchor="ctr"/>
          <a:lstStyle/>
          <a:p>
            <a:endParaRPr lang="en-US"/>
          </a:p>
        </p:txBody>
      </p:sp>
      <p:pic>
        <p:nvPicPr>
          <p:cNvPr id="59398" name="Picture 4" descr="2.4 SystemsDesign.eps                                          000FCC30Macintosh HD                   B8AA5F2E:"/>
          <p:cNvPicPr>
            <a:picLocks noChangeAspect="1" noChangeArrowheads="1"/>
          </p:cNvPicPr>
          <p:nvPr/>
        </p:nvPicPr>
        <p:blipFill>
          <a:blip r:embed="rId2" cstate="print"/>
          <a:srcRect/>
          <a:stretch>
            <a:fillRect/>
          </a:stretch>
        </p:blipFill>
        <p:spPr bwMode="auto">
          <a:xfrm>
            <a:off x="1219200" y="2590800"/>
            <a:ext cx="7315200" cy="25225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1026"/>
          <p:cNvSpPr>
            <a:spLocks noGrp="1" noChangeArrowheads="1"/>
          </p:cNvSpPr>
          <p:nvPr>
            <p:ph type="title"/>
          </p:nvPr>
        </p:nvSpPr>
        <p:spPr/>
        <p:txBody>
          <a:bodyPr lIns="95165" tIns="46748" rIns="95165" bIns="46748"/>
          <a:lstStyle/>
          <a:p>
            <a:pPr eaLnBrk="1" fontAlgn="auto" hangingPunct="1">
              <a:spcAft>
                <a:spcPts val="0"/>
              </a:spcAft>
              <a:defRPr/>
            </a:pPr>
            <a:r>
              <a:rPr lang="en-GB"/>
              <a:t>System design problems</a:t>
            </a:r>
          </a:p>
        </p:txBody>
      </p:sp>
      <p:sp>
        <p:nvSpPr>
          <p:cNvPr id="60419" name="Rectangle 1027"/>
          <p:cNvSpPr>
            <a:spLocks noGrp="1" noChangeArrowheads="1"/>
          </p:cNvSpPr>
          <p:nvPr>
            <p:ph idx="1"/>
          </p:nvPr>
        </p:nvSpPr>
        <p:spPr/>
        <p:txBody>
          <a:bodyPr lIns="95165" tIns="46748" rIns="95165" bIns="46748"/>
          <a:lstStyle/>
          <a:p>
            <a:pPr eaLnBrk="1" hangingPunct="1"/>
            <a:r>
              <a:rPr lang="en-GB" sz="2800" smtClean="0"/>
              <a:t>Requirements partitioning to hardware, </a:t>
            </a:r>
            <a:br>
              <a:rPr lang="en-GB" sz="2800" smtClean="0"/>
            </a:br>
            <a:r>
              <a:rPr lang="en-GB" sz="2800" smtClean="0"/>
              <a:t>software and human components may involve a lot of negotiation. </a:t>
            </a:r>
          </a:p>
          <a:p>
            <a:pPr eaLnBrk="1" hangingPunct="1"/>
            <a:r>
              <a:rPr lang="en-GB" sz="2800" smtClean="0"/>
              <a:t>Difficult design problems are often assumed to be readily solved using software.</a:t>
            </a:r>
          </a:p>
          <a:p>
            <a:pPr eaLnBrk="1" hangingPunct="1"/>
            <a:r>
              <a:rPr lang="en-GB" sz="2800" smtClean="0"/>
              <a:t>Hardware platforms may be inappropriate for </a:t>
            </a:r>
            <a:br>
              <a:rPr lang="en-GB" sz="2800" smtClean="0"/>
            </a:br>
            <a:r>
              <a:rPr lang="en-GB" sz="2800" smtClean="0"/>
              <a:t>software requirements so software must compensate for this.</a:t>
            </a:r>
          </a:p>
        </p:txBody>
      </p:sp>
      <p:sp>
        <p:nvSpPr>
          <p:cNvPr id="60420"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5D678B5-6BDF-4580-B632-D8BB112EFACD}" type="slidenum">
              <a:rPr lang="en-US" smtClean="0"/>
              <a:pPr/>
              <a:t>51</a:t>
            </a:fld>
            <a:endParaRPr lang="en-US" smtClean="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fontAlgn="auto" hangingPunct="1">
              <a:spcAft>
                <a:spcPts val="0"/>
              </a:spcAft>
              <a:defRPr/>
            </a:pPr>
            <a:r>
              <a:rPr lang="en-US"/>
              <a:t>Requirements and design</a:t>
            </a:r>
          </a:p>
        </p:txBody>
      </p:sp>
      <p:sp>
        <p:nvSpPr>
          <p:cNvPr id="61443" name="Rectangle 3"/>
          <p:cNvSpPr>
            <a:spLocks noGrp="1" noChangeArrowheads="1"/>
          </p:cNvSpPr>
          <p:nvPr>
            <p:ph idx="1"/>
          </p:nvPr>
        </p:nvSpPr>
        <p:spPr/>
        <p:txBody>
          <a:bodyPr/>
          <a:lstStyle/>
          <a:p>
            <a:pPr marL="488950" indent="-488950" defTabSz="962025" eaLnBrk="1" hangingPunct="1">
              <a:lnSpc>
                <a:spcPct val="90000"/>
              </a:lnSpc>
            </a:pPr>
            <a:r>
              <a:rPr lang="en-US" sz="2800" smtClean="0"/>
              <a:t>Requirements engineering and system design are inextricably linked.</a:t>
            </a:r>
          </a:p>
          <a:p>
            <a:pPr marL="488950" indent="-488950" defTabSz="962025" eaLnBrk="1" hangingPunct="1">
              <a:lnSpc>
                <a:spcPct val="90000"/>
              </a:lnSpc>
            </a:pPr>
            <a:r>
              <a:rPr lang="en-US" sz="2800" smtClean="0"/>
              <a:t>Constraints posed by the system’s environment and other systems limit design choices so the actual design to be used may be a requirement.</a:t>
            </a:r>
          </a:p>
          <a:p>
            <a:pPr marL="488950" indent="-488950" defTabSz="962025" eaLnBrk="1" hangingPunct="1">
              <a:lnSpc>
                <a:spcPct val="90000"/>
              </a:lnSpc>
            </a:pPr>
            <a:r>
              <a:rPr lang="en-US" sz="2800" smtClean="0"/>
              <a:t>Initial design may be necessary to structure the requirements.</a:t>
            </a:r>
          </a:p>
          <a:p>
            <a:pPr marL="488950" indent="-488950" defTabSz="962025" eaLnBrk="1" hangingPunct="1">
              <a:lnSpc>
                <a:spcPct val="90000"/>
              </a:lnSpc>
            </a:pPr>
            <a:r>
              <a:rPr lang="en-US" sz="2800" smtClean="0"/>
              <a:t>As you do design, you learn more about the requirements.</a:t>
            </a:r>
          </a:p>
        </p:txBody>
      </p:sp>
      <p:sp>
        <p:nvSpPr>
          <p:cNvPr id="61444"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2CDB1D28-0B63-49EC-B3EF-623375E9F2B2}" type="slidenum">
              <a:rPr lang="en-US" smtClean="0"/>
              <a:pPr/>
              <a:t>52</a:t>
            </a:fld>
            <a:endParaRPr lang="en-US"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fontAlgn="auto" hangingPunct="1">
              <a:spcAft>
                <a:spcPts val="0"/>
              </a:spcAft>
              <a:defRPr/>
            </a:pPr>
            <a:r>
              <a:rPr lang="en-US"/>
              <a:t>Spiral model of requirements/design</a:t>
            </a:r>
          </a:p>
        </p:txBody>
      </p:sp>
      <p:sp>
        <p:nvSpPr>
          <p:cNvPr id="62468" name="Footer Placeholder 4"/>
          <p:cNvSpPr>
            <a:spLocks noGrp="1"/>
          </p:cNvSpPr>
          <p:nvPr>
            <p:ph type="ftr" sz="quarter" idx="11"/>
          </p:nvPr>
        </p:nvSpPr>
        <p:spPr bwMode="auto">
          <a:noFill/>
          <a:ln>
            <a:miter lim="800000"/>
            <a:headEnd/>
            <a:tailEnd/>
          </a:ln>
        </p:spPr>
        <p:txBody>
          <a:bodyPr wrap="square" lIns="91440" tIns="45720" rIns="91440" bIns="45720" numCol="1" compatLnSpc="1">
            <a:prstTxWarp prst="textNoShape">
              <a:avLst/>
            </a:prstTxWarp>
          </a:bodyPr>
          <a:lstStyle/>
          <a:p>
            <a:r>
              <a:rPr lang="en-US" smtClean="0"/>
              <a:t>Deepika C N                 RVCE    </a:t>
            </a:r>
          </a:p>
        </p:txBody>
      </p:sp>
      <p:sp>
        <p:nvSpPr>
          <p:cNvPr id="62467"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E9FFC96A-A3F0-4C8D-878B-4189EF97CD61}" type="slidenum">
              <a:rPr lang="en-US" smtClean="0"/>
              <a:pPr/>
              <a:t>53</a:t>
            </a:fld>
            <a:endParaRPr lang="en-US" smtClean="0"/>
          </a:p>
        </p:txBody>
      </p:sp>
      <p:sp>
        <p:nvSpPr>
          <p:cNvPr id="62469" name="Rectangle 3"/>
          <p:cNvSpPr>
            <a:spLocks noChangeArrowheads="1"/>
          </p:cNvSpPr>
          <p:nvPr/>
        </p:nvSpPr>
        <p:spPr bwMode="auto">
          <a:xfrm>
            <a:off x="1600200" y="1905000"/>
            <a:ext cx="7173913" cy="4419600"/>
          </a:xfrm>
          <a:prstGeom prst="rect">
            <a:avLst/>
          </a:prstGeom>
          <a:solidFill>
            <a:srgbClr val="CCFFFF"/>
          </a:solidFill>
          <a:ln w="12700">
            <a:noFill/>
            <a:miter lim="800000"/>
            <a:headEnd/>
            <a:tailEnd/>
          </a:ln>
        </p:spPr>
        <p:txBody>
          <a:bodyPr wrap="none" anchor="ctr"/>
          <a:lstStyle/>
          <a:p>
            <a:endParaRPr lang="en-US"/>
          </a:p>
        </p:txBody>
      </p:sp>
      <p:pic>
        <p:nvPicPr>
          <p:cNvPr id="62470" name="Picture 4" descr="2.5*.eps                                                       001BE200Macintosh HD                   B8AA5F2E:"/>
          <p:cNvPicPr>
            <a:picLocks noChangeAspect="1" noChangeArrowheads="1"/>
          </p:cNvPicPr>
          <p:nvPr/>
        </p:nvPicPr>
        <p:blipFill>
          <a:blip r:embed="rId2" cstate="print"/>
          <a:srcRect/>
          <a:stretch>
            <a:fillRect/>
          </a:stretch>
        </p:blipFill>
        <p:spPr bwMode="auto">
          <a:xfrm>
            <a:off x="1905000" y="1828800"/>
            <a:ext cx="6359525" cy="4562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lIns="95165" tIns="46748" rIns="95165" bIns="46748"/>
          <a:lstStyle/>
          <a:p>
            <a:pPr eaLnBrk="1" fontAlgn="auto" hangingPunct="1">
              <a:spcAft>
                <a:spcPts val="0"/>
              </a:spcAft>
              <a:defRPr/>
            </a:pPr>
            <a:r>
              <a:rPr lang="en-GB"/>
              <a:t>System modelling</a:t>
            </a:r>
          </a:p>
        </p:txBody>
      </p:sp>
      <p:sp>
        <p:nvSpPr>
          <p:cNvPr id="63491" name="Rectangle 3"/>
          <p:cNvSpPr>
            <a:spLocks noGrp="1" noChangeArrowheads="1"/>
          </p:cNvSpPr>
          <p:nvPr>
            <p:ph idx="1"/>
          </p:nvPr>
        </p:nvSpPr>
        <p:spPr/>
        <p:txBody>
          <a:bodyPr lIns="95165" tIns="46748" rIns="95165" bIns="46748"/>
          <a:lstStyle/>
          <a:p>
            <a:pPr eaLnBrk="1" hangingPunct="1">
              <a:lnSpc>
                <a:spcPct val="90000"/>
              </a:lnSpc>
            </a:pPr>
            <a:r>
              <a:rPr lang="en-GB" smtClean="0"/>
              <a:t>An architectural model presents an abstract view of the sub-systems making up a system</a:t>
            </a:r>
          </a:p>
          <a:p>
            <a:pPr eaLnBrk="1" hangingPunct="1">
              <a:lnSpc>
                <a:spcPct val="90000"/>
              </a:lnSpc>
            </a:pPr>
            <a:r>
              <a:rPr lang="en-GB" smtClean="0"/>
              <a:t>May include major information flows between sub-systems</a:t>
            </a:r>
          </a:p>
          <a:p>
            <a:pPr eaLnBrk="1" hangingPunct="1">
              <a:lnSpc>
                <a:spcPct val="90000"/>
              </a:lnSpc>
            </a:pPr>
            <a:r>
              <a:rPr lang="en-GB" smtClean="0"/>
              <a:t>Usually presented as a block diagram</a:t>
            </a:r>
          </a:p>
          <a:p>
            <a:pPr eaLnBrk="1" hangingPunct="1">
              <a:lnSpc>
                <a:spcPct val="90000"/>
              </a:lnSpc>
            </a:pPr>
            <a:r>
              <a:rPr lang="en-GB" smtClean="0"/>
              <a:t>May identify different types of functional component in the model</a:t>
            </a:r>
          </a:p>
        </p:txBody>
      </p:sp>
      <p:sp>
        <p:nvSpPr>
          <p:cNvPr id="63492"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2FF6A2ED-160F-4C74-AFFE-19670B54E7A6}" type="slidenum">
              <a:rPr lang="en-US" smtClean="0"/>
              <a:pPr/>
              <a:t>54</a:t>
            </a:fld>
            <a:endParaRPr lang="en-US" smtClean="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lIns="95165" tIns="46748" rIns="95165" bIns="46748"/>
          <a:lstStyle/>
          <a:p>
            <a:pPr eaLnBrk="1" fontAlgn="auto" hangingPunct="1">
              <a:spcAft>
                <a:spcPts val="0"/>
              </a:spcAft>
              <a:defRPr/>
            </a:pPr>
            <a:r>
              <a:rPr lang="en-GB"/>
              <a:t>Burglar alarm system</a:t>
            </a:r>
          </a:p>
        </p:txBody>
      </p:sp>
      <p:sp>
        <p:nvSpPr>
          <p:cNvPr id="64516" name="Footer Placeholder 4"/>
          <p:cNvSpPr>
            <a:spLocks noGrp="1"/>
          </p:cNvSpPr>
          <p:nvPr>
            <p:ph type="ftr" sz="quarter" idx="11"/>
          </p:nvPr>
        </p:nvSpPr>
        <p:spPr bwMode="auto">
          <a:noFill/>
          <a:ln>
            <a:miter lim="800000"/>
            <a:headEnd/>
            <a:tailEnd/>
          </a:ln>
        </p:spPr>
        <p:txBody>
          <a:bodyPr wrap="square" lIns="91440" tIns="45720" rIns="91440" bIns="45720" numCol="1" compatLnSpc="1">
            <a:prstTxWarp prst="textNoShape">
              <a:avLst/>
            </a:prstTxWarp>
          </a:bodyPr>
          <a:lstStyle/>
          <a:p>
            <a:r>
              <a:rPr lang="en-US" smtClean="0"/>
              <a:t>Deepika C N                 RVCE    </a:t>
            </a:r>
          </a:p>
        </p:txBody>
      </p:sp>
      <p:sp>
        <p:nvSpPr>
          <p:cNvPr id="64515"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3A1D8060-7C2E-4EEB-9297-C3E751DEC357}" type="slidenum">
              <a:rPr lang="en-US" smtClean="0"/>
              <a:pPr/>
              <a:t>55</a:t>
            </a:fld>
            <a:endParaRPr lang="en-US" smtClean="0"/>
          </a:p>
        </p:txBody>
      </p:sp>
      <p:sp>
        <p:nvSpPr>
          <p:cNvPr id="64517" name="Rectangle 3"/>
          <p:cNvSpPr>
            <a:spLocks noChangeArrowheads="1"/>
          </p:cNvSpPr>
          <p:nvPr/>
        </p:nvSpPr>
        <p:spPr bwMode="auto">
          <a:xfrm>
            <a:off x="1265238" y="1905000"/>
            <a:ext cx="7878762" cy="4495800"/>
          </a:xfrm>
          <a:prstGeom prst="rect">
            <a:avLst/>
          </a:prstGeom>
          <a:solidFill>
            <a:srgbClr val="CCFFFF"/>
          </a:solidFill>
          <a:ln w="12700">
            <a:noFill/>
            <a:miter lim="800000"/>
            <a:headEnd/>
            <a:tailEnd/>
          </a:ln>
        </p:spPr>
        <p:txBody>
          <a:bodyPr wrap="none" anchor="ctr"/>
          <a:lstStyle/>
          <a:p>
            <a:endParaRPr lang="en-US"/>
          </a:p>
        </p:txBody>
      </p:sp>
      <p:pic>
        <p:nvPicPr>
          <p:cNvPr id="64518" name="Picture 4" descr="2.6 BurglarAlarmSys.eps                                        000FCC30Macintosh HD                   B8AA5F2E:"/>
          <p:cNvPicPr>
            <a:picLocks noChangeAspect="1" noChangeArrowheads="1"/>
          </p:cNvPicPr>
          <p:nvPr/>
        </p:nvPicPr>
        <p:blipFill>
          <a:blip r:embed="rId2" cstate="print"/>
          <a:srcRect/>
          <a:stretch>
            <a:fillRect/>
          </a:stretch>
        </p:blipFill>
        <p:spPr bwMode="auto">
          <a:xfrm>
            <a:off x="1371600" y="2438400"/>
            <a:ext cx="7456488" cy="33416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eaLnBrk="1" fontAlgn="auto" hangingPunct="1">
              <a:spcAft>
                <a:spcPts val="0"/>
              </a:spcAft>
              <a:defRPr/>
            </a:pPr>
            <a:r>
              <a:rPr lang="en-US"/>
              <a:t>Sub-system description</a:t>
            </a:r>
          </a:p>
        </p:txBody>
      </p:sp>
      <p:sp>
        <p:nvSpPr>
          <p:cNvPr id="2052"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0641391-6872-4B70-995B-F160FD6B34EA}" type="slidenum">
              <a:rPr lang="en-US" smtClean="0"/>
              <a:pPr/>
              <a:t>56</a:t>
            </a:fld>
            <a:endParaRPr lang="en-US" smtClean="0"/>
          </a:p>
        </p:txBody>
      </p:sp>
      <p:sp>
        <p:nvSpPr>
          <p:cNvPr id="2053" name="Rectangle 3"/>
          <p:cNvSpPr>
            <a:spLocks noChangeArrowheads="1"/>
          </p:cNvSpPr>
          <p:nvPr/>
        </p:nvSpPr>
        <p:spPr bwMode="auto">
          <a:xfrm>
            <a:off x="381000" y="2133600"/>
            <a:ext cx="7878763" cy="4191000"/>
          </a:xfrm>
          <a:prstGeom prst="rect">
            <a:avLst/>
          </a:prstGeom>
          <a:solidFill>
            <a:srgbClr val="CCFFFF"/>
          </a:solidFill>
          <a:ln w="12700">
            <a:noFill/>
            <a:miter lim="800000"/>
            <a:headEnd/>
            <a:tailEnd/>
          </a:ln>
        </p:spPr>
        <p:txBody>
          <a:bodyPr wrap="none" anchor="ctr"/>
          <a:lstStyle/>
          <a:p>
            <a:endParaRPr lang="en-US"/>
          </a:p>
        </p:txBody>
      </p:sp>
      <p:graphicFrame>
        <p:nvGraphicFramePr>
          <p:cNvPr id="2050" name="Object 0"/>
          <p:cNvGraphicFramePr>
            <a:graphicFrameLocks noChangeAspect="1"/>
          </p:cNvGraphicFramePr>
          <p:nvPr/>
        </p:nvGraphicFramePr>
        <p:xfrm>
          <a:off x="307975" y="2590800"/>
          <a:ext cx="8836025" cy="3030538"/>
        </p:xfrm>
        <a:graphic>
          <a:graphicData uri="http://schemas.openxmlformats.org/presentationml/2006/ole">
            <p:oleObj spid="_x0000_s2050" name="Document" r:id="rId3" imgW="5641848" imgH="1935480" progId="Word.Document.8">
              <p:embed/>
            </p:oleObj>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990600" y="228600"/>
            <a:ext cx="7793038" cy="685800"/>
          </a:xfrm>
        </p:spPr>
        <p:txBody>
          <a:bodyPr/>
          <a:lstStyle/>
          <a:p>
            <a:pPr eaLnBrk="1" fontAlgn="auto" hangingPunct="1">
              <a:spcAft>
                <a:spcPts val="0"/>
              </a:spcAft>
              <a:defRPr/>
            </a:pPr>
            <a:r>
              <a:rPr lang="en-US"/>
              <a:t>ATC system architecture</a:t>
            </a:r>
          </a:p>
        </p:txBody>
      </p:sp>
      <p:sp>
        <p:nvSpPr>
          <p:cNvPr id="65540" name="Footer Placeholder 4"/>
          <p:cNvSpPr>
            <a:spLocks noGrp="1"/>
          </p:cNvSpPr>
          <p:nvPr>
            <p:ph type="ftr" sz="quarter" idx="11"/>
          </p:nvPr>
        </p:nvSpPr>
        <p:spPr bwMode="auto">
          <a:noFill/>
          <a:ln>
            <a:miter lim="800000"/>
            <a:headEnd/>
            <a:tailEnd/>
          </a:ln>
        </p:spPr>
        <p:txBody>
          <a:bodyPr wrap="square" lIns="91440" tIns="45720" rIns="91440" bIns="45720" numCol="1" compatLnSpc="1">
            <a:prstTxWarp prst="textNoShape">
              <a:avLst/>
            </a:prstTxWarp>
          </a:bodyPr>
          <a:lstStyle/>
          <a:p>
            <a:r>
              <a:rPr lang="en-US" smtClean="0"/>
              <a:t>Deepika C N                 RVCE    </a:t>
            </a:r>
          </a:p>
        </p:txBody>
      </p:sp>
      <p:sp>
        <p:nvSpPr>
          <p:cNvPr id="65539"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312E961A-B484-46FD-BCCB-A7833CA0BA19}" type="slidenum">
              <a:rPr lang="en-US" smtClean="0"/>
              <a:pPr/>
              <a:t>57</a:t>
            </a:fld>
            <a:endParaRPr lang="en-US" smtClean="0"/>
          </a:p>
        </p:txBody>
      </p:sp>
      <p:sp>
        <p:nvSpPr>
          <p:cNvPr id="65541" name="Rectangle 3"/>
          <p:cNvSpPr>
            <a:spLocks noChangeArrowheads="1"/>
          </p:cNvSpPr>
          <p:nvPr/>
        </p:nvSpPr>
        <p:spPr bwMode="auto">
          <a:xfrm>
            <a:off x="381000" y="914400"/>
            <a:ext cx="8534400" cy="5486400"/>
          </a:xfrm>
          <a:prstGeom prst="rect">
            <a:avLst/>
          </a:prstGeom>
          <a:solidFill>
            <a:srgbClr val="CCFFFF"/>
          </a:solidFill>
          <a:ln w="12700">
            <a:noFill/>
            <a:miter lim="800000"/>
            <a:headEnd/>
            <a:tailEnd/>
          </a:ln>
        </p:spPr>
        <p:txBody>
          <a:bodyPr wrap="none" anchor="ctr"/>
          <a:lstStyle/>
          <a:p>
            <a:endParaRPr lang="en-US"/>
          </a:p>
        </p:txBody>
      </p:sp>
      <p:pic>
        <p:nvPicPr>
          <p:cNvPr id="65542" name="Picture 4" descr="2.8 ATC System.eps                                             000FCC30Macintosh HD                   B8AA5F2E:"/>
          <p:cNvPicPr>
            <a:picLocks noChangeAspect="1" noChangeArrowheads="1"/>
          </p:cNvPicPr>
          <p:nvPr/>
        </p:nvPicPr>
        <p:blipFill>
          <a:blip r:embed="rId2" cstate="print"/>
          <a:srcRect/>
          <a:stretch>
            <a:fillRect/>
          </a:stretch>
        </p:blipFill>
        <p:spPr bwMode="auto">
          <a:xfrm>
            <a:off x="1447800" y="1046163"/>
            <a:ext cx="6248400" cy="53133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lIns="95165" tIns="46748" rIns="95165" bIns="46748"/>
          <a:lstStyle/>
          <a:p>
            <a:pPr eaLnBrk="1" fontAlgn="auto" hangingPunct="1">
              <a:spcAft>
                <a:spcPts val="0"/>
              </a:spcAft>
              <a:defRPr/>
            </a:pPr>
            <a:r>
              <a:rPr lang="en-GB"/>
              <a:t>Sub-system development</a:t>
            </a:r>
          </a:p>
        </p:txBody>
      </p:sp>
      <p:sp>
        <p:nvSpPr>
          <p:cNvPr id="66563" name="Rectangle 3"/>
          <p:cNvSpPr>
            <a:spLocks noGrp="1" noChangeArrowheads="1"/>
          </p:cNvSpPr>
          <p:nvPr>
            <p:ph idx="1"/>
          </p:nvPr>
        </p:nvSpPr>
        <p:spPr/>
        <p:txBody>
          <a:bodyPr lIns="95165" tIns="46748" rIns="95165" bIns="46748"/>
          <a:lstStyle/>
          <a:p>
            <a:pPr marL="488950" indent="-488950" defTabSz="962025" eaLnBrk="1" hangingPunct="1"/>
            <a:r>
              <a:rPr lang="en-GB" smtClean="0"/>
              <a:t>Typically parallel projects developing the </a:t>
            </a:r>
            <a:br>
              <a:rPr lang="en-GB" smtClean="0"/>
            </a:br>
            <a:r>
              <a:rPr lang="en-GB" smtClean="0"/>
              <a:t>hardware, software and communications.</a:t>
            </a:r>
          </a:p>
          <a:p>
            <a:pPr marL="488950" indent="-488950" defTabSz="962025" eaLnBrk="1" hangingPunct="1"/>
            <a:r>
              <a:rPr lang="en-GB" smtClean="0"/>
              <a:t>May involve some COTS  (Commercial Off-the-Shelf) systems procurement.</a:t>
            </a:r>
          </a:p>
          <a:p>
            <a:pPr marL="488950" indent="-488950" defTabSz="962025" eaLnBrk="1" hangingPunct="1"/>
            <a:r>
              <a:rPr lang="en-GB" smtClean="0"/>
              <a:t>Lack of communication across implementation </a:t>
            </a:r>
            <a:br>
              <a:rPr lang="en-GB" smtClean="0"/>
            </a:br>
            <a:r>
              <a:rPr lang="en-GB" smtClean="0"/>
              <a:t>teams.</a:t>
            </a:r>
          </a:p>
          <a:p>
            <a:pPr marL="488950" indent="-488950" defTabSz="962025" eaLnBrk="1" hangingPunct="1"/>
            <a:r>
              <a:rPr lang="en-GB" smtClean="0"/>
              <a:t>Bureaucratic and slow mechanism for </a:t>
            </a:r>
            <a:br>
              <a:rPr lang="en-GB" smtClean="0"/>
            </a:br>
            <a:r>
              <a:rPr lang="en-GB" smtClean="0"/>
              <a:t>proposing system changes means that the development schedule may be extended because of the need for rework.</a:t>
            </a:r>
          </a:p>
        </p:txBody>
      </p:sp>
      <p:sp>
        <p:nvSpPr>
          <p:cNvPr id="66564"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3347069A-983B-4865-B4F6-A3C3914E6A2E}" type="slidenum">
              <a:rPr lang="en-US" smtClean="0"/>
              <a:pPr/>
              <a:t>58</a:t>
            </a:fld>
            <a:endParaRPr lang="en-US" smtClean="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3"/>
          <p:cNvSpPr>
            <a:spLocks noGrp="1" noChangeArrowheads="1"/>
          </p:cNvSpPr>
          <p:nvPr>
            <p:ph type="title"/>
          </p:nvPr>
        </p:nvSpPr>
        <p:spPr/>
        <p:txBody>
          <a:bodyPr lIns="95165" tIns="46748" rIns="95165" bIns="46748"/>
          <a:lstStyle/>
          <a:p>
            <a:pPr eaLnBrk="1" fontAlgn="auto" hangingPunct="1">
              <a:spcAft>
                <a:spcPts val="0"/>
              </a:spcAft>
              <a:defRPr/>
            </a:pPr>
            <a:r>
              <a:rPr lang="en-GB"/>
              <a:t>System integration</a:t>
            </a:r>
          </a:p>
        </p:txBody>
      </p:sp>
      <p:sp>
        <p:nvSpPr>
          <p:cNvPr id="67587" name="Rectangle 2"/>
          <p:cNvSpPr>
            <a:spLocks noGrp="1" noChangeArrowheads="1"/>
          </p:cNvSpPr>
          <p:nvPr>
            <p:ph idx="1"/>
          </p:nvPr>
        </p:nvSpPr>
        <p:spPr/>
        <p:txBody>
          <a:bodyPr lIns="95165" tIns="46748" rIns="95165" bIns="46748"/>
          <a:lstStyle/>
          <a:p>
            <a:pPr eaLnBrk="1" hangingPunct="1">
              <a:lnSpc>
                <a:spcPct val="90000"/>
              </a:lnSpc>
            </a:pPr>
            <a:r>
              <a:rPr lang="en-GB" sz="2800" smtClean="0"/>
              <a:t>The process of putting hardware, software and </a:t>
            </a:r>
            <a:br>
              <a:rPr lang="en-GB" sz="2800" smtClean="0"/>
            </a:br>
            <a:r>
              <a:rPr lang="en-GB" sz="2800" smtClean="0"/>
              <a:t>people together to make a system.</a:t>
            </a:r>
          </a:p>
          <a:p>
            <a:pPr eaLnBrk="1" hangingPunct="1">
              <a:lnSpc>
                <a:spcPct val="90000"/>
              </a:lnSpc>
            </a:pPr>
            <a:r>
              <a:rPr lang="en-GB" sz="2800" smtClean="0"/>
              <a:t>Should be tackled incrementally so that sub-systems are integrated one at a time.</a:t>
            </a:r>
          </a:p>
          <a:p>
            <a:pPr eaLnBrk="1" hangingPunct="1">
              <a:lnSpc>
                <a:spcPct val="90000"/>
              </a:lnSpc>
            </a:pPr>
            <a:r>
              <a:rPr lang="en-GB" sz="2800" smtClean="0"/>
              <a:t>Interface problems between sub-systems are usually found at this stage.</a:t>
            </a:r>
          </a:p>
          <a:p>
            <a:pPr eaLnBrk="1" hangingPunct="1">
              <a:lnSpc>
                <a:spcPct val="90000"/>
              </a:lnSpc>
            </a:pPr>
            <a:r>
              <a:rPr lang="en-GB" sz="2800" smtClean="0"/>
              <a:t>May be problems with uncoordinated deliveries </a:t>
            </a:r>
            <a:br>
              <a:rPr lang="en-GB" sz="2800" smtClean="0"/>
            </a:br>
            <a:r>
              <a:rPr lang="en-GB" sz="2800" smtClean="0"/>
              <a:t>of system components.</a:t>
            </a:r>
          </a:p>
        </p:txBody>
      </p:sp>
      <p:sp>
        <p:nvSpPr>
          <p:cNvPr id="67588"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E426A36-6D8E-4598-AB08-FA183CF5BD29}" type="slidenum">
              <a:rPr lang="en-US" smtClean="0"/>
              <a:pPr/>
              <a:t>59</a:t>
            </a:fld>
            <a:endParaRPr lang="en-US"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fontAlgn="auto" hangingPunct="1">
              <a:spcAft>
                <a:spcPts val="0"/>
              </a:spcAft>
              <a:defRPr/>
            </a:pPr>
            <a:r>
              <a:rPr lang="en-GB"/>
              <a:t>Software costs</a:t>
            </a:r>
          </a:p>
        </p:txBody>
      </p:sp>
      <p:sp>
        <p:nvSpPr>
          <p:cNvPr id="15363" name="Rectangle 3"/>
          <p:cNvSpPr>
            <a:spLocks noGrp="1" noChangeArrowheads="1"/>
          </p:cNvSpPr>
          <p:nvPr>
            <p:ph idx="1"/>
          </p:nvPr>
        </p:nvSpPr>
        <p:spPr/>
        <p:txBody>
          <a:bodyPr/>
          <a:lstStyle/>
          <a:p>
            <a:pPr eaLnBrk="1" hangingPunct="1"/>
            <a:r>
              <a:rPr lang="en-GB" sz="2800" smtClean="0"/>
              <a:t>Software costs often dominate computer system costs. The costs of software on a PC are often greater than the hardware cost.</a:t>
            </a:r>
          </a:p>
          <a:p>
            <a:pPr eaLnBrk="1" hangingPunct="1"/>
            <a:r>
              <a:rPr lang="en-GB" sz="2800" smtClean="0"/>
              <a:t>Software costs more to maintain than it does to develop. For systems with a long life, maintenance costs may be several times development costs.</a:t>
            </a:r>
          </a:p>
          <a:p>
            <a:pPr eaLnBrk="1" hangingPunct="1"/>
            <a:r>
              <a:rPr lang="en-GB" sz="2800" smtClean="0"/>
              <a:t>Software engineering is concerned with cost-effective software development.</a:t>
            </a:r>
          </a:p>
        </p:txBody>
      </p:sp>
      <p:sp>
        <p:nvSpPr>
          <p:cNvPr id="15364"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C973048C-8EDC-40D8-BB06-5FCE09195143}" type="slidenum">
              <a:rPr lang="en-US" smtClean="0"/>
              <a:pPr/>
              <a:t>6</a:t>
            </a:fld>
            <a:endParaRPr lang="en-US" smtClean="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title"/>
          </p:nvPr>
        </p:nvSpPr>
        <p:spPr/>
        <p:txBody>
          <a:bodyPr lIns="95165" tIns="46748" rIns="95165" bIns="46748"/>
          <a:lstStyle/>
          <a:p>
            <a:pPr eaLnBrk="1" fontAlgn="auto" hangingPunct="1">
              <a:spcAft>
                <a:spcPts val="0"/>
              </a:spcAft>
              <a:defRPr/>
            </a:pPr>
            <a:r>
              <a:rPr lang="en-GB"/>
              <a:t>System installation</a:t>
            </a:r>
          </a:p>
        </p:txBody>
      </p:sp>
      <p:sp>
        <p:nvSpPr>
          <p:cNvPr id="68611" name="Rectangle 2"/>
          <p:cNvSpPr>
            <a:spLocks noGrp="1" noChangeArrowheads="1"/>
          </p:cNvSpPr>
          <p:nvPr>
            <p:ph idx="1"/>
          </p:nvPr>
        </p:nvSpPr>
        <p:spPr/>
        <p:txBody>
          <a:bodyPr lIns="95165" tIns="46748" rIns="95165" bIns="46748"/>
          <a:lstStyle/>
          <a:p>
            <a:pPr marL="488950" indent="-488950" defTabSz="962025" eaLnBrk="1" hangingPunct="1">
              <a:lnSpc>
                <a:spcPct val="90000"/>
              </a:lnSpc>
            </a:pPr>
            <a:r>
              <a:rPr lang="en-GB" sz="2800" smtClean="0"/>
              <a:t>After completion, the system has to be installed in the customer’s environment</a:t>
            </a:r>
          </a:p>
          <a:p>
            <a:pPr marL="1089025" lvl="1" indent="-479425" defTabSz="962025" eaLnBrk="1" hangingPunct="1">
              <a:lnSpc>
                <a:spcPct val="90000"/>
              </a:lnSpc>
            </a:pPr>
            <a:r>
              <a:rPr lang="en-GB" sz="2400" smtClean="0"/>
              <a:t>Environmental assumptions may be incorrect;</a:t>
            </a:r>
          </a:p>
          <a:p>
            <a:pPr marL="1089025" lvl="1" indent="-479425" defTabSz="962025" eaLnBrk="1" hangingPunct="1">
              <a:lnSpc>
                <a:spcPct val="90000"/>
              </a:lnSpc>
            </a:pPr>
            <a:r>
              <a:rPr lang="en-GB" sz="2400" smtClean="0"/>
              <a:t>May be human resistance to the introduction of </a:t>
            </a:r>
            <a:br>
              <a:rPr lang="en-GB" sz="2400" smtClean="0"/>
            </a:br>
            <a:r>
              <a:rPr lang="en-GB" sz="2400" smtClean="0"/>
              <a:t>a new system;</a:t>
            </a:r>
          </a:p>
          <a:p>
            <a:pPr marL="1089025" lvl="1" indent="-479425" defTabSz="962025" eaLnBrk="1" hangingPunct="1">
              <a:lnSpc>
                <a:spcPct val="90000"/>
              </a:lnSpc>
            </a:pPr>
            <a:r>
              <a:rPr lang="en-GB" sz="2400" smtClean="0"/>
              <a:t>System may have to coexist with alternative </a:t>
            </a:r>
            <a:br>
              <a:rPr lang="en-GB" sz="2400" smtClean="0"/>
            </a:br>
            <a:r>
              <a:rPr lang="en-GB" sz="2400" smtClean="0"/>
              <a:t>systems for some time;</a:t>
            </a:r>
          </a:p>
          <a:p>
            <a:pPr marL="1089025" lvl="1" indent="-479425" defTabSz="962025" eaLnBrk="1" hangingPunct="1">
              <a:lnSpc>
                <a:spcPct val="90000"/>
              </a:lnSpc>
            </a:pPr>
            <a:r>
              <a:rPr lang="en-GB" sz="2400" smtClean="0"/>
              <a:t>May be physical installation problems (e.g. </a:t>
            </a:r>
            <a:br>
              <a:rPr lang="en-GB" sz="2400" smtClean="0"/>
            </a:br>
            <a:r>
              <a:rPr lang="en-GB" sz="2400" smtClean="0"/>
              <a:t>cabling problems);</a:t>
            </a:r>
          </a:p>
          <a:p>
            <a:pPr marL="1089025" lvl="1" indent="-479425" defTabSz="962025" eaLnBrk="1" hangingPunct="1">
              <a:lnSpc>
                <a:spcPct val="90000"/>
              </a:lnSpc>
            </a:pPr>
            <a:r>
              <a:rPr lang="en-GB" sz="2400" smtClean="0"/>
              <a:t>Operator training has to be identified.</a:t>
            </a:r>
          </a:p>
        </p:txBody>
      </p:sp>
      <p:sp>
        <p:nvSpPr>
          <p:cNvPr id="68612"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4E747BC-B116-4643-A3AA-9F723FF9DFED}" type="slidenum">
              <a:rPr lang="en-US" smtClean="0"/>
              <a:pPr/>
              <a:t>60</a:t>
            </a:fld>
            <a:endParaRPr lang="en-US" smtClean="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lIns="95165" tIns="46748" rIns="95165" bIns="46748"/>
          <a:lstStyle/>
          <a:p>
            <a:pPr eaLnBrk="1" fontAlgn="auto" hangingPunct="1">
              <a:spcAft>
                <a:spcPts val="0"/>
              </a:spcAft>
              <a:defRPr/>
            </a:pPr>
            <a:r>
              <a:rPr lang="en-GB"/>
              <a:t>System evolution</a:t>
            </a:r>
          </a:p>
        </p:txBody>
      </p:sp>
      <p:sp>
        <p:nvSpPr>
          <p:cNvPr id="69635" name="Rectangle 3"/>
          <p:cNvSpPr>
            <a:spLocks noGrp="1" noChangeArrowheads="1"/>
          </p:cNvSpPr>
          <p:nvPr>
            <p:ph idx="1"/>
          </p:nvPr>
        </p:nvSpPr>
        <p:spPr/>
        <p:txBody>
          <a:bodyPr lIns="95165" tIns="46748" rIns="95165" bIns="46748"/>
          <a:lstStyle/>
          <a:p>
            <a:pPr marL="488950" indent="-488950" defTabSz="962025" eaLnBrk="1" hangingPunct="1"/>
            <a:r>
              <a:rPr lang="en-GB" sz="2000" smtClean="0"/>
              <a:t>Large systems have a long lifetime. They must evolve to meet changing requirements.</a:t>
            </a:r>
          </a:p>
          <a:p>
            <a:pPr marL="488950" indent="-488950" defTabSz="962025" eaLnBrk="1" hangingPunct="1"/>
            <a:r>
              <a:rPr lang="en-GB" sz="2000" smtClean="0"/>
              <a:t>Evolution is inherently costly</a:t>
            </a:r>
          </a:p>
          <a:p>
            <a:pPr marL="1089025" lvl="1" indent="-479425" defTabSz="962025" eaLnBrk="1" hangingPunct="1"/>
            <a:r>
              <a:rPr lang="en-GB" sz="2000" smtClean="0"/>
              <a:t>Changes must be analysed from a technical and business perspective;</a:t>
            </a:r>
          </a:p>
          <a:p>
            <a:pPr marL="1089025" lvl="1" indent="-479425" defTabSz="962025" eaLnBrk="1" hangingPunct="1"/>
            <a:r>
              <a:rPr lang="en-GB" sz="2000" smtClean="0"/>
              <a:t>Sub-systems interact so unanticipated problems can arise;</a:t>
            </a:r>
          </a:p>
          <a:p>
            <a:pPr marL="1089025" lvl="1" indent="-479425" defTabSz="962025" eaLnBrk="1" hangingPunct="1"/>
            <a:r>
              <a:rPr lang="en-GB" sz="2000" smtClean="0"/>
              <a:t>There is rarely a rationale for original design decisions;</a:t>
            </a:r>
          </a:p>
          <a:p>
            <a:pPr marL="1089025" lvl="1" indent="-479425" defTabSz="962025" eaLnBrk="1" hangingPunct="1"/>
            <a:r>
              <a:rPr lang="en-GB" sz="2000" smtClean="0"/>
              <a:t>System structure is corrupted as changes are made to it.</a:t>
            </a:r>
          </a:p>
          <a:p>
            <a:pPr marL="488950" indent="-488950" defTabSz="962025" eaLnBrk="1" hangingPunct="1"/>
            <a:r>
              <a:rPr lang="en-GB" sz="2000" smtClean="0"/>
              <a:t>Existing systems which must be maintained are sometimes called </a:t>
            </a:r>
            <a:r>
              <a:rPr lang="en-GB" sz="2000" smtClean="0">
                <a:solidFill>
                  <a:schemeClr val="folHlink"/>
                </a:solidFill>
              </a:rPr>
              <a:t>legacy systems</a:t>
            </a:r>
            <a:r>
              <a:rPr lang="en-GB" sz="2000" smtClean="0">
                <a:solidFill>
                  <a:schemeClr val="accent1"/>
                </a:solidFill>
              </a:rPr>
              <a:t>.</a:t>
            </a:r>
          </a:p>
        </p:txBody>
      </p:sp>
      <p:sp>
        <p:nvSpPr>
          <p:cNvPr id="69636"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7BB99C2D-BEEB-4281-A62D-B8C29B083C74}" type="slidenum">
              <a:rPr lang="en-US" smtClean="0"/>
              <a:pPr/>
              <a:t>61</a:t>
            </a:fld>
            <a:endParaRPr lang="en-US" smtClean="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lIns="95165" tIns="46748" rIns="95165" bIns="46748"/>
          <a:lstStyle/>
          <a:p>
            <a:pPr eaLnBrk="1" fontAlgn="auto" hangingPunct="1">
              <a:spcAft>
                <a:spcPts val="0"/>
              </a:spcAft>
              <a:defRPr/>
            </a:pPr>
            <a:r>
              <a:rPr lang="en-GB"/>
              <a:t>System decommissioning</a:t>
            </a:r>
          </a:p>
        </p:txBody>
      </p:sp>
      <p:sp>
        <p:nvSpPr>
          <p:cNvPr id="70659" name="Rectangle 3"/>
          <p:cNvSpPr>
            <a:spLocks noGrp="1" noChangeArrowheads="1"/>
          </p:cNvSpPr>
          <p:nvPr>
            <p:ph idx="1"/>
          </p:nvPr>
        </p:nvSpPr>
        <p:spPr/>
        <p:txBody>
          <a:bodyPr lIns="95165" tIns="46748" rIns="95165" bIns="46748"/>
          <a:lstStyle/>
          <a:p>
            <a:pPr eaLnBrk="1" hangingPunct="1"/>
            <a:r>
              <a:rPr lang="en-GB" sz="2800" smtClean="0"/>
              <a:t>Taking the system out of service after its useful lifetime.</a:t>
            </a:r>
          </a:p>
          <a:p>
            <a:pPr eaLnBrk="1" hangingPunct="1"/>
            <a:r>
              <a:rPr lang="en-GB" sz="2800" smtClean="0"/>
              <a:t>May require removal of materials (e.g. dangerous chemicals) which pollute the environment</a:t>
            </a:r>
          </a:p>
          <a:p>
            <a:pPr lvl="1" eaLnBrk="1" hangingPunct="1"/>
            <a:r>
              <a:rPr lang="en-GB" sz="2400" smtClean="0"/>
              <a:t>Should be planned for in the system design by encapsulation.</a:t>
            </a:r>
          </a:p>
          <a:p>
            <a:pPr eaLnBrk="1" hangingPunct="1"/>
            <a:r>
              <a:rPr lang="en-GB" sz="2800" smtClean="0"/>
              <a:t>May require data to be restructured and converted to be used in some other system.</a:t>
            </a:r>
          </a:p>
        </p:txBody>
      </p:sp>
      <p:sp>
        <p:nvSpPr>
          <p:cNvPr id="70660"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692A0D6-AFE5-4024-BA0C-EBE4254A7083}" type="slidenum">
              <a:rPr lang="en-US" smtClean="0"/>
              <a:pPr/>
              <a:t>62</a:t>
            </a:fld>
            <a:endParaRPr lang="en-US" smtClean="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eaLnBrk="1" fontAlgn="auto" hangingPunct="1">
              <a:spcAft>
                <a:spcPts val="0"/>
              </a:spcAft>
              <a:defRPr/>
            </a:pPr>
            <a:r>
              <a:rPr lang="en-US"/>
              <a:t>Organizations/people/systems</a:t>
            </a:r>
          </a:p>
        </p:txBody>
      </p:sp>
      <p:sp>
        <p:nvSpPr>
          <p:cNvPr id="71683" name="Rectangle 3"/>
          <p:cNvSpPr>
            <a:spLocks noGrp="1" noChangeArrowheads="1"/>
          </p:cNvSpPr>
          <p:nvPr>
            <p:ph idx="1"/>
          </p:nvPr>
        </p:nvSpPr>
        <p:spPr/>
        <p:txBody>
          <a:bodyPr/>
          <a:lstStyle/>
          <a:p>
            <a:pPr eaLnBrk="1" hangingPunct="1"/>
            <a:r>
              <a:rPr lang="en-US" sz="2800" smtClean="0"/>
              <a:t>Socio-technical systems are organizational systems intended to help deliver some organizational or business goal.</a:t>
            </a:r>
          </a:p>
          <a:p>
            <a:pPr eaLnBrk="1" hangingPunct="1"/>
            <a:r>
              <a:rPr lang="en-US" sz="2800" smtClean="0"/>
              <a:t>If you do not understand the organizational environment where a system is used, the system is less likely to meet the real needs of the business and its users.</a:t>
            </a:r>
          </a:p>
        </p:txBody>
      </p:sp>
      <p:sp>
        <p:nvSpPr>
          <p:cNvPr id="71684"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292073EF-ACA7-4034-9BB8-2EB5FF412379}" type="slidenum">
              <a:rPr lang="en-US" smtClean="0"/>
              <a:pPr/>
              <a:t>63</a:t>
            </a:fld>
            <a:endParaRPr lang="en-US"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fontAlgn="auto" hangingPunct="1">
              <a:spcAft>
                <a:spcPts val="0"/>
              </a:spcAft>
              <a:defRPr/>
            </a:pPr>
            <a:r>
              <a:rPr lang="en-GB"/>
              <a:t>Human and organisational factors</a:t>
            </a:r>
          </a:p>
        </p:txBody>
      </p:sp>
      <p:sp>
        <p:nvSpPr>
          <p:cNvPr id="72707" name="Rectangle 3"/>
          <p:cNvSpPr>
            <a:spLocks noGrp="1" noChangeArrowheads="1"/>
          </p:cNvSpPr>
          <p:nvPr>
            <p:ph idx="1"/>
          </p:nvPr>
        </p:nvSpPr>
        <p:spPr>
          <a:xfrm>
            <a:off x="609600" y="2133600"/>
            <a:ext cx="8186738" cy="4130675"/>
          </a:xfrm>
        </p:spPr>
        <p:txBody>
          <a:bodyPr/>
          <a:lstStyle/>
          <a:p>
            <a:pPr marL="488950" indent="-488950" algn="just" defTabSz="962025" eaLnBrk="1" hangingPunct="1">
              <a:lnSpc>
                <a:spcPct val="90000"/>
              </a:lnSpc>
              <a:spcBef>
                <a:spcPts val="625"/>
              </a:spcBef>
              <a:spcAft>
                <a:spcPts val="625"/>
              </a:spcAft>
            </a:pPr>
            <a:r>
              <a:rPr lang="en-GB" sz="2800" i="1" smtClean="0"/>
              <a:t>Process changes</a:t>
            </a:r>
            <a:r>
              <a:rPr lang="en-GB" sz="2800" smtClean="0"/>
              <a:t> </a:t>
            </a:r>
          </a:p>
          <a:p>
            <a:pPr marL="1089025" lvl="1" indent="-479425" algn="just" defTabSz="962025" eaLnBrk="1" hangingPunct="1">
              <a:lnSpc>
                <a:spcPct val="90000"/>
              </a:lnSpc>
              <a:spcBef>
                <a:spcPts val="625"/>
              </a:spcBef>
              <a:spcAft>
                <a:spcPts val="625"/>
              </a:spcAft>
            </a:pPr>
            <a:r>
              <a:rPr lang="en-GB" sz="2400" smtClean="0"/>
              <a:t>Does the system require changes to the work processes in the environment?  </a:t>
            </a:r>
          </a:p>
          <a:p>
            <a:pPr marL="488950" indent="-488950" algn="just" defTabSz="962025" eaLnBrk="1" hangingPunct="1">
              <a:lnSpc>
                <a:spcPct val="90000"/>
              </a:lnSpc>
              <a:spcAft>
                <a:spcPts val="625"/>
              </a:spcAft>
            </a:pPr>
            <a:r>
              <a:rPr lang="en-GB" sz="2800" i="1" smtClean="0"/>
              <a:t>Job changes</a:t>
            </a:r>
            <a:r>
              <a:rPr lang="en-GB" sz="2800" smtClean="0"/>
              <a:t> </a:t>
            </a:r>
          </a:p>
          <a:p>
            <a:pPr marL="1089025" lvl="1" indent="-479425" algn="just" defTabSz="962025" eaLnBrk="1" hangingPunct="1">
              <a:lnSpc>
                <a:spcPct val="90000"/>
              </a:lnSpc>
              <a:spcAft>
                <a:spcPts val="625"/>
              </a:spcAft>
            </a:pPr>
            <a:r>
              <a:rPr lang="en-GB" sz="2400" smtClean="0"/>
              <a:t>Does the system de-skill the users in an environment or cause them to change the way they work?   </a:t>
            </a:r>
          </a:p>
          <a:p>
            <a:pPr marL="488950" indent="-488950" algn="just" defTabSz="962025" eaLnBrk="1" hangingPunct="1">
              <a:lnSpc>
                <a:spcPct val="90000"/>
              </a:lnSpc>
              <a:spcAft>
                <a:spcPts val="625"/>
              </a:spcAft>
            </a:pPr>
            <a:r>
              <a:rPr lang="en-GB" sz="2800" i="1" smtClean="0"/>
              <a:t>Organisational changes</a:t>
            </a:r>
            <a:r>
              <a:rPr lang="en-GB" sz="2800" smtClean="0"/>
              <a:t> </a:t>
            </a:r>
          </a:p>
          <a:p>
            <a:pPr marL="1089025" lvl="1" indent="-479425" algn="just" defTabSz="962025" eaLnBrk="1" hangingPunct="1">
              <a:lnSpc>
                <a:spcPct val="90000"/>
              </a:lnSpc>
              <a:spcAft>
                <a:spcPts val="625"/>
              </a:spcAft>
            </a:pPr>
            <a:r>
              <a:rPr lang="en-GB" sz="2400" smtClean="0"/>
              <a:t>Does the system change the political power structure in an organisation?  </a:t>
            </a:r>
          </a:p>
        </p:txBody>
      </p:sp>
      <p:sp>
        <p:nvSpPr>
          <p:cNvPr id="72708"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0E4CDBD-2697-4C46-B2B9-633F938FAAB1}" type="slidenum">
              <a:rPr lang="en-US" smtClean="0"/>
              <a:pPr/>
              <a:t>64</a:t>
            </a:fld>
            <a:endParaRPr 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fontAlgn="auto" hangingPunct="1">
              <a:spcAft>
                <a:spcPts val="0"/>
              </a:spcAft>
              <a:defRPr/>
            </a:pPr>
            <a:r>
              <a:rPr lang="en-US"/>
              <a:t>Organisational processes</a:t>
            </a:r>
          </a:p>
        </p:txBody>
      </p:sp>
      <p:sp>
        <p:nvSpPr>
          <p:cNvPr id="73731" name="Rectangle 3"/>
          <p:cNvSpPr>
            <a:spLocks noGrp="1" noChangeArrowheads="1"/>
          </p:cNvSpPr>
          <p:nvPr>
            <p:ph idx="1"/>
          </p:nvPr>
        </p:nvSpPr>
        <p:spPr/>
        <p:txBody>
          <a:bodyPr/>
          <a:lstStyle/>
          <a:p>
            <a:pPr eaLnBrk="1" hangingPunct="1">
              <a:lnSpc>
                <a:spcPct val="90000"/>
              </a:lnSpc>
            </a:pPr>
            <a:r>
              <a:rPr lang="en-US" smtClean="0"/>
              <a:t>The processes of systems engineering overlap and interact with organisational procurement processes.</a:t>
            </a:r>
          </a:p>
          <a:p>
            <a:pPr eaLnBrk="1" hangingPunct="1">
              <a:lnSpc>
                <a:spcPct val="90000"/>
              </a:lnSpc>
            </a:pPr>
            <a:r>
              <a:rPr lang="en-US" smtClean="0"/>
              <a:t>Operational processes are the processes involved in using the system for its intended purpose. For new systems, these have to be defined as part of the system design.</a:t>
            </a:r>
          </a:p>
          <a:p>
            <a:pPr eaLnBrk="1" hangingPunct="1">
              <a:lnSpc>
                <a:spcPct val="90000"/>
              </a:lnSpc>
            </a:pPr>
            <a:r>
              <a:rPr lang="en-US" smtClean="0"/>
              <a:t>Operational processes should be designed to be flexible and should not force operations to be done in a particular way. It is important that human operators can use their initiative if problems arise.</a:t>
            </a:r>
          </a:p>
          <a:p>
            <a:pPr eaLnBrk="1" hangingPunct="1">
              <a:lnSpc>
                <a:spcPct val="90000"/>
              </a:lnSpc>
            </a:pPr>
            <a:endParaRPr lang="en-US" smtClean="0"/>
          </a:p>
        </p:txBody>
      </p:sp>
      <p:sp>
        <p:nvSpPr>
          <p:cNvPr id="73732"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BF084E66-4FA5-4730-9768-D860E00EF069}" type="slidenum">
              <a:rPr lang="en-US" smtClean="0"/>
              <a:pPr/>
              <a:t>65</a:t>
            </a:fld>
            <a:endParaRPr 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1022350" y="685800"/>
            <a:ext cx="8121650" cy="917575"/>
          </a:xfrm>
        </p:spPr>
        <p:txBody>
          <a:bodyPr/>
          <a:lstStyle/>
          <a:p>
            <a:pPr eaLnBrk="1" fontAlgn="auto" hangingPunct="1">
              <a:spcAft>
                <a:spcPts val="0"/>
              </a:spcAft>
              <a:defRPr/>
            </a:pPr>
            <a:r>
              <a:rPr lang="en-US"/>
              <a:t>Procurement/development processes</a:t>
            </a:r>
          </a:p>
        </p:txBody>
      </p:sp>
      <p:sp>
        <p:nvSpPr>
          <p:cNvPr id="74756" name="Footer Placeholder 4"/>
          <p:cNvSpPr>
            <a:spLocks noGrp="1"/>
          </p:cNvSpPr>
          <p:nvPr>
            <p:ph type="ftr" sz="quarter" idx="11"/>
          </p:nvPr>
        </p:nvSpPr>
        <p:spPr bwMode="auto">
          <a:noFill/>
          <a:ln>
            <a:miter lim="800000"/>
            <a:headEnd/>
            <a:tailEnd/>
          </a:ln>
        </p:spPr>
        <p:txBody>
          <a:bodyPr wrap="square" lIns="91440" tIns="45720" rIns="91440" bIns="45720" numCol="1" compatLnSpc="1">
            <a:prstTxWarp prst="textNoShape">
              <a:avLst/>
            </a:prstTxWarp>
          </a:bodyPr>
          <a:lstStyle/>
          <a:p>
            <a:r>
              <a:rPr lang="en-US" smtClean="0"/>
              <a:t>Deepika C N                 RVCE    </a:t>
            </a:r>
          </a:p>
        </p:txBody>
      </p:sp>
      <p:sp>
        <p:nvSpPr>
          <p:cNvPr id="74755"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EBCA83E-610C-47B1-B0AD-75498BF08085}" type="slidenum">
              <a:rPr lang="en-US" smtClean="0"/>
              <a:pPr/>
              <a:t>66</a:t>
            </a:fld>
            <a:endParaRPr lang="en-US" smtClean="0"/>
          </a:p>
        </p:txBody>
      </p:sp>
      <p:sp>
        <p:nvSpPr>
          <p:cNvPr id="74757" name="Rectangle 3"/>
          <p:cNvSpPr>
            <a:spLocks noChangeArrowheads="1"/>
          </p:cNvSpPr>
          <p:nvPr/>
        </p:nvSpPr>
        <p:spPr bwMode="auto">
          <a:xfrm>
            <a:off x="990600" y="2057400"/>
            <a:ext cx="7807325" cy="4343400"/>
          </a:xfrm>
          <a:prstGeom prst="rect">
            <a:avLst/>
          </a:prstGeom>
          <a:solidFill>
            <a:srgbClr val="CCFFFF"/>
          </a:solidFill>
          <a:ln w="12700">
            <a:noFill/>
            <a:miter lim="800000"/>
            <a:headEnd/>
            <a:tailEnd/>
          </a:ln>
        </p:spPr>
        <p:txBody>
          <a:bodyPr wrap="none" anchor="ctr"/>
          <a:lstStyle/>
          <a:p>
            <a:endParaRPr lang="en-US"/>
          </a:p>
        </p:txBody>
      </p:sp>
      <p:pic>
        <p:nvPicPr>
          <p:cNvPr id="74758" name="Picture 4" descr="2.9*.eps                                                       001BE200Macintosh HD                   B8AA5F2E:"/>
          <p:cNvPicPr>
            <a:picLocks noChangeAspect="1" noChangeArrowheads="1"/>
          </p:cNvPicPr>
          <p:nvPr/>
        </p:nvPicPr>
        <p:blipFill>
          <a:blip r:embed="rId2" cstate="print"/>
          <a:srcRect/>
          <a:stretch>
            <a:fillRect/>
          </a:stretch>
        </p:blipFill>
        <p:spPr bwMode="auto">
          <a:xfrm>
            <a:off x="1828800" y="2362200"/>
            <a:ext cx="5908675" cy="2698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lIns="95165" tIns="46748" rIns="95165" bIns="46748"/>
          <a:lstStyle/>
          <a:p>
            <a:pPr eaLnBrk="1" fontAlgn="auto" hangingPunct="1">
              <a:spcAft>
                <a:spcPts val="0"/>
              </a:spcAft>
              <a:defRPr/>
            </a:pPr>
            <a:r>
              <a:rPr lang="en-GB"/>
              <a:t>System procurement</a:t>
            </a:r>
          </a:p>
        </p:txBody>
      </p:sp>
      <p:sp>
        <p:nvSpPr>
          <p:cNvPr id="75779" name="Rectangle 3"/>
          <p:cNvSpPr>
            <a:spLocks noGrp="1" noChangeArrowheads="1"/>
          </p:cNvSpPr>
          <p:nvPr>
            <p:ph idx="1"/>
          </p:nvPr>
        </p:nvSpPr>
        <p:spPr/>
        <p:txBody>
          <a:bodyPr lIns="95165" tIns="46748" rIns="95165" bIns="46748"/>
          <a:lstStyle/>
          <a:p>
            <a:pPr marL="488950" indent="-488950" defTabSz="962025" eaLnBrk="1" hangingPunct="1"/>
            <a:r>
              <a:rPr lang="en-GB" sz="2000" smtClean="0"/>
              <a:t>Acquiring a system for an organization to meet some need</a:t>
            </a:r>
          </a:p>
          <a:p>
            <a:pPr marL="488950" indent="-488950" defTabSz="962025" eaLnBrk="1" hangingPunct="1"/>
            <a:r>
              <a:rPr lang="en-GB" sz="2000" smtClean="0"/>
              <a:t>Some system specification and architectural design is usually necessary before procurement</a:t>
            </a:r>
          </a:p>
          <a:p>
            <a:pPr marL="1089025" lvl="1" indent="-479425" defTabSz="962025" eaLnBrk="1" hangingPunct="1"/>
            <a:r>
              <a:rPr lang="en-GB" sz="2000" smtClean="0"/>
              <a:t>You need a specification to let a contract for system development</a:t>
            </a:r>
          </a:p>
          <a:p>
            <a:pPr marL="1089025" lvl="1" indent="-479425" defTabSz="962025" eaLnBrk="1" hangingPunct="1"/>
            <a:r>
              <a:rPr lang="en-GB" sz="2000" smtClean="0"/>
              <a:t>The specification may allow you to buy a commercial off-the-shelf (COTS) system. Almost always cheaper than developing a system from scratch</a:t>
            </a:r>
          </a:p>
          <a:p>
            <a:pPr marL="488950" indent="-488950" defTabSz="962025" eaLnBrk="1" hangingPunct="1"/>
            <a:r>
              <a:rPr lang="en-US" sz="2000" smtClean="0"/>
              <a:t>Large complex systems usually consist of a mix of off the shelf and specially designed components. The procurement processes for these different types of component are usually different.</a:t>
            </a:r>
            <a:endParaRPr lang="en-GB" sz="2000" smtClean="0"/>
          </a:p>
        </p:txBody>
      </p:sp>
      <p:sp>
        <p:nvSpPr>
          <p:cNvPr id="75780"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F482E4E-78A2-42A3-9FFD-65AE939FC236}" type="slidenum">
              <a:rPr lang="en-US" smtClean="0"/>
              <a:pPr/>
              <a:t>67</a:t>
            </a:fld>
            <a:endParaRPr lang="en-US" smtClean="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lIns="95165" tIns="46748" rIns="95165" bIns="46748"/>
          <a:lstStyle/>
          <a:p>
            <a:pPr eaLnBrk="1" fontAlgn="auto" hangingPunct="1">
              <a:spcAft>
                <a:spcPts val="0"/>
              </a:spcAft>
              <a:defRPr/>
            </a:pPr>
            <a:r>
              <a:rPr lang="en-GB"/>
              <a:t>The system procurement process</a:t>
            </a:r>
          </a:p>
        </p:txBody>
      </p:sp>
      <p:sp>
        <p:nvSpPr>
          <p:cNvPr id="76804" name="Footer Placeholder 4"/>
          <p:cNvSpPr>
            <a:spLocks noGrp="1"/>
          </p:cNvSpPr>
          <p:nvPr>
            <p:ph type="ftr" sz="quarter" idx="11"/>
          </p:nvPr>
        </p:nvSpPr>
        <p:spPr bwMode="auto">
          <a:noFill/>
          <a:ln>
            <a:miter lim="800000"/>
            <a:headEnd/>
            <a:tailEnd/>
          </a:ln>
        </p:spPr>
        <p:txBody>
          <a:bodyPr wrap="square" lIns="91440" tIns="45720" rIns="91440" bIns="45720" numCol="1" compatLnSpc="1">
            <a:prstTxWarp prst="textNoShape">
              <a:avLst/>
            </a:prstTxWarp>
          </a:bodyPr>
          <a:lstStyle/>
          <a:p>
            <a:r>
              <a:rPr lang="en-US" smtClean="0"/>
              <a:t>Deepika C N                 RVCE    </a:t>
            </a:r>
          </a:p>
        </p:txBody>
      </p:sp>
      <p:sp>
        <p:nvSpPr>
          <p:cNvPr id="76803"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A4DF0016-9C42-4260-81A7-7062464B9FE8}" type="slidenum">
              <a:rPr lang="en-US" smtClean="0"/>
              <a:pPr/>
              <a:t>68</a:t>
            </a:fld>
            <a:endParaRPr lang="en-US" smtClean="0"/>
          </a:p>
        </p:txBody>
      </p:sp>
      <p:sp>
        <p:nvSpPr>
          <p:cNvPr id="76805" name="Rectangle 3"/>
          <p:cNvSpPr>
            <a:spLocks noChangeArrowheads="1"/>
          </p:cNvSpPr>
          <p:nvPr/>
        </p:nvSpPr>
        <p:spPr bwMode="auto">
          <a:xfrm>
            <a:off x="762000" y="2057400"/>
            <a:ext cx="8089900" cy="4267200"/>
          </a:xfrm>
          <a:prstGeom prst="rect">
            <a:avLst/>
          </a:prstGeom>
          <a:solidFill>
            <a:srgbClr val="CCFFFF"/>
          </a:solidFill>
          <a:ln w="12700">
            <a:noFill/>
            <a:miter lim="800000"/>
            <a:headEnd/>
            <a:tailEnd/>
          </a:ln>
        </p:spPr>
        <p:txBody>
          <a:bodyPr wrap="none" anchor="ctr"/>
          <a:lstStyle/>
          <a:p>
            <a:endParaRPr lang="en-US"/>
          </a:p>
        </p:txBody>
      </p:sp>
      <p:pic>
        <p:nvPicPr>
          <p:cNvPr id="76806" name="Picture 4" descr="2.10 ProcurementProc.eps                                       000FCC30Macintosh HD                   B8AA5F2E:"/>
          <p:cNvPicPr>
            <a:picLocks noChangeAspect="1" noChangeArrowheads="1"/>
          </p:cNvPicPr>
          <p:nvPr/>
        </p:nvPicPr>
        <p:blipFill>
          <a:blip r:embed="rId2" cstate="print"/>
          <a:srcRect/>
          <a:stretch>
            <a:fillRect/>
          </a:stretch>
        </p:blipFill>
        <p:spPr bwMode="auto">
          <a:xfrm>
            <a:off x="990600" y="2438400"/>
            <a:ext cx="7737475" cy="28606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eaLnBrk="1" fontAlgn="auto" hangingPunct="1">
              <a:spcAft>
                <a:spcPts val="0"/>
              </a:spcAft>
              <a:defRPr/>
            </a:pPr>
            <a:r>
              <a:rPr lang="en-GB"/>
              <a:t>Procurement issues</a:t>
            </a:r>
          </a:p>
        </p:txBody>
      </p:sp>
      <p:sp>
        <p:nvSpPr>
          <p:cNvPr id="77827" name="Rectangle 3"/>
          <p:cNvSpPr>
            <a:spLocks noGrp="1" noChangeArrowheads="1"/>
          </p:cNvSpPr>
          <p:nvPr>
            <p:ph idx="1"/>
          </p:nvPr>
        </p:nvSpPr>
        <p:spPr/>
        <p:txBody>
          <a:bodyPr/>
          <a:lstStyle/>
          <a:p>
            <a:pPr eaLnBrk="1" hangingPunct="1"/>
            <a:r>
              <a:rPr lang="en-GB" sz="2800" smtClean="0"/>
              <a:t>Requirements may have to be modified to match the capabilities of off-the-shelf components.</a:t>
            </a:r>
          </a:p>
          <a:p>
            <a:pPr eaLnBrk="1" hangingPunct="1"/>
            <a:r>
              <a:rPr lang="en-GB" sz="2800" smtClean="0"/>
              <a:t>The requirements specification may be part of the contract for the development of the system.</a:t>
            </a:r>
          </a:p>
          <a:p>
            <a:pPr eaLnBrk="1" hangingPunct="1"/>
            <a:r>
              <a:rPr lang="en-GB" sz="2800" smtClean="0"/>
              <a:t>There is usually a contract negotiation period to agree changes after the contractor to build a system has been selected.</a:t>
            </a:r>
          </a:p>
        </p:txBody>
      </p:sp>
      <p:sp>
        <p:nvSpPr>
          <p:cNvPr id="77828"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186892D0-8A5F-4B91-8289-8021BF90F0F6}" type="slidenum">
              <a:rPr lang="en-US" smtClean="0"/>
              <a:pPr/>
              <a:t>69</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normAutofit/>
          </a:bodyPr>
          <a:lstStyle/>
          <a:p>
            <a:pPr eaLnBrk="1" fontAlgn="auto" hangingPunct="1">
              <a:spcAft>
                <a:spcPts val="0"/>
              </a:spcAft>
              <a:defRPr/>
            </a:pPr>
            <a:r>
              <a:rPr lang="en-GB"/>
              <a:t>FAQ’s about software engineering</a:t>
            </a:r>
          </a:p>
        </p:txBody>
      </p:sp>
      <p:sp>
        <p:nvSpPr>
          <p:cNvPr id="16387" name="Rectangle 3"/>
          <p:cNvSpPr>
            <a:spLocks noGrp="1" noChangeArrowheads="1"/>
          </p:cNvSpPr>
          <p:nvPr>
            <p:ph idx="1"/>
          </p:nvPr>
        </p:nvSpPr>
        <p:spPr/>
        <p:txBody>
          <a:bodyPr/>
          <a:lstStyle/>
          <a:p>
            <a:pPr eaLnBrk="1" hangingPunct="1"/>
            <a:r>
              <a:rPr lang="en-GB" sz="2800" smtClean="0"/>
              <a:t>What is software?</a:t>
            </a:r>
          </a:p>
          <a:p>
            <a:pPr eaLnBrk="1" hangingPunct="1"/>
            <a:r>
              <a:rPr lang="en-GB" sz="2800" smtClean="0"/>
              <a:t>What is software engineering?</a:t>
            </a:r>
          </a:p>
          <a:p>
            <a:pPr eaLnBrk="1" hangingPunct="1"/>
            <a:r>
              <a:rPr lang="en-GB" sz="2800" smtClean="0"/>
              <a:t>What is the difference between software engineering and computer science?</a:t>
            </a:r>
          </a:p>
          <a:p>
            <a:pPr eaLnBrk="1" hangingPunct="1"/>
            <a:r>
              <a:rPr lang="en-GB" sz="2800" smtClean="0"/>
              <a:t>What is the difference between software engineering and system engineering?</a:t>
            </a:r>
          </a:p>
          <a:p>
            <a:pPr eaLnBrk="1" hangingPunct="1"/>
            <a:r>
              <a:rPr lang="en-GB" sz="2800" smtClean="0"/>
              <a:t>What is a software process?</a:t>
            </a:r>
          </a:p>
          <a:p>
            <a:pPr eaLnBrk="1" hangingPunct="1"/>
            <a:r>
              <a:rPr lang="en-GB" sz="2800" smtClean="0"/>
              <a:t>What is a software process model?</a:t>
            </a:r>
          </a:p>
        </p:txBody>
      </p:sp>
      <p:sp>
        <p:nvSpPr>
          <p:cNvPr id="16388"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FD5248D-90B5-40C5-8567-76DB19F19540}" type="slidenum">
              <a:rPr lang="en-US" smtClean="0"/>
              <a:pPr/>
              <a:t>7</a:t>
            </a:fld>
            <a:endParaRPr lang="en-US"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lIns="95165" tIns="46748" rIns="95165" bIns="46748"/>
          <a:lstStyle/>
          <a:p>
            <a:pPr eaLnBrk="1" fontAlgn="auto" hangingPunct="1">
              <a:spcAft>
                <a:spcPts val="0"/>
              </a:spcAft>
              <a:defRPr/>
            </a:pPr>
            <a:r>
              <a:rPr lang="en-GB"/>
              <a:t>Contractors and sub-contractors</a:t>
            </a:r>
          </a:p>
        </p:txBody>
      </p:sp>
      <p:sp>
        <p:nvSpPr>
          <p:cNvPr id="78851" name="Rectangle 3"/>
          <p:cNvSpPr>
            <a:spLocks noGrp="1" noChangeArrowheads="1"/>
          </p:cNvSpPr>
          <p:nvPr>
            <p:ph idx="1"/>
          </p:nvPr>
        </p:nvSpPr>
        <p:spPr/>
        <p:txBody>
          <a:bodyPr lIns="95165" tIns="46748" rIns="95165" bIns="46748"/>
          <a:lstStyle/>
          <a:p>
            <a:pPr eaLnBrk="1" hangingPunct="1">
              <a:lnSpc>
                <a:spcPct val="90000"/>
              </a:lnSpc>
            </a:pPr>
            <a:r>
              <a:rPr lang="en-GB" smtClean="0"/>
              <a:t>The procurement of large hardware/software systems is usually based around some principal contractor.</a:t>
            </a:r>
          </a:p>
          <a:p>
            <a:pPr eaLnBrk="1" hangingPunct="1">
              <a:lnSpc>
                <a:spcPct val="90000"/>
              </a:lnSpc>
            </a:pPr>
            <a:r>
              <a:rPr lang="en-GB" smtClean="0"/>
              <a:t>Sub-contracts are issued to other suppliers to supply parts of the system.</a:t>
            </a:r>
          </a:p>
          <a:p>
            <a:pPr eaLnBrk="1" hangingPunct="1">
              <a:lnSpc>
                <a:spcPct val="90000"/>
              </a:lnSpc>
            </a:pPr>
            <a:r>
              <a:rPr lang="en-GB" smtClean="0"/>
              <a:t>Customer liases with the principal contractor and does not deal directly with sub-contractors.</a:t>
            </a:r>
          </a:p>
        </p:txBody>
      </p:sp>
      <p:sp>
        <p:nvSpPr>
          <p:cNvPr id="78852"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CAF0B1F-2422-4CB8-B9FE-76786027A359}" type="slidenum">
              <a:rPr lang="en-US" smtClean="0"/>
              <a:pPr/>
              <a:t>70</a:t>
            </a:fld>
            <a:endParaRPr lang="en-US" smtClean="0"/>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lIns="95165" tIns="46748" rIns="95165" bIns="46748"/>
          <a:lstStyle/>
          <a:p>
            <a:pPr eaLnBrk="1" fontAlgn="auto" hangingPunct="1">
              <a:spcAft>
                <a:spcPts val="0"/>
              </a:spcAft>
              <a:defRPr/>
            </a:pPr>
            <a:r>
              <a:rPr lang="en-GB"/>
              <a:t>Contractor/Sub-contractor model</a:t>
            </a:r>
          </a:p>
        </p:txBody>
      </p:sp>
      <p:sp>
        <p:nvSpPr>
          <p:cNvPr id="79876" name="Footer Placeholder 4"/>
          <p:cNvSpPr>
            <a:spLocks noGrp="1"/>
          </p:cNvSpPr>
          <p:nvPr>
            <p:ph type="ftr" sz="quarter" idx="11"/>
          </p:nvPr>
        </p:nvSpPr>
        <p:spPr bwMode="auto">
          <a:noFill/>
          <a:ln>
            <a:miter lim="800000"/>
            <a:headEnd/>
            <a:tailEnd/>
          </a:ln>
        </p:spPr>
        <p:txBody>
          <a:bodyPr wrap="square" lIns="91440" tIns="45720" rIns="91440" bIns="45720" numCol="1" compatLnSpc="1">
            <a:prstTxWarp prst="textNoShape">
              <a:avLst/>
            </a:prstTxWarp>
          </a:bodyPr>
          <a:lstStyle/>
          <a:p>
            <a:r>
              <a:rPr lang="en-US" smtClean="0"/>
              <a:t>Deepika C N                 RVCE    </a:t>
            </a:r>
          </a:p>
        </p:txBody>
      </p:sp>
      <p:sp>
        <p:nvSpPr>
          <p:cNvPr id="79875"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200AB5E7-25B1-4C71-8362-4D8FC06F2A85}" type="slidenum">
              <a:rPr lang="en-US" smtClean="0"/>
              <a:pPr/>
              <a:t>71</a:t>
            </a:fld>
            <a:endParaRPr lang="en-US" smtClean="0"/>
          </a:p>
        </p:txBody>
      </p:sp>
      <p:sp>
        <p:nvSpPr>
          <p:cNvPr id="79877" name="Rectangle 3"/>
          <p:cNvSpPr>
            <a:spLocks noChangeArrowheads="1"/>
          </p:cNvSpPr>
          <p:nvPr/>
        </p:nvSpPr>
        <p:spPr bwMode="auto">
          <a:xfrm>
            <a:off x="1066800" y="2133600"/>
            <a:ext cx="8077200" cy="4267200"/>
          </a:xfrm>
          <a:prstGeom prst="rect">
            <a:avLst/>
          </a:prstGeom>
          <a:solidFill>
            <a:srgbClr val="CCFFFF"/>
          </a:solidFill>
          <a:ln w="12700">
            <a:noFill/>
            <a:miter lim="800000"/>
            <a:headEnd/>
            <a:tailEnd/>
          </a:ln>
        </p:spPr>
        <p:txBody>
          <a:bodyPr wrap="none" anchor="ctr"/>
          <a:lstStyle/>
          <a:p>
            <a:endParaRPr lang="en-US"/>
          </a:p>
        </p:txBody>
      </p:sp>
      <p:pic>
        <p:nvPicPr>
          <p:cNvPr id="79878" name="Picture 4" descr="2.10 Contractor model.eps                                      000FCD39Macintosh HD                   B8AA5F2E:"/>
          <p:cNvPicPr>
            <a:picLocks noChangeAspect="1" noChangeArrowheads="1"/>
          </p:cNvPicPr>
          <p:nvPr/>
        </p:nvPicPr>
        <p:blipFill>
          <a:blip r:embed="rId2" cstate="print"/>
          <a:srcRect/>
          <a:stretch>
            <a:fillRect/>
          </a:stretch>
        </p:blipFill>
        <p:spPr bwMode="auto">
          <a:xfrm>
            <a:off x="1295400" y="2286000"/>
            <a:ext cx="7596188" cy="39798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fontAlgn="auto" hangingPunct="1">
              <a:spcAft>
                <a:spcPts val="0"/>
              </a:spcAft>
              <a:defRPr/>
            </a:pPr>
            <a:r>
              <a:rPr lang="en-US"/>
              <a:t>Legacy systems</a:t>
            </a:r>
          </a:p>
        </p:txBody>
      </p:sp>
      <p:sp>
        <p:nvSpPr>
          <p:cNvPr id="80899" name="Rectangle 3"/>
          <p:cNvSpPr>
            <a:spLocks noGrp="1" noChangeArrowheads="1"/>
          </p:cNvSpPr>
          <p:nvPr>
            <p:ph idx="1"/>
          </p:nvPr>
        </p:nvSpPr>
        <p:spPr/>
        <p:txBody>
          <a:bodyPr/>
          <a:lstStyle/>
          <a:p>
            <a:pPr eaLnBrk="1" hangingPunct="1">
              <a:lnSpc>
                <a:spcPct val="90000"/>
              </a:lnSpc>
            </a:pPr>
            <a:r>
              <a:rPr lang="en-US" sz="2800" smtClean="0"/>
              <a:t>Socio-technical systems that have been developed using old or obsolete technology.</a:t>
            </a:r>
          </a:p>
          <a:p>
            <a:pPr eaLnBrk="1" hangingPunct="1">
              <a:lnSpc>
                <a:spcPct val="90000"/>
              </a:lnSpc>
            </a:pPr>
            <a:r>
              <a:rPr lang="en-US" sz="2800" smtClean="0"/>
              <a:t>Crucial to the operation of a business and it is often too risky to discard these systems</a:t>
            </a:r>
          </a:p>
          <a:p>
            <a:pPr lvl="1" eaLnBrk="1" hangingPunct="1">
              <a:lnSpc>
                <a:spcPct val="90000"/>
              </a:lnSpc>
            </a:pPr>
            <a:r>
              <a:rPr lang="en-US" sz="2400" smtClean="0"/>
              <a:t>Bank customer accounting system;</a:t>
            </a:r>
          </a:p>
          <a:p>
            <a:pPr lvl="1" eaLnBrk="1" hangingPunct="1">
              <a:lnSpc>
                <a:spcPct val="90000"/>
              </a:lnSpc>
            </a:pPr>
            <a:r>
              <a:rPr lang="en-US" sz="2400" smtClean="0"/>
              <a:t>Aircraft maintenance system.</a:t>
            </a:r>
          </a:p>
          <a:p>
            <a:pPr eaLnBrk="1" hangingPunct="1">
              <a:lnSpc>
                <a:spcPct val="90000"/>
              </a:lnSpc>
            </a:pPr>
            <a:r>
              <a:rPr lang="en-US" sz="2800" smtClean="0"/>
              <a:t>Legacy systems constrain new business processes and consume a high proportion of company budgets.</a:t>
            </a:r>
          </a:p>
          <a:p>
            <a:pPr lvl="1" eaLnBrk="1" hangingPunct="1">
              <a:lnSpc>
                <a:spcPct val="90000"/>
              </a:lnSpc>
            </a:pPr>
            <a:endParaRPr lang="en-US" sz="2400" smtClean="0"/>
          </a:p>
        </p:txBody>
      </p:sp>
      <p:sp>
        <p:nvSpPr>
          <p:cNvPr id="80900"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11222574-F869-4A4E-B30D-041DCEB0F685}" type="slidenum">
              <a:rPr lang="en-US" smtClean="0"/>
              <a:pPr/>
              <a:t>72</a:t>
            </a:fld>
            <a:endParaRPr lang="en-US"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Footer Placeholder 4"/>
          <p:cNvSpPr>
            <a:spLocks noGrp="1"/>
          </p:cNvSpPr>
          <p:nvPr>
            <p:ph type="ftr" sz="quarter" idx="11"/>
          </p:nvPr>
        </p:nvSpPr>
        <p:spPr bwMode="auto">
          <a:noFill/>
          <a:ln>
            <a:miter lim="800000"/>
            <a:headEnd/>
            <a:tailEnd/>
          </a:ln>
        </p:spPr>
        <p:txBody>
          <a:bodyPr wrap="square" lIns="91440" tIns="45720" rIns="91440" bIns="45720" numCol="1" compatLnSpc="1">
            <a:prstTxWarp prst="textNoShape">
              <a:avLst/>
            </a:prstTxWarp>
          </a:bodyPr>
          <a:lstStyle/>
          <a:p>
            <a:r>
              <a:rPr lang="en-US" smtClean="0"/>
              <a:t>Deepika C N                 RVCE    </a:t>
            </a:r>
          </a:p>
        </p:txBody>
      </p:sp>
      <p:sp>
        <p:nvSpPr>
          <p:cNvPr id="81922"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A6C7D73-4517-41F6-9309-A38A0C8AD936}" type="slidenum">
              <a:rPr lang="en-US" smtClean="0"/>
              <a:pPr/>
              <a:t>73</a:t>
            </a:fld>
            <a:endParaRPr lang="en-US" smtClean="0"/>
          </a:p>
        </p:txBody>
      </p:sp>
      <p:sp>
        <p:nvSpPr>
          <p:cNvPr id="81924" name="Rectangle 3"/>
          <p:cNvSpPr>
            <a:spLocks noChangeArrowheads="1"/>
          </p:cNvSpPr>
          <p:nvPr/>
        </p:nvSpPr>
        <p:spPr bwMode="auto">
          <a:xfrm>
            <a:off x="914400" y="1905000"/>
            <a:ext cx="7878763" cy="4495800"/>
          </a:xfrm>
          <a:prstGeom prst="rect">
            <a:avLst/>
          </a:prstGeom>
          <a:solidFill>
            <a:srgbClr val="CCFFFF"/>
          </a:solidFill>
          <a:ln w="12700">
            <a:noFill/>
            <a:miter lim="800000"/>
            <a:headEnd/>
            <a:tailEnd/>
          </a:ln>
        </p:spPr>
        <p:txBody>
          <a:bodyPr wrap="none" anchor="ctr"/>
          <a:lstStyle/>
          <a:p>
            <a:endParaRPr lang="en-US"/>
          </a:p>
        </p:txBody>
      </p:sp>
      <p:pic>
        <p:nvPicPr>
          <p:cNvPr id="81925" name="Picture 4" descr="2.11 LegacySysComponent.eps                                    000FCC30Macintosh HD                   B8AA5F2E:"/>
          <p:cNvPicPr>
            <a:picLocks noChangeAspect="1" noChangeArrowheads="1"/>
          </p:cNvPicPr>
          <p:nvPr/>
        </p:nvPicPr>
        <p:blipFill>
          <a:blip r:embed="rId2" cstate="print"/>
          <a:srcRect/>
          <a:stretch>
            <a:fillRect/>
          </a:stretch>
        </p:blipFill>
        <p:spPr bwMode="auto">
          <a:xfrm>
            <a:off x="1055688" y="2209800"/>
            <a:ext cx="7385050" cy="3092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eaLnBrk="1" fontAlgn="auto" hangingPunct="1">
              <a:spcAft>
                <a:spcPts val="0"/>
              </a:spcAft>
              <a:defRPr/>
            </a:pPr>
            <a:r>
              <a:rPr lang="en-US"/>
              <a:t>Legacy system components</a:t>
            </a:r>
          </a:p>
        </p:txBody>
      </p:sp>
      <p:sp>
        <p:nvSpPr>
          <p:cNvPr id="82947" name="Rectangle 3"/>
          <p:cNvSpPr>
            <a:spLocks noGrp="1" noChangeArrowheads="1"/>
          </p:cNvSpPr>
          <p:nvPr>
            <p:ph idx="1"/>
          </p:nvPr>
        </p:nvSpPr>
        <p:spPr/>
        <p:txBody>
          <a:bodyPr/>
          <a:lstStyle/>
          <a:p>
            <a:pPr marL="488950" indent="-488950" defTabSz="962025" eaLnBrk="1" hangingPunct="1"/>
            <a:r>
              <a:rPr lang="en-US" smtClean="0"/>
              <a:t>Hardware - may be obsolete mainframe hardware.</a:t>
            </a:r>
          </a:p>
          <a:p>
            <a:pPr marL="488950" indent="-488950" defTabSz="962025" eaLnBrk="1" hangingPunct="1"/>
            <a:r>
              <a:rPr lang="en-US" smtClean="0"/>
              <a:t>Support software - may rely on support software from suppliers who are no longer in business.</a:t>
            </a:r>
          </a:p>
          <a:p>
            <a:pPr marL="488950" indent="-488950" defTabSz="962025" eaLnBrk="1" hangingPunct="1"/>
            <a:r>
              <a:rPr lang="en-US" smtClean="0"/>
              <a:t>Application software - may be written in obsolete programming languages.</a:t>
            </a:r>
          </a:p>
          <a:p>
            <a:pPr marL="488950" indent="-488950" defTabSz="962025" eaLnBrk="1" hangingPunct="1"/>
            <a:r>
              <a:rPr lang="en-US" smtClean="0"/>
              <a:t>Application data - often incomplete and inconsistent.</a:t>
            </a:r>
          </a:p>
          <a:p>
            <a:pPr marL="488950" indent="-488950" defTabSz="962025" eaLnBrk="1" hangingPunct="1"/>
            <a:r>
              <a:rPr lang="en-US" smtClean="0"/>
              <a:t>Business processes - may be constrained by software structure and functionality.</a:t>
            </a:r>
          </a:p>
          <a:p>
            <a:pPr marL="488950" indent="-488950" defTabSz="962025" eaLnBrk="1" hangingPunct="1"/>
            <a:r>
              <a:rPr lang="en-US" smtClean="0"/>
              <a:t>Business policies and rules - may be implicit and embedded in the system software.</a:t>
            </a:r>
          </a:p>
        </p:txBody>
      </p:sp>
      <p:sp>
        <p:nvSpPr>
          <p:cNvPr id="82948"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1A9B31F-E276-40EA-B929-74F16C67A2EB}" type="slidenum">
              <a:rPr lang="en-US" smtClean="0"/>
              <a:pPr/>
              <a:t>74</a:t>
            </a:fld>
            <a:endParaRPr lang="en-US"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1C532A0C-2FD4-4545-A54C-C1C1DF68D86A}" type="slidenum">
              <a:rPr lang="en-US" smtClean="0"/>
              <a:pPr/>
              <a:t>75</a:t>
            </a:fld>
            <a:endParaRPr lang="en-US" smtClean="0"/>
          </a:p>
        </p:txBody>
      </p:sp>
      <p:sp>
        <p:nvSpPr>
          <p:cNvPr id="114690" name="Rectangle 2"/>
          <p:cNvSpPr>
            <a:spLocks noGrp="1" noChangeArrowheads="1"/>
          </p:cNvSpPr>
          <p:nvPr>
            <p:ph type="title" idx="4294967295"/>
          </p:nvPr>
        </p:nvSpPr>
        <p:spPr>
          <a:xfrm>
            <a:off x="1350963" y="214313"/>
            <a:ext cx="7793037" cy="1462087"/>
          </a:xfrm>
        </p:spPr>
        <p:txBody>
          <a:bodyPr/>
          <a:lstStyle/>
          <a:p>
            <a:pPr eaLnBrk="1" fontAlgn="auto" hangingPunct="1">
              <a:spcAft>
                <a:spcPts val="0"/>
              </a:spcAft>
              <a:defRPr/>
            </a:pPr>
            <a:r>
              <a:rPr lang="en-GB" dirty="0"/>
              <a:t>Key points</a:t>
            </a:r>
          </a:p>
        </p:txBody>
      </p:sp>
      <p:sp>
        <p:nvSpPr>
          <p:cNvPr id="83972" name="Rectangle 3"/>
          <p:cNvSpPr>
            <a:spLocks noGrp="1" noChangeArrowheads="1"/>
          </p:cNvSpPr>
          <p:nvPr>
            <p:ph type="body" idx="4294967295"/>
          </p:nvPr>
        </p:nvSpPr>
        <p:spPr>
          <a:xfrm>
            <a:off x="0" y="1828800"/>
            <a:ext cx="7772400" cy="4114800"/>
          </a:xfrm>
        </p:spPr>
        <p:txBody>
          <a:bodyPr/>
          <a:lstStyle/>
          <a:p>
            <a:pPr eaLnBrk="1" hangingPunct="1"/>
            <a:r>
              <a:rPr lang="en-GB" sz="2000" smtClean="0"/>
              <a:t>Software engineering is an engineering discipline that is concerned with all aspects of software production.</a:t>
            </a:r>
          </a:p>
          <a:p>
            <a:pPr eaLnBrk="1" hangingPunct="1"/>
            <a:r>
              <a:rPr lang="en-GB" sz="2000" smtClean="0"/>
              <a:t>Software products consist of developed programs and associated documentation. Essential product attributes are maintainability, dependability, efficiency and usability.</a:t>
            </a:r>
          </a:p>
          <a:p>
            <a:pPr eaLnBrk="1" hangingPunct="1"/>
            <a:r>
              <a:rPr lang="en-GB" sz="2000" smtClean="0"/>
              <a:t>The software process consists of activities that are involved in developing software products. Basic activities are software specification, development, validation and evolution.</a:t>
            </a:r>
          </a:p>
          <a:p>
            <a:pPr eaLnBrk="1" hangingPunct="1"/>
            <a:r>
              <a:rPr lang="en-GB" sz="2000" smtClean="0"/>
              <a:t>Methods are organised ways of producing software. They include suggestions for the process to be followed, the notations to be used, rules governing the system descriptions which are produced and design guidelines.</a:t>
            </a:r>
          </a:p>
        </p:txBody>
      </p:sp>
    </p:spTree>
  </p:cSld>
  <p:clrMapOvr>
    <a:masterClrMapping/>
  </p:clrMapOvr>
  <p:transition spd="med">
    <p:rand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fontAlgn="auto" hangingPunct="1">
              <a:spcAft>
                <a:spcPts val="0"/>
              </a:spcAft>
              <a:defRPr/>
            </a:pPr>
            <a:r>
              <a:rPr lang="en-GB"/>
              <a:t>Key points</a:t>
            </a:r>
          </a:p>
        </p:txBody>
      </p:sp>
      <p:sp>
        <p:nvSpPr>
          <p:cNvPr id="84995" name="Rectangle 3"/>
          <p:cNvSpPr>
            <a:spLocks noGrp="1" noChangeArrowheads="1"/>
          </p:cNvSpPr>
          <p:nvPr>
            <p:ph idx="1"/>
          </p:nvPr>
        </p:nvSpPr>
        <p:spPr/>
        <p:txBody>
          <a:bodyPr/>
          <a:lstStyle/>
          <a:p>
            <a:pPr marL="488950" indent="-488950" defTabSz="962025" eaLnBrk="1" hangingPunct="1">
              <a:lnSpc>
                <a:spcPct val="90000"/>
              </a:lnSpc>
            </a:pPr>
            <a:r>
              <a:rPr lang="en-GB" smtClean="0"/>
              <a:t>CASE tools are software systems which are designed to support routine activities in the software process such as editing design diagrams, checking diagram consistency and keeping track of program tests which have been run.</a:t>
            </a:r>
          </a:p>
          <a:p>
            <a:pPr marL="488950" indent="-488950" defTabSz="962025" eaLnBrk="1" hangingPunct="1">
              <a:lnSpc>
                <a:spcPct val="90000"/>
              </a:lnSpc>
            </a:pPr>
            <a:r>
              <a:rPr lang="en-GB" smtClean="0"/>
              <a:t>Software engineers have responsibilities to the engineering profession and society. They should not simply be concerned with technical issues.</a:t>
            </a:r>
          </a:p>
          <a:p>
            <a:pPr marL="488950" indent="-488950" defTabSz="962025" eaLnBrk="1" hangingPunct="1">
              <a:lnSpc>
                <a:spcPct val="90000"/>
              </a:lnSpc>
            </a:pPr>
            <a:r>
              <a:rPr lang="en-GB" smtClean="0"/>
              <a:t>Professional societies publish codes of conduct which set out the standards of behaviour expected of their members.</a:t>
            </a:r>
          </a:p>
        </p:txBody>
      </p:sp>
      <p:sp>
        <p:nvSpPr>
          <p:cNvPr id="84996"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B09A7C4F-DA81-46D9-AFC0-6C92DA464B6A}" type="slidenum">
              <a:rPr lang="en-US" smtClean="0"/>
              <a:pPr/>
              <a:t>76</a:t>
            </a:fld>
            <a:endParaRPr lang="en-US"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lIns="95165" tIns="46748" rIns="95165" bIns="46748"/>
          <a:lstStyle/>
          <a:p>
            <a:pPr eaLnBrk="1" fontAlgn="auto" hangingPunct="1">
              <a:spcAft>
                <a:spcPts val="0"/>
              </a:spcAft>
              <a:defRPr/>
            </a:pPr>
            <a:r>
              <a:rPr lang="en-GB"/>
              <a:t>Key points</a:t>
            </a:r>
          </a:p>
        </p:txBody>
      </p:sp>
      <p:sp>
        <p:nvSpPr>
          <p:cNvPr id="86019" name="Rectangle 3"/>
          <p:cNvSpPr>
            <a:spLocks noGrp="1" noChangeArrowheads="1"/>
          </p:cNvSpPr>
          <p:nvPr>
            <p:ph idx="1"/>
          </p:nvPr>
        </p:nvSpPr>
        <p:spPr>
          <a:xfrm>
            <a:off x="609600" y="1981200"/>
            <a:ext cx="7804150" cy="4129088"/>
          </a:xfrm>
        </p:spPr>
        <p:txBody>
          <a:bodyPr lIns="95165" tIns="46748" rIns="95165" bIns="46748"/>
          <a:lstStyle/>
          <a:p>
            <a:pPr eaLnBrk="1" hangingPunct="1">
              <a:lnSpc>
                <a:spcPct val="90000"/>
              </a:lnSpc>
            </a:pPr>
            <a:r>
              <a:rPr lang="en-GB" sz="2800" smtClean="0"/>
              <a:t>Socio-technical systems include computer hardware, software and people and are designed to meet some business goal.</a:t>
            </a:r>
          </a:p>
          <a:p>
            <a:pPr eaLnBrk="1" hangingPunct="1">
              <a:lnSpc>
                <a:spcPct val="90000"/>
              </a:lnSpc>
            </a:pPr>
            <a:r>
              <a:rPr lang="en-GB" sz="2800" smtClean="0"/>
              <a:t>Emergent properties are properties that are characteristic of the system as a whole and not its component parts.</a:t>
            </a:r>
          </a:p>
          <a:p>
            <a:pPr eaLnBrk="1" hangingPunct="1">
              <a:lnSpc>
                <a:spcPct val="90000"/>
              </a:lnSpc>
            </a:pPr>
            <a:r>
              <a:rPr lang="en-GB" sz="2800" smtClean="0"/>
              <a:t>The systems engineering process includes specification, design, development, integration and testing. System integration is particularly critical.</a:t>
            </a:r>
          </a:p>
          <a:p>
            <a:pPr eaLnBrk="1" hangingPunct="1">
              <a:lnSpc>
                <a:spcPct val="90000"/>
              </a:lnSpc>
            </a:pPr>
            <a:endParaRPr lang="en-GB" sz="2800" smtClean="0"/>
          </a:p>
        </p:txBody>
      </p:sp>
      <p:sp>
        <p:nvSpPr>
          <p:cNvPr id="86020"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69DF0D9-483E-465F-875C-E462A1FB6FF6}" type="slidenum">
              <a:rPr lang="en-US" smtClean="0"/>
              <a:pPr/>
              <a:t>77</a:t>
            </a:fld>
            <a:endParaRPr lang="en-US" smtClean="0"/>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lIns="95165" tIns="46748" rIns="95165" bIns="46748"/>
          <a:lstStyle/>
          <a:p>
            <a:pPr eaLnBrk="1" fontAlgn="auto" hangingPunct="1">
              <a:spcAft>
                <a:spcPts val="0"/>
              </a:spcAft>
              <a:defRPr/>
            </a:pPr>
            <a:r>
              <a:rPr lang="en-GB"/>
              <a:t>Key points</a:t>
            </a:r>
          </a:p>
        </p:txBody>
      </p:sp>
      <p:sp>
        <p:nvSpPr>
          <p:cNvPr id="87043" name="Rectangle 3"/>
          <p:cNvSpPr>
            <a:spLocks noGrp="1" noChangeArrowheads="1"/>
          </p:cNvSpPr>
          <p:nvPr>
            <p:ph idx="1"/>
          </p:nvPr>
        </p:nvSpPr>
        <p:spPr>
          <a:xfrm>
            <a:off x="1066800" y="1828800"/>
            <a:ext cx="7772400" cy="4114800"/>
          </a:xfrm>
        </p:spPr>
        <p:txBody>
          <a:bodyPr lIns="95165" tIns="46748" rIns="95165" bIns="46748"/>
          <a:lstStyle/>
          <a:p>
            <a:pPr marL="488950" indent="-488950" defTabSz="962025" eaLnBrk="1" hangingPunct="1">
              <a:lnSpc>
                <a:spcPct val="90000"/>
              </a:lnSpc>
            </a:pPr>
            <a:r>
              <a:rPr lang="en-GB" sz="2800" smtClean="0"/>
              <a:t>Human and organisational factors have a significant effect on the operation of socio-technical systems.</a:t>
            </a:r>
          </a:p>
          <a:p>
            <a:pPr marL="488950" indent="-488950" defTabSz="962025" eaLnBrk="1" hangingPunct="1">
              <a:lnSpc>
                <a:spcPct val="90000"/>
              </a:lnSpc>
            </a:pPr>
            <a:r>
              <a:rPr lang="en-GB" sz="2800" smtClean="0"/>
              <a:t>There are complex interactions between the processes of system procurement, development and operation.</a:t>
            </a:r>
          </a:p>
          <a:p>
            <a:pPr marL="488950" indent="-488950" defTabSz="962025" eaLnBrk="1" hangingPunct="1">
              <a:lnSpc>
                <a:spcPct val="90000"/>
              </a:lnSpc>
            </a:pPr>
            <a:r>
              <a:rPr lang="en-GB" sz="2800" smtClean="0"/>
              <a:t>A legacy system is an old system that continues to provide essential services.</a:t>
            </a:r>
          </a:p>
          <a:p>
            <a:pPr marL="488950" indent="-488950" defTabSz="962025" eaLnBrk="1" hangingPunct="1">
              <a:lnSpc>
                <a:spcPct val="90000"/>
              </a:lnSpc>
            </a:pPr>
            <a:r>
              <a:rPr lang="en-GB" sz="2800" smtClean="0"/>
              <a:t>Legacy systems include business processes, application software, support software and system hardware.</a:t>
            </a:r>
          </a:p>
          <a:p>
            <a:pPr marL="488950" indent="-488950" defTabSz="962025" eaLnBrk="1" hangingPunct="1">
              <a:lnSpc>
                <a:spcPct val="90000"/>
              </a:lnSpc>
            </a:pPr>
            <a:endParaRPr lang="en-GB" sz="2800" smtClean="0"/>
          </a:p>
        </p:txBody>
      </p:sp>
      <p:sp>
        <p:nvSpPr>
          <p:cNvPr id="87044"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55A76309-D6B5-4F2A-99C3-87278B00A010}" type="slidenum">
              <a:rPr lang="en-US" smtClean="0"/>
              <a:pPr/>
              <a:t>78</a:t>
            </a:fld>
            <a:endParaRPr lang="en-US" smtClean="0"/>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fontAlgn="auto" hangingPunct="1">
              <a:spcAft>
                <a:spcPts val="0"/>
              </a:spcAft>
              <a:defRPr/>
            </a:pPr>
            <a:r>
              <a:rPr lang="en-US"/>
              <a:t>Summary</a:t>
            </a:r>
            <a:endParaRPr lang="en-AU"/>
          </a:p>
        </p:txBody>
      </p:sp>
      <p:sp>
        <p:nvSpPr>
          <p:cNvPr id="88067" name="Rectangle 3"/>
          <p:cNvSpPr>
            <a:spLocks noGrp="1" noChangeArrowheads="1"/>
          </p:cNvSpPr>
          <p:nvPr>
            <p:ph idx="1"/>
          </p:nvPr>
        </p:nvSpPr>
        <p:spPr>
          <a:xfrm>
            <a:off x="457200" y="2133600"/>
            <a:ext cx="7772400" cy="533400"/>
          </a:xfrm>
        </p:spPr>
        <p:txBody>
          <a:bodyPr/>
          <a:lstStyle/>
          <a:p>
            <a:pPr eaLnBrk="1" hangingPunct="1">
              <a:lnSpc>
                <a:spcPct val="90000"/>
              </a:lnSpc>
              <a:buFont typeface="Wingdings" pitchFamily="2" charset="2"/>
              <a:buNone/>
            </a:pPr>
            <a:r>
              <a:rPr lang="en-US" smtClean="0"/>
              <a:t>In this chapter we have come across:</a:t>
            </a:r>
          </a:p>
          <a:p>
            <a:pPr eaLnBrk="1" hangingPunct="1">
              <a:lnSpc>
                <a:spcPct val="90000"/>
              </a:lnSpc>
              <a:buFont typeface="Wingdings" pitchFamily="2" charset="2"/>
              <a:buNone/>
            </a:pPr>
            <a:endParaRPr lang="en-AU" smtClean="0"/>
          </a:p>
        </p:txBody>
      </p:sp>
      <p:sp>
        <p:nvSpPr>
          <p:cNvPr id="88068"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561E518-417E-46F3-901A-D6AB22079D07}" type="slidenum">
              <a:rPr lang="en-US" smtClean="0"/>
              <a:pPr/>
              <a:t>79</a:t>
            </a:fld>
            <a:endParaRPr lang="en-US" smtClean="0"/>
          </a:p>
        </p:txBody>
      </p:sp>
      <p:sp>
        <p:nvSpPr>
          <p:cNvPr id="88069" name="Text Box 4"/>
          <p:cNvSpPr txBox="1">
            <a:spLocks noChangeArrowheads="1"/>
          </p:cNvSpPr>
          <p:nvPr/>
        </p:nvSpPr>
        <p:spPr bwMode="auto">
          <a:xfrm>
            <a:off x="685800" y="2819400"/>
            <a:ext cx="7543800" cy="1803400"/>
          </a:xfrm>
          <a:prstGeom prst="rect">
            <a:avLst/>
          </a:prstGeom>
          <a:noFill/>
          <a:ln w="9525">
            <a:noFill/>
            <a:miter lim="800000"/>
            <a:headEnd/>
            <a:tailEnd/>
          </a:ln>
        </p:spPr>
        <p:txBody>
          <a:bodyPr>
            <a:spAutoFit/>
          </a:bodyPr>
          <a:lstStyle/>
          <a:p>
            <a:pPr>
              <a:spcBef>
                <a:spcPct val="50000"/>
              </a:spcBef>
              <a:buFontTx/>
              <a:buBlip>
                <a:blip r:embed="rId3"/>
              </a:buBlip>
            </a:pPr>
            <a:r>
              <a:rPr lang="en-US" sz="1600"/>
              <a:t> Professional and ethical responsibility</a:t>
            </a:r>
          </a:p>
          <a:p>
            <a:pPr>
              <a:spcBef>
                <a:spcPct val="50000"/>
              </a:spcBef>
              <a:buFontTx/>
              <a:buBlip>
                <a:blip r:embed="rId3"/>
              </a:buBlip>
            </a:pPr>
            <a:r>
              <a:rPr lang="en-US" sz="1600"/>
              <a:t> Emergent system properties</a:t>
            </a:r>
          </a:p>
          <a:p>
            <a:pPr>
              <a:spcBef>
                <a:spcPct val="50000"/>
              </a:spcBef>
              <a:buFontTx/>
              <a:buBlip>
                <a:blip r:embed="rId3"/>
              </a:buBlip>
            </a:pPr>
            <a:r>
              <a:rPr lang="en-US" sz="1600"/>
              <a:t> System dependability</a:t>
            </a:r>
          </a:p>
          <a:p>
            <a:pPr>
              <a:spcBef>
                <a:spcPct val="50000"/>
              </a:spcBef>
              <a:buFontTx/>
              <a:buBlip>
                <a:blip r:embed="rId3"/>
              </a:buBlip>
            </a:pPr>
            <a:r>
              <a:rPr lang="en-US" sz="1600"/>
              <a:t> Organizations, people and computer systems</a:t>
            </a:r>
          </a:p>
          <a:p>
            <a:pPr>
              <a:spcBef>
                <a:spcPct val="50000"/>
              </a:spcBef>
              <a:buFontTx/>
              <a:buBlip>
                <a:blip r:embed="rId3"/>
              </a:buBlip>
            </a:pPr>
            <a:r>
              <a:rPr lang="en-US" sz="1600"/>
              <a:t> Legacy systems</a:t>
            </a:r>
          </a:p>
        </p:txBody>
      </p:sp>
    </p:spTree>
  </p:cSld>
  <p:clrMapOvr>
    <a:masterClrMapping/>
  </p:clrMapOvr>
  <p:transition spd="med">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fontAlgn="auto" hangingPunct="1">
              <a:spcAft>
                <a:spcPts val="0"/>
              </a:spcAft>
              <a:defRPr/>
            </a:pPr>
            <a:r>
              <a:rPr lang="en-GB"/>
              <a:t>FAQ’s about software engineering</a:t>
            </a:r>
          </a:p>
        </p:txBody>
      </p:sp>
      <p:sp>
        <p:nvSpPr>
          <p:cNvPr id="17411" name="Rectangle 3"/>
          <p:cNvSpPr>
            <a:spLocks noGrp="1" noChangeArrowheads="1"/>
          </p:cNvSpPr>
          <p:nvPr>
            <p:ph idx="1"/>
          </p:nvPr>
        </p:nvSpPr>
        <p:spPr/>
        <p:txBody>
          <a:bodyPr/>
          <a:lstStyle/>
          <a:p>
            <a:pPr eaLnBrk="1" hangingPunct="1"/>
            <a:r>
              <a:rPr lang="en-GB" sz="2800" smtClean="0"/>
              <a:t>What are the costs of software engineering?</a:t>
            </a:r>
          </a:p>
          <a:p>
            <a:pPr eaLnBrk="1" hangingPunct="1"/>
            <a:r>
              <a:rPr lang="en-GB" sz="2800" smtClean="0"/>
              <a:t>What are software engineering methods?</a:t>
            </a:r>
          </a:p>
          <a:p>
            <a:pPr eaLnBrk="1" hangingPunct="1"/>
            <a:r>
              <a:rPr lang="en-GB" sz="2800" smtClean="0"/>
              <a:t>What is CASE (Computer-Aided Software Engineering)</a:t>
            </a:r>
          </a:p>
          <a:p>
            <a:pPr eaLnBrk="1" hangingPunct="1"/>
            <a:r>
              <a:rPr lang="en-GB" sz="2800" smtClean="0"/>
              <a:t>What are the attributes of good software?</a:t>
            </a:r>
          </a:p>
          <a:p>
            <a:pPr eaLnBrk="1" hangingPunct="1"/>
            <a:r>
              <a:rPr lang="en-GB" sz="2800" smtClean="0"/>
              <a:t>What are the key challenges facing software engineering?</a:t>
            </a:r>
          </a:p>
        </p:txBody>
      </p:sp>
      <p:sp>
        <p:nvSpPr>
          <p:cNvPr id="17412"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22A3185D-8710-4163-BAE6-3389145F7876}" type="slidenum">
              <a:rPr lang="en-US" smtClean="0"/>
              <a:pPr/>
              <a:t>8</a:t>
            </a:fld>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fontAlgn="auto" hangingPunct="1">
              <a:spcAft>
                <a:spcPts val="0"/>
              </a:spcAft>
              <a:defRPr/>
            </a:pPr>
            <a:r>
              <a:rPr lang="en-GB"/>
              <a:t>What is software?</a:t>
            </a:r>
          </a:p>
        </p:txBody>
      </p:sp>
      <p:sp>
        <p:nvSpPr>
          <p:cNvPr id="18435" name="Rectangle 3"/>
          <p:cNvSpPr>
            <a:spLocks noGrp="1" noChangeArrowheads="1"/>
          </p:cNvSpPr>
          <p:nvPr>
            <p:ph idx="1"/>
          </p:nvPr>
        </p:nvSpPr>
        <p:spPr/>
        <p:txBody>
          <a:bodyPr/>
          <a:lstStyle/>
          <a:p>
            <a:pPr marL="488950" indent="-488950" defTabSz="962025" eaLnBrk="1" hangingPunct="1"/>
            <a:r>
              <a:rPr lang="en-GB" sz="2000" smtClean="0"/>
              <a:t>Computer programs and associated documentation such as requirements, design models and user manuals.</a:t>
            </a:r>
          </a:p>
          <a:p>
            <a:pPr marL="488950" indent="-488950" defTabSz="962025" eaLnBrk="1" hangingPunct="1"/>
            <a:r>
              <a:rPr lang="en-GB" sz="2000" smtClean="0"/>
              <a:t>Software products may be developed for a particular customer or may be developed for a general market.</a:t>
            </a:r>
          </a:p>
          <a:p>
            <a:pPr marL="488950" indent="-488950" defTabSz="962025" eaLnBrk="1" hangingPunct="1"/>
            <a:r>
              <a:rPr lang="en-GB" sz="2000" smtClean="0"/>
              <a:t>Software products may be</a:t>
            </a:r>
          </a:p>
          <a:p>
            <a:pPr marL="1089025" lvl="1" indent="-479425" defTabSz="962025" eaLnBrk="1" hangingPunct="1">
              <a:buSzTx/>
              <a:buFont typeface="Wingdings" pitchFamily="2" charset="2"/>
              <a:buChar char="§"/>
            </a:pPr>
            <a:r>
              <a:rPr lang="en-GB" sz="2000" smtClean="0"/>
              <a:t>Generic - developed to be sold to a range of different customers e.g. PC software such as Excel or Word.</a:t>
            </a:r>
          </a:p>
          <a:p>
            <a:pPr marL="1089025" lvl="1" indent="-479425" defTabSz="962025" eaLnBrk="1" hangingPunct="1">
              <a:buSzTx/>
              <a:buFont typeface="Wingdings" pitchFamily="2" charset="2"/>
              <a:buChar char="§"/>
            </a:pPr>
            <a:r>
              <a:rPr lang="en-GB" sz="2000" smtClean="0"/>
              <a:t>Bespoke (custom) - developed for a single customer according to their specification.</a:t>
            </a:r>
          </a:p>
          <a:p>
            <a:pPr marL="488950" indent="-488950" defTabSz="962025" eaLnBrk="1" hangingPunct="1"/>
            <a:r>
              <a:rPr lang="en-GB" sz="2000" smtClean="0"/>
              <a:t>New software can be created by developing new programs, configuring generic software systems or reusing existing software.</a:t>
            </a:r>
          </a:p>
        </p:txBody>
      </p:sp>
      <p:sp>
        <p:nvSpPr>
          <p:cNvPr id="18436"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82E7543-CA24-4E43-9733-56FE801EFA9D}" type="slidenum">
              <a:rPr lang="en-US" smtClean="0"/>
              <a:pPr/>
              <a:t>9</a:t>
            </a:fld>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702</TotalTime>
  <Words>3844</Words>
  <Application>Microsoft Office PowerPoint</Application>
  <PresentationFormat>On-screen Show (4:3)</PresentationFormat>
  <Paragraphs>477</Paragraphs>
  <Slides>79</Slides>
  <Notes>15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79</vt:i4>
      </vt:variant>
    </vt:vector>
  </HeadingPairs>
  <TitlesOfParts>
    <vt:vector size="86" baseType="lpstr">
      <vt:lpstr>Tahoma</vt:lpstr>
      <vt:lpstr>Arial</vt:lpstr>
      <vt:lpstr>Century Schoolbook</vt:lpstr>
      <vt:lpstr>Wingdings</vt:lpstr>
      <vt:lpstr>Wingdings 2</vt:lpstr>
      <vt:lpstr>Office Theme</vt:lpstr>
      <vt:lpstr>Microsoft Word Document</vt:lpstr>
      <vt:lpstr>Software Engineering</vt:lpstr>
      <vt:lpstr>Chapter 1- Overview</vt:lpstr>
      <vt:lpstr>Objectives</vt:lpstr>
      <vt:lpstr>Objectives</vt:lpstr>
      <vt:lpstr>Software engineering</vt:lpstr>
      <vt:lpstr>Software costs</vt:lpstr>
      <vt:lpstr>FAQ’s about software engineering</vt:lpstr>
      <vt:lpstr>FAQ’s about software engineering</vt:lpstr>
      <vt:lpstr>What is software?</vt:lpstr>
      <vt:lpstr>What is software engineering?</vt:lpstr>
      <vt:lpstr>What is the difference between software engineering and computer science?</vt:lpstr>
      <vt:lpstr>What is the difference between software engineering and system engineering?</vt:lpstr>
      <vt:lpstr>What is a software process?</vt:lpstr>
      <vt:lpstr>What is a software process model?</vt:lpstr>
      <vt:lpstr>What are the costs of software engineering?</vt:lpstr>
      <vt:lpstr>Activity cost distribution</vt:lpstr>
      <vt:lpstr>Product development costs</vt:lpstr>
      <vt:lpstr>What are software engineering methods?</vt:lpstr>
      <vt:lpstr>What is CASE (Computer-Aided Software Engineering)</vt:lpstr>
      <vt:lpstr>What are the attributes of good software?</vt:lpstr>
      <vt:lpstr>What are the key challenges facing software engineering?</vt:lpstr>
      <vt:lpstr>Professional and ethical responsibility</vt:lpstr>
      <vt:lpstr>Issues of professional responsibility</vt:lpstr>
      <vt:lpstr>Issues of professional responsibility</vt:lpstr>
      <vt:lpstr>ACM/IEEE Code of Ethics</vt:lpstr>
      <vt:lpstr>Code of ethics - preamble</vt:lpstr>
      <vt:lpstr>Code of ethics - principles</vt:lpstr>
      <vt:lpstr>Code of ethics - principles</vt:lpstr>
      <vt:lpstr>Code of ethics - principles</vt:lpstr>
      <vt:lpstr>Ethical dilemmas</vt:lpstr>
      <vt:lpstr>What is a system?</vt:lpstr>
      <vt:lpstr>System categories</vt:lpstr>
      <vt:lpstr>Socio-technical system characteristics</vt:lpstr>
      <vt:lpstr>Slide 34</vt:lpstr>
      <vt:lpstr>Emergent properties</vt:lpstr>
      <vt:lpstr>Examples of emergent properties</vt:lpstr>
      <vt:lpstr>Types of emergent property</vt:lpstr>
      <vt:lpstr>System reliability engineering</vt:lpstr>
      <vt:lpstr>Influences on reliability</vt:lpstr>
      <vt:lpstr>Reliability relationships</vt:lpstr>
      <vt:lpstr>The ‘shall-not’ properties</vt:lpstr>
      <vt:lpstr>Systems engineering</vt:lpstr>
      <vt:lpstr>The system engineering process</vt:lpstr>
      <vt:lpstr>The systems engineering process</vt:lpstr>
      <vt:lpstr>Inter-disciplinary involvement</vt:lpstr>
      <vt:lpstr>System requirements definition</vt:lpstr>
      <vt:lpstr>System objectives</vt:lpstr>
      <vt:lpstr>System requirements problems</vt:lpstr>
      <vt:lpstr>The system design process</vt:lpstr>
      <vt:lpstr>The system design process</vt:lpstr>
      <vt:lpstr>System design problems</vt:lpstr>
      <vt:lpstr>Requirements and design</vt:lpstr>
      <vt:lpstr>Spiral model of requirements/design</vt:lpstr>
      <vt:lpstr>System modelling</vt:lpstr>
      <vt:lpstr>Burglar alarm system</vt:lpstr>
      <vt:lpstr>Sub-system description</vt:lpstr>
      <vt:lpstr>ATC system architecture</vt:lpstr>
      <vt:lpstr>Sub-system development</vt:lpstr>
      <vt:lpstr>System integration</vt:lpstr>
      <vt:lpstr>System installation</vt:lpstr>
      <vt:lpstr>System evolution</vt:lpstr>
      <vt:lpstr>System decommissioning</vt:lpstr>
      <vt:lpstr>Organizations/people/systems</vt:lpstr>
      <vt:lpstr>Human and organisational factors</vt:lpstr>
      <vt:lpstr>Organisational processes</vt:lpstr>
      <vt:lpstr>Procurement/development processes</vt:lpstr>
      <vt:lpstr>System procurement</vt:lpstr>
      <vt:lpstr>The system procurement process</vt:lpstr>
      <vt:lpstr>Procurement issues</vt:lpstr>
      <vt:lpstr>Contractors and sub-contractors</vt:lpstr>
      <vt:lpstr>Contractor/Sub-contractor model</vt:lpstr>
      <vt:lpstr>Legacy systems</vt:lpstr>
      <vt:lpstr>Slide 73</vt:lpstr>
      <vt:lpstr>Legacy system components</vt:lpstr>
      <vt:lpstr>Key points</vt:lpstr>
      <vt:lpstr>Key points</vt:lpstr>
      <vt:lpstr>Key points</vt:lpstr>
      <vt:lpstr>Key points</vt:lpstr>
      <vt:lpstr>Summary</vt:lpstr>
    </vt:vector>
  </TitlesOfParts>
  <Company>Dept. Of ISE, RVCE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Slides: Chap 1- Overview </dc:title>
  <dc:subject>Cryptography &amp; Network Security</dc:subject>
  <dc:creator>DEEPIKA C N</dc:creator>
  <cp:lastModifiedBy>EC02</cp:lastModifiedBy>
  <cp:revision>58</cp:revision>
  <dcterms:created xsi:type="dcterms:W3CDTF">2008-02-07T06:39:22Z</dcterms:created>
  <dcterms:modified xsi:type="dcterms:W3CDTF">2015-01-05T10:04:25Z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DEEPIKA C N</vt:lpwstr>
  </property>
  <property fmtid="{D5CDD505-2E9C-101B-9397-08002B2CF9AE}" pid="3" name="Recorded By">
    <vt:filetime>2008-07-01T18:30:00Z</vt:filetime>
  </property>
  <property fmtid="{D5CDD505-2E9C-101B-9397-08002B2CF9AE}" pid="4" name="Purpose">
    <vt:lpwstr>Lecture Slides</vt:lpwstr>
  </property>
  <property fmtid="{D5CDD505-2E9C-101B-9397-08002B2CF9AE}" pid="5" name="Reference">
    <vt:lpwstr>Book by William Stallings</vt:lpwstr>
  </property>
  <property fmtid="{D5CDD505-2E9C-101B-9397-08002B2CF9AE}" pid="6" name="Division">
    <vt:lpwstr>CS843</vt:lpwstr>
  </property>
</Properties>
</file>