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doc" ContentType="application/msword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53"/>
  </p:notesMasterIdLst>
  <p:handoutMasterIdLst>
    <p:handoutMasterId r:id="rId54"/>
  </p:handoutMasterIdLst>
  <p:sldIdLst>
    <p:sldId id="257" r:id="rId2"/>
    <p:sldId id="281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14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28" autoAdjust="0"/>
  </p:normalViewPr>
  <p:slideViewPr>
    <p:cSldViewPr>
      <p:cViewPr varScale="1">
        <p:scale>
          <a:sx n="63" d="100"/>
          <a:sy n="63" d="100"/>
        </p:scale>
        <p:origin x="-6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D10336F-17F0-4151-AC66-837EB8F49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735F2DE-C929-4316-8CAA-C369A2243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03FFAA-C38C-40B1-A17E-251AE3905F9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A283C-CDA9-4BD6-84B0-39A83B4046F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7347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/>
          </a:p>
        </p:txBody>
      </p:sp>
      <p:sp>
        <p:nvSpPr>
          <p:cNvPr id="57348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8575" y="800100"/>
            <a:ext cx="4262438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989C1-A625-4109-9B86-6C60A878CDB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8371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/>
          </a:p>
        </p:txBody>
      </p:sp>
      <p:sp>
        <p:nvSpPr>
          <p:cNvPr id="58372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8575" y="800100"/>
            <a:ext cx="4262438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84BEBF-53DB-43DB-92A5-6921E14DCD8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9395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/>
          </a:p>
        </p:txBody>
      </p:sp>
      <p:sp>
        <p:nvSpPr>
          <p:cNvPr id="5939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8575" y="800100"/>
            <a:ext cx="4262438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996137-D0C7-4D59-BE6D-1FC6479DB69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/>
          </a:p>
        </p:txBody>
      </p:sp>
      <p:sp>
        <p:nvSpPr>
          <p:cNvPr id="60420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8575" y="800100"/>
            <a:ext cx="4262438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6DF9EA-F817-4014-A38D-0812424D834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/>
          </a:p>
        </p:txBody>
      </p:sp>
      <p:sp>
        <p:nvSpPr>
          <p:cNvPr id="61444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8575" y="800100"/>
            <a:ext cx="4262438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88C663-2B40-4EB9-925F-E92B8465C291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98575" y="800100"/>
            <a:ext cx="4262438" cy="319881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CEBC53-26F0-4417-80F7-F803812E0F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DF989-EBB1-4BBC-B153-6202D49AFA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1F8841-E9E9-46E0-BBC4-E5A1C4EA59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11DF20-6613-4B25-8A39-8421552E1D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C4B6-2080-4C35-8FF3-9EDD9E1CFB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RVCE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80016-2220-45EC-8332-97D0CAA3C8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RVCE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F9AF0-CD1B-4B84-8301-DF369008E2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RVCE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58CC5-5661-4F14-B77D-B0FBCAC502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RVCE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AA486-A8B6-41DB-92B5-1909AD74F9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RVCE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FD07CC-D83B-41C1-9105-51CDA7E12A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RVCE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39C03-D32E-476B-8EDA-C58DDCB3F1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403B1A-8669-45DC-B2FD-367276B175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 spd="med">
    <p:random/>
  </p:transition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1000"/>
            <a:ext cx="7162800" cy="936625"/>
          </a:xfrm>
        </p:spPr>
        <p:txBody>
          <a:bodyPr/>
          <a:lstStyle/>
          <a:p>
            <a:pPr eaLnBrk="1" hangingPunct="1"/>
            <a:r>
              <a:rPr lang="en-US" smtClean="0"/>
              <a:t>Software Engineering</a:t>
            </a:r>
            <a:endParaRPr lang="en-AU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662238"/>
            <a:ext cx="7543800" cy="3128962"/>
          </a:xfrm>
        </p:spPr>
        <p:txBody>
          <a:bodyPr/>
          <a:lstStyle/>
          <a:p>
            <a:pPr algn="l" eaLnBrk="1" hangingPunct="1"/>
            <a:r>
              <a:rPr lang="en-US" sz="1800" b="1" smtClean="0"/>
              <a:t>Text Book:</a:t>
            </a:r>
            <a:r>
              <a:rPr lang="en-US" sz="2800" smtClean="0"/>
              <a:t> by </a:t>
            </a:r>
            <a:r>
              <a:rPr lang="en-US" smtClean="0">
                <a:solidFill>
                  <a:schemeClr val="tx2"/>
                </a:solidFill>
              </a:rPr>
              <a:t>Ian Sommerville, </a:t>
            </a:r>
            <a:r>
              <a:rPr lang="en-US" smtClean="0"/>
              <a:t>8</a:t>
            </a:r>
            <a:r>
              <a:rPr lang="en-US" baseline="30000" smtClean="0"/>
              <a:t>th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z="2800" smtClean="0"/>
              <a:t> Edition</a:t>
            </a:r>
            <a:endParaRPr lang="en-US" sz="2800" smtClean="0">
              <a:solidFill>
                <a:schemeClr val="tx2"/>
              </a:solidFill>
            </a:endParaRPr>
          </a:p>
          <a:p>
            <a:pPr algn="l" eaLnBrk="1" hangingPunct="1"/>
            <a:endParaRPr lang="en-US" smtClean="0"/>
          </a:p>
          <a:p>
            <a:pPr algn="l" eaLnBrk="1" hangingPunct="1"/>
            <a:endParaRPr lang="en-US" smtClean="0"/>
          </a:p>
          <a:p>
            <a:pPr algn="l" eaLnBrk="1" hangingPunct="1"/>
            <a:r>
              <a:rPr lang="en-US" smtClean="0"/>
              <a:t>  </a:t>
            </a:r>
            <a:endParaRPr lang="en-AU" smtClean="0">
              <a:solidFill>
                <a:schemeClr val="tx2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52400" y="914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Subject: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28600" y="19050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Subject Code: </a:t>
            </a:r>
            <a:r>
              <a:rPr lang="en-US" b="1" dirty="0" smtClean="0"/>
              <a:t>12IS62</a:t>
            </a:r>
            <a:endParaRPr lang="en-US" b="1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Evolutionary development</a:t>
            </a:r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3A13A5-ED27-44F5-B285-623670162E6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1143000" y="1981200"/>
            <a:ext cx="7727950" cy="4513263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342" name="Picture 4" descr="4.2 Evolutionary-dev.eps                                       000FF8E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438400"/>
            <a:ext cx="6964363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63525"/>
            <a:ext cx="7713663" cy="1108075"/>
          </a:xfrm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Evolutionary development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>
              <a:lnSpc>
                <a:spcPct val="90000"/>
              </a:lnSpc>
            </a:pPr>
            <a:r>
              <a:rPr lang="en-GB" sz="2800" smtClean="0"/>
              <a:t>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Lack of process visibility;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Systems are often poorly structured;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Special skills (e.g. in languages for rapid prototyping) may be required.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Applicability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For small or medium-size interactive systems;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For parts of large systems (e.g. the user interface);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For short-lifetime systems.</a:t>
            </a:r>
          </a:p>
        </p:txBody>
      </p:sp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55825E-BEC7-4284-A49B-2E35FAF6CD97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z="3800" smtClean="0"/>
              <a:t>Component-based software engineering</a:t>
            </a:r>
            <a:endParaRPr lang="en-GB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Based on systematic reuse where systems are integrated from existing components or COTS (Commercial-off-the-shelf) systems.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Process stages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400" smtClean="0"/>
              <a:t>Component analysis;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400" smtClean="0"/>
              <a:t>Requirements modification;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400" smtClean="0"/>
              <a:t>System design with reuse;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400" smtClean="0"/>
              <a:t>Development and integration.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This approach is becoming increasingly used as component standards have emerged.</a:t>
            </a: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34CAC7-14B6-4BA1-A49D-C65B1087DDC3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Reuse-oriented development</a:t>
            </a: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D8DC09-CB0E-4D80-8E47-DB55A8B3F98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995363" y="2141538"/>
            <a:ext cx="7920037" cy="3421062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414" name="Picture 4" descr="4.3 Component-basedSE.eps                                      000FF8E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743200"/>
            <a:ext cx="7654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Process iteration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smtClean="0"/>
              <a:t>System requirements ALWAYS evolve in the course of a project so process iteration where earlier stages are reworked is always part of the process for large systems.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Iteration can be applied to any of the generic process models.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Two (related) approaches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Incremental delivery;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Spiral development.</a:t>
            </a:r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4C21A-CC99-478E-9F81-1FD4C0004B22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Incremental delivery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7804150" cy="4129088"/>
          </a:xfrm>
        </p:spPr>
        <p:txBody>
          <a:bodyPr/>
          <a:lstStyle/>
          <a:p>
            <a:pPr marL="465138" indent="-465138" eaLnBrk="1" hangingPunct="1"/>
            <a:r>
              <a:rPr lang="en-GB" sz="2400" smtClean="0"/>
              <a:t>Rather than deliver the system as a single delivery, the development and delivery is broken down into increments with each increment delivering part of the required functionality.</a:t>
            </a:r>
          </a:p>
          <a:p>
            <a:pPr marL="465138" indent="-465138" eaLnBrk="1" hangingPunct="1"/>
            <a:r>
              <a:rPr lang="en-GB" sz="2400" smtClean="0"/>
              <a:t>User requirements are prioritised and the highest priority requirements are included in early increments.</a:t>
            </a:r>
          </a:p>
          <a:p>
            <a:pPr marL="465138" indent="-465138" eaLnBrk="1" hangingPunct="1"/>
            <a:r>
              <a:rPr lang="en-GB" sz="2400" smtClean="0"/>
              <a:t>Once the development of an increment is started, the requirements are frozen though requirements for later increments can continue to evolve.</a:t>
            </a:r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1F2A01-C4F5-4C0E-BF8C-BFF8397CE597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Incremental development</a:t>
            </a:r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7902AB-FABE-4E61-9C8F-CDFC97A61EA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765175" y="2286000"/>
            <a:ext cx="8150225" cy="299085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0486" name="Picture 4" descr="4.4 Incremental-delivery.eps                                   000FF8E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75" y="2514600"/>
            <a:ext cx="7997825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z="4000" smtClean="0"/>
              <a:t>Incremental development advantages</a:t>
            </a:r>
            <a:endParaRPr lang="en-GB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Customer value can be delivered with each increment so system functionality is available earlier.</a:t>
            </a:r>
          </a:p>
          <a:p>
            <a:pPr eaLnBrk="1" hangingPunct="1"/>
            <a:r>
              <a:rPr lang="en-GB" sz="2800" smtClean="0"/>
              <a:t>Early increments act as a prototype to help elicit requirements for later increments.</a:t>
            </a:r>
          </a:p>
          <a:p>
            <a:pPr eaLnBrk="1" hangingPunct="1"/>
            <a:r>
              <a:rPr lang="en-GB" sz="2800" smtClean="0"/>
              <a:t>Lower risk of overall project failure.</a:t>
            </a:r>
          </a:p>
          <a:p>
            <a:pPr eaLnBrk="1" hangingPunct="1"/>
            <a:r>
              <a:rPr lang="en-GB" sz="2800" smtClean="0"/>
              <a:t>The highest priority system services tend to receive the most testing.</a:t>
            </a:r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6227FC-531F-4378-AFF4-02D68394029E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Extreme programming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An approach to development based on the development and delivery of very small increments of functionality.</a:t>
            </a:r>
          </a:p>
          <a:p>
            <a:pPr eaLnBrk="1" hangingPunct="1"/>
            <a:r>
              <a:rPr lang="en-GB" smtClean="0"/>
              <a:t>Relies on constant code improvement, user involvement in the development team and pairwise programming.</a:t>
            </a:r>
          </a:p>
          <a:p>
            <a:pPr eaLnBrk="1" hangingPunct="1"/>
            <a:r>
              <a:rPr lang="en-GB" smtClean="0"/>
              <a:t>Covered in Chapter 17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B038B-8010-40C2-96AA-53F38FD4694F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Spiral development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smtClean="0"/>
              <a:t>Process is represented as a spiral rather than as a sequence of activities with backtracking.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Each loop in the spiral represents a phase in the process.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No fixed phases such as specification or design - loops in the spiral are chosen depending on what is required.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Risks are explicitly assessed and resolved throughout the process.</a:t>
            </a:r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68F027-5C22-466B-BC79-8E6C824A99FD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tx1"/>
                </a:solidFill>
              </a:rPr>
              <a:t>Chapter 3</a:t>
            </a:r>
            <a:r>
              <a:rPr lang="en-US" smtClean="0"/>
              <a:t>- Software Processes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2209800"/>
            <a:ext cx="6781800" cy="2590800"/>
          </a:xfrm>
        </p:spPr>
        <p:txBody>
          <a:bodyPr/>
          <a:lstStyle/>
          <a:p>
            <a:pPr eaLnBrk="1" hangingPunct="1"/>
            <a:r>
              <a:rPr lang="en-US" sz="2800" smtClean="0"/>
              <a:t>Models</a:t>
            </a:r>
          </a:p>
          <a:p>
            <a:pPr eaLnBrk="1" hangingPunct="1"/>
            <a:r>
              <a:rPr lang="en-US" sz="2800" smtClean="0"/>
              <a:t>Process Iteration</a:t>
            </a:r>
          </a:p>
          <a:p>
            <a:pPr eaLnBrk="1" hangingPunct="1"/>
            <a:r>
              <a:rPr lang="en-US" sz="2800" smtClean="0"/>
              <a:t>Process Activities</a:t>
            </a:r>
          </a:p>
          <a:p>
            <a:pPr eaLnBrk="1" hangingPunct="1"/>
            <a:r>
              <a:rPr lang="en-GB" sz="2800" smtClean="0"/>
              <a:t>The Rational Unified Process</a:t>
            </a:r>
          </a:p>
          <a:p>
            <a:pPr eaLnBrk="1" hangingPunct="1"/>
            <a:r>
              <a:rPr lang="en-GB" sz="2800" smtClean="0"/>
              <a:t>Computer-Aided Software Engineering</a:t>
            </a:r>
            <a:endParaRPr lang="en-GB" sz="2000" smtClean="0"/>
          </a:p>
        </p:txBody>
      </p:sp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0AE5D5-5BED-49D5-BD02-F0C362291463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0"/>
            <a:ext cx="8475662" cy="609600"/>
          </a:xfrm>
          <a:noFill/>
        </p:spPr>
        <p:txBody>
          <a:bodyPr lIns="90840" tIns="44623" rIns="90840" bIns="44623"/>
          <a:lstStyle/>
          <a:p>
            <a:pPr eaLnBrk="1" hangingPunct="1"/>
            <a:r>
              <a:rPr lang="en-GB" sz="4000" smtClean="0"/>
              <a:t>Spiral model of the software process</a:t>
            </a:r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D024ED-553A-48DB-B232-670662A7192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5891213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582" name="Picture 4" descr="4.5 Spiral-model.eps                                           000FF8EC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9600"/>
            <a:ext cx="8915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Spiral model sectors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5138" indent="-465138" eaLnBrk="1" hangingPunct="1">
              <a:lnSpc>
                <a:spcPct val="90000"/>
              </a:lnSpc>
            </a:pPr>
            <a:r>
              <a:rPr lang="en-GB" sz="2500" smtClean="0"/>
              <a:t>Objective setting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200" smtClean="0"/>
              <a:t>Specific objectives for the phase are identified.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500" smtClean="0"/>
              <a:t>Risk assessment and reduction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200" smtClean="0"/>
              <a:t>Risks are assessed and activities put in place to reduce the key risks.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500" smtClean="0"/>
              <a:t>Development and validation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200" smtClean="0"/>
              <a:t>A development model for the system is chosen  which can be any of the generic models.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500" smtClean="0"/>
              <a:t>Planning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200" smtClean="0"/>
              <a:t>The project is reviewed and the next phase of the spiral is planned.</a:t>
            </a: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EE6517-04D9-4825-B6CD-7C81D1FEBB35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US" smtClean="0"/>
              <a:t>Process activities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 specification</a:t>
            </a:r>
          </a:p>
          <a:p>
            <a:pPr eaLnBrk="1" hangingPunct="1"/>
            <a:r>
              <a:rPr lang="en-US" smtClean="0"/>
              <a:t>Software design and implementation</a:t>
            </a:r>
          </a:p>
          <a:p>
            <a:pPr eaLnBrk="1" hangingPunct="1"/>
            <a:r>
              <a:rPr lang="en-US" smtClean="0"/>
              <a:t>Software validation</a:t>
            </a:r>
          </a:p>
          <a:p>
            <a:pPr eaLnBrk="1" hangingPunct="1"/>
            <a:r>
              <a:rPr lang="en-US" smtClean="0"/>
              <a:t>Software evolution</a:t>
            </a:r>
          </a:p>
        </p:txBody>
      </p:sp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B62550-8D56-4625-884A-4C7837F9EFB9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Software specification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The process of establishing what services are required and the constraints on the system’s operation and development.</a:t>
            </a:r>
          </a:p>
          <a:p>
            <a:pPr eaLnBrk="1" hangingPunct="1"/>
            <a:r>
              <a:rPr lang="en-GB" sz="2800" smtClean="0"/>
              <a:t>Requirements engineering process</a:t>
            </a:r>
          </a:p>
          <a:p>
            <a:pPr lvl="1" eaLnBrk="1" hangingPunct="1"/>
            <a:r>
              <a:rPr lang="en-GB" sz="2400" smtClean="0"/>
              <a:t>Feasibility study;</a:t>
            </a:r>
          </a:p>
          <a:p>
            <a:pPr lvl="1" eaLnBrk="1" hangingPunct="1"/>
            <a:r>
              <a:rPr lang="en-GB" sz="2400" smtClean="0"/>
              <a:t>Requirements elicitation and analysis;</a:t>
            </a:r>
          </a:p>
          <a:p>
            <a:pPr lvl="1" eaLnBrk="1" hangingPunct="1"/>
            <a:r>
              <a:rPr lang="en-GB" sz="2400" smtClean="0"/>
              <a:t>Requirements specification;</a:t>
            </a:r>
          </a:p>
          <a:p>
            <a:pPr lvl="1" eaLnBrk="1" hangingPunct="1"/>
            <a:r>
              <a:rPr lang="en-GB" sz="2400" smtClean="0"/>
              <a:t>Requirements validation.</a:t>
            </a:r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17A3F1-A779-4E33-9CF5-7D6C5174EBF7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418513" cy="1108075"/>
          </a:xfrm>
        </p:spPr>
        <p:txBody>
          <a:bodyPr/>
          <a:lstStyle/>
          <a:p>
            <a:pPr eaLnBrk="1" hangingPunct="1"/>
            <a:r>
              <a:rPr lang="en-GB" sz="4000" smtClean="0"/>
              <a:t>The requirements engineering process</a:t>
            </a:r>
            <a:endParaRPr lang="en-GB" smtClean="0"/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1FC7FF-3E94-472F-BE8A-A93C694DF2B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685800" y="2057400"/>
            <a:ext cx="8112125" cy="4267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8678" name="Picture 4" descr="4.6 RE-process.eps                                             000FF8E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76517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z="4000" smtClean="0"/>
              <a:t>Software design and implementation</a:t>
            </a:r>
            <a:endParaRPr lang="en-GB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The process of converting the system specification into an executable system.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Software design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400" smtClean="0"/>
              <a:t>Design a software structure that realises the specification;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Implementation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400" smtClean="0"/>
              <a:t>Translate this structure into an executable program;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The activities of design and implementation are closely related and may be inter-leaved.</a:t>
            </a:r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DF21CB-C7FF-48E1-8F4B-FD29988DEB19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Design process activities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Architectural design</a:t>
            </a:r>
          </a:p>
          <a:p>
            <a:pPr eaLnBrk="1" hangingPunct="1"/>
            <a:r>
              <a:rPr lang="en-GB" smtClean="0"/>
              <a:t>Abstract specification</a:t>
            </a:r>
          </a:p>
          <a:p>
            <a:pPr eaLnBrk="1" hangingPunct="1"/>
            <a:r>
              <a:rPr lang="en-GB" smtClean="0"/>
              <a:t>Interface design</a:t>
            </a:r>
          </a:p>
          <a:p>
            <a:pPr eaLnBrk="1" hangingPunct="1"/>
            <a:r>
              <a:rPr lang="en-GB" smtClean="0"/>
              <a:t>Component design</a:t>
            </a:r>
          </a:p>
          <a:p>
            <a:pPr eaLnBrk="1" hangingPunct="1"/>
            <a:r>
              <a:rPr lang="en-GB" smtClean="0"/>
              <a:t>Data structure design</a:t>
            </a:r>
          </a:p>
          <a:p>
            <a:pPr eaLnBrk="1" hangingPunct="1"/>
            <a:r>
              <a:rPr lang="en-GB" smtClean="0"/>
              <a:t>Algorithm design</a:t>
            </a:r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E2A16B-651E-4CEB-8FC1-7F5384B490EA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The software design process</a:t>
            </a: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72E55C-C94D-4737-A254-32B0B414E9E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304800" y="2209800"/>
            <a:ext cx="8569325" cy="4129088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0" name="Picture 4" descr="4.7 Design-process.eps                                         000FF8E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743200"/>
            <a:ext cx="8340725" cy="323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Structured methods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Systematic approaches to developing a software design.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The design is usually documented as a set of graphical models.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Possible models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400" smtClean="0"/>
              <a:t>Object model;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400" smtClean="0"/>
              <a:t>Sequence model;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400" smtClean="0"/>
              <a:t>State transition model;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400" smtClean="0"/>
              <a:t>Structural model;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400" smtClean="0"/>
              <a:t>Data-flow model.</a:t>
            </a:r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B5AF60-CB6C-4E0A-9F9D-F7BDDE29ECD0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Programming and debugging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Translating a design into a program and removing errors from that program.</a:t>
            </a:r>
          </a:p>
          <a:p>
            <a:pPr eaLnBrk="1" hangingPunct="1"/>
            <a:r>
              <a:rPr lang="en-GB" sz="2800" smtClean="0"/>
              <a:t>Programming is a personal activity - there is no generic programming process.</a:t>
            </a:r>
          </a:p>
          <a:p>
            <a:pPr eaLnBrk="1" hangingPunct="1"/>
            <a:r>
              <a:rPr lang="en-GB" sz="2800" smtClean="0"/>
              <a:t>Programmers carry out some program testing to discover faults in the program and remove these faults in the debugging process.</a:t>
            </a:r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93C3DA-1744-44E5-8576-F3229FFE1756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Objectives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To introduce software process models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To describe three generic process models and when they may be used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To describe outline process models for requirements engineering, software development, testing and evolution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To explain the Rational Unified Process model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To introduce CASE technology to support software process activities</a:t>
            </a:r>
          </a:p>
        </p:txBody>
      </p:sp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6A96B3-C733-462A-AE39-747479B22CDB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The debugging process</a:t>
            </a:r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AE70DD-4A38-488A-BB93-959C76AAFD4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612775" y="2293938"/>
            <a:ext cx="8034338" cy="2600325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4822" name="Picture 4" descr="4.8 Debugging-process.eps                                      000FF8E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75" y="3211513"/>
            <a:ext cx="75755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Software validation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Verification and validation (V &amp; V) is intended to show that a system conforms to its specification and meets the requirements of the system customer.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Involves checking and review processes and system testing.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System testing involves executing the system with test cases that are derived from the specification of the real data to be processed by the system.</a:t>
            </a:r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B407E5-BB9C-48DB-B491-D2D397B38E1B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The testing process</a:t>
            </a:r>
          </a:p>
        </p:txBody>
      </p:sp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66F7AA-7882-43F6-A467-551876E692EF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612775" y="2293938"/>
            <a:ext cx="7956550" cy="2678112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6870" name="Picture 4" descr="4.9 TestingProcess.eps                                         000FF8E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763" y="2600325"/>
            <a:ext cx="7345362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Line 5"/>
          <p:cNvSpPr>
            <a:spLocks noChangeShapeType="1"/>
          </p:cNvSpPr>
          <p:nvPr/>
        </p:nvSpPr>
        <p:spPr bwMode="auto">
          <a:xfrm>
            <a:off x="5049838" y="4283075"/>
            <a:ext cx="26019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Testing stages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804150" cy="4129088"/>
          </a:xfrm>
        </p:spPr>
        <p:txBody>
          <a:bodyPr/>
          <a:lstStyle/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Component or unit testing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400" smtClean="0"/>
              <a:t>Individual components are tested independently; 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400" smtClean="0"/>
              <a:t>Components may be functions or objects or coherent groupings of these entities.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System testing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400" smtClean="0"/>
              <a:t>Testing of the system as a whole. Testing of emergent properties is particularly important.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Acceptance testing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400" smtClean="0"/>
              <a:t>Testing with customer data to check that the system meets the customer’s needs.</a:t>
            </a:r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5FFD4C-345F-41D1-8FAA-8A1BD19700AA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Testing phases</a:t>
            </a:r>
          </a:p>
        </p:txBody>
      </p:sp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38579E-7513-4341-BC10-7E84DD117A4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458788" y="2141538"/>
            <a:ext cx="8493125" cy="3900487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8918" name="Picture 4" descr="4.10 Testing-phases.eps                                        000FF8E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8" y="2676525"/>
            <a:ext cx="8264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Software evolution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smtClean="0"/>
              <a:t>Software is inherently flexible and can change.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As requirements change through changing business circumstances, the software that supports the business must also evolve and change.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Although there has been a demarcation between development and evolution (maintenance) this is increasingly irrelevant as fewer and fewer systems are completely new.</a:t>
            </a:r>
          </a:p>
        </p:txBody>
      </p:sp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6BEF74-3283-47D6-BC77-8F32FCACBA4B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System evolution</a:t>
            </a:r>
          </a:p>
        </p:txBody>
      </p:sp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F00868-1516-446B-84F2-519797329B7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612775" y="2217738"/>
            <a:ext cx="8262938" cy="35179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0966" name="Picture 4" descr="4.11 System evolution.eps                                      000FF8E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175" y="2676525"/>
            <a:ext cx="795813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US" smtClean="0"/>
              <a:t>The Rational Unified Process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modern process model derived from the work on the UML and associated process.</a:t>
            </a:r>
          </a:p>
          <a:p>
            <a:pPr eaLnBrk="1" hangingPunct="1"/>
            <a:r>
              <a:rPr lang="en-US" sz="2800" smtClean="0"/>
              <a:t>Normally described from 3 perspectives</a:t>
            </a:r>
          </a:p>
          <a:p>
            <a:pPr lvl="1" eaLnBrk="1" hangingPunct="1"/>
            <a:r>
              <a:rPr lang="en-US" sz="2400" smtClean="0"/>
              <a:t>A dynamic perspective that shows phases over time;</a:t>
            </a:r>
          </a:p>
          <a:p>
            <a:pPr lvl="1" eaLnBrk="1" hangingPunct="1"/>
            <a:r>
              <a:rPr lang="en-US" sz="2400" smtClean="0"/>
              <a:t>A static perspective that shows process activities;</a:t>
            </a:r>
          </a:p>
          <a:p>
            <a:pPr lvl="1" eaLnBrk="1" hangingPunct="1"/>
            <a:r>
              <a:rPr lang="en-US" sz="2400" smtClean="0"/>
              <a:t>A practive perspective that suggests good practice.</a:t>
            </a:r>
          </a:p>
        </p:txBody>
      </p:sp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548B36-8CEF-431E-A75C-33ED767C96CA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US" smtClean="0"/>
              <a:t>RUP phase model</a:t>
            </a: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E32220-0024-4E62-9453-3B7305C85091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612775" y="2447925"/>
            <a:ext cx="8110538" cy="2524125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3014" name="Picture 4" descr="4.12 RUP phases.eps                                            000FF8E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575" y="2830513"/>
            <a:ext cx="7499350" cy="181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US" smtClean="0"/>
              <a:t>RUP phases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Establish the business case for the system.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Elaboration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Develop an understanding of the problem domain and the system architecture.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System design, programming and testing.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Transition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Deploy the system in its operating environment.</a:t>
            </a:r>
          </a:p>
        </p:txBody>
      </p:sp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6761A2-3120-4830-9467-84AFFA0E8E1C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The software process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A structured set of activities required to develop a </a:t>
            </a:r>
            <a:br>
              <a:rPr lang="en-GB" sz="2800" smtClean="0"/>
            </a:br>
            <a:r>
              <a:rPr lang="en-GB" sz="2800" smtClean="0"/>
              <a:t>software system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500" smtClean="0"/>
              <a:t>Specification;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500" smtClean="0"/>
              <a:t>Design;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500" smtClean="0"/>
              <a:t>Validation;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500" smtClean="0"/>
              <a:t>Evolution.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A software process model is an abstract representation of a process. It presents a description of a process from some particular perspective.</a:t>
            </a:r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7C8F61-3163-4D29-96DC-568E8F54B0D5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US" smtClean="0"/>
              <a:t>RUP good practice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Develop software iteratively</a:t>
            </a:r>
          </a:p>
          <a:p>
            <a:pPr eaLnBrk="1" hangingPunct="1"/>
            <a:r>
              <a:rPr lang="en-US" smtClean="0"/>
              <a:t>Manage requirements</a:t>
            </a:r>
          </a:p>
          <a:p>
            <a:pPr eaLnBrk="1" hangingPunct="1"/>
            <a:r>
              <a:rPr lang="en-US" smtClean="0"/>
              <a:t>Use component-based architectures</a:t>
            </a:r>
          </a:p>
          <a:p>
            <a:pPr eaLnBrk="1" hangingPunct="1"/>
            <a:r>
              <a:rPr lang="en-US" smtClean="0"/>
              <a:t>Visually model software</a:t>
            </a:r>
          </a:p>
          <a:p>
            <a:pPr eaLnBrk="1" hangingPunct="1"/>
            <a:r>
              <a:rPr lang="en-US" smtClean="0"/>
              <a:t>Verify software quality</a:t>
            </a:r>
          </a:p>
          <a:p>
            <a:pPr eaLnBrk="1" hangingPunct="1"/>
            <a:r>
              <a:rPr lang="en-US" smtClean="0"/>
              <a:t>Control changes to software</a:t>
            </a:r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97DAFA-48B4-40BE-8159-E077A988D19D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93038" cy="762000"/>
          </a:xfrm>
        </p:spPr>
        <p:txBody>
          <a:bodyPr/>
          <a:lstStyle/>
          <a:p>
            <a:pPr eaLnBrk="1" hangingPunct="1"/>
            <a:r>
              <a:rPr lang="en-US" smtClean="0"/>
              <a:t>Static workflows</a:t>
            </a:r>
          </a:p>
        </p:txBody>
      </p:sp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6CAA9C-3066-4E99-BCFA-383EBFD4B0B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5662613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09600" y="762000"/>
          <a:ext cx="8077200" cy="5722938"/>
        </p:xfrm>
        <a:graphic>
          <a:graphicData uri="http://schemas.openxmlformats.org/presentationml/2006/ole">
            <p:oleObj spid="_x0000_s1026" name="Document" r:id="rId3" imgW="6083808" imgH="4715256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z="4000" smtClean="0"/>
              <a:t>Computer-aided software engineering</a:t>
            </a:r>
            <a:endParaRPr lang="en-GB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500" smtClean="0"/>
              <a:t>Computer-aided software engineering (CASE) is software to support software development and evolution processes.</a:t>
            </a:r>
          </a:p>
          <a:p>
            <a:pPr eaLnBrk="1" hangingPunct="1"/>
            <a:r>
              <a:rPr lang="en-GB" sz="2500" smtClean="0"/>
              <a:t>Activity automation</a:t>
            </a:r>
          </a:p>
          <a:p>
            <a:pPr lvl="1" eaLnBrk="1" hangingPunct="1"/>
            <a:r>
              <a:rPr lang="en-GB" sz="2200" smtClean="0"/>
              <a:t>Graphical editors for system model development;</a:t>
            </a:r>
          </a:p>
          <a:p>
            <a:pPr lvl="1" eaLnBrk="1" hangingPunct="1"/>
            <a:r>
              <a:rPr lang="en-GB" sz="2200" smtClean="0"/>
              <a:t>Data dictionary to manage design entities;</a:t>
            </a:r>
          </a:p>
          <a:p>
            <a:pPr lvl="1" eaLnBrk="1" hangingPunct="1"/>
            <a:r>
              <a:rPr lang="en-GB" sz="2200" smtClean="0"/>
              <a:t>Graphical UI builder for user interface construction;</a:t>
            </a:r>
          </a:p>
          <a:p>
            <a:pPr lvl="1" eaLnBrk="1" hangingPunct="1"/>
            <a:r>
              <a:rPr lang="en-GB" sz="2200" smtClean="0"/>
              <a:t>Debuggers to support program fault finding;</a:t>
            </a:r>
          </a:p>
          <a:p>
            <a:pPr lvl="1" eaLnBrk="1" hangingPunct="1"/>
            <a:r>
              <a:rPr lang="en-GB" sz="2200" smtClean="0"/>
              <a:t>Automated translators to generate new versions of a program.</a:t>
            </a:r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ED4458-C7CC-43D5-AFDE-75A150F92004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Case technology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smtClean="0"/>
              <a:t>Case technology has led to significant improvements in the software process. However, these are not the order of magnitude improvements that were once predicted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Software engineering requires creative thought - this is not readily automated;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Software engineering is a team activity and, for large projects, much time is spent in team interactions. CASE technology does not really support these.</a:t>
            </a:r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C0BEEF-0B38-47F9-8E8B-FBF43B1835AC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CASE classification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500" smtClean="0"/>
              <a:t>Classification helps us understand the different types of CASE tools and their support for process activities.</a:t>
            </a:r>
          </a:p>
          <a:p>
            <a:pPr eaLnBrk="1" hangingPunct="1">
              <a:lnSpc>
                <a:spcPct val="90000"/>
              </a:lnSpc>
            </a:pPr>
            <a:r>
              <a:rPr lang="en-GB" sz="2500" smtClean="0"/>
              <a:t>Functional perspective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Tools are classified according to their specific function.</a:t>
            </a:r>
          </a:p>
          <a:p>
            <a:pPr eaLnBrk="1" hangingPunct="1">
              <a:lnSpc>
                <a:spcPct val="90000"/>
              </a:lnSpc>
            </a:pPr>
            <a:r>
              <a:rPr lang="en-GB" sz="2500" smtClean="0"/>
              <a:t>Process perspective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Tools are classified according to process activities that are supported.</a:t>
            </a:r>
          </a:p>
          <a:p>
            <a:pPr eaLnBrk="1" hangingPunct="1">
              <a:lnSpc>
                <a:spcPct val="90000"/>
              </a:lnSpc>
            </a:pPr>
            <a:r>
              <a:rPr lang="en-GB" sz="2500" smtClean="0"/>
              <a:t>Integration perspective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Tools are classified according to their organisation into integrated units.	</a:t>
            </a:r>
          </a:p>
        </p:txBody>
      </p:sp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76D597-32E1-442E-9040-0C03D03844E3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93038" cy="685800"/>
          </a:xfrm>
        </p:spPr>
        <p:txBody>
          <a:bodyPr/>
          <a:lstStyle/>
          <a:p>
            <a:pPr eaLnBrk="1" hangingPunct="1"/>
            <a:r>
              <a:rPr lang="en-GB" smtClean="0"/>
              <a:t>Functional tool classification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913479-9258-49BD-95DA-F2F957776FBB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5815013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28600" y="914400"/>
          <a:ext cx="8610600" cy="5257800"/>
        </p:xfrm>
        <a:graphic>
          <a:graphicData uri="http://schemas.openxmlformats.org/presentationml/2006/ole">
            <p:oleObj spid="_x0000_s2050" name="Document" r:id="rId4" imgW="5605272" imgH="3361944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93038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Activity-based tool classification</a:t>
            </a:r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07DEBB-75B5-45B8-B419-C2F864D34DD9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0" y="762000"/>
            <a:ext cx="8915400" cy="5662613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9158" name="Picture 4" descr="4.15 Activity-based class.eps                                  000FF8E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838200"/>
            <a:ext cx="8153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CASE integration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Tools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400" smtClean="0"/>
              <a:t>Support individual process tasks such as design consistency checking, text editing, etc.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Workbenches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400" smtClean="0"/>
              <a:t>Support a process phase such as specification or design, Normally include a number of integrated tools.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Environments</a:t>
            </a:r>
          </a:p>
          <a:p>
            <a:pPr marL="1035050" lvl="1" indent="-455613" eaLnBrk="1" hangingPunct="1">
              <a:lnSpc>
                <a:spcPct val="90000"/>
              </a:lnSpc>
            </a:pPr>
            <a:r>
              <a:rPr lang="en-GB" sz="2400" smtClean="0"/>
              <a:t>Support all or a substantial part of an entire software process. Normally include several integrated workbenches.</a:t>
            </a: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9625B2-189A-41BD-8773-7548817E8857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99463" cy="685800"/>
          </a:xfrm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Tools, workbenches, </a:t>
            </a:r>
            <a:r>
              <a:rPr lang="en-GB" sz="3600" smtClean="0"/>
              <a:t>environments</a:t>
            </a:r>
          </a:p>
        </p:txBody>
      </p:sp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449DC9-4848-45C1-9D77-0B2CFF27C21A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51205" name="Rectangle 3"/>
          <p:cNvSpPr>
            <a:spLocks noChangeArrowheads="1"/>
          </p:cNvSpPr>
          <p:nvPr/>
        </p:nvSpPr>
        <p:spPr bwMode="auto">
          <a:xfrm>
            <a:off x="0" y="685800"/>
            <a:ext cx="8799513" cy="5738813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1206" name="Picture 4" descr="4.16 Tools, wbs,envs.eps                                       000FF8E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780415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Key points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5138" indent="-465138" eaLnBrk="1" hangingPunct="1">
              <a:lnSpc>
                <a:spcPct val="90000"/>
              </a:lnSpc>
            </a:pPr>
            <a:r>
              <a:rPr lang="en-GB" sz="2400" smtClean="0"/>
              <a:t>Software processes are the activities involved in producing and evolving a software system. 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400" smtClean="0"/>
              <a:t>Software process models are abstract representations of these processes.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400" smtClean="0"/>
              <a:t>General activities are specification, design and implementation, validation and evolution.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400" smtClean="0"/>
              <a:t>Generic process models describe the organisation of software processes. Examples include the waterfall model, evolutionary development and component-based software engineering.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400" smtClean="0"/>
              <a:t>Iterative process models describe the software process as a cycle of activities.</a:t>
            </a:r>
          </a:p>
        </p:txBody>
      </p:sp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A63376-09D3-4A67-9AD9-DF21F261AAF3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551863" cy="1108075"/>
          </a:xfrm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Generic software process models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marL="465138" indent="-465138" eaLnBrk="1" hangingPunct="1"/>
            <a:r>
              <a:rPr lang="en-GB" sz="2000" smtClean="0"/>
              <a:t>The waterfall model</a:t>
            </a:r>
          </a:p>
          <a:p>
            <a:pPr marL="1035050" lvl="1" indent="-455613" eaLnBrk="1" hangingPunct="1"/>
            <a:r>
              <a:rPr lang="en-GB" sz="2000" smtClean="0"/>
              <a:t>Separate and distinct phases of specification and development.</a:t>
            </a:r>
          </a:p>
          <a:p>
            <a:pPr marL="465138" indent="-465138" eaLnBrk="1" hangingPunct="1"/>
            <a:r>
              <a:rPr lang="en-GB" sz="2000" smtClean="0"/>
              <a:t>Evolutionary development</a:t>
            </a:r>
          </a:p>
          <a:p>
            <a:pPr marL="1035050" lvl="1" indent="-455613" eaLnBrk="1" hangingPunct="1"/>
            <a:r>
              <a:rPr lang="en-GB" sz="2000" smtClean="0"/>
              <a:t>Specification, development and validation are interleaved.</a:t>
            </a:r>
          </a:p>
          <a:p>
            <a:pPr marL="465138" indent="-465138" eaLnBrk="1" hangingPunct="1"/>
            <a:r>
              <a:rPr lang="en-GB" sz="2000" smtClean="0"/>
              <a:t>Component-based software engineering</a:t>
            </a:r>
          </a:p>
          <a:p>
            <a:pPr marL="1035050" lvl="1" indent="-455613" eaLnBrk="1" hangingPunct="1"/>
            <a:r>
              <a:rPr lang="en-GB" sz="2000" smtClean="0"/>
              <a:t>The system is assembled from existing components.</a:t>
            </a:r>
          </a:p>
          <a:p>
            <a:pPr marL="465138" indent="-465138" eaLnBrk="1" hangingPunct="1"/>
            <a:r>
              <a:rPr lang="en-GB" sz="2000" smtClean="0"/>
              <a:t>There are many variants of these models e.g. formal development where a waterfall-like process is used but the specification is a formal specification that is refined through several stages to an implementable design.</a:t>
            </a:r>
          </a:p>
        </p:txBody>
      </p:sp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450290-AE3B-4752-9DC5-8C343881008B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Key points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5138" indent="-465138" eaLnBrk="1" hangingPunct="1">
              <a:lnSpc>
                <a:spcPct val="90000"/>
              </a:lnSpc>
            </a:pPr>
            <a:r>
              <a:rPr lang="en-GB" sz="2400" smtClean="0"/>
              <a:t>Requirements engineering is the process of developing a software specification.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400" smtClean="0"/>
              <a:t>Design and implementation processes transform the specification to an executable program.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400" smtClean="0"/>
              <a:t>Validation involves checking that the system meets to its specification and user needs.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400" smtClean="0"/>
              <a:t>Evolution is concerned with modifying the system after it is in use.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400" smtClean="0"/>
              <a:t>The Rational Unified Process is a generic process model that separates activities from phases.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400" smtClean="0"/>
              <a:t>CASE technology supports software process activities.</a:t>
            </a:r>
          </a:p>
        </p:txBody>
      </p:sp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908739-2193-48F1-9B57-8265422B6054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15F69E-31A1-41BF-960C-44C5734AFE5B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2286000"/>
            <a:ext cx="77724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In this chapter we have come across:</a:t>
            </a:r>
          </a:p>
          <a:p>
            <a:pPr eaLnBrk="1" hangingPunct="1">
              <a:buFont typeface="Wingdings" pitchFamily="2" charset="2"/>
              <a:buNone/>
            </a:pPr>
            <a:endParaRPr lang="en-AU" smtClean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en-US" smtClean="0"/>
              <a:t>Summary</a:t>
            </a:r>
            <a:endParaRPr lang="en-AU" smtClean="0"/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914400" y="3048000"/>
            <a:ext cx="6781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sz="1600"/>
              <a:t>Models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sz="1600"/>
              <a:t>Process Iteration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sz="1600"/>
              <a:t>Process Activities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GB" sz="1600"/>
              <a:t>The Rational Unified Process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GB" sz="1600"/>
              <a:t>Computer-Aided Software Engineering</a:t>
            </a: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Waterfall model</a:t>
            </a:r>
          </a:p>
        </p:txBody>
      </p:sp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DF8EEE-7346-4602-8528-63C988A70E8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600200" y="1981200"/>
            <a:ext cx="6962775" cy="4435475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46" name="Picture 4" descr="4.1. SW-life-cycle.eps                                         000FF8EC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905000"/>
            <a:ext cx="6427788" cy="399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Waterfall model phases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Requirements analysis and definition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System and software design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Implementation and unit testing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Integration and system testing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Operation and maintenance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GB" sz="2800" smtClean="0"/>
              <a:t>The main drawback of the waterfall model is the difficulty of accommodating change after the process is underway. One phase has to be complete before moving onto the next phase.</a:t>
            </a:r>
          </a:p>
        </p:txBody>
      </p:sp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CF3757-378A-4940-A89A-1B3EE253C67D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</p:spPr>
        <p:txBody>
          <a:bodyPr/>
          <a:lstStyle/>
          <a:p>
            <a:pPr eaLnBrk="1" hangingPunct="1"/>
            <a:r>
              <a:rPr lang="en-GB" smtClean="0"/>
              <a:t>Waterfall model problems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5138" indent="-465138" eaLnBrk="1" hangingPunct="1"/>
            <a:r>
              <a:rPr lang="en-GB" sz="2400" smtClean="0"/>
              <a:t>Inflexible partitioning of the project into distinct stages makes it difficult to respond to changing customer requirements.</a:t>
            </a:r>
          </a:p>
          <a:p>
            <a:pPr marL="465138" indent="-465138" eaLnBrk="1" hangingPunct="1"/>
            <a:r>
              <a:rPr lang="en-GB" sz="2400" smtClean="0"/>
              <a:t>Therefore, this model is only appropriate when the requirements are well-understood and changes will be fairly limited during the design process. </a:t>
            </a:r>
          </a:p>
          <a:p>
            <a:pPr marL="465138" indent="-465138" eaLnBrk="1" hangingPunct="1"/>
            <a:r>
              <a:rPr lang="en-GB" sz="2400" smtClean="0"/>
              <a:t>Few business systems have stable requirements.</a:t>
            </a:r>
          </a:p>
          <a:p>
            <a:pPr marL="465138" indent="-465138" eaLnBrk="1" hangingPunct="1"/>
            <a:r>
              <a:rPr lang="en-GB" sz="2400" smtClean="0"/>
              <a:t>The waterfall model is mostly used for large systems engineering projects where a system is developed at several sites. </a:t>
            </a:r>
          </a:p>
        </p:txBody>
      </p:sp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C9222E-1D52-4A97-94AB-8441D791DA3A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1463675"/>
          </a:xfrm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Evolutionary development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z="2800" smtClean="0"/>
              <a:t>Exploratory development </a:t>
            </a:r>
          </a:p>
          <a:p>
            <a:pPr lvl="1" eaLnBrk="1" hangingPunct="1"/>
            <a:r>
              <a:rPr lang="en-GB" sz="2400" smtClean="0"/>
              <a:t>Objective is to work with customers and to evolve a final system from an initial outline specification. Should start with well-understood requirements and add new features as proposed by the customer.</a:t>
            </a:r>
          </a:p>
          <a:p>
            <a:pPr eaLnBrk="1" hangingPunct="1"/>
            <a:r>
              <a:rPr lang="en-GB" sz="2800" smtClean="0"/>
              <a:t>Throw-away prototyping</a:t>
            </a:r>
          </a:p>
          <a:p>
            <a:pPr lvl="1" eaLnBrk="1" hangingPunct="1"/>
            <a:r>
              <a:rPr lang="en-GB" sz="2400" smtClean="0"/>
              <a:t>Objective is to understand the system requirements. Should start with poorly understood requirements to clarify what is really needed.</a:t>
            </a:r>
          </a:p>
        </p:txBody>
      </p:sp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 RVCE    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D7148D-15AF-4AE7-AEB5-289A8658D0A3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1905</Words>
  <Application>Microsoft Office PowerPoint</Application>
  <PresentationFormat>On-screen Show (4:3)</PresentationFormat>
  <Paragraphs>348</Paragraphs>
  <Slides>51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Tahoma</vt:lpstr>
      <vt:lpstr>Arial</vt:lpstr>
      <vt:lpstr>Wingdings</vt:lpstr>
      <vt:lpstr>Office Theme</vt:lpstr>
      <vt:lpstr>Microsoft Word Document</vt:lpstr>
      <vt:lpstr>Software Engineering</vt:lpstr>
      <vt:lpstr>Chapter 3- Software Processes</vt:lpstr>
      <vt:lpstr>Objectives</vt:lpstr>
      <vt:lpstr>The software process</vt:lpstr>
      <vt:lpstr>Generic software process models</vt:lpstr>
      <vt:lpstr>Waterfall model</vt:lpstr>
      <vt:lpstr>Waterfall model phases</vt:lpstr>
      <vt:lpstr>Waterfall model problems</vt:lpstr>
      <vt:lpstr>Evolutionary development</vt:lpstr>
      <vt:lpstr>Evolutionary development</vt:lpstr>
      <vt:lpstr>Evolutionary development</vt:lpstr>
      <vt:lpstr>Component-based software engineering</vt:lpstr>
      <vt:lpstr>Reuse-oriented development</vt:lpstr>
      <vt:lpstr>Process iteration</vt:lpstr>
      <vt:lpstr>Incremental delivery</vt:lpstr>
      <vt:lpstr>Incremental development</vt:lpstr>
      <vt:lpstr>Incremental development advantages</vt:lpstr>
      <vt:lpstr>Extreme programming</vt:lpstr>
      <vt:lpstr>Spiral development</vt:lpstr>
      <vt:lpstr>Spiral model of the software process</vt:lpstr>
      <vt:lpstr>Spiral model sectors</vt:lpstr>
      <vt:lpstr>Process activities</vt:lpstr>
      <vt:lpstr>Software specification</vt:lpstr>
      <vt:lpstr>The requirements engineering process</vt:lpstr>
      <vt:lpstr>Software design and implementation</vt:lpstr>
      <vt:lpstr>Design process activities</vt:lpstr>
      <vt:lpstr>The software design process</vt:lpstr>
      <vt:lpstr>Structured methods</vt:lpstr>
      <vt:lpstr>Programming and debugging</vt:lpstr>
      <vt:lpstr>The debugging process</vt:lpstr>
      <vt:lpstr>Software validation</vt:lpstr>
      <vt:lpstr>The testing process</vt:lpstr>
      <vt:lpstr>Testing stages</vt:lpstr>
      <vt:lpstr>Testing phases</vt:lpstr>
      <vt:lpstr>Software evolution</vt:lpstr>
      <vt:lpstr>System evolution</vt:lpstr>
      <vt:lpstr>The Rational Unified Process</vt:lpstr>
      <vt:lpstr>RUP phase model</vt:lpstr>
      <vt:lpstr>RUP phases</vt:lpstr>
      <vt:lpstr>RUP good practice</vt:lpstr>
      <vt:lpstr>Static workflows</vt:lpstr>
      <vt:lpstr>Computer-aided software engineering</vt:lpstr>
      <vt:lpstr>Case technology</vt:lpstr>
      <vt:lpstr>CASE classification</vt:lpstr>
      <vt:lpstr>Functional tool classification</vt:lpstr>
      <vt:lpstr>Activity-based tool classification</vt:lpstr>
      <vt:lpstr>CASE integration</vt:lpstr>
      <vt:lpstr>Tools, workbenches, environments</vt:lpstr>
      <vt:lpstr>Key points</vt:lpstr>
      <vt:lpstr>Key points</vt:lpstr>
      <vt:lpstr>Summary</vt:lpstr>
    </vt:vector>
  </TitlesOfParts>
  <Company>Dept. Of ISE, RVCE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Slides: Chap 1- Overview </dc:title>
  <dc:subject>Cryptography &amp; Network Security</dc:subject>
  <dc:creator>DEEPIKA C N</dc:creator>
  <cp:lastModifiedBy>EC02</cp:lastModifiedBy>
  <cp:revision>89</cp:revision>
  <dcterms:created xsi:type="dcterms:W3CDTF">2008-02-07T06:39:22Z</dcterms:created>
  <dcterms:modified xsi:type="dcterms:W3CDTF">2015-01-05T10:06:13Z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DEEPIKA C N</vt:lpwstr>
  </property>
  <property fmtid="{D5CDD505-2E9C-101B-9397-08002B2CF9AE}" pid="3" name="Recorded By">
    <vt:filetime>2008-07-01T18:30:00Z</vt:filetime>
  </property>
  <property fmtid="{D5CDD505-2E9C-101B-9397-08002B2CF9AE}" pid="4" name="Purpose">
    <vt:lpwstr>Lecture Slides</vt:lpwstr>
  </property>
  <property fmtid="{D5CDD505-2E9C-101B-9397-08002B2CF9AE}" pid="5" name="Reference">
    <vt:lpwstr>Book by William Stallings</vt:lpwstr>
  </property>
  <property fmtid="{D5CDD505-2E9C-101B-9397-08002B2CF9AE}" pid="6" name="Division">
    <vt:lpwstr>CS843</vt:lpwstr>
  </property>
</Properties>
</file>