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Lst>
  <p:notesMasterIdLst>
    <p:notesMasterId r:id="rId106"/>
  </p:notesMasterIdLst>
  <p:handoutMasterIdLst>
    <p:handoutMasterId r:id="rId107"/>
  </p:handoutMasterIdLst>
  <p:sldIdLst>
    <p:sldId id="257" r:id="rId2"/>
    <p:sldId id="281" r:id="rId3"/>
    <p:sldId id="285"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 id="376" r:id="rId89"/>
    <p:sldId id="377" r:id="rId90"/>
    <p:sldId id="378" r:id="rId91"/>
    <p:sldId id="379" r:id="rId92"/>
    <p:sldId id="380" r:id="rId93"/>
    <p:sldId id="381" r:id="rId94"/>
    <p:sldId id="382" r:id="rId95"/>
    <p:sldId id="383" r:id="rId96"/>
    <p:sldId id="384" r:id="rId97"/>
    <p:sldId id="385" r:id="rId98"/>
    <p:sldId id="386" r:id="rId99"/>
    <p:sldId id="387" r:id="rId100"/>
    <p:sldId id="286" r:id="rId101"/>
    <p:sldId id="287" r:id="rId102"/>
    <p:sldId id="288" r:id="rId103"/>
    <p:sldId id="289" r:id="rId104"/>
    <p:sldId id="283" r:id="rId10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8" autoAdjust="0"/>
  </p:normalViewPr>
  <p:slideViewPr>
    <p:cSldViewPr>
      <p:cViewPr varScale="1">
        <p:scale>
          <a:sx n="63" d="100"/>
          <a:sy n="63" d="100"/>
        </p:scale>
        <p:origin x="-6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74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74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7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EC98233B-C4FE-4247-A54A-91B380432DD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95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599B42C6-5B44-4E24-BC1A-25E5167726D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D06330CA-FDCE-4194-BECF-9F999A3BCBD5}" type="slidenum">
              <a:rPr lang="en-US" smtClean="0">
                <a:latin typeface="Arial" pitchFamily="34" charset="0"/>
              </a:rPr>
              <a:pPr/>
              <a:t>1</a:t>
            </a:fld>
            <a:endParaRPr lang="en-US" smtClean="0">
              <a:latin typeface="Arial" pitchFamily="34" charset="0"/>
            </a:endParaRPr>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CAFADE4C-6A89-4553-BA7B-54532C840B4D}"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ACECCE90-973A-4BE9-BF73-28E21955511F}"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322092CB-DA89-4F5A-AFB0-2FBB28FEB3A1}"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21FF2087-C3AB-4E5D-A1CA-C73AC5F1CDD6}"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Deepika C N                 RVCE    </a:t>
            </a:r>
            <a:endParaRPr lang="en-US"/>
          </a:p>
        </p:txBody>
      </p:sp>
      <p:sp>
        <p:nvSpPr>
          <p:cNvPr id="6" name="Slide Number Placeholder 5"/>
          <p:cNvSpPr>
            <a:spLocks noGrp="1"/>
          </p:cNvSpPr>
          <p:nvPr>
            <p:ph type="sldNum" sz="quarter" idx="12"/>
          </p:nvPr>
        </p:nvSpPr>
        <p:spPr/>
        <p:txBody>
          <a:bodyPr/>
          <a:lstStyle/>
          <a:p>
            <a:pPr>
              <a:defRPr/>
            </a:pPr>
            <a:fld id="{7274B353-0B5C-408B-ACFE-80DC86581005}"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7348A354-8F9A-40A0-8594-A173FE0EE62A}"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Deepika C N                 RVCE    </a:t>
            </a:r>
            <a:endParaRPr lang="en-US"/>
          </a:p>
        </p:txBody>
      </p:sp>
      <p:sp>
        <p:nvSpPr>
          <p:cNvPr id="9" name="Slide Number Placeholder 8"/>
          <p:cNvSpPr>
            <a:spLocks noGrp="1"/>
          </p:cNvSpPr>
          <p:nvPr>
            <p:ph type="sldNum" sz="quarter" idx="12"/>
          </p:nvPr>
        </p:nvSpPr>
        <p:spPr/>
        <p:txBody>
          <a:bodyPr/>
          <a:lstStyle/>
          <a:p>
            <a:pPr>
              <a:defRPr/>
            </a:pPr>
            <a:fld id="{218E387A-ECF9-491E-A6C9-E6D45C658FF3}"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Deepika C N                 RVCE    </a:t>
            </a:r>
            <a:endParaRPr lang="en-US"/>
          </a:p>
        </p:txBody>
      </p:sp>
      <p:sp>
        <p:nvSpPr>
          <p:cNvPr id="5" name="Slide Number Placeholder 4"/>
          <p:cNvSpPr>
            <a:spLocks noGrp="1"/>
          </p:cNvSpPr>
          <p:nvPr>
            <p:ph type="sldNum" sz="quarter" idx="12"/>
          </p:nvPr>
        </p:nvSpPr>
        <p:spPr/>
        <p:txBody>
          <a:bodyPr/>
          <a:lstStyle/>
          <a:p>
            <a:pPr>
              <a:defRPr/>
            </a:pPr>
            <a:fld id="{87EF0FBA-8693-4CF6-83D0-FE367D8EA867}"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Deepika C N                 RVCE    </a:t>
            </a:r>
            <a:endParaRPr lang="en-US"/>
          </a:p>
        </p:txBody>
      </p:sp>
      <p:sp>
        <p:nvSpPr>
          <p:cNvPr id="4" name="Slide Number Placeholder 3"/>
          <p:cNvSpPr>
            <a:spLocks noGrp="1"/>
          </p:cNvSpPr>
          <p:nvPr>
            <p:ph type="sldNum" sz="quarter" idx="12"/>
          </p:nvPr>
        </p:nvSpPr>
        <p:spPr/>
        <p:txBody>
          <a:bodyPr/>
          <a:lstStyle/>
          <a:p>
            <a:pPr>
              <a:defRPr/>
            </a:pPr>
            <a:fld id="{DB6D7F42-3A6C-475D-9B2B-E711FA1C076A}"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70835696-5289-4442-BB70-85AF7723623D}"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Deepika C N                 RVCE    </a:t>
            </a:r>
            <a:endParaRPr lang="en-US"/>
          </a:p>
        </p:txBody>
      </p:sp>
      <p:sp>
        <p:nvSpPr>
          <p:cNvPr id="7" name="Slide Number Placeholder 6"/>
          <p:cNvSpPr>
            <a:spLocks noGrp="1"/>
          </p:cNvSpPr>
          <p:nvPr>
            <p:ph type="sldNum" sz="quarter" idx="12"/>
          </p:nvPr>
        </p:nvSpPr>
        <p:spPr/>
        <p:txBody>
          <a:bodyPr/>
          <a:lstStyle/>
          <a:p>
            <a:pPr>
              <a:defRPr/>
            </a:pPr>
            <a:fld id="{8D4CCA24-9AB4-46FD-9AED-F34C714623CC}" type="slidenum">
              <a:rPr lang="en-US" smtClean="0"/>
              <a:pPr>
                <a:defRPr/>
              </a:pPr>
              <a:t>‹#›</a:t>
            </a:fld>
            <a:endParaRPr lang="en-US"/>
          </a:p>
        </p:txBody>
      </p:sp>
    </p:spTree>
  </p:cSld>
  <p:clrMapOvr>
    <a:masterClrMapping/>
  </p:clrMapOvr>
  <p:transition spd="med">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Deepika C N                 RVCE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126E849-2612-4C6F-B689-56946663073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ransition spd="med">
    <p:random/>
  </p:transition>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219200" y="381000"/>
            <a:ext cx="7162800" cy="936625"/>
          </a:xfrm>
        </p:spPr>
        <p:txBody>
          <a:bodyPr/>
          <a:lstStyle/>
          <a:p>
            <a:pPr eaLnBrk="1" hangingPunct="1"/>
            <a:r>
              <a:rPr lang="en-US" smtClean="0"/>
              <a:t>Software Engineering</a:t>
            </a:r>
            <a:endParaRPr lang="en-AU" smtClean="0"/>
          </a:p>
        </p:txBody>
      </p:sp>
      <p:sp>
        <p:nvSpPr>
          <p:cNvPr id="14339" name="Rectangle 3"/>
          <p:cNvSpPr>
            <a:spLocks noGrp="1" noChangeArrowheads="1"/>
          </p:cNvSpPr>
          <p:nvPr>
            <p:ph type="subTitle" idx="1"/>
          </p:nvPr>
        </p:nvSpPr>
        <p:spPr>
          <a:xfrm>
            <a:off x="1143000" y="2590800"/>
            <a:ext cx="7543800" cy="3128963"/>
          </a:xfrm>
        </p:spPr>
        <p:txBody>
          <a:bodyPr/>
          <a:lstStyle/>
          <a:p>
            <a:pPr algn="l" eaLnBrk="1" hangingPunct="1"/>
            <a:r>
              <a:rPr lang="en-US" sz="1800" b="1" dirty="0" smtClean="0"/>
              <a:t>Text Book:</a:t>
            </a:r>
            <a:r>
              <a:rPr lang="en-US" sz="2800" dirty="0" smtClean="0"/>
              <a:t> by </a:t>
            </a:r>
            <a:r>
              <a:rPr lang="en-US" dirty="0" smtClean="0">
                <a:solidFill>
                  <a:schemeClr val="tx2"/>
                </a:solidFill>
              </a:rPr>
              <a:t>Ian </a:t>
            </a:r>
            <a:r>
              <a:rPr lang="en-US" dirty="0" err="1" smtClean="0">
                <a:solidFill>
                  <a:schemeClr val="tx2"/>
                </a:solidFill>
              </a:rPr>
              <a:t>Sommerville</a:t>
            </a:r>
            <a:r>
              <a:rPr lang="en-US" smtClean="0">
                <a:solidFill>
                  <a:schemeClr val="tx2"/>
                </a:solidFill>
              </a:rPr>
              <a:t>, </a:t>
            </a:r>
            <a:r>
              <a:rPr lang="en-US"/>
              <a:t>9</a:t>
            </a:r>
            <a:r>
              <a:rPr lang="en-US" baseline="30000" smtClean="0"/>
              <a:t>th</a:t>
            </a:r>
            <a:r>
              <a:rPr lang="en-US" smtClean="0">
                <a:solidFill>
                  <a:schemeClr val="tx2"/>
                </a:solidFill>
              </a:rPr>
              <a:t> </a:t>
            </a:r>
            <a:r>
              <a:rPr lang="en-US" sz="2800" smtClean="0"/>
              <a:t> </a:t>
            </a:r>
            <a:r>
              <a:rPr lang="en-US" sz="2800" dirty="0" smtClean="0"/>
              <a:t>Edition</a:t>
            </a:r>
            <a:endParaRPr lang="en-US" sz="2800" dirty="0" smtClean="0">
              <a:solidFill>
                <a:schemeClr val="tx2"/>
              </a:solidFill>
            </a:endParaRPr>
          </a:p>
          <a:p>
            <a:pPr algn="l" eaLnBrk="1" hangingPunct="1"/>
            <a:endParaRPr lang="en-US" dirty="0" smtClean="0"/>
          </a:p>
          <a:p>
            <a:pPr algn="l" eaLnBrk="1" hangingPunct="1"/>
            <a:endParaRPr lang="en-US" dirty="0" smtClean="0"/>
          </a:p>
          <a:p>
            <a:pPr algn="l" eaLnBrk="1" hangingPunct="1"/>
            <a:r>
              <a:rPr lang="en-US" dirty="0" smtClean="0"/>
              <a:t>    </a:t>
            </a:r>
            <a:endParaRPr lang="en-AU" dirty="0" smtClean="0">
              <a:solidFill>
                <a:schemeClr val="tx2"/>
              </a:solidFill>
            </a:endParaRPr>
          </a:p>
        </p:txBody>
      </p:sp>
      <p:sp>
        <p:nvSpPr>
          <p:cNvPr id="14340" name="Text Box 4"/>
          <p:cNvSpPr txBox="1">
            <a:spLocks noChangeArrowheads="1"/>
          </p:cNvSpPr>
          <p:nvPr/>
        </p:nvSpPr>
        <p:spPr bwMode="auto">
          <a:xfrm>
            <a:off x="152400" y="914400"/>
            <a:ext cx="1143000" cy="366713"/>
          </a:xfrm>
          <a:prstGeom prst="rect">
            <a:avLst/>
          </a:prstGeom>
          <a:noFill/>
          <a:ln w="9525">
            <a:noFill/>
            <a:miter lim="800000"/>
            <a:headEnd/>
            <a:tailEnd/>
          </a:ln>
        </p:spPr>
        <p:txBody>
          <a:bodyPr>
            <a:spAutoFit/>
          </a:bodyPr>
          <a:lstStyle/>
          <a:p>
            <a:pPr>
              <a:spcBef>
                <a:spcPct val="50000"/>
              </a:spcBef>
            </a:pPr>
            <a:r>
              <a:rPr lang="en-US" b="1"/>
              <a:t>Subject:</a:t>
            </a:r>
          </a:p>
        </p:txBody>
      </p:sp>
      <p:sp>
        <p:nvSpPr>
          <p:cNvPr id="14341" name="Text Box 5"/>
          <p:cNvSpPr txBox="1">
            <a:spLocks noChangeArrowheads="1"/>
          </p:cNvSpPr>
          <p:nvPr/>
        </p:nvSpPr>
        <p:spPr bwMode="auto">
          <a:xfrm>
            <a:off x="228600" y="1905000"/>
            <a:ext cx="3886200" cy="366713"/>
          </a:xfrm>
          <a:prstGeom prst="rect">
            <a:avLst/>
          </a:prstGeom>
          <a:noFill/>
          <a:ln w="9525">
            <a:noFill/>
            <a:miter lim="800000"/>
            <a:headEnd/>
            <a:tailEnd/>
          </a:ln>
        </p:spPr>
        <p:txBody>
          <a:bodyPr>
            <a:spAutoFit/>
          </a:bodyPr>
          <a:lstStyle/>
          <a:p>
            <a:pPr>
              <a:spcBef>
                <a:spcPct val="50000"/>
              </a:spcBef>
            </a:pPr>
            <a:r>
              <a:rPr lang="en-US" b="1" dirty="0"/>
              <a:t>Subject Code: </a:t>
            </a:r>
            <a:r>
              <a:rPr lang="en-US" b="1" dirty="0" smtClean="0"/>
              <a:t>12IS62</a:t>
            </a:r>
            <a:endParaRPr lang="en-US" b="1" dirty="0"/>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219200" y="266700"/>
            <a:ext cx="7543800" cy="1104900"/>
          </a:xfrm>
        </p:spPr>
        <p:txBody>
          <a:bodyPr>
            <a:normAutofit fontScale="90000"/>
          </a:bodyPr>
          <a:lstStyle/>
          <a:p>
            <a:pPr eaLnBrk="1" hangingPunct="1"/>
            <a:r>
              <a:rPr lang="en-GB" sz="3600" smtClean="0"/>
              <a:t>Functional and non-functional requirements</a:t>
            </a:r>
            <a:endParaRPr lang="en-GB" smtClean="0"/>
          </a:p>
        </p:txBody>
      </p:sp>
      <p:sp>
        <p:nvSpPr>
          <p:cNvPr id="22532" name="Rectangle 3"/>
          <p:cNvSpPr>
            <a:spLocks noGrp="1" noChangeArrowheads="1"/>
          </p:cNvSpPr>
          <p:nvPr>
            <p:ph idx="1"/>
          </p:nvPr>
        </p:nvSpPr>
        <p:spPr/>
        <p:txBody>
          <a:bodyPr/>
          <a:lstStyle/>
          <a:p>
            <a:pPr eaLnBrk="1" hangingPunct="1">
              <a:lnSpc>
                <a:spcPct val="90000"/>
              </a:lnSpc>
            </a:pPr>
            <a:r>
              <a:rPr lang="en-GB" sz="2400" smtClean="0"/>
              <a:t>Functional requirements</a:t>
            </a:r>
          </a:p>
          <a:p>
            <a:pPr lvl="1" eaLnBrk="1" hangingPunct="1">
              <a:lnSpc>
                <a:spcPct val="90000"/>
              </a:lnSpc>
            </a:pPr>
            <a:r>
              <a:rPr lang="en-GB" sz="2000" smtClean="0"/>
              <a:t>Statements of services the system should provide, how the system should react to particular inputs and how the system should behave in particular situations.</a:t>
            </a:r>
          </a:p>
          <a:p>
            <a:pPr eaLnBrk="1" hangingPunct="1">
              <a:lnSpc>
                <a:spcPct val="90000"/>
              </a:lnSpc>
            </a:pPr>
            <a:r>
              <a:rPr lang="en-GB" sz="2400" smtClean="0"/>
              <a:t>Non-functional requirements</a:t>
            </a:r>
          </a:p>
          <a:p>
            <a:pPr lvl="1" eaLnBrk="1" hangingPunct="1">
              <a:lnSpc>
                <a:spcPct val="90000"/>
              </a:lnSpc>
            </a:pPr>
            <a:r>
              <a:rPr lang="en-GB" sz="2000" smtClean="0"/>
              <a:t>constraints on the services or functions offered by the system such as timing constraints, constraints on the development process, standards, etc.</a:t>
            </a:r>
          </a:p>
          <a:p>
            <a:pPr eaLnBrk="1" hangingPunct="1">
              <a:lnSpc>
                <a:spcPct val="90000"/>
              </a:lnSpc>
            </a:pPr>
            <a:r>
              <a:rPr lang="en-GB" sz="2400" smtClean="0"/>
              <a:t>Domain requirements</a:t>
            </a:r>
          </a:p>
          <a:p>
            <a:pPr lvl="1" eaLnBrk="1" hangingPunct="1">
              <a:lnSpc>
                <a:spcPct val="90000"/>
              </a:lnSpc>
            </a:pPr>
            <a:r>
              <a:rPr lang="en-GB" sz="2000" smtClean="0"/>
              <a:t>Requirements that come from the application domain of the system and that reflect characteristics of that domain.</a:t>
            </a:r>
          </a:p>
          <a:p>
            <a:pPr eaLnBrk="1" hangingPunct="1">
              <a:lnSpc>
                <a:spcPct val="90000"/>
              </a:lnSpc>
            </a:pPr>
            <a:endParaRPr lang="en-GB" sz="2400" smtClean="0"/>
          </a:p>
        </p:txBody>
      </p:sp>
      <p:sp>
        <p:nvSpPr>
          <p:cNvPr id="22530" name="Slide Number Placeholder 5"/>
          <p:cNvSpPr>
            <a:spLocks noGrp="1"/>
          </p:cNvSpPr>
          <p:nvPr>
            <p:ph type="sldNum" sz="quarter" idx="12"/>
          </p:nvPr>
        </p:nvSpPr>
        <p:spPr>
          <a:noFill/>
        </p:spPr>
        <p:txBody>
          <a:bodyPr/>
          <a:lstStyle/>
          <a:p>
            <a:fld id="{81B23901-460B-4B3B-8C9A-7AAFDB858FB7}" type="slidenum">
              <a:rPr lang="en-US" smtClean="0"/>
              <a:pPr/>
              <a:t>10</a:t>
            </a:fld>
            <a:endParaRPr lang="en-US"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a:noFill/>
        </p:spPr>
        <p:txBody>
          <a:bodyPr lIns="90487" tIns="44450" rIns="90487" bIns="44450"/>
          <a:lstStyle/>
          <a:p>
            <a:pPr eaLnBrk="1" hangingPunct="1"/>
            <a:r>
              <a:rPr lang="en-GB" smtClean="0"/>
              <a:t>Key points</a:t>
            </a:r>
          </a:p>
        </p:txBody>
      </p:sp>
      <p:sp>
        <p:nvSpPr>
          <p:cNvPr id="104452" name="Rectangle 3"/>
          <p:cNvSpPr>
            <a:spLocks noGrp="1" noChangeArrowheads="1"/>
          </p:cNvSpPr>
          <p:nvPr>
            <p:ph idx="1"/>
          </p:nvPr>
        </p:nvSpPr>
        <p:spPr>
          <a:noFill/>
        </p:spPr>
        <p:txBody>
          <a:bodyPr lIns="90487" tIns="44450" rIns="90487" bIns="44450"/>
          <a:lstStyle/>
          <a:p>
            <a:pPr marL="488950" indent="-488950" defTabSz="962025" eaLnBrk="1" hangingPunct="1"/>
            <a:r>
              <a:rPr lang="en-GB" sz="2400" smtClean="0"/>
              <a:t>Requirements set out what the system should do and define constraints on its operation and implementation.</a:t>
            </a:r>
          </a:p>
          <a:p>
            <a:pPr marL="488950" indent="-488950" defTabSz="962025" eaLnBrk="1" hangingPunct="1"/>
            <a:r>
              <a:rPr lang="en-GB" sz="2400" smtClean="0"/>
              <a:t>Functional requirements set out services the system should provide.</a:t>
            </a:r>
          </a:p>
          <a:p>
            <a:pPr marL="488950" indent="-488950" defTabSz="962025" eaLnBrk="1" hangingPunct="1"/>
            <a:r>
              <a:rPr lang="en-GB" sz="2400" smtClean="0"/>
              <a:t>Non-functional requirements constrain the system being developed or the development process.</a:t>
            </a:r>
          </a:p>
          <a:p>
            <a:pPr marL="488950" indent="-488950" defTabSz="962025" eaLnBrk="1" hangingPunct="1"/>
            <a:r>
              <a:rPr lang="en-GB" sz="2400" smtClean="0"/>
              <a:t>User requirements are high-level statements of what the system should do. User requirements should be written using natural language, tables and diagrams.</a:t>
            </a:r>
          </a:p>
        </p:txBody>
      </p:sp>
      <p:sp>
        <p:nvSpPr>
          <p:cNvPr id="104450" name="Slide Number Placeholder 5"/>
          <p:cNvSpPr>
            <a:spLocks noGrp="1"/>
          </p:cNvSpPr>
          <p:nvPr>
            <p:ph type="sldNum" sz="quarter" idx="12"/>
          </p:nvPr>
        </p:nvSpPr>
        <p:spPr>
          <a:noFill/>
        </p:spPr>
        <p:txBody>
          <a:bodyPr/>
          <a:lstStyle/>
          <a:p>
            <a:fld id="{BA537626-E528-4880-8900-85569F63086A}" type="slidenum">
              <a:rPr lang="en-US" smtClean="0"/>
              <a:pPr/>
              <a:t>100</a:t>
            </a:fld>
            <a:endParaRPr lang="en-US" smtClean="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noFill/>
        </p:spPr>
        <p:txBody>
          <a:bodyPr lIns="90487" tIns="44450" rIns="90487" bIns="44450"/>
          <a:lstStyle/>
          <a:p>
            <a:pPr eaLnBrk="1" hangingPunct="1"/>
            <a:r>
              <a:rPr lang="en-GB" smtClean="0"/>
              <a:t>Key points</a:t>
            </a:r>
          </a:p>
        </p:txBody>
      </p:sp>
      <p:sp>
        <p:nvSpPr>
          <p:cNvPr id="105476" name="Rectangle 3"/>
          <p:cNvSpPr>
            <a:spLocks noGrp="1" noChangeArrowheads="1"/>
          </p:cNvSpPr>
          <p:nvPr>
            <p:ph idx="1"/>
          </p:nvPr>
        </p:nvSpPr>
        <p:spPr>
          <a:xfrm>
            <a:off x="844550" y="1828800"/>
            <a:ext cx="7804150" cy="4130675"/>
          </a:xfrm>
          <a:noFill/>
        </p:spPr>
        <p:txBody>
          <a:bodyPr lIns="90487" tIns="44450" rIns="90487" bIns="44450"/>
          <a:lstStyle/>
          <a:p>
            <a:pPr marL="488950" indent="-488950" defTabSz="962025" eaLnBrk="1" hangingPunct="1">
              <a:lnSpc>
                <a:spcPct val="90000"/>
              </a:lnSpc>
              <a:buFont typeface="Wingdings" pitchFamily="2" charset="2"/>
              <a:buNone/>
            </a:pPr>
            <a:endParaRPr lang="en-GB" sz="2800" smtClean="0"/>
          </a:p>
          <a:p>
            <a:pPr marL="488950" indent="-488950" defTabSz="962025" eaLnBrk="1" hangingPunct="1">
              <a:lnSpc>
                <a:spcPct val="90000"/>
              </a:lnSpc>
            </a:pPr>
            <a:r>
              <a:rPr lang="en-GB" sz="2800" smtClean="0"/>
              <a:t>System requirements are intended to communicate the functions that the system should provide.</a:t>
            </a:r>
          </a:p>
          <a:p>
            <a:pPr marL="488950" indent="-488950" defTabSz="962025" eaLnBrk="1" hangingPunct="1">
              <a:lnSpc>
                <a:spcPct val="90000"/>
              </a:lnSpc>
            </a:pPr>
            <a:r>
              <a:rPr lang="en-GB" sz="2800" smtClean="0"/>
              <a:t>A software requirements document is an agreed statement of the system requirements.</a:t>
            </a:r>
          </a:p>
          <a:p>
            <a:pPr marL="488950" indent="-488950" defTabSz="962025" eaLnBrk="1" hangingPunct="1">
              <a:lnSpc>
                <a:spcPct val="90000"/>
              </a:lnSpc>
            </a:pPr>
            <a:r>
              <a:rPr lang="en-GB" sz="2800" smtClean="0"/>
              <a:t>The IEEE standard is a useful starting point for defining more detailed specific requirements standards.</a:t>
            </a:r>
          </a:p>
        </p:txBody>
      </p:sp>
      <p:sp>
        <p:nvSpPr>
          <p:cNvPr id="105474" name="Slide Number Placeholder 5"/>
          <p:cNvSpPr>
            <a:spLocks noGrp="1"/>
          </p:cNvSpPr>
          <p:nvPr>
            <p:ph type="sldNum" sz="quarter" idx="12"/>
          </p:nvPr>
        </p:nvSpPr>
        <p:spPr>
          <a:noFill/>
        </p:spPr>
        <p:txBody>
          <a:bodyPr/>
          <a:lstStyle/>
          <a:p>
            <a:fld id="{312F4A12-6D1B-4CC2-BE20-5B22C0D83E98}" type="slidenum">
              <a:rPr lang="en-US" smtClean="0"/>
              <a:pPr/>
              <a:t>101</a:t>
            </a:fld>
            <a:endParaRPr lang="en-US" smtClean="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a:noFill/>
        </p:spPr>
        <p:txBody>
          <a:bodyPr lIns="90487" tIns="44450" rIns="90487" bIns="44450"/>
          <a:lstStyle/>
          <a:p>
            <a:pPr eaLnBrk="1" hangingPunct="1"/>
            <a:r>
              <a:rPr lang="en-GB" smtClean="0"/>
              <a:t>Key points</a:t>
            </a:r>
          </a:p>
        </p:txBody>
      </p:sp>
      <p:sp>
        <p:nvSpPr>
          <p:cNvPr id="106500"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The requirements engineering process includes a feasibility study, requirements elicitation and analysis, requirements specification and requirements management.</a:t>
            </a:r>
          </a:p>
          <a:p>
            <a:pPr marL="488950" indent="-488950" defTabSz="962025" eaLnBrk="1" hangingPunct="1">
              <a:lnSpc>
                <a:spcPct val="90000"/>
              </a:lnSpc>
            </a:pPr>
            <a:r>
              <a:rPr lang="en-GB" sz="2800" smtClean="0"/>
              <a:t>Requirements elicitation and analysis is iterative involving domain understanding, requirements collection, classification, structuring,  prioritisation and validation.</a:t>
            </a:r>
          </a:p>
          <a:p>
            <a:pPr marL="488950" indent="-488950" defTabSz="962025" eaLnBrk="1" hangingPunct="1">
              <a:lnSpc>
                <a:spcPct val="90000"/>
              </a:lnSpc>
            </a:pPr>
            <a:r>
              <a:rPr lang="en-GB" sz="2800" smtClean="0"/>
              <a:t>Systems have multiple stakeholders with different requirements.</a:t>
            </a:r>
          </a:p>
        </p:txBody>
      </p:sp>
      <p:sp>
        <p:nvSpPr>
          <p:cNvPr id="106498" name="Slide Number Placeholder 5"/>
          <p:cNvSpPr>
            <a:spLocks noGrp="1"/>
          </p:cNvSpPr>
          <p:nvPr>
            <p:ph type="sldNum" sz="quarter" idx="12"/>
          </p:nvPr>
        </p:nvSpPr>
        <p:spPr>
          <a:noFill/>
        </p:spPr>
        <p:txBody>
          <a:bodyPr/>
          <a:lstStyle/>
          <a:p>
            <a:fld id="{F0AE1823-4B22-4830-9198-990A0B27975F}" type="slidenum">
              <a:rPr lang="en-US" smtClean="0"/>
              <a:pPr/>
              <a:t>102</a:t>
            </a:fld>
            <a:endParaRPr lang="en-US" smtClean="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noFill/>
        </p:spPr>
        <p:txBody>
          <a:bodyPr lIns="90487" tIns="44450" rIns="90487" bIns="44450"/>
          <a:lstStyle/>
          <a:p>
            <a:pPr eaLnBrk="1" hangingPunct="1"/>
            <a:r>
              <a:rPr lang="en-GB" smtClean="0"/>
              <a:t>Key points</a:t>
            </a:r>
          </a:p>
        </p:txBody>
      </p:sp>
      <p:sp>
        <p:nvSpPr>
          <p:cNvPr id="107524"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Social and organisation factors influence system requirements.</a:t>
            </a:r>
          </a:p>
          <a:p>
            <a:pPr marL="488950" indent="-488950" defTabSz="962025" eaLnBrk="1" hangingPunct="1">
              <a:lnSpc>
                <a:spcPct val="90000"/>
              </a:lnSpc>
            </a:pPr>
            <a:r>
              <a:rPr lang="en-GB" sz="2800" smtClean="0"/>
              <a:t>Requirements validation is concerned with checks for validity, consistency, completeness, realism and verifiability.</a:t>
            </a:r>
          </a:p>
          <a:p>
            <a:pPr marL="488950" indent="-488950" defTabSz="962025" eaLnBrk="1" hangingPunct="1">
              <a:lnSpc>
                <a:spcPct val="90000"/>
              </a:lnSpc>
            </a:pPr>
            <a:r>
              <a:rPr lang="en-GB" sz="2800" smtClean="0"/>
              <a:t>Business changes inevitably lead to changing requirements.</a:t>
            </a:r>
          </a:p>
          <a:p>
            <a:pPr marL="488950" indent="-488950" defTabSz="962025" eaLnBrk="1" hangingPunct="1">
              <a:lnSpc>
                <a:spcPct val="90000"/>
              </a:lnSpc>
            </a:pPr>
            <a:r>
              <a:rPr lang="en-GB" sz="2800" smtClean="0"/>
              <a:t>Requirements management includes planning and change management.</a:t>
            </a:r>
          </a:p>
        </p:txBody>
      </p:sp>
      <p:sp>
        <p:nvSpPr>
          <p:cNvPr id="107522" name="Slide Number Placeholder 5"/>
          <p:cNvSpPr>
            <a:spLocks noGrp="1"/>
          </p:cNvSpPr>
          <p:nvPr>
            <p:ph type="sldNum" sz="quarter" idx="12"/>
          </p:nvPr>
        </p:nvSpPr>
        <p:spPr>
          <a:noFill/>
        </p:spPr>
        <p:txBody>
          <a:bodyPr/>
          <a:lstStyle/>
          <a:p>
            <a:fld id="{14437919-A9BE-446E-A9AE-D7196434627C}" type="slidenum">
              <a:rPr lang="en-US" smtClean="0"/>
              <a:pPr/>
              <a:t>103</a:t>
            </a:fld>
            <a:endParaRPr lang="en-US" smtClean="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2"/>
          </p:nvPr>
        </p:nvSpPr>
        <p:spPr>
          <a:noFill/>
        </p:spPr>
        <p:txBody>
          <a:bodyPr/>
          <a:lstStyle/>
          <a:p>
            <a:fld id="{A6E1C5FF-B3BE-4B75-A405-264BEF990E22}" type="slidenum">
              <a:rPr lang="en-US" smtClean="0"/>
              <a:pPr/>
              <a:t>104</a:t>
            </a:fld>
            <a:endParaRPr lang="en-US" smtClean="0"/>
          </a:p>
        </p:txBody>
      </p:sp>
      <p:sp>
        <p:nvSpPr>
          <p:cNvPr id="108547" name="Rectangle 2"/>
          <p:cNvSpPr>
            <a:spLocks noGrp="1" noChangeArrowheads="1"/>
          </p:cNvSpPr>
          <p:nvPr>
            <p:ph type="title" idx="4294967295"/>
          </p:nvPr>
        </p:nvSpPr>
        <p:spPr>
          <a:xfrm>
            <a:off x="1350963" y="214313"/>
            <a:ext cx="7793037" cy="1462087"/>
          </a:xfrm>
        </p:spPr>
        <p:txBody>
          <a:bodyPr/>
          <a:lstStyle/>
          <a:p>
            <a:pPr eaLnBrk="1" hangingPunct="1"/>
            <a:r>
              <a:rPr lang="en-US" smtClean="0"/>
              <a:t>Summary</a:t>
            </a:r>
            <a:endParaRPr lang="en-AU" smtClean="0"/>
          </a:p>
        </p:txBody>
      </p:sp>
      <p:sp>
        <p:nvSpPr>
          <p:cNvPr id="108548" name="Rectangle 3"/>
          <p:cNvSpPr>
            <a:spLocks noGrp="1" noChangeArrowheads="1"/>
          </p:cNvSpPr>
          <p:nvPr>
            <p:ph type="body" idx="4294967295"/>
          </p:nvPr>
        </p:nvSpPr>
        <p:spPr>
          <a:xfrm>
            <a:off x="1371600" y="2017713"/>
            <a:ext cx="7772400" cy="4114800"/>
          </a:xfrm>
        </p:spPr>
        <p:txBody>
          <a:bodyPr/>
          <a:lstStyle/>
          <a:p>
            <a:pPr eaLnBrk="1" hangingPunct="1">
              <a:buFont typeface="Wingdings" pitchFamily="2" charset="2"/>
              <a:buNone/>
            </a:pPr>
            <a:r>
              <a:rPr lang="en-US" smtClean="0"/>
              <a:t>In this chapter we have come across:</a:t>
            </a:r>
          </a:p>
          <a:p>
            <a:pPr eaLnBrk="1" hangingPunct="1">
              <a:buFont typeface="Wingdings" pitchFamily="2" charset="2"/>
              <a:buNone/>
            </a:pPr>
            <a:endParaRPr lang="en-AU" smtClean="0"/>
          </a:p>
        </p:txBody>
      </p:sp>
      <p:sp>
        <p:nvSpPr>
          <p:cNvPr id="108549" name="Rectangle 4"/>
          <p:cNvSpPr>
            <a:spLocks noChangeArrowheads="1"/>
          </p:cNvSpPr>
          <p:nvPr/>
        </p:nvSpPr>
        <p:spPr bwMode="auto">
          <a:xfrm>
            <a:off x="1371600" y="2590800"/>
            <a:ext cx="7086600" cy="19812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Functional and Non-Functional requirements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User Requirements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System Requirements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Interface Requirements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The software requirements document</a:t>
            </a:r>
          </a:p>
        </p:txBody>
      </p:sp>
      <p:sp>
        <p:nvSpPr>
          <p:cNvPr id="108550" name="Rectangle 5"/>
          <p:cNvSpPr>
            <a:spLocks noChangeArrowheads="1"/>
          </p:cNvSpPr>
          <p:nvPr/>
        </p:nvSpPr>
        <p:spPr bwMode="auto">
          <a:xfrm>
            <a:off x="1371600" y="4267200"/>
            <a:ext cx="7391400" cy="16764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Feasibility studies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Requirements Elicitation and analysis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Requirements Validation</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000"/>
              <a:t>Requirements management</a:t>
            </a: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GB" smtClean="0"/>
              <a:t>Functional requirements</a:t>
            </a:r>
          </a:p>
        </p:txBody>
      </p:sp>
      <p:sp>
        <p:nvSpPr>
          <p:cNvPr id="23556" name="Rectangle 3"/>
          <p:cNvSpPr>
            <a:spLocks noGrp="1" noChangeArrowheads="1"/>
          </p:cNvSpPr>
          <p:nvPr>
            <p:ph idx="1"/>
          </p:nvPr>
        </p:nvSpPr>
        <p:spPr/>
        <p:txBody>
          <a:bodyPr/>
          <a:lstStyle/>
          <a:p>
            <a:pPr eaLnBrk="1" hangingPunct="1"/>
            <a:r>
              <a:rPr lang="en-GB" sz="2800" smtClean="0"/>
              <a:t>Describe functionality or system services.</a:t>
            </a:r>
          </a:p>
          <a:p>
            <a:pPr eaLnBrk="1" hangingPunct="1"/>
            <a:r>
              <a:rPr lang="en-GB" sz="2800" smtClean="0"/>
              <a:t>Depend on the type of software, expected users and the type of system where the software is used.</a:t>
            </a:r>
          </a:p>
          <a:p>
            <a:pPr eaLnBrk="1" hangingPunct="1"/>
            <a:r>
              <a:rPr lang="en-GB" sz="2800" smtClean="0"/>
              <a:t>Functional user requirements may be high-level statements of what the system should do but functional system requirements should describe the system services in detail.</a:t>
            </a:r>
          </a:p>
        </p:txBody>
      </p:sp>
      <p:sp>
        <p:nvSpPr>
          <p:cNvPr id="23554" name="Slide Number Placeholder 5"/>
          <p:cNvSpPr>
            <a:spLocks noGrp="1"/>
          </p:cNvSpPr>
          <p:nvPr>
            <p:ph type="sldNum" sz="quarter" idx="12"/>
          </p:nvPr>
        </p:nvSpPr>
        <p:spPr>
          <a:noFill/>
        </p:spPr>
        <p:txBody>
          <a:bodyPr/>
          <a:lstStyle/>
          <a:p>
            <a:fld id="{BA8D47C5-C8D0-452A-8BA7-D63192CFAD9B}" type="slidenum">
              <a:rPr lang="en-US" smtClean="0"/>
              <a:pPr/>
              <a:t>11</a:t>
            </a:fld>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The LIBSYS system</a:t>
            </a:r>
          </a:p>
        </p:txBody>
      </p:sp>
      <p:sp>
        <p:nvSpPr>
          <p:cNvPr id="24580" name="Rectangle 3"/>
          <p:cNvSpPr>
            <a:spLocks noGrp="1" noChangeArrowheads="1"/>
          </p:cNvSpPr>
          <p:nvPr>
            <p:ph idx="1"/>
          </p:nvPr>
        </p:nvSpPr>
        <p:spPr/>
        <p:txBody>
          <a:bodyPr/>
          <a:lstStyle/>
          <a:p>
            <a:pPr eaLnBrk="1" hangingPunct="1"/>
            <a:r>
              <a:rPr lang="en-US" smtClean="0"/>
              <a:t>A library system that provides a single interface to a number of databases of articles in different libraries.</a:t>
            </a:r>
          </a:p>
          <a:p>
            <a:pPr eaLnBrk="1" hangingPunct="1"/>
            <a:r>
              <a:rPr lang="en-US" smtClean="0"/>
              <a:t>Users can search for, download and print these articles for personal study.</a:t>
            </a:r>
          </a:p>
        </p:txBody>
      </p:sp>
      <p:sp>
        <p:nvSpPr>
          <p:cNvPr id="24578" name="Slide Number Placeholder 5"/>
          <p:cNvSpPr>
            <a:spLocks noGrp="1"/>
          </p:cNvSpPr>
          <p:nvPr>
            <p:ph type="sldNum" sz="quarter" idx="12"/>
          </p:nvPr>
        </p:nvSpPr>
        <p:spPr>
          <a:noFill/>
        </p:spPr>
        <p:txBody>
          <a:bodyPr/>
          <a:lstStyle/>
          <a:p>
            <a:fld id="{32DA8781-6D83-417B-9BCE-BF4D0FF556C1}" type="slidenum">
              <a:rPr lang="en-US" smtClean="0"/>
              <a:pPr/>
              <a:t>12</a:t>
            </a:fld>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43000" y="266700"/>
            <a:ext cx="7467600" cy="1104900"/>
          </a:xfrm>
        </p:spPr>
        <p:txBody>
          <a:bodyPr/>
          <a:lstStyle/>
          <a:p>
            <a:pPr eaLnBrk="1" hangingPunct="1"/>
            <a:r>
              <a:rPr lang="en-GB" sz="4000" smtClean="0"/>
              <a:t>Examples of functional requirements</a:t>
            </a:r>
            <a:endParaRPr lang="en-GB" smtClean="0"/>
          </a:p>
        </p:txBody>
      </p:sp>
      <p:sp>
        <p:nvSpPr>
          <p:cNvPr id="25604" name="Rectangle 3"/>
          <p:cNvSpPr>
            <a:spLocks noGrp="1" noChangeArrowheads="1"/>
          </p:cNvSpPr>
          <p:nvPr>
            <p:ph idx="1"/>
          </p:nvPr>
        </p:nvSpPr>
        <p:spPr/>
        <p:txBody>
          <a:bodyPr/>
          <a:lstStyle/>
          <a:p>
            <a:pPr algn="just" eaLnBrk="1" hangingPunct="1">
              <a:lnSpc>
                <a:spcPct val="90000"/>
              </a:lnSpc>
              <a:spcBef>
                <a:spcPts val="600"/>
              </a:spcBef>
              <a:spcAft>
                <a:spcPts val="600"/>
              </a:spcAft>
            </a:pPr>
            <a:r>
              <a:rPr lang="en-GB" sz="2800" smtClean="0"/>
              <a:t>The user shall be able to search either all of the initial set of databases or select a subset from it.</a:t>
            </a:r>
          </a:p>
          <a:p>
            <a:pPr algn="just" eaLnBrk="1" hangingPunct="1">
              <a:lnSpc>
                <a:spcPct val="90000"/>
              </a:lnSpc>
              <a:spcAft>
                <a:spcPts val="600"/>
              </a:spcAft>
            </a:pPr>
            <a:r>
              <a:rPr lang="en-GB" sz="2800" smtClean="0"/>
              <a:t>The system shall provide appropriate viewers for the user to read documents in the document store. </a:t>
            </a:r>
          </a:p>
          <a:p>
            <a:pPr algn="just" eaLnBrk="1" hangingPunct="1">
              <a:lnSpc>
                <a:spcPct val="90000"/>
              </a:lnSpc>
            </a:pPr>
            <a:r>
              <a:rPr lang="en-GB" sz="2800" smtClean="0"/>
              <a:t>Every order shall be allocated a unique identifier (ORDER_ID) which the user shall be able to copy to the account’s permanent storage area.</a:t>
            </a:r>
          </a:p>
        </p:txBody>
      </p:sp>
      <p:sp>
        <p:nvSpPr>
          <p:cNvPr id="25602" name="Slide Number Placeholder 5"/>
          <p:cNvSpPr>
            <a:spLocks noGrp="1"/>
          </p:cNvSpPr>
          <p:nvPr>
            <p:ph type="sldNum" sz="quarter" idx="12"/>
          </p:nvPr>
        </p:nvSpPr>
        <p:spPr>
          <a:noFill/>
        </p:spPr>
        <p:txBody>
          <a:bodyPr/>
          <a:lstStyle/>
          <a:p>
            <a:fld id="{AED00A42-7525-4AEF-B1EE-A832FD4F12DF}" type="slidenum">
              <a:rPr lang="en-US" smtClean="0"/>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GB" smtClean="0"/>
              <a:t>Requirements imprecision</a:t>
            </a:r>
          </a:p>
        </p:txBody>
      </p:sp>
      <p:sp>
        <p:nvSpPr>
          <p:cNvPr id="26628" name="Rectangle 3"/>
          <p:cNvSpPr>
            <a:spLocks noGrp="1" noChangeArrowheads="1"/>
          </p:cNvSpPr>
          <p:nvPr>
            <p:ph idx="1"/>
          </p:nvPr>
        </p:nvSpPr>
        <p:spPr/>
        <p:txBody>
          <a:bodyPr/>
          <a:lstStyle/>
          <a:p>
            <a:pPr eaLnBrk="1" hangingPunct="1"/>
            <a:r>
              <a:rPr lang="en-GB" sz="2800" smtClean="0"/>
              <a:t>Problems arise when requirements are not precisely stated.</a:t>
            </a:r>
          </a:p>
          <a:p>
            <a:pPr eaLnBrk="1" hangingPunct="1"/>
            <a:r>
              <a:rPr lang="en-GB" sz="2800" smtClean="0"/>
              <a:t>Ambiguous requirements may be interpreted in different ways by developers and users.</a:t>
            </a:r>
          </a:p>
          <a:p>
            <a:pPr eaLnBrk="1" hangingPunct="1"/>
            <a:r>
              <a:rPr lang="en-GB" sz="2800" smtClean="0"/>
              <a:t>Consider the term ‘appropriate viewers’</a:t>
            </a:r>
          </a:p>
          <a:p>
            <a:pPr lvl="1" eaLnBrk="1" hangingPunct="1"/>
            <a:r>
              <a:rPr lang="en-GB" sz="2400" smtClean="0"/>
              <a:t>User intention - special purpose viewer for each different document type;</a:t>
            </a:r>
          </a:p>
          <a:p>
            <a:pPr lvl="1" eaLnBrk="1" hangingPunct="1"/>
            <a:r>
              <a:rPr lang="en-GB" sz="2400" smtClean="0"/>
              <a:t>Developer interpretation - Provide a text viewer that shows the contents of the document.</a:t>
            </a:r>
          </a:p>
        </p:txBody>
      </p:sp>
      <p:sp>
        <p:nvSpPr>
          <p:cNvPr id="26626" name="Slide Number Placeholder 5"/>
          <p:cNvSpPr>
            <a:spLocks noGrp="1"/>
          </p:cNvSpPr>
          <p:nvPr>
            <p:ph type="sldNum" sz="quarter" idx="12"/>
          </p:nvPr>
        </p:nvSpPr>
        <p:spPr>
          <a:noFill/>
        </p:spPr>
        <p:txBody>
          <a:bodyPr/>
          <a:lstStyle/>
          <a:p>
            <a:fld id="{31E1778E-C2B9-4275-A2FA-5B7669DA5FB4}" type="slidenum">
              <a:rPr lang="en-US" smtClean="0"/>
              <a:pPr/>
              <a:t>14</a:t>
            </a:fld>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GB" sz="3600" smtClean="0"/>
              <a:t>Requirements completeness and consistency</a:t>
            </a:r>
            <a:endParaRPr lang="en-GB" smtClean="0"/>
          </a:p>
        </p:txBody>
      </p:sp>
      <p:sp>
        <p:nvSpPr>
          <p:cNvPr id="27652" name="Rectangle 3"/>
          <p:cNvSpPr>
            <a:spLocks noGrp="1" noChangeArrowheads="1"/>
          </p:cNvSpPr>
          <p:nvPr>
            <p:ph idx="1"/>
          </p:nvPr>
        </p:nvSpPr>
        <p:spPr/>
        <p:txBody>
          <a:bodyPr/>
          <a:lstStyle/>
          <a:p>
            <a:pPr marL="488950" indent="-488950" defTabSz="962025" eaLnBrk="1" hangingPunct="1"/>
            <a:r>
              <a:rPr lang="en-GB" sz="2400" smtClean="0"/>
              <a:t>In principle, requirements should be both complete and consistent.</a:t>
            </a:r>
          </a:p>
          <a:p>
            <a:pPr marL="488950" indent="-488950" defTabSz="962025" eaLnBrk="1" hangingPunct="1"/>
            <a:r>
              <a:rPr lang="en-GB" sz="2400" smtClean="0"/>
              <a:t>Complete</a:t>
            </a:r>
          </a:p>
          <a:p>
            <a:pPr marL="1089025" lvl="1" indent="-479425" defTabSz="962025" eaLnBrk="1" hangingPunct="1"/>
            <a:r>
              <a:rPr lang="en-GB" sz="2400" smtClean="0"/>
              <a:t>They should include descriptions of all facilities required.</a:t>
            </a:r>
          </a:p>
          <a:p>
            <a:pPr marL="488950" indent="-488950" defTabSz="962025" eaLnBrk="1" hangingPunct="1"/>
            <a:r>
              <a:rPr lang="en-GB" sz="2400" smtClean="0"/>
              <a:t>Consistent</a:t>
            </a:r>
          </a:p>
          <a:p>
            <a:pPr marL="1089025" lvl="1" indent="-479425" defTabSz="962025" eaLnBrk="1" hangingPunct="1"/>
            <a:r>
              <a:rPr lang="en-GB" sz="2400" smtClean="0"/>
              <a:t>There should be no conflicts or contradictions in the descriptions of the system facilities.</a:t>
            </a:r>
          </a:p>
          <a:p>
            <a:pPr marL="488950" indent="-488950" defTabSz="962025" eaLnBrk="1" hangingPunct="1"/>
            <a:r>
              <a:rPr lang="en-GB" sz="2400" smtClean="0"/>
              <a:t>In practice, it is impossible to produce a complete and consistent requirements document.</a:t>
            </a:r>
          </a:p>
        </p:txBody>
      </p:sp>
      <p:sp>
        <p:nvSpPr>
          <p:cNvPr id="27650" name="Slide Number Placeholder 5"/>
          <p:cNvSpPr>
            <a:spLocks noGrp="1"/>
          </p:cNvSpPr>
          <p:nvPr>
            <p:ph type="sldNum" sz="quarter" idx="12"/>
          </p:nvPr>
        </p:nvSpPr>
        <p:spPr>
          <a:noFill/>
        </p:spPr>
        <p:txBody>
          <a:bodyPr/>
          <a:lstStyle/>
          <a:p>
            <a:fld id="{1AD6C048-23AF-4EF7-921D-1979791BF12D}" type="slidenum">
              <a:rPr lang="en-US" smtClean="0"/>
              <a:pPr/>
              <a:t>15</a:t>
            </a:fld>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lIns="90487" tIns="44450" rIns="90487" bIns="44450"/>
          <a:lstStyle/>
          <a:p>
            <a:pPr eaLnBrk="1" hangingPunct="1"/>
            <a:r>
              <a:rPr lang="en-GB" smtClean="0"/>
              <a:t>Non-functional requirements</a:t>
            </a:r>
          </a:p>
        </p:txBody>
      </p:sp>
      <p:sp>
        <p:nvSpPr>
          <p:cNvPr id="28676" name="Rectangle 3"/>
          <p:cNvSpPr>
            <a:spLocks noGrp="1" noChangeArrowheads="1"/>
          </p:cNvSpPr>
          <p:nvPr>
            <p:ph idx="1"/>
          </p:nvPr>
        </p:nvSpPr>
        <p:spPr>
          <a:noFill/>
        </p:spPr>
        <p:txBody>
          <a:bodyPr lIns="90487" tIns="44450" rIns="90487" bIns="44450"/>
          <a:lstStyle/>
          <a:p>
            <a:pPr marL="488950" indent="-488950" defTabSz="962025" eaLnBrk="1" hangingPunct="1"/>
            <a:r>
              <a:rPr lang="en-GB" sz="2400" smtClean="0"/>
              <a:t>These define system properties and constraints e.g. reliability, response time and storage requirements. Constraints are I/O device capability, system representations, etc.</a:t>
            </a:r>
          </a:p>
          <a:p>
            <a:pPr marL="488950" indent="-488950" defTabSz="962025" eaLnBrk="1" hangingPunct="1"/>
            <a:r>
              <a:rPr lang="en-GB" sz="2400" smtClean="0"/>
              <a:t>Process requirements may also be specified mandating a particular CASE system, programming language or development method.</a:t>
            </a:r>
          </a:p>
          <a:p>
            <a:pPr marL="488950" indent="-488950" defTabSz="962025" eaLnBrk="1" hangingPunct="1"/>
            <a:r>
              <a:rPr lang="en-GB" sz="2400" smtClean="0"/>
              <a:t>Non-functional requirements may be more critical than functional requirements. If these are not met, the system is useless.</a:t>
            </a:r>
          </a:p>
        </p:txBody>
      </p:sp>
      <p:sp>
        <p:nvSpPr>
          <p:cNvPr id="28674" name="Slide Number Placeholder 5"/>
          <p:cNvSpPr>
            <a:spLocks noGrp="1"/>
          </p:cNvSpPr>
          <p:nvPr>
            <p:ph type="sldNum" sz="quarter" idx="12"/>
          </p:nvPr>
        </p:nvSpPr>
        <p:spPr>
          <a:noFill/>
        </p:spPr>
        <p:txBody>
          <a:bodyPr/>
          <a:lstStyle/>
          <a:p>
            <a:fld id="{F241C8DE-2180-46A7-925C-C5DEE51AD907}" type="slidenum">
              <a:rPr lang="en-US" smtClean="0"/>
              <a:pPr/>
              <a:t>16</a:t>
            </a:fld>
            <a:endParaRPr lang="en-US"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lIns="90487" tIns="44450" rIns="90487" bIns="44450"/>
          <a:lstStyle/>
          <a:p>
            <a:pPr eaLnBrk="1" hangingPunct="1"/>
            <a:r>
              <a:rPr lang="en-GB" smtClean="0"/>
              <a:t>Non-functional classifications</a:t>
            </a:r>
          </a:p>
        </p:txBody>
      </p:sp>
      <p:sp>
        <p:nvSpPr>
          <p:cNvPr id="29700"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000" smtClean="0"/>
              <a:t>Product requirements</a:t>
            </a:r>
          </a:p>
          <a:p>
            <a:pPr marL="1089025" lvl="1" indent="-479425" defTabSz="962025" eaLnBrk="1" hangingPunct="1">
              <a:lnSpc>
                <a:spcPct val="90000"/>
              </a:lnSpc>
            </a:pPr>
            <a:r>
              <a:rPr lang="en-GB" sz="2000" smtClean="0"/>
              <a:t>Requirements which specify that the delivered product must behave in a particular way e.g. execution speed, reliability, etc.</a:t>
            </a:r>
          </a:p>
          <a:p>
            <a:pPr marL="488950" indent="-488950" defTabSz="962025" eaLnBrk="1" hangingPunct="1">
              <a:lnSpc>
                <a:spcPct val="90000"/>
              </a:lnSpc>
            </a:pPr>
            <a:r>
              <a:rPr lang="en-GB" sz="2000" smtClean="0"/>
              <a:t>Organisational requirements</a:t>
            </a:r>
          </a:p>
          <a:p>
            <a:pPr marL="1089025" lvl="1" indent="-479425" defTabSz="962025" eaLnBrk="1" hangingPunct="1">
              <a:lnSpc>
                <a:spcPct val="90000"/>
              </a:lnSpc>
            </a:pPr>
            <a:r>
              <a:rPr lang="en-GB" sz="2000" smtClean="0"/>
              <a:t>Requirements which are a consequence of organisational policies and procedures e.g. process standards used, implementation requirements, etc.</a:t>
            </a:r>
          </a:p>
          <a:p>
            <a:pPr marL="488950" indent="-488950" defTabSz="962025" eaLnBrk="1" hangingPunct="1">
              <a:lnSpc>
                <a:spcPct val="90000"/>
              </a:lnSpc>
            </a:pPr>
            <a:r>
              <a:rPr lang="en-GB" sz="2000" smtClean="0"/>
              <a:t>External requirements</a:t>
            </a:r>
          </a:p>
          <a:p>
            <a:pPr marL="1089025" lvl="1" indent="-479425" defTabSz="962025" eaLnBrk="1" hangingPunct="1">
              <a:lnSpc>
                <a:spcPct val="90000"/>
              </a:lnSpc>
            </a:pPr>
            <a:r>
              <a:rPr lang="en-GB" sz="2000" smtClean="0"/>
              <a:t>Requirements which arise from factors which are external to the system and its development process e.g. interoperability requirements, legislative requirements, etc.</a:t>
            </a:r>
          </a:p>
        </p:txBody>
      </p:sp>
      <p:sp>
        <p:nvSpPr>
          <p:cNvPr id="29698" name="Slide Number Placeholder 5"/>
          <p:cNvSpPr>
            <a:spLocks noGrp="1"/>
          </p:cNvSpPr>
          <p:nvPr>
            <p:ph type="sldNum" sz="quarter" idx="12"/>
          </p:nvPr>
        </p:nvSpPr>
        <p:spPr>
          <a:noFill/>
        </p:spPr>
        <p:txBody>
          <a:bodyPr/>
          <a:lstStyle/>
          <a:p>
            <a:fld id="{ED464769-4545-4C64-9702-F279681256F2}" type="slidenum">
              <a:rPr lang="en-US" smtClean="0"/>
              <a:pPr/>
              <a:t>17</a:t>
            </a:fld>
            <a:endParaRPr lang="en-US"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0" y="0"/>
            <a:ext cx="8715375" cy="609600"/>
          </a:xfrm>
          <a:noFill/>
        </p:spPr>
        <p:txBody>
          <a:bodyPr lIns="90487" tIns="44450" rIns="90487" bIns="44450"/>
          <a:lstStyle/>
          <a:p>
            <a:pPr eaLnBrk="1" hangingPunct="1"/>
            <a:r>
              <a:rPr lang="en-GB" smtClean="0"/>
              <a:t>Non-functional requirement types</a:t>
            </a:r>
          </a:p>
        </p:txBody>
      </p:sp>
      <p:sp>
        <p:nvSpPr>
          <p:cNvPr id="30722" name="Slide Number Placeholder 5"/>
          <p:cNvSpPr>
            <a:spLocks noGrp="1"/>
          </p:cNvSpPr>
          <p:nvPr>
            <p:ph type="sldNum" sz="quarter" idx="12"/>
          </p:nvPr>
        </p:nvSpPr>
        <p:spPr>
          <a:noFill/>
        </p:spPr>
        <p:txBody>
          <a:bodyPr/>
          <a:lstStyle/>
          <a:p>
            <a:fld id="{0542FCE1-6BF5-4C32-840F-F66E7B005568}" type="slidenum">
              <a:rPr lang="en-US" smtClean="0"/>
              <a:pPr/>
              <a:t>18</a:t>
            </a:fld>
            <a:endParaRPr lang="en-US" smtClean="0"/>
          </a:p>
        </p:txBody>
      </p:sp>
      <p:sp>
        <p:nvSpPr>
          <p:cNvPr id="30724" name="Rectangle 3"/>
          <p:cNvSpPr>
            <a:spLocks noChangeArrowheads="1"/>
          </p:cNvSpPr>
          <p:nvPr/>
        </p:nvSpPr>
        <p:spPr bwMode="auto">
          <a:xfrm>
            <a:off x="0" y="609600"/>
            <a:ext cx="8932863" cy="5791200"/>
          </a:xfrm>
          <a:prstGeom prst="rect">
            <a:avLst/>
          </a:prstGeom>
          <a:solidFill>
            <a:srgbClr val="CCFFFF"/>
          </a:solidFill>
          <a:ln w="12700">
            <a:noFill/>
            <a:miter lim="800000"/>
            <a:headEnd/>
            <a:tailEnd/>
          </a:ln>
        </p:spPr>
        <p:txBody>
          <a:bodyPr wrap="none" anchor="ctr"/>
          <a:lstStyle/>
          <a:p>
            <a:endParaRPr lang="en-US"/>
          </a:p>
        </p:txBody>
      </p:sp>
      <p:pic>
        <p:nvPicPr>
          <p:cNvPr id="30725" name="Picture 4" descr="6.3 Non-funct-req.eps                                          0010579DMacintosh HD                   B8AA5F2E:"/>
          <p:cNvPicPr>
            <a:picLocks noChangeAspect="1" noChangeArrowheads="1"/>
          </p:cNvPicPr>
          <p:nvPr/>
        </p:nvPicPr>
        <p:blipFill>
          <a:blip r:embed="rId2" cstate="print"/>
          <a:srcRect/>
          <a:stretch>
            <a:fillRect/>
          </a:stretch>
        </p:blipFill>
        <p:spPr bwMode="auto">
          <a:xfrm>
            <a:off x="304800" y="685800"/>
            <a:ext cx="8510588" cy="5540375"/>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066800" y="266700"/>
            <a:ext cx="8001000" cy="1104900"/>
          </a:xfrm>
          <a:noFill/>
        </p:spPr>
        <p:txBody>
          <a:bodyPr lIns="90487" tIns="44450" rIns="90487" bIns="44450"/>
          <a:lstStyle/>
          <a:p>
            <a:pPr eaLnBrk="1" hangingPunct="1"/>
            <a:r>
              <a:rPr lang="en-GB" smtClean="0"/>
              <a:t>Non-functional requirements examples</a:t>
            </a:r>
          </a:p>
        </p:txBody>
      </p:sp>
      <p:sp>
        <p:nvSpPr>
          <p:cNvPr id="31748" name="Rectangle 3"/>
          <p:cNvSpPr>
            <a:spLocks noGrp="1" noChangeArrowheads="1"/>
          </p:cNvSpPr>
          <p:nvPr>
            <p:ph idx="1"/>
          </p:nvPr>
        </p:nvSpPr>
        <p:spPr>
          <a:xfrm>
            <a:off x="304800" y="1981200"/>
            <a:ext cx="8382000" cy="4191000"/>
          </a:xfrm>
          <a:noFill/>
        </p:spPr>
        <p:txBody>
          <a:bodyPr lIns="90487" tIns="44450" rIns="90487" bIns="44450"/>
          <a:lstStyle/>
          <a:p>
            <a:pPr marL="488950" indent="-488950" defTabSz="962025" eaLnBrk="1" hangingPunct="1">
              <a:lnSpc>
                <a:spcPct val="90000"/>
              </a:lnSpc>
            </a:pPr>
            <a:r>
              <a:rPr lang="en-GB" sz="2800" smtClean="0"/>
              <a:t>Product requirement</a:t>
            </a:r>
          </a:p>
          <a:p>
            <a:pPr marL="1089025" lvl="1" indent="-479425" defTabSz="962025" eaLnBrk="1" hangingPunct="1">
              <a:lnSpc>
                <a:spcPct val="90000"/>
              </a:lnSpc>
              <a:buFont typeface="Wingdings" pitchFamily="2" charset="2"/>
              <a:buNone/>
            </a:pPr>
            <a:r>
              <a:rPr lang="en-GB" sz="2400" smtClean="0"/>
              <a:t>8.1	The user interface for LIBSYS shall be implemented as simple HTML without frames or Java applets.</a:t>
            </a:r>
          </a:p>
          <a:p>
            <a:pPr marL="488950" indent="-488950" defTabSz="962025" eaLnBrk="1" hangingPunct="1">
              <a:lnSpc>
                <a:spcPct val="90000"/>
              </a:lnSpc>
            </a:pPr>
            <a:r>
              <a:rPr lang="en-GB" sz="2800" smtClean="0"/>
              <a:t>Organisational requirement</a:t>
            </a:r>
          </a:p>
          <a:p>
            <a:pPr marL="1089025" lvl="1" indent="-479425" defTabSz="962025" eaLnBrk="1" hangingPunct="1">
              <a:lnSpc>
                <a:spcPct val="90000"/>
              </a:lnSpc>
              <a:buFont typeface="Wingdings" pitchFamily="2" charset="2"/>
              <a:buNone/>
            </a:pPr>
            <a:r>
              <a:rPr lang="en-GB" sz="2400" smtClean="0"/>
              <a:t>9.3.2  The system development process and deliverable documents shall conform to the process and deliverables defined in XYZCo-SP-STAN-95.</a:t>
            </a:r>
          </a:p>
          <a:p>
            <a:pPr marL="488950" indent="-488950" defTabSz="962025" eaLnBrk="1" hangingPunct="1">
              <a:lnSpc>
                <a:spcPct val="90000"/>
              </a:lnSpc>
            </a:pPr>
            <a:r>
              <a:rPr lang="en-GB" sz="2800" smtClean="0"/>
              <a:t>External requirement</a:t>
            </a:r>
          </a:p>
          <a:p>
            <a:pPr marL="1089025" lvl="1" indent="-479425" defTabSz="962025" eaLnBrk="1" hangingPunct="1">
              <a:lnSpc>
                <a:spcPct val="90000"/>
              </a:lnSpc>
              <a:buFont typeface="Wingdings" pitchFamily="2" charset="2"/>
              <a:buNone/>
            </a:pPr>
            <a:r>
              <a:rPr lang="en-GB" sz="2400" smtClean="0"/>
              <a:t>7.6.5  The system shall not disclose any personal information about customers apart from their name and reference number to the operators of the system.</a:t>
            </a:r>
          </a:p>
        </p:txBody>
      </p:sp>
      <p:sp>
        <p:nvSpPr>
          <p:cNvPr id="31746" name="Slide Number Placeholder 5"/>
          <p:cNvSpPr>
            <a:spLocks noGrp="1"/>
          </p:cNvSpPr>
          <p:nvPr>
            <p:ph type="sldNum" sz="quarter" idx="12"/>
          </p:nvPr>
        </p:nvSpPr>
        <p:spPr>
          <a:noFill/>
        </p:spPr>
        <p:txBody>
          <a:bodyPr/>
          <a:lstStyle/>
          <a:p>
            <a:fld id="{92FA55AD-BA6D-467C-866F-9FFB2950B0DE}" type="slidenum">
              <a:rPr lang="en-US" smtClean="0"/>
              <a:pPr/>
              <a:t>19</a:t>
            </a:fld>
            <a:endParaRPr lang="en-US"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600" smtClean="0">
                <a:solidFill>
                  <a:schemeClr val="tx1"/>
                </a:solidFill>
              </a:rPr>
              <a:t>Chapter 4</a:t>
            </a:r>
            <a:r>
              <a:rPr lang="en-US" smtClean="0"/>
              <a:t>- Requirements</a:t>
            </a:r>
          </a:p>
        </p:txBody>
      </p:sp>
      <p:sp>
        <p:nvSpPr>
          <p:cNvPr id="15364" name="Rectangle 3"/>
          <p:cNvSpPr>
            <a:spLocks noGrp="1" noChangeArrowheads="1"/>
          </p:cNvSpPr>
          <p:nvPr>
            <p:ph idx="1"/>
          </p:nvPr>
        </p:nvSpPr>
        <p:spPr>
          <a:xfrm>
            <a:off x="1371600" y="2209800"/>
            <a:ext cx="7086600" cy="1981200"/>
          </a:xfrm>
        </p:spPr>
        <p:txBody>
          <a:bodyPr>
            <a:normAutofit lnSpcReduction="10000"/>
          </a:bodyPr>
          <a:lstStyle/>
          <a:p>
            <a:pPr eaLnBrk="1" hangingPunct="1">
              <a:lnSpc>
                <a:spcPct val="90000"/>
              </a:lnSpc>
            </a:pPr>
            <a:r>
              <a:rPr lang="en-US" sz="2400" smtClean="0"/>
              <a:t>Functional and Non-Functional requirements</a:t>
            </a:r>
          </a:p>
          <a:p>
            <a:pPr eaLnBrk="1" hangingPunct="1">
              <a:lnSpc>
                <a:spcPct val="90000"/>
              </a:lnSpc>
            </a:pPr>
            <a:r>
              <a:rPr lang="en-US" sz="2400" smtClean="0"/>
              <a:t>User Requirements</a:t>
            </a:r>
          </a:p>
          <a:p>
            <a:pPr eaLnBrk="1" hangingPunct="1">
              <a:lnSpc>
                <a:spcPct val="90000"/>
              </a:lnSpc>
            </a:pPr>
            <a:r>
              <a:rPr lang="en-US" sz="2400" smtClean="0"/>
              <a:t>System Requirements</a:t>
            </a:r>
          </a:p>
          <a:p>
            <a:pPr eaLnBrk="1" hangingPunct="1">
              <a:lnSpc>
                <a:spcPct val="90000"/>
              </a:lnSpc>
            </a:pPr>
            <a:r>
              <a:rPr lang="en-US" sz="2400" smtClean="0"/>
              <a:t>Interface Requirements</a:t>
            </a:r>
          </a:p>
          <a:p>
            <a:pPr eaLnBrk="1" hangingPunct="1">
              <a:lnSpc>
                <a:spcPct val="90000"/>
              </a:lnSpc>
            </a:pPr>
            <a:r>
              <a:rPr lang="en-US" sz="2400" smtClean="0"/>
              <a:t>The software requirements document</a:t>
            </a:r>
          </a:p>
        </p:txBody>
      </p:sp>
      <p:sp>
        <p:nvSpPr>
          <p:cNvPr id="15362" name="Slide Number Placeholder 5"/>
          <p:cNvSpPr>
            <a:spLocks noGrp="1"/>
          </p:cNvSpPr>
          <p:nvPr>
            <p:ph type="sldNum" sz="quarter" idx="12"/>
          </p:nvPr>
        </p:nvSpPr>
        <p:spPr>
          <a:noFill/>
        </p:spPr>
        <p:txBody>
          <a:bodyPr/>
          <a:lstStyle/>
          <a:p>
            <a:fld id="{2175F7C8-1A32-4B49-91BF-B5616FAA6DB4}" type="slidenum">
              <a:rPr lang="en-US" smtClean="0"/>
              <a:pPr/>
              <a:t>2</a:t>
            </a:fld>
            <a:endParaRPr lang="en-US" smtClean="0"/>
          </a:p>
        </p:txBody>
      </p:sp>
      <p:sp>
        <p:nvSpPr>
          <p:cNvPr id="15365" name="Rectangle 6"/>
          <p:cNvSpPr>
            <a:spLocks noChangeArrowheads="1"/>
          </p:cNvSpPr>
          <p:nvPr/>
        </p:nvSpPr>
        <p:spPr bwMode="auto">
          <a:xfrm>
            <a:off x="1143000" y="1828800"/>
            <a:ext cx="6629400" cy="609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2800">
                <a:solidFill>
                  <a:schemeClr val="tx2"/>
                </a:solidFill>
              </a:rPr>
              <a:t>Software Requirements</a:t>
            </a:r>
          </a:p>
        </p:txBody>
      </p:sp>
      <p:sp>
        <p:nvSpPr>
          <p:cNvPr id="15366" name="Rectangle 7"/>
          <p:cNvSpPr>
            <a:spLocks noChangeArrowheads="1"/>
          </p:cNvSpPr>
          <p:nvPr/>
        </p:nvSpPr>
        <p:spPr bwMode="auto">
          <a:xfrm>
            <a:off x="1143000" y="4191000"/>
            <a:ext cx="6629400" cy="609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2800">
                <a:solidFill>
                  <a:schemeClr val="tx2"/>
                </a:solidFill>
              </a:rPr>
              <a:t>Requirements Engineering Process</a:t>
            </a:r>
          </a:p>
        </p:txBody>
      </p:sp>
      <p:sp>
        <p:nvSpPr>
          <p:cNvPr id="15367" name="Rectangle 8"/>
          <p:cNvSpPr>
            <a:spLocks noChangeArrowheads="1"/>
          </p:cNvSpPr>
          <p:nvPr/>
        </p:nvSpPr>
        <p:spPr bwMode="auto">
          <a:xfrm>
            <a:off x="1371600" y="4648200"/>
            <a:ext cx="7391400" cy="16764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400"/>
              <a:t>Feasibility studies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400"/>
              <a:t>Requirements Elicitation and analysis</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400"/>
              <a:t>Requirements Validation</a:t>
            </a:r>
          </a:p>
          <a:p>
            <a:pPr marL="342900" indent="-342900" eaLnBrk="1" hangingPunct="1">
              <a:lnSpc>
                <a:spcPct val="90000"/>
              </a:lnSpc>
              <a:spcBef>
                <a:spcPct val="20000"/>
              </a:spcBef>
              <a:buClr>
                <a:schemeClr val="folHlink"/>
              </a:buClr>
              <a:buSzPct val="60000"/>
              <a:buFont typeface="Wingdings" pitchFamily="2" charset="2"/>
              <a:buBlip>
                <a:blip r:embed="rId2"/>
              </a:buBlip>
            </a:pPr>
            <a:r>
              <a:rPr lang="en-US" sz="2400"/>
              <a:t>Requirements management</a:t>
            </a: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150938" y="214313"/>
            <a:ext cx="7793037" cy="776287"/>
          </a:xfrm>
        </p:spPr>
        <p:txBody>
          <a:bodyPr/>
          <a:lstStyle/>
          <a:p>
            <a:pPr eaLnBrk="1" hangingPunct="1"/>
            <a:r>
              <a:rPr lang="en-GB" smtClean="0"/>
              <a:t>Goals and requirements</a:t>
            </a:r>
          </a:p>
        </p:txBody>
      </p:sp>
      <p:sp>
        <p:nvSpPr>
          <p:cNvPr id="32772" name="Rectangle 3"/>
          <p:cNvSpPr>
            <a:spLocks noGrp="1" noChangeArrowheads="1"/>
          </p:cNvSpPr>
          <p:nvPr>
            <p:ph idx="1"/>
          </p:nvPr>
        </p:nvSpPr>
        <p:spPr>
          <a:xfrm>
            <a:off x="914400" y="1981200"/>
            <a:ext cx="7772400" cy="4876800"/>
          </a:xfrm>
        </p:spPr>
        <p:txBody>
          <a:bodyPr/>
          <a:lstStyle/>
          <a:p>
            <a:pPr marL="488950" indent="-488950" defTabSz="962025" eaLnBrk="1" hangingPunct="1">
              <a:lnSpc>
                <a:spcPct val="90000"/>
              </a:lnSpc>
            </a:pPr>
            <a:r>
              <a:rPr lang="en-GB" sz="1800" smtClean="0"/>
              <a:t>Non-functional requirements may be very difficult to state precisely and imprecise requirements may be difficult to verify.  </a:t>
            </a:r>
          </a:p>
          <a:p>
            <a:pPr marL="488950" indent="-488950" defTabSz="962025" eaLnBrk="1" hangingPunct="1">
              <a:lnSpc>
                <a:spcPct val="90000"/>
              </a:lnSpc>
            </a:pPr>
            <a:r>
              <a:rPr lang="en-GB" sz="1800" smtClean="0"/>
              <a:t>Users state these reqs as general goals such as ease of use, the ability of the s/m to recover from failure or rapid user response.</a:t>
            </a:r>
          </a:p>
          <a:p>
            <a:pPr marL="488950" indent="-488950" defTabSz="962025" eaLnBrk="1" hangingPunct="1">
              <a:lnSpc>
                <a:spcPct val="90000"/>
              </a:lnSpc>
            </a:pPr>
            <a:r>
              <a:rPr lang="en-GB" sz="1800" smtClean="0"/>
              <a:t>These vague goals cause s/m deveoplers lot of pbms, since they create dilemma or misinterpreted once the s/m is deployed.</a:t>
            </a:r>
          </a:p>
          <a:p>
            <a:pPr marL="488950" indent="-488950" defTabSz="962025" eaLnBrk="1" hangingPunct="1">
              <a:lnSpc>
                <a:spcPct val="90000"/>
              </a:lnSpc>
            </a:pPr>
            <a:r>
              <a:rPr lang="en-GB" sz="1800" smtClean="0"/>
              <a:t>Accordingly every s/m should have a goal is as follows:</a:t>
            </a:r>
          </a:p>
          <a:p>
            <a:pPr marL="488950" indent="-488950" defTabSz="962025" eaLnBrk="1" hangingPunct="1">
              <a:lnSpc>
                <a:spcPct val="90000"/>
              </a:lnSpc>
            </a:pPr>
            <a:r>
              <a:rPr lang="en-GB" sz="1800" smtClean="0"/>
              <a:t>Goal</a:t>
            </a:r>
          </a:p>
          <a:p>
            <a:pPr marL="1089025" lvl="1" indent="-479425" defTabSz="962025" eaLnBrk="1" hangingPunct="1">
              <a:lnSpc>
                <a:spcPct val="90000"/>
              </a:lnSpc>
            </a:pPr>
            <a:r>
              <a:rPr lang="en-GB" sz="1800" smtClean="0"/>
              <a:t>A general intention of the user such as ease of use with min errors.</a:t>
            </a:r>
          </a:p>
          <a:p>
            <a:pPr marL="488950" indent="-488950" defTabSz="962025" eaLnBrk="1" hangingPunct="1">
              <a:lnSpc>
                <a:spcPct val="90000"/>
              </a:lnSpc>
            </a:pPr>
            <a:r>
              <a:rPr lang="en-GB" sz="1800" smtClean="0"/>
              <a:t>Eg Verifiable non-functional requirement is as follows:</a:t>
            </a:r>
          </a:p>
          <a:p>
            <a:pPr marL="1089025" lvl="1" indent="-479425" defTabSz="962025" eaLnBrk="1" hangingPunct="1">
              <a:lnSpc>
                <a:spcPct val="90000"/>
              </a:lnSpc>
            </a:pPr>
            <a:r>
              <a:rPr lang="en-GB" sz="1800" smtClean="0"/>
              <a:t>A statement using some measure that can be objectively tested.</a:t>
            </a:r>
          </a:p>
          <a:p>
            <a:pPr marL="488950" indent="-488950" defTabSz="962025" eaLnBrk="1" hangingPunct="1">
              <a:lnSpc>
                <a:spcPct val="90000"/>
              </a:lnSpc>
            </a:pPr>
            <a:r>
              <a:rPr lang="en-GB" sz="1800" smtClean="0"/>
              <a:t>Goals are helpful to developers as they convey the intentions of the system users.</a:t>
            </a:r>
          </a:p>
          <a:p>
            <a:pPr marL="488950" indent="-488950" defTabSz="962025" eaLnBrk="1" hangingPunct="1">
              <a:lnSpc>
                <a:spcPct val="90000"/>
              </a:lnSpc>
            </a:pPr>
            <a:r>
              <a:rPr lang="en-GB" sz="1800" smtClean="0"/>
              <a:t>Once induction training is given the no of errors the emp makes should be reduced to min.</a:t>
            </a:r>
          </a:p>
        </p:txBody>
      </p:sp>
      <p:sp>
        <p:nvSpPr>
          <p:cNvPr id="32770" name="Slide Number Placeholder 5"/>
          <p:cNvSpPr>
            <a:spLocks noGrp="1"/>
          </p:cNvSpPr>
          <p:nvPr>
            <p:ph type="sldNum" sz="quarter" idx="12"/>
          </p:nvPr>
        </p:nvSpPr>
        <p:spPr>
          <a:noFill/>
        </p:spPr>
        <p:txBody>
          <a:bodyPr/>
          <a:lstStyle/>
          <a:p>
            <a:fld id="{D21398EA-FD9B-45C0-A5EA-7DA0F14F5187}"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150938" y="214313"/>
            <a:ext cx="7793037" cy="471487"/>
          </a:xfrm>
        </p:spPr>
        <p:txBody>
          <a:bodyPr/>
          <a:lstStyle/>
          <a:p>
            <a:pPr eaLnBrk="1" hangingPunct="1"/>
            <a:r>
              <a:rPr lang="en-GB" smtClean="0"/>
              <a:t>Examples</a:t>
            </a:r>
          </a:p>
        </p:txBody>
      </p:sp>
      <p:sp>
        <p:nvSpPr>
          <p:cNvPr id="33796" name="Rectangle 3"/>
          <p:cNvSpPr>
            <a:spLocks noGrp="1" noChangeArrowheads="1"/>
          </p:cNvSpPr>
          <p:nvPr>
            <p:ph idx="1"/>
          </p:nvPr>
        </p:nvSpPr>
        <p:spPr>
          <a:xfrm>
            <a:off x="1182688" y="762000"/>
            <a:ext cx="7772400" cy="5370513"/>
          </a:xfrm>
        </p:spPr>
        <p:txBody>
          <a:bodyPr/>
          <a:lstStyle/>
          <a:p>
            <a:pPr eaLnBrk="1" hangingPunct="1"/>
            <a:r>
              <a:rPr lang="en-GB" sz="2400" smtClean="0"/>
              <a:t>Non functional reqs can be objectively tested if they are written quantitatively: there are few metrics which can be tested on a s/m whether it is meeting its non-functional reqs or not as follows:</a:t>
            </a:r>
          </a:p>
          <a:p>
            <a:pPr eaLnBrk="1" hangingPunct="1"/>
            <a:r>
              <a:rPr lang="en-GB" sz="2400" smtClean="0"/>
              <a:t>Sometimes it is very difficult fofr acustomer to translate the goals to quanti reqs. Eg like for maintainability, there are no metrics specified. And even with reliability.</a:t>
            </a:r>
          </a:p>
          <a:p>
            <a:pPr eaLnBrk="1" hangingPunct="1"/>
            <a:r>
              <a:rPr lang="en-GB" sz="2400" smtClean="0"/>
              <a:t>Finally the non-func reqs are combination of both functional &amp; non reqs. They are conflicting in nature.</a:t>
            </a:r>
          </a:p>
          <a:p>
            <a:pPr eaLnBrk="1" hangingPunct="1"/>
            <a:r>
              <a:rPr lang="en-GB" sz="2400" smtClean="0"/>
              <a:t>Eg: if a s/m req is the max memory that can be used is 10M bytes and on other hand, if it requires some critical programming methods/ real time s/w devlp this mem is not sufficient.</a:t>
            </a:r>
          </a:p>
        </p:txBody>
      </p:sp>
      <p:sp>
        <p:nvSpPr>
          <p:cNvPr id="33794" name="Slide Number Placeholder 5"/>
          <p:cNvSpPr>
            <a:spLocks noGrp="1"/>
          </p:cNvSpPr>
          <p:nvPr>
            <p:ph type="sldNum" sz="quarter" idx="12"/>
          </p:nvPr>
        </p:nvSpPr>
        <p:spPr>
          <a:noFill/>
        </p:spPr>
        <p:txBody>
          <a:bodyPr/>
          <a:lstStyle/>
          <a:p>
            <a:fld id="{1C40CD6A-4827-4CFF-88FB-3665A90A6995}"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066800" y="0"/>
            <a:ext cx="7793038" cy="685800"/>
          </a:xfrm>
          <a:noFill/>
        </p:spPr>
        <p:txBody>
          <a:bodyPr lIns="90487" tIns="44450" rIns="90487" bIns="44450"/>
          <a:lstStyle/>
          <a:p>
            <a:pPr eaLnBrk="1" hangingPunct="1"/>
            <a:r>
              <a:rPr lang="en-GB" smtClean="0"/>
              <a:t>Requirements measures</a:t>
            </a:r>
          </a:p>
        </p:txBody>
      </p:sp>
      <p:sp>
        <p:nvSpPr>
          <p:cNvPr id="2051" name="Slide Number Placeholder 5"/>
          <p:cNvSpPr>
            <a:spLocks noGrp="1"/>
          </p:cNvSpPr>
          <p:nvPr>
            <p:ph type="sldNum" sz="quarter" idx="12"/>
          </p:nvPr>
        </p:nvSpPr>
        <p:spPr>
          <a:noFill/>
        </p:spPr>
        <p:txBody>
          <a:bodyPr/>
          <a:lstStyle/>
          <a:p>
            <a:fld id="{FCCB181F-5626-487D-AF33-3B9178773B1B}" type="slidenum">
              <a:rPr lang="en-US" smtClean="0"/>
              <a:pPr/>
              <a:t>22</a:t>
            </a:fld>
            <a:endParaRPr lang="en-US" smtClean="0"/>
          </a:p>
        </p:txBody>
      </p:sp>
      <p:sp>
        <p:nvSpPr>
          <p:cNvPr id="2053" name="Rectangle 3"/>
          <p:cNvSpPr>
            <a:spLocks noChangeArrowheads="1"/>
          </p:cNvSpPr>
          <p:nvPr/>
        </p:nvSpPr>
        <p:spPr bwMode="auto">
          <a:xfrm>
            <a:off x="228600" y="685800"/>
            <a:ext cx="7648575" cy="5715000"/>
          </a:xfrm>
          <a:prstGeom prst="rect">
            <a:avLst/>
          </a:prstGeom>
          <a:solidFill>
            <a:srgbClr val="CCFFFF"/>
          </a:solidFill>
          <a:ln w="12700">
            <a:noFill/>
            <a:miter lim="800000"/>
            <a:headEnd/>
            <a:tailEnd/>
          </a:ln>
        </p:spPr>
        <p:txBody>
          <a:bodyPr wrap="none" anchor="ctr"/>
          <a:lstStyle/>
          <a:p>
            <a:endParaRPr lang="en-US"/>
          </a:p>
        </p:txBody>
      </p:sp>
      <p:graphicFrame>
        <p:nvGraphicFramePr>
          <p:cNvPr id="2050" name="Object 4"/>
          <p:cNvGraphicFramePr>
            <a:graphicFrameLocks noChangeAspect="1"/>
          </p:cNvGraphicFramePr>
          <p:nvPr/>
        </p:nvGraphicFramePr>
        <p:xfrm>
          <a:off x="1098550" y="685800"/>
          <a:ext cx="8074025" cy="5849938"/>
        </p:xfrm>
        <a:graphic>
          <a:graphicData uri="http://schemas.openxmlformats.org/presentationml/2006/ole">
            <p:oleObj spid="_x0000_s2050" name="Document" r:id="rId3" imgW="5641848" imgH="3395472" progId="Word.Document.8">
              <p:embed/>
            </p:oleObj>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GB" smtClean="0"/>
              <a:t>Requirements interaction</a:t>
            </a:r>
          </a:p>
        </p:txBody>
      </p:sp>
      <p:sp>
        <p:nvSpPr>
          <p:cNvPr id="34820" name="Rectangle 3"/>
          <p:cNvSpPr>
            <a:spLocks noGrp="1" noChangeArrowheads="1"/>
          </p:cNvSpPr>
          <p:nvPr>
            <p:ph idx="1"/>
          </p:nvPr>
        </p:nvSpPr>
        <p:spPr/>
        <p:txBody>
          <a:bodyPr/>
          <a:lstStyle/>
          <a:p>
            <a:pPr marL="488950" indent="-488950" defTabSz="962025" eaLnBrk="1" hangingPunct="1">
              <a:lnSpc>
                <a:spcPct val="90000"/>
              </a:lnSpc>
            </a:pPr>
            <a:r>
              <a:rPr lang="en-GB" sz="2800" smtClean="0"/>
              <a:t>Conflicts between different non-functional requirements are common in complex systems.</a:t>
            </a:r>
          </a:p>
          <a:p>
            <a:pPr marL="488950" indent="-488950" defTabSz="962025" eaLnBrk="1" hangingPunct="1">
              <a:lnSpc>
                <a:spcPct val="90000"/>
              </a:lnSpc>
            </a:pPr>
            <a:r>
              <a:rPr lang="en-GB" sz="2800" smtClean="0"/>
              <a:t>Spacecraft system</a:t>
            </a:r>
          </a:p>
          <a:p>
            <a:pPr marL="1089025" lvl="1" indent="-479425" defTabSz="962025" eaLnBrk="1" hangingPunct="1">
              <a:lnSpc>
                <a:spcPct val="90000"/>
              </a:lnSpc>
            </a:pPr>
            <a:r>
              <a:rPr lang="en-GB" sz="2400" smtClean="0"/>
              <a:t>To minimise weight, the number of separate chips in the system should be minimised.</a:t>
            </a:r>
          </a:p>
          <a:p>
            <a:pPr marL="1089025" lvl="1" indent="-479425" defTabSz="962025" eaLnBrk="1" hangingPunct="1">
              <a:lnSpc>
                <a:spcPct val="90000"/>
              </a:lnSpc>
            </a:pPr>
            <a:r>
              <a:rPr lang="en-GB" sz="2400" smtClean="0"/>
              <a:t>To minimise power consumption, lower power chips should be used.</a:t>
            </a:r>
          </a:p>
          <a:p>
            <a:pPr marL="1089025" lvl="1" indent="-479425" defTabSz="962025" eaLnBrk="1" hangingPunct="1">
              <a:lnSpc>
                <a:spcPct val="90000"/>
              </a:lnSpc>
            </a:pPr>
            <a:r>
              <a:rPr lang="en-GB" sz="2400" smtClean="0"/>
              <a:t>However, using low power chips may mean that more chips have to be used. Which is the most critical requirement?</a:t>
            </a:r>
          </a:p>
        </p:txBody>
      </p:sp>
      <p:sp>
        <p:nvSpPr>
          <p:cNvPr id="34818" name="Slide Number Placeholder 5"/>
          <p:cNvSpPr>
            <a:spLocks noGrp="1"/>
          </p:cNvSpPr>
          <p:nvPr>
            <p:ph type="sldNum" sz="quarter" idx="12"/>
          </p:nvPr>
        </p:nvSpPr>
        <p:spPr>
          <a:noFill/>
        </p:spPr>
        <p:txBody>
          <a:bodyPr/>
          <a:lstStyle/>
          <a:p>
            <a:fld id="{6C56FB1E-C4E5-4659-B1A2-96249E395626}" type="slidenum">
              <a:rPr lang="en-US" smtClean="0"/>
              <a:pPr/>
              <a:t>23</a:t>
            </a:fld>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GB" smtClean="0"/>
              <a:t>Domain requirements</a:t>
            </a:r>
          </a:p>
        </p:txBody>
      </p:sp>
      <p:sp>
        <p:nvSpPr>
          <p:cNvPr id="35844" name="Rectangle 3"/>
          <p:cNvSpPr>
            <a:spLocks noGrp="1" noChangeArrowheads="1"/>
          </p:cNvSpPr>
          <p:nvPr>
            <p:ph idx="1"/>
          </p:nvPr>
        </p:nvSpPr>
        <p:spPr/>
        <p:txBody>
          <a:bodyPr/>
          <a:lstStyle/>
          <a:p>
            <a:pPr eaLnBrk="1" hangingPunct="1"/>
            <a:r>
              <a:rPr lang="en-GB" sz="2800" smtClean="0"/>
              <a:t>Derived from the application domain and describe system characteristics and features that reflect the domain.</a:t>
            </a:r>
          </a:p>
          <a:p>
            <a:pPr eaLnBrk="1" hangingPunct="1"/>
            <a:r>
              <a:rPr lang="en-GB" sz="2800" smtClean="0"/>
              <a:t>Domain requirements be new functional requirements, constraints on existing requirements or define specific computations.</a:t>
            </a:r>
          </a:p>
          <a:p>
            <a:pPr eaLnBrk="1" hangingPunct="1"/>
            <a:r>
              <a:rPr lang="en-GB" sz="2800" smtClean="0"/>
              <a:t>If domain requirements are not satisfied, the system may be unworkable.</a:t>
            </a:r>
          </a:p>
        </p:txBody>
      </p:sp>
      <p:sp>
        <p:nvSpPr>
          <p:cNvPr id="35842" name="Slide Number Placeholder 5"/>
          <p:cNvSpPr>
            <a:spLocks noGrp="1"/>
          </p:cNvSpPr>
          <p:nvPr>
            <p:ph type="sldNum" sz="quarter" idx="12"/>
          </p:nvPr>
        </p:nvSpPr>
        <p:spPr>
          <a:noFill/>
        </p:spPr>
        <p:txBody>
          <a:bodyPr/>
          <a:lstStyle/>
          <a:p>
            <a:fld id="{3F7CC0EC-85BB-4CD2-BBBC-32907D0EBAB7}" type="slidenum">
              <a:rPr lang="en-US" smtClean="0"/>
              <a:pPr/>
              <a:t>24</a:t>
            </a:fld>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371600" y="266700"/>
            <a:ext cx="7391400" cy="1104900"/>
          </a:xfrm>
        </p:spPr>
        <p:txBody>
          <a:bodyPr/>
          <a:lstStyle/>
          <a:p>
            <a:pPr eaLnBrk="1" hangingPunct="1"/>
            <a:r>
              <a:rPr lang="en-GB" smtClean="0"/>
              <a:t>Library system domain requirements</a:t>
            </a:r>
          </a:p>
        </p:txBody>
      </p:sp>
      <p:sp>
        <p:nvSpPr>
          <p:cNvPr id="36868" name="Rectangle 3"/>
          <p:cNvSpPr>
            <a:spLocks noGrp="1" noChangeArrowheads="1"/>
          </p:cNvSpPr>
          <p:nvPr>
            <p:ph idx="1"/>
          </p:nvPr>
        </p:nvSpPr>
        <p:spPr/>
        <p:txBody>
          <a:bodyPr/>
          <a:lstStyle/>
          <a:p>
            <a:pPr marL="488950" indent="-488950" algn="just" defTabSz="962025" eaLnBrk="1" hangingPunct="1">
              <a:lnSpc>
                <a:spcPct val="90000"/>
              </a:lnSpc>
              <a:spcBef>
                <a:spcPts val="600"/>
              </a:spcBef>
              <a:spcAft>
                <a:spcPts val="600"/>
              </a:spcAft>
            </a:pPr>
            <a:r>
              <a:rPr lang="en-GB" sz="2800" smtClean="0"/>
              <a:t>There shall be a standard user interface to all databases which shall be based on the Z39.50 standard.</a:t>
            </a:r>
          </a:p>
          <a:p>
            <a:pPr marL="488950" indent="-488950" algn="just" defTabSz="962025" eaLnBrk="1" hangingPunct="1">
              <a:lnSpc>
                <a:spcPct val="90000"/>
              </a:lnSpc>
              <a:spcAft>
                <a:spcPts val="600"/>
              </a:spcAft>
            </a:pPr>
            <a:r>
              <a:rPr lang="en-GB" sz="2800" smtClean="0"/>
              <a:t>Because of copyright restrictions, some documents must be deleted immediately on arrival. Depending on the user’s requirements, these documents will either be printed locally on the system server for manually forwarding to the user or routed to a network printer.</a:t>
            </a:r>
          </a:p>
          <a:p>
            <a:pPr marL="488950" indent="-488950" defTabSz="962025" eaLnBrk="1" hangingPunct="1">
              <a:lnSpc>
                <a:spcPct val="90000"/>
              </a:lnSpc>
            </a:pPr>
            <a:endParaRPr lang="en-GB" sz="2400" smtClean="0"/>
          </a:p>
        </p:txBody>
      </p:sp>
      <p:sp>
        <p:nvSpPr>
          <p:cNvPr id="36866" name="Slide Number Placeholder 5"/>
          <p:cNvSpPr>
            <a:spLocks noGrp="1"/>
          </p:cNvSpPr>
          <p:nvPr>
            <p:ph type="sldNum" sz="quarter" idx="12"/>
          </p:nvPr>
        </p:nvSpPr>
        <p:spPr>
          <a:noFill/>
        </p:spPr>
        <p:txBody>
          <a:bodyPr/>
          <a:lstStyle/>
          <a:p>
            <a:fld id="{75ECE649-1882-423B-A739-90B8504536BD}" type="slidenum">
              <a:rPr lang="en-US" smtClean="0"/>
              <a:pPr/>
              <a:t>25</a:t>
            </a:fld>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GB" smtClean="0"/>
              <a:t>Train protection system</a:t>
            </a:r>
          </a:p>
        </p:txBody>
      </p:sp>
      <p:sp>
        <p:nvSpPr>
          <p:cNvPr id="37892" name="Rectangle 3"/>
          <p:cNvSpPr>
            <a:spLocks noGrp="1" noChangeArrowheads="1"/>
          </p:cNvSpPr>
          <p:nvPr>
            <p:ph idx="1"/>
          </p:nvPr>
        </p:nvSpPr>
        <p:spPr>
          <a:xfrm>
            <a:off x="533400" y="1981200"/>
            <a:ext cx="7772400" cy="4114800"/>
          </a:xfrm>
        </p:spPr>
        <p:txBody>
          <a:bodyPr/>
          <a:lstStyle/>
          <a:p>
            <a:pPr marL="488950" indent="-488950" algn="just" defTabSz="962025" eaLnBrk="1" hangingPunct="1">
              <a:spcAft>
                <a:spcPts val="600"/>
              </a:spcAft>
            </a:pPr>
            <a:r>
              <a:rPr lang="en-GB" smtClean="0"/>
              <a:t>The deceleration of the train shall be computed as:</a:t>
            </a:r>
          </a:p>
          <a:p>
            <a:pPr marL="1089025" lvl="1" indent="-479425" algn="just" defTabSz="962025" eaLnBrk="1" hangingPunct="1"/>
            <a:r>
              <a:rPr lang="en-GB" smtClean="0"/>
              <a:t>D</a:t>
            </a:r>
            <a:r>
              <a:rPr lang="en-GB" baseline="-25000" smtClean="0"/>
              <a:t>train</a:t>
            </a:r>
            <a:r>
              <a:rPr lang="en-GB" smtClean="0"/>
              <a:t> = D</a:t>
            </a:r>
            <a:r>
              <a:rPr lang="en-GB" baseline="-25000" smtClean="0"/>
              <a:t>control</a:t>
            </a:r>
            <a:r>
              <a:rPr lang="en-GB" smtClean="0"/>
              <a:t> + D</a:t>
            </a:r>
            <a:r>
              <a:rPr lang="en-GB" baseline="-25000" smtClean="0"/>
              <a:t>gradient </a:t>
            </a:r>
          </a:p>
          <a:p>
            <a:pPr marL="488950" indent="-488950" algn="just" defTabSz="962025" eaLnBrk="1" hangingPunct="1">
              <a:buFont typeface="Wingdings" pitchFamily="2" charset="2"/>
              <a:buNone/>
            </a:pPr>
            <a:r>
              <a:rPr lang="en-GB" smtClean="0"/>
              <a:t>	where D</a:t>
            </a:r>
            <a:r>
              <a:rPr lang="en-GB" baseline="-25000" smtClean="0"/>
              <a:t>gradient </a:t>
            </a:r>
            <a:r>
              <a:rPr lang="en-GB" smtClean="0"/>
              <a:t>is 9.81ms</a:t>
            </a:r>
            <a:r>
              <a:rPr lang="en-GB" baseline="30000" smtClean="0"/>
              <a:t>2 </a:t>
            </a:r>
            <a:r>
              <a:rPr lang="en-GB" smtClean="0"/>
              <a:t>* compensated gradient/alpha and where the values of 9.81ms</a:t>
            </a:r>
            <a:r>
              <a:rPr lang="en-GB" baseline="30000" smtClean="0"/>
              <a:t>2 </a:t>
            </a:r>
            <a:r>
              <a:rPr lang="en-GB" smtClean="0"/>
              <a:t>/alpha are known for different types of train.</a:t>
            </a:r>
          </a:p>
        </p:txBody>
      </p:sp>
      <p:sp>
        <p:nvSpPr>
          <p:cNvPr id="37890" name="Slide Number Placeholder 5"/>
          <p:cNvSpPr>
            <a:spLocks noGrp="1"/>
          </p:cNvSpPr>
          <p:nvPr>
            <p:ph type="sldNum" sz="quarter" idx="12"/>
          </p:nvPr>
        </p:nvSpPr>
        <p:spPr>
          <a:noFill/>
        </p:spPr>
        <p:txBody>
          <a:bodyPr/>
          <a:lstStyle/>
          <a:p>
            <a:fld id="{5B19F52E-A408-4231-B81B-963466E976DF}" type="slidenum">
              <a:rPr lang="en-US" smtClean="0"/>
              <a:pPr/>
              <a:t>26</a:t>
            </a:fld>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GB" smtClean="0"/>
              <a:t>Domain requirements problems</a:t>
            </a:r>
          </a:p>
        </p:txBody>
      </p:sp>
      <p:sp>
        <p:nvSpPr>
          <p:cNvPr id="38916" name="Rectangle 3"/>
          <p:cNvSpPr>
            <a:spLocks noGrp="1" noChangeArrowheads="1"/>
          </p:cNvSpPr>
          <p:nvPr>
            <p:ph idx="1"/>
          </p:nvPr>
        </p:nvSpPr>
        <p:spPr/>
        <p:txBody>
          <a:bodyPr/>
          <a:lstStyle/>
          <a:p>
            <a:pPr eaLnBrk="1" hangingPunct="1">
              <a:lnSpc>
                <a:spcPct val="90000"/>
              </a:lnSpc>
            </a:pPr>
            <a:r>
              <a:rPr lang="en-GB" smtClean="0"/>
              <a:t>Understandability</a:t>
            </a:r>
          </a:p>
          <a:p>
            <a:pPr lvl="1" eaLnBrk="1" hangingPunct="1">
              <a:lnSpc>
                <a:spcPct val="90000"/>
              </a:lnSpc>
            </a:pPr>
            <a:r>
              <a:rPr lang="en-GB" smtClean="0"/>
              <a:t>Requirements are expressed in the language of the application domain;</a:t>
            </a:r>
          </a:p>
          <a:p>
            <a:pPr lvl="1" eaLnBrk="1" hangingPunct="1">
              <a:lnSpc>
                <a:spcPct val="90000"/>
              </a:lnSpc>
            </a:pPr>
            <a:r>
              <a:rPr lang="en-GB" smtClean="0"/>
              <a:t>This is often not understood by software engineers developing the system.</a:t>
            </a:r>
          </a:p>
          <a:p>
            <a:pPr eaLnBrk="1" hangingPunct="1">
              <a:lnSpc>
                <a:spcPct val="90000"/>
              </a:lnSpc>
            </a:pPr>
            <a:r>
              <a:rPr lang="en-GB" smtClean="0"/>
              <a:t>Implicitness</a:t>
            </a:r>
          </a:p>
          <a:p>
            <a:pPr lvl="1" eaLnBrk="1" hangingPunct="1">
              <a:lnSpc>
                <a:spcPct val="90000"/>
              </a:lnSpc>
            </a:pPr>
            <a:r>
              <a:rPr lang="en-GB" smtClean="0"/>
              <a:t>Domain specialists understand the area so well that they do not think of making the domain requirements explicit.</a:t>
            </a:r>
          </a:p>
        </p:txBody>
      </p:sp>
      <p:sp>
        <p:nvSpPr>
          <p:cNvPr id="38914" name="Slide Number Placeholder 5"/>
          <p:cNvSpPr>
            <a:spLocks noGrp="1"/>
          </p:cNvSpPr>
          <p:nvPr>
            <p:ph type="sldNum" sz="quarter" idx="12"/>
          </p:nvPr>
        </p:nvSpPr>
        <p:spPr>
          <a:noFill/>
        </p:spPr>
        <p:txBody>
          <a:bodyPr/>
          <a:lstStyle/>
          <a:p>
            <a:fld id="{EFB79A77-E452-47D1-8928-A7F5673712BB}" type="slidenum">
              <a:rPr lang="en-US" smtClean="0"/>
              <a:pPr/>
              <a:t>27</a:t>
            </a:fld>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GB" smtClean="0"/>
              <a:t>User requirements</a:t>
            </a:r>
          </a:p>
        </p:txBody>
      </p:sp>
      <p:sp>
        <p:nvSpPr>
          <p:cNvPr id="39940" name="Rectangle 3"/>
          <p:cNvSpPr>
            <a:spLocks noGrp="1" noChangeArrowheads="1"/>
          </p:cNvSpPr>
          <p:nvPr>
            <p:ph idx="1"/>
          </p:nvPr>
        </p:nvSpPr>
        <p:spPr/>
        <p:txBody>
          <a:bodyPr/>
          <a:lstStyle/>
          <a:p>
            <a:pPr eaLnBrk="1" hangingPunct="1"/>
            <a:r>
              <a:rPr lang="en-GB" sz="2800" smtClean="0"/>
              <a:t>Should describe functional and non-functional requirements in such a way that they are understandable by system users who don’t have detailed technical knowledge.</a:t>
            </a:r>
          </a:p>
          <a:p>
            <a:pPr eaLnBrk="1" hangingPunct="1"/>
            <a:r>
              <a:rPr lang="en-GB" sz="2800" smtClean="0"/>
              <a:t>User requirements are defined using natural language, tables and diagrams as these can be understood by all users.</a:t>
            </a:r>
          </a:p>
        </p:txBody>
      </p:sp>
      <p:sp>
        <p:nvSpPr>
          <p:cNvPr id="39938" name="Slide Number Placeholder 5"/>
          <p:cNvSpPr>
            <a:spLocks noGrp="1"/>
          </p:cNvSpPr>
          <p:nvPr>
            <p:ph type="sldNum" sz="quarter" idx="12"/>
          </p:nvPr>
        </p:nvSpPr>
        <p:spPr>
          <a:noFill/>
        </p:spPr>
        <p:txBody>
          <a:bodyPr/>
          <a:lstStyle/>
          <a:p>
            <a:fld id="{7CFBA8B4-951B-4C29-90F4-227CE3470AEB}" type="slidenum">
              <a:rPr lang="en-US" smtClean="0"/>
              <a:pPr/>
              <a:t>28</a:t>
            </a:fld>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GB" smtClean="0"/>
              <a:t>Problems with natural language</a:t>
            </a:r>
          </a:p>
        </p:txBody>
      </p:sp>
      <p:sp>
        <p:nvSpPr>
          <p:cNvPr id="40964" name="Rectangle 3"/>
          <p:cNvSpPr>
            <a:spLocks noGrp="1" noChangeArrowheads="1"/>
          </p:cNvSpPr>
          <p:nvPr>
            <p:ph idx="1"/>
          </p:nvPr>
        </p:nvSpPr>
        <p:spPr/>
        <p:txBody>
          <a:bodyPr/>
          <a:lstStyle/>
          <a:p>
            <a:pPr eaLnBrk="1" hangingPunct="1"/>
            <a:r>
              <a:rPr lang="en-GB" sz="2800" smtClean="0"/>
              <a:t>Lack of clarity </a:t>
            </a:r>
          </a:p>
          <a:p>
            <a:pPr lvl="1" eaLnBrk="1" hangingPunct="1"/>
            <a:r>
              <a:rPr lang="en-GB" sz="2400" smtClean="0"/>
              <a:t>Precision is difficult without making the document difficult to read.</a:t>
            </a:r>
          </a:p>
          <a:p>
            <a:pPr eaLnBrk="1" hangingPunct="1"/>
            <a:r>
              <a:rPr lang="en-GB" sz="2800" smtClean="0"/>
              <a:t>Requirements confusion</a:t>
            </a:r>
          </a:p>
          <a:p>
            <a:pPr lvl="1" eaLnBrk="1" hangingPunct="1"/>
            <a:r>
              <a:rPr lang="en-GB" sz="2400" smtClean="0"/>
              <a:t>Functional and non-functional requirements tend to be mixed-up.</a:t>
            </a:r>
          </a:p>
          <a:p>
            <a:pPr eaLnBrk="1" hangingPunct="1"/>
            <a:r>
              <a:rPr lang="en-GB" sz="2800" smtClean="0"/>
              <a:t>Requirements amalgamation</a:t>
            </a:r>
          </a:p>
          <a:p>
            <a:pPr lvl="1" eaLnBrk="1" hangingPunct="1"/>
            <a:r>
              <a:rPr lang="en-GB" sz="2400" smtClean="0"/>
              <a:t>Several different requirements may be expressed together.</a:t>
            </a:r>
          </a:p>
        </p:txBody>
      </p:sp>
      <p:sp>
        <p:nvSpPr>
          <p:cNvPr id="40962" name="Slide Number Placeholder 5"/>
          <p:cNvSpPr>
            <a:spLocks noGrp="1"/>
          </p:cNvSpPr>
          <p:nvPr>
            <p:ph type="sldNum" sz="quarter" idx="12"/>
          </p:nvPr>
        </p:nvSpPr>
        <p:spPr>
          <a:noFill/>
        </p:spPr>
        <p:txBody>
          <a:bodyPr/>
          <a:lstStyle/>
          <a:p>
            <a:fld id="{86691682-FFAB-4E53-BA74-8C3549C3B995}" type="slidenum">
              <a:rPr lang="en-US" smtClean="0"/>
              <a:pPr/>
              <a:t>29</a:t>
            </a:fld>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lIns="90487" tIns="44450" rIns="90487" bIns="44450"/>
          <a:lstStyle/>
          <a:p>
            <a:pPr eaLnBrk="1" hangingPunct="1"/>
            <a:r>
              <a:rPr lang="en-GB" smtClean="0"/>
              <a:t>Objectives</a:t>
            </a:r>
          </a:p>
        </p:txBody>
      </p:sp>
      <p:sp>
        <p:nvSpPr>
          <p:cNvPr id="16388" name="Rectangle 3"/>
          <p:cNvSpPr>
            <a:spLocks noGrp="1" noChangeArrowheads="1"/>
          </p:cNvSpPr>
          <p:nvPr>
            <p:ph idx="1"/>
          </p:nvPr>
        </p:nvSpPr>
        <p:spPr>
          <a:noFill/>
        </p:spPr>
        <p:txBody>
          <a:bodyPr lIns="90487" tIns="44450" rIns="90487" bIns="44450"/>
          <a:lstStyle/>
          <a:p>
            <a:pPr eaLnBrk="1" hangingPunct="1"/>
            <a:r>
              <a:rPr lang="en-GB" sz="2000" smtClean="0"/>
              <a:t>To introduce the concepts of user and system requirements</a:t>
            </a:r>
          </a:p>
          <a:p>
            <a:pPr eaLnBrk="1" hangingPunct="1"/>
            <a:r>
              <a:rPr lang="en-GB" sz="2000" smtClean="0"/>
              <a:t>To describe functional and non-functional requirements</a:t>
            </a:r>
          </a:p>
          <a:p>
            <a:pPr eaLnBrk="1" hangingPunct="1"/>
            <a:r>
              <a:rPr lang="en-GB" sz="2000" smtClean="0"/>
              <a:t>To explain how software requirements may be organised in a requirements document</a:t>
            </a:r>
          </a:p>
          <a:p>
            <a:pPr eaLnBrk="1" hangingPunct="1"/>
            <a:r>
              <a:rPr lang="en-GB" sz="2000" smtClean="0"/>
              <a:t>To describe the principal requirements engineering activities and their relationships</a:t>
            </a:r>
          </a:p>
          <a:p>
            <a:pPr eaLnBrk="1" hangingPunct="1"/>
            <a:r>
              <a:rPr lang="en-GB" sz="2000" smtClean="0"/>
              <a:t>To introduce techniques for requirements elicitation and analysis</a:t>
            </a:r>
          </a:p>
          <a:p>
            <a:pPr eaLnBrk="1" hangingPunct="1"/>
            <a:r>
              <a:rPr lang="en-GB" sz="2000" smtClean="0"/>
              <a:t>To describe requirements validation and the role of requirements reviews</a:t>
            </a:r>
          </a:p>
          <a:p>
            <a:pPr eaLnBrk="1" hangingPunct="1"/>
            <a:r>
              <a:rPr lang="en-GB" sz="2000" smtClean="0"/>
              <a:t>To discuss the role of requirements management in support of other requirements engineering processes</a:t>
            </a:r>
          </a:p>
        </p:txBody>
      </p:sp>
      <p:sp>
        <p:nvSpPr>
          <p:cNvPr id="16386" name="Slide Number Placeholder 5"/>
          <p:cNvSpPr>
            <a:spLocks noGrp="1"/>
          </p:cNvSpPr>
          <p:nvPr>
            <p:ph type="sldNum" sz="quarter" idx="12"/>
          </p:nvPr>
        </p:nvSpPr>
        <p:spPr>
          <a:noFill/>
        </p:spPr>
        <p:txBody>
          <a:bodyPr/>
          <a:lstStyle/>
          <a:p>
            <a:fld id="{9C52644B-EDD2-4546-8574-7019BB05C3BA}" type="slidenum">
              <a:rPr lang="en-US" smtClean="0"/>
              <a:pPr/>
              <a:t>3</a:t>
            </a:fld>
            <a:endParaRPr lang="en-US"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noFill/>
        </p:spPr>
        <p:txBody>
          <a:bodyPr lIns="90487" tIns="44450" rIns="90487" bIns="44450"/>
          <a:lstStyle/>
          <a:p>
            <a:pPr eaLnBrk="1" hangingPunct="1"/>
            <a:r>
              <a:rPr lang="en-GB" smtClean="0"/>
              <a:t>LIBSYS requirement</a:t>
            </a:r>
          </a:p>
        </p:txBody>
      </p:sp>
      <p:sp>
        <p:nvSpPr>
          <p:cNvPr id="41986" name="Slide Number Placeholder 5"/>
          <p:cNvSpPr>
            <a:spLocks noGrp="1"/>
          </p:cNvSpPr>
          <p:nvPr>
            <p:ph type="sldNum" sz="quarter" idx="12"/>
          </p:nvPr>
        </p:nvSpPr>
        <p:spPr>
          <a:noFill/>
        </p:spPr>
        <p:txBody>
          <a:bodyPr/>
          <a:lstStyle/>
          <a:p>
            <a:fld id="{29D03F3D-E0D4-4900-A3C4-AABA5A30EBB6}" type="slidenum">
              <a:rPr lang="en-US" smtClean="0"/>
              <a:pPr/>
              <a:t>30</a:t>
            </a:fld>
            <a:endParaRPr lang="en-US" smtClean="0"/>
          </a:p>
        </p:txBody>
      </p:sp>
      <p:sp>
        <p:nvSpPr>
          <p:cNvPr id="41988" name="Rectangle 3"/>
          <p:cNvSpPr>
            <a:spLocks noChangeArrowheads="1"/>
          </p:cNvSpPr>
          <p:nvPr/>
        </p:nvSpPr>
        <p:spPr bwMode="auto">
          <a:xfrm>
            <a:off x="703263" y="2438400"/>
            <a:ext cx="7737475" cy="2162175"/>
          </a:xfrm>
          <a:prstGeom prst="rect">
            <a:avLst/>
          </a:prstGeom>
          <a:noFill/>
          <a:ln w="12700">
            <a:noFill/>
            <a:miter lim="800000"/>
            <a:headEnd/>
            <a:tailEnd/>
          </a:ln>
        </p:spPr>
        <p:txBody>
          <a:bodyPr lIns="90487" tIns="44450" rIns="90487" bIns="44450">
            <a:spAutoFit/>
          </a:bodyPr>
          <a:lstStyle/>
          <a:p>
            <a:r>
              <a:rPr lang="en-GB" sz="2800" b="1">
                <a:latin typeface="Times" charset="0"/>
              </a:rPr>
              <a:t>4..5</a:t>
            </a:r>
            <a:r>
              <a:rPr lang="en-GB" sz="2800">
                <a:latin typeface="Times" charset="0"/>
              </a:rPr>
              <a:t>  LIBSYS shall provide a financial accounting system that maintains records of all payments made by users of the system. System managers may configure this system so that regular users may receive discounted rates.</a:t>
            </a:r>
            <a:endParaRPr lang="en-GB" sz="2400">
              <a:latin typeface="Times" charset="0"/>
            </a:endParaRPr>
          </a:p>
          <a:p>
            <a:endParaRPr lang="en-GB" sz="2400">
              <a:latin typeface="Times"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noFill/>
        </p:spPr>
        <p:txBody>
          <a:bodyPr lIns="90487" tIns="44450" rIns="90487" bIns="44450"/>
          <a:lstStyle/>
          <a:p>
            <a:pPr eaLnBrk="1" hangingPunct="1"/>
            <a:r>
              <a:rPr lang="en-GB" smtClean="0"/>
              <a:t>Editor grid requirement</a:t>
            </a:r>
          </a:p>
        </p:txBody>
      </p:sp>
      <p:sp>
        <p:nvSpPr>
          <p:cNvPr id="43010" name="Slide Number Placeholder 5"/>
          <p:cNvSpPr>
            <a:spLocks noGrp="1"/>
          </p:cNvSpPr>
          <p:nvPr>
            <p:ph type="sldNum" sz="quarter" idx="12"/>
          </p:nvPr>
        </p:nvSpPr>
        <p:spPr>
          <a:noFill/>
        </p:spPr>
        <p:txBody>
          <a:bodyPr/>
          <a:lstStyle/>
          <a:p>
            <a:fld id="{C7AB8BA7-B023-411D-A2E3-C9DC50FDFEA0}" type="slidenum">
              <a:rPr lang="en-US" smtClean="0"/>
              <a:pPr/>
              <a:t>31</a:t>
            </a:fld>
            <a:endParaRPr lang="en-US" smtClean="0"/>
          </a:p>
        </p:txBody>
      </p:sp>
      <p:sp>
        <p:nvSpPr>
          <p:cNvPr id="43012" name="Rectangle 3"/>
          <p:cNvSpPr>
            <a:spLocks noChangeArrowheads="1"/>
          </p:cNvSpPr>
          <p:nvPr/>
        </p:nvSpPr>
        <p:spPr bwMode="auto">
          <a:xfrm>
            <a:off x="492125" y="2057400"/>
            <a:ext cx="8197850" cy="3375025"/>
          </a:xfrm>
          <a:prstGeom prst="rect">
            <a:avLst/>
          </a:prstGeom>
          <a:noFill/>
          <a:ln w="12700">
            <a:noFill/>
            <a:miter lim="800000"/>
            <a:headEnd/>
            <a:tailEnd/>
          </a:ln>
        </p:spPr>
        <p:txBody>
          <a:bodyPr wrap="none" lIns="90487" tIns="44450" rIns="90487" bIns="44450">
            <a:spAutoFit/>
          </a:bodyPr>
          <a:lstStyle/>
          <a:p>
            <a:r>
              <a:rPr lang="en-GB" sz="2400" b="1">
                <a:latin typeface="Times" charset="0"/>
              </a:rPr>
              <a:t>2.6 Grid facilities</a:t>
            </a:r>
            <a:r>
              <a:rPr lang="en-GB" sz="2400">
                <a:latin typeface="Times" charset="0"/>
              </a:rPr>
              <a:t> To assist in the positioning of entities on a diagram, </a:t>
            </a:r>
          </a:p>
          <a:p>
            <a:r>
              <a:rPr lang="en-GB" sz="2400">
                <a:latin typeface="Times" charset="0"/>
              </a:rPr>
              <a:t>the user may turn on a grid in either centimetres or inches, via an </a:t>
            </a:r>
          </a:p>
          <a:p>
            <a:r>
              <a:rPr lang="en-GB" sz="2400">
                <a:latin typeface="Times" charset="0"/>
              </a:rPr>
              <a:t>option on the control panel. Initially, the grid is off. The grid may be</a:t>
            </a:r>
          </a:p>
          <a:p>
            <a:r>
              <a:rPr lang="en-GB" sz="2400">
                <a:latin typeface="Times" charset="0"/>
              </a:rPr>
              <a:t> turned on and off at any time during an editing session and can be </a:t>
            </a:r>
          </a:p>
          <a:p>
            <a:r>
              <a:rPr lang="en-GB" sz="2400">
                <a:latin typeface="Times" charset="0"/>
              </a:rPr>
              <a:t>toggled between inches and centimetres at any time. A grid option </a:t>
            </a:r>
          </a:p>
          <a:p>
            <a:r>
              <a:rPr lang="en-GB" sz="2400">
                <a:latin typeface="Times" charset="0"/>
              </a:rPr>
              <a:t>will be provided on the reduce-to-fit view but the number of grid</a:t>
            </a:r>
          </a:p>
          <a:p>
            <a:r>
              <a:rPr lang="en-GB" sz="2400">
                <a:latin typeface="Times" charset="0"/>
              </a:rPr>
              <a:t> lines shown will be reduced to avoid filling the smaller diagram </a:t>
            </a:r>
          </a:p>
          <a:p>
            <a:r>
              <a:rPr lang="en-GB" sz="2400">
                <a:latin typeface="Times" charset="0"/>
              </a:rPr>
              <a:t>with grid lines.</a:t>
            </a:r>
            <a:endParaRPr lang="en-GB" sz="2800">
              <a:latin typeface="Times" charset="0"/>
            </a:endParaRPr>
          </a:p>
          <a:p>
            <a:endParaRPr lang="en-GB" sz="2400">
              <a:latin typeface="Times"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GB" smtClean="0"/>
              <a:t>Requirement problems</a:t>
            </a:r>
          </a:p>
        </p:txBody>
      </p:sp>
      <p:sp>
        <p:nvSpPr>
          <p:cNvPr id="44036" name="Rectangle 3"/>
          <p:cNvSpPr>
            <a:spLocks noGrp="1" noChangeArrowheads="1"/>
          </p:cNvSpPr>
          <p:nvPr>
            <p:ph idx="1"/>
          </p:nvPr>
        </p:nvSpPr>
        <p:spPr/>
        <p:txBody>
          <a:bodyPr/>
          <a:lstStyle/>
          <a:p>
            <a:pPr eaLnBrk="1" hangingPunct="1">
              <a:lnSpc>
                <a:spcPct val="90000"/>
              </a:lnSpc>
            </a:pPr>
            <a:r>
              <a:rPr lang="en-GB" sz="2400" smtClean="0"/>
              <a:t>Database requirements includes both conceptual and detailed information</a:t>
            </a:r>
          </a:p>
          <a:p>
            <a:pPr lvl="1" eaLnBrk="1" hangingPunct="1">
              <a:lnSpc>
                <a:spcPct val="90000"/>
              </a:lnSpc>
            </a:pPr>
            <a:r>
              <a:rPr lang="en-GB" sz="2000" smtClean="0"/>
              <a:t>Describes the concept of a financial accounting system that is to be included in LIBSYS;</a:t>
            </a:r>
          </a:p>
          <a:p>
            <a:pPr lvl="1" eaLnBrk="1" hangingPunct="1">
              <a:lnSpc>
                <a:spcPct val="90000"/>
              </a:lnSpc>
            </a:pPr>
            <a:r>
              <a:rPr lang="en-GB" sz="2000" smtClean="0"/>
              <a:t>However, it also includes the detail that managers can configure this system - this is unnecessary at this level.</a:t>
            </a:r>
          </a:p>
          <a:p>
            <a:pPr eaLnBrk="1" hangingPunct="1">
              <a:lnSpc>
                <a:spcPct val="90000"/>
              </a:lnSpc>
            </a:pPr>
            <a:r>
              <a:rPr lang="en-GB" sz="2400" smtClean="0"/>
              <a:t>Grid requirement mixes three different kinds of requirement</a:t>
            </a:r>
          </a:p>
          <a:p>
            <a:pPr lvl="1" eaLnBrk="1" hangingPunct="1">
              <a:lnSpc>
                <a:spcPct val="90000"/>
              </a:lnSpc>
            </a:pPr>
            <a:r>
              <a:rPr lang="en-GB" sz="2000" smtClean="0"/>
              <a:t>Conceptual functional requirement (the need for a grid);</a:t>
            </a:r>
          </a:p>
          <a:p>
            <a:pPr lvl="1" eaLnBrk="1" hangingPunct="1">
              <a:lnSpc>
                <a:spcPct val="90000"/>
              </a:lnSpc>
            </a:pPr>
            <a:r>
              <a:rPr lang="en-GB" sz="2000" smtClean="0"/>
              <a:t>Non-functional requirement (grid units);</a:t>
            </a:r>
          </a:p>
          <a:p>
            <a:pPr lvl="1" eaLnBrk="1" hangingPunct="1">
              <a:lnSpc>
                <a:spcPct val="90000"/>
              </a:lnSpc>
            </a:pPr>
            <a:r>
              <a:rPr lang="en-GB" sz="2000" smtClean="0"/>
              <a:t>Non-functional UI requirement (grid switching).</a:t>
            </a:r>
          </a:p>
          <a:p>
            <a:pPr lvl="1" eaLnBrk="1" hangingPunct="1">
              <a:lnSpc>
                <a:spcPct val="90000"/>
              </a:lnSpc>
            </a:pPr>
            <a:endParaRPr lang="en-GB" sz="2000" smtClean="0"/>
          </a:p>
        </p:txBody>
      </p:sp>
      <p:sp>
        <p:nvSpPr>
          <p:cNvPr id="44034" name="Slide Number Placeholder 5"/>
          <p:cNvSpPr>
            <a:spLocks noGrp="1"/>
          </p:cNvSpPr>
          <p:nvPr>
            <p:ph type="sldNum" sz="quarter" idx="12"/>
          </p:nvPr>
        </p:nvSpPr>
        <p:spPr>
          <a:noFill/>
        </p:spPr>
        <p:txBody>
          <a:bodyPr/>
          <a:lstStyle/>
          <a:p>
            <a:fld id="{8E87490A-DDB8-4FEE-B5DA-486196A3D444}" type="slidenum">
              <a:rPr lang="en-US" smtClean="0"/>
              <a:pPr/>
              <a:t>32</a:t>
            </a:fld>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GB" smtClean="0"/>
              <a:t>Structured presentation</a:t>
            </a:r>
          </a:p>
        </p:txBody>
      </p:sp>
      <p:sp>
        <p:nvSpPr>
          <p:cNvPr id="3075" name="Slide Number Placeholder 5"/>
          <p:cNvSpPr>
            <a:spLocks noGrp="1"/>
          </p:cNvSpPr>
          <p:nvPr>
            <p:ph type="sldNum" sz="quarter" idx="12"/>
          </p:nvPr>
        </p:nvSpPr>
        <p:spPr>
          <a:noFill/>
        </p:spPr>
        <p:txBody>
          <a:bodyPr/>
          <a:lstStyle/>
          <a:p>
            <a:fld id="{1B52EC58-DC8D-40DB-ADEA-07E27ACA51A1}" type="slidenum">
              <a:rPr lang="en-US" smtClean="0"/>
              <a:pPr/>
              <a:t>33</a:t>
            </a:fld>
            <a:endParaRPr lang="en-US" smtClean="0"/>
          </a:p>
        </p:txBody>
      </p:sp>
      <p:sp>
        <p:nvSpPr>
          <p:cNvPr id="3077" name="Rectangle 3"/>
          <p:cNvSpPr>
            <a:spLocks noChangeArrowheads="1"/>
          </p:cNvSpPr>
          <p:nvPr/>
        </p:nvSpPr>
        <p:spPr bwMode="auto">
          <a:xfrm>
            <a:off x="633413" y="2209800"/>
            <a:ext cx="7877175" cy="4191000"/>
          </a:xfrm>
          <a:prstGeom prst="rect">
            <a:avLst/>
          </a:prstGeom>
          <a:solidFill>
            <a:srgbClr val="CCFFFF"/>
          </a:solidFill>
          <a:ln w="12700">
            <a:noFill/>
            <a:miter lim="800000"/>
            <a:headEnd/>
            <a:tailEnd/>
          </a:ln>
        </p:spPr>
        <p:txBody>
          <a:bodyPr wrap="none" anchor="ctr"/>
          <a:lstStyle/>
          <a:p>
            <a:endParaRPr lang="en-US"/>
          </a:p>
        </p:txBody>
      </p:sp>
      <p:graphicFrame>
        <p:nvGraphicFramePr>
          <p:cNvPr id="3074" name="Object 4"/>
          <p:cNvGraphicFramePr>
            <a:graphicFrameLocks noChangeAspect="1"/>
          </p:cNvGraphicFramePr>
          <p:nvPr/>
        </p:nvGraphicFramePr>
        <p:xfrm>
          <a:off x="747713" y="2362200"/>
          <a:ext cx="9831387" cy="2884488"/>
        </p:xfrm>
        <a:graphic>
          <a:graphicData uri="http://schemas.openxmlformats.org/presentationml/2006/ole">
            <p:oleObj spid="_x0000_s3074" name="Document" r:id="rId3" imgW="5486400" imgH="1609344" progId="Word.Document.8">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81000" y="266700"/>
            <a:ext cx="8229600" cy="1104900"/>
          </a:xfrm>
        </p:spPr>
        <p:txBody>
          <a:bodyPr/>
          <a:lstStyle/>
          <a:p>
            <a:pPr eaLnBrk="1" hangingPunct="1"/>
            <a:r>
              <a:rPr lang="en-GB" smtClean="0"/>
              <a:t>Guidelines for writing requirements</a:t>
            </a:r>
          </a:p>
        </p:txBody>
      </p:sp>
      <p:sp>
        <p:nvSpPr>
          <p:cNvPr id="45060" name="Rectangle 3"/>
          <p:cNvSpPr>
            <a:spLocks noGrp="1" noChangeArrowheads="1"/>
          </p:cNvSpPr>
          <p:nvPr>
            <p:ph idx="1"/>
          </p:nvPr>
        </p:nvSpPr>
        <p:spPr/>
        <p:txBody>
          <a:bodyPr/>
          <a:lstStyle/>
          <a:p>
            <a:pPr eaLnBrk="1" hangingPunct="1">
              <a:lnSpc>
                <a:spcPct val="90000"/>
              </a:lnSpc>
            </a:pPr>
            <a:r>
              <a:rPr lang="en-GB" smtClean="0"/>
              <a:t>Invent a standard format and use it for all requirements.</a:t>
            </a:r>
          </a:p>
          <a:p>
            <a:pPr eaLnBrk="1" hangingPunct="1">
              <a:lnSpc>
                <a:spcPct val="90000"/>
              </a:lnSpc>
            </a:pPr>
            <a:r>
              <a:rPr lang="en-GB" smtClean="0"/>
              <a:t>Use language in a consistent way. Use shall for mandatory requirements, should for desirable requirements.</a:t>
            </a:r>
          </a:p>
          <a:p>
            <a:pPr eaLnBrk="1" hangingPunct="1">
              <a:lnSpc>
                <a:spcPct val="90000"/>
              </a:lnSpc>
            </a:pPr>
            <a:r>
              <a:rPr lang="en-GB" smtClean="0"/>
              <a:t>Use text highlighting to identify key parts of the requirement.</a:t>
            </a:r>
          </a:p>
          <a:p>
            <a:pPr eaLnBrk="1" hangingPunct="1">
              <a:lnSpc>
                <a:spcPct val="90000"/>
              </a:lnSpc>
            </a:pPr>
            <a:r>
              <a:rPr lang="en-GB" smtClean="0"/>
              <a:t>Avoid the use of computer jargon.</a:t>
            </a:r>
          </a:p>
        </p:txBody>
      </p:sp>
      <p:sp>
        <p:nvSpPr>
          <p:cNvPr id="45058" name="Slide Number Placeholder 5"/>
          <p:cNvSpPr>
            <a:spLocks noGrp="1"/>
          </p:cNvSpPr>
          <p:nvPr>
            <p:ph type="sldNum" sz="quarter" idx="12"/>
          </p:nvPr>
        </p:nvSpPr>
        <p:spPr>
          <a:noFill/>
        </p:spPr>
        <p:txBody>
          <a:bodyPr/>
          <a:lstStyle/>
          <a:p>
            <a:fld id="{65323625-D5D8-4D57-8064-C23AF2C7EB12}" type="slidenum">
              <a:rPr lang="en-US" smtClean="0"/>
              <a:pPr/>
              <a:t>34</a:t>
            </a:fld>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GB" smtClean="0"/>
              <a:t>System requirements</a:t>
            </a:r>
          </a:p>
        </p:txBody>
      </p:sp>
      <p:sp>
        <p:nvSpPr>
          <p:cNvPr id="46084" name="Rectangle 3"/>
          <p:cNvSpPr>
            <a:spLocks noGrp="1" noChangeArrowheads="1"/>
          </p:cNvSpPr>
          <p:nvPr>
            <p:ph idx="1"/>
          </p:nvPr>
        </p:nvSpPr>
        <p:spPr/>
        <p:txBody>
          <a:bodyPr/>
          <a:lstStyle/>
          <a:p>
            <a:pPr marL="488950" indent="-488950" defTabSz="962025" eaLnBrk="1" hangingPunct="1">
              <a:lnSpc>
                <a:spcPct val="90000"/>
              </a:lnSpc>
            </a:pPr>
            <a:r>
              <a:rPr lang="en-GB" sz="2800" smtClean="0"/>
              <a:t>More detailed specifications of system functions, services and constraints than user requirements.</a:t>
            </a:r>
          </a:p>
          <a:p>
            <a:pPr marL="488950" indent="-488950" defTabSz="962025" eaLnBrk="1" hangingPunct="1">
              <a:lnSpc>
                <a:spcPct val="90000"/>
              </a:lnSpc>
            </a:pPr>
            <a:r>
              <a:rPr lang="en-GB" sz="2800" smtClean="0"/>
              <a:t>They are intended to be a basis for designing the system.</a:t>
            </a:r>
          </a:p>
          <a:p>
            <a:pPr marL="488950" indent="-488950" defTabSz="962025" eaLnBrk="1" hangingPunct="1">
              <a:lnSpc>
                <a:spcPct val="90000"/>
              </a:lnSpc>
            </a:pPr>
            <a:r>
              <a:rPr lang="en-GB" sz="2800" smtClean="0"/>
              <a:t>They may be incorporated into the system contract.</a:t>
            </a:r>
          </a:p>
          <a:p>
            <a:pPr marL="488950" indent="-488950" defTabSz="962025" eaLnBrk="1" hangingPunct="1">
              <a:lnSpc>
                <a:spcPct val="90000"/>
              </a:lnSpc>
            </a:pPr>
            <a:r>
              <a:rPr lang="en-GB" sz="2800" smtClean="0"/>
              <a:t>System requirements may be defined or illustrated using system models discussed in Chapter 8.</a:t>
            </a:r>
          </a:p>
        </p:txBody>
      </p:sp>
      <p:sp>
        <p:nvSpPr>
          <p:cNvPr id="46082" name="Slide Number Placeholder 5"/>
          <p:cNvSpPr>
            <a:spLocks noGrp="1"/>
          </p:cNvSpPr>
          <p:nvPr>
            <p:ph type="sldNum" sz="quarter" idx="12"/>
          </p:nvPr>
        </p:nvSpPr>
        <p:spPr>
          <a:noFill/>
        </p:spPr>
        <p:txBody>
          <a:bodyPr/>
          <a:lstStyle/>
          <a:p>
            <a:fld id="{19B273CF-840B-4312-A2DD-6012DC1AF481}" type="slidenum">
              <a:rPr lang="en-US" smtClean="0"/>
              <a:pPr/>
              <a:t>35</a:t>
            </a:fld>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GB" smtClean="0"/>
              <a:t>Requirements and design</a:t>
            </a:r>
          </a:p>
        </p:txBody>
      </p:sp>
      <p:sp>
        <p:nvSpPr>
          <p:cNvPr id="47108" name="Rectangle 3"/>
          <p:cNvSpPr>
            <a:spLocks noGrp="1" noChangeArrowheads="1"/>
          </p:cNvSpPr>
          <p:nvPr>
            <p:ph idx="1"/>
          </p:nvPr>
        </p:nvSpPr>
        <p:spPr/>
        <p:txBody>
          <a:bodyPr/>
          <a:lstStyle/>
          <a:p>
            <a:pPr marL="488950" indent="-488950" defTabSz="962025" eaLnBrk="1" hangingPunct="1">
              <a:lnSpc>
                <a:spcPct val="90000"/>
              </a:lnSpc>
            </a:pPr>
            <a:r>
              <a:rPr lang="en-GB" sz="2800" smtClean="0"/>
              <a:t>In principle, requirements should state what the system should do and the design should describe how it does this.</a:t>
            </a:r>
          </a:p>
          <a:p>
            <a:pPr marL="488950" indent="-488950" defTabSz="962025" eaLnBrk="1" hangingPunct="1">
              <a:lnSpc>
                <a:spcPct val="90000"/>
              </a:lnSpc>
            </a:pPr>
            <a:r>
              <a:rPr lang="en-GB" sz="2800" smtClean="0"/>
              <a:t>In practice, requirements and design are inseparable</a:t>
            </a:r>
          </a:p>
          <a:p>
            <a:pPr marL="1089025" lvl="1" indent="-479425" defTabSz="962025" eaLnBrk="1" hangingPunct="1">
              <a:lnSpc>
                <a:spcPct val="90000"/>
              </a:lnSpc>
            </a:pPr>
            <a:r>
              <a:rPr lang="en-GB" sz="2400" smtClean="0"/>
              <a:t>A system architecture may be designed to structure the requirements;</a:t>
            </a:r>
          </a:p>
          <a:p>
            <a:pPr marL="1089025" lvl="1" indent="-479425" defTabSz="962025" eaLnBrk="1" hangingPunct="1">
              <a:lnSpc>
                <a:spcPct val="90000"/>
              </a:lnSpc>
            </a:pPr>
            <a:r>
              <a:rPr lang="en-GB" sz="2400" smtClean="0"/>
              <a:t>The system may inter-operate with other systems that generate design requirements;</a:t>
            </a:r>
          </a:p>
          <a:p>
            <a:pPr marL="1089025" lvl="1" indent="-479425" defTabSz="962025" eaLnBrk="1" hangingPunct="1">
              <a:lnSpc>
                <a:spcPct val="90000"/>
              </a:lnSpc>
            </a:pPr>
            <a:r>
              <a:rPr lang="en-GB" sz="2400" smtClean="0"/>
              <a:t>The use of a specific design may be a domain requirement.</a:t>
            </a:r>
            <a:endParaRPr lang="en-GB" sz="2000" smtClean="0"/>
          </a:p>
        </p:txBody>
      </p:sp>
      <p:sp>
        <p:nvSpPr>
          <p:cNvPr id="47106" name="Slide Number Placeholder 5"/>
          <p:cNvSpPr>
            <a:spLocks noGrp="1"/>
          </p:cNvSpPr>
          <p:nvPr>
            <p:ph type="sldNum" sz="quarter" idx="12"/>
          </p:nvPr>
        </p:nvSpPr>
        <p:spPr>
          <a:noFill/>
        </p:spPr>
        <p:txBody>
          <a:bodyPr/>
          <a:lstStyle/>
          <a:p>
            <a:fld id="{11EC6AE2-CE71-4809-A0D4-D4EDCE5ED4F5}" type="slidenum">
              <a:rPr lang="en-US" smtClean="0"/>
              <a:pPr/>
              <a:t>36</a:t>
            </a:fld>
            <a:endParaRPr 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GB" smtClean="0"/>
              <a:t>Problems with NL specification</a:t>
            </a:r>
          </a:p>
        </p:txBody>
      </p:sp>
      <p:sp>
        <p:nvSpPr>
          <p:cNvPr id="48132" name="Rectangle 3"/>
          <p:cNvSpPr>
            <a:spLocks noGrp="1" noChangeArrowheads="1"/>
          </p:cNvSpPr>
          <p:nvPr>
            <p:ph idx="1"/>
          </p:nvPr>
        </p:nvSpPr>
        <p:spPr/>
        <p:txBody>
          <a:bodyPr/>
          <a:lstStyle/>
          <a:p>
            <a:pPr marL="488950" indent="-488950" defTabSz="962025" eaLnBrk="1" hangingPunct="1">
              <a:lnSpc>
                <a:spcPct val="90000"/>
              </a:lnSpc>
            </a:pPr>
            <a:r>
              <a:rPr lang="en-GB" sz="2800" smtClean="0"/>
              <a:t>Ambiguity</a:t>
            </a:r>
          </a:p>
          <a:p>
            <a:pPr marL="1089025" lvl="1" indent="-479425" defTabSz="962025" eaLnBrk="1" hangingPunct="1">
              <a:lnSpc>
                <a:spcPct val="90000"/>
              </a:lnSpc>
            </a:pPr>
            <a:r>
              <a:rPr lang="en-GB" sz="2400" smtClean="0"/>
              <a:t>The readers and writers of the requirement must interpret the same words in the same way. NL is naturally ambiguous so this is very difficult.</a:t>
            </a:r>
          </a:p>
          <a:p>
            <a:pPr marL="488950" indent="-488950" defTabSz="962025" eaLnBrk="1" hangingPunct="1">
              <a:lnSpc>
                <a:spcPct val="90000"/>
              </a:lnSpc>
            </a:pPr>
            <a:r>
              <a:rPr lang="en-GB" sz="2800" smtClean="0"/>
              <a:t>Over-flexibility</a:t>
            </a:r>
          </a:p>
          <a:p>
            <a:pPr marL="1089025" lvl="1" indent="-479425" defTabSz="962025" eaLnBrk="1" hangingPunct="1">
              <a:lnSpc>
                <a:spcPct val="90000"/>
              </a:lnSpc>
            </a:pPr>
            <a:r>
              <a:rPr lang="en-GB" sz="2400" smtClean="0"/>
              <a:t>The same thing may be said in a number of different ways in the specification.</a:t>
            </a:r>
          </a:p>
          <a:p>
            <a:pPr marL="488950" indent="-488950" defTabSz="962025" eaLnBrk="1" hangingPunct="1">
              <a:lnSpc>
                <a:spcPct val="90000"/>
              </a:lnSpc>
            </a:pPr>
            <a:r>
              <a:rPr lang="en-GB" sz="2800" smtClean="0"/>
              <a:t>Lack of modularisation</a:t>
            </a:r>
          </a:p>
          <a:p>
            <a:pPr marL="1089025" lvl="1" indent="-479425" defTabSz="962025" eaLnBrk="1" hangingPunct="1">
              <a:lnSpc>
                <a:spcPct val="90000"/>
              </a:lnSpc>
            </a:pPr>
            <a:r>
              <a:rPr lang="en-GB" sz="2400" smtClean="0"/>
              <a:t>NL structures are inadequate to structure system requirements.</a:t>
            </a:r>
          </a:p>
        </p:txBody>
      </p:sp>
      <p:sp>
        <p:nvSpPr>
          <p:cNvPr id="48130" name="Slide Number Placeholder 5"/>
          <p:cNvSpPr>
            <a:spLocks noGrp="1"/>
          </p:cNvSpPr>
          <p:nvPr>
            <p:ph type="sldNum" sz="quarter" idx="12"/>
          </p:nvPr>
        </p:nvSpPr>
        <p:spPr>
          <a:noFill/>
        </p:spPr>
        <p:txBody>
          <a:bodyPr/>
          <a:lstStyle/>
          <a:p>
            <a:fld id="{16DDB9C8-A6C0-4F8C-B29F-99B0459B0FDF}" type="slidenum">
              <a:rPr lang="en-US" smtClean="0"/>
              <a:pPr/>
              <a:t>37</a:t>
            </a:fld>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066800" y="0"/>
            <a:ext cx="7793038" cy="685800"/>
          </a:xfrm>
        </p:spPr>
        <p:txBody>
          <a:bodyPr/>
          <a:lstStyle/>
          <a:p>
            <a:pPr eaLnBrk="1" hangingPunct="1"/>
            <a:r>
              <a:rPr lang="en-GB" smtClean="0"/>
              <a:t>Alternatives to NL specification</a:t>
            </a:r>
          </a:p>
        </p:txBody>
      </p:sp>
      <p:sp>
        <p:nvSpPr>
          <p:cNvPr id="4099" name="Slide Number Placeholder 5"/>
          <p:cNvSpPr>
            <a:spLocks noGrp="1"/>
          </p:cNvSpPr>
          <p:nvPr>
            <p:ph type="sldNum" sz="quarter" idx="12"/>
          </p:nvPr>
        </p:nvSpPr>
        <p:spPr>
          <a:noFill/>
        </p:spPr>
        <p:txBody>
          <a:bodyPr/>
          <a:lstStyle/>
          <a:p>
            <a:fld id="{43B3C4BF-F095-4E17-B794-FCB92F84B8C6}" type="slidenum">
              <a:rPr lang="en-US" smtClean="0"/>
              <a:pPr/>
              <a:t>38</a:t>
            </a:fld>
            <a:endParaRPr lang="en-US" smtClean="0"/>
          </a:p>
        </p:txBody>
      </p:sp>
      <p:sp>
        <p:nvSpPr>
          <p:cNvPr id="4101" name="Rectangle 3"/>
          <p:cNvSpPr>
            <a:spLocks noChangeArrowheads="1"/>
          </p:cNvSpPr>
          <p:nvPr/>
        </p:nvSpPr>
        <p:spPr bwMode="auto">
          <a:xfrm>
            <a:off x="0" y="990600"/>
            <a:ext cx="8863013" cy="5410200"/>
          </a:xfrm>
          <a:prstGeom prst="rect">
            <a:avLst/>
          </a:prstGeom>
          <a:solidFill>
            <a:srgbClr val="CCFFFF"/>
          </a:solidFill>
          <a:ln w="12700">
            <a:noFill/>
            <a:miter lim="800000"/>
            <a:headEnd/>
            <a:tailEnd/>
          </a:ln>
        </p:spPr>
        <p:txBody>
          <a:bodyPr wrap="none" anchor="ctr"/>
          <a:lstStyle/>
          <a:p>
            <a:endParaRPr lang="en-US"/>
          </a:p>
        </p:txBody>
      </p:sp>
      <p:graphicFrame>
        <p:nvGraphicFramePr>
          <p:cNvPr id="4098" name="Object 4"/>
          <p:cNvGraphicFramePr>
            <a:graphicFrameLocks noChangeAspect="1"/>
          </p:cNvGraphicFramePr>
          <p:nvPr/>
        </p:nvGraphicFramePr>
        <p:xfrm>
          <a:off x="300038" y="1447800"/>
          <a:ext cx="8685212" cy="4800600"/>
        </p:xfrm>
        <a:graphic>
          <a:graphicData uri="http://schemas.openxmlformats.org/presentationml/2006/ole">
            <p:oleObj spid="_x0000_s4098" name="Document" r:id="rId3" imgW="6513576" imgH="3371088" progId="Word.Document.8">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smtClean="0"/>
              <a:t>Structured language specifications</a:t>
            </a:r>
          </a:p>
        </p:txBody>
      </p:sp>
      <p:sp>
        <p:nvSpPr>
          <p:cNvPr id="49156" name="Rectangle 3"/>
          <p:cNvSpPr>
            <a:spLocks noGrp="1" noChangeArrowheads="1"/>
          </p:cNvSpPr>
          <p:nvPr>
            <p:ph idx="1"/>
          </p:nvPr>
        </p:nvSpPr>
        <p:spPr/>
        <p:txBody>
          <a:bodyPr/>
          <a:lstStyle/>
          <a:p>
            <a:pPr marL="488950" indent="-488950" defTabSz="962025" eaLnBrk="1" hangingPunct="1"/>
            <a:r>
              <a:rPr lang="en-US" sz="2400" smtClean="0"/>
              <a:t>The freedom of the requirements writer is limited by a predefined template for requirements.</a:t>
            </a:r>
          </a:p>
          <a:p>
            <a:pPr marL="488950" indent="-488950" defTabSz="962025" eaLnBrk="1" hangingPunct="1"/>
            <a:r>
              <a:rPr lang="en-US" sz="2400" smtClean="0"/>
              <a:t>All requirements are written in a standard way.</a:t>
            </a:r>
          </a:p>
          <a:p>
            <a:pPr marL="488950" indent="-488950" defTabSz="962025" eaLnBrk="1" hangingPunct="1"/>
            <a:r>
              <a:rPr lang="en-US" sz="2400" smtClean="0"/>
              <a:t>The terminology used in the description may be limited.</a:t>
            </a:r>
          </a:p>
          <a:p>
            <a:pPr marL="488950" indent="-488950" defTabSz="962025" eaLnBrk="1" hangingPunct="1"/>
            <a:r>
              <a:rPr lang="en-US" sz="2400" smtClean="0"/>
              <a:t>The advantage is that the most of the expressiveness of natural language is maintained but a degree of uniformity is imposed on the specification.</a:t>
            </a:r>
          </a:p>
        </p:txBody>
      </p:sp>
      <p:sp>
        <p:nvSpPr>
          <p:cNvPr id="49154" name="Slide Number Placeholder 5"/>
          <p:cNvSpPr>
            <a:spLocks noGrp="1"/>
          </p:cNvSpPr>
          <p:nvPr>
            <p:ph type="sldNum" sz="quarter" idx="12"/>
          </p:nvPr>
        </p:nvSpPr>
        <p:spPr>
          <a:noFill/>
        </p:spPr>
        <p:txBody>
          <a:bodyPr/>
          <a:lstStyle/>
          <a:p>
            <a:fld id="{C86DD0B7-5F42-488A-A648-01FC9A12A897}" type="slidenum">
              <a:rPr lang="en-US" smtClean="0"/>
              <a:pPr/>
              <a:t>39</a:t>
            </a:fld>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noFill/>
        </p:spPr>
        <p:txBody>
          <a:bodyPr lIns="90487" tIns="44450" rIns="90487" bIns="44450"/>
          <a:lstStyle/>
          <a:p>
            <a:pPr eaLnBrk="1" hangingPunct="1"/>
            <a:r>
              <a:rPr lang="en-GB" smtClean="0"/>
              <a:t>Requirements engineering</a:t>
            </a:r>
          </a:p>
        </p:txBody>
      </p:sp>
      <p:sp>
        <p:nvSpPr>
          <p:cNvPr id="17412" name="Rectangle 3"/>
          <p:cNvSpPr>
            <a:spLocks noGrp="1" noChangeArrowheads="1"/>
          </p:cNvSpPr>
          <p:nvPr>
            <p:ph idx="1"/>
          </p:nvPr>
        </p:nvSpPr>
        <p:spPr>
          <a:noFill/>
        </p:spPr>
        <p:txBody>
          <a:bodyPr lIns="90487" tIns="44450" rIns="90487" bIns="44450"/>
          <a:lstStyle/>
          <a:p>
            <a:pPr eaLnBrk="1" hangingPunct="1"/>
            <a:r>
              <a:rPr lang="en-GB" smtClean="0"/>
              <a:t>The process of establishing the services that the customer requires from a system and the constraints under which it operates and is developed.</a:t>
            </a:r>
          </a:p>
          <a:p>
            <a:pPr eaLnBrk="1" hangingPunct="1"/>
            <a:r>
              <a:rPr lang="en-GB" smtClean="0"/>
              <a:t>The requirements themselves are the descriptions of the system services and constraints that are generated during the requirements engineering process.</a:t>
            </a:r>
          </a:p>
        </p:txBody>
      </p:sp>
      <p:sp>
        <p:nvSpPr>
          <p:cNvPr id="17410" name="Slide Number Placeholder 5"/>
          <p:cNvSpPr>
            <a:spLocks noGrp="1"/>
          </p:cNvSpPr>
          <p:nvPr>
            <p:ph type="sldNum" sz="quarter" idx="12"/>
          </p:nvPr>
        </p:nvSpPr>
        <p:spPr>
          <a:noFill/>
        </p:spPr>
        <p:txBody>
          <a:bodyPr/>
          <a:lstStyle/>
          <a:p>
            <a:fld id="{1011AB79-C235-4184-905E-F9EBC8206E8F}" type="slidenum">
              <a:rPr lang="en-US" smtClean="0"/>
              <a:pPr/>
              <a:t>4</a:t>
            </a:fld>
            <a:endParaRPr lang="en-US" smtClean="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noFill/>
        </p:spPr>
        <p:txBody>
          <a:bodyPr lIns="90487" tIns="44450" rIns="90487" bIns="44450"/>
          <a:lstStyle/>
          <a:p>
            <a:pPr eaLnBrk="1" hangingPunct="1"/>
            <a:r>
              <a:rPr lang="en-GB" smtClean="0"/>
              <a:t>Form-based specifications</a:t>
            </a:r>
          </a:p>
        </p:txBody>
      </p:sp>
      <p:sp>
        <p:nvSpPr>
          <p:cNvPr id="50180" name="Rectangle 3"/>
          <p:cNvSpPr>
            <a:spLocks noGrp="1" noChangeArrowheads="1"/>
          </p:cNvSpPr>
          <p:nvPr>
            <p:ph idx="1"/>
          </p:nvPr>
        </p:nvSpPr>
        <p:spPr>
          <a:noFill/>
        </p:spPr>
        <p:txBody>
          <a:bodyPr lIns="90487" tIns="44450" rIns="90487" bIns="44450"/>
          <a:lstStyle/>
          <a:p>
            <a:pPr eaLnBrk="1" hangingPunct="1">
              <a:lnSpc>
                <a:spcPct val="90000"/>
              </a:lnSpc>
            </a:pPr>
            <a:r>
              <a:rPr lang="en-GB" smtClean="0"/>
              <a:t>Definition of the function or entity.</a:t>
            </a:r>
          </a:p>
          <a:p>
            <a:pPr eaLnBrk="1" hangingPunct="1">
              <a:lnSpc>
                <a:spcPct val="90000"/>
              </a:lnSpc>
            </a:pPr>
            <a:r>
              <a:rPr lang="en-GB" smtClean="0"/>
              <a:t>Description of inputs and where they come from.</a:t>
            </a:r>
          </a:p>
          <a:p>
            <a:pPr eaLnBrk="1" hangingPunct="1">
              <a:lnSpc>
                <a:spcPct val="90000"/>
              </a:lnSpc>
            </a:pPr>
            <a:r>
              <a:rPr lang="en-GB" smtClean="0"/>
              <a:t>Description of outputs and where they go to.</a:t>
            </a:r>
          </a:p>
          <a:p>
            <a:pPr eaLnBrk="1" hangingPunct="1">
              <a:lnSpc>
                <a:spcPct val="90000"/>
              </a:lnSpc>
            </a:pPr>
            <a:r>
              <a:rPr lang="en-GB" smtClean="0"/>
              <a:t>Indication of other entities required.</a:t>
            </a:r>
          </a:p>
          <a:p>
            <a:pPr eaLnBrk="1" hangingPunct="1">
              <a:lnSpc>
                <a:spcPct val="90000"/>
              </a:lnSpc>
            </a:pPr>
            <a:r>
              <a:rPr lang="en-GB" smtClean="0"/>
              <a:t>Pre and post conditions (if appropriate).</a:t>
            </a:r>
          </a:p>
          <a:p>
            <a:pPr eaLnBrk="1" hangingPunct="1">
              <a:lnSpc>
                <a:spcPct val="90000"/>
              </a:lnSpc>
            </a:pPr>
            <a:r>
              <a:rPr lang="en-GB" smtClean="0"/>
              <a:t>The side effects (if any) of the function.</a:t>
            </a:r>
          </a:p>
        </p:txBody>
      </p:sp>
      <p:sp>
        <p:nvSpPr>
          <p:cNvPr id="50178" name="Slide Number Placeholder 5"/>
          <p:cNvSpPr>
            <a:spLocks noGrp="1"/>
          </p:cNvSpPr>
          <p:nvPr>
            <p:ph type="sldNum" sz="quarter" idx="12"/>
          </p:nvPr>
        </p:nvSpPr>
        <p:spPr>
          <a:noFill/>
        </p:spPr>
        <p:txBody>
          <a:bodyPr/>
          <a:lstStyle/>
          <a:p>
            <a:fld id="{0270027B-524A-4918-B760-00956331CC31}" type="slidenum">
              <a:rPr lang="en-US" smtClean="0"/>
              <a:pPr/>
              <a:t>40</a:t>
            </a:fld>
            <a:endParaRPr lang="en-US" smtClean="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990600" y="0"/>
            <a:ext cx="7793038" cy="609600"/>
          </a:xfrm>
          <a:noFill/>
        </p:spPr>
        <p:txBody>
          <a:bodyPr lIns="90487" tIns="44450" rIns="90487" bIns="44450"/>
          <a:lstStyle/>
          <a:p>
            <a:pPr eaLnBrk="1" hangingPunct="1"/>
            <a:r>
              <a:rPr lang="en-GB" smtClean="0"/>
              <a:t>Form-based node specification</a:t>
            </a:r>
          </a:p>
        </p:txBody>
      </p:sp>
      <p:sp>
        <p:nvSpPr>
          <p:cNvPr id="5123" name="Slide Number Placeholder 5"/>
          <p:cNvSpPr>
            <a:spLocks noGrp="1"/>
          </p:cNvSpPr>
          <p:nvPr>
            <p:ph type="sldNum" sz="quarter" idx="12"/>
          </p:nvPr>
        </p:nvSpPr>
        <p:spPr>
          <a:noFill/>
        </p:spPr>
        <p:txBody>
          <a:bodyPr/>
          <a:lstStyle/>
          <a:p>
            <a:fld id="{DF889534-4E34-462B-9CD8-9A71AFBBAC09}" type="slidenum">
              <a:rPr lang="en-US" smtClean="0"/>
              <a:pPr/>
              <a:t>41</a:t>
            </a:fld>
            <a:endParaRPr lang="en-US" smtClean="0"/>
          </a:p>
        </p:txBody>
      </p:sp>
      <p:sp>
        <p:nvSpPr>
          <p:cNvPr id="5125" name="Rectangle 3"/>
          <p:cNvSpPr>
            <a:spLocks noChangeArrowheads="1"/>
          </p:cNvSpPr>
          <p:nvPr/>
        </p:nvSpPr>
        <p:spPr bwMode="auto">
          <a:xfrm>
            <a:off x="0" y="533400"/>
            <a:ext cx="9144000" cy="5791200"/>
          </a:xfrm>
          <a:prstGeom prst="rect">
            <a:avLst/>
          </a:prstGeom>
          <a:solidFill>
            <a:srgbClr val="CCFFFF"/>
          </a:solidFill>
          <a:ln w="12700">
            <a:noFill/>
            <a:miter lim="800000"/>
            <a:headEnd/>
            <a:tailEnd/>
          </a:ln>
        </p:spPr>
        <p:txBody>
          <a:bodyPr wrap="none" anchor="ctr"/>
          <a:lstStyle/>
          <a:p>
            <a:endParaRPr lang="en-US"/>
          </a:p>
        </p:txBody>
      </p:sp>
      <p:graphicFrame>
        <p:nvGraphicFramePr>
          <p:cNvPr id="5122" name="Object 4"/>
          <p:cNvGraphicFramePr>
            <a:graphicFrameLocks noChangeAspect="1"/>
          </p:cNvGraphicFramePr>
          <p:nvPr/>
        </p:nvGraphicFramePr>
        <p:xfrm>
          <a:off x="381000" y="609600"/>
          <a:ext cx="8445500" cy="5573713"/>
        </p:xfrm>
        <a:graphic>
          <a:graphicData uri="http://schemas.openxmlformats.org/presentationml/2006/ole">
            <p:oleObj spid="_x0000_s5122" name="Document" r:id="rId3" imgW="5571744" imgH="3374136" progId="Word.Document.8">
              <p:embed/>
            </p:oleObj>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smtClean="0"/>
              <a:t>Tabular specification</a:t>
            </a:r>
          </a:p>
        </p:txBody>
      </p:sp>
      <p:sp>
        <p:nvSpPr>
          <p:cNvPr id="51204" name="Rectangle 3"/>
          <p:cNvSpPr>
            <a:spLocks noGrp="1" noChangeArrowheads="1"/>
          </p:cNvSpPr>
          <p:nvPr>
            <p:ph idx="1"/>
          </p:nvPr>
        </p:nvSpPr>
        <p:spPr/>
        <p:txBody>
          <a:bodyPr/>
          <a:lstStyle/>
          <a:p>
            <a:pPr eaLnBrk="1" hangingPunct="1"/>
            <a:r>
              <a:rPr lang="en-US" smtClean="0"/>
              <a:t>Used to supplement natural language.</a:t>
            </a:r>
          </a:p>
          <a:p>
            <a:pPr eaLnBrk="1" hangingPunct="1"/>
            <a:r>
              <a:rPr lang="en-US" smtClean="0"/>
              <a:t>Particularly useful when you have to define a number of possible alternative courses of action.</a:t>
            </a:r>
          </a:p>
        </p:txBody>
      </p:sp>
      <p:sp>
        <p:nvSpPr>
          <p:cNvPr id="51202" name="Slide Number Placeholder 5"/>
          <p:cNvSpPr>
            <a:spLocks noGrp="1"/>
          </p:cNvSpPr>
          <p:nvPr>
            <p:ph type="sldNum" sz="quarter" idx="12"/>
          </p:nvPr>
        </p:nvSpPr>
        <p:spPr>
          <a:noFill/>
        </p:spPr>
        <p:txBody>
          <a:bodyPr/>
          <a:lstStyle/>
          <a:p>
            <a:fld id="{0F422B40-DCB4-4A81-B565-F15792D0CF14}" type="slidenum">
              <a:rPr lang="en-US" smtClean="0"/>
              <a:pPr/>
              <a:t>42</a:t>
            </a:fld>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mtClean="0"/>
              <a:t>Tabular specification</a:t>
            </a:r>
          </a:p>
        </p:txBody>
      </p:sp>
      <p:sp>
        <p:nvSpPr>
          <p:cNvPr id="6147" name="Slide Number Placeholder 5"/>
          <p:cNvSpPr>
            <a:spLocks noGrp="1"/>
          </p:cNvSpPr>
          <p:nvPr>
            <p:ph type="sldNum" sz="quarter" idx="12"/>
          </p:nvPr>
        </p:nvSpPr>
        <p:spPr>
          <a:noFill/>
        </p:spPr>
        <p:txBody>
          <a:bodyPr/>
          <a:lstStyle/>
          <a:p>
            <a:fld id="{7EDDB562-187C-4F4E-B2D6-41FBE05086C3}" type="slidenum">
              <a:rPr lang="en-US" smtClean="0"/>
              <a:pPr/>
              <a:t>43</a:t>
            </a:fld>
            <a:endParaRPr lang="en-US" smtClean="0"/>
          </a:p>
        </p:txBody>
      </p:sp>
      <p:sp>
        <p:nvSpPr>
          <p:cNvPr id="6149" name="Rectangle 3"/>
          <p:cNvSpPr>
            <a:spLocks noChangeArrowheads="1"/>
          </p:cNvSpPr>
          <p:nvPr/>
        </p:nvSpPr>
        <p:spPr bwMode="auto">
          <a:xfrm>
            <a:off x="381000" y="2133600"/>
            <a:ext cx="8440738" cy="4114800"/>
          </a:xfrm>
          <a:prstGeom prst="rect">
            <a:avLst/>
          </a:prstGeom>
          <a:solidFill>
            <a:srgbClr val="CCFFFF"/>
          </a:solidFill>
          <a:ln w="12700">
            <a:noFill/>
            <a:miter lim="800000"/>
            <a:headEnd/>
            <a:tailEnd/>
          </a:ln>
        </p:spPr>
        <p:txBody>
          <a:bodyPr wrap="none" anchor="ctr"/>
          <a:lstStyle/>
          <a:p>
            <a:endParaRPr lang="en-US"/>
          </a:p>
        </p:txBody>
      </p:sp>
      <p:graphicFrame>
        <p:nvGraphicFramePr>
          <p:cNvPr id="6146" name="Object 4"/>
          <p:cNvGraphicFramePr>
            <a:graphicFrameLocks noChangeAspect="1"/>
          </p:cNvGraphicFramePr>
          <p:nvPr/>
        </p:nvGraphicFramePr>
        <p:xfrm>
          <a:off x="457200" y="2362200"/>
          <a:ext cx="8305800" cy="3463925"/>
        </p:xfrm>
        <a:graphic>
          <a:graphicData uri="http://schemas.openxmlformats.org/presentationml/2006/ole">
            <p:oleObj spid="_x0000_s6146" name="Document" r:id="rId3" imgW="5641848" imgH="1819656" progId="Word.Document.8">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smtClean="0"/>
              <a:t>Graphical models</a:t>
            </a:r>
          </a:p>
        </p:txBody>
      </p:sp>
      <p:sp>
        <p:nvSpPr>
          <p:cNvPr id="52228" name="Rectangle 3"/>
          <p:cNvSpPr>
            <a:spLocks noGrp="1" noChangeArrowheads="1"/>
          </p:cNvSpPr>
          <p:nvPr>
            <p:ph idx="1"/>
          </p:nvPr>
        </p:nvSpPr>
        <p:spPr/>
        <p:txBody>
          <a:bodyPr/>
          <a:lstStyle/>
          <a:p>
            <a:pPr eaLnBrk="1" hangingPunct="1"/>
            <a:r>
              <a:rPr lang="en-US" smtClean="0"/>
              <a:t>Graphical models are most useful when you need to show how state changes or where you need to describe a sequence of actions.</a:t>
            </a:r>
          </a:p>
          <a:p>
            <a:pPr eaLnBrk="1" hangingPunct="1"/>
            <a:r>
              <a:rPr lang="en-US" smtClean="0"/>
              <a:t>Different graphical models are explained in Chapter 8.</a:t>
            </a:r>
          </a:p>
        </p:txBody>
      </p:sp>
      <p:sp>
        <p:nvSpPr>
          <p:cNvPr id="52226" name="Slide Number Placeholder 5"/>
          <p:cNvSpPr>
            <a:spLocks noGrp="1"/>
          </p:cNvSpPr>
          <p:nvPr>
            <p:ph type="sldNum" sz="quarter" idx="12"/>
          </p:nvPr>
        </p:nvSpPr>
        <p:spPr>
          <a:noFill/>
        </p:spPr>
        <p:txBody>
          <a:bodyPr/>
          <a:lstStyle/>
          <a:p>
            <a:fld id="{FAE6631D-034F-44F7-ADB5-EC81939C265F}" type="slidenum">
              <a:rPr lang="en-US" smtClean="0"/>
              <a:pPr/>
              <a:t>44</a:t>
            </a:fld>
            <a:endParaRPr 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smtClean="0"/>
              <a:t>Sequence diagrams</a:t>
            </a:r>
          </a:p>
        </p:txBody>
      </p:sp>
      <p:sp>
        <p:nvSpPr>
          <p:cNvPr id="53252" name="Rectangle 3"/>
          <p:cNvSpPr>
            <a:spLocks noGrp="1" noChangeArrowheads="1"/>
          </p:cNvSpPr>
          <p:nvPr>
            <p:ph idx="1"/>
          </p:nvPr>
        </p:nvSpPr>
        <p:spPr/>
        <p:txBody>
          <a:bodyPr/>
          <a:lstStyle/>
          <a:p>
            <a:pPr marL="488950" indent="-488950" defTabSz="962025" eaLnBrk="1" hangingPunct="1">
              <a:lnSpc>
                <a:spcPct val="90000"/>
              </a:lnSpc>
            </a:pPr>
            <a:r>
              <a:rPr lang="en-US" sz="2800" smtClean="0"/>
              <a:t>These show the sequence of events that take place during some user interaction with a system.</a:t>
            </a:r>
          </a:p>
          <a:p>
            <a:pPr marL="488950" indent="-488950" defTabSz="962025" eaLnBrk="1" hangingPunct="1">
              <a:lnSpc>
                <a:spcPct val="90000"/>
              </a:lnSpc>
            </a:pPr>
            <a:r>
              <a:rPr lang="en-US" sz="2800" smtClean="0"/>
              <a:t>You read them from top to bottom to see the order of the actions that take place.</a:t>
            </a:r>
          </a:p>
          <a:p>
            <a:pPr marL="488950" indent="-488950" defTabSz="962025" eaLnBrk="1" hangingPunct="1">
              <a:lnSpc>
                <a:spcPct val="90000"/>
              </a:lnSpc>
            </a:pPr>
            <a:r>
              <a:rPr lang="en-US" sz="2800" smtClean="0"/>
              <a:t>Cash withdrawal from an ATM</a:t>
            </a:r>
          </a:p>
          <a:p>
            <a:pPr marL="1089025" lvl="1" indent="-479425" defTabSz="962025" eaLnBrk="1" hangingPunct="1">
              <a:lnSpc>
                <a:spcPct val="90000"/>
              </a:lnSpc>
            </a:pPr>
            <a:r>
              <a:rPr lang="en-US" sz="2400" smtClean="0"/>
              <a:t>Validate card;</a:t>
            </a:r>
          </a:p>
          <a:p>
            <a:pPr marL="1089025" lvl="1" indent="-479425" defTabSz="962025" eaLnBrk="1" hangingPunct="1">
              <a:lnSpc>
                <a:spcPct val="90000"/>
              </a:lnSpc>
            </a:pPr>
            <a:r>
              <a:rPr lang="en-US" sz="2400" smtClean="0"/>
              <a:t>Handle request;</a:t>
            </a:r>
          </a:p>
          <a:p>
            <a:pPr marL="1089025" lvl="1" indent="-479425" defTabSz="962025" eaLnBrk="1" hangingPunct="1">
              <a:lnSpc>
                <a:spcPct val="90000"/>
              </a:lnSpc>
            </a:pPr>
            <a:r>
              <a:rPr lang="en-US" sz="2400" smtClean="0"/>
              <a:t>Complete transaction.</a:t>
            </a:r>
          </a:p>
        </p:txBody>
      </p:sp>
      <p:sp>
        <p:nvSpPr>
          <p:cNvPr id="53250" name="Slide Number Placeholder 5"/>
          <p:cNvSpPr>
            <a:spLocks noGrp="1"/>
          </p:cNvSpPr>
          <p:nvPr>
            <p:ph type="sldNum" sz="quarter" idx="12"/>
          </p:nvPr>
        </p:nvSpPr>
        <p:spPr>
          <a:noFill/>
        </p:spPr>
        <p:txBody>
          <a:bodyPr/>
          <a:lstStyle/>
          <a:p>
            <a:fld id="{6F3C5265-514C-454E-BC58-C7515E8882A5}" type="slidenum">
              <a:rPr lang="en-US" smtClean="0"/>
              <a:pPr/>
              <a:t>45</a:t>
            </a:fld>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type="title"/>
          </p:nvPr>
        </p:nvSpPr>
        <p:spPr>
          <a:xfrm>
            <a:off x="228600" y="0"/>
            <a:ext cx="8639175" cy="533400"/>
          </a:xfrm>
        </p:spPr>
        <p:txBody>
          <a:bodyPr/>
          <a:lstStyle/>
          <a:p>
            <a:pPr eaLnBrk="1" hangingPunct="1"/>
            <a:r>
              <a:rPr lang="en-GB" sz="3600" smtClean="0"/>
              <a:t>Sequence diagram of ATM withdrawal</a:t>
            </a:r>
          </a:p>
        </p:txBody>
      </p:sp>
      <p:sp>
        <p:nvSpPr>
          <p:cNvPr id="54274" name="Slide Number Placeholder 5"/>
          <p:cNvSpPr>
            <a:spLocks noGrp="1"/>
          </p:cNvSpPr>
          <p:nvPr>
            <p:ph type="sldNum" sz="quarter" idx="12"/>
          </p:nvPr>
        </p:nvSpPr>
        <p:spPr>
          <a:noFill/>
        </p:spPr>
        <p:txBody>
          <a:bodyPr/>
          <a:lstStyle/>
          <a:p>
            <a:fld id="{7BE47E58-EB72-4D2C-9CE0-756C57105A4D}" type="slidenum">
              <a:rPr lang="en-US" smtClean="0"/>
              <a:pPr/>
              <a:t>46</a:t>
            </a:fld>
            <a:endParaRPr lang="en-US" smtClean="0"/>
          </a:p>
        </p:txBody>
      </p:sp>
      <p:sp>
        <p:nvSpPr>
          <p:cNvPr id="54275" name="Rectangle 2"/>
          <p:cNvSpPr>
            <a:spLocks noChangeArrowheads="1"/>
          </p:cNvSpPr>
          <p:nvPr/>
        </p:nvSpPr>
        <p:spPr bwMode="auto">
          <a:xfrm>
            <a:off x="1828800" y="457200"/>
            <a:ext cx="6324600" cy="6019800"/>
          </a:xfrm>
          <a:prstGeom prst="rect">
            <a:avLst/>
          </a:prstGeom>
          <a:solidFill>
            <a:srgbClr val="CCFFFF"/>
          </a:solidFill>
          <a:ln w="12700">
            <a:noFill/>
            <a:miter lim="800000"/>
            <a:headEnd/>
            <a:tailEnd/>
          </a:ln>
        </p:spPr>
        <p:txBody>
          <a:bodyPr wrap="none" anchor="ctr"/>
          <a:lstStyle/>
          <a:p>
            <a:endParaRPr lang="en-US"/>
          </a:p>
        </p:txBody>
      </p:sp>
      <p:pic>
        <p:nvPicPr>
          <p:cNvPr id="54277" name="Picture 4" descr="6.14 ATM Sequence diagram.eps                                  0010579DMacintosh HD                   B8AA5F2E:"/>
          <p:cNvPicPr>
            <a:picLocks noChangeAspect="1" noChangeArrowheads="1"/>
          </p:cNvPicPr>
          <p:nvPr/>
        </p:nvPicPr>
        <p:blipFill>
          <a:blip r:embed="rId2" cstate="print"/>
          <a:srcRect/>
          <a:stretch>
            <a:fillRect/>
          </a:stretch>
        </p:blipFill>
        <p:spPr bwMode="auto">
          <a:xfrm>
            <a:off x="2317750" y="533400"/>
            <a:ext cx="5073650" cy="57912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GB" smtClean="0"/>
              <a:t>Interface specification</a:t>
            </a:r>
          </a:p>
        </p:txBody>
      </p:sp>
      <p:sp>
        <p:nvSpPr>
          <p:cNvPr id="55300" name="Rectangle 3"/>
          <p:cNvSpPr>
            <a:spLocks noGrp="1" noChangeArrowheads="1"/>
          </p:cNvSpPr>
          <p:nvPr>
            <p:ph idx="1"/>
          </p:nvPr>
        </p:nvSpPr>
        <p:spPr/>
        <p:txBody>
          <a:bodyPr/>
          <a:lstStyle/>
          <a:p>
            <a:pPr marL="488950" indent="-488950" defTabSz="962025" eaLnBrk="1" hangingPunct="1">
              <a:lnSpc>
                <a:spcPct val="90000"/>
              </a:lnSpc>
            </a:pPr>
            <a:r>
              <a:rPr lang="en-GB" sz="2800" smtClean="0"/>
              <a:t>Most systems must operate with other systems and the operating interfaces must be specified as part of the requirements.</a:t>
            </a:r>
          </a:p>
          <a:p>
            <a:pPr marL="488950" indent="-488950" defTabSz="962025" eaLnBrk="1" hangingPunct="1">
              <a:lnSpc>
                <a:spcPct val="90000"/>
              </a:lnSpc>
            </a:pPr>
            <a:r>
              <a:rPr lang="en-GB" sz="2800" smtClean="0"/>
              <a:t>Three types of interface may have to be defined</a:t>
            </a:r>
          </a:p>
          <a:p>
            <a:pPr marL="1089025" lvl="1" indent="-479425" defTabSz="962025" eaLnBrk="1" hangingPunct="1">
              <a:lnSpc>
                <a:spcPct val="90000"/>
              </a:lnSpc>
            </a:pPr>
            <a:r>
              <a:rPr lang="en-GB" sz="2400" smtClean="0"/>
              <a:t>Procedural interfaces;</a:t>
            </a:r>
          </a:p>
          <a:p>
            <a:pPr marL="1089025" lvl="1" indent="-479425" defTabSz="962025" eaLnBrk="1" hangingPunct="1">
              <a:lnSpc>
                <a:spcPct val="90000"/>
              </a:lnSpc>
            </a:pPr>
            <a:r>
              <a:rPr lang="en-GB" sz="2400" smtClean="0"/>
              <a:t>Data structures that are exchanged;</a:t>
            </a:r>
          </a:p>
          <a:p>
            <a:pPr marL="1089025" lvl="1" indent="-479425" defTabSz="962025" eaLnBrk="1" hangingPunct="1">
              <a:lnSpc>
                <a:spcPct val="90000"/>
              </a:lnSpc>
            </a:pPr>
            <a:r>
              <a:rPr lang="en-GB" sz="2400" smtClean="0"/>
              <a:t>Data representations.</a:t>
            </a:r>
          </a:p>
          <a:p>
            <a:pPr marL="488950" indent="-488950" defTabSz="962025" eaLnBrk="1" hangingPunct="1">
              <a:lnSpc>
                <a:spcPct val="90000"/>
              </a:lnSpc>
            </a:pPr>
            <a:r>
              <a:rPr lang="en-GB" sz="2800" smtClean="0"/>
              <a:t>Formal notations are an effective technique for interface specification.</a:t>
            </a:r>
          </a:p>
        </p:txBody>
      </p:sp>
      <p:sp>
        <p:nvSpPr>
          <p:cNvPr id="55298" name="Slide Number Placeholder 5"/>
          <p:cNvSpPr>
            <a:spLocks noGrp="1"/>
          </p:cNvSpPr>
          <p:nvPr>
            <p:ph type="sldNum" sz="quarter" idx="12"/>
          </p:nvPr>
        </p:nvSpPr>
        <p:spPr>
          <a:noFill/>
        </p:spPr>
        <p:txBody>
          <a:bodyPr/>
          <a:lstStyle/>
          <a:p>
            <a:fld id="{3261825A-F788-4805-8775-3CBF42A2DBC0}" type="slidenum">
              <a:rPr lang="en-US" smtClean="0"/>
              <a:pPr/>
              <a:t>47</a:t>
            </a:fld>
            <a:endParaRPr 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GB" smtClean="0"/>
              <a:t>PDL interface description</a:t>
            </a:r>
          </a:p>
        </p:txBody>
      </p:sp>
      <p:sp>
        <p:nvSpPr>
          <p:cNvPr id="7171" name="Slide Number Placeholder 5"/>
          <p:cNvSpPr>
            <a:spLocks noGrp="1"/>
          </p:cNvSpPr>
          <p:nvPr>
            <p:ph type="sldNum" sz="quarter" idx="12"/>
          </p:nvPr>
        </p:nvSpPr>
        <p:spPr>
          <a:noFill/>
        </p:spPr>
        <p:txBody>
          <a:bodyPr/>
          <a:lstStyle/>
          <a:p>
            <a:fld id="{19FF62C7-8AEE-48EF-9718-D726FB3D18AC}" type="slidenum">
              <a:rPr lang="en-US" smtClean="0"/>
              <a:pPr/>
              <a:t>48</a:t>
            </a:fld>
            <a:endParaRPr lang="en-US" smtClean="0"/>
          </a:p>
        </p:txBody>
      </p:sp>
      <p:sp>
        <p:nvSpPr>
          <p:cNvPr id="7173" name="Rectangle 3"/>
          <p:cNvSpPr>
            <a:spLocks noChangeArrowheads="1"/>
          </p:cNvSpPr>
          <p:nvPr/>
        </p:nvSpPr>
        <p:spPr bwMode="auto">
          <a:xfrm>
            <a:off x="457200" y="2286000"/>
            <a:ext cx="8118475" cy="4038600"/>
          </a:xfrm>
          <a:prstGeom prst="rect">
            <a:avLst/>
          </a:prstGeom>
          <a:solidFill>
            <a:srgbClr val="CCFFFF"/>
          </a:solidFill>
          <a:ln w="12700">
            <a:noFill/>
            <a:miter lim="800000"/>
            <a:headEnd/>
            <a:tailEnd/>
          </a:ln>
        </p:spPr>
        <p:txBody>
          <a:bodyPr wrap="none" anchor="ctr"/>
          <a:lstStyle/>
          <a:p>
            <a:endParaRPr lang="en-US"/>
          </a:p>
        </p:txBody>
      </p:sp>
      <p:graphicFrame>
        <p:nvGraphicFramePr>
          <p:cNvPr id="7170" name="Object 4"/>
          <p:cNvGraphicFramePr>
            <a:graphicFrameLocks noChangeAspect="1"/>
          </p:cNvGraphicFramePr>
          <p:nvPr/>
        </p:nvGraphicFramePr>
        <p:xfrm>
          <a:off x="838200" y="2667000"/>
          <a:ext cx="7618413" cy="3473450"/>
        </p:xfrm>
        <a:graphic>
          <a:graphicData uri="http://schemas.openxmlformats.org/presentationml/2006/ole">
            <p:oleObj spid="_x0000_s7170" name="Document" r:id="rId3" imgW="4178808" imgH="1905000" progId="Word.Document.8">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noFill/>
        </p:spPr>
        <p:txBody>
          <a:bodyPr lIns="90487" tIns="44450" rIns="90487" bIns="44450"/>
          <a:lstStyle/>
          <a:p>
            <a:pPr eaLnBrk="1" hangingPunct="1"/>
            <a:r>
              <a:rPr lang="en-GB" smtClean="0"/>
              <a:t>The requirements document</a:t>
            </a:r>
          </a:p>
        </p:txBody>
      </p:sp>
      <p:sp>
        <p:nvSpPr>
          <p:cNvPr id="56324" name="Rectangle 3"/>
          <p:cNvSpPr>
            <a:spLocks noGrp="1" noChangeArrowheads="1"/>
          </p:cNvSpPr>
          <p:nvPr>
            <p:ph idx="1"/>
          </p:nvPr>
        </p:nvSpPr>
        <p:spPr>
          <a:noFill/>
        </p:spPr>
        <p:txBody>
          <a:bodyPr lIns="90487" tIns="44450" rIns="90487" bIns="44450"/>
          <a:lstStyle/>
          <a:p>
            <a:pPr eaLnBrk="1" hangingPunct="1"/>
            <a:r>
              <a:rPr lang="en-GB" sz="2800" smtClean="0"/>
              <a:t>The requirements document is the official statement of what is required of the system developers.</a:t>
            </a:r>
          </a:p>
          <a:p>
            <a:pPr eaLnBrk="1" hangingPunct="1"/>
            <a:r>
              <a:rPr lang="en-GB" sz="2800" smtClean="0"/>
              <a:t>Should include both a definition of user requirements and a specification of the system requirements.</a:t>
            </a:r>
          </a:p>
          <a:p>
            <a:pPr eaLnBrk="1" hangingPunct="1"/>
            <a:r>
              <a:rPr lang="en-GB" sz="2800" smtClean="0"/>
              <a:t>It is NOT a design document. As far as possible, it should set of WHAT the system should do rather than HOW it should do it</a:t>
            </a:r>
          </a:p>
        </p:txBody>
      </p:sp>
      <p:sp>
        <p:nvSpPr>
          <p:cNvPr id="56322" name="Slide Number Placeholder 5"/>
          <p:cNvSpPr>
            <a:spLocks noGrp="1"/>
          </p:cNvSpPr>
          <p:nvPr>
            <p:ph type="sldNum" sz="quarter" idx="12"/>
          </p:nvPr>
        </p:nvSpPr>
        <p:spPr>
          <a:noFill/>
        </p:spPr>
        <p:txBody>
          <a:bodyPr/>
          <a:lstStyle/>
          <a:p>
            <a:fld id="{378AEA26-E052-4CB6-84AC-F9C65F67A934}" type="slidenum">
              <a:rPr lang="en-US" smtClean="0"/>
              <a:pPr/>
              <a:t>49</a:t>
            </a:fld>
            <a:endParaRPr 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noFill/>
        </p:spPr>
        <p:txBody>
          <a:bodyPr lIns="90487" tIns="44450" rIns="90487" bIns="44450"/>
          <a:lstStyle/>
          <a:p>
            <a:pPr eaLnBrk="1" hangingPunct="1"/>
            <a:r>
              <a:rPr lang="en-GB" smtClean="0"/>
              <a:t>What is a requirement?</a:t>
            </a:r>
          </a:p>
        </p:txBody>
      </p:sp>
      <p:sp>
        <p:nvSpPr>
          <p:cNvPr id="18436"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400" smtClean="0"/>
              <a:t>It may range from a high-level abstract statement of a service or of a system constraint to a detailed mathematical functional specification.</a:t>
            </a:r>
          </a:p>
          <a:p>
            <a:pPr marL="488950" indent="-488950" defTabSz="962025" eaLnBrk="1" hangingPunct="1">
              <a:lnSpc>
                <a:spcPct val="90000"/>
              </a:lnSpc>
            </a:pPr>
            <a:r>
              <a:rPr lang="en-GB" sz="2400" smtClean="0"/>
              <a:t>This is inevitable as requirements may serve a dual function</a:t>
            </a:r>
          </a:p>
          <a:p>
            <a:pPr marL="1089025" lvl="1" indent="-479425" defTabSz="962025" eaLnBrk="1" hangingPunct="1">
              <a:lnSpc>
                <a:spcPct val="90000"/>
              </a:lnSpc>
            </a:pPr>
            <a:r>
              <a:rPr lang="en-GB" sz="2400" smtClean="0"/>
              <a:t>May be the basis for a bid for a contract - therefore must be open to interpretation;</a:t>
            </a:r>
          </a:p>
          <a:p>
            <a:pPr marL="1089025" lvl="1" indent="-479425" defTabSz="962025" eaLnBrk="1" hangingPunct="1">
              <a:lnSpc>
                <a:spcPct val="90000"/>
              </a:lnSpc>
            </a:pPr>
            <a:r>
              <a:rPr lang="en-GB" sz="2400" smtClean="0"/>
              <a:t>May be the basis for the contract itself - therefore must be defined in detail;</a:t>
            </a:r>
          </a:p>
          <a:p>
            <a:pPr marL="1089025" lvl="1" indent="-479425" defTabSz="962025" eaLnBrk="1" hangingPunct="1">
              <a:lnSpc>
                <a:spcPct val="90000"/>
              </a:lnSpc>
            </a:pPr>
            <a:r>
              <a:rPr lang="en-GB" sz="2400" smtClean="0"/>
              <a:t>Both these statements may be called requirements.</a:t>
            </a:r>
          </a:p>
        </p:txBody>
      </p:sp>
      <p:sp>
        <p:nvSpPr>
          <p:cNvPr id="18434" name="Slide Number Placeholder 5"/>
          <p:cNvSpPr>
            <a:spLocks noGrp="1"/>
          </p:cNvSpPr>
          <p:nvPr>
            <p:ph type="sldNum" sz="quarter" idx="12"/>
          </p:nvPr>
        </p:nvSpPr>
        <p:spPr>
          <a:noFill/>
        </p:spPr>
        <p:txBody>
          <a:bodyPr/>
          <a:lstStyle/>
          <a:p>
            <a:fld id="{6B87D794-682F-483B-9A68-86A70E3F6461}" type="slidenum">
              <a:rPr lang="en-US" smtClean="0"/>
              <a:pPr/>
              <a:t>5</a:t>
            </a:fld>
            <a:endParaRPr lang="en-US" smtClean="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1143000" y="0"/>
            <a:ext cx="7793038" cy="533400"/>
          </a:xfrm>
        </p:spPr>
        <p:txBody>
          <a:bodyPr/>
          <a:lstStyle/>
          <a:p>
            <a:pPr eaLnBrk="1" hangingPunct="1"/>
            <a:r>
              <a:rPr lang="en-US" sz="3600" smtClean="0"/>
              <a:t>Users of a requirements document</a:t>
            </a:r>
          </a:p>
        </p:txBody>
      </p:sp>
      <p:sp>
        <p:nvSpPr>
          <p:cNvPr id="57346" name="Slide Number Placeholder 5"/>
          <p:cNvSpPr>
            <a:spLocks noGrp="1"/>
          </p:cNvSpPr>
          <p:nvPr>
            <p:ph type="sldNum" sz="quarter" idx="12"/>
          </p:nvPr>
        </p:nvSpPr>
        <p:spPr>
          <a:noFill/>
        </p:spPr>
        <p:txBody>
          <a:bodyPr/>
          <a:lstStyle/>
          <a:p>
            <a:fld id="{E6E327FE-7053-4F40-80B2-1218B2F0674F}" type="slidenum">
              <a:rPr lang="en-US" smtClean="0"/>
              <a:pPr/>
              <a:t>50</a:t>
            </a:fld>
            <a:endParaRPr lang="en-US" smtClean="0"/>
          </a:p>
        </p:txBody>
      </p:sp>
      <p:sp>
        <p:nvSpPr>
          <p:cNvPr id="57348" name="Rectangle 3"/>
          <p:cNvSpPr>
            <a:spLocks noChangeArrowheads="1"/>
          </p:cNvSpPr>
          <p:nvPr/>
        </p:nvSpPr>
        <p:spPr bwMode="auto">
          <a:xfrm>
            <a:off x="1295400" y="533400"/>
            <a:ext cx="7391400" cy="5867400"/>
          </a:xfrm>
          <a:prstGeom prst="rect">
            <a:avLst/>
          </a:prstGeom>
          <a:solidFill>
            <a:srgbClr val="CCFFFF"/>
          </a:solidFill>
          <a:ln w="12700">
            <a:noFill/>
            <a:miter lim="800000"/>
            <a:headEnd/>
            <a:tailEnd/>
          </a:ln>
        </p:spPr>
        <p:txBody>
          <a:bodyPr wrap="none" anchor="ctr"/>
          <a:lstStyle/>
          <a:p>
            <a:endParaRPr lang="en-US"/>
          </a:p>
        </p:txBody>
      </p:sp>
      <p:pic>
        <p:nvPicPr>
          <p:cNvPr id="57349" name="Picture 4" descr="6.16 Req-doc-users.eps                                         0010579DMacintosh HD                   B8AA5F2E:"/>
          <p:cNvPicPr>
            <a:picLocks noChangeAspect="1" noChangeArrowheads="1"/>
          </p:cNvPicPr>
          <p:nvPr/>
        </p:nvPicPr>
        <p:blipFill>
          <a:blip r:embed="rId2" cstate="print"/>
          <a:srcRect/>
          <a:stretch>
            <a:fillRect/>
          </a:stretch>
        </p:blipFill>
        <p:spPr bwMode="auto">
          <a:xfrm>
            <a:off x="1676400" y="609600"/>
            <a:ext cx="6629400" cy="55626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noFill/>
        </p:spPr>
        <p:txBody>
          <a:bodyPr lIns="90487" tIns="44450" rIns="90487" bIns="44450"/>
          <a:lstStyle/>
          <a:p>
            <a:pPr eaLnBrk="1" hangingPunct="1"/>
            <a:r>
              <a:rPr lang="en-GB" smtClean="0"/>
              <a:t>IEEE requirements standard</a:t>
            </a:r>
          </a:p>
        </p:txBody>
      </p:sp>
      <p:sp>
        <p:nvSpPr>
          <p:cNvPr id="58372" name="Rectangle 3"/>
          <p:cNvSpPr>
            <a:spLocks noGrp="1" noChangeArrowheads="1"/>
          </p:cNvSpPr>
          <p:nvPr>
            <p:ph idx="1"/>
          </p:nvPr>
        </p:nvSpPr>
        <p:spPr>
          <a:noFill/>
        </p:spPr>
        <p:txBody>
          <a:bodyPr lIns="90487" tIns="44450" rIns="90487" bIns="44450"/>
          <a:lstStyle/>
          <a:p>
            <a:pPr eaLnBrk="1" hangingPunct="1"/>
            <a:r>
              <a:rPr lang="en-GB" smtClean="0"/>
              <a:t>Defines a generic structure for a requirements document that must be instantiated for each specific system. </a:t>
            </a:r>
          </a:p>
          <a:p>
            <a:pPr lvl="1" eaLnBrk="1" hangingPunct="1"/>
            <a:r>
              <a:rPr lang="en-GB" smtClean="0"/>
              <a:t>Introduction.</a:t>
            </a:r>
          </a:p>
          <a:p>
            <a:pPr lvl="1" eaLnBrk="1" hangingPunct="1"/>
            <a:r>
              <a:rPr lang="en-GB" smtClean="0"/>
              <a:t>General description.</a:t>
            </a:r>
          </a:p>
          <a:p>
            <a:pPr lvl="1" eaLnBrk="1" hangingPunct="1"/>
            <a:r>
              <a:rPr lang="en-GB" smtClean="0"/>
              <a:t>Specific requirements.</a:t>
            </a:r>
          </a:p>
          <a:p>
            <a:pPr lvl="1" eaLnBrk="1" hangingPunct="1"/>
            <a:r>
              <a:rPr lang="en-GB" smtClean="0"/>
              <a:t>Appendices.</a:t>
            </a:r>
          </a:p>
          <a:p>
            <a:pPr lvl="1" eaLnBrk="1" hangingPunct="1"/>
            <a:r>
              <a:rPr lang="en-GB" smtClean="0"/>
              <a:t>Index.</a:t>
            </a:r>
          </a:p>
          <a:p>
            <a:pPr eaLnBrk="1" hangingPunct="1">
              <a:buFont typeface="Wingdings" pitchFamily="2" charset="2"/>
              <a:buNone/>
            </a:pPr>
            <a:endParaRPr lang="en-GB" smtClean="0"/>
          </a:p>
        </p:txBody>
      </p:sp>
      <p:sp>
        <p:nvSpPr>
          <p:cNvPr id="58370" name="Slide Number Placeholder 5"/>
          <p:cNvSpPr>
            <a:spLocks noGrp="1"/>
          </p:cNvSpPr>
          <p:nvPr>
            <p:ph type="sldNum" sz="quarter" idx="12"/>
          </p:nvPr>
        </p:nvSpPr>
        <p:spPr>
          <a:noFill/>
        </p:spPr>
        <p:txBody>
          <a:bodyPr/>
          <a:lstStyle/>
          <a:p>
            <a:fld id="{F0D1224A-2A93-44C6-91EE-F44532EB95DB}" type="slidenum">
              <a:rPr lang="en-US" smtClean="0"/>
              <a:pPr/>
              <a:t>51</a:t>
            </a:fld>
            <a:endParaRPr lang="en-US" smtClean="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GB" smtClean="0"/>
              <a:t>Requirements document structure</a:t>
            </a:r>
          </a:p>
        </p:txBody>
      </p:sp>
      <p:sp>
        <p:nvSpPr>
          <p:cNvPr id="59396" name="Rectangle 3"/>
          <p:cNvSpPr>
            <a:spLocks noGrp="1" noChangeArrowheads="1"/>
          </p:cNvSpPr>
          <p:nvPr>
            <p:ph idx="1"/>
          </p:nvPr>
        </p:nvSpPr>
        <p:spPr/>
        <p:txBody>
          <a:bodyPr/>
          <a:lstStyle/>
          <a:p>
            <a:pPr marL="488950" indent="-488950" defTabSz="962025" eaLnBrk="1" hangingPunct="1">
              <a:lnSpc>
                <a:spcPct val="90000"/>
              </a:lnSpc>
            </a:pPr>
            <a:r>
              <a:rPr lang="en-GB" sz="2800" smtClean="0"/>
              <a:t>Preface</a:t>
            </a:r>
          </a:p>
          <a:p>
            <a:pPr marL="488950" indent="-488950" defTabSz="962025" eaLnBrk="1" hangingPunct="1">
              <a:lnSpc>
                <a:spcPct val="90000"/>
              </a:lnSpc>
            </a:pPr>
            <a:r>
              <a:rPr lang="en-GB" sz="2800" smtClean="0"/>
              <a:t>Introduction</a:t>
            </a:r>
          </a:p>
          <a:p>
            <a:pPr marL="488950" indent="-488950" defTabSz="962025" eaLnBrk="1" hangingPunct="1">
              <a:lnSpc>
                <a:spcPct val="90000"/>
              </a:lnSpc>
            </a:pPr>
            <a:r>
              <a:rPr lang="en-GB" sz="2800" smtClean="0"/>
              <a:t>Glossary</a:t>
            </a:r>
          </a:p>
          <a:p>
            <a:pPr marL="488950" indent="-488950" defTabSz="962025" eaLnBrk="1" hangingPunct="1">
              <a:lnSpc>
                <a:spcPct val="90000"/>
              </a:lnSpc>
            </a:pPr>
            <a:r>
              <a:rPr lang="en-GB" sz="2800" smtClean="0"/>
              <a:t>User requirements definition</a:t>
            </a:r>
          </a:p>
          <a:p>
            <a:pPr marL="488950" indent="-488950" defTabSz="962025" eaLnBrk="1" hangingPunct="1">
              <a:lnSpc>
                <a:spcPct val="90000"/>
              </a:lnSpc>
            </a:pPr>
            <a:r>
              <a:rPr lang="en-GB" sz="2800" smtClean="0"/>
              <a:t>System architecture</a:t>
            </a:r>
          </a:p>
          <a:p>
            <a:pPr marL="488950" indent="-488950" defTabSz="962025" eaLnBrk="1" hangingPunct="1">
              <a:lnSpc>
                <a:spcPct val="90000"/>
              </a:lnSpc>
            </a:pPr>
            <a:r>
              <a:rPr lang="en-GB" sz="2800" smtClean="0"/>
              <a:t>System requirements specification</a:t>
            </a:r>
          </a:p>
          <a:p>
            <a:pPr marL="488950" indent="-488950" defTabSz="962025" eaLnBrk="1" hangingPunct="1">
              <a:lnSpc>
                <a:spcPct val="90000"/>
              </a:lnSpc>
            </a:pPr>
            <a:r>
              <a:rPr lang="en-GB" sz="2800" smtClean="0"/>
              <a:t>System models</a:t>
            </a:r>
          </a:p>
          <a:p>
            <a:pPr marL="488950" indent="-488950" defTabSz="962025" eaLnBrk="1" hangingPunct="1">
              <a:lnSpc>
                <a:spcPct val="90000"/>
              </a:lnSpc>
            </a:pPr>
            <a:r>
              <a:rPr lang="en-GB" sz="2800" smtClean="0"/>
              <a:t>System evolution</a:t>
            </a:r>
          </a:p>
          <a:p>
            <a:pPr marL="488950" indent="-488950" defTabSz="962025" eaLnBrk="1" hangingPunct="1">
              <a:lnSpc>
                <a:spcPct val="90000"/>
              </a:lnSpc>
            </a:pPr>
            <a:r>
              <a:rPr lang="en-GB" sz="2800" smtClean="0"/>
              <a:t>Appendices</a:t>
            </a:r>
          </a:p>
          <a:p>
            <a:pPr marL="488950" indent="-488950" defTabSz="962025" eaLnBrk="1" hangingPunct="1">
              <a:lnSpc>
                <a:spcPct val="90000"/>
              </a:lnSpc>
            </a:pPr>
            <a:r>
              <a:rPr lang="en-GB" sz="2800" smtClean="0"/>
              <a:t>Index</a:t>
            </a:r>
          </a:p>
        </p:txBody>
      </p:sp>
      <p:sp>
        <p:nvSpPr>
          <p:cNvPr id="59394" name="Slide Number Placeholder 5"/>
          <p:cNvSpPr>
            <a:spLocks noGrp="1"/>
          </p:cNvSpPr>
          <p:nvPr>
            <p:ph type="sldNum" sz="quarter" idx="12"/>
          </p:nvPr>
        </p:nvSpPr>
        <p:spPr>
          <a:noFill/>
        </p:spPr>
        <p:txBody>
          <a:bodyPr/>
          <a:lstStyle/>
          <a:p>
            <a:fld id="{0E9A83A0-5987-4BAE-9116-17B24C177100}" type="slidenum">
              <a:rPr lang="en-US" smtClean="0"/>
              <a:pPr/>
              <a:t>52</a:t>
            </a:fld>
            <a:endParaRPr 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GB" sz="4000" smtClean="0"/>
              <a:t>Requirements engineering processes</a:t>
            </a:r>
            <a:endParaRPr lang="en-GB" smtClean="0"/>
          </a:p>
        </p:txBody>
      </p:sp>
      <p:sp>
        <p:nvSpPr>
          <p:cNvPr id="60420" name="Rectangle 3"/>
          <p:cNvSpPr>
            <a:spLocks noGrp="1" noChangeArrowheads="1"/>
          </p:cNvSpPr>
          <p:nvPr>
            <p:ph idx="1"/>
          </p:nvPr>
        </p:nvSpPr>
        <p:spPr/>
        <p:txBody>
          <a:bodyPr/>
          <a:lstStyle/>
          <a:p>
            <a:pPr marL="488950" indent="-488950" defTabSz="962025" eaLnBrk="1" hangingPunct="1">
              <a:lnSpc>
                <a:spcPct val="90000"/>
              </a:lnSpc>
            </a:pPr>
            <a:r>
              <a:rPr lang="en-GB" sz="2800" smtClean="0"/>
              <a:t>The processes used for RE vary widely depending on the application domain, the people involved and the organisation developing the requirements.</a:t>
            </a:r>
          </a:p>
          <a:p>
            <a:pPr marL="488950" indent="-488950" defTabSz="962025" eaLnBrk="1" hangingPunct="1">
              <a:lnSpc>
                <a:spcPct val="90000"/>
              </a:lnSpc>
            </a:pPr>
            <a:r>
              <a:rPr lang="en-GB" sz="2800" smtClean="0"/>
              <a:t>However, there are a number of generic activities common to all processes</a:t>
            </a:r>
          </a:p>
          <a:p>
            <a:pPr marL="1089025" lvl="1" indent="-479425" defTabSz="962025" eaLnBrk="1" hangingPunct="1">
              <a:lnSpc>
                <a:spcPct val="90000"/>
              </a:lnSpc>
            </a:pPr>
            <a:r>
              <a:rPr lang="en-GB" sz="2400" smtClean="0"/>
              <a:t>Requirements elicitation;</a:t>
            </a:r>
          </a:p>
          <a:p>
            <a:pPr marL="1089025" lvl="1" indent="-479425" defTabSz="962025" eaLnBrk="1" hangingPunct="1">
              <a:lnSpc>
                <a:spcPct val="90000"/>
              </a:lnSpc>
            </a:pPr>
            <a:r>
              <a:rPr lang="en-GB" sz="2400" smtClean="0"/>
              <a:t>Requirements analysis;</a:t>
            </a:r>
          </a:p>
          <a:p>
            <a:pPr marL="1089025" lvl="1" indent="-479425" defTabSz="962025" eaLnBrk="1" hangingPunct="1">
              <a:lnSpc>
                <a:spcPct val="90000"/>
              </a:lnSpc>
            </a:pPr>
            <a:r>
              <a:rPr lang="en-GB" sz="2400" smtClean="0"/>
              <a:t>Requirements validation;</a:t>
            </a:r>
          </a:p>
          <a:p>
            <a:pPr marL="1089025" lvl="1" indent="-479425" defTabSz="962025" eaLnBrk="1" hangingPunct="1">
              <a:lnSpc>
                <a:spcPct val="90000"/>
              </a:lnSpc>
            </a:pPr>
            <a:r>
              <a:rPr lang="en-GB" sz="2400" smtClean="0"/>
              <a:t>Requirements management.</a:t>
            </a:r>
          </a:p>
        </p:txBody>
      </p:sp>
      <p:sp>
        <p:nvSpPr>
          <p:cNvPr id="60418" name="Slide Number Placeholder 5"/>
          <p:cNvSpPr>
            <a:spLocks noGrp="1"/>
          </p:cNvSpPr>
          <p:nvPr>
            <p:ph type="sldNum" sz="quarter" idx="12"/>
          </p:nvPr>
        </p:nvSpPr>
        <p:spPr>
          <a:noFill/>
        </p:spPr>
        <p:txBody>
          <a:bodyPr/>
          <a:lstStyle/>
          <a:p>
            <a:fld id="{E3ADE884-063A-49C1-BA22-340C56CD999D}" type="slidenum">
              <a:rPr lang="en-US" smtClean="0"/>
              <a:pPr/>
              <a:t>53</a:t>
            </a:fld>
            <a:endParaRPr 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title"/>
          </p:nvPr>
        </p:nvSpPr>
        <p:spPr/>
        <p:txBody>
          <a:bodyPr/>
          <a:lstStyle/>
          <a:p>
            <a:pPr eaLnBrk="1" hangingPunct="1"/>
            <a:r>
              <a:rPr lang="en-GB" sz="3600" smtClean="0"/>
              <a:t>The requirements engineering process</a:t>
            </a:r>
            <a:endParaRPr lang="en-GB" smtClean="0"/>
          </a:p>
        </p:txBody>
      </p:sp>
      <p:sp>
        <p:nvSpPr>
          <p:cNvPr id="61442" name="Slide Number Placeholder 5"/>
          <p:cNvSpPr>
            <a:spLocks noGrp="1"/>
          </p:cNvSpPr>
          <p:nvPr>
            <p:ph type="sldNum" sz="quarter" idx="12"/>
          </p:nvPr>
        </p:nvSpPr>
        <p:spPr>
          <a:noFill/>
        </p:spPr>
        <p:txBody>
          <a:bodyPr/>
          <a:lstStyle/>
          <a:p>
            <a:fld id="{D8D28116-1EB7-48F8-A05D-919C4F9DF9E9}" type="slidenum">
              <a:rPr lang="en-US" smtClean="0"/>
              <a:pPr/>
              <a:t>54</a:t>
            </a:fld>
            <a:endParaRPr lang="en-US" smtClean="0"/>
          </a:p>
        </p:txBody>
      </p:sp>
      <p:sp>
        <p:nvSpPr>
          <p:cNvPr id="61443" name="Rectangle 2"/>
          <p:cNvSpPr>
            <a:spLocks noChangeArrowheads="1"/>
          </p:cNvSpPr>
          <p:nvPr/>
        </p:nvSpPr>
        <p:spPr bwMode="auto">
          <a:xfrm>
            <a:off x="762000" y="2133600"/>
            <a:ext cx="7620000" cy="4267200"/>
          </a:xfrm>
          <a:prstGeom prst="rect">
            <a:avLst/>
          </a:prstGeom>
          <a:solidFill>
            <a:srgbClr val="CCFFFF"/>
          </a:solidFill>
          <a:ln w="12700">
            <a:noFill/>
            <a:miter lim="800000"/>
            <a:headEnd/>
            <a:tailEnd/>
          </a:ln>
        </p:spPr>
        <p:txBody>
          <a:bodyPr wrap="none" anchor="ctr"/>
          <a:lstStyle/>
          <a:p>
            <a:endParaRPr lang="en-US"/>
          </a:p>
        </p:txBody>
      </p:sp>
      <p:pic>
        <p:nvPicPr>
          <p:cNvPr id="61445" name="Picture 4" descr="7.1 RE-process.eps                                             001057BBMacintosh HD                   B8AA5F2E:"/>
          <p:cNvPicPr>
            <a:picLocks noChangeAspect="1" noChangeArrowheads="1"/>
          </p:cNvPicPr>
          <p:nvPr/>
        </p:nvPicPr>
        <p:blipFill>
          <a:blip r:embed="rId2" cstate="print"/>
          <a:srcRect/>
          <a:stretch>
            <a:fillRect/>
          </a:stretch>
        </p:blipFill>
        <p:spPr bwMode="auto">
          <a:xfrm>
            <a:off x="1447800" y="2209800"/>
            <a:ext cx="6400800" cy="4122738"/>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066800" y="0"/>
            <a:ext cx="7793038" cy="685800"/>
          </a:xfrm>
        </p:spPr>
        <p:txBody>
          <a:bodyPr/>
          <a:lstStyle/>
          <a:p>
            <a:pPr eaLnBrk="1" hangingPunct="1"/>
            <a:r>
              <a:rPr lang="en-US" smtClean="0"/>
              <a:t>Requirements engineering</a:t>
            </a:r>
          </a:p>
        </p:txBody>
      </p:sp>
      <p:sp>
        <p:nvSpPr>
          <p:cNvPr id="62466" name="Slide Number Placeholder 5"/>
          <p:cNvSpPr>
            <a:spLocks noGrp="1"/>
          </p:cNvSpPr>
          <p:nvPr>
            <p:ph type="sldNum" sz="quarter" idx="12"/>
          </p:nvPr>
        </p:nvSpPr>
        <p:spPr>
          <a:noFill/>
        </p:spPr>
        <p:txBody>
          <a:bodyPr/>
          <a:lstStyle/>
          <a:p>
            <a:fld id="{087078C2-6C79-4550-BDAF-9ECFE8EB3016}" type="slidenum">
              <a:rPr lang="en-US" smtClean="0"/>
              <a:pPr/>
              <a:t>55</a:t>
            </a:fld>
            <a:endParaRPr lang="en-US" smtClean="0"/>
          </a:p>
        </p:txBody>
      </p:sp>
      <p:sp>
        <p:nvSpPr>
          <p:cNvPr id="62468" name="Rectangle 3"/>
          <p:cNvSpPr>
            <a:spLocks noChangeArrowheads="1"/>
          </p:cNvSpPr>
          <p:nvPr/>
        </p:nvSpPr>
        <p:spPr bwMode="auto">
          <a:xfrm>
            <a:off x="0" y="762000"/>
            <a:ext cx="8686800" cy="5638800"/>
          </a:xfrm>
          <a:prstGeom prst="rect">
            <a:avLst/>
          </a:prstGeom>
          <a:solidFill>
            <a:srgbClr val="CCFFFF"/>
          </a:solidFill>
          <a:ln w="12700">
            <a:noFill/>
            <a:miter lim="800000"/>
            <a:headEnd/>
            <a:tailEnd/>
          </a:ln>
        </p:spPr>
        <p:txBody>
          <a:bodyPr wrap="none" anchor="ctr"/>
          <a:lstStyle/>
          <a:p>
            <a:endParaRPr lang="en-US"/>
          </a:p>
        </p:txBody>
      </p:sp>
      <p:pic>
        <p:nvPicPr>
          <p:cNvPr id="62469" name="Picture 4" descr="7.2.eps                                                        001BF29EMacintosh HD                   B8AA5F2E:"/>
          <p:cNvPicPr>
            <a:picLocks noChangeAspect="1" noChangeArrowheads="1"/>
          </p:cNvPicPr>
          <p:nvPr/>
        </p:nvPicPr>
        <p:blipFill>
          <a:blip r:embed="rId2" cstate="print"/>
          <a:srcRect/>
          <a:stretch>
            <a:fillRect/>
          </a:stretch>
        </p:blipFill>
        <p:spPr bwMode="auto">
          <a:xfrm>
            <a:off x="533400" y="838200"/>
            <a:ext cx="7924800" cy="55626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GB" smtClean="0"/>
              <a:t>Feasibility studies</a:t>
            </a:r>
          </a:p>
        </p:txBody>
      </p:sp>
      <p:sp>
        <p:nvSpPr>
          <p:cNvPr id="63492" name="Rectangle 3"/>
          <p:cNvSpPr>
            <a:spLocks noGrp="1" noChangeArrowheads="1"/>
          </p:cNvSpPr>
          <p:nvPr>
            <p:ph idx="1"/>
          </p:nvPr>
        </p:nvSpPr>
        <p:spPr/>
        <p:txBody>
          <a:bodyPr/>
          <a:lstStyle/>
          <a:p>
            <a:pPr eaLnBrk="1" hangingPunct="1">
              <a:lnSpc>
                <a:spcPct val="90000"/>
              </a:lnSpc>
            </a:pPr>
            <a:r>
              <a:rPr lang="en-GB" smtClean="0"/>
              <a:t>A feasibility study decides whether or not the proposed system is worthwhile.</a:t>
            </a:r>
          </a:p>
          <a:p>
            <a:pPr eaLnBrk="1" hangingPunct="1">
              <a:lnSpc>
                <a:spcPct val="90000"/>
              </a:lnSpc>
            </a:pPr>
            <a:r>
              <a:rPr lang="en-GB" smtClean="0"/>
              <a:t>A short focused study that checks</a:t>
            </a:r>
          </a:p>
          <a:p>
            <a:pPr lvl="1" eaLnBrk="1" hangingPunct="1">
              <a:lnSpc>
                <a:spcPct val="90000"/>
              </a:lnSpc>
            </a:pPr>
            <a:r>
              <a:rPr lang="en-GB" smtClean="0"/>
              <a:t>If the system contributes to organisational objectives;</a:t>
            </a:r>
          </a:p>
          <a:p>
            <a:pPr lvl="1" eaLnBrk="1" hangingPunct="1">
              <a:lnSpc>
                <a:spcPct val="90000"/>
              </a:lnSpc>
            </a:pPr>
            <a:r>
              <a:rPr lang="en-GB" smtClean="0"/>
              <a:t>If the system can be engineered using current technology and within budget;</a:t>
            </a:r>
          </a:p>
          <a:p>
            <a:pPr lvl="1" eaLnBrk="1" hangingPunct="1">
              <a:lnSpc>
                <a:spcPct val="90000"/>
              </a:lnSpc>
            </a:pPr>
            <a:r>
              <a:rPr lang="en-GB" smtClean="0"/>
              <a:t>If the system can be integrated with other systems that are used.</a:t>
            </a:r>
          </a:p>
        </p:txBody>
      </p:sp>
      <p:sp>
        <p:nvSpPr>
          <p:cNvPr id="63490" name="Slide Number Placeholder 5"/>
          <p:cNvSpPr>
            <a:spLocks noGrp="1"/>
          </p:cNvSpPr>
          <p:nvPr>
            <p:ph type="sldNum" sz="quarter" idx="12"/>
          </p:nvPr>
        </p:nvSpPr>
        <p:spPr>
          <a:noFill/>
        </p:spPr>
        <p:txBody>
          <a:bodyPr/>
          <a:lstStyle/>
          <a:p>
            <a:fld id="{B17567E9-DBB0-4CB6-8AF3-D2B38E3DA430}" type="slidenum">
              <a:rPr lang="en-US" smtClean="0"/>
              <a:pPr/>
              <a:t>56</a:t>
            </a:fld>
            <a:endParaRPr 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GB" smtClean="0"/>
              <a:t>Feasibility study implementation</a:t>
            </a:r>
          </a:p>
        </p:txBody>
      </p:sp>
      <p:sp>
        <p:nvSpPr>
          <p:cNvPr id="64516" name="Rectangle 3"/>
          <p:cNvSpPr>
            <a:spLocks noGrp="1" noChangeArrowheads="1"/>
          </p:cNvSpPr>
          <p:nvPr>
            <p:ph idx="1"/>
          </p:nvPr>
        </p:nvSpPr>
        <p:spPr/>
        <p:txBody>
          <a:bodyPr/>
          <a:lstStyle/>
          <a:p>
            <a:pPr marL="488950" indent="-488950" defTabSz="962025" eaLnBrk="1" hangingPunct="1">
              <a:lnSpc>
                <a:spcPct val="90000"/>
              </a:lnSpc>
            </a:pPr>
            <a:r>
              <a:rPr lang="en-GB" sz="2800" smtClean="0"/>
              <a:t>Based on information assessment (what is required), information collection and report writing.</a:t>
            </a:r>
          </a:p>
          <a:p>
            <a:pPr marL="488950" indent="-488950" defTabSz="962025" eaLnBrk="1" hangingPunct="1">
              <a:lnSpc>
                <a:spcPct val="90000"/>
              </a:lnSpc>
            </a:pPr>
            <a:r>
              <a:rPr lang="en-GB" sz="2800" smtClean="0"/>
              <a:t>Questions for people in the organisation</a:t>
            </a:r>
          </a:p>
          <a:p>
            <a:pPr marL="1089025" lvl="1" indent="-479425" defTabSz="962025" eaLnBrk="1" hangingPunct="1">
              <a:lnSpc>
                <a:spcPct val="90000"/>
              </a:lnSpc>
            </a:pPr>
            <a:r>
              <a:rPr lang="en-GB" sz="2400" smtClean="0"/>
              <a:t>What if the system wasn’t implemented?</a:t>
            </a:r>
          </a:p>
          <a:p>
            <a:pPr marL="1089025" lvl="1" indent="-479425" defTabSz="962025" eaLnBrk="1" hangingPunct="1">
              <a:lnSpc>
                <a:spcPct val="90000"/>
              </a:lnSpc>
            </a:pPr>
            <a:r>
              <a:rPr lang="en-GB" sz="2400" smtClean="0"/>
              <a:t>What are current process problems?</a:t>
            </a:r>
          </a:p>
          <a:p>
            <a:pPr marL="1089025" lvl="1" indent="-479425" defTabSz="962025" eaLnBrk="1" hangingPunct="1">
              <a:lnSpc>
                <a:spcPct val="90000"/>
              </a:lnSpc>
            </a:pPr>
            <a:r>
              <a:rPr lang="en-GB" sz="2400" smtClean="0"/>
              <a:t>How will the proposed system help?</a:t>
            </a:r>
          </a:p>
          <a:p>
            <a:pPr marL="1089025" lvl="1" indent="-479425" defTabSz="962025" eaLnBrk="1" hangingPunct="1">
              <a:lnSpc>
                <a:spcPct val="90000"/>
              </a:lnSpc>
            </a:pPr>
            <a:r>
              <a:rPr lang="en-GB" sz="2400" smtClean="0"/>
              <a:t>What will be the integration problems?</a:t>
            </a:r>
          </a:p>
          <a:p>
            <a:pPr marL="1089025" lvl="1" indent="-479425" defTabSz="962025" eaLnBrk="1" hangingPunct="1">
              <a:lnSpc>
                <a:spcPct val="90000"/>
              </a:lnSpc>
            </a:pPr>
            <a:r>
              <a:rPr lang="en-GB" sz="2400" smtClean="0"/>
              <a:t>Is new technology needed? What skills?</a:t>
            </a:r>
          </a:p>
          <a:p>
            <a:pPr marL="1089025" lvl="1" indent="-479425" defTabSz="962025" eaLnBrk="1" hangingPunct="1">
              <a:lnSpc>
                <a:spcPct val="90000"/>
              </a:lnSpc>
            </a:pPr>
            <a:r>
              <a:rPr lang="en-GB" sz="2400" smtClean="0"/>
              <a:t>What facilities must be supported by the proposed system?</a:t>
            </a:r>
          </a:p>
        </p:txBody>
      </p:sp>
      <p:sp>
        <p:nvSpPr>
          <p:cNvPr id="64514" name="Slide Number Placeholder 5"/>
          <p:cNvSpPr>
            <a:spLocks noGrp="1"/>
          </p:cNvSpPr>
          <p:nvPr>
            <p:ph type="sldNum" sz="quarter" idx="12"/>
          </p:nvPr>
        </p:nvSpPr>
        <p:spPr>
          <a:noFill/>
        </p:spPr>
        <p:txBody>
          <a:bodyPr/>
          <a:lstStyle/>
          <a:p>
            <a:fld id="{C29AD512-8B1F-4C81-AB12-0E512EE3D77D}" type="slidenum">
              <a:rPr lang="en-US" smtClean="0"/>
              <a:pPr/>
              <a:t>57</a:t>
            </a:fld>
            <a:endParaRPr 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noFill/>
        </p:spPr>
        <p:txBody>
          <a:bodyPr lIns="90487" tIns="44450" rIns="90487" bIns="44450"/>
          <a:lstStyle/>
          <a:p>
            <a:pPr eaLnBrk="1" hangingPunct="1"/>
            <a:r>
              <a:rPr lang="en-GB" smtClean="0"/>
              <a:t>Elicitation and analysis</a:t>
            </a:r>
          </a:p>
        </p:txBody>
      </p:sp>
      <p:sp>
        <p:nvSpPr>
          <p:cNvPr id="65540"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Sometimes called requirements elicitation or requirements discovery.</a:t>
            </a:r>
          </a:p>
          <a:p>
            <a:pPr marL="488950" indent="-488950" defTabSz="962025" eaLnBrk="1" hangingPunct="1">
              <a:lnSpc>
                <a:spcPct val="90000"/>
              </a:lnSpc>
            </a:pPr>
            <a:r>
              <a:rPr lang="en-GB" sz="2800" smtClean="0"/>
              <a:t>Involves technical staff working with customers to find out about the application domain, the services that the system should provide and the system’s operational constraints.</a:t>
            </a:r>
          </a:p>
          <a:p>
            <a:pPr marL="488950" indent="-488950" defTabSz="962025" eaLnBrk="1" hangingPunct="1">
              <a:lnSpc>
                <a:spcPct val="90000"/>
              </a:lnSpc>
            </a:pPr>
            <a:r>
              <a:rPr lang="en-GB" sz="2800" smtClean="0"/>
              <a:t>May involve end-users, managers, engineers involved in maintenance, domain experts, trade unions, etc. These are called </a:t>
            </a:r>
            <a:r>
              <a:rPr lang="en-GB" sz="2800" i="1" smtClean="0"/>
              <a:t>stakeholders.</a:t>
            </a:r>
          </a:p>
        </p:txBody>
      </p:sp>
      <p:sp>
        <p:nvSpPr>
          <p:cNvPr id="65538" name="Slide Number Placeholder 5"/>
          <p:cNvSpPr>
            <a:spLocks noGrp="1"/>
          </p:cNvSpPr>
          <p:nvPr>
            <p:ph type="sldNum" sz="quarter" idx="12"/>
          </p:nvPr>
        </p:nvSpPr>
        <p:spPr>
          <a:noFill/>
        </p:spPr>
        <p:txBody>
          <a:bodyPr/>
          <a:lstStyle/>
          <a:p>
            <a:fld id="{74B35B89-4734-43E5-BF6E-0BE30073BD7A}" type="slidenum">
              <a:rPr lang="en-US" smtClean="0"/>
              <a:pPr/>
              <a:t>58</a:t>
            </a:fld>
            <a:endParaRPr lang="en-US" smtClean="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990600" y="266700"/>
            <a:ext cx="7848600" cy="1104900"/>
          </a:xfrm>
          <a:noFill/>
        </p:spPr>
        <p:txBody>
          <a:bodyPr lIns="90487" tIns="44450" rIns="90487" bIns="44450"/>
          <a:lstStyle/>
          <a:p>
            <a:pPr eaLnBrk="1" hangingPunct="1"/>
            <a:r>
              <a:rPr lang="en-GB" smtClean="0"/>
              <a:t>Problems of requirements analysis</a:t>
            </a:r>
          </a:p>
        </p:txBody>
      </p:sp>
      <p:sp>
        <p:nvSpPr>
          <p:cNvPr id="66564" name="Rectangle 3"/>
          <p:cNvSpPr>
            <a:spLocks noGrp="1" noChangeArrowheads="1"/>
          </p:cNvSpPr>
          <p:nvPr>
            <p:ph idx="1"/>
          </p:nvPr>
        </p:nvSpPr>
        <p:spPr>
          <a:noFill/>
        </p:spPr>
        <p:txBody>
          <a:bodyPr lIns="90487" tIns="44450" rIns="90487" bIns="44450"/>
          <a:lstStyle/>
          <a:p>
            <a:pPr marL="488950" indent="-488950" defTabSz="962025" eaLnBrk="1" hangingPunct="1"/>
            <a:r>
              <a:rPr lang="en-GB" sz="2400" smtClean="0"/>
              <a:t>Stakeholders don’t know what they really want.</a:t>
            </a:r>
          </a:p>
          <a:p>
            <a:pPr marL="488950" indent="-488950" defTabSz="962025" eaLnBrk="1" hangingPunct="1"/>
            <a:r>
              <a:rPr lang="en-GB" sz="2400" smtClean="0"/>
              <a:t>Stakeholders express requirements in their own terms.</a:t>
            </a:r>
          </a:p>
          <a:p>
            <a:pPr marL="488950" indent="-488950" defTabSz="962025" eaLnBrk="1" hangingPunct="1"/>
            <a:r>
              <a:rPr lang="en-GB" sz="2400" smtClean="0"/>
              <a:t>Different stakeholders may have conflicting requirements.</a:t>
            </a:r>
          </a:p>
          <a:p>
            <a:pPr marL="488950" indent="-488950" defTabSz="962025" eaLnBrk="1" hangingPunct="1"/>
            <a:r>
              <a:rPr lang="en-GB" sz="2400" smtClean="0"/>
              <a:t>Organisational and political factors may influence the system requirements.</a:t>
            </a:r>
          </a:p>
          <a:p>
            <a:pPr marL="488950" indent="-488950" defTabSz="962025" eaLnBrk="1" hangingPunct="1"/>
            <a:r>
              <a:rPr lang="en-GB" sz="2400" smtClean="0"/>
              <a:t>The requirements change during the analysis process. New stakeholders may emerge and the business environment change.</a:t>
            </a:r>
          </a:p>
        </p:txBody>
      </p:sp>
      <p:sp>
        <p:nvSpPr>
          <p:cNvPr id="66562" name="Slide Number Placeholder 5"/>
          <p:cNvSpPr>
            <a:spLocks noGrp="1"/>
          </p:cNvSpPr>
          <p:nvPr>
            <p:ph type="sldNum" sz="quarter" idx="12"/>
          </p:nvPr>
        </p:nvSpPr>
        <p:spPr>
          <a:noFill/>
        </p:spPr>
        <p:txBody>
          <a:bodyPr/>
          <a:lstStyle/>
          <a:p>
            <a:fld id="{29746E72-5D96-4A04-BC5C-376E0DF42B7C}" type="slidenum">
              <a:rPr lang="en-US" smtClean="0"/>
              <a:pPr/>
              <a:t>59</a:t>
            </a:fld>
            <a:endParaRPr lang="en-US"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p:txBody>
          <a:bodyPr/>
          <a:lstStyle/>
          <a:p>
            <a:pPr eaLnBrk="1" hangingPunct="1"/>
            <a:r>
              <a:rPr lang="en-GB" smtClean="0"/>
              <a:t>Requirements abstraction (Davis)</a:t>
            </a:r>
          </a:p>
        </p:txBody>
      </p:sp>
      <p:sp>
        <p:nvSpPr>
          <p:cNvPr id="1027" name="Slide Number Placeholder 5"/>
          <p:cNvSpPr>
            <a:spLocks noGrp="1"/>
          </p:cNvSpPr>
          <p:nvPr>
            <p:ph type="sldNum" sz="quarter" idx="12"/>
          </p:nvPr>
        </p:nvSpPr>
        <p:spPr>
          <a:noFill/>
        </p:spPr>
        <p:txBody>
          <a:bodyPr/>
          <a:lstStyle/>
          <a:p>
            <a:fld id="{5E5E284D-A39F-4BB9-B07A-180E77A9978F}" type="slidenum">
              <a:rPr lang="en-US" smtClean="0"/>
              <a:pPr/>
              <a:t>6</a:t>
            </a:fld>
            <a:endParaRPr lang="en-US" smtClean="0"/>
          </a:p>
        </p:txBody>
      </p:sp>
      <p:sp>
        <p:nvSpPr>
          <p:cNvPr id="1028" name="Rectangle 2"/>
          <p:cNvSpPr>
            <a:spLocks noChangeArrowheads="1"/>
          </p:cNvSpPr>
          <p:nvPr/>
        </p:nvSpPr>
        <p:spPr bwMode="auto">
          <a:xfrm>
            <a:off x="492125" y="2286000"/>
            <a:ext cx="8299450" cy="2971800"/>
          </a:xfrm>
          <a:prstGeom prst="rect">
            <a:avLst/>
          </a:prstGeom>
          <a:solidFill>
            <a:srgbClr val="CCFFFF"/>
          </a:solidFill>
          <a:ln w="12700">
            <a:noFill/>
            <a:miter lim="800000"/>
            <a:headEnd/>
            <a:tailEnd/>
          </a:ln>
        </p:spPr>
        <p:txBody>
          <a:bodyPr wrap="none" anchor="ctr"/>
          <a:lstStyle/>
          <a:p>
            <a:endParaRPr lang="en-US"/>
          </a:p>
        </p:txBody>
      </p:sp>
      <p:graphicFrame>
        <p:nvGraphicFramePr>
          <p:cNvPr id="1026" name="Object 4"/>
          <p:cNvGraphicFramePr>
            <a:graphicFrameLocks noChangeAspect="1"/>
          </p:cNvGraphicFramePr>
          <p:nvPr/>
        </p:nvGraphicFramePr>
        <p:xfrm>
          <a:off x="152400" y="2438400"/>
          <a:ext cx="8686800" cy="2749550"/>
        </p:xfrm>
        <a:graphic>
          <a:graphicData uri="http://schemas.openxmlformats.org/presentationml/2006/ole">
            <p:oleObj spid="_x0000_s1026" name="Document" r:id="rId3" imgW="5486400" imgH="1736725" progId="Word.Document.8">
              <p:embed/>
            </p:oleObj>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457200" y="0"/>
            <a:ext cx="8382000" cy="609600"/>
          </a:xfrm>
          <a:noFill/>
        </p:spPr>
        <p:txBody>
          <a:bodyPr lIns="90487" tIns="44450" rIns="90487" bIns="44450"/>
          <a:lstStyle/>
          <a:p>
            <a:pPr eaLnBrk="1" hangingPunct="1"/>
            <a:r>
              <a:rPr lang="en-GB" smtClean="0"/>
              <a:t>The requirements spiral</a:t>
            </a:r>
          </a:p>
        </p:txBody>
      </p:sp>
      <p:sp>
        <p:nvSpPr>
          <p:cNvPr id="67586" name="Slide Number Placeholder 5"/>
          <p:cNvSpPr>
            <a:spLocks noGrp="1"/>
          </p:cNvSpPr>
          <p:nvPr>
            <p:ph type="sldNum" sz="quarter" idx="12"/>
          </p:nvPr>
        </p:nvSpPr>
        <p:spPr>
          <a:noFill/>
        </p:spPr>
        <p:txBody>
          <a:bodyPr/>
          <a:lstStyle/>
          <a:p>
            <a:fld id="{481A1396-B9F8-476C-A353-24B4A974356D}" type="slidenum">
              <a:rPr lang="en-US" smtClean="0"/>
              <a:pPr/>
              <a:t>60</a:t>
            </a:fld>
            <a:endParaRPr lang="en-US" smtClean="0"/>
          </a:p>
        </p:txBody>
      </p:sp>
      <p:sp>
        <p:nvSpPr>
          <p:cNvPr id="67588" name="Rectangle 3"/>
          <p:cNvSpPr>
            <a:spLocks noChangeArrowheads="1"/>
          </p:cNvSpPr>
          <p:nvPr/>
        </p:nvSpPr>
        <p:spPr bwMode="auto">
          <a:xfrm>
            <a:off x="0" y="685800"/>
            <a:ext cx="8839200" cy="5562600"/>
          </a:xfrm>
          <a:prstGeom prst="rect">
            <a:avLst/>
          </a:prstGeom>
          <a:solidFill>
            <a:srgbClr val="CCFFFF"/>
          </a:solidFill>
          <a:ln w="12700">
            <a:noFill/>
            <a:miter lim="800000"/>
            <a:headEnd/>
            <a:tailEnd/>
          </a:ln>
        </p:spPr>
        <p:txBody>
          <a:bodyPr wrap="none" anchor="ctr"/>
          <a:lstStyle/>
          <a:p>
            <a:endParaRPr lang="en-US"/>
          </a:p>
        </p:txBody>
      </p:sp>
      <p:pic>
        <p:nvPicPr>
          <p:cNvPr id="67589" name="Picture 4" descr="7.3*.eps                                                       001BEA14Macintosh HD                   B8AA5F2E:"/>
          <p:cNvPicPr>
            <a:picLocks noChangeAspect="1" noChangeArrowheads="1"/>
          </p:cNvPicPr>
          <p:nvPr/>
        </p:nvPicPr>
        <p:blipFill>
          <a:blip r:embed="rId2" cstate="print"/>
          <a:srcRect/>
          <a:stretch>
            <a:fillRect/>
          </a:stretch>
        </p:blipFill>
        <p:spPr bwMode="auto">
          <a:xfrm>
            <a:off x="381000" y="838200"/>
            <a:ext cx="8305800" cy="5321300"/>
          </a:xfrm>
          <a:prstGeom prst="rect">
            <a:avLst/>
          </a:prstGeom>
          <a:noFill/>
          <a:ln w="9525">
            <a:noFill/>
            <a:miter lim="800000"/>
            <a:headEnd/>
            <a:tailEnd/>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noFill/>
        </p:spPr>
        <p:txBody>
          <a:bodyPr lIns="90487" tIns="44450" rIns="90487" bIns="44450"/>
          <a:lstStyle/>
          <a:p>
            <a:pPr eaLnBrk="1" hangingPunct="1"/>
            <a:r>
              <a:rPr lang="en-GB" smtClean="0"/>
              <a:t>Process activities</a:t>
            </a:r>
          </a:p>
        </p:txBody>
      </p:sp>
      <p:sp>
        <p:nvSpPr>
          <p:cNvPr id="68612"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000" smtClean="0"/>
              <a:t>Requirements discovery</a:t>
            </a:r>
          </a:p>
          <a:p>
            <a:pPr marL="1089025" lvl="1" indent="-479425" defTabSz="962025" eaLnBrk="1" hangingPunct="1">
              <a:lnSpc>
                <a:spcPct val="90000"/>
              </a:lnSpc>
            </a:pPr>
            <a:r>
              <a:rPr lang="en-GB" sz="2000" smtClean="0"/>
              <a:t>Interacting with stakeholders to discover their requirements. Domain requirements are also discovered at this stage.</a:t>
            </a:r>
          </a:p>
          <a:p>
            <a:pPr marL="488950" indent="-488950" defTabSz="962025" eaLnBrk="1" hangingPunct="1">
              <a:lnSpc>
                <a:spcPct val="90000"/>
              </a:lnSpc>
            </a:pPr>
            <a:r>
              <a:rPr lang="en-GB" sz="2000" smtClean="0"/>
              <a:t>Requirements classification and organisation</a:t>
            </a:r>
          </a:p>
          <a:p>
            <a:pPr marL="1089025" lvl="1" indent="-479425" defTabSz="962025" eaLnBrk="1" hangingPunct="1">
              <a:lnSpc>
                <a:spcPct val="90000"/>
              </a:lnSpc>
            </a:pPr>
            <a:r>
              <a:rPr lang="en-GB" sz="2000" smtClean="0"/>
              <a:t>Groups related requirements and organises them into coherent clusters.</a:t>
            </a:r>
          </a:p>
          <a:p>
            <a:pPr marL="488950" indent="-488950" defTabSz="962025" eaLnBrk="1" hangingPunct="1">
              <a:lnSpc>
                <a:spcPct val="90000"/>
              </a:lnSpc>
            </a:pPr>
            <a:r>
              <a:rPr lang="en-GB" sz="2000" smtClean="0"/>
              <a:t>Prioritisation and negotiation</a:t>
            </a:r>
          </a:p>
          <a:p>
            <a:pPr marL="1089025" lvl="1" indent="-479425" defTabSz="962025" eaLnBrk="1" hangingPunct="1">
              <a:lnSpc>
                <a:spcPct val="90000"/>
              </a:lnSpc>
            </a:pPr>
            <a:r>
              <a:rPr lang="en-GB" sz="2000" smtClean="0"/>
              <a:t>Prioritising requirements and resolving requirements conflicts.</a:t>
            </a:r>
          </a:p>
          <a:p>
            <a:pPr marL="488950" indent="-488950" defTabSz="962025" eaLnBrk="1" hangingPunct="1">
              <a:lnSpc>
                <a:spcPct val="90000"/>
              </a:lnSpc>
            </a:pPr>
            <a:r>
              <a:rPr lang="en-GB" sz="2000" smtClean="0"/>
              <a:t>Requirements documentation</a:t>
            </a:r>
          </a:p>
          <a:p>
            <a:pPr marL="1089025" lvl="1" indent="-479425" defTabSz="962025" eaLnBrk="1" hangingPunct="1">
              <a:lnSpc>
                <a:spcPct val="90000"/>
              </a:lnSpc>
            </a:pPr>
            <a:r>
              <a:rPr lang="en-GB" sz="2000" smtClean="0"/>
              <a:t>Requirements are documented and input into the next round of the spiral.</a:t>
            </a:r>
          </a:p>
        </p:txBody>
      </p:sp>
      <p:sp>
        <p:nvSpPr>
          <p:cNvPr id="68610" name="Slide Number Placeholder 5"/>
          <p:cNvSpPr>
            <a:spLocks noGrp="1"/>
          </p:cNvSpPr>
          <p:nvPr>
            <p:ph type="sldNum" sz="quarter" idx="12"/>
          </p:nvPr>
        </p:nvSpPr>
        <p:spPr>
          <a:noFill/>
        </p:spPr>
        <p:txBody>
          <a:bodyPr/>
          <a:lstStyle/>
          <a:p>
            <a:fld id="{16F3C96E-E5BD-42A0-8A7B-C12BEC4C1674}" type="slidenum">
              <a:rPr lang="en-US" smtClean="0"/>
              <a:pPr/>
              <a:t>61</a:t>
            </a:fld>
            <a:endParaRPr lang="en-US" smtClean="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smtClean="0"/>
              <a:t>Requirements discovery</a:t>
            </a:r>
          </a:p>
        </p:txBody>
      </p:sp>
      <p:sp>
        <p:nvSpPr>
          <p:cNvPr id="69636" name="Rectangle 3"/>
          <p:cNvSpPr>
            <a:spLocks noGrp="1" noChangeArrowheads="1"/>
          </p:cNvSpPr>
          <p:nvPr>
            <p:ph idx="1"/>
          </p:nvPr>
        </p:nvSpPr>
        <p:spPr/>
        <p:txBody>
          <a:bodyPr/>
          <a:lstStyle/>
          <a:p>
            <a:pPr eaLnBrk="1" hangingPunct="1"/>
            <a:r>
              <a:rPr lang="en-US" sz="2800" smtClean="0"/>
              <a:t>The process of gathering information about the proposed and existing systems and distilling the user and system requirements from this information.</a:t>
            </a:r>
          </a:p>
          <a:p>
            <a:pPr eaLnBrk="1" hangingPunct="1"/>
            <a:r>
              <a:rPr lang="en-US" sz="2800" smtClean="0"/>
              <a:t>Sources of information include documentation, system stakeholders and the specifications of similar systems.</a:t>
            </a:r>
          </a:p>
        </p:txBody>
      </p:sp>
      <p:sp>
        <p:nvSpPr>
          <p:cNvPr id="69634" name="Slide Number Placeholder 5"/>
          <p:cNvSpPr>
            <a:spLocks noGrp="1"/>
          </p:cNvSpPr>
          <p:nvPr>
            <p:ph type="sldNum" sz="quarter" idx="12"/>
          </p:nvPr>
        </p:nvSpPr>
        <p:spPr>
          <a:noFill/>
        </p:spPr>
        <p:txBody>
          <a:bodyPr/>
          <a:lstStyle/>
          <a:p>
            <a:fld id="{12F75BA8-EFA8-40C2-96D9-039DA441BBC8}" type="slidenum">
              <a:rPr lang="en-US" smtClean="0"/>
              <a:pPr/>
              <a:t>62</a:t>
            </a:fld>
            <a:endParaRPr 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noFill/>
        </p:spPr>
        <p:txBody>
          <a:bodyPr lIns="90487" tIns="44450" rIns="90487" bIns="44450"/>
          <a:lstStyle/>
          <a:p>
            <a:pPr eaLnBrk="1" hangingPunct="1"/>
            <a:r>
              <a:rPr lang="en-GB" smtClean="0"/>
              <a:t>ATM stakeholders</a:t>
            </a:r>
          </a:p>
        </p:txBody>
      </p:sp>
      <p:sp>
        <p:nvSpPr>
          <p:cNvPr id="70660" name="Rectangle 3"/>
          <p:cNvSpPr>
            <a:spLocks noGrp="1" noChangeArrowheads="1"/>
          </p:cNvSpPr>
          <p:nvPr>
            <p:ph idx="1"/>
          </p:nvPr>
        </p:nvSpPr>
        <p:spPr>
          <a:noFill/>
        </p:spPr>
        <p:txBody>
          <a:bodyPr lIns="90487" tIns="44450" rIns="90487" bIns="44450"/>
          <a:lstStyle/>
          <a:p>
            <a:pPr eaLnBrk="1" hangingPunct="1">
              <a:lnSpc>
                <a:spcPct val="90000"/>
              </a:lnSpc>
            </a:pPr>
            <a:r>
              <a:rPr lang="en-GB" sz="2400" smtClean="0"/>
              <a:t>Bank customers</a:t>
            </a:r>
          </a:p>
          <a:p>
            <a:pPr eaLnBrk="1" hangingPunct="1">
              <a:lnSpc>
                <a:spcPct val="90000"/>
              </a:lnSpc>
            </a:pPr>
            <a:r>
              <a:rPr lang="en-GB" sz="2400" smtClean="0"/>
              <a:t>Representatives of other banks</a:t>
            </a:r>
          </a:p>
          <a:p>
            <a:pPr eaLnBrk="1" hangingPunct="1">
              <a:lnSpc>
                <a:spcPct val="90000"/>
              </a:lnSpc>
            </a:pPr>
            <a:r>
              <a:rPr lang="en-GB" sz="2400" smtClean="0"/>
              <a:t>Bank managers</a:t>
            </a:r>
          </a:p>
          <a:p>
            <a:pPr eaLnBrk="1" hangingPunct="1">
              <a:lnSpc>
                <a:spcPct val="90000"/>
              </a:lnSpc>
            </a:pPr>
            <a:r>
              <a:rPr lang="en-GB" sz="2400" smtClean="0"/>
              <a:t>Counter staff</a:t>
            </a:r>
          </a:p>
          <a:p>
            <a:pPr eaLnBrk="1" hangingPunct="1">
              <a:lnSpc>
                <a:spcPct val="90000"/>
              </a:lnSpc>
            </a:pPr>
            <a:r>
              <a:rPr lang="en-GB" sz="2400" smtClean="0"/>
              <a:t>Database administrators </a:t>
            </a:r>
          </a:p>
          <a:p>
            <a:pPr eaLnBrk="1" hangingPunct="1">
              <a:lnSpc>
                <a:spcPct val="90000"/>
              </a:lnSpc>
            </a:pPr>
            <a:r>
              <a:rPr lang="en-GB" sz="2400" smtClean="0"/>
              <a:t>Security managers</a:t>
            </a:r>
          </a:p>
          <a:p>
            <a:pPr eaLnBrk="1" hangingPunct="1">
              <a:lnSpc>
                <a:spcPct val="90000"/>
              </a:lnSpc>
            </a:pPr>
            <a:r>
              <a:rPr lang="en-GB" sz="2400" smtClean="0"/>
              <a:t>Marketing department</a:t>
            </a:r>
          </a:p>
          <a:p>
            <a:pPr eaLnBrk="1" hangingPunct="1">
              <a:lnSpc>
                <a:spcPct val="90000"/>
              </a:lnSpc>
            </a:pPr>
            <a:r>
              <a:rPr lang="en-GB" sz="2400" smtClean="0"/>
              <a:t>Hardware and software maintenance engineers</a:t>
            </a:r>
          </a:p>
          <a:p>
            <a:pPr eaLnBrk="1" hangingPunct="1">
              <a:lnSpc>
                <a:spcPct val="90000"/>
              </a:lnSpc>
            </a:pPr>
            <a:r>
              <a:rPr lang="en-GB" sz="2400" smtClean="0"/>
              <a:t>Banking regulators</a:t>
            </a:r>
          </a:p>
          <a:p>
            <a:pPr eaLnBrk="1" hangingPunct="1">
              <a:lnSpc>
                <a:spcPct val="90000"/>
              </a:lnSpc>
            </a:pPr>
            <a:endParaRPr lang="en-GB" sz="2400" smtClean="0"/>
          </a:p>
        </p:txBody>
      </p:sp>
      <p:sp>
        <p:nvSpPr>
          <p:cNvPr id="70658" name="Slide Number Placeholder 5"/>
          <p:cNvSpPr>
            <a:spLocks noGrp="1"/>
          </p:cNvSpPr>
          <p:nvPr>
            <p:ph type="sldNum" sz="quarter" idx="12"/>
          </p:nvPr>
        </p:nvSpPr>
        <p:spPr>
          <a:noFill/>
        </p:spPr>
        <p:txBody>
          <a:bodyPr/>
          <a:lstStyle/>
          <a:p>
            <a:fld id="{481BB59A-A673-4550-98B0-E00F9BC3A35F}" type="slidenum">
              <a:rPr lang="en-US" smtClean="0"/>
              <a:pPr/>
              <a:t>63</a:t>
            </a:fld>
            <a:endParaRPr lang="en-US" smtClean="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noFill/>
        </p:spPr>
        <p:txBody>
          <a:bodyPr lIns="90487" tIns="44450" rIns="90487" bIns="44450"/>
          <a:lstStyle/>
          <a:p>
            <a:pPr eaLnBrk="1" hangingPunct="1"/>
            <a:r>
              <a:rPr lang="en-GB" smtClean="0"/>
              <a:t>Viewpoints</a:t>
            </a:r>
          </a:p>
        </p:txBody>
      </p:sp>
      <p:sp>
        <p:nvSpPr>
          <p:cNvPr id="71684" name="Rectangle 3"/>
          <p:cNvSpPr>
            <a:spLocks noGrp="1" noChangeArrowheads="1"/>
          </p:cNvSpPr>
          <p:nvPr>
            <p:ph idx="1"/>
          </p:nvPr>
        </p:nvSpPr>
        <p:spPr>
          <a:noFill/>
        </p:spPr>
        <p:txBody>
          <a:bodyPr lIns="90487" tIns="44450" rIns="90487" bIns="44450"/>
          <a:lstStyle/>
          <a:p>
            <a:pPr eaLnBrk="1" hangingPunct="1"/>
            <a:r>
              <a:rPr lang="en-GB" smtClean="0"/>
              <a:t>Viewpoints are a way of structuring the requirements to represent the perspectives of different stakeholders. Stakeholders may be classified under different viewpoints.</a:t>
            </a:r>
          </a:p>
          <a:p>
            <a:pPr eaLnBrk="1" hangingPunct="1"/>
            <a:r>
              <a:rPr lang="en-GB" smtClean="0"/>
              <a:t>This multi-perspective analysis is important as there is no single correct way to analyse system requirements.</a:t>
            </a:r>
          </a:p>
        </p:txBody>
      </p:sp>
      <p:sp>
        <p:nvSpPr>
          <p:cNvPr id="71682" name="Slide Number Placeholder 5"/>
          <p:cNvSpPr>
            <a:spLocks noGrp="1"/>
          </p:cNvSpPr>
          <p:nvPr>
            <p:ph type="sldNum" sz="quarter" idx="12"/>
          </p:nvPr>
        </p:nvSpPr>
        <p:spPr>
          <a:noFill/>
        </p:spPr>
        <p:txBody>
          <a:bodyPr/>
          <a:lstStyle/>
          <a:p>
            <a:fld id="{1A19CDCB-D061-469A-AE17-A0C782075DA1}" type="slidenum">
              <a:rPr lang="en-US" smtClean="0"/>
              <a:pPr/>
              <a:t>64</a:t>
            </a:fld>
            <a:endParaRPr lang="en-US" smtClean="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noFill/>
        </p:spPr>
        <p:txBody>
          <a:bodyPr lIns="90487" tIns="44450" rIns="90487" bIns="44450"/>
          <a:lstStyle/>
          <a:p>
            <a:pPr eaLnBrk="1" hangingPunct="1"/>
            <a:r>
              <a:rPr lang="en-GB" smtClean="0"/>
              <a:t>Types of viewpoint</a:t>
            </a:r>
          </a:p>
        </p:txBody>
      </p:sp>
      <p:sp>
        <p:nvSpPr>
          <p:cNvPr id="72708" name="Rectangle 3"/>
          <p:cNvSpPr>
            <a:spLocks noGrp="1" noChangeArrowheads="1"/>
          </p:cNvSpPr>
          <p:nvPr>
            <p:ph idx="1"/>
          </p:nvPr>
        </p:nvSpPr>
        <p:spPr>
          <a:noFill/>
        </p:spPr>
        <p:txBody>
          <a:bodyPr lIns="90487" tIns="44450" rIns="90487" bIns="44450"/>
          <a:lstStyle/>
          <a:p>
            <a:pPr marL="488950" indent="-488950" defTabSz="962025" eaLnBrk="1" hangingPunct="1"/>
            <a:r>
              <a:rPr lang="en-GB" sz="2000" smtClean="0"/>
              <a:t>Interactor viewpoints</a:t>
            </a:r>
          </a:p>
          <a:p>
            <a:pPr marL="1089025" lvl="1" indent="-479425" defTabSz="962025" eaLnBrk="1" hangingPunct="1"/>
            <a:r>
              <a:rPr lang="en-GB" sz="2000" smtClean="0"/>
              <a:t>People or other systems that interact directly with the system. In an ATM, the customer’s and the account database are interactor VPs.</a:t>
            </a:r>
          </a:p>
          <a:p>
            <a:pPr marL="488950" indent="-488950" defTabSz="962025" eaLnBrk="1" hangingPunct="1"/>
            <a:r>
              <a:rPr lang="en-GB" sz="2000" smtClean="0"/>
              <a:t>Indirect viewpoints</a:t>
            </a:r>
          </a:p>
          <a:p>
            <a:pPr marL="1089025" lvl="1" indent="-479425" defTabSz="962025" eaLnBrk="1" hangingPunct="1"/>
            <a:r>
              <a:rPr lang="en-GB" sz="2000" smtClean="0"/>
              <a:t>Stakeholders who do not use the system themselves but who influence the requirements. In an ATM, management and security staff are indirect viewpoints.</a:t>
            </a:r>
          </a:p>
          <a:p>
            <a:pPr marL="488950" indent="-488950" defTabSz="962025" eaLnBrk="1" hangingPunct="1"/>
            <a:r>
              <a:rPr lang="en-GB" sz="2000" smtClean="0"/>
              <a:t>Domain viewpoints</a:t>
            </a:r>
          </a:p>
          <a:p>
            <a:pPr marL="1089025" lvl="1" indent="-479425" defTabSz="962025" eaLnBrk="1" hangingPunct="1"/>
            <a:r>
              <a:rPr lang="en-GB" sz="2000" smtClean="0"/>
              <a:t>Domain characteristics and constraints that influence the requirements. In an ATM, an example would be standards for inter-bank communications.</a:t>
            </a:r>
          </a:p>
        </p:txBody>
      </p:sp>
      <p:sp>
        <p:nvSpPr>
          <p:cNvPr id="72706" name="Slide Number Placeholder 5"/>
          <p:cNvSpPr>
            <a:spLocks noGrp="1"/>
          </p:cNvSpPr>
          <p:nvPr>
            <p:ph type="sldNum" sz="quarter" idx="12"/>
          </p:nvPr>
        </p:nvSpPr>
        <p:spPr>
          <a:noFill/>
        </p:spPr>
        <p:txBody>
          <a:bodyPr/>
          <a:lstStyle/>
          <a:p>
            <a:fld id="{CD5A8CCE-3C40-4793-A5BC-AE63C1A17E04}" type="slidenum">
              <a:rPr lang="en-US" smtClean="0"/>
              <a:pPr/>
              <a:t>65</a:t>
            </a:fld>
            <a:endParaRPr lang="en-US" smtClean="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en-US" smtClean="0"/>
              <a:t>Viewpoint identification</a:t>
            </a:r>
          </a:p>
        </p:txBody>
      </p:sp>
      <p:sp>
        <p:nvSpPr>
          <p:cNvPr id="73732" name="Rectangle 3"/>
          <p:cNvSpPr>
            <a:spLocks noGrp="1" noChangeArrowheads="1"/>
          </p:cNvSpPr>
          <p:nvPr>
            <p:ph idx="1"/>
          </p:nvPr>
        </p:nvSpPr>
        <p:spPr/>
        <p:txBody>
          <a:bodyPr/>
          <a:lstStyle/>
          <a:p>
            <a:pPr marL="488950" indent="-488950" defTabSz="962025" eaLnBrk="1" hangingPunct="1">
              <a:lnSpc>
                <a:spcPct val="90000"/>
              </a:lnSpc>
            </a:pPr>
            <a:r>
              <a:rPr lang="en-US" sz="2800" smtClean="0"/>
              <a:t>Identify viewpoints using</a:t>
            </a:r>
          </a:p>
          <a:p>
            <a:pPr marL="1089025" lvl="1" indent="-479425" defTabSz="962025" eaLnBrk="1" hangingPunct="1">
              <a:lnSpc>
                <a:spcPct val="90000"/>
              </a:lnSpc>
            </a:pPr>
            <a:r>
              <a:rPr lang="en-US" sz="2400" smtClean="0"/>
              <a:t>Providers and receivers of system services;</a:t>
            </a:r>
          </a:p>
          <a:p>
            <a:pPr marL="1089025" lvl="1" indent="-479425" defTabSz="962025" eaLnBrk="1" hangingPunct="1">
              <a:lnSpc>
                <a:spcPct val="90000"/>
              </a:lnSpc>
            </a:pPr>
            <a:r>
              <a:rPr lang="en-US" sz="2400" smtClean="0"/>
              <a:t>Systems that interact directly with the system being specified;</a:t>
            </a:r>
          </a:p>
          <a:p>
            <a:pPr marL="1089025" lvl="1" indent="-479425" defTabSz="962025" eaLnBrk="1" hangingPunct="1">
              <a:lnSpc>
                <a:spcPct val="90000"/>
              </a:lnSpc>
            </a:pPr>
            <a:r>
              <a:rPr lang="en-US" sz="2400" smtClean="0"/>
              <a:t>Regulations and standards;</a:t>
            </a:r>
          </a:p>
          <a:p>
            <a:pPr marL="1089025" lvl="1" indent="-479425" defTabSz="962025" eaLnBrk="1" hangingPunct="1">
              <a:lnSpc>
                <a:spcPct val="90000"/>
              </a:lnSpc>
            </a:pPr>
            <a:r>
              <a:rPr lang="en-US" sz="2400" smtClean="0"/>
              <a:t>Sources of business and non-functional requirements.</a:t>
            </a:r>
          </a:p>
          <a:p>
            <a:pPr marL="1089025" lvl="1" indent="-479425" defTabSz="962025" eaLnBrk="1" hangingPunct="1">
              <a:lnSpc>
                <a:spcPct val="90000"/>
              </a:lnSpc>
            </a:pPr>
            <a:r>
              <a:rPr lang="en-US" sz="2400" smtClean="0"/>
              <a:t>Engineers who have to develop and maintain the system;</a:t>
            </a:r>
          </a:p>
          <a:p>
            <a:pPr marL="1089025" lvl="1" indent="-479425" defTabSz="962025" eaLnBrk="1" hangingPunct="1">
              <a:lnSpc>
                <a:spcPct val="90000"/>
              </a:lnSpc>
            </a:pPr>
            <a:r>
              <a:rPr lang="en-US" sz="2400" smtClean="0"/>
              <a:t>Marketing and other business viewpoints.</a:t>
            </a:r>
          </a:p>
        </p:txBody>
      </p:sp>
      <p:sp>
        <p:nvSpPr>
          <p:cNvPr id="73730" name="Slide Number Placeholder 5"/>
          <p:cNvSpPr>
            <a:spLocks noGrp="1"/>
          </p:cNvSpPr>
          <p:nvPr>
            <p:ph type="sldNum" sz="quarter" idx="12"/>
          </p:nvPr>
        </p:nvSpPr>
        <p:spPr>
          <a:noFill/>
        </p:spPr>
        <p:txBody>
          <a:bodyPr/>
          <a:lstStyle/>
          <a:p>
            <a:fld id="{9F5CFEB5-FAA8-4708-B807-3E28A9BF7BAA}" type="slidenum">
              <a:rPr lang="en-US" smtClean="0"/>
              <a:pPr/>
              <a:t>66</a:t>
            </a:fld>
            <a:endParaRPr 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1143000" y="0"/>
            <a:ext cx="7793038" cy="762000"/>
          </a:xfrm>
        </p:spPr>
        <p:txBody>
          <a:bodyPr/>
          <a:lstStyle/>
          <a:p>
            <a:pPr eaLnBrk="1" hangingPunct="1"/>
            <a:r>
              <a:rPr lang="en-US" smtClean="0"/>
              <a:t>LIBSYS viewpoint hierarchy</a:t>
            </a:r>
          </a:p>
        </p:txBody>
      </p:sp>
      <p:sp>
        <p:nvSpPr>
          <p:cNvPr id="74756" name="Rectangle 3"/>
          <p:cNvSpPr>
            <a:spLocks noGrp="1" noChangeArrowheads="1"/>
          </p:cNvSpPr>
          <p:nvPr>
            <p:ph idx="1"/>
          </p:nvPr>
        </p:nvSpPr>
        <p:spPr/>
        <p:txBody>
          <a:bodyPr/>
          <a:lstStyle/>
          <a:p>
            <a:pPr eaLnBrk="1" hangingPunct="1"/>
            <a:endParaRPr lang="en-US" smtClean="0"/>
          </a:p>
        </p:txBody>
      </p:sp>
      <p:sp>
        <p:nvSpPr>
          <p:cNvPr id="74754" name="Slide Number Placeholder 5"/>
          <p:cNvSpPr>
            <a:spLocks noGrp="1"/>
          </p:cNvSpPr>
          <p:nvPr>
            <p:ph type="sldNum" sz="quarter" idx="12"/>
          </p:nvPr>
        </p:nvSpPr>
        <p:spPr>
          <a:noFill/>
        </p:spPr>
        <p:txBody>
          <a:bodyPr/>
          <a:lstStyle/>
          <a:p>
            <a:fld id="{68F34C98-5ECC-4B3C-95F7-54E809C6DD1A}" type="slidenum">
              <a:rPr lang="en-US" smtClean="0"/>
              <a:pPr/>
              <a:t>67</a:t>
            </a:fld>
            <a:endParaRPr lang="en-US" smtClean="0"/>
          </a:p>
        </p:txBody>
      </p:sp>
      <p:sp>
        <p:nvSpPr>
          <p:cNvPr id="74757" name="Rectangle 4"/>
          <p:cNvSpPr>
            <a:spLocks noChangeArrowheads="1"/>
          </p:cNvSpPr>
          <p:nvPr/>
        </p:nvSpPr>
        <p:spPr bwMode="auto">
          <a:xfrm>
            <a:off x="0" y="762000"/>
            <a:ext cx="8839200" cy="5562600"/>
          </a:xfrm>
          <a:prstGeom prst="rect">
            <a:avLst/>
          </a:prstGeom>
          <a:solidFill>
            <a:srgbClr val="CCFFFF"/>
          </a:solidFill>
          <a:ln w="12700">
            <a:noFill/>
            <a:miter lim="800000"/>
            <a:headEnd/>
            <a:tailEnd/>
          </a:ln>
        </p:spPr>
        <p:txBody>
          <a:bodyPr wrap="none" anchor="ctr"/>
          <a:lstStyle/>
          <a:p>
            <a:endParaRPr lang="en-US"/>
          </a:p>
        </p:txBody>
      </p:sp>
      <p:pic>
        <p:nvPicPr>
          <p:cNvPr id="74758" name="Picture 5" descr="7.4.eps                                                        001BF29EMacintosh HD                   B8AA5F2E:"/>
          <p:cNvPicPr>
            <a:picLocks noChangeAspect="1" noChangeArrowheads="1"/>
          </p:cNvPicPr>
          <p:nvPr/>
        </p:nvPicPr>
        <p:blipFill>
          <a:blip r:embed="rId2" cstate="print"/>
          <a:srcRect/>
          <a:stretch>
            <a:fillRect/>
          </a:stretch>
        </p:blipFill>
        <p:spPr bwMode="auto">
          <a:xfrm>
            <a:off x="228600" y="838200"/>
            <a:ext cx="8382000" cy="52578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smtClean="0"/>
              <a:t>Interviewing</a:t>
            </a:r>
          </a:p>
        </p:txBody>
      </p:sp>
      <p:sp>
        <p:nvSpPr>
          <p:cNvPr id="75780" name="Rectangle 3"/>
          <p:cNvSpPr>
            <a:spLocks noGrp="1" noChangeArrowheads="1"/>
          </p:cNvSpPr>
          <p:nvPr>
            <p:ph idx="1"/>
          </p:nvPr>
        </p:nvSpPr>
        <p:spPr/>
        <p:txBody>
          <a:bodyPr/>
          <a:lstStyle/>
          <a:p>
            <a:pPr marL="488950" indent="-488950" defTabSz="962025" eaLnBrk="1" hangingPunct="1">
              <a:lnSpc>
                <a:spcPct val="90000"/>
              </a:lnSpc>
            </a:pPr>
            <a:r>
              <a:rPr lang="en-US" sz="2800" smtClean="0"/>
              <a:t>In formal or informal interviewing, the RE team puts questions to stakeholders about the system that they use and the system to be developed.</a:t>
            </a:r>
          </a:p>
          <a:p>
            <a:pPr marL="488950" indent="-488950" defTabSz="962025" eaLnBrk="1" hangingPunct="1">
              <a:lnSpc>
                <a:spcPct val="90000"/>
              </a:lnSpc>
            </a:pPr>
            <a:r>
              <a:rPr lang="en-US" sz="2800" smtClean="0"/>
              <a:t>There are two types of interview</a:t>
            </a:r>
          </a:p>
          <a:p>
            <a:pPr marL="1089025" lvl="1" indent="-479425" defTabSz="962025" eaLnBrk="1" hangingPunct="1">
              <a:lnSpc>
                <a:spcPct val="90000"/>
              </a:lnSpc>
            </a:pPr>
            <a:r>
              <a:rPr lang="en-US" sz="2400" smtClean="0"/>
              <a:t>Closed interviews where a pre-defined set of questions are answered.</a:t>
            </a:r>
          </a:p>
          <a:p>
            <a:pPr marL="1089025" lvl="1" indent="-479425" defTabSz="962025" eaLnBrk="1" hangingPunct="1">
              <a:lnSpc>
                <a:spcPct val="90000"/>
              </a:lnSpc>
            </a:pPr>
            <a:r>
              <a:rPr lang="en-US" sz="2400" smtClean="0"/>
              <a:t>Open interviews where there is no pre-defined agenda and a range of issues are explored with stakeholders.</a:t>
            </a:r>
          </a:p>
        </p:txBody>
      </p:sp>
      <p:sp>
        <p:nvSpPr>
          <p:cNvPr id="75778" name="Slide Number Placeholder 5"/>
          <p:cNvSpPr>
            <a:spLocks noGrp="1"/>
          </p:cNvSpPr>
          <p:nvPr>
            <p:ph type="sldNum" sz="quarter" idx="12"/>
          </p:nvPr>
        </p:nvSpPr>
        <p:spPr>
          <a:noFill/>
        </p:spPr>
        <p:txBody>
          <a:bodyPr/>
          <a:lstStyle/>
          <a:p>
            <a:fld id="{5BC44079-BC52-46A1-BE9E-BF13A3BE4F3C}" type="slidenum">
              <a:rPr lang="en-US" smtClean="0"/>
              <a:pPr/>
              <a:t>68</a:t>
            </a:fld>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smtClean="0"/>
              <a:t>Interviews in practice</a:t>
            </a:r>
          </a:p>
        </p:txBody>
      </p:sp>
      <p:sp>
        <p:nvSpPr>
          <p:cNvPr id="76804" name="Rectangle 3"/>
          <p:cNvSpPr>
            <a:spLocks noGrp="1" noChangeArrowheads="1"/>
          </p:cNvSpPr>
          <p:nvPr>
            <p:ph idx="1"/>
          </p:nvPr>
        </p:nvSpPr>
        <p:spPr/>
        <p:txBody>
          <a:bodyPr/>
          <a:lstStyle/>
          <a:p>
            <a:pPr marL="488950" indent="-488950" defTabSz="962025" eaLnBrk="1" hangingPunct="1">
              <a:lnSpc>
                <a:spcPct val="90000"/>
              </a:lnSpc>
            </a:pPr>
            <a:r>
              <a:rPr lang="en-US" sz="2400" smtClean="0"/>
              <a:t>Normally a mix of closed and open-ended interviewing.</a:t>
            </a:r>
          </a:p>
          <a:p>
            <a:pPr marL="488950" indent="-488950" defTabSz="962025" eaLnBrk="1" hangingPunct="1">
              <a:lnSpc>
                <a:spcPct val="90000"/>
              </a:lnSpc>
            </a:pPr>
            <a:r>
              <a:rPr lang="en-US" sz="2400" smtClean="0"/>
              <a:t>Interviews are good for getting an overall understanding of what stakeholders do and how they might interact with the system.</a:t>
            </a:r>
          </a:p>
          <a:p>
            <a:pPr marL="488950" indent="-488950" defTabSz="962025" eaLnBrk="1" hangingPunct="1">
              <a:lnSpc>
                <a:spcPct val="90000"/>
              </a:lnSpc>
            </a:pPr>
            <a:r>
              <a:rPr lang="en-US" sz="2400" smtClean="0"/>
              <a:t>Interviews are not good for understanding domain requirements</a:t>
            </a:r>
          </a:p>
          <a:p>
            <a:pPr marL="1089025" lvl="1" indent="-479425" defTabSz="962025" eaLnBrk="1" hangingPunct="1">
              <a:lnSpc>
                <a:spcPct val="90000"/>
              </a:lnSpc>
            </a:pPr>
            <a:r>
              <a:rPr lang="en-US" sz="2400" smtClean="0"/>
              <a:t>Requirements engineers cannot understand specific domain terminology;</a:t>
            </a:r>
          </a:p>
          <a:p>
            <a:pPr marL="1089025" lvl="1" indent="-479425" defTabSz="962025" eaLnBrk="1" hangingPunct="1">
              <a:lnSpc>
                <a:spcPct val="90000"/>
              </a:lnSpc>
            </a:pPr>
            <a:r>
              <a:rPr lang="en-US" sz="2400" smtClean="0"/>
              <a:t>Some domain knowledge is so familiar that people find it hard to articulate or think that it isn’t worth articulating.</a:t>
            </a:r>
          </a:p>
        </p:txBody>
      </p:sp>
      <p:sp>
        <p:nvSpPr>
          <p:cNvPr id="76802" name="Slide Number Placeholder 5"/>
          <p:cNvSpPr>
            <a:spLocks noGrp="1"/>
          </p:cNvSpPr>
          <p:nvPr>
            <p:ph type="sldNum" sz="quarter" idx="12"/>
          </p:nvPr>
        </p:nvSpPr>
        <p:spPr>
          <a:noFill/>
        </p:spPr>
        <p:txBody>
          <a:bodyPr/>
          <a:lstStyle/>
          <a:p>
            <a:fld id="{E6A776B2-254A-4471-8D3D-C4C35A87DE46}" type="slidenum">
              <a:rPr lang="en-US" smtClean="0"/>
              <a:pPr/>
              <a:t>69</a:t>
            </a:fld>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533400" y="304800"/>
            <a:ext cx="8915400" cy="1104900"/>
          </a:xfrm>
          <a:noFill/>
        </p:spPr>
        <p:txBody>
          <a:bodyPr lIns="90487" tIns="44450" rIns="90487" bIns="44450"/>
          <a:lstStyle/>
          <a:p>
            <a:pPr eaLnBrk="1" hangingPunct="1"/>
            <a:r>
              <a:rPr lang="en-GB" smtClean="0"/>
              <a:t>Types of requirement</a:t>
            </a:r>
          </a:p>
        </p:txBody>
      </p:sp>
      <p:sp>
        <p:nvSpPr>
          <p:cNvPr id="19460" name="Rectangle 3"/>
          <p:cNvSpPr>
            <a:spLocks noGrp="1" noChangeArrowheads="1"/>
          </p:cNvSpPr>
          <p:nvPr>
            <p:ph idx="1"/>
          </p:nvPr>
        </p:nvSpPr>
        <p:spPr>
          <a:noFill/>
        </p:spPr>
        <p:txBody>
          <a:bodyPr lIns="90487" tIns="44450" rIns="90487" bIns="44450"/>
          <a:lstStyle/>
          <a:p>
            <a:pPr eaLnBrk="1" hangingPunct="1"/>
            <a:r>
              <a:rPr lang="en-GB" sz="2800" smtClean="0"/>
              <a:t>User requirements</a:t>
            </a:r>
          </a:p>
          <a:p>
            <a:pPr lvl="1" eaLnBrk="1" hangingPunct="1"/>
            <a:r>
              <a:rPr lang="en-GB" sz="2400" smtClean="0"/>
              <a:t>Statements in natural language plus diagrams of the services the system provides and its operational constraints. Written for customers.</a:t>
            </a:r>
          </a:p>
          <a:p>
            <a:pPr eaLnBrk="1" hangingPunct="1"/>
            <a:r>
              <a:rPr lang="en-GB" sz="2800" smtClean="0"/>
              <a:t>System requirements</a:t>
            </a:r>
          </a:p>
          <a:p>
            <a:pPr lvl="1" eaLnBrk="1" hangingPunct="1"/>
            <a:r>
              <a:rPr lang="en-GB" sz="2400" smtClean="0"/>
              <a:t>A structured document setting out detailed descriptions of the system’s functions, services and operational constraints. Defines what should be implemented so may be part of a contract between client and contractor.</a:t>
            </a:r>
          </a:p>
        </p:txBody>
      </p:sp>
      <p:sp>
        <p:nvSpPr>
          <p:cNvPr id="19458" name="Slide Number Placeholder 5"/>
          <p:cNvSpPr>
            <a:spLocks noGrp="1"/>
          </p:cNvSpPr>
          <p:nvPr>
            <p:ph type="sldNum" sz="quarter" idx="12"/>
          </p:nvPr>
        </p:nvSpPr>
        <p:spPr>
          <a:noFill/>
        </p:spPr>
        <p:txBody>
          <a:bodyPr/>
          <a:lstStyle/>
          <a:p>
            <a:fld id="{377450AD-3CF8-4F1F-8FE7-A04F3B0B045C}" type="slidenum">
              <a:rPr lang="en-US" smtClean="0"/>
              <a:pPr/>
              <a:t>7</a:t>
            </a:fld>
            <a:endParaRPr lang="en-US" smtClean="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en-US" smtClean="0"/>
              <a:t>Effective interviewers</a:t>
            </a:r>
          </a:p>
        </p:txBody>
      </p:sp>
      <p:sp>
        <p:nvSpPr>
          <p:cNvPr id="77828" name="Rectangle 3"/>
          <p:cNvSpPr>
            <a:spLocks noGrp="1" noChangeArrowheads="1"/>
          </p:cNvSpPr>
          <p:nvPr>
            <p:ph idx="1"/>
          </p:nvPr>
        </p:nvSpPr>
        <p:spPr/>
        <p:txBody>
          <a:bodyPr/>
          <a:lstStyle/>
          <a:p>
            <a:pPr eaLnBrk="1" hangingPunct="1"/>
            <a:r>
              <a:rPr lang="en-US" sz="2800" smtClean="0"/>
              <a:t>Interviewers should be open-minded, willing to listen to stakeholders and should not have pre-conceived ideas about the requirements.</a:t>
            </a:r>
          </a:p>
          <a:p>
            <a:pPr eaLnBrk="1" hangingPunct="1"/>
            <a:r>
              <a:rPr lang="en-US" sz="2800" smtClean="0"/>
              <a:t>They should prompt the interviewee with a question or a proposal and should not simply expect them to respond to a question such as ‘what do you want’. </a:t>
            </a:r>
          </a:p>
        </p:txBody>
      </p:sp>
      <p:sp>
        <p:nvSpPr>
          <p:cNvPr id="77826" name="Slide Number Placeholder 5"/>
          <p:cNvSpPr>
            <a:spLocks noGrp="1"/>
          </p:cNvSpPr>
          <p:nvPr>
            <p:ph type="sldNum" sz="quarter" idx="12"/>
          </p:nvPr>
        </p:nvSpPr>
        <p:spPr>
          <a:noFill/>
        </p:spPr>
        <p:txBody>
          <a:bodyPr/>
          <a:lstStyle/>
          <a:p>
            <a:fld id="{DC8089F4-809A-487B-A71C-C1FDDD28F0A0}" type="slidenum">
              <a:rPr lang="en-US" smtClean="0"/>
              <a:pPr/>
              <a:t>70</a:t>
            </a:fld>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n-US" smtClean="0"/>
              <a:t>Scenarios</a:t>
            </a:r>
          </a:p>
        </p:txBody>
      </p:sp>
      <p:sp>
        <p:nvSpPr>
          <p:cNvPr id="78852" name="Rectangle 3"/>
          <p:cNvSpPr>
            <a:spLocks noGrp="1" noChangeArrowheads="1"/>
          </p:cNvSpPr>
          <p:nvPr>
            <p:ph idx="1"/>
          </p:nvPr>
        </p:nvSpPr>
        <p:spPr/>
        <p:txBody>
          <a:bodyPr/>
          <a:lstStyle/>
          <a:p>
            <a:pPr eaLnBrk="1" hangingPunct="1"/>
            <a:r>
              <a:rPr lang="en-US" sz="2800" smtClean="0"/>
              <a:t>Scenarios are real-life examples of how a system can be used.</a:t>
            </a:r>
          </a:p>
          <a:p>
            <a:pPr eaLnBrk="1" hangingPunct="1"/>
            <a:r>
              <a:rPr lang="en-US" sz="2800" smtClean="0"/>
              <a:t>They should include</a:t>
            </a:r>
          </a:p>
          <a:p>
            <a:pPr lvl="1" eaLnBrk="1" hangingPunct="1"/>
            <a:r>
              <a:rPr lang="en-US" sz="2400" smtClean="0"/>
              <a:t>A description of the starting situation;</a:t>
            </a:r>
          </a:p>
          <a:p>
            <a:pPr lvl="1" eaLnBrk="1" hangingPunct="1"/>
            <a:r>
              <a:rPr lang="en-US" sz="2400" smtClean="0"/>
              <a:t>A description of the normal flow of events;</a:t>
            </a:r>
          </a:p>
          <a:p>
            <a:pPr lvl="1" eaLnBrk="1" hangingPunct="1"/>
            <a:r>
              <a:rPr lang="en-US" sz="2400" smtClean="0"/>
              <a:t>A description of what can go wrong;</a:t>
            </a:r>
          </a:p>
          <a:p>
            <a:pPr lvl="1" eaLnBrk="1" hangingPunct="1"/>
            <a:r>
              <a:rPr lang="en-US" sz="2400" smtClean="0"/>
              <a:t>Information about other concurrent activities;</a:t>
            </a:r>
          </a:p>
          <a:p>
            <a:pPr lvl="1" eaLnBrk="1" hangingPunct="1"/>
            <a:r>
              <a:rPr lang="en-US" sz="2400" smtClean="0"/>
              <a:t>A description of the state when the scenario finishes.</a:t>
            </a:r>
          </a:p>
        </p:txBody>
      </p:sp>
      <p:sp>
        <p:nvSpPr>
          <p:cNvPr id="78850" name="Slide Number Placeholder 5"/>
          <p:cNvSpPr>
            <a:spLocks noGrp="1"/>
          </p:cNvSpPr>
          <p:nvPr>
            <p:ph type="sldNum" sz="quarter" idx="12"/>
          </p:nvPr>
        </p:nvSpPr>
        <p:spPr>
          <a:noFill/>
        </p:spPr>
        <p:txBody>
          <a:bodyPr/>
          <a:lstStyle/>
          <a:p>
            <a:fld id="{D6AD504C-119E-4979-B233-7F011B2A530D}" type="slidenum">
              <a:rPr lang="en-US" smtClean="0"/>
              <a:pPr/>
              <a:t>71</a:t>
            </a:fld>
            <a:endParaRPr lang="en-US"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mtClean="0"/>
              <a:t>LIBSYS scenario (1)</a:t>
            </a:r>
          </a:p>
        </p:txBody>
      </p:sp>
      <p:sp>
        <p:nvSpPr>
          <p:cNvPr id="8195" name="Slide Number Placeholder 5"/>
          <p:cNvSpPr>
            <a:spLocks noGrp="1"/>
          </p:cNvSpPr>
          <p:nvPr>
            <p:ph type="sldNum" sz="quarter" idx="12"/>
          </p:nvPr>
        </p:nvSpPr>
        <p:spPr>
          <a:noFill/>
        </p:spPr>
        <p:txBody>
          <a:bodyPr/>
          <a:lstStyle/>
          <a:p>
            <a:fld id="{F04BE868-B053-405E-BAA9-1726DE94D369}" type="slidenum">
              <a:rPr lang="en-US" smtClean="0"/>
              <a:pPr/>
              <a:t>72</a:t>
            </a:fld>
            <a:endParaRPr lang="en-US" smtClean="0"/>
          </a:p>
        </p:txBody>
      </p:sp>
      <p:sp>
        <p:nvSpPr>
          <p:cNvPr id="8197" name="Rectangle 3"/>
          <p:cNvSpPr>
            <a:spLocks noChangeArrowheads="1"/>
          </p:cNvSpPr>
          <p:nvPr/>
        </p:nvSpPr>
        <p:spPr bwMode="auto">
          <a:xfrm>
            <a:off x="381000" y="2438400"/>
            <a:ext cx="8458200" cy="3505200"/>
          </a:xfrm>
          <a:prstGeom prst="rect">
            <a:avLst/>
          </a:prstGeom>
          <a:solidFill>
            <a:srgbClr val="CCFFFF"/>
          </a:solidFill>
          <a:ln w="12700">
            <a:noFill/>
            <a:miter lim="800000"/>
            <a:headEnd/>
            <a:tailEnd/>
          </a:ln>
        </p:spPr>
        <p:txBody>
          <a:bodyPr wrap="none" anchor="ctr"/>
          <a:lstStyle/>
          <a:p>
            <a:endParaRPr lang="en-US"/>
          </a:p>
        </p:txBody>
      </p:sp>
      <p:graphicFrame>
        <p:nvGraphicFramePr>
          <p:cNvPr id="8194" name="Object 4"/>
          <p:cNvGraphicFramePr>
            <a:graphicFrameLocks noChangeAspect="1"/>
          </p:cNvGraphicFramePr>
          <p:nvPr/>
        </p:nvGraphicFramePr>
        <p:xfrm>
          <a:off x="685800" y="2971800"/>
          <a:ext cx="8077200" cy="2700338"/>
        </p:xfrm>
        <a:graphic>
          <a:graphicData uri="http://schemas.openxmlformats.org/presentationml/2006/ole">
            <p:oleObj spid="_x0000_s8194" name="Document" r:id="rId3" imgW="5486400" imgH="1834896" progId="Word.Document.8">
              <p:embed/>
            </p:oleObj>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mtClean="0"/>
              <a:t>LIBSYS scenario (2)</a:t>
            </a:r>
          </a:p>
        </p:txBody>
      </p:sp>
      <p:sp>
        <p:nvSpPr>
          <p:cNvPr id="9219" name="Slide Number Placeholder 5"/>
          <p:cNvSpPr>
            <a:spLocks noGrp="1"/>
          </p:cNvSpPr>
          <p:nvPr>
            <p:ph type="sldNum" sz="quarter" idx="12"/>
          </p:nvPr>
        </p:nvSpPr>
        <p:spPr>
          <a:noFill/>
        </p:spPr>
        <p:txBody>
          <a:bodyPr/>
          <a:lstStyle/>
          <a:p>
            <a:fld id="{774C3F1C-A110-4339-A4E6-6D7E2DF622F5}" type="slidenum">
              <a:rPr lang="en-US" smtClean="0"/>
              <a:pPr/>
              <a:t>73</a:t>
            </a:fld>
            <a:endParaRPr lang="en-US" smtClean="0"/>
          </a:p>
        </p:txBody>
      </p:sp>
      <p:sp>
        <p:nvSpPr>
          <p:cNvPr id="9221" name="Rectangle 3"/>
          <p:cNvSpPr>
            <a:spLocks noChangeArrowheads="1"/>
          </p:cNvSpPr>
          <p:nvPr/>
        </p:nvSpPr>
        <p:spPr bwMode="auto">
          <a:xfrm>
            <a:off x="457200" y="2209800"/>
            <a:ext cx="8458200" cy="3657600"/>
          </a:xfrm>
          <a:prstGeom prst="rect">
            <a:avLst/>
          </a:prstGeom>
          <a:solidFill>
            <a:srgbClr val="CCFFFF"/>
          </a:solidFill>
          <a:ln w="12700">
            <a:noFill/>
            <a:miter lim="800000"/>
            <a:headEnd/>
            <a:tailEnd/>
          </a:ln>
        </p:spPr>
        <p:txBody>
          <a:bodyPr wrap="none" anchor="ctr"/>
          <a:lstStyle/>
          <a:p>
            <a:endParaRPr lang="en-US"/>
          </a:p>
        </p:txBody>
      </p:sp>
      <p:graphicFrame>
        <p:nvGraphicFramePr>
          <p:cNvPr id="9218" name="Object 4"/>
          <p:cNvGraphicFramePr>
            <a:graphicFrameLocks noChangeAspect="1"/>
          </p:cNvGraphicFramePr>
          <p:nvPr/>
        </p:nvGraphicFramePr>
        <p:xfrm>
          <a:off x="609600" y="2209800"/>
          <a:ext cx="8077200" cy="3436938"/>
        </p:xfrm>
        <a:graphic>
          <a:graphicData uri="http://schemas.openxmlformats.org/presentationml/2006/ole">
            <p:oleObj spid="_x0000_s9218" name="Document" r:id="rId3" imgW="5486400" imgH="2063496" progId="Word.Document.8">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en-GB" smtClean="0"/>
              <a:t>Use cases</a:t>
            </a:r>
          </a:p>
        </p:txBody>
      </p:sp>
      <p:sp>
        <p:nvSpPr>
          <p:cNvPr id="79876" name="Rectangle 3"/>
          <p:cNvSpPr>
            <a:spLocks noGrp="1" noChangeArrowheads="1"/>
          </p:cNvSpPr>
          <p:nvPr>
            <p:ph idx="1"/>
          </p:nvPr>
        </p:nvSpPr>
        <p:spPr/>
        <p:txBody>
          <a:bodyPr/>
          <a:lstStyle/>
          <a:p>
            <a:pPr eaLnBrk="1" hangingPunct="1"/>
            <a:r>
              <a:rPr lang="en-GB" sz="2800" smtClean="0"/>
              <a:t>Use-cases are a scenario based technique in the UML which identify the actors in an interaction and which describe the interaction itself.</a:t>
            </a:r>
          </a:p>
          <a:p>
            <a:pPr eaLnBrk="1" hangingPunct="1"/>
            <a:r>
              <a:rPr lang="en-GB" sz="2800" smtClean="0"/>
              <a:t>A set of use cases should describe all possible interactions with the system.</a:t>
            </a:r>
          </a:p>
          <a:p>
            <a:pPr eaLnBrk="1" hangingPunct="1"/>
            <a:r>
              <a:rPr lang="en-GB" sz="2800" smtClean="0"/>
              <a:t>Sequence diagrams may be used to add detail to use-cases by showing the sequence of event processing in the system.</a:t>
            </a:r>
          </a:p>
        </p:txBody>
      </p:sp>
      <p:sp>
        <p:nvSpPr>
          <p:cNvPr id="79874" name="Slide Number Placeholder 5"/>
          <p:cNvSpPr>
            <a:spLocks noGrp="1"/>
          </p:cNvSpPr>
          <p:nvPr>
            <p:ph type="sldNum" sz="quarter" idx="12"/>
          </p:nvPr>
        </p:nvSpPr>
        <p:spPr>
          <a:noFill/>
        </p:spPr>
        <p:txBody>
          <a:bodyPr/>
          <a:lstStyle/>
          <a:p>
            <a:fld id="{1F9E6403-7817-43D0-863A-866BF61B0D71}" type="slidenum">
              <a:rPr lang="en-US" smtClean="0"/>
              <a:pPr/>
              <a:t>74</a:t>
            </a:fld>
            <a:endParaRPr 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n-US" smtClean="0"/>
              <a:t>Article printing use-case</a:t>
            </a:r>
          </a:p>
        </p:txBody>
      </p:sp>
      <p:sp>
        <p:nvSpPr>
          <p:cNvPr id="80898" name="Slide Number Placeholder 5"/>
          <p:cNvSpPr>
            <a:spLocks noGrp="1"/>
          </p:cNvSpPr>
          <p:nvPr>
            <p:ph type="sldNum" sz="quarter" idx="12"/>
          </p:nvPr>
        </p:nvSpPr>
        <p:spPr>
          <a:noFill/>
        </p:spPr>
        <p:txBody>
          <a:bodyPr/>
          <a:lstStyle/>
          <a:p>
            <a:fld id="{5F91914F-FA50-421E-A4FF-93742109DBF8}" type="slidenum">
              <a:rPr lang="en-US" smtClean="0"/>
              <a:pPr/>
              <a:t>75</a:t>
            </a:fld>
            <a:endParaRPr lang="en-US" smtClean="0"/>
          </a:p>
        </p:txBody>
      </p:sp>
      <p:sp>
        <p:nvSpPr>
          <p:cNvPr id="80900" name="Rectangle 3"/>
          <p:cNvSpPr>
            <a:spLocks noChangeArrowheads="1"/>
          </p:cNvSpPr>
          <p:nvPr/>
        </p:nvSpPr>
        <p:spPr bwMode="auto">
          <a:xfrm>
            <a:off x="685800" y="2286000"/>
            <a:ext cx="7696200" cy="3352800"/>
          </a:xfrm>
          <a:prstGeom prst="rect">
            <a:avLst/>
          </a:prstGeom>
          <a:solidFill>
            <a:srgbClr val="CCFFFF"/>
          </a:solidFill>
          <a:ln w="12700">
            <a:noFill/>
            <a:miter lim="800000"/>
            <a:headEnd/>
            <a:tailEnd/>
          </a:ln>
        </p:spPr>
        <p:txBody>
          <a:bodyPr wrap="none" anchor="ctr"/>
          <a:lstStyle/>
          <a:p>
            <a:endParaRPr lang="en-US"/>
          </a:p>
        </p:txBody>
      </p:sp>
      <p:pic>
        <p:nvPicPr>
          <p:cNvPr id="80901" name="Picture 4" descr="7.6.eps                                                        001BF29EMacintosh HD                   B8AA5F2E:"/>
          <p:cNvPicPr>
            <a:picLocks noChangeAspect="1" noChangeArrowheads="1"/>
          </p:cNvPicPr>
          <p:nvPr/>
        </p:nvPicPr>
        <p:blipFill>
          <a:blip r:embed="rId2" cstate="print"/>
          <a:srcRect/>
          <a:stretch>
            <a:fillRect/>
          </a:stretch>
        </p:blipFill>
        <p:spPr bwMode="auto">
          <a:xfrm>
            <a:off x="1905000" y="3124200"/>
            <a:ext cx="6019800" cy="208915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en-US" smtClean="0"/>
              <a:t>LIBSYS use cases</a:t>
            </a:r>
          </a:p>
        </p:txBody>
      </p:sp>
      <p:sp>
        <p:nvSpPr>
          <p:cNvPr id="81922" name="Slide Number Placeholder 5"/>
          <p:cNvSpPr>
            <a:spLocks noGrp="1"/>
          </p:cNvSpPr>
          <p:nvPr>
            <p:ph type="sldNum" sz="quarter" idx="12"/>
          </p:nvPr>
        </p:nvSpPr>
        <p:spPr>
          <a:noFill/>
        </p:spPr>
        <p:txBody>
          <a:bodyPr/>
          <a:lstStyle/>
          <a:p>
            <a:fld id="{C36ADF15-819D-40B5-9955-5C480363E613}" type="slidenum">
              <a:rPr lang="en-US" smtClean="0"/>
              <a:pPr/>
              <a:t>76</a:t>
            </a:fld>
            <a:endParaRPr lang="en-US" smtClean="0"/>
          </a:p>
        </p:txBody>
      </p:sp>
      <p:sp>
        <p:nvSpPr>
          <p:cNvPr id="81924" name="Rectangle 3"/>
          <p:cNvSpPr>
            <a:spLocks noChangeArrowheads="1"/>
          </p:cNvSpPr>
          <p:nvPr/>
        </p:nvSpPr>
        <p:spPr bwMode="auto">
          <a:xfrm>
            <a:off x="1371600" y="1905000"/>
            <a:ext cx="6324600" cy="4495800"/>
          </a:xfrm>
          <a:prstGeom prst="rect">
            <a:avLst/>
          </a:prstGeom>
          <a:solidFill>
            <a:srgbClr val="CCFFFF"/>
          </a:solidFill>
          <a:ln w="12700">
            <a:noFill/>
            <a:miter lim="800000"/>
            <a:headEnd/>
            <a:tailEnd/>
          </a:ln>
        </p:spPr>
        <p:txBody>
          <a:bodyPr wrap="none" anchor="ctr"/>
          <a:lstStyle/>
          <a:p>
            <a:endParaRPr lang="en-US"/>
          </a:p>
        </p:txBody>
      </p:sp>
      <p:pic>
        <p:nvPicPr>
          <p:cNvPr id="81925" name="Picture 4" descr="7.7 LIBSYSUseCases(6.12)**.eps                                 001BEA14Macintosh HD                   B8AA5F2E:"/>
          <p:cNvPicPr>
            <a:picLocks noChangeAspect="1" noChangeArrowheads="1"/>
          </p:cNvPicPr>
          <p:nvPr/>
        </p:nvPicPr>
        <p:blipFill>
          <a:blip r:embed="rId2" cstate="print"/>
          <a:srcRect/>
          <a:stretch>
            <a:fillRect/>
          </a:stretch>
        </p:blipFill>
        <p:spPr bwMode="auto">
          <a:xfrm>
            <a:off x="2590800" y="1981200"/>
            <a:ext cx="3973513" cy="41148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1350963" y="0"/>
            <a:ext cx="7793037" cy="762000"/>
          </a:xfrm>
        </p:spPr>
        <p:txBody>
          <a:bodyPr/>
          <a:lstStyle/>
          <a:p>
            <a:pPr eaLnBrk="1" hangingPunct="1"/>
            <a:r>
              <a:rPr lang="en-US" smtClean="0"/>
              <a:t>Article printing</a:t>
            </a:r>
          </a:p>
        </p:txBody>
      </p:sp>
      <p:sp>
        <p:nvSpPr>
          <p:cNvPr id="82946" name="Slide Number Placeholder 5"/>
          <p:cNvSpPr>
            <a:spLocks noGrp="1"/>
          </p:cNvSpPr>
          <p:nvPr>
            <p:ph type="sldNum" sz="quarter" idx="12"/>
          </p:nvPr>
        </p:nvSpPr>
        <p:spPr>
          <a:noFill/>
        </p:spPr>
        <p:txBody>
          <a:bodyPr/>
          <a:lstStyle/>
          <a:p>
            <a:fld id="{EEFA2E51-DEEF-4384-8AA8-9A0AFAC0C945}" type="slidenum">
              <a:rPr lang="en-US" smtClean="0"/>
              <a:pPr/>
              <a:t>77</a:t>
            </a:fld>
            <a:endParaRPr lang="en-US" smtClean="0"/>
          </a:p>
        </p:txBody>
      </p:sp>
      <p:sp>
        <p:nvSpPr>
          <p:cNvPr id="82948" name="Rectangle 3"/>
          <p:cNvSpPr>
            <a:spLocks noChangeArrowheads="1"/>
          </p:cNvSpPr>
          <p:nvPr/>
        </p:nvSpPr>
        <p:spPr bwMode="auto">
          <a:xfrm>
            <a:off x="0" y="762000"/>
            <a:ext cx="8839200" cy="5562600"/>
          </a:xfrm>
          <a:prstGeom prst="rect">
            <a:avLst/>
          </a:prstGeom>
          <a:solidFill>
            <a:srgbClr val="CCFFFF"/>
          </a:solidFill>
          <a:ln w="12700">
            <a:noFill/>
            <a:miter lim="800000"/>
            <a:headEnd/>
            <a:tailEnd/>
          </a:ln>
        </p:spPr>
        <p:txBody>
          <a:bodyPr wrap="none" anchor="ctr"/>
          <a:lstStyle/>
          <a:p>
            <a:endParaRPr lang="en-US"/>
          </a:p>
        </p:txBody>
      </p:sp>
      <p:pic>
        <p:nvPicPr>
          <p:cNvPr id="82949" name="Picture 4" descr="7.8*.eps                                                       001BEA14Macintosh HD                   B8AA5F2E:"/>
          <p:cNvPicPr>
            <a:picLocks noChangeAspect="1" noChangeArrowheads="1"/>
          </p:cNvPicPr>
          <p:nvPr/>
        </p:nvPicPr>
        <p:blipFill>
          <a:blip r:embed="rId2" cstate="print"/>
          <a:srcRect/>
          <a:stretch>
            <a:fillRect/>
          </a:stretch>
        </p:blipFill>
        <p:spPr bwMode="auto">
          <a:xfrm>
            <a:off x="1066800" y="914400"/>
            <a:ext cx="6477000" cy="53340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1350963" y="0"/>
            <a:ext cx="7793037" cy="685800"/>
          </a:xfrm>
        </p:spPr>
        <p:txBody>
          <a:bodyPr/>
          <a:lstStyle/>
          <a:p>
            <a:pPr eaLnBrk="1" hangingPunct="1"/>
            <a:r>
              <a:rPr lang="en-GB" smtClean="0"/>
              <a:t>Print article sequence</a:t>
            </a:r>
          </a:p>
        </p:txBody>
      </p:sp>
      <p:sp>
        <p:nvSpPr>
          <p:cNvPr id="83970" name="Slide Number Placeholder 5"/>
          <p:cNvSpPr>
            <a:spLocks noGrp="1"/>
          </p:cNvSpPr>
          <p:nvPr>
            <p:ph type="sldNum" sz="quarter" idx="12"/>
          </p:nvPr>
        </p:nvSpPr>
        <p:spPr>
          <a:noFill/>
        </p:spPr>
        <p:txBody>
          <a:bodyPr/>
          <a:lstStyle/>
          <a:p>
            <a:fld id="{AE5A584B-FC86-4BF1-9B0E-CB4677D6884E}" type="slidenum">
              <a:rPr lang="en-US" smtClean="0"/>
              <a:pPr/>
              <a:t>78</a:t>
            </a:fld>
            <a:endParaRPr lang="en-US" smtClean="0"/>
          </a:p>
        </p:txBody>
      </p:sp>
      <p:sp>
        <p:nvSpPr>
          <p:cNvPr id="83972" name="Rectangle 3"/>
          <p:cNvSpPr>
            <a:spLocks noChangeArrowheads="1"/>
          </p:cNvSpPr>
          <p:nvPr/>
        </p:nvSpPr>
        <p:spPr bwMode="auto">
          <a:xfrm>
            <a:off x="0" y="685800"/>
            <a:ext cx="8839200" cy="5715000"/>
          </a:xfrm>
          <a:prstGeom prst="rect">
            <a:avLst/>
          </a:prstGeom>
          <a:solidFill>
            <a:srgbClr val="CCFFFF"/>
          </a:solidFill>
          <a:ln w="12700">
            <a:noFill/>
            <a:miter lim="800000"/>
            <a:headEnd/>
            <a:tailEnd/>
          </a:ln>
        </p:spPr>
        <p:txBody>
          <a:bodyPr wrap="none" anchor="ctr"/>
          <a:lstStyle/>
          <a:p>
            <a:endParaRPr lang="en-US"/>
          </a:p>
        </p:txBody>
      </p:sp>
      <p:pic>
        <p:nvPicPr>
          <p:cNvPr id="83973" name="Picture 4" descr="&#10;7.8*IS.eps                                                     001BEA14Macintosh HD                   B8AA5F2E:"/>
          <p:cNvPicPr>
            <a:picLocks noChangeAspect="1" noChangeArrowheads="1"/>
          </p:cNvPicPr>
          <p:nvPr/>
        </p:nvPicPr>
        <p:blipFill>
          <a:blip r:embed="rId2" cstate="print"/>
          <a:srcRect/>
          <a:stretch>
            <a:fillRect/>
          </a:stretch>
        </p:blipFill>
        <p:spPr bwMode="auto">
          <a:xfrm>
            <a:off x="1143000" y="762000"/>
            <a:ext cx="6248400" cy="55626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noFill/>
        </p:spPr>
        <p:txBody>
          <a:bodyPr lIns="90487" tIns="44450" rIns="90487" bIns="44450"/>
          <a:lstStyle/>
          <a:p>
            <a:pPr eaLnBrk="1" hangingPunct="1"/>
            <a:r>
              <a:rPr lang="en-GB" smtClean="0"/>
              <a:t>Social and organisational factors</a:t>
            </a:r>
          </a:p>
        </p:txBody>
      </p:sp>
      <p:sp>
        <p:nvSpPr>
          <p:cNvPr id="84996" name="Rectangle 3"/>
          <p:cNvSpPr>
            <a:spLocks noGrp="1" noChangeArrowheads="1"/>
          </p:cNvSpPr>
          <p:nvPr>
            <p:ph idx="1"/>
          </p:nvPr>
        </p:nvSpPr>
        <p:spPr>
          <a:noFill/>
        </p:spPr>
        <p:txBody>
          <a:bodyPr lIns="90487" tIns="44450" rIns="90487" bIns="44450"/>
          <a:lstStyle/>
          <a:p>
            <a:pPr eaLnBrk="1" hangingPunct="1"/>
            <a:r>
              <a:rPr lang="en-GB" sz="2800" smtClean="0"/>
              <a:t>Software systems are used in a social and organisational context. This can influence or even dominate the system requirements.</a:t>
            </a:r>
          </a:p>
          <a:p>
            <a:pPr eaLnBrk="1" hangingPunct="1"/>
            <a:r>
              <a:rPr lang="en-GB" sz="2800" smtClean="0"/>
              <a:t>Social and organisational factors are not a single viewpoint but are influences on all viewpoints.</a:t>
            </a:r>
          </a:p>
          <a:p>
            <a:pPr eaLnBrk="1" hangingPunct="1"/>
            <a:r>
              <a:rPr lang="en-GB" sz="2800" smtClean="0"/>
              <a:t>Good analysts must be sensitive to these factors but currently no systematic way to tackle their analysis.</a:t>
            </a:r>
          </a:p>
        </p:txBody>
      </p:sp>
      <p:sp>
        <p:nvSpPr>
          <p:cNvPr id="84994" name="Slide Number Placeholder 5"/>
          <p:cNvSpPr>
            <a:spLocks noGrp="1"/>
          </p:cNvSpPr>
          <p:nvPr>
            <p:ph type="sldNum" sz="quarter" idx="12"/>
          </p:nvPr>
        </p:nvSpPr>
        <p:spPr>
          <a:noFill/>
        </p:spPr>
        <p:txBody>
          <a:bodyPr/>
          <a:lstStyle/>
          <a:p>
            <a:fld id="{01399C1F-69E2-4D40-A238-1DF94736FB78}" type="slidenum">
              <a:rPr lang="en-US" smtClean="0"/>
              <a:pPr/>
              <a:t>79</a:t>
            </a:fld>
            <a:endParaRPr lang="en-US"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0"/>
            <a:ext cx="7793038" cy="609600"/>
          </a:xfrm>
          <a:noFill/>
        </p:spPr>
        <p:txBody>
          <a:bodyPr lIns="90487" tIns="44450" rIns="90487" bIns="44450">
            <a:normAutofit fontScale="90000"/>
          </a:bodyPr>
          <a:lstStyle/>
          <a:p>
            <a:pPr eaLnBrk="1" hangingPunct="1"/>
            <a:r>
              <a:rPr lang="en-GB" smtClean="0"/>
              <a:t>Definitions and specifications</a:t>
            </a:r>
          </a:p>
        </p:txBody>
      </p:sp>
      <p:sp>
        <p:nvSpPr>
          <p:cNvPr id="20482" name="Slide Number Placeholder 5"/>
          <p:cNvSpPr>
            <a:spLocks noGrp="1"/>
          </p:cNvSpPr>
          <p:nvPr>
            <p:ph type="sldNum" sz="quarter" idx="12"/>
          </p:nvPr>
        </p:nvSpPr>
        <p:spPr>
          <a:noFill/>
        </p:spPr>
        <p:txBody>
          <a:bodyPr/>
          <a:lstStyle/>
          <a:p>
            <a:fld id="{D253DF71-C60B-45E2-A2E3-D0936057EDFB}" type="slidenum">
              <a:rPr lang="en-US" smtClean="0"/>
              <a:pPr/>
              <a:t>8</a:t>
            </a:fld>
            <a:endParaRPr lang="en-US" smtClean="0"/>
          </a:p>
        </p:txBody>
      </p:sp>
      <p:sp>
        <p:nvSpPr>
          <p:cNvPr id="20484" name="Rectangle 3"/>
          <p:cNvSpPr>
            <a:spLocks noChangeArrowheads="1"/>
          </p:cNvSpPr>
          <p:nvPr/>
        </p:nvSpPr>
        <p:spPr bwMode="auto">
          <a:xfrm>
            <a:off x="304800" y="762000"/>
            <a:ext cx="7994650" cy="5638800"/>
          </a:xfrm>
          <a:prstGeom prst="rect">
            <a:avLst/>
          </a:prstGeom>
          <a:solidFill>
            <a:srgbClr val="CCFFFF"/>
          </a:solidFill>
          <a:ln w="12700">
            <a:noFill/>
            <a:miter lim="800000"/>
            <a:headEnd/>
            <a:tailEnd/>
          </a:ln>
        </p:spPr>
        <p:txBody>
          <a:bodyPr wrap="none" anchor="ctr"/>
          <a:lstStyle/>
          <a:p>
            <a:endParaRPr lang="en-US"/>
          </a:p>
        </p:txBody>
      </p:sp>
      <p:pic>
        <p:nvPicPr>
          <p:cNvPr id="20485" name="Picture 4" descr="6.1 User-system req.fh10.eps                                   0010579DMacintosh HD                   B8AA5F2E:"/>
          <p:cNvPicPr>
            <a:picLocks noChangeAspect="1" noChangeArrowheads="1"/>
          </p:cNvPicPr>
          <p:nvPr/>
        </p:nvPicPr>
        <p:blipFill>
          <a:blip r:embed="rId2" cstate="print"/>
          <a:srcRect/>
          <a:stretch>
            <a:fillRect/>
          </a:stretch>
        </p:blipFill>
        <p:spPr bwMode="auto">
          <a:xfrm>
            <a:off x="838200" y="862013"/>
            <a:ext cx="6757988" cy="5419725"/>
          </a:xfrm>
          <a:prstGeom prst="rect">
            <a:avLst/>
          </a:prstGeom>
          <a:noFill/>
          <a:ln w="9525">
            <a:noFill/>
            <a:miter lim="800000"/>
            <a:headEnd/>
            <a:tailEnd/>
          </a:ln>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noFill/>
        </p:spPr>
        <p:txBody>
          <a:bodyPr lIns="90487" tIns="44450" rIns="90487" bIns="44450"/>
          <a:lstStyle/>
          <a:p>
            <a:pPr eaLnBrk="1" hangingPunct="1"/>
            <a:r>
              <a:rPr lang="en-GB" smtClean="0"/>
              <a:t>Ethnography</a:t>
            </a:r>
          </a:p>
        </p:txBody>
      </p:sp>
      <p:sp>
        <p:nvSpPr>
          <p:cNvPr id="86020"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A social scientists spends a considerable time observing and analysing how people actually work.</a:t>
            </a:r>
          </a:p>
          <a:p>
            <a:pPr marL="488950" indent="-488950" defTabSz="962025" eaLnBrk="1" hangingPunct="1">
              <a:lnSpc>
                <a:spcPct val="90000"/>
              </a:lnSpc>
            </a:pPr>
            <a:r>
              <a:rPr lang="en-GB" sz="2800" smtClean="0"/>
              <a:t>People do not have to explain or articulate their work.</a:t>
            </a:r>
          </a:p>
          <a:p>
            <a:pPr marL="488950" indent="-488950" defTabSz="962025" eaLnBrk="1" hangingPunct="1">
              <a:lnSpc>
                <a:spcPct val="90000"/>
              </a:lnSpc>
            </a:pPr>
            <a:r>
              <a:rPr lang="en-GB" sz="2800" smtClean="0"/>
              <a:t>Social and organisational factors of importance may be observed.</a:t>
            </a:r>
          </a:p>
          <a:p>
            <a:pPr marL="488950" indent="-488950" defTabSz="962025" eaLnBrk="1" hangingPunct="1">
              <a:lnSpc>
                <a:spcPct val="90000"/>
              </a:lnSpc>
            </a:pPr>
            <a:r>
              <a:rPr lang="en-GB" sz="2800" smtClean="0"/>
              <a:t>Ethnographic studies have shown that work is usually richer and more complex than suggested by simple system models.</a:t>
            </a:r>
          </a:p>
        </p:txBody>
      </p:sp>
      <p:sp>
        <p:nvSpPr>
          <p:cNvPr id="86018" name="Slide Number Placeholder 5"/>
          <p:cNvSpPr>
            <a:spLocks noGrp="1"/>
          </p:cNvSpPr>
          <p:nvPr>
            <p:ph type="sldNum" sz="quarter" idx="12"/>
          </p:nvPr>
        </p:nvSpPr>
        <p:spPr>
          <a:noFill/>
        </p:spPr>
        <p:txBody>
          <a:bodyPr/>
          <a:lstStyle/>
          <a:p>
            <a:fld id="{9B9969E0-7D8F-4CBA-95F8-EE543E3249EE}" type="slidenum">
              <a:rPr lang="en-US" smtClean="0"/>
              <a:pPr/>
              <a:t>80</a:t>
            </a:fld>
            <a:endParaRPr lang="en-US" smtClean="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noFill/>
        </p:spPr>
        <p:txBody>
          <a:bodyPr lIns="90487" tIns="44450" rIns="90487" bIns="44450"/>
          <a:lstStyle/>
          <a:p>
            <a:pPr eaLnBrk="1" hangingPunct="1"/>
            <a:r>
              <a:rPr lang="en-GB" smtClean="0"/>
              <a:t>Focused ethnography</a:t>
            </a:r>
          </a:p>
        </p:txBody>
      </p:sp>
      <p:sp>
        <p:nvSpPr>
          <p:cNvPr id="87044"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t>Developed in a project studying the air traffic control process</a:t>
            </a:r>
          </a:p>
          <a:p>
            <a:pPr marL="488950" indent="-488950" defTabSz="962025" eaLnBrk="1" hangingPunct="1">
              <a:lnSpc>
                <a:spcPct val="90000"/>
              </a:lnSpc>
            </a:pPr>
            <a:r>
              <a:rPr lang="en-GB" sz="2800" smtClean="0"/>
              <a:t>Combines ethnography with prototyping</a:t>
            </a:r>
          </a:p>
          <a:p>
            <a:pPr marL="488950" indent="-488950" defTabSz="962025" eaLnBrk="1" hangingPunct="1">
              <a:lnSpc>
                <a:spcPct val="90000"/>
              </a:lnSpc>
            </a:pPr>
            <a:r>
              <a:rPr lang="en-GB" sz="2800" smtClean="0"/>
              <a:t>Prototype development results in unanswered questions which focus the ethnographic analysis.</a:t>
            </a:r>
          </a:p>
          <a:p>
            <a:pPr marL="488950" indent="-488950" defTabSz="962025" eaLnBrk="1" hangingPunct="1">
              <a:lnSpc>
                <a:spcPct val="90000"/>
              </a:lnSpc>
            </a:pPr>
            <a:r>
              <a:rPr lang="en-GB" sz="2800" smtClean="0"/>
              <a:t>The problem with ethnography is that it studies existing practices which may have some historical basis which is no longer relevant.</a:t>
            </a:r>
            <a:endParaRPr lang="en-GB" sz="2400" smtClean="0"/>
          </a:p>
        </p:txBody>
      </p:sp>
      <p:sp>
        <p:nvSpPr>
          <p:cNvPr id="87042" name="Slide Number Placeholder 5"/>
          <p:cNvSpPr>
            <a:spLocks noGrp="1"/>
          </p:cNvSpPr>
          <p:nvPr>
            <p:ph type="sldNum" sz="quarter" idx="12"/>
          </p:nvPr>
        </p:nvSpPr>
        <p:spPr>
          <a:noFill/>
        </p:spPr>
        <p:txBody>
          <a:bodyPr/>
          <a:lstStyle/>
          <a:p>
            <a:fld id="{519B4F93-687D-4588-96F4-159DD6C31BD3}" type="slidenum">
              <a:rPr lang="en-US" smtClean="0"/>
              <a:pPr/>
              <a:t>81</a:t>
            </a:fld>
            <a:endParaRPr lang="en-US" smtClean="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noFill/>
        </p:spPr>
        <p:txBody>
          <a:bodyPr lIns="90487" tIns="44450" rIns="90487" bIns="44450"/>
          <a:lstStyle/>
          <a:p>
            <a:pPr eaLnBrk="1" hangingPunct="1"/>
            <a:r>
              <a:rPr lang="en-GB" smtClean="0"/>
              <a:t>Ethnography and prototyping</a:t>
            </a:r>
          </a:p>
        </p:txBody>
      </p:sp>
      <p:sp>
        <p:nvSpPr>
          <p:cNvPr id="88066" name="Slide Number Placeholder 5"/>
          <p:cNvSpPr>
            <a:spLocks noGrp="1"/>
          </p:cNvSpPr>
          <p:nvPr>
            <p:ph type="sldNum" sz="quarter" idx="12"/>
          </p:nvPr>
        </p:nvSpPr>
        <p:spPr>
          <a:noFill/>
        </p:spPr>
        <p:txBody>
          <a:bodyPr/>
          <a:lstStyle/>
          <a:p>
            <a:fld id="{7496958B-F674-4FA0-B390-C76DBAFF51AF}" type="slidenum">
              <a:rPr lang="en-US" smtClean="0"/>
              <a:pPr/>
              <a:t>82</a:t>
            </a:fld>
            <a:endParaRPr lang="en-US" smtClean="0"/>
          </a:p>
        </p:txBody>
      </p:sp>
      <p:sp>
        <p:nvSpPr>
          <p:cNvPr id="88068" name="Rectangle 3"/>
          <p:cNvSpPr>
            <a:spLocks noChangeArrowheads="1"/>
          </p:cNvSpPr>
          <p:nvPr/>
        </p:nvSpPr>
        <p:spPr bwMode="auto">
          <a:xfrm>
            <a:off x="304800" y="2133600"/>
            <a:ext cx="8458200" cy="3352800"/>
          </a:xfrm>
          <a:prstGeom prst="rect">
            <a:avLst/>
          </a:prstGeom>
          <a:solidFill>
            <a:srgbClr val="CCFFFF"/>
          </a:solidFill>
          <a:ln w="12700">
            <a:noFill/>
            <a:miter lim="800000"/>
            <a:headEnd/>
            <a:tailEnd/>
          </a:ln>
        </p:spPr>
        <p:txBody>
          <a:bodyPr wrap="none" anchor="ctr"/>
          <a:lstStyle/>
          <a:p>
            <a:endParaRPr lang="en-US"/>
          </a:p>
        </p:txBody>
      </p:sp>
      <p:pic>
        <p:nvPicPr>
          <p:cNvPr id="88069" name="Picture 4" descr="7.9.eps                                                        001BF29EMacintosh HD                   B8AA5F2E:"/>
          <p:cNvPicPr>
            <a:picLocks noChangeAspect="1" noChangeArrowheads="1"/>
          </p:cNvPicPr>
          <p:nvPr/>
        </p:nvPicPr>
        <p:blipFill>
          <a:blip r:embed="rId2" cstate="print"/>
          <a:srcRect/>
          <a:stretch>
            <a:fillRect/>
          </a:stretch>
        </p:blipFill>
        <p:spPr bwMode="auto">
          <a:xfrm>
            <a:off x="914400" y="2819400"/>
            <a:ext cx="7543800" cy="1976438"/>
          </a:xfrm>
          <a:prstGeom prst="rect">
            <a:avLst/>
          </a:prstGeom>
          <a:noFill/>
          <a:ln w="9525">
            <a:noFill/>
            <a:miter lim="800000"/>
            <a:headEnd/>
            <a:tailEnd/>
          </a:ln>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en-GB" smtClean="0"/>
              <a:t>Scope of ethnography</a:t>
            </a:r>
          </a:p>
        </p:txBody>
      </p:sp>
      <p:sp>
        <p:nvSpPr>
          <p:cNvPr id="89092" name="Rectangle 3"/>
          <p:cNvSpPr>
            <a:spLocks noGrp="1" noChangeArrowheads="1"/>
          </p:cNvSpPr>
          <p:nvPr>
            <p:ph idx="1"/>
          </p:nvPr>
        </p:nvSpPr>
        <p:spPr/>
        <p:txBody>
          <a:bodyPr/>
          <a:lstStyle/>
          <a:p>
            <a:pPr eaLnBrk="1" hangingPunct="1"/>
            <a:r>
              <a:rPr lang="en-GB" smtClean="0"/>
              <a:t>Requirements that are derived from the way that people actually work rather than the way I which process definitions suggest that they ought to work.</a:t>
            </a:r>
          </a:p>
          <a:p>
            <a:pPr eaLnBrk="1" hangingPunct="1"/>
            <a:r>
              <a:rPr lang="en-GB" smtClean="0"/>
              <a:t>Requirements that are derived from cooperation and awareness of other people’s activities.</a:t>
            </a:r>
          </a:p>
        </p:txBody>
      </p:sp>
      <p:sp>
        <p:nvSpPr>
          <p:cNvPr id="89090" name="Slide Number Placeholder 5"/>
          <p:cNvSpPr>
            <a:spLocks noGrp="1"/>
          </p:cNvSpPr>
          <p:nvPr>
            <p:ph type="sldNum" sz="quarter" idx="12"/>
          </p:nvPr>
        </p:nvSpPr>
        <p:spPr>
          <a:noFill/>
        </p:spPr>
        <p:txBody>
          <a:bodyPr/>
          <a:lstStyle/>
          <a:p>
            <a:fld id="{D7A87A4B-F84C-40F5-B069-E34CE481BE87}" type="slidenum">
              <a:rPr lang="en-US" smtClean="0"/>
              <a:pPr/>
              <a:t>83</a:t>
            </a:fld>
            <a:endParaRPr lang="en-US"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noFill/>
        </p:spPr>
        <p:txBody>
          <a:bodyPr lIns="90487" tIns="44450" rIns="90487" bIns="44450"/>
          <a:lstStyle/>
          <a:p>
            <a:pPr eaLnBrk="1" hangingPunct="1"/>
            <a:r>
              <a:rPr lang="en-GB" smtClean="0"/>
              <a:t>Requirements validation</a:t>
            </a:r>
          </a:p>
        </p:txBody>
      </p:sp>
      <p:sp>
        <p:nvSpPr>
          <p:cNvPr id="90116" name="Rectangle 3"/>
          <p:cNvSpPr>
            <a:spLocks noGrp="1" noChangeArrowheads="1"/>
          </p:cNvSpPr>
          <p:nvPr>
            <p:ph idx="1"/>
          </p:nvPr>
        </p:nvSpPr>
        <p:spPr>
          <a:noFill/>
        </p:spPr>
        <p:txBody>
          <a:bodyPr lIns="90487" tIns="44450" rIns="90487" bIns="44450"/>
          <a:lstStyle/>
          <a:p>
            <a:pPr eaLnBrk="1" hangingPunct="1"/>
            <a:r>
              <a:rPr lang="en-GB" smtClean="0"/>
              <a:t>Concerned with demonstrating that the requirements define the system that the customer really wants.</a:t>
            </a:r>
          </a:p>
          <a:p>
            <a:pPr eaLnBrk="1" hangingPunct="1"/>
            <a:r>
              <a:rPr lang="en-GB" smtClean="0"/>
              <a:t>Requirements error costs are high so validation is very important</a:t>
            </a:r>
          </a:p>
          <a:p>
            <a:pPr lvl="1" eaLnBrk="1" hangingPunct="1"/>
            <a:r>
              <a:rPr lang="en-GB" smtClean="0"/>
              <a:t>Fixing a requirements error after delivery may cost up to 100 times the cost of fixing an implementation error.</a:t>
            </a:r>
          </a:p>
        </p:txBody>
      </p:sp>
      <p:sp>
        <p:nvSpPr>
          <p:cNvPr id="90114" name="Slide Number Placeholder 5"/>
          <p:cNvSpPr>
            <a:spLocks noGrp="1"/>
          </p:cNvSpPr>
          <p:nvPr>
            <p:ph type="sldNum" sz="quarter" idx="12"/>
          </p:nvPr>
        </p:nvSpPr>
        <p:spPr>
          <a:noFill/>
        </p:spPr>
        <p:txBody>
          <a:bodyPr/>
          <a:lstStyle/>
          <a:p>
            <a:fld id="{E971AEFF-92D9-4C03-8346-E2B0209DABA4}" type="slidenum">
              <a:rPr lang="en-US" smtClean="0"/>
              <a:pPr/>
              <a:t>84</a:t>
            </a:fld>
            <a:endParaRPr lang="en-US" smtClean="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noFill/>
        </p:spPr>
        <p:txBody>
          <a:bodyPr lIns="90487" tIns="44450" rIns="90487" bIns="44450"/>
          <a:lstStyle/>
          <a:p>
            <a:pPr eaLnBrk="1" hangingPunct="1"/>
            <a:r>
              <a:rPr lang="en-GB" smtClean="0"/>
              <a:t>Requirements checking</a:t>
            </a:r>
          </a:p>
        </p:txBody>
      </p:sp>
      <p:sp>
        <p:nvSpPr>
          <p:cNvPr id="91140" name="Rectangle 3"/>
          <p:cNvSpPr>
            <a:spLocks noGrp="1" noChangeArrowheads="1"/>
          </p:cNvSpPr>
          <p:nvPr>
            <p:ph idx="1"/>
          </p:nvPr>
        </p:nvSpPr>
        <p:spPr>
          <a:noFill/>
        </p:spPr>
        <p:txBody>
          <a:bodyPr lIns="90487" tIns="44450" rIns="90487" bIns="44450"/>
          <a:lstStyle/>
          <a:p>
            <a:pPr marL="488950" indent="-488950" defTabSz="962025" eaLnBrk="1" hangingPunct="1"/>
            <a:r>
              <a:rPr lang="en-GB" sz="2400" smtClean="0">
                <a:solidFill>
                  <a:srgbClr val="FF0000"/>
                </a:solidFill>
              </a:rPr>
              <a:t>Validity</a:t>
            </a:r>
            <a:r>
              <a:rPr lang="en-GB" sz="2400" smtClean="0"/>
              <a:t>. Does the system provide the functions which best support the customer’s needs?</a:t>
            </a:r>
          </a:p>
          <a:p>
            <a:pPr marL="488950" indent="-488950" defTabSz="962025" eaLnBrk="1" hangingPunct="1"/>
            <a:r>
              <a:rPr lang="en-GB" sz="2400" smtClean="0">
                <a:solidFill>
                  <a:srgbClr val="FF0000"/>
                </a:solidFill>
              </a:rPr>
              <a:t>Consistency</a:t>
            </a:r>
            <a:r>
              <a:rPr lang="en-GB" sz="2400" smtClean="0"/>
              <a:t>. Are there any requirements conflicts?</a:t>
            </a:r>
          </a:p>
          <a:p>
            <a:pPr marL="488950" indent="-488950" defTabSz="962025" eaLnBrk="1" hangingPunct="1"/>
            <a:r>
              <a:rPr lang="en-GB" sz="2400" smtClean="0">
                <a:solidFill>
                  <a:srgbClr val="FF0000"/>
                </a:solidFill>
              </a:rPr>
              <a:t>Completeness</a:t>
            </a:r>
            <a:r>
              <a:rPr lang="en-GB" sz="2400" smtClean="0"/>
              <a:t>. Are all functions required by the customer included?</a:t>
            </a:r>
          </a:p>
          <a:p>
            <a:pPr marL="488950" indent="-488950" defTabSz="962025" eaLnBrk="1" hangingPunct="1"/>
            <a:r>
              <a:rPr lang="en-GB" sz="2400" smtClean="0">
                <a:solidFill>
                  <a:srgbClr val="FF0000"/>
                </a:solidFill>
              </a:rPr>
              <a:t>Realism</a:t>
            </a:r>
            <a:r>
              <a:rPr lang="en-GB" sz="2400" smtClean="0"/>
              <a:t>. Can the requirements be implemented given available budget and technology</a:t>
            </a:r>
          </a:p>
          <a:p>
            <a:pPr marL="488950" indent="-488950" defTabSz="962025" eaLnBrk="1" hangingPunct="1"/>
            <a:r>
              <a:rPr lang="en-GB" sz="2400" smtClean="0">
                <a:solidFill>
                  <a:srgbClr val="FF0000"/>
                </a:solidFill>
              </a:rPr>
              <a:t>Verifiability</a:t>
            </a:r>
            <a:r>
              <a:rPr lang="en-GB" sz="2400" smtClean="0"/>
              <a:t>. Can the requirements be checked?</a:t>
            </a:r>
          </a:p>
        </p:txBody>
      </p:sp>
      <p:sp>
        <p:nvSpPr>
          <p:cNvPr id="91138" name="Slide Number Placeholder 5"/>
          <p:cNvSpPr>
            <a:spLocks noGrp="1"/>
          </p:cNvSpPr>
          <p:nvPr>
            <p:ph type="sldNum" sz="quarter" idx="12"/>
          </p:nvPr>
        </p:nvSpPr>
        <p:spPr>
          <a:noFill/>
        </p:spPr>
        <p:txBody>
          <a:bodyPr/>
          <a:lstStyle/>
          <a:p>
            <a:fld id="{A3F54CFA-51C5-4C8B-9BD0-034B9749AFE6}" type="slidenum">
              <a:rPr lang="en-US" smtClean="0"/>
              <a:pPr/>
              <a:t>85</a:t>
            </a:fld>
            <a:endParaRPr lang="en-US" smtClean="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381000" y="266700"/>
            <a:ext cx="8305800" cy="1104900"/>
          </a:xfrm>
        </p:spPr>
        <p:txBody>
          <a:bodyPr/>
          <a:lstStyle/>
          <a:p>
            <a:pPr eaLnBrk="1" hangingPunct="1"/>
            <a:r>
              <a:rPr lang="en-GB" smtClean="0"/>
              <a:t>Requirements validation techniques</a:t>
            </a:r>
          </a:p>
        </p:txBody>
      </p:sp>
      <p:sp>
        <p:nvSpPr>
          <p:cNvPr id="92164" name="Rectangle 3"/>
          <p:cNvSpPr>
            <a:spLocks noGrp="1" noChangeArrowheads="1"/>
          </p:cNvSpPr>
          <p:nvPr>
            <p:ph idx="1"/>
          </p:nvPr>
        </p:nvSpPr>
        <p:spPr/>
        <p:txBody>
          <a:bodyPr/>
          <a:lstStyle/>
          <a:p>
            <a:pPr eaLnBrk="1" hangingPunct="1">
              <a:lnSpc>
                <a:spcPct val="90000"/>
              </a:lnSpc>
            </a:pPr>
            <a:r>
              <a:rPr lang="en-GB" sz="2800" smtClean="0"/>
              <a:t>Requirements reviews</a:t>
            </a:r>
          </a:p>
          <a:p>
            <a:pPr lvl="1" eaLnBrk="1" hangingPunct="1">
              <a:lnSpc>
                <a:spcPct val="90000"/>
              </a:lnSpc>
            </a:pPr>
            <a:r>
              <a:rPr lang="en-GB" sz="2400" smtClean="0"/>
              <a:t>Systematic manual analysis of the requirements.</a:t>
            </a:r>
          </a:p>
          <a:p>
            <a:pPr eaLnBrk="1" hangingPunct="1">
              <a:lnSpc>
                <a:spcPct val="90000"/>
              </a:lnSpc>
            </a:pPr>
            <a:r>
              <a:rPr lang="en-GB" sz="2800" smtClean="0"/>
              <a:t>Prototyping</a:t>
            </a:r>
          </a:p>
          <a:p>
            <a:pPr lvl="1" eaLnBrk="1" hangingPunct="1">
              <a:lnSpc>
                <a:spcPct val="90000"/>
              </a:lnSpc>
            </a:pPr>
            <a:r>
              <a:rPr lang="en-GB" sz="2400" smtClean="0"/>
              <a:t>Using an executable model of the system to check requirements. Covered in Chapter 17.</a:t>
            </a:r>
          </a:p>
          <a:p>
            <a:pPr eaLnBrk="1" hangingPunct="1">
              <a:lnSpc>
                <a:spcPct val="90000"/>
              </a:lnSpc>
            </a:pPr>
            <a:r>
              <a:rPr lang="en-GB" sz="2800" smtClean="0"/>
              <a:t>Test-case generation</a:t>
            </a:r>
          </a:p>
          <a:p>
            <a:pPr lvl="1" eaLnBrk="1" hangingPunct="1">
              <a:lnSpc>
                <a:spcPct val="90000"/>
              </a:lnSpc>
            </a:pPr>
            <a:r>
              <a:rPr lang="en-GB" sz="2400" smtClean="0"/>
              <a:t>Developing tests for requirements to check testability.</a:t>
            </a:r>
          </a:p>
          <a:p>
            <a:pPr eaLnBrk="1" hangingPunct="1">
              <a:lnSpc>
                <a:spcPct val="90000"/>
              </a:lnSpc>
              <a:buFont typeface="Wingdings" pitchFamily="2" charset="2"/>
              <a:buNone/>
            </a:pPr>
            <a:endParaRPr lang="en-GB" sz="2800" smtClean="0"/>
          </a:p>
        </p:txBody>
      </p:sp>
      <p:sp>
        <p:nvSpPr>
          <p:cNvPr id="92162" name="Slide Number Placeholder 5"/>
          <p:cNvSpPr>
            <a:spLocks noGrp="1"/>
          </p:cNvSpPr>
          <p:nvPr>
            <p:ph type="sldNum" sz="quarter" idx="12"/>
          </p:nvPr>
        </p:nvSpPr>
        <p:spPr>
          <a:noFill/>
        </p:spPr>
        <p:txBody>
          <a:bodyPr/>
          <a:lstStyle/>
          <a:p>
            <a:fld id="{F53C5DE2-F96B-44BF-8043-3454CCD8F593}" type="slidenum">
              <a:rPr lang="en-US" smtClean="0"/>
              <a:pPr/>
              <a:t>86</a:t>
            </a:fld>
            <a:endParaRPr 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noFill/>
        </p:spPr>
        <p:txBody>
          <a:bodyPr lIns="90487" tIns="44450" rIns="90487" bIns="44450"/>
          <a:lstStyle/>
          <a:p>
            <a:pPr eaLnBrk="1" hangingPunct="1"/>
            <a:r>
              <a:rPr lang="en-GB" smtClean="0"/>
              <a:t>Requirements reviews</a:t>
            </a:r>
          </a:p>
        </p:txBody>
      </p:sp>
      <p:sp>
        <p:nvSpPr>
          <p:cNvPr id="93188" name="Rectangle 3"/>
          <p:cNvSpPr>
            <a:spLocks noGrp="1" noChangeArrowheads="1"/>
          </p:cNvSpPr>
          <p:nvPr>
            <p:ph idx="1"/>
          </p:nvPr>
        </p:nvSpPr>
        <p:spPr>
          <a:noFill/>
        </p:spPr>
        <p:txBody>
          <a:bodyPr lIns="90487" tIns="44450" rIns="90487" bIns="44450"/>
          <a:lstStyle/>
          <a:p>
            <a:pPr eaLnBrk="1" hangingPunct="1"/>
            <a:r>
              <a:rPr lang="en-GB" sz="2800" smtClean="0"/>
              <a:t>Regular reviews should be held while the requirements definition is being formulated.</a:t>
            </a:r>
          </a:p>
          <a:p>
            <a:pPr eaLnBrk="1" hangingPunct="1"/>
            <a:r>
              <a:rPr lang="en-GB" sz="2800" smtClean="0"/>
              <a:t>Both client and contractor staff should be involved in reviews.</a:t>
            </a:r>
          </a:p>
          <a:p>
            <a:pPr eaLnBrk="1" hangingPunct="1"/>
            <a:r>
              <a:rPr lang="en-GB" sz="2800" smtClean="0"/>
              <a:t>Reviews may be formal (with completed documents) or informal. Good communications between developers, customers and users can resolve problems at an early stage.</a:t>
            </a:r>
          </a:p>
        </p:txBody>
      </p:sp>
      <p:sp>
        <p:nvSpPr>
          <p:cNvPr id="93186" name="Slide Number Placeholder 5"/>
          <p:cNvSpPr>
            <a:spLocks noGrp="1"/>
          </p:cNvSpPr>
          <p:nvPr>
            <p:ph type="sldNum" sz="quarter" idx="12"/>
          </p:nvPr>
        </p:nvSpPr>
        <p:spPr>
          <a:noFill/>
        </p:spPr>
        <p:txBody>
          <a:bodyPr/>
          <a:lstStyle/>
          <a:p>
            <a:fld id="{24578FD0-0821-4979-9F78-70403D5DE8B9}" type="slidenum">
              <a:rPr lang="en-US" smtClean="0"/>
              <a:pPr/>
              <a:t>87</a:t>
            </a:fld>
            <a:endParaRPr lang="en-US" smtClean="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noFill/>
        </p:spPr>
        <p:txBody>
          <a:bodyPr lIns="90487" tIns="44450" rIns="90487" bIns="44450"/>
          <a:lstStyle/>
          <a:p>
            <a:pPr eaLnBrk="1" hangingPunct="1"/>
            <a:r>
              <a:rPr lang="en-GB" smtClean="0"/>
              <a:t>Review checks</a:t>
            </a:r>
          </a:p>
        </p:txBody>
      </p:sp>
      <p:sp>
        <p:nvSpPr>
          <p:cNvPr id="94212" name="Rectangle 3"/>
          <p:cNvSpPr>
            <a:spLocks noGrp="1" noChangeArrowheads="1"/>
          </p:cNvSpPr>
          <p:nvPr>
            <p:ph idx="1"/>
          </p:nvPr>
        </p:nvSpPr>
        <p:spPr>
          <a:noFill/>
        </p:spPr>
        <p:txBody>
          <a:bodyPr lIns="90487" tIns="44450" rIns="90487" bIns="44450"/>
          <a:lstStyle/>
          <a:p>
            <a:pPr marL="488950" indent="-488950" defTabSz="962025" eaLnBrk="1" hangingPunct="1">
              <a:lnSpc>
                <a:spcPct val="90000"/>
              </a:lnSpc>
            </a:pPr>
            <a:r>
              <a:rPr lang="en-GB" sz="2800" smtClean="0">
                <a:solidFill>
                  <a:srgbClr val="FF0000"/>
                </a:solidFill>
              </a:rPr>
              <a:t>Verifiability</a:t>
            </a:r>
            <a:r>
              <a:rPr lang="en-GB" sz="2800" smtClean="0"/>
              <a:t>. Is the requirement realistically testable?</a:t>
            </a:r>
          </a:p>
          <a:p>
            <a:pPr marL="488950" indent="-488950" defTabSz="962025" eaLnBrk="1" hangingPunct="1">
              <a:lnSpc>
                <a:spcPct val="90000"/>
              </a:lnSpc>
            </a:pPr>
            <a:r>
              <a:rPr lang="en-GB" sz="2800" smtClean="0">
                <a:solidFill>
                  <a:srgbClr val="FF0000"/>
                </a:solidFill>
              </a:rPr>
              <a:t>Comprehensibility</a:t>
            </a:r>
            <a:r>
              <a:rPr lang="en-GB" sz="2800" smtClean="0"/>
              <a:t>. Is the requirement properly understood?</a:t>
            </a:r>
          </a:p>
          <a:p>
            <a:pPr marL="488950" indent="-488950" defTabSz="962025" eaLnBrk="1" hangingPunct="1">
              <a:lnSpc>
                <a:spcPct val="90000"/>
              </a:lnSpc>
            </a:pPr>
            <a:r>
              <a:rPr lang="en-GB" sz="2800" smtClean="0">
                <a:solidFill>
                  <a:srgbClr val="FF0000"/>
                </a:solidFill>
              </a:rPr>
              <a:t>Traceability</a:t>
            </a:r>
            <a:r>
              <a:rPr lang="en-GB" sz="2800" smtClean="0"/>
              <a:t>. Is the origin of the requirement clearly stated?</a:t>
            </a:r>
          </a:p>
          <a:p>
            <a:pPr marL="488950" indent="-488950" defTabSz="962025" eaLnBrk="1" hangingPunct="1">
              <a:lnSpc>
                <a:spcPct val="90000"/>
              </a:lnSpc>
            </a:pPr>
            <a:r>
              <a:rPr lang="en-GB" sz="2800" smtClean="0">
                <a:solidFill>
                  <a:srgbClr val="FF0000"/>
                </a:solidFill>
              </a:rPr>
              <a:t>Adaptability</a:t>
            </a:r>
            <a:r>
              <a:rPr lang="en-GB" sz="2800" smtClean="0"/>
              <a:t>. Can the requirement be changed without a large impact on other requirements?</a:t>
            </a:r>
          </a:p>
        </p:txBody>
      </p:sp>
      <p:sp>
        <p:nvSpPr>
          <p:cNvPr id="94210" name="Slide Number Placeholder 5"/>
          <p:cNvSpPr>
            <a:spLocks noGrp="1"/>
          </p:cNvSpPr>
          <p:nvPr>
            <p:ph type="sldNum" sz="quarter" idx="12"/>
          </p:nvPr>
        </p:nvSpPr>
        <p:spPr>
          <a:noFill/>
        </p:spPr>
        <p:txBody>
          <a:bodyPr/>
          <a:lstStyle/>
          <a:p>
            <a:fld id="{4A4D1123-37FF-4B76-8C46-0C641DE47A1D}" type="slidenum">
              <a:rPr lang="en-US" smtClean="0"/>
              <a:pPr/>
              <a:t>88</a:t>
            </a:fld>
            <a:endParaRPr lang="en-US" smtClean="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en-GB" smtClean="0"/>
              <a:t>Requirements management</a:t>
            </a:r>
          </a:p>
        </p:txBody>
      </p:sp>
      <p:sp>
        <p:nvSpPr>
          <p:cNvPr id="95236" name="Rectangle 3"/>
          <p:cNvSpPr>
            <a:spLocks noGrp="1" noChangeArrowheads="1"/>
          </p:cNvSpPr>
          <p:nvPr>
            <p:ph idx="1"/>
          </p:nvPr>
        </p:nvSpPr>
        <p:spPr/>
        <p:txBody>
          <a:bodyPr/>
          <a:lstStyle/>
          <a:p>
            <a:pPr marL="488950" indent="-488950" defTabSz="962025" eaLnBrk="1" hangingPunct="1">
              <a:lnSpc>
                <a:spcPct val="90000"/>
              </a:lnSpc>
            </a:pPr>
            <a:r>
              <a:rPr lang="en-GB" sz="2800" smtClean="0"/>
              <a:t>Requirements management is the process of managing changing requirements during the requirements engineering process and system development.</a:t>
            </a:r>
          </a:p>
          <a:p>
            <a:pPr marL="488950" indent="-488950" defTabSz="962025" eaLnBrk="1" hangingPunct="1">
              <a:lnSpc>
                <a:spcPct val="90000"/>
              </a:lnSpc>
            </a:pPr>
            <a:r>
              <a:rPr lang="en-GB" sz="2800" smtClean="0"/>
              <a:t>Requirements are inevitably incomplete and inconsistent</a:t>
            </a:r>
          </a:p>
          <a:p>
            <a:pPr marL="1089025" lvl="1" indent="-479425" defTabSz="962025" eaLnBrk="1" hangingPunct="1">
              <a:lnSpc>
                <a:spcPct val="90000"/>
              </a:lnSpc>
            </a:pPr>
            <a:r>
              <a:rPr lang="en-GB" sz="2400" smtClean="0"/>
              <a:t>New requirements emerge during the process as business needs change and a better understanding of the system is developed;</a:t>
            </a:r>
          </a:p>
          <a:p>
            <a:pPr marL="1089025" lvl="1" indent="-479425" defTabSz="962025" eaLnBrk="1" hangingPunct="1">
              <a:lnSpc>
                <a:spcPct val="90000"/>
              </a:lnSpc>
            </a:pPr>
            <a:r>
              <a:rPr lang="en-GB" sz="2400" smtClean="0"/>
              <a:t>Different viewpoints have different requirements and these are often contradictory.</a:t>
            </a:r>
          </a:p>
        </p:txBody>
      </p:sp>
      <p:sp>
        <p:nvSpPr>
          <p:cNvPr id="95234" name="Slide Number Placeholder 5"/>
          <p:cNvSpPr>
            <a:spLocks noGrp="1"/>
          </p:cNvSpPr>
          <p:nvPr>
            <p:ph type="sldNum" sz="quarter" idx="12"/>
          </p:nvPr>
        </p:nvSpPr>
        <p:spPr>
          <a:noFill/>
        </p:spPr>
        <p:txBody>
          <a:bodyPr/>
          <a:lstStyle/>
          <a:p>
            <a:fld id="{A19C4ACF-DEAB-4B0B-A470-C9CB0ADDD26A}" type="slidenum">
              <a:rPr lang="en-US" smtClean="0"/>
              <a:pPr/>
              <a:t>89</a:t>
            </a:fld>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143000" y="304800"/>
            <a:ext cx="7793038" cy="838200"/>
          </a:xfrm>
          <a:noFill/>
        </p:spPr>
        <p:txBody>
          <a:bodyPr lIns="90487" tIns="44450" rIns="90487" bIns="44450"/>
          <a:lstStyle/>
          <a:p>
            <a:pPr eaLnBrk="1" hangingPunct="1"/>
            <a:r>
              <a:rPr lang="en-GB" smtClean="0"/>
              <a:t>Requirements readers</a:t>
            </a:r>
          </a:p>
        </p:txBody>
      </p:sp>
      <p:sp>
        <p:nvSpPr>
          <p:cNvPr id="21506" name="Slide Number Placeholder 5"/>
          <p:cNvSpPr>
            <a:spLocks noGrp="1"/>
          </p:cNvSpPr>
          <p:nvPr>
            <p:ph type="sldNum" sz="quarter" idx="12"/>
          </p:nvPr>
        </p:nvSpPr>
        <p:spPr>
          <a:noFill/>
        </p:spPr>
        <p:txBody>
          <a:bodyPr/>
          <a:lstStyle/>
          <a:p>
            <a:fld id="{6C75F3F4-69CC-482A-AD54-E595A00A884B}" type="slidenum">
              <a:rPr lang="en-US" smtClean="0"/>
              <a:pPr/>
              <a:t>9</a:t>
            </a:fld>
            <a:endParaRPr lang="en-US" smtClean="0"/>
          </a:p>
        </p:txBody>
      </p:sp>
      <p:sp>
        <p:nvSpPr>
          <p:cNvPr id="21508" name="Rectangle 3"/>
          <p:cNvSpPr>
            <a:spLocks noChangeArrowheads="1"/>
          </p:cNvSpPr>
          <p:nvPr/>
        </p:nvSpPr>
        <p:spPr bwMode="auto">
          <a:xfrm>
            <a:off x="1125538" y="1524000"/>
            <a:ext cx="6962775" cy="4876800"/>
          </a:xfrm>
          <a:prstGeom prst="rect">
            <a:avLst/>
          </a:prstGeom>
          <a:solidFill>
            <a:srgbClr val="CCFFFF"/>
          </a:solidFill>
          <a:ln w="12700">
            <a:noFill/>
            <a:miter lim="800000"/>
            <a:headEnd/>
            <a:tailEnd/>
          </a:ln>
        </p:spPr>
        <p:txBody>
          <a:bodyPr wrap="none" anchor="ctr"/>
          <a:lstStyle/>
          <a:p>
            <a:endParaRPr lang="en-US"/>
          </a:p>
        </p:txBody>
      </p:sp>
      <p:pic>
        <p:nvPicPr>
          <p:cNvPr id="21509" name="Picture 4" descr="6.2 Req-readers.eps                                            0010579DMacintosh HD                   B8AA5F2E:"/>
          <p:cNvPicPr>
            <a:picLocks noChangeAspect="1" noChangeArrowheads="1"/>
          </p:cNvPicPr>
          <p:nvPr/>
        </p:nvPicPr>
        <p:blipFill>
          <a:blip r:embed="rId2" cstate="print"/>
          <a:srcRect/>
          <a:stretch>
            <a:fillRect/>
          </a:stretch>
        </p:blipFill>
        <p:spPr bwMode="auto">
          <a:xfrm>
            <a:off x="1898650" y="1676400"/>
            <a:ext cx="5416550" cy="4640263"/>
          </a:xfrm>
          <a:prstGeom prst="rect">
            <a:avLst/>
          </a:prstGeom>
          <a:noFill/>
          <a:ln w="9525">
            <a:noFill/>
            <a:miter lim="800000"/>
            <a:headEnd/>
            <a:tailEnd/>
          </a:ln>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en-GB" smtClean="0"/>
              <a:t>Requirements change</a:t>
            </a:r>
          </a:p>
        </p:txBody>
      </p:sp>
      <p:sp>
        <p:nvSpPr>
          <p:cNvPr id="96260" name="Rectangle 3"/>
          <p:cNvSpPr>
            <a:spLocks noGrp="1" noChangeArrowheads="1"/>
          </p:cNvSpPr>
          <p:nvPr>
            <p:ph idx="1"/>
          </p:nvPr>
        </p:nvSpPr>
        <p:spPr/>
        <p:txBody>
          <a:bodyPr/>
          <a:lstStyle/>
          <a:p>
            <a:pPr eaLnBrk="1" hangingPunct="1"/>
            <a:r>
              <a:rPr lang="en-GB" sz="2800" smtClean="0"/>
              <a:t>The priority of requirements from different viewpoints changes during the development process.</a:t>
            </a:r>
          </a:p>
          <a:p>
            <a:pPr eaLnBrk="1" hangingPunct="1"/>
            <a:r>
              <a:rPr lang="en-GB" sz="2800" smtClean="0"/>
              <a:t>System customers may specify requirements from a business perspective that conflict with end-user requirements.</a:t>
            </a:r>
          </a:p>
          <a:p>
            <a:pPr eaLnBrk="1" hangingPunct="1"/>
            <a:r>
              <a:rPr lang="en-GB" sz="2800" smtClean="0"/>
              <a:t>The business and technical environment of the system changes during its development.</a:t>
            </a:r>
          </a:p>
        </p:txBody>
      </p:sp>
      <p:sp>
        <p:nvSpPr>
          <p:cNvPr id="96258" name="Slide Number Placeholder 5"/>
          <p:cNvSpPr>
            <a:spLocks noGrp="1"/>
          </p:cNvSpPr>
          <p:nvPr>
            <p:ph type="sldNum" sz="quarter" idx="12"/>
          </p:nvPr>
        </p:nvSpPr>
        <p:spPr>
          <a:noFill/>
        </p:spPr>
        <p:txBody>
          <a:bodyPr/>
          <a:lstStyle/>
          <a:p>
            <a:fld id="{3BD93103-C636-4A96-A2CC-3477AC6E08D8}" type="slidenum">
              <a:rPr lang="en-US" smtClean="0"/>
              <a:pPr/>
              <a:t>90</a:t>
            </a:fld>
            <a:endParaRPr lang="en-US"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noFill/>
        </p:spPr>
        <p:txBody>
          <a:bodyPr lIns="90487" tIns="44450" rIns="90487" bIns="44450"/>
          <a:lstStyle/>
          <a:p>
            <a:pPr eaLnBrk="1" hangingPunct="1"/>
            <a:r>
              <a:rPr lang="en-GB" smtClean="0"/>
              <a:t>Requirements evolution</a:t>
            </a:r>
          </a:p>
        </p:txBody>
      </p:sp>
      <p:sp>
        <p:nvSpPr>
          <p:cNvPr id="97282" name="Slide Number Placeholder 5"/>
          <p:cNvSpPr>
            <a:spLocks noGrp="1"/>
          </p:cNvSpPr>
          <p:nvPr>
            <p:ph type="sldNum" sz="quarter" idx="12"/>
          </p:nvPr>
        </p:nvSpPr>
        <p:spPr>
          <a:noFill/>
        </p:spPr>
        <p:txBody>
          <a:bodyPr/>
          <a:lstStyle/>
          <a:p>
            <a:fld id="{A560B455-32EB-4F4E-B2B2-188D09757C33}" type="slidenum">
              <a:rPr lang="en-US" smtClean="0"/>
              <a:pPr/>
              <a:t>91</a:t>
            </a:fld>
            <a:endParaRPr lang="en-US" smtClean="0"/>
          </a:p>
        </p:txBody>
      </p:sp>
      <p:sp>
        <p:nvSpPr>
          <p:cNvPr id="97284" name="Rectangle 3"/>
          <p:cNvSpPr>
            <a:spLocks noChangeArrowheads="1"/>
          </p:cNvSpPr>
          <p:nvPr/>
        </p:nvSpPr>
        <p:spPr bwMode="auto">
          <a:xfrm>
            <a:off x="533400" y="2133600"/>
            <a:ext cx="8077200" cy="4267200"/>
          </a:xfrm>
          <a:prstGeom prst="rect">
            <a:avLst/>
          </a:prstGeom>
          <a:solidFill>
            <a:srgbClr val="CCFFFF"/>
          </a:solidFill>
          <a:ln w="12700">
            <a:noFill/>
            <a:miter lim="800000"/>
            <a:headEnd/>
            <a:tailEnd/>
          </a:ln>
        </p:spPr>
        <p:txBody>
          <a:bodyPr wrap="none" anchor="ctr"/>
          <a:lstStyle/>
          <a:p>
            <a:endParaRPr lang="en-US"/>
          </a:p>
        </p:txBody>
      </p:sp>
      <p:pic>
        <p:nvPicPr>
          <p:cNvPr id="97285" name="Picture 4" descr="7.10.eps                                                       001BF29EMacintosh HD                   B8AA5F2E:"/>
          <p:cNvPicPr>
            <a:picLocks noChangeAspect="1" noChangeArrowheads="1"/>
          </p:cNvPicPr>
          <p:nvPr/>
        </p:nvPicPr>
        <p:blipFill>
          <a:blip r:embed="rId2" cstate="print"/>
          <a:srcRect/>
          <a:stretch>
            <a:fillRect/>
          </a:stretch>
        </p:blipFill>
        <p:spPr bwMode="auto">
          <a:xfrm>
            <a:off x="1371600" y="2743200"/>
            <a:ext cx="6248400" cy="3138488"/>
          </a:xfrm>
          <a:prstGeom prst="rect">
            <a:avLst/>
          </a:prstGeom>
          <a:noFill/>
          <a:ln w="9525">
            <a:noFill/>
            <a:miter lim="800000"/>
            <a:headEnd/>
            <a:tailEnd/>
          </a:ln>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1371600" y="266700"/>
            <a:ext cx="7162800" cy="1104900"/>
          </a:xfrm>
          <a:noFill/>
        </p:spPr>
        <p:txBody>
          <a:bodyPr lIns="90487" tIns="44450" rIns="90487" bIns="44450"/>
          <a:lstStyle/>
          <a:p>
            <a:pPr eaLnBrk="1" hangingPunct="1"/>
            <a:r>
              <a:rPr lang="en-GB" smtClean="0"/>
              <a:t>Enduring and volatile requirements</a:t>
            </a:r>
          </a:p>
        </p:txBody>
      </p:sp>
      <p:sp>
        <p:nvSpPr>
          <p:cNvPr id="98308" name="Rectangle 3"/>
          <p:cNvSpPr>
            <a:spLocks noGrp="1" noChangeArrowheads="1"/>
          </p:cNvSpPr>
          <p:nvPr>
            <p:ph idx="1"/>
          </p:nvPr>
        </p:nvSpPr>
        <p:spPr>
          <a:noFill/>
        </p:spPr>
        <p:txBody>
          <a:bodyPr lIns="90487" tIns="44450" rIns="90487" bIns="44450"/>
          <a:lstStyle/>
          <a:p>
            <a:pPr eaLnBrk="1" hangingPunct="1"/>
            <a:r>
              <a:rPr lang="en-GB" sz="2800" smtClean="0">
                <a:solidFill>
                  <a:srgbClr val="FF0000"/>
                </a:solidFill>
              </a:rPr>
              <a:t>Enduring requirements</a:t>
            </a:r>
            <a:r>
              <a:rPr lang="en-GB" sz="2800" smtClean="0"/>
              <a:t>. Stable requirements derived from the core activity of the customer organisation. E.g. a hospital will always have doctors, nurses, etc. May be derived from domain models</a:t>
            </a:r>
          </a:p>
          <a:p>
            <a:pPr eaLnBrk="1" hangingPunct="1"/>
            <a:r>
              <a:rPr lang="en-GB" sz="2800" smtClean="0">
                <a:solidFill>
                  <a:srgbClr val="FF0000"/>
                </a:solidFill>
              </a:rPr>
              <a:t>Volatile requirements</a:t>
            </a:r>
            <a:r>
              <a:rPr lang="en-GB" sz="2800" smtClean="0"/>
              <a:t>. Requirements which change during development or when the system is in use. In a hospital, requirements derived from health-care policy</a:t>
            </a:r>
          </a:p>
        </p:txBody>
      </p:sp>
      <p:sp>
        <p:nvSpPr>
          <p:cNvPr id="98306" name="Slide Number Placeholder 5"/>
          <p:cNvSpPr>
            <a:spLocks noGrp="1"/>
          </p:cNvSpPr>
          <p:nvPr>
            <p:ph type="sldNum" sz="quarter" idx="12"/>
          </p:nvPr>
        </p:nvSpPr>
        <p:spPr>
          <a:noFill/>
        </p:spPr>
        <p:txBody>
          <a:bodyPr/>
          <a:lstStyle/>
          <a:p>
            <a:fld id="{A4F4F3F9-C439-4472-9B3B-C0DC49C8323F}" type="slidenum">
              <a:rPr lang="en-US" smtClean="0"/>
              <a:pPr/>
              <a:t>92</a:t>
            </a:fld>
            <a:endParaRPr lang="en-US" smtClean="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GB" smtClean="0"/>
              <a:t>Requirements classification</a:t>
            </a:r>
          </a:p>
        </p:txBody>
      </p:sp>
      <p:sp>
        <p:nvSpPr>
          <p:cNvPr id="10243" name="Slide Number Placeholder 5"/>
          <p:cNvSpPr>
            <a:spLocks noGrp="1"/>
          </p:cNvSpPr>
          <p:nvPr>
            <p:ph type="sldNum" sz="quarter" idx="12"/>
          </p:nvPr>
        </p:nvSpPr>
        <p:spPr>
          <a:noFill/>
        </p:spPr>
        <p:txBody>
          <a:bodyPr/>
          <a:lstStyle/>
          <a:p>
            <a:fld id="{6EBF5BAB-4515-4F0A-8579-A55E698A7083}" type="slidenum">
              <a:rPr lang="en-US" smtClean="0"/>
              <a:pPr/>
              <a:t>93</a:t>
            </a:fld>
            <a:endParaRPr lang="en-US" smtClean="0"/>
          </a:p>
        </p:txBody>
      </p:sp>
      <p:sp>
        <p:nvSpPr>
          <p:cNvPr id="10245" name="Rectangle 3"/>
          <p:cNvSpPr>
            <a:spLocks noChangeArrowheads="1"/>
          </p:cNvSpPr>
          <p:nvPr/>
        </p:nvSpPr>
        <p:spPr bwMode="auto">
          <a:xfrm>
            <a:off x="381000" y="2057400"/>
            <a:ext cx="8458200" cy="4343400"/>
          </a:xfrm>
          <a:prstGeom prst="rect">
            <a:avLst/>
          </a:prstGeom>
          <a:solidFill>
            <a:srgbClr val="CCFFFF"/>
          </a:solidFill>
          <a:ln w="12700">
            <a:noFill/>
            <a:miter lim="800000"/>
            <a:headEnd/>
            <a:tailEnd/>
          </a:ln>
        </p:spPr>
        <p:txBody>
          <a:bodyPr wrap="none" anchor="ctr"/>
          <a:lstStyle/>
          <a:p>
            <a:endParaRPr lang="en-US"/>
          </a:p>
        </p:txBody>
      </p:sp>
      <p:graphicFrame>
        <p:nvGraphicFramePr>
          <p:cNvPr id="10242" name="Object 4"/>
          <p:cNvGraphicFramePr>
            <a:graphicFrameLocks noChangeAspect="1"/>
          </p:cNvGraphicFramePr>
          <p:nvPr/>
        </p:nvGraphicFramePr>
        <p:xfrm>
          <a:off x="381000" y="2057400"/>
          <a:ext cx="8763000" cy="4254500"/>
        </p:xfrm>
        <a:graphic>
          <a:graphicData uri="http://schemas.openxmlformats.org/presentationml/2006/ole">
            <p:oleObj spid="_x0000_s10242" name="Document" r:id="rId3" imgW="5596128" imgH="2685288" progId="Word.Document.8">
              <p:embed/>
            </p:oleObj>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pPr eaLnBrk="1" hangingPunct="1"/>
            <a:r>
              <a:rPr lang="en-GB" sz="4000" smtClean="0"/>
              <a:t>Requirements management planning</a:t>
            </a:r>
            <a:endParaRPr lang="en-GB" smtClean="0"/>
          </a:p>
        </p:txBody>
      </p:sp>
      <p:sp>
        <p:nvSpPr>
          <p:cNvPr id="99332" name="Rectangle 3"/>
          <p:cNvSpPr>
            <a:spLocks noGrp="1" noChangeArrowheads="1"/>
          </p:cNvSpPr>
          <p:nvPr>
            <p:ph idx="1"/>
          </p:nvPr>
        </p:nvSpPr>
        <p:spPr/>
        <p:txBody>
          <a:bodyPr/>
          <a:lstStyle/>
          <a:p>
            <a:pPr marL="488950" indent="-488950" defTabSz="962025" eaLnBrk="1" hangingPunct="1">
              <a:lnSpc>
                <a:spcPct val="90000"/>
              </a:lnSpc>
            </a:pPr>
            <a:r>
              <a:rPr lang="en-GB" sz="2000" smtClean="0"/>
              <a:t>During the requirements engineering process, you have to plan:</a:t>
            </a:r>
          </a:p>
          <a:p>
            <a:pPr marL="1089025" lvl="1" indent="-479425" defTabSz="962025" eaLnBrk="1" hangingPunct="1">
              <a:lnSpc>
                <a:spcPct val="90000"/>
              </a:lnSpc>
            </a:pPr>
            <a:r>
              <a:rPr lang="en-GB" sz="2000" smtClean="0"/>
              <a:t>Requirements identification</a:t>
            </a:r>
          </a:p>
          <a:p>
            <a:pPr marL="1449388" lvl="2" indent="-241300" defTabSz="962025" eaLnBrk="1" hangingPunct="1">
              <a:lnSpc>
                <a:spcPct val="90000"/>
              </a:lnSpc>
            </a:pPr>
            <a:r>
              <a:rPr lang="en-GB" sz="2000" smtClean="0"/>
              <a:t> How requirements are individually identified;</a:t>
            </a:r>
          </a:p>
          <a:p>
            <a:pPr marL="1089025" lvl="1" indent="-479425" defTabSz="962025" eaLnBrk="1" hangingPunct="1">
              <a:lnSpc>
                <a:spcPct val="90000"/>
              </a:lnSpc>
            </a:pPr>
            <a:r>
              <a:rPr lang="en-GB" sz="2000" smtClean="0"/>
              <a:t>A change management process</a:t>
            </a:r>
          </a:p>
          <a:p>
            <a:pPr marL="1449388" lvl="2" indent="-241300" defTabSz="962025" eaLnBrk="1" hangingPunct="1">
              <a:lnSpc>
                <a:spcPct val="90000"/>
              </a:lnSpc>
            </a:pPr>
            <a:r>
              <a:rPr lang="en-GB" sz="2000" smtClean="0"/>
              <a:t>The process followed when analysing a requirements change;</a:t>
            </a:r>
          </a:p>
          <a:p>
            <a:pPr marL="1089025" lvl="1" indent="-479425" defTabSz="962025" eaLnBrk="1" hangingPunct="1">
              <a:lnSpc>
                <a:spcPct val="90000"/>
              </a:lnSpc>
            </a:pPr>
            <a:r>
              <a:rPr lang="en-GB" sz="2000" smtClean="0"/>
              <a:t>Traceability policies</a:t>
            </a:r>
          </a:p>
          <a:p>
            <a:pPr marL="1449388" lvl="2" indent="-241300" defTabSz="962025" eaLnBrk="1" hangingPunct="1">
              <a:lnSpc>
                <a:spcPct val="90000"/>
              </a:lnSpc>
            </a:pPr>
            <a:r>
              <a:rPr lang="en-GB" sz="2000" smtClean="0"/>
              <a:t>The amount of information about requirements relationships that is maintained;</a:t>
            </a:r>
          </a:p>
          <a:p>
            <a:pPr marL="1089025" lvl="1" indent="-479425" defTabSz="962025" eaLnBrk="1" hangingPunct="1">
              <a:lnSpc>
                <a:spcPct val="90000"/>
              </a:lnSpc>
            </a:pPr>
            <a:r>
              <a:rPr lang="en-GB" sz="2000" smtClean="0"/>
              <a:t>CASE tool support</a:t>
            </a:r>
          </a:p>
          <a:p>
            <a:pPr marL="1449388" lvl="2" indent="-241300" defTabSz="962025" eaLnBrk="1" hangingPunct="1">
              <a:lnSpc>
                <a:spcPct val="90000"/>
              </a:lnSpc>
            </a:pPr>
            <a:r>
              <a:rPr lang="en-GB" sz="2000" smtClean="0"/>
              <a:t>The tool support required to help manage requirements change;</a:t>
            </a:r>
          </a:p>
        </p:txBody>
      </p:sp>
      <p:sp>
        <p:nvSpPr>
          <p:cNvPr id="99330" name="Slide Number Placeholder 5"/>
          <p:cNvSpPr>
            <a:spLocks noGrp="1"/>
          </p:cNvSpPr>
          <p:nvPr>
            <p:ph type="sldNum" sz="quarter" idx="12"/>
          </p:nvPr>
        </p:nvSpPr>
        <p:spPr>
          <a:noFill/>
        </p:spPr>
        <p:txBody>
          <a:bodyPr/>
          <a:lstStyle/>
          <a:p>
            <a:fld id="{3A33455F-C8D7-4EB0-815C-94F1954E8FE8}" type="slidenum">
              <a:rPr lang="en-US" smtClean="0"/>
              <a:pPr/>
              <a:t>94</a:t>
            </a:fld>
            <a:endParaRPr lang="en-US"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en-GB" smtClean="0"/>
              <a:t>Traceability</a:t>
            </a:r>
          </a:p>
        </p:txBody>
      </p:sp>
      <p:sp>
        <p:nvSpPr>
          <p:cNvPr id="100356" name="Rectangle 3"/>
          <p:cNvSpPr>
            <a:spLocks noGrp="1" noChangeArrowheads="1"/>
          </p:cNvSpPr>
          <p:nvPr>
            <p:ph idx="1"/>
          </p:nvPr>
        </p:nvSpPr>
        <p:spPr/>
        <p:txBody>
          <a:bodyPr/>
          <a:lstStyle/>
          <a:p>
            <a:pPr marL="488950" indent="-488950" defTabSz="962025" eaLnBrk="1" hangingPunct="1">
              <a:lnSpc>
                <a:spcPct val="90000"/>
              </a:lnSpc>
            </a:pPr>
            <a:r>
              <a:rPr lang="en-GB" sz="2800" smtClean="0"/>
              <a:t>Traceability is concerned with the relationships between requirements, their sources and the system design</a:t>
            </a:r>
          </a:p>
          <a:p>
            <a:pPr marL="488950" indent="-488950" defTabSz="962025" eaLnBrk="1" hangingPunct="1">
              <a:lnSpc>
                <a:spcPct val="90000"/>
              </a:lnSpc>
            </a:pPr>
            <a:r>
              <a:rPr lang="en-GB" sz="2800" smtClean="0"/>
              <a:t>Source traceability</a:t>
            </a:r>
          </a:p>
          <a:p>
            <a:pPr marL="1089025" lvl="1" indent="-479425" defTabSz="962025" eaLnBrk="1" hangingPunct="1">
              <a:lnSpc>
                <a:spcPct val="90000"/>
              </a:lnSpc>
            </a:pPr>
            <a:r>
              <a:rPr lang="en-GB" sz="2400" smtClean="0"/>
              <a:t>Links from requirements to stakeholders who proposed these requirements;</a:t>
            </a:r>
          </a:p>
          <a:p>
            <a:pPr marL="488950" indent="-488950" defTabSz="962025" eaLnBrk="1" hangingPunct="1">
              <a:lnSpc>
                <a:spcPct val="90000"/>
              </a:lnSpc>
            </a:pPr>
            <a:r>
              <a:rPr lang="en-GB" sz="2800" smtClean="0"/>
              <a:t>Requirements traceability</a:t>
            </a:r>
          </a:p>
          <a:p>
            <a:pPr marL="1089025" lvl="1" indent="-479425" defTabSz="962025" eaLnBrk="1" hangingPunct="1">
              <a:lnSpc>
                <a:spcPct val="90000"/>
              </a:lnSpc>
            </a:pPr>
            <a:r>
              <a:rPr lang="en-GB" sz="2400" smtClean="0"/>
              <a:t>Links between dependent requirements;</a:t>
            </a:r>
          </a:p>
          <a:p>
            <a:pPr marL="488950" indent="-488950" defTabSz="962025" eaLnBrk="1" hangingPunct="1">
              <a:lnSpc>
                <a:spcPct val="90000"/>
              </a:lnSpc>
            </a:pPr>
            <a:r>
              <a:rPr lang="en-GB" sz="2800" smtClean="0"/>
              <a:t>Design traceability</a:t>
            </a:r>
          </a:p>
          <a:p>
            <a:pPr marL="1089025" lvl="1" indent="-479425" defTabSz="962025" eaLnBrk="1" hangingPunct="1">
              <a:lnSpc>
                <a:spcPct val="90000"/>
              </a:lnSpc>
            </a:pPr>
            <a:r>
              <a:rPr lang="en-GB" sz="2400" smtClean="0"/>
              <a:t>Links from the requirements to the design;</a:t>
            </a:r>
          </a:p>
        </p:txBody>
      </p:sp>
      <p:sp>
        <p:nvSpPr>
          <p:cNvPr id="100354" name="Slide Number Placeholder 5"/>
          <p:cNvSpPr>
            <a:spLocks noGrp="1"/>
          </p:cNvSpPr>
          <p:nvPr>
            <p:ph type="sldNum" sz="quarter" idx="12"/>
          </p:nvPr>
        </p:nvSpPr>
        <p:spPr>
          <a:noFill/>
        </p:spPr>
        <p:txBody>
          <a:bodyPr/>
          <a:lstStyle/>
          <a:p>
            <a:fld id="{D1B72FD2-4D72-49FC-B0B4-F2580E5D5FCD}" type="slidenum">
              <a:rPr lang="en-US" smtClean="0"/>
              <a:pPr/>
              <a:t>95</a:t>
            </a:fld>
            <a:endParaRPr lang="en-US"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type="title"/>
          </p:nvPr>
        </p:nvSpPr>
        <p:spPr/>
        <p:txBody>
          <a:bodyPr/>
          <a:lstStyle/>
          <a:p>
            <a:pPr eaLnBrk="1" hangingPunct="1"/>
            <a:r>
              <a:rPr lang="en-GB" smtClean="0"/>
              <a:t>A traceability matrix</a:t>
            </a:r>
          </a:p>
        </p:txBody>
      </p:sp>
      <p:sp>
        <p:nvSpPr>
          <p:cNvPr id="11267" name="Slide Number Placeholder 5"/>
          <p:cNvSpPr>
            <a:spLocks noGrp="1"/>
          </p:cNvSpPr>
          <p:nvPr>
            <p:ph type="sldNum" sz="quarter" idx="12"/>
          </p:nvPr>
        </p:nvSpPr>
        <p:spPr>
          <a:noFill/>
        </p:spPr>
        <p:txBody>
          <a:bodyPr/>
          <a:lstStyle/>
          <a:p>
            <a:fld id="{756B60FA-1547-457B-845A-F92BA8138C78}" type="slidenum">
              <a:rPr lang="en-US" smtClean="0"/>
              <a:pPr/>
              <a:t>96</a:t>
            </a:fld>
            <a:endParaRPr lang="en-US" smtClean="0"/>
          </a:p>
        </p:txBody>
      </p:sp>
      <p:sp>
        <p:nvSpPr>
          <p:cNvPr id="11268" name="Rectangle 2"/>
          <p:cNvSpPr>
            <a:spLocks noChangeArrowheads="1"/>
          </p:cNvSpPr>
          <p:nvPr/>
        </p:nvSpPr>
        <p:spPr bwMode="auto">
          <a:xfrm>
            <a:off x="381000" y="2286000"/>
            <a:ext cx="8458200" cy="4038600"/>
          </a:xfrm>
          <a:prstGeom prst="rect">
            <a:avLst/>
          </a:prstGeom>
          <a:solidFill>
            <a:srgbClr val="CCFFFF"/>
          </a:solidFill>
          <a:ln w="12700">
            <a:noFill/>
            <a:miter lim="800000"/>
            <a:headEnd/>
            <a:tailEnd/>
          </a:ln>
        </p:spPr>
        <p:txBody>
          <a:bodyPr wrap="none" anchor="ctr"/>
          <a:lstStyle/>
          <a:p>
            <a:endParaRPr lang="en-US"/>
          </a:p>
        </p:txBody>
      </p:sp>
      <p:graphicFrame>
        <p:nvGraphicFramePr>
          <p:cNvPr id="11266" name="Object 4"/>
          <p:cNvGraphicFramePr>
            <a:graphicFrameLocks noChangeAspect="1"/>
          </p:cNvGraphicFramePr>
          <p:nvPr/>
        </p:nvGraphicFramePr>
        <p:xfrm>
          <a:off x="0" y="2362200"/>
          <a:ext cx="9372600" cy="3514725"/>
        </p:xfrm>
        <a:graphic>
          <a:graphicData uri="http://schemas.openxmlformats.org/presentationml/2006/ole">
            <p:oleObj spid="_x0000_s11266" name="Document" r:id="rId3" imgW="5486400" imgH="8229600" progId="Word.Document.8">
              <p:embed/>
            </p:oleObj>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en-GB" smtClean="0"/>
              <a:t>CASE tool support</a:t>
            </a:r>
          </a:p>
        </p:txBody>
      </p:sp>
      <p:sp>
        <p:nvSpPr>
          <p:cNvPr id="101380" name="Rectangle 3"/>
          <p:cNvSpPr>
            <a:spLocks noGrp="1" noChangeArrowheads="1"/>
          </p:cNvSpPr>
          <p:nvPr>
            <p:ph idx="1"/>
          </p:nvPr>
        </p:nvSpPr>
        <p:spPr/>
        <p:txBody>
          <a:bodyPr/>
          <a:lstStyle/>
          <a:p>
            <a:pPr marL="488950" indent="-488950" defTabSz="962025" eaLnBrk="1" hangingPunct="1">
              <a:lnSpc>
                <a:spcPct val="90000"/>
              </a:lnSpc>
            </a:pPr>
            <a:r>
              <a:rPr lang="en-GB" sz="2800" smtClean="0"/>
              <a:t>Requirements storage</a:t>
            </a:r>
          </a:p>
          <a:p>
            <a:pPr marL="1089025" lvl="1" indent="-479425" defTabSz="962025" eaLnBrk="1" hangingPunct="1">
              <a:lnSpc>
                <a:spcPct val="90000"/>
              </a:lnSpc>
            </a:pPr>
            <a:r>
              <a:rPr lang="en-GB" sz="2400" smtClean="0"/>
              <a:t>Requirements should be managed in a secure, managed data store.</a:t>
            </a:r>
          </a:p>
          <a:p>
            <a:pPr marL="488950" indent="-488950" defTabSz="962025" eaLnBrk="1" hangingPunct="1">
              <a:lnSpc>
                <a:spcPct val="90000"/>
              </a:lnSpc>
            </a:pPr>
            <a:r>
              <a:rPr lang="en-GB" sz="2800" smtClean="0"/>
              <a:t>Change management</a:t>
            </a:r>
          </a:p>
          <a:p>
            <a:pPr marL="1089025" lvl="1" indent="-479425" defTabSz="962025" eaLnBrk="1" hangingPunct="1">
              <a:lnSpc>
                <a:spcPct val="90000"/>
              </a:lnSpc>
            </a:pPr>
            <a:r>
              <a:rPr lang="en-GB" sz="2400" smtClean="0"/>
              <a:t>The process of change management is a workflow process whose stages can be defined and information flow between these stages partially automated.</a:t>
            </a:r>
          </a:p>
          <a:p>
            <a:pPr marL="488950" indent="-488950" defTabSz="962025" eaLnBrk="1" hangingPunct="1">
              <a:lnSpc>
                <a:spcPct val="90000"/>
              </a:lnSpc>
            </a:pPr>
            <a:r>
              <a:rPr lang="en-GB" sz="2800" smtClean="0"/>
              <a:t>Traceability management</a:t>
            </a:r>
          </a:p>
          <a:p>
            <a:pPr marL="1089025" lvl="1" indent="-479425" defTabSz="962025" eaLnBrk="1" hangingPunct="1">
              <a:lnSpc>
                <a:spcPct val="90000"/>
              </a:lnSpc>
            </a:pPr>
            <a:r>
              <a:rPr lang="en-GB" sz="2400" smtClean="0"/>
              <a:t>Automated retrieval of the links between requirements.</a:t>
            </a:r>
          </a:p>
        </p:txBody>
      </p:sp>
      <p:sp>
        <p:nvSpPr>
          <p:cNvPr id="101378" name="Slide Number Placeholder 5"/>
          <p:cNvSpPr>
            <a:spLocks noGrp="1"/>
          </p:cNvSpPr>
          <p:nvPr>
            <p:ph type="sldNum" sz="quarter" idx="12"/>
          </p:nvPr>
        </p:nvSpPr>
        <p:spPr>
          <a:noFill/>
        </p:spPr>
        <p:txBody>
          <a:bodyPr/>
          <a:lstStyle/>
          <a:p>
            <a:fld id="{E9546322-3DD8-48F2-A302-C11ECBA97B25}" type="slidenum">
              <a:rPr lang="en-US" smtClean="0"/>
              <a:pPr/>
              <a:t>97</a:t>
            </a:fld>
            <a:endParaRPr lang="en-US"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n-GB" sz="4000" smtClean="0"/>
              <a:t>Requirements change management</a:t>
            </a:r>
            <a:endParaRPr lang="en-GB" smtClean="0"/>
          </a:p>
        </p:txBody>
      </p:sp>
      <p:sp>
        <p:nvSpPr>
          <p:cNvPr id="102404" name="Rectangle 3"/>
          <p:cNvSpPr>
            <a:spLocks noGrp="1" noChangeArrowheads="1"/>
          </p:cNvSpPr>
          <p:nvPr>
            <p:ph idx="1"/>
          </p:nvPr>
        </p:nvSpPr>
        <p:spPr/>
        <p:txBody>
          <a:bodyPr/>
          <a:lstStyle/>
          <a:p>
            <a:pPr marL="488950" indent="-488950" defTabSz="962025" eaLnBrk="1" hangingPunct="1">
              <a:lnSpc>
                <a:spcPct val="90000"/>
              </a:lnSpc>
            </a:pPr>
            <a:r>
              <a:rPr lang="en-GB" sz="2800" smtClean="0"/>
              <a:t>Should apply to all proposed changes to the requirements.</a:t>
            </a:r>
          </a:p>
          <a:p>
            <a:pPr marL="488950" indent="-488950" defTabSz="962025" eaLnBrk="1" hangingPunct="1">
              <a:lnSpc>
                <a:spcPct val="90000"/>
              </a:lnSpc>
            </a:pPr>
            <a:r>
              <a:rPr lang="en-GB" sz="2800" smtClean="0"/>
              <a:t>Principal stages</a:t>
            </a:r>
          </a:p>
          <a:p>
            <a:pPr marL="1089025" lvl="1" indent="-479425" defTabSz="962025" eaLnBrk="1" hangingPunct="1">
              <a:lnSpc>
                <a:spcPct val="90000"/>
              </a:lnSpc>
            </a:pPr>
            <a:r>
              <a:rPr lang="en-GB" sz="2400" smtClean="0"/>
              <a:t>Problem analysis. Discuss requirements problem and propose change;</a:t>
            </a:r>
          </a:p>
          <a:p>
            <a:pPr marL="1089025" lvl="1" indent="-479425" defTabSz="962025" eaLnBrk="1" hangingPunct="1">
              <a:lnSpc>
                <a:spcPct val="90000"/>
              </a:lnSpc>
            </a:pPr>
            <a:r>
              <a:rPr lang="en-GB" sz="2400" smtClean="0"/>
              <a:t>Change analysis and costing. Assess effects of change on other requirements;</a:t>
            </a:r>
          </a:p>
          <a:p>
            <a:pPr marL="1089025" lvl="1" indent="-479425" defTabSz="962025" eaLnBrk="1" hangingPunct="1">
              <a:lnSpc>
                <a:spcPct val="90000"/>
              </a:lnSpc>
            </a:pPr>
            <a:r>
              <a:rPr lang="en-GB" sz="2400" smtClean="0"/>
              <a:t>Change implementation. Modify requirements document and other documents to reflect change.</a:t>
            </a:r>
          </a:p>
        </p:txBody>
      </p:sp>
      <p:sp>
        <p:nvSpPr>
          <p:cNvPr id="102402" name="Slide Number Placeholder 5"/>
          <p:cNvSpPr>
            <a:spLocks noGrp="1"/>
          </p:cNvSpPr>
          <p:nvPr>
            <p:ph type="sldNum" sz="quarter" idx="12"/>
          </p:nvPr>
        </p:nvSpPr>
        <p:spPr>
          <a:noFill/>
        </p:spPr>
        <p:txBody>
          <a:bodyPr/>
          <a:lstStyle/>
          <a:p>
            <a:fld id="{9D5E5A9B-1699-4BC3-B63F-34689303D0E5}" type="slidenum">
              <a:rPr lang="en-US" smtClean="0"/>
              <a:pPr/>
              <a:t>98</a:t>
            </a:fld>
            <a:endParaRPr lang="en-US"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pPr eaLnBrk="1" hangingPunct="1"/>
            <a:r>
              <a:rPr lang="en-US" smtClean="0"/>
              <a:t>Change management</a:t>
            </a:r>
          </a:p>
        </p:txBody>
      </p:sp>
      <p:sp>
        <p:nvSpPr>
          <p:cNvPr id="103426" name="Slide Number Placeholder 5"/>
          <p:cNvSpPr>
            <a:spLocks noGrp="1"/>
          </p:cNvSpPr>
          <p:nvPr>
            <p:ph type="sldNum" sz="quarter" idx="12"/>
          </p:nvPr>
        </p:nvSpPr>
        <p:spPr>
          <a:noFill/>
        </p:spPr>
        <p:txBody>
          <a:bodyPr/>
          <a:lstStyle/>
          <a:p>
            <a:fld id="{B02FB329-A3FA-4636-A986-129CAEB8C74E}" type="slidenum">
              <a:rPr lang="en-US" smtClean="0"/>
              <a:pPr/>
              <a:t>99</a:t>
            </a:fld>
            <a:endParaRPr lang="en-US" smtClean="0"/>
          </a:p>
        </p:txBody>
      </p:sp>
      <p:sp>
        <p:nvSpPr>
          <p:cNvPr id="103428" name="Rectangle 3"/>
          <p:cNvSpPr>
            <a:spLocks noChangeArrowheads="1"/>
          </p:cNvSpPr>
          <p:nvPr/>
        </p:nvSpPr>
        <p:spPr bwMode="auto">
          <a:xfrm>
            <a:off x="304800" y="2667000"/>
            <a:ext cx="8458200" cy="2133600"/>
          </a:xfrm>
          <a:prstGeom prst="rect">
            <a:avLst/>
          </a:prstGeom>
          <a:solidFill>
            <a:srgbClr val="CCFFFF"/>
          </a:solidFill>
          <a:ln w="12700">
            <a:noFill/>
            <a:miter lim="800000"/>
            <a:headEnd/>
            <a:tailEnd/>
          </a:ln>
        </p:spPr>
        <p:txBody>
          <a:bodyPr wrap="none" anchor="ctr"/>
          <a:lstStyle/>
          <a:p>
            <a:endParaRPr lang="en-US"/>
          </a:p>
        </p:txBody>
      </p:sp>
      <p:pic>
        <p:nvPicPr>
          <p:cNvPr id="103429" name="Picture 4" descr="7.13.eps                                                       001BF29EMacintosh HD                   B8AA5F2E:"/>
          <p:cNvPicPr>
            <a:picLocks noChangeAspect="1" noChangeArrowheads="1"/>
          </p:cNvPicPr>
          <p:nvPr/>
        </p:nvPicPr>
        <p:blipFill>
          <a:blip r:embed="rId2" cstate="print"/>
          <a:srcRect/>
          <a:stretch>
            <a:fillRect/>
          </a:stretch>
        </p:blipFill>
        <p:spPr bwMode="auto">
          <a:xfrm>
            <a:off x="609600" y="3352800"/>
            <a:ext cx="7543800" cy="9175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4396</Words>
  <Application>Microsoft Office PowerPoint</Application>
  <PresentationFormat>On-screen Show (4:3)</PresentationFormat>
  <Paragraphs>580</Paragraphs>
  <Slides>104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104</vt:i4>
      </vt:variant>
    </vt:vector>
  </HeadingPairs>
  <TitlesOfParts>
    <vt:vector size="110" baseType="lpstr">
      <vt:lpstr>Tahoma</vt:lpstr>
      <vt:lpstr>Arial</vt:lpstr>
      <vt:lpstr>Wingdings</vt:lpstr>
      <vt:lpstr>Times</vt:lpstr>
      <vt:lpstr>Office Theme</vt:lpstr>
      <vt:lpstr>Microsoft Word Document</vt:lpstr>
      <vt:lpstr>Software Engineering</vt:lpstr>
      <vt:lpstr>Chapter 4- Requirements</vt:lpstr>
      <vt:lpstr>Objectives</vt:lpstr>
      <vt:lpstr>Requirements engineering</vt:lpstr>
      <vt:lpstr>What is a requirement?</vt:lpstr>
      <vt:lpstr>Requirements abstraction (Davis)</vt:lpstr>
      <vt:lpstr>Types of requirement</vt:lpstr>
      <vt:lpstr>Definitions and specifications</vt:lpstr>
      <vt:lpstr>Requirements readers</vt:lpstr>
      <vt:lpstr>Functional and non-functional requirements</vt:lpstr>
      <vt:lpstr>Functional requirements</vt:lpstr>
      <vt:lpstr>The LIBSYS system</vt:lpstr>
      <vt:lpstr>Examples of functional requirements</vt:lpstr>
      <vt:lpstr>Requirements imprecision</vt:lpstr>
      <vt:lpstr>Requirements completeness and consistency</vt:lpstr>
      <vt:lpstr>Non-functional requirements</vt:lpstr>
      <vt:lpstr>Non-functional classifications</vt:lpstr>
      <vt:lpstr>Non-functional requirement types</vt:lpstr>
      <vt:lpstr>Non-functional requirements examples</vt:lpstr>
      <vt:lpstr>Goals and requirements</vt:lpstr>
      <vt:lpstr>Examples</vt:lpstr>
      <vt:lpstr>Requirements measures</vt:lpstr>
      <vt:lpstr>Requirements interaction</vt:lpstr>
      <vt:lpstr>Domain requirements</vt:lpstr>
      <vt:lpstr>Library system domain requirements</vt:lpstr>
      <vt:lpstr>Train protection system</vt:lpstr>
      <vt:lpstr>Domain requirements problems</vt:lpstr>
      <vt:lpstr>User requirements</vt:lpstr>
      <vt:lpstr>Problems with natural language</vt:lpstr>
      <vt:lpstr>LIBSYS requirement</vt:lpstr>
      <vt:lpstr>Editor grid requirement</vt:lpstr>
      <vt:lpstr>Requirement problems</vt:lpstr>
      <vt:lpstr>Structured presentation</vt:lpstr>
      <vt:lpstr>Guidelines for writing requirements</vt:lpstr>
      <vt:lpstr>System requirements</vt:lpstr>
      <vt:lpstr>Requirements and design</vt:lpstr>
      <vt:lpstr>Problems with NL specification</vt:lpstr>
      <vt:lpstr>Alternatives to NL specification</vt:lpstr>
      <vt:lpstr>Structured language specifications</vt:lpstr>
      <vt:lpstr>Form-based specifications</vt:lpstr>
      <vt:lpstr>Form-based node specification</vt:lpstr>
      <vt:lpstr>Tabular specification</vt:lpstr>
      <vt:lpstr>Tabular specification</vt:lpstr>
      <vt:lpstr>Graphical models</vt:lpstr>
      <vt:lpstr>Sequence diagrams</vt:lpstr>
      <vt:lpstr>Sequence diagram of ATM withdrawal</vt:lpstr>
      <vt:lpstr>Interface specification</vt:lpstr>
      <vt:lpstr>PDL interface description</vt:lpstr>
      <vt:lpstr>The requirements document</vt:lpstr>
      <vt:lpstr>Users of a requirements document</vt:lpstr>
      <vt:lpstr>IEEE requirements standard</vt:lpstr>
      <vt:lpstr>Requirements document structure</vt:lpstr>
      <vt:lpstr>Requirements engineering processes</vt:lpstr>
      <vt:lpstr>The requirements engineering process</vt:lpstr>
      <vt:lpstr>Requirements engineering</vt:lpstr>
      <vt:lpstr>Feasibility studies</vt:lpstr>
      <vt:lpstr>Feasibility study implementation</vt:lpstr>
      <vt:lpstr>Elicitation and analysis</vt:lpstr>
      <vt:lpstr>Problems of requirements analysis</vt:lpstr>
      <vt:lpstr>The requirements spiral</vt:lpstr>
      <vt:lpstr>Process activities</vt:lpstr>
      <vt:lpstr>Requirements discovery</vt:lpstr>
      <vt:lpstr>ATM stakeholders</vt:lpstr>
      <vt:lpstr>Viewpoints</vt:lpstr>
      <vt:lpstr>Types of viewpoint</vt:lpstr>
      <vt:lpstr>Viewpoint identification</vt:lpstr>
      <vt:lpstr>LIBSYS viewpoint hierarchy</vt:lpstr>
      <vt:lpstr>Interviewing</vt:lpstr>
      <vt:lpstr>Interviews in practice</vt:lpstr>
      <vt:lpstr>Effective interviewers</vt:lpstr>
      <vt:lpstr>Scenarios</vt:lpstr>
      <vt:lpstr>LIBSYS scenario (1)</vt:lpstr>
      <vt:lpstr>LIBSYS scenario (2)</vt:lpstr>
      <vt:lpstr>Use cases</vt:lpstr>
      <vt:lpstr>Article printing use-case</vt:lpstr>
      <vt:lpstr>LIBSYS use cases</vt:lpstr>
      <vt:lpstr>Article printing</vt:lpstr>
      <vt:lpstr>Print article sequence</vt:lpstr>
      <vt:lpstr>Social and organisational factors</vt:lpstr>
      <vt:lpstr>Ethnography</vt:lpstr>
      <vt:lpstr>Focused ethnography</vt:lpstr>
      <vt:lpstr>Ethnography and prototyping</vt:lpstr>
      <vt:lpstr>Scope of ethnography</vt:lpstr>
      <vt:lpstr>Requirements validation</vt:lpstr>
      <vt:lpstr>Requirements checking</vt:lpstr>
      <vt:lpstr>Requirements validation techniques</vt:lpstr>
      <vt:lpstr>Requirements reviews</vt:lpstr>
      <vt:lpstr>Review checks</vt:lpstr>
      <vt:lpstr>Requirements management</vt:lpstr>
      <vt:lpstr>Requirements change</vt:lpstr>
      <vt:lpstr>Requirements evolution</vt:lpstr>
      <vt:lpstr>Enduring and volatile requirements</vt:lpstr>
      <vt:lpstr>Requirements classification</vt:lpstr>
      <vt:lpstr>Requirements management planning</vt:lpstr>
      <vt:lpstr>Traceability</vt:lpstr>
      <vt:lpstr>A traceability matrix</vt:lpstr>
      <vt:lpstr>CASE tool support</vt:lpstr>
      <vt:lpstr>Requirements change management</vt:lpstr>
      <vt:lpstr>Change management</vt:lpstr>
      <vt:lpstr>Key points</vt:lpstr>
      <vt:lpstr>Key points</vt:lpstr>
      <vt:lpstr>Key points</vt:lpstr>
      <vt:lpstr>Key points</vt:lpstr>
      <vt:lpstr>Summary</vt:lpstr>
    </vt:vector>
  </TitlesOfParts>
  <Company>Dept. Of ISE, RVCE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Slides: Chap 1- Overview </dc:title>
  <dc:subject>Cryptography &amp; Network Security</dc:subject>
  <dc:creator>DEEPIKA C N</dc:creator>
  <cp:lastModifiedBy>EC02</cp:lastModifiedBy>
  <cp:revision>75</cp:revision>
  <dcterms:created xsi:type="dcterms:W3CDTF">2008-02-07T06:39:22Z</dcterms:created>
  <dcterms:modified xsi:type="dcterms:W3CDTF">2015-01-05T10:07:16Z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DEEPIKA C N</vt:lpwstr>
  </property>
  <property fmtid="{D5CDD505-2E9C-101B-9397-08002B2CF9AE}" pid="3" name="Recorded By">
    <vt:filetime>2008-07-01T18:30:00Z</vt:filetime>
  </property>
  <property fmtid="{D5CDD505-2E9C-101B-9397-08002B2CF9AE}" pid="4" name="Purpose">
    <vt:lpwstr>Lecture Slides</vt:lpwstr>
  </property>
  <property fmtid="{D5CDD505-2E9C-101B-9397-08002B2CF9AE}" pid="5" name="Reference">
    <vt:lpwstr>Book by William Stallings</vt:lpwstr>
  </property>
  <property fmtid="{D5CDD505-2E9C-101B-9397-08002B2CF9AE}" pid="6" name="Division">
    <vt:lpwstr>CS843</vt:lpwstr>
  </property>
</Properties>
</file>