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</p:sldMasterIdLst>
  <p:notesMasterIdLst>
    <p:notesMasterId r:id="rId46"/>
  </p:notesMasterIdLst>
  <p:handoutMasterIdLst>
    <p:handoutMasterId r:id="rId47"/>
  </p:handoutMasterIdLst>
  <p:sldIdLst>
    <p:sldId id="257" r:id="rId2"/>
    <p:sldId id="281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14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28" autoAdjust="0"/>
  </p:normalViewPr>
  <p:slideViewPr>
    <p:cSldViewPr>
      <p:cViewPr varScale="1">
        <p:scale>
          <a:sx n="63" d="100"/>
          <a:sy n="63" d="100"/>
        </p:scale>
        <p:origin x="-6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EC2491C-BE05-47F8-87F2-66A35DB3C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3E56322-EB0E-4ED3-AAB4-A42F6BD70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240B16-DF5B-43DF-B86D-04DCC0E7C6C3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6D22C-1EC4-4465-9FE7-96C0A09CAA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4F5E7-9991-4F29-BF9C-E38D0FF4F2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874F1-3E5A-4637-8212-C8D8A08967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BBBD-B1B3-4957-933E-40CEC6DF6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09439-6F06-40D3-B09E-26102E212A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B16EC-4C64-44F5-93BD-45B372222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1EDA8-D423-4B60-888E-3A0ACEFEF2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C81C81-0AEB-416F-8598-DCDBF9C65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0413D-4237-420D-8C3F-7463AA0A9F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81C04-FF23-41C7-A89E-936DDC2AA5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F726-BF27-4B93-B819-E22021E17A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68D090-0B00-47CB-84C8-2CCE70B451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spd="med">
    <p:random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162800" cy="936625"/>
          </a:xfrm>
        </p:spPr>
        <p:txBody>
          <a:bodyPr/>
          <a:lstStyle/>
          <a:p>
            <a:pPr eaLnBrk="1" hangingPunct="1"/>
            <a:r>
              <a:rPr lang="en-US" smtClean="0"/>
              <a:t>Software Engineering</a:t>
            </a:r>
            <a:endParaRPr lang="en-AU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590800"/>
            <a:ext cx="7543800" cy="3128963"/>
          </a:xfrm>
        </p:spPr>
        <p:txBody>
          <a:bodyPr/>
          <a:lstStyle/>
          <a:p>
            <a:pPr algn="l" eaLnBrk="1" hangingPunct="1"/>
            <a:r>
              <a:rPr lang="en-US" sz="1800" b="1" dirty="0" smtClean="0"/>
              <a:t>Text Book:</a:t>
            </a:r>
            <a:r>
              <a:rPr lang="en-US" sz="2800" dirty="0" smtClean="0"/>
              <a:t> by </a:t>
            </a:r>
            <a:r>
              <a:rPr lang="en-US" dirty="0" smtClean="0">
                <a:solidFill>
                  <a:schemeClr val="tx2"/>
                </a:solidFill>
              </a:rPr>
              <a:t>Ian </a:t>
            </a:r>
            <a:r>
              <a:rPr lang="en-US" dirty="0" err="1" smtClean="0">
                <a:solidFill>
                  <a:schemeClr val="tx2"/>
                </a:solidFill>
              </a:rPr>
              <a:t>Sommerville</a:t>
            </a:r>
            <a:r>
              <a:rPr lang="en-US" smtClean="0">
                <a:solidFill>
                  <a:schemeClr val="tx2"/>
                </a:solidFill>
              </a:rPr>
              <a:t>, </a:t>
            </a:r>
            <a:r>
              <a:rPr lang="en-US"/>
              <a:t>9</a:t>
            </a:r>
            <a:r>
              <a:rPr lang="en-US" baseline="30000" smtClean="0"/>
              <a:t>th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z="2800" smtClean="0"/>
              <a:t> </a:t>
            </a:r>
            <a:r>
              <a:rPr lang="en-US" sz="2800" dirty="0" smtClean="0"/>
              <a:t>Edition</a:t>
            </a:r>
            <a:endParaRPr lang="en-US" sz="2800" dirty="0" smtClean="0">
              <a:solidFill>
                <a:schemeClr val="tx2"/>
              </a:solidFill>
            </a:endParaRPr>
          </a:p>
          <a:p>
            <a:pPr algn="l" eaLnBrk="1" hangingPunct="1"/>
            <a:endParaRPr lang="en-US" dirty="0" smtClean="0"/>
          </a:p>
          <a:p>
            <a:pPr algn="l" eaLnBrk="1" hangingPunct="1"/>
            <a:endParaRPr lang="en-US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Subject: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28600" y="19050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Subject Code: </a:t>
            </a:r>
            <a:r>
              <a:rPr lang="en-US" b="1" dirty="0" smtClean="0"/>
              <a:t>12IS62</a:t>
            </a:r>
            <a:endParaRPr lang="en-US" b="1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Behavioural models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Behavioural models are used to describe the overall behaviour of a system.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Two types of behavioural model are: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Data processing models that show how data is processed as it moves through the system;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State machine models that show the systems response to events.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These models show different perspectives so both of them are required to describe the system’s behaviour.</a:t>
            </a:r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2EEAB6-659C-4F53-9CB4-A0A7E093A790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Data-processing models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Data flow diagrams (DFDs) may be used to model the system’s data processing.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These show the processing steps as data flows through a system.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DFDs are an intrinsic part of many analysis methods.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Simple and intuitive notation that customers can understand.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Show end-to-end processing of data.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8F08F5-BFF4-40B7-97F5-A70D39010F3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Order processing DFD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AB7E33-FC43-4169-AAD0-5E62273D721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228600" y="2133600"/>
            <a:ext cx="8686800" cy="4267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414" name="Picture 4" descr="8.3 Order-DFD(7.3).eps         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838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 flow diagrams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DFDs model the system from a functional perspective.</a:t>
            </a:r>
          </a:p>
          <a:p>
            <a:pPr eaLnBrk="1" hangingPunct="1"/>
            <a:r>
              <a:rPr lang="en-GB" sz="2800" smtClean="0"/>
              <a:t>Tracking and documenting how the data associated with a process is helpful to develop an overall understanding of the system.</a:t>
            </a:r>
          </a:p>
          <a:p>
            <a:pPr eaLnBrk="1" hangingPunct="1"/>
            <a:r>
              <a:rPr lang="en-GB" sz="2800" smtClean="0"/>
              <a:t>Data flow diagrams may also be used in showing the data exchange between a system and other systems in its environment.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8363ED-4F3B-4ACE-80E8-04B4E3AF6D2B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Insulin pump DFD</a:t>
            </a: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8A8B68-630D-461C-B09F-8B034BA9250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304800" y="2133600"/>
            <a:ext cx="8458200" cy="4191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462" name="Picture 4" descr="8.4.eps                        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7848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State machine models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/>
            <a:r>
              <a:rPr lang="en-GB" sz="2400" smtClean="0"/>
              <a:t>These model the behaviour of the system in response to external and internal events.</a:t>
            </a:r>
          </a:p>
          <a:p>
            <a:pPr marL="488950" indent="-488950" defTabSz="962025" eaLnBrk="1" hangingPunct="1"/>
            <a:r>
              <a:rPr lang="en-GB" sz="2400" smtClean="0"/>
              <a:t>They show the system’s responses to stimuli so are often used for modelling real-time systems.</a:t>
            </a:r>
          </a:p>
          <a:p>
            <a:pPr marL="488950" indent="-488950" defTabSz="962025" eaLnBrk="1" hangingPunct="1"/>
            <a:r>
              <a:rPr lang="en-GB" sz="2400" smtClean="0"/>
              <a:t>State machine models show system states as nodes and events as arcs between these nodes. When an event occurs, the system moves from one state to another.</a:t>
            </a:r>
          </a:p>
          <a:p>
            <a:pPr marL="488950" indent="-488950" defTabSz="962025" eaLnBrk="1" hangingPunct="1"/>
            <a:r>
              <a:rPr lang="en-GB" sz="2400" smtClean="0"/>
              <a:t>Statecharts are an integral part of the UML and are used to represent state machine models.</a:t>
            </a:r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E938B7-1B57-429D-9873-6B66A91A9C3A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Statecharts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Allow the decomposition of a model into sub-models (see following slide).</a:t>
            </a:r>
          </a:p>
          <a:p>
            <a:pPr eaLnBrk="1" hangingPunct="1"/>
            <a:r>
              <a:rPr lang="en-GB" smtClean="0"/>
              <a:t>A brief description of the actions is included following the ‘do’ in each state.</a:t>
            </a:r>
          </a:p>
          <a:p>
            <a:pPr eaLnBrk="1" hangingPunct="1"/>
            <a:r>
              <a:rPr lang="en-GB" smtClean="0"/>
              <a:t>Can be complemented by tables describing the states and the stimuli.</a:t>
            </a: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0DF7F-9727-46EE-90AF-805203151419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93038" cy="609600"/>
          </a:xfrm>
        </p:spPr>
        <p:txBody>
          <a:bodyPr/>
          <a:lstStyle/>
          <a:p>
            <a:pPr eaLnBrk="1" hangingPunct="1"/>
            <a:r>
              <a:rPr lang="en-GB" smtClean="0"/>
              <a:t>Microwave oven model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21C428-B68E-407E-80F1-6491AFBF69B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228600" y="609600"/>
            <a:ext cx="8305800" cy="5715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2534" name="Picture 4" descr="8.5 Microwave-state-mc(7.5).eps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0772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Microwave oven state description</a:t>
            </a:r>
          </a:p>
        </p:txBody>
      </p:sp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266CC4-F37A-41AC-AFD2-CE102A17FF3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457200" y="2209800"/>
            <a:ext cx="8458200" cy="4191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33400" y="2362200"/>
          <a:ext cx="8229600" cy="3814763"/>
        </p:xfrm>
        <a:graphic>
          <a:graphicData uri="http://schemas.openxmlformats.org/presentationml/2006/ole">
            <p:oleObj spid="_x0000_s1026" name="Document" r:id="rId3" imgW="5950440" imgH="27590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Microwave oven stimuli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F844C9-4055-424C-B59A-20DD70FD937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381000" y="2209800"/>
            <a:ext cx="8458200" cy="4191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57200" y="2438400"/>
          <a:ext cx="8229600" cy="3808413"/>
        </p:xfrm>
        <a:graphic>
          <a:graphicData uri="http://schemas.openxmlformats.org/presentationml/2006/ole">
            <p:oleObj spid="_x0000_s2050" name="Document" r:id="rId3" imgW="5596128" imgH="659587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tx1"/>
                </a:solidFill>
              </a:rPr>
              <a:t>Chapter 5</a:t>
            </a:r>
            <a:r>
              <a:rPr lang="en-US" smtClean="0"/>
              <a:t>- System Models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209800"/>
            <a:ext cx="6553200" cy="2667000"/>
          </a:xfrm>
        </p:spPr>
        <p:txBody>
          <a:bodyPr/>
          <a:lstStyle/>
          <a:p>
            <a:pPr eaLnBrk="1" hangingPunct="1"/>
            <a:r>
              <a:rPr lang="en-US" sz="2800" smtClean="0"/>
              <a:t>Context models</a:t>
            </a:r>
          </a:p>
          <a:p>
            <a:pPr eaLnBrk="1" hangingPunct="1"/>
            <a:r>
              <a:rPr lang="en-GB" sz="2800" smtClean="0"/>
              <a:t>Behavioural models</a:t>
            </a:r>
          </a:p>
          <a:p>
            <a:pPr eaLnBrk="1" hangingPunct="1"/>
            <a:r>
              <a:rPr lang="en-GB" sz="2800" smtClean="0"/>
              <a:t>Data models</a:t>
            </a:r>
          </a:p>
          <a:p>
            <a:pPr eaLnBrk="1" hangingPunct="1"/>
            <a:r>
              <a:rPr lang="en-GB" sz="2800" smtClean="0"/>
              <a:t>Object models</a:t>
            </a:r>
          </a:p>
          <a:p>
            <a:pPr eaLnBrk="1" hangingPunct="1"/>
            <a:r>
              <a:rPr lang="en-GB" sz="2800" smtClean="0"/>
              <a:t>Structured methods</a:t>
            </a:r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41F66-FF27-4527-9800-F7743D18C190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Microwave oven operation</a:t>
            </a: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EF3052-4F60-4783-B6D3-AFAAB056EA3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838200" y="2057400"/>
            <a:ext cx="7391400" cy="43434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558" name="Picture 4" descr="8.7 Operate-state-mc(7.7).eps  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617220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Semantic data models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Used to describe the logical structure of data processed by the system.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An entity-relation-attribute  model sets out the entities in the system, the relationships between these entities and the entity attributes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Widely used in database design. Can readily be implemented using relational databases.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No specific notation provided in the UML but objects and associations can be used.</a:t>
            </a:r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1335-CBD8-4977-A0AF-FDFD2C28E7AD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Library semantic model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D2F4E6-9E40-4BA4-AA97-9BAAD1E0240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1295400" y="1905000"/>
            <a:ext cx="7543800" cy="4495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606" name="Picture 4" descr="8.8 Library-ERD(new).eps       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05000"/>
            <a:ext cx="6248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 dictionaries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Data dictionaries are lists of all of the names used in the system models. Descriptions of the entities, relationships and attributes are also included.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Advantages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Support name management and avoid duplication;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Store of organisational knowledge linking analysis, design and implementation;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Many CASE workbenches support data dictionaries.</a:t>
            </a:r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F392EB-A8DF-4632-8804-527DB2AD23C8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 dictionary entries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C3FC31-4090-4F7B-BCB6-AB5F074229A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457200" y="2057400"/>
            <a:ext cx="8458200" cy="43434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33400" y="2133600"/>
          <a:ext cx="8229600" cy="4138613"/>
        </p:xfrm>
        <a:graphic>
          <a:graphicData uri="http://schemas.openxmlformats.org/presentationml/2006/ole">
            <p:oleObj spid="_x0000_s3074" name="Document" r:id="rId3" imgW="5605272" imgH="2581656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Object models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Object models describe the system in terms of object classes and their associations.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An object class is an abstraction over a set of objects with common attributes and the services (operations) provided by each object.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Various object models may be produced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Inheritance models;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Aggregation models;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Interaction models.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4C7125-817C-496C-B7B1-07BE034343B8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Object models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Natural ways of reflecting the real-world entities manipulated by the system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More abstract entities are more difficult to model using this approach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Object class identification is recognised as a difficult process requiring a deep understanding of the application domain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Object classes reflecting domain entities are reusable across systems</a:t>
            </a:r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48030B-9EB6-4736-9A72-FC9A3A97E997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Inheritance models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Organise the domain object classes into a hierarchy.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Classes at the top of the hierarchy reflect the common features of all classes.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Object classes inherit their attributes and services from one or more super-classes. these may then be specialised as necessary.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Class hierarchy design can be a difficult process if duplication in different branches is to be avoided.</a:t>
            </a: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8B8B8-489C-46AD-976C-7CBF500711D0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Object models and the UML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000" smtClean="0"/>
              <a:t>The UML is a standard representation devised by the developers of widely used object-oriented analysis and design methods.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000" smtClean="0"/>
              <a:t>It has become an effective standard for object-oriented modelling.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000" smtClean="0"/>
              <a:t>Notation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000" smtClean="0"/>
              <a:t>Object classes are rectangles with the name at the top, attributes in the middle section and operations in the bottom section;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000" smtClean="0"/>
              <a:t>Relationships between object classes (known as associations) are shown as lines linking objects;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000" smtClean="0"/>
              <a:t>Inheritance is referred to as generalisation and is shown ‘upwards’ rather than ‘downwards’ in a hierarchy.</a:t>
            </a:r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BD36D0-62ED-4FBB-8726-9902552E85EA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93038" cy="685800"/>
          </a:xfrm>
        </p:spPr>
        <p:txBody>
          <a:bodyPr/>
          <a:lstStyle/>
          <a:p>
            <a:pPr eaLnBrk="1" hangingPunct="1"/>
            <a:r>
              <a:rPr lang="en-GB" smtClean="0"/>
              <a:t>Library class hierarchy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F446C4-12DE-4475-9805-00063ED7FDB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0" y="685800"/>
            <a:ext cx="8610600" cy="5715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0" name="Picture 4" descr="8.10 Lib-item-classes.eps      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62000"/>
            <a:ext cx="6705600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Objectives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133600"/>
            <a:ext cx="7772400" cy="4114800"/>
          </a:xfrm>
          <a:noFill/>
        </p:spPr>
        <p:txBody>
          <a:bodyPr lIns="90487" tIns="44450" rIns="90487" bIns="44450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To explain why the context of a system should be modelled as part of the RE process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To describe behavioural modelling, data modelling and object modelling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To introduce some of the notations used in the Unified Modeling Language (UML)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To show how CASE workbenches support system modelling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63026D-5D67-41FC-9F24-1E9EA950719A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93038" cy="685800"/>
          </a:xfrm>
        </p:spPr>
        <p:txBody>
          <a:bodyPr/>
          <a:lstStyle/>
          <a:p>
            <a:pPr eaLnBrk="1" hangingPunct="1"/>
            <a:r>
              <a:rPr lang="en-GB" smtClean="0"/>
              <a:t>User class hierarchy</a:t>
            </a: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E20F71-5FAE-433B-B35D-599FABCD97E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0" y="685800"/>
            <a:ext cx="8229600" cy="5715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2774" name="Picture 4" descr="8.11 User-classes(7.11).eps    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81050"/>
            <a:ext cx="64770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Multiple inheritance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Rather than inheriting the attributes and services from a single parent class, a system which supports multiple inheritance allows object classes to inherit from several super-classes.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This can lead to semantic conflicts where attributes/services with the same name in different super-classes have different semantics.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Multiple inheritance makes class hierarchy reorganisation more complex.</a:t>
            </a: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D09F0-50A9-4BAC-B507-0CFA6A548A14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Multiple inheritance</a:t>
            </a:r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C9A655-6F35-4A91-94C1-E8482D970F3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1066800" y="2057400"/>
            <a:ext cx="7162800" cy="43434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822" name="Picture 4" descr="8.12 Multiple-inherit(7.12).eps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133600"/>
            <a:ext cx="4953000" cy="403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Object aggregation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An aggregation model shows how classes that are collections are composed of other classes.</a:t>
            </a:r>
          </a:p>
          <a:p>
            <a:pPr eaLnBrk="1" hangingPunct="1"/>
            <a:r>
              <a:rPr lang="en-GB" smtClean="0"/>
              <a:t>Aggregation models are similar to the part-of relationship in semantic data models.</a:t>
            </a: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EB5C5D-5D10-4CFE-9828-2C7FB007DE36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Object aggregation</a:t>
            </a:r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FAA1BA-B858-444A-A6E5-DA01017F12F3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1295400" y="1905000"/>
            <a:ext cx="7543800" cy="4495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870" name="Picture 4" descr="8.13 Object-aggregat(7.13).eps 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0"/>
            <a:ext cx="6400800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Object behaviour modelling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behavioural model shows the interactions between objects to produce some particular system behaviour that is specified as a use-case.</a:t>
            </a:r>
          </a:p>
          <a:p>
            <a:pPr eaLnBrk="1" hangingPunct="1"/>
            <a:r>
              <a:rPr lang="en-GB" smtClean="0"/>
              <a:t>Sequence diagrams (or collaboration diagrams) in the UML are used to model interaction between objects.</a:t>
            </a: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DAED8-5AAF-4B4A-B144-39AF0B8BEF49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93038" cy="762000"/>
          </a:xfrm>
        </p:spPr>
        <p:txBody>
          <a:bodyPr/>
          <a:lstStyle/>
          <a:p>
            <a:pPr eaLnBrk="1" hangingPunct="1"/>
            <a:r>
              <a:rPr lang="en-GB" smtClean="0"/>
              <a:t>Issue of electronic items</a:t>
            </a:r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119ADD-5E46-406D-B4E7-E0B919CAA9F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0" y="685800"/>
            <a:ext cx="8610600" cy="5715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8918" name="Picture 4" descr="8.14 Sequence-diagram.eps      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Structured methods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Structured methods incorporate system modelling as an inherent part of the method.</a:t>
            </a:r>
          </a:p>
          <a:p>
            <a:pPr eaLnBrk="1" hangingPunct="1"/>
            <a:r>
              <a:rPr lang="en-GB" sz="2800" smtClean="0"/>
              <a:t>Methods define a set of models, a process for deriving these models and rules and guidelines that should apply to the models.</a:t>
            </a:r>
          </a:p>
          <a:p>
            <a:pPr eaLnBrk="1" hangingPunct="1"/>
            <a:r>
              <a:rPr lang="en-GB" sz="2800" smtClean="0"/>
              <a:t>CASE tools support system modelling as part of a structured method.</a:t>
            </a: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310B5-00D1-4CA8-BEAE-88594E04B8EE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Method weaknesses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They do not model non-functional system requirements.</a:t>
            </a:r>
          </a:p>
          <a:p>
            <a:pPr eaLnBrk="1" hangingPunct="1"/>
            <a:r>
              <a:rPr lang="en-GB" sz="2800" smtClean="0"/>
              <a:t>They do not usually include information about whether a method is appropriate for a given problem.</a:t>
            </a:r>
          </a:p>
          <a:p>
            <a:pPr eaLnBrk="1" hangingPunct="1"/>
            <a:r>
              <a:rPr lang="en-GB" sz="2800" smtClean="0"/>
              <a:t>The may produce too much documentation.</a:t>
            </a:r>
          </a:p>
          <a:p>
            <a:pPr eaLnBrk="1" hangingPunct="1"/>
            <a:r>
              <a:rPr lang="en-GB" sz="2800" smtClean="0"/>
              <a:t>The system models are sometimes too detailed and difficult for users to understand.</a:t>
            </a:r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B0AEC5-2826-4598-9E8F-D8B803FDDC43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CASE workbenches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A coherent set of tools that is designed to support related software process activities such as analysis, design or testing.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Analysis and design workbenches support system modelling during both requirements engineering and system design.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These workbenches may support a specific design method or may provide support for a creating several different types of system model.</a:t>
            </a:r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F7A394-0BD8-4326-AE71-D08317FEB895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System modelling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System modelling helps the analyst to understand the functionality of the system and models are used to communicate with customers.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Different models present the system from different perspectives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External perspective showing the system’s context or environment;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Behavioural perspective showing the behaviour of the system;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Structural perspective showing the system or data architecture.</a:t>
            </a:r>
          </a:p>
        </p:txBody>
      </p:sp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9EE50B-1B3A-40BE-8577-48CD9B46DEA3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323263" cy="1108075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An analysis and design workbench</a:t>
            </a: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236A5-EC87-494D-975A-BA0199959814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1219200" y="1828800"/>
            <a:ext cx="7696200" cy="4572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3014" name="Picture 4" descr="8.15 Design.Wbench(7.15).eps   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7391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Analysis workbench components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800" smtClean="0"/>
              <a:t>Diagram editors</a:t>
            </a:r>
          </a:p>
          <a:p>
            <a:pPr eaLnBrk="1" hangingPunct="1"/>
            <a:r>
              <a:rPr lang="en-GB" sz="2800" smtClean="0"/>
              <a:t>Model analysis and checking tools</a:t>
            </a:r>
          </a:p>
          <a:p>
            <a:pPr eaLnBrk="1" hangingPunct="1"/>
            <a:r>
              <a:rPr lang="en-GB" sz="2800" smtClean="0"/>
              <a:t>Repository and associated query language</a:t>
            </a:r>
          </a:p>
          <a:p>
            <a:pPr eaLnBrk="1" hangingPunct="1"/>
            <a:r>
              <a:rPr lang="en-GB" sz="2800" smtClean="0"/>
              <a:t>Data dictionary</a:t>
            </a:r>
          </a:p>
          <a:p>
            <a:pPr eaLnBrk="1" hangingPunct="1"/>
            <a:r>
              <a:rPr lang="en-GB" sz="2800" smtClean="0"/>
              <a:t>Report definition and generation tools</a:t>
            </a:r>
          </a:p>
          <a:p>
            <a:pPr eaLnBrk="1" hangingPunct="1"/>
            <a:r>
              <a:rPr lang="en-GB" sz="2800" smtClean="0"/>
              <a:t>Forms definition tools</a:t>
            </a:r>
          </a:p>
          <a:p>
            <a:pPr eaLnBrk="1" hangingPunct="1"/>
            <a:r>
              <a:rPr lang="en-GB" sz="2800" smtClean="0"/>
              <a:t>Import/export translators</a:t>
            </a:r>
          </a:p>
          <a:p>
            <a:pPr eaLnBrk="1" hangingPunct="1"/>
            <a:r>
              <a:rPr lang="en-GB" sz="2800" smtClean="0"/>
              <a:t>Code generation tools</a:t>
            </a:r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2991C6-8FB3-40D2-AAE6-4DF0BF3CB811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Key points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A model is an abstract system view. Complementary types of model provide different system information.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Context models show the position of a system in its environment with other systems and processes.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Data flow models may be used to model the data processing in a system.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State machine models model the system’s behaviour in response to internal or external events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68D42B-C431-4A37-B262-F615424E8890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GB" smtClean="0"/>
              <a:t>Key points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Semantic data models describe the logical structure of data which is imported to or exported by the systems.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Object models describe logical system entities, their classification and aggregation.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Sequence models show the interactions between actors and the system objects that they use.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Structured methods provide a framework for developing system models.</a:t>
            </a: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6C81D-9EE8-42D6-86B9-8AD3DAED44E7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CF37FB-3510-4A12-989D-2745E529C1EA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286000"/>
            <a:ext cx="77724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In this chapter we have come across:</a:t>
            </a:r>
          </a:p>
          <a:p>
            <a:pPr eaLnBrk="1" hangingPunct="1">
              <a:buFont typeface="Wingdings" pitchFamily="2" charset="2"/>
              <a:buNone/>
            </a:pPr>
            <a:endParaRPr lang="en-AU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en-AU" smtClean="0"/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1066800" y="3124200"/>
            <a:ext cx="655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sz="1600"/>
              <a:t>Context models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GB" sz="1600"/>
              <a:t>Behavioural models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GB" sz="1600"/>
              <a:t>Data models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GB" sz="1600"/>
              <a:t>Object models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GB" sz="1600"/>
              <a:t>Structured methods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endParaRPr lang="en-GB" sz="1600"/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Model types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4114800"/>
          </a:xfrm>
        </p:spPr>
        <p:txBody>
          <a:bodyPr>
            <a:normAutofit lnSpcReduction="10000"/>
          </a:bodyPr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Data processing model showing how the data is processed at different stages.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Composition model showing how entities are composed of other entities.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Architectural model showing principal sub-systems.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Classification model showing how entities have common characteristics.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Stimulus/response model showing the system’s reaction to events.</a:t>
            </a:r>
          </a:p>
        </p:txBody>
      </p:sp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2ABBE8-89EC-467A-AF8D-BC8CC526844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Context models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Context models are used to illustrate the operational context of a system - they show what lies outside the system boundaries.</a:t>
            </a:r>
          </a:p>
          <a:p>
            <a:pPr eaLnBrk="1" hangingPunct="1"/>
            <a:r>
              <a:rPr lang="en-GB" sz="2800" smtClean="0"/>
              <a:t>Social and organisational concerns may affect the decision on where to position system boundaries.</a:t>
            </a:r>
          </a:p>
          <a:p>
            <a:pPr eaLnBrk="1" hangingPunct="1"/>
            <a:r>
              <a:rPr lang="en-GB" sz="2800" smtClean="0"/>
              <a:t>Architectural models show the system and its relationship with other systems.</a:t>
            </a:r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A1FF3-6194-49C9-97AE-DCB833AEC14B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context of an ATM system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2562A6-49C4-4AFD-8571-F2E19E45B27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066800" y="1981200"/>
            <a:ext cx="7772400" cy="44196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294" name="Picture 4" descr="8.1 ATM-context(7.1).eps       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09800"/>
            <a:ext cx="64008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Process models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Process models show the overall process and the processes that are supported by the system.</a:t>
            </a:r>
          </a:p>
          <a:p>
            <a:pPr eaLnBrk="1" hangingPunct="1"/>
            <a:r>
              <a:rPr lang="en-GB" smtClean="0"/>
              <a:t>Data flow models may be used to show the processes and the flow of information from one process to another.</a:t>
            </a:r>
          </a:p>
        </p:txBody>
      </p:sp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122BD4-CD12-4B3A-8100-646163A239B5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0"/>
            <a:ext cx="7793037" cy="609600"/>
          </a:xfrm>
          <a:noFill/>
        </p:spPr>
        <p:txBody>
          <a:bodyPr lIns="90487" tIns="44450" rIns="90487" bIns="44450">
            <a:normAutofit fontScale="90000"/>
          </a:bodyPr>
          <a:lstStyle/>
          <a:p>
            <a:pPr eaLnBrk="1" hangingPunct="1"/>
            <a:r>
              <a:rPr lang="en-GB" sz="3600" smtClean="0"/>
              <a:t>Equipment procurement process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Deepika C N                 RVCE    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229773-E672-44C5-83C7-29597A1F86F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5715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42" name="Picture 4" descr="8.2 Equip-proc-DFD.eps         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915400" cy="541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1697</Words>
  <Application>Microsoft Office PowerPoint</Application>
  <PresentationFormat>On-screen Show (4:3)</PresentationFormat>
  <Paragraphs>246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Tahoma</vt:lpstr>
      <vt:lpstr>Arial</vt:lpstr>
      <vt:lpstr>Wingdings</vt:lpstr>
      <vt:lpstr>Office Theme</vt:lpstr>
      <vt:lpstr>Microsoft Word Document</vt:lpstr>
      <vt:lpstr>Software Engineering</vt:lpstr>
      <vt:lpstr>Chapter 5- System Models</vt:lpstr>
      <vt:lpstr>Objectives</vt:lpstr>
      <vt:lpstr>System modelling</vt:lpstr>
      <vt:lpstr>Model types</vt:lpstr>
      <vt:lpstr>Context models</vt:lpstr>
      <vt:lpstr>The context of an ATM system</vt:lpstr>
      <vt:lpstr>Process models</vt:lpstr>
      <vt:lpstr>Equipment procurement process</vt:lpstr>
      <vt:lpstr>Behavioural models</vt:lpstr>
      <vt:lpstr>Data-processing models</vt:lpstr>
      <vt:lpstr>Order processing DFD</vt:lpstr>
      <vt:lpstr>Data flow diagrams</vt:lpstr>
      <vt:lpstr>Insulin pump DFD</vt:lpstr>
      <vt:lpstr>State machine models</vt:lpstr>
      <vt:lpstr>Statecharts</vt:lpstr>
      <vt:lpstr>Microwave oven model</vt:lpstr>
      <vt:lpstr>Microwave oven state description</vt:lpstr>
      <vt:lpstr>Microwave oven stimuli</vt:lpstr>
      <vt:lpstr>Microwave oven operation</vt:lpstr>
      <vt:lpstr>Semantic data models</vt:lpstr>
      <vt:lpstr>Library semantic model</vt:lpstr>
      <vt:lpstr>Data dictionaries</vt:lpstr>
      <vt:lpstr>Data dictionary entries</vt:lpstr>
      <vt:lpstr>Object models</vt:lpstr>
      <vt:lpstr>Object models</vt:lpstr>
      <vt:lpstr>Inheritance models</vt:lpstr>
      <vt:lpstr>Object models and the UML</vt:lpstr>
      <vt:lpstr>Library class hierarchy</vt:lpstr>
      <vt:lpstr>User class hierarchy</vt:lpstr>
      <vt:lpstr>Multiple inheritance</vt:lpstr>
      <vt:lpstr>Multiple inheritance</vt:lpstr>
      <vt:lpstr>Object aggregation</vt:lpstr>
      <vt:lpstr>Object aggregation</vt:lpstr>
      <vt:lpstr>Object behaviour modelling</vt:lpstr>
      <vt:lpstr>Issue of electronic items</vt:lpstr>
      <vt:lpstr>Structured methods</vt:lpstr>
      <vt:lpstr>Method weaknesses</vt:lpstr>
      <vt:lpstr>CASE workbenches</vt:lpstr>
      <vt:lpstr>An analysis and design workbench</vt:lpstr>
      <vt:lpstr>Analysis workbench components</vt:lpstr>
      <vt:lpstr>Key points</vt:lpstr>
      <vt:lpstr>Key points</vt:lpstr>
      <vt:lpstr>Summary</vt:lpstr>
    </vt:vector>
  </TitlesOfParts>
  <Company>Dept. Of ISE, RVCE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Slides: Chap 1- Overview </dc:title>
  <dc:subject>Cryptography &amp; Network Security</dc:subject>
  <dc:creator>DEEPIKA C N</dc:creator>
  <cp:lastModifiedBy>EC02</cp:lastModifiedBy>
  <cp:revision>94</cp:revision>
  <dcterms:created xsi:type="dcterms:W3CDTF">2008-02-07T06:39:22Z</dcterms:created>
  <dcterms:modified xsi:type="dcterms:W3CDTF">2015-01-05T10:08:35Z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DEEPIKA C N</vt:lpwstr>
  </property>
  <property fmtid="{D5CDD505-2E9C-101B-9397-08002B2CF9AE}" pid="3" name="Recorded By">
    <vt:filetime>2008-07-01T18:30:00Z</vt:filetime>
  </property>
  <property fmtid="{D5CDD505-2E9C-101B-9397-08002B2CF9AE}" pid="4" name="Purpose">
    <vt:lpwstr>Lecture Slides</vt:lpwstr>
  </property>
  <property fmtid="{D5CDD505-2E9C-101B-9397-08002B2CF9AE}" pid="5" name="Reference">
    <vt:lpwstr>Book by William Stallings</vt:lpwstr>
  </property>
  <property fmtid="{D5CDD505-2E9C-101B-9397-08002B2CF9AE}" pid="6" name="Division">
    <vt:lpwstr>CS843</vt:lpwstr>
  </property>
</Properties>
</file>