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7.xml" ContentType="application/vnd.openxmlformats-officedocument.presentationml.notesSlide+xml"/>
  <Default Extension="doc" ContentType="application/msword"/>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1" r:id="rId1"/>
  </p:sldMasterIdLst>
  <p:notesMasterIdLst>
    <p:notesMasterId r:id="rId99"/>
  </p:notesMasterIdLst>
  <p:handoutMasterIdLst>
    <p:handoutMasterId r:id="rId100"/>
  </p:handoutMasterIdLst>
  <p:sldIdLst>
    <p:sldId id="257" r:id="rId2"/>
    <p:sldId id="281" r:id="rId3"/>
    <p:sldId id="282" r:id="rId4"/>
    <p:sldId id="289"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 id="315" r:id="rId31"/>
    <p:sldId id="316" r:id="rId32"/>
    <p:sldId id="317" r:id="rId33"/>
    <p:sldId id="318" r:id="rId34"/>
    <p:sldId id="319" r:id="rId35"/>
    <p:sldId id="320" r:id="rId36"/>
    <p:sldId id="321" r:id="rId37"/>
    <p:sldId id="322" r:id="rId38"/>
    <p:sldId id="323" r:id="rId39"/>
    <p:sldId id="324" r:id="rId40"/>
    <p:sldId id="325" r:id="rId41"/>
    <p:sldId id="326" r:id="rId42"/>
    <p:sldId id="327" r:id="rId43"/>
    <p:sldId id="328" r:id="rId44"/>
    <p:sldId id="329" r:id="rId45"/>
    <p:sldId id="330" r:id="rId46"/>
    <p:sldId id="331" r:id="rId47"/>
    <p:sldId id="332" r:id="rId48"/>
    <p:sldId id="333" r:id="rId49"/>
    <p:sldId id="334" r:id="rId50"/>
    <p:sldId id="335" r:id="rId51"/>
    <p:sldId id="336" r:id="rId52"/>
    <p:sldId id="337" r:id="rId53"/>
    <p:sldId id="338" r:id="rId54"/>
    <p:sldId id="339" r:id="rId55"/>
    <p:sldId id="340" r:id="rId56"/>
    <p:sldId id="341" r:id="rId57"/>
    <p:sldId id="342" r:id="rId58"/>
    <p:sldId id="343" r:id="rId59"/>
    <p:sldId id="344" r:id="rId60"/>
    <p:sldId id="345" r:id="rId61"/>
    <p:sldId id="346" r:id="rId62"/>
    <p:sldId id="347" r:id="rId63"/>
    <p:sldId id="348" r:id="rId64"/>
    <p:sldId id="349" r:id="rId65"/>
    <p:sldId id="350" r:id="rId66"/>
    <p:sldId id="351" r:id="rId67"/>
    <p:sldId id="352" r:id="rId68"/>
    <p:sldId id="353" r:id="rId69"/>
    <p:sldId id="354" r:id="rId70"/>
    <p:sldId id="355" r:id="rId71"/>
    <p:sldId id="356" r:id="rId72"/>
    <p:sldId id="357" r:id="rId73"/>
    <p:sldId id="358" r:id="rId74"/>
    <p:sldId id="359" r:id="rId75"/>
    <p:sldId id="360" r:id="rId76"/>
    <p:sldId id="361" r:id="rId77"/>
    <p:sldId id="362" r:id="rId78"/>
    <p:sldId id="363" r:id="rId79"/>
    <p:sldId id="364" r:id="rId80"/>
    <p:sldId id="365" r:id="rId81"/>
    <p:sldId id="366" r:id="rId82"/>
    <p:sldId id="367" r:id="rId83"/>
    <p:sldId id="368" r:id="rId84"/>
    <p:sldId id="369" r:id="rId85"/>
    <p:sldId id="370" r:id="rId86"/>
    <p:sldId id="371" r:id="rId87"/>
    <p:sldId id="372" r:id="rId88"/>
    <p:sldId id="373" r:id="rId89"/>
    <p:sldId id="374" r:id="rId90"/>
    <p:sldId id="375" r:id="rId91"/>
    <p:sldId id="376" r:id="rId92"/>
    <p:sldId id="377" r:id="rId93"/>
    <p:sldId id="378" r:id="rId94"/>
    <p:sldId id="379" r:id="rId95"/>
    <p:sldId id="284" r:id="rId96"/>
    <p:sldId id="286" r:id="rId97"/>
    <p:sldId id="280" r:id="rId9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728" autoAdjust="0"/>
  </p:normalViewPr>
  <p:slideViewPr>
    <p:cSldViewPr>
      <p:cViewPr varScale="1">
        <p:scale>
          <a:sx n="63" d="100"/>
          <a:sy n="63" d="100"/>
        </p:scale>
        <p:origin x="-64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741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1741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741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113CC54E-7BD6-43EA-B8EA-A8142C03D158}"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53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10240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3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53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23A06F79-007B-4E5E-8E69-8687A14DD31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AEE532DE-FA32-4D18-9F8C-5989D8740A32}" type="slidenum">
              <a:rPr lang="en-US" smtClean="0">
                <a:latin typeface="Arial" pitchFamily="34" charset="0"/>
              </a:rPr>
              <a:pPr/>
              <a:t>1</a:t>
            </a:fld>
            <a:endParaRPr lang="en-US" smtClean="0">
              <a:latin typeface="Arial" pitchFamily="34" charset="0"/>
            </a:endParaRPr>
          </a:p>
        </p:txBody>
      </p:sp>
      <p:sp>
        <p:nvSpPr>
          <p:cNvPr id="103427" name="Rectangle 2"/>
          <p:cNvSpPr>
            <a:spLocks noRo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0D8CF166-3373-43F2-B813-5F216B65559A}" type="slidenum">
              <a:rPr lang="en-US" smtClean="0">
                <a:latin typeface="Arial" pitchFamily="34" charset="0"/>
              </a:rPr>
              <a:pPr/>
              <a:t>59</a:t>
            </a:fld>
            <a:endParaRPr lang="en-US" smtClean="0">
              <a:latin typeface="Arial" pitchFamily="34" charset="0"/>
            </a:endParaRPr>
          </a:p>
        </p:txBody>
      </p:sp>
      <p:sp>
        <p:nvSpPr>
          <p:cNvPr id="112643" name="Rectangle 2"/>
          <p:cNvSpPr>
            <a:spLocks noChangeArrowheads="1"/>
          </p:cNvSpPr>
          <p:nvPr>
            <p:ph type="body" idx="1"/>
          </p:nvPr>
        </p:nvSpPr>
        <p:spPr>
          <a:xfrm>
            <a:off x="827088" y="4346575"/>
            <a:ext cx="5203825" cy="3857625"/>
          </a:xfrm>
          <a:noFill/>
          <a:ln/>
        </p:spPr>
        <p:txBody>
          <a:bodyPr lIns="90487" tIns="44450" rIns="90487" bIns="44450"/>
          <a:lstStyle/>
          <a:p>
            <a:pPr eaLnBrk="1" hangingPunct="1"/>
            <a:endParaRPr lang="en-US" smtClean="0">
              <a:latin typeface="Arial" pitchFamily="34" charset="0"/>
            </a:endParaRPr>
          </a:p>
        </p:txBody>
      </p:sp>
      <p:sp>
        <p:nvSpPr>
          <p:cNvPr id="112644" name="Rectangle 3"/>
          <p:cNvSpPr>
            <a:spLocks noChangeArrowheads="1" noTextEdit="1"/>
          </p:cNvSpPr>
          <p:nvPr>
            <p:ph type="sldImg"/>
          </p:nvPr>
        </p:nvSpPr>
        <p:spPr>
          <a:xfrm>
            <a:off x="1293813" y="798513"/>
            <a:ext cx="4270375" cy="3201987"/>
          </a:xfrm>
          <a:ln w="12700" cap="flat">
            <a:solidFill>
              <a:schemeClr val="tx1"/>
            </a:solid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F20CA531-740C-4D53-A455-FD448F826966}" type="slidenum">
              <a:rPr lang="en-US" smtClean="0">
                <a:latin typeface="Arial" pitchFamily="34" charset="0"/>
              </a:rPr>
              <a:pPr/>
              <a:t>60</a:t>
            </a:fld>
            <a:endParaRPr lang="en-US" smtClean="0">
              <a:latin typeface="Arial" pitchFamily="34" charset="0"/>
            </a:endParaRPr>
          </a:p>
        </p:txBody>
      </p:sp>
      <p:sp>
        <p:nvSpPr>
          <p:cNvPr id="113667" name="Rectangle 2"/>
          <p:cNvSpPr>
            <a:spLocks noChangeArrowheads="1"/>
          </p:cNvSpPr>
          <p:nvPr>
            <p:ph type="body" idx="1"/>
          </p:nvPr>
        </p:nvSpPr>
        <p:spPr>
          <a:xfrm>
            <a:off x="827088" y="4346575"/>
            <a:ext cx="5203825" cy="3857625"/>
          </a:xfrm>
          <a:noFill/>
          <a:ln/>
        </p:spPr>
        <p:txBody>
          <a:bodyPr lIns="90487" tIns="44450" rIns="90487" bIns="44450"/>
          <a:lstStyle/>
          <a:p>
            <a:pPr eaLnBrk="1" hangingPunct="1"/>
            <a:endParaRPr lang="en-US" smtClean="0">
              <a:latin typeface="Arial" pitchFamily="34" charset="0"/>
            </a:endParaRPr>
          </a:p>
        </p:txBody>
      </p:sp>
      <p:sp>
        <p:nvSpPr>
          <p:cNvPr id="113668" name="Rectangle 3"/>
          <p:cNvSpPr>
            <a:spLocks noChangeArrowheads="1" noTextEdit="1"/>
          </p:cNvSpPr>
          <p:nvPr>
            <p:ph type="sldImg"/>
          </p:nvPr>
        </p:nvSpPr>
        <p:spPr>
          <a:xfrm>
            <a:off x="1293813" y="798513"/>
            <a:ext cx="4270375" cy="3201987"/>
          </a:xfrm>
          <a:ln w="12700" cap="flat">
            <a:solidFill>
              <a:schemeClr val="tx1"/>
            </a:solid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8B40D91E-61E1-4D6C-8434-3A693D576B64}" type="slidenum">
              <a:rPr lang="en-US" smtClean="0">
                <a:latin typeface="Arial" pitchFamily="34" charset="0"/>
              </a:rPr>
              <a:pPr/>
              <a:t>61</a:t>
            </a:fld>
            <a:endParaRPr lang="en-US" smtClean="0">
              <a:latin typeface="Arial" pitchFamily="34" charset="0"/>
            </a:endParaRPr>
          </a:p>
        </p:txBody>
      </p:sp>
      <p:sp>
        <p:nvSpPr>
          <p:cNvPr id="114691" name="Rectangle 2"/>
          <p:cNvSpPr>
            <a:spLocks noChangeArrowheads="1"/>
          </p:cNvSpPr>
          <p:nvPr>
            <p:ph type="body" idx="1"/>
          </p:nvPr>
        </p:nvSpPr>
        <p:spPr>
          <a:xfrm>
            <a:off x="827088" y="4346575"/>
            <a:ext cx="5203825" cy="3857625"/>
          </a:xfrm>
          <a:noFill/>
          <a:ln/>
        </p:spPr>
        <p:txBody>
          <a:bodyPr lIns="90487" tIns="44450" rIns="90487" bIns="44450"/>
          <a:lstStyle/>
          <a:p>
            <a:pPr eaLnBrk="1" hangingPunct="1"/>
            <a:endParaRPr lang="en-US" smtClean="0">
              <a:latin typeface="Arial" pitchFamily="34" charset="0"/>
            </a:endParaRPr>
          </a:p>
        </p:txBody>
      </p:sp>
      <p:sp>
        <p:nvSpPr>
          <p:cNvPr id="114692" name="Rectangle 3"/>
          <p:cNvSpPr>
            <a:spLocks noChangeArrowheads="1" noTextEdit="1"/>
          </p:cNvSpPr>
          <p:nvPr>
            <p:ph type="sldImg"/>
          </p:nvPr>
        </p:nvSpPr>
        <p:spPr>
          <a:xfrm>
            <a:off x="1293813" y="798513"/>
            <a:ext cx="4270375" cy="3201987"/>
          </a:xfrm>
          <a:ln w="12700" cap="flat">
            <a:solidFill>
              <a:schemeClr val="tx1"/>
            </a:solid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83655248-BBE6-4B97-A20E-E1ED7F800C95}" type="slidenum">
              <a:rPr lang="en-US" smtClean="0">
                <a:latin typeface="Arial" pitchFamily="34" charset="0"/>
              </a:rPr>
              <a:pPr/>
              <a:t>63</a:t>
            </a:fld>
            <a:endParaRPr lang="en-US" smtClean="0">
              <a:latin typeface="Arial" pitchFamily="34" charset="0"/>
            </a:endParaRPr>
          </a:p>
        </p:txBody>
      </p:sp>
      <p:sp>
        <p:nvSpPr>
          <p:cNvPr id="115715" name="Rectangle 2"/>
          <p:cNvSpPr>
            <a:spLocks noChangeArrowheads="1"/>
          </p:cNvSpPr>
          <p:nvPr>
            <p:ph type="body" idx="1"/>
          </p:nvPr>
        </p:nvSpPr>
        <p:spPr>
          <a:xfrm>
            <a:off x="827088" y="4346575"/>
            <a:ext cx="5203825" cy="3857625"/>
          </a:xfrm>
          <a:noFill/>
          <a:ln/>
        </p:spPr>
        <p:txBody>
          <a:bodyPr lIns="90487" tIns="44450" rIns="90487" bIns="44450"/>
          <a:lstStyle/>
          <a:p>
            <a:pPr eaLnBrk="1" hangingPunct="1"/>
            <a:endParaRPr lang="en-US" smtClean="0">
              <a:latin typeface="Arial" pitchFamily="34" charset="0"/>
            </a:endParaRPr>
          </a:p>
        </p:txBody>
      </p:sp>
      <p:sp>
        <p:nvSpPr>
          <p:cNvPr id="115716" name="Rectangle 3"/>
          <p:cNvSpPr>
            <a:spLocks noChangeArrowheads="1" noTextEdit="1"/>
          </p:cNvSpPr>
          <p:nvPr>
            <p:ph type="sldImg"/>
          </p:nvPr>
        </p:nvSpPr>
        <p:spPr>
          <a:xfrm>
            <a:off x="1293813" y="798513"/>
            <a:ext cx="4270375" cy="3201987"/>
          </a:xfrm>
          <a:ln w="12700" cap="flat">
            <a:solidFill>
              <a:schemeClr val="tx1"/>
            </a:solid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5F7CAD1A-28C5-4B0D-9507-40A6B2877A0C}" type="slidenum">
              <a:rPr lang="en-US" smtClean="0">
                <a:latin typeface="Arial" pitchFamily="34" charset="0"/>
              </a:rPr>
              <a:pPr/>
              <a:t>76</a:t>
            </a:fld>
            <a:endParaRPr lang="en-US" smtClean="0">
              <a:latin typeface="Arial" pitchFamily="34" charset="0"/>
            </a:endParaRPr>
          </a:p>
        </p:txBody>
      </p:sp>
      <p:sp>
        <p:nvSpPr>
          <p:cNvPr id="116739" name="Rectangle 2"/>
          <p:cNvSpPr>
            <a:spLocks noChangeArrowheads="1"/>
          </p:cNvSpPr>
          <p:nvPr>
            <p:ph type="body" idx="1"/>
          </p:nvPr>
        </p:nvSpPr>
        <p:spPr>
          <a:xfrm>
            <a:off x="827088" y="4346575"/>
            <a:ext cx="5203825" cy="3857625"/>
          </a:xfrm>
          <a:noFill/>
          <a:ln/>
        </p:spPr>
        <p:txBody>
          <a:bodyPr lIns="90487" tIns="44450" rIns="90487" bIns="44450"/>
          <a:lstStyle/>
          <a:p>
            <a:pPr eaLnBrk="1" hangingPunct="1"/>
            <a:endParaRPr lang="en-US" smtClean="0">
              <a:latin typeface="Arial" pitchFamily="34" charset="0"/>
            </a:endParaRPr>
          </a:p>
        </p:txBody>
      </p:sp>
      <p:sp>
        <p:nvSpPr>
          <p:cNvPr id="116740" name="Rectangle 3"/>
          <p:cNvSpPr>
            <a:spLocks noChangeArrowheads="1" noTextEdit="1"/>
          </p:cNvSpPr>
          <p:nvPr>
            <p:ph type="sldImg"/>
          </p:nvPr>
        </p:nvSpPr>
        <p:spPr>
          <a:xfrm>
            <a:off x="1293813" y="798513"/>
            <a:ext cx="4270375" cy="3201987"/>
          </a:xfrm>
          <a:ln w="12700" cap="flat">
            <a:solidFill>
              <a:schemeClr val="tx1"/>
            </a:solid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334426E6-B5F7-4624-B84E-832E8A904814}" type="slidenum">
              <a:rPr lang="en-US" smtClean="0">
                <a:latin typeface="Arial" pitchFamily="34" charset="0"/>
              </a:rPr>
              <a:pPr/>
              <a:t>78</a:t>
            </a:fld>
            <a:endParaRPr lang="en-US" smtClean="0">
              <a:latin typeface="Arial" pitchFamily="34" charset="0"/>
            </a:endParaRPr>
          </a:p>
        </p:txBody>
      </p:sp>
      <p:sp>
        <p:nvSpPr>
          <p:cNvPr id="117763" name="Rectangle 2"/>
          <p:cNvSpPr>
            <a:spLocks noChangeArrowheads="1"/>
          </p:cNvSpPr>
          <p:nvPr>
            <p:ph type="body" idx="1"/>
          </p:nvPr>
        </p:nvSpPr>
        <p:spPr>
          <a:xfrm>
            <a:off x="827088" y="4346575"/>
            <a:ext cx="5203825" cy="3857625"/>
          </a:xfrm>
          <a:noFill/>
          <a:ln/>
        </p:spPr>
        <p:txBody>
          <a:bodyPr lIns="90487" tIns="44450" rIns="90487" bIns="44450"/>
          <a:lstStyle/>
          <a:p>
            <a:pPr eaLnBrk="1" hangingPunct="1"/>
            <a:endParaRPr lang="en-US" smtClean="0">
              <a:latin typeface="Arial" pitchFamily="34" charset="0"/>
            </a:endParaRPr>
          </a:p>
        </p:txBody>
      </p:sp>
      <p:sp>
        <p:nvSpPr>
          <p:cNvPr id="117764" name="Rectangle 3"/>
          <p:cNvSpPr>
            <a:spLocks noChangeArrowheads="1" noTextEdit="1"/>
          </p:cNvSpPr>
          <p:nvPr>
            <p:ph type="sldImg"/>
          </p:nvPr>
        </p:nvSpPr>
        <p:spPr>
          <a:xfrm>
            <a:off x="1293813" y="798513"/>
            <a:ext cx="4270375" cy="3201987"/>
          </a:xfrm>
          <a:ln w="12700" cap="flat">
            <a:solidFill>
              <a:schemeClr val="tx1"/>
            </a:solid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820366D8-8E7D-43ED-B3E2-3E4F8D8B6375}" type="slidenum">
              <a:rPr lang="en-US" smtClean="0">
                <a:latin typeface="Arial" pitchFamily="34" charset="0"/>
              </a:rPr>
              <a:pPr/>
              <a:t>81</a:t>
            </a:fld>
            <a:endParaRPr lang="en-US" smtClean="0">
              <a:latin typeface="Arial" pitchFamily="34" charset="0"/>
            </a:endParaRPr>
          </a:p>
        </p:txBody>
      </p:sp>
      <p:sp>
        <p:nvSpPr>
          <p:cNvPr id="118787" name="Rectangle 2"/>
          <p:cNvSpPr>
            <a:spLocks noChangeArrowheads="1"/>
          </p:cNvSpPr>
          <p:nvPr>
            <p:ph type="body" idx="1"/>
          </p:nvPr>
        </p:nvSpPr>
        <p:spPr>
          <a:xfrm>
            <a:off x="827088" y="4346575"/>
            <a:ext cx="5203825" cy="3857625"/>
          </a:xfrm>
          <a:noFill/>
          <a:ln/>
        </p:spPr>
        <p:txBody>
          <a:bodyPr lIns="90487" tIns="44450" rIns="90487" bIns="44450"/>
          <a:lstStyle/>
          <a:p>
            <a:pPr eaLnBrk="1" hangingPunct="1"/>
            <a:endParaRPr lang="en-US" smtClean="0">
              <a:latin typeface="Arial" pitchFamily="34" charset="0"/>
            </a:endParaRPr>
          </a:p>
        </p:txBody>
      </p:sp>
      <p:sp>
        <p:nvSpPr>
          <p:cNvPr id="118788" name="Rectangle 3"/>
          <p:cNvSpPr>
            <a:spLocks noChangeArrowheads="1" noTextEdit="1"/>
          </p:cNvSpPr>
          <p:nvPr>
            <p:ph type="sldImg"/>
          </p:nvPr>
        </p:nvSpPr>
        <p:spPr>
          <a:xfrm>
            <a:off x="1293813" y="798513"/>
            <a:ext cx="4270375" cy="3201987"/>
          </a:xfrm>
          <a:ln w="12700" cap="flat">
            <a:solidFill>
              <a:schemeClr val="tx1"/>
            </a:solid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A3D94717-95A2-4454-AF3D-452CF3D89522}" type="slidenum">
              <a:rPr lang="en-US" smtClean="0">
                <a:latin typeface="Arial" pitchFamily="34" charset="0"/>
              </a:rPr>
              <a:pPr/>
              <a:t>83</a:t>
            </a:fld>
            <a:endParaRPr lang="en-US" smtClean="0">
              <a:latin typeface="Arial" pitchFamily="34" charset="0"/>
            </a:endParaRPr>
          </a:p>
        </p:txBody>
      </p:sp>
      <p:sp>
        <p:nvSpPr>
          <p:cNvPr id="119811" name="Rectangle 2"/>
          <p:cNvSpPr>
            <a:spLocks noChangeArrowheads="1"/>
          </p:cNvSpPr>
          <p:nvPr>
            <p:ph type="body" idx="1"/>
          </p:nvPr>
        </p:nvSpPr>
        <p:spPr>
          <a:xfrm>
            <a:off x="827088" y="4346575"/>
            <a:ext cx="5203825" cy="3857625"/>
          </a:xfrm>
          <a:noFill/>
          <a:ln/>
        </p:spPr>
        <p:txBody>
          <a:bodyPr lIns="90487" tIns="44450" rIns="90487" bIns="44450"/>
          <a:lstStyle/>
          <a:p>
            <a:pPr eaLnBrk="1" hangingPunct="1"/>
            <a:endParaRPr lang="en-US" smtClean="0">
              <a:latin typeface="Arial" pitchFamily="34" charset="0"/>
            </a:endParaRPr>
          </a:p>
        </p:txBody>
      </p:sp>
      <p:sp>
        <p:nvSpPr>
          <p:cNvPr id="119812" name="Rectangle 3"/>
          <p:cNvSpPr>
            <a:spLocks noChangeArrowheads="1" noTextEdit="1"/>
          </p:cNvSpPr>
          <p:nvPr>
            <p:ph type="sldImg"/>
          </p:nvPr>
        </p:nvSpPr>
        <p:spPr>
          <a:xfrm>
            <a:off x="1293813" y="798513"/>
            <a:ext cx="4270375" cy="3201987"/>
          </a:xfrm>
          <a:ln w="12700" cap="flat">
            <a:solidFill>
              <a:schemeClr val="tx1"/>
            </a:solid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7CC61965-C765-4BE7-AAD9-41C678C865F9}" type="slidenum">
              <a:rPr lang="en-US" smtClean="0">
                <a:latin typeface="Arial" pitchFamily="34" charset="0"/>
              </a:rPr>
              <a:pPr/>
              <a:t>85</a:t>
            </a:fld>
            <a:endParaRPr lang="en-US" smtClean="0">
              <a:latin typeface="Arial" pitchFamily="34" charset="0"/>
            </a:endParaRPr>
          </a:p>
        </p:txBody>
      </p:sp>
      <p:sp>
        <p:nvSpPr>
          <p:cNvPr id="120835" name="Rectangle 2"/>
          <p:cNvSpPr>
            <a:spLocks noChangeArrowheads="1"/>
          </p:cNvSpPr>
          <p:nvPr>
            <p:ph type="body" idx="1"/>
          </p:nvPr>
        </p:nvSpPr>
        <p:spPr>
          <a:xfrm>
            <a:off x="827088" y="4346575"/>
            <a:ext cx="5203825" cy="3857625"/>
          </a:xfrm>
          <a:noFill/>
          <a:ln/>
        </p:spPr>
        <p:txBody>
          <a:bodyPr lIns="90487" tIns="44450" rIns="90487" bIns="44450"/>
          <a:lstStyle/>
          <a:p>
            <a:pPr eaLnBrk="1" hangingPunct="1"/>
            <a:endParaRPr lang="en-US" smtClean="0">
              <a:latin typeface="Arial" pitchFamily="34" charset="0"/>
            </a:endParaRPr>
          </a:p>
        </p:txBody>
      </p:sp>
      <p:sp>
        <p:nvSpPr>
          <p:cNvPr id="120836" name="Rectangle 3"/>
          <p:cNvSpPr>
            <a:spLocks noChangeArrowheads="1" noTextEdit="1"/>
          </p:cNvSpPr>
          <p:nvPr>
            <p:ph type="sldImg"/>
          </p:nvPr>
        </p:nvSpPr>
        <p:spPr>
          <a:xfrm>
            <a:off x="1293813" y="798513"/>
            <a:ext cx="4270375" cy="3201987"/>
          </a:xfrm>
          <a:ln w="12700" cap="flat">
            <a:solidFill>
              <a:schemeClr val="tx1"/>
            </a:solid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83313EF6-D831-45E8-98B6-789C1326AEF5}" type="slidenum">
              <a:rPr lang="en-US" smtClean="0">
                <a:latin typeface="Arial" pitchFamily="34" charset="0"/>
              </a:rPr>
              <a:pPr/>
              <a:t>87</a:t>
            </a:fld>
            <a:endParaRPr lang="en-US" smtClean="0">
              <a:latin typeface="Arial" pitchFamily="34" charset="0"/>
            </a:endParaRPr>
          </a:p>
        </p:txBody>
      </p:sp>
      <p:sp>
        <p:nvSpPr>
          <p:cNvPr id="121859" name="Rectangle 2"/>
          <p:cNvSpPr>
            <a:spLocks noChangeArrowheads="1"/>
          </p:cNvSpPr>
          <p:nvPr>
            <p:ph type="body" idx="1"/>
          </p:nvPr>
        </p:nvSpPr>
        <p:spPr>
          <a:xfrm>
            <a:off x="827088" y="4346575"/>
            <a:ext cx="5203825" cy="3857625"/>
          </a:xfrm>
          <a:noFill/>
          <a:ln/>
        </p:spPr>
        <p:txBody>
          <a:bodyPr lIns="90487" tIns="44450" rIns="90487" bIns="44450"/>
          <a:lstStyle/>
          <a:p>
            <a:pPr eaLnBrk="1" hangingPunct="1"/>
            <a:endParaRPr lang="en-US" smtClean="0">
              <a:latin typeface="Arial" pitchFamily="34" charset="0"/>
            </a:endParaRPr>
          </a:p>
        </p:txBody>
      </p:sp>
      <p:sp>
        <p:nvSpPr>
          <p:cNvPr id="121860" name="Rectangle 3"/>
          <p:cNvSpPr>
            <a:spLocks noChangeArrowheads="1" noTextEdit="1"/>
          </p:cNvSpPr>
          <p:nvPr>
            <p:ph type="sldImg"/>
          </p:nvPr>
        </p:nvSpPr>
        <p:spPr>
          <a:xfrm>
            <a:off x="1293813" y="798513"/>
            <a:ext cx="4270375" cy="3201987"/>
          </a:xfrm>
          <a:ln w="12700" cap="flat">
            <a:solidFill>
              <a:schemeClr val="tx1"/>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D0253FF6-D91A-4555-8E1B-AC9EF3E887F2}" type="slidenum">
              <a:rPr lang="en-US" smtClean="0">
                <a:latin typeface="Arial" pitchFamily="34" charset="0"/>
              </a:rPr>
              <a:pPr/>
              <a:t>44</a:t>
            </a:fld>
            <a:endParaRPr lang="en-US" smtClean="0">
              <a:latin typeface="Arial" pitchFamily="34" charset="0"/>
            </a:endParaRPr>
          </a:p>
        </p:txBody>
      </p:sp>
      <p:sp>
        <p:nvSpPr>
          <p:cNvPr id="104451" name="Rectangle 2"/>
          <p:cNvSpPr>
            <a:spLocks noChangeArrowheads="1"/>
          </p:cNvSpPr>
          <p:nvPr>
            <p:ph type="body" idx="1"/>
          </p:nvPr>
        </p:nvSpPr>
        <p:spPr>
          <a:xfrm>
            <a:off x="827088" y="4346575"/>
            <a:ext cx="5203825" cy="3857625"/>
          </a:xfrm>
          <a:noFill/>
          <a:ln/>
        </p:spPr>
        <p:txBody>
          <a:bodyPr lIns="90487" tIns="44450" rIns="90487" bIns="44450"/>
          <a:lstStyle/>
          <a:p>
            <a:pPr eaLnBrk="1" hangingPunct="1"/>
            <a:endParaRPr lang="en-US" smtClean="0">
              <a:latin typeface="Arial" pitchFamily="34" charset="0"/>
            </a:endParaRPr>
          </a:p>
        </p:txBody>
      </p:sp>
      <p:sp>
        <p:nvSpPr>
          <p:cNvPr id="104452" name="Rectangle 3"/>
          <p:cNvSpPr>
            <a:spLocks noChangeArrowheads="1" noTextEdit="1"/>
          </p:cNvSpPr>
          <p:nvPr>
            <p:ph type="sldImg"/>
          </p:nvPr>
        </p:nvSpPr>
        <p:spPr>
          <a:xfrm>
            <a:off x="1293813" y="798513"/>
            <a:ext cx="4270375" cy="3201987"/>
          </a:xfrm>
          <a:ln w="12700" cap="flat">
            <a:solidFill>
              <a:schemeClr val="tx1"/>
            </a:solid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2A806B03-4E43-4179-8614-AEDFF9F73169}" type="slidenum">
              <a:rPr lang="en-US" smtClean="0">
                <a:latin typeface="Arial" pitchFamily="34" charset="0"/>
              </a:rPr>
              <a:pPr/>
              <a:t>89</a:t>
            </a:fld>
            <a:endParaRPr lang="en-US" smtClean="0">
              <a:latin typeface="Arial" pitchFamily="34" charset="0"/>
            </a:endParaRPr>
          </a:p>
        </p:txBody>
      </p:sp>
      <p:sp>
        <p:nvSpPr>
          <p:cNvPr id="122883" name="Rectangle 2"/>
          <p:cNvSpPr>
            <a:spLocks noChangeArrowheads="1"/>
          </p:cNvSpPr>
          <p:nvPr>
            <p:ph type="body" idx="1"/>
          </p:nvPr>
        </p:nvSpPr>
        <p:spPr>
          <a:xfrm>
            <a:off x="827088" y="4346575"/>
            <a:ext cx="5203825" cy="3857625"/>
          </a:xfrm>
          <a:noFill/>
          <a:ln/>
        </p:spPr>
        <p:txBody>
          <a:bodyPr lIns="90487" tIns="44450" rIns="90487" bIns="44450"/>
          <a:lstStyle/>
          <a:p>
            <a:pPr eaLnBrk="1" hangingPunct="1"/>
            <a:endParaRPr lang="en-US" smtClean="0">
              <a:latin typeface="Arial" pitchFamily="34" charset="0"/>
            </a:endParaRPr>
          </a:p>
        </p:txBody>
      </p:sp>
      <p:sp>
        <p:nvSpPr>
          <p:cNvPr id="122884" name="Rectangle 3"/>
          <p:cNvSpPr>
            <a:spLocks noChangeArrowheads="1" noTextEdit="1"/>
          </p:cNvSpPr>
          <p:nvPr>
            <p:ph type="sldImg"/>
          </p:nvPr>
        </p:nvSpPr>
        <p:spPr>
          <a:xfrm>
            <a:off x="1293813" y="798513"/>
            <a:ext cx="4270375" cy="3201987"/>
          </a:xfrm>
          <a:ln w="12700" cap="flat">
            <a:solidFill>
              <a:schemeClr val="tx1"/>
            </a:solid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822D3BED-7B31-4863-A04D-4CDF00E7376E}" type="slidenum">
              <a:rPr lang="en-US" smtClean="0">
                <a:latin typeface="Arial" pitchFamily="34" charset="0"/>
              </a:rPr>
              <a:pPr/>
              <a:t>91</a:t>
            </a:fld>
            <a:endParaRPr lang="en-US" smtClean="0">
              <a:latin typeface="Arial" pitchFamily="34" charset="0"/>
            </a:endParaRPr>
          </a:p>
        </p:txBody>
      </p:sp>
      <p:sp>
        <p:nvSpPr>
          <p:cNvPr id="123907" name="Rectangle 2"/>
          <p:cNvSpPr>
            <a:spLocks noChangeArrowheads="1"/>
          </p:cNvSpPr>
          <p:nvPr>
            <p:ph type="body" idx="1"/>
          </p:nvPr>
        </p:nvSpPr>
        <p:spPr>
          <a:xfrm>
            <a:off x="827088" y="4346575"/>
            <a:ext cx="5203825" cy="3857625"/>
          </a:xfrm>
          <a:noFill/>
          <a:ln/>
        </p:spPr>
        <p:txBody>
          <a:bodyPr lIns="90487" tIns="44450" rIns="90487" bIns="44450"/>
          <a:lstStyle/>
          <a:p>
            <a:pPr eaLnBrk="1" hangingPunct="1"/>
            <a:endParaRPr lang="en-US" smtClean="0">
              <a:latin typeface="Arial" pitchFamily="34" charset="0"/>
            </a:endParaRPr>
          </a:p>
        </p:txBody>
      </p:sp>
      <p:sp>
        <p:nvSpPr>
          <p:cNvPr id="123908" name="Rectangle 3"/>
          <p:cNvSpPr>
            <a:spLocks noChangeArrowheads="1" noTextEdit="1"/>
          </p:cNvSpPr>
          <p:nvPr>
            <p:ph type="sldImg"/>
          </p:nvPr>
        </p:nvSpPr>
        <p:spPr>
          <a:xfrm>
            <a:off x="1293813" y="798513"/>
            <a:ext cx="4270375" cy="3201987"/>
          </a:xfrm>
          <a:ln w="12700" cap="flat">
            <a:solidFill>
              <a:schemeClr val="tx1"/>
            </a:solid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A6C5B5B8-2933-4CF3-A6B3-FD5FB6250426}" type="slidenum">
              <a:rPr lang="en-US" smtClean="0">
                <a:latin typeface="Arial" pitchFamily="34" charset="0"/>
              </a:rPr>
              <a:pPr/>
              <a:t>92</a:t>
            </a:fld>
            <a:endParaRPr lang="en-US" smtClean="0">
              <a:latin typeface="Arial" pitchFamily="34" charset="0"/>
            </a:endParaRPr>
          </a:p>
        </p:txBody>
      </p:sp>
      <p:sp>
        <p:nvSpPr>
          <p:cNvPr id="124931" name="Rectangle 2"/>
          <p:cNvSpPr>
            <a:spLocks noChangeArrowheads="1"/>
          </p:cNvSpPr>
          <p:nvPr>
            <p:ph type="body" idx="1"/>
          </p:nvPr>
        </p:nvSpPr>
        <p:spPr>
          <a:xfrm>
            <a:off x="827088" y="4346575"/>
            <a:ext cx="5203825" cy="3857625"/>
          </a:xfrm>
          <a:noFill/>
          <a:ln/>
        </p:spPr>
        <p:txBody>
          <a:bodyPr lIns="90487" tIns="44450" rIns="90487" bIns="44450"/>
          <a:lstStyle/>
          <a:p>
            <a:pPr eaLnBrk="1" hangingPunct="1"/>
            <a:endParaRPr lang="en-US" smtClean="0">
              <a:latin typeface="Arial" pitchFamily="34" charset="0"/>
            </a:endParaRPr>
          </a:p>
        </p:txBody>
      </p:sp>
      <p:sp>
        <p:nvSpPr>
          <p:cNvPr id="124932" name="Rectangle 3"/>
          <p:cNvSpPr>
            <a:spLocks noChangeArrowheads="1" noTextEdit="1"/>
          </p:cNvSpPr>
          <p:nvPr>
            <p:ph type="sldImg"/>
          </p:nvPr>
        </p:nvSpPr>
        <p:spPr>
          <a:xfrm>
            <a:off x="1293813" y="798513"/>
            <a:ext cx="4270375" cy="3201987"/>
          </a:xfrm>
          <a:ln w="12700" cap="flat">
            <a:solidFill>
              <a:schemeClr val="tx1"/>
            </a:solid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CD45973F-371E-40F1-9092-3908C731CDEE}" type="slidenum">
              <a:rPr lang="en-US" smtClean="0">
                <a:latin typeface="Arial" pitchFamily="34" charset="0"/>
              </a:rPr>
              <a:pPr/>
              <a:t>93</a:t>
            </a:fld>
            <a:endParaRPr lang="en-US" smtClean="0">
              <a:latin typeface="Arial" pitchFamily="34" charset="0"/>
            </a:endParaRPr>
          </a:p>
        </p:txBody>
      </p:sp>
      <p:sp>
        <p:nvSpPr>
          <p:cNvPr id="125955" name="Rectangle 2"/>
          <p:cNvSpPr>
            <a:spLocks noChangeArrowheads="1"/>
          </p:cNvSpPr>
          <p:nvPr>
            <p:ph type="body" idx="1"/>
          </p:nvPr>
        </p:nvSpPr>
        <p:spPr>
          <a:xfrm>
            <a:off x="827088" y="4346575"/>
            <a:ext cx="5203825" cy="3857625"/>
          </a:xfrm>
          <a:noFill/>
          <a:ln/>
        </p:spPr>
        <p:txBody>
          <a:bodyPr lIns="90487" tIns="44450" rIns="90487" bIns="44450"/>
          <a:lstStyle/>
          <a:p>
            <a:pPr eaLnBrk="1" hangingPunct="1"/>
            <a:endParaRPr lang="en-US" smtClean="0">
              <a:latin typeface="Arial" pitchFamily="34" charset="0"/>
            </a:endParaRPr>
          </a:p>
        </p:txBody>
      </p:sp>
      <p:sp>
        <p:nvSpPr>
          <p:cNvPr id="125956" name="Rectangle 3"/>
          <p:cNvSpPr>
            <a:spLocks noChangeArrowheads="1" noTextEdit="1"/>
          </p:cNvSpPr>
          <p:nvPr>
            <p:ph type="sldImg"/>
          </p:nvPr>
        </p:nvSpPr>
        <p:spPr>
          <a:xfrm>
            <a:off x="1293813" y="798513"/>
            <a:ext cx="4270375" cy="3201987"/>
          </a:xfrm>
          <a:ln w="12700" cap="flat">
            <a:solidFill>
              <a:schemeClr val="tx1"/>
            </a:solid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345D1016-853A-49B3-AD3D-686D7CC58F90}" type="slidenum">
              <a:rPr lang="en-US" smtClean="0">
                <a:latin typeface="Arial" pitchFamily="34" charset="0"/>
              </a:rPr>
              <a:pPr/>
              <a:t>94</a:t>
            </a:fld>
            <a:endParaRPr lang="en-US" smtClean="0">
              <a:latin typeface="Arial" pitchFamily="34" charset="0"/>
            </a:endParaRPr>
          </a:p>
        </p:txBody>
      </p:sp>
      <p:sp>
        <p:nvSpPr>
          <p:cNvPr id="126979" name="Rectangle 2"/>
          <p:cNvSpPr>
            <a:spLocks noChangeArrowheads="1"/>
          </p:cNvSpPr>
          <p:nvPr>
            <p:ph type="body" idx="1"/>
          </p:nvPr>
        </p:nvSpPr>
        <p:spPr>
          <a:xfrm>
            <a:off x="827088" y="4346575"/>
            <a:ext cx="5203825" cy="3857625"/>
          </a:xfrm>
          <a:noFill/>
          <a:ln/>
        </p:spPr>
        <p:txBody>
          <a:bodyPr lIns="90487" tIns="44450" rIns="90487" bIns="44450"/>
          <a:lstStyle/>
          <a:p>
            <a:pPr eaLnBrk="1" hangingPunct="1"/>
            <a:endParaRPr lang="en-US" smtClean="0">
              <a:latin typeface="Arial" pitchFamily="34" charset="0"/>
            </a:endParaRPr>
          </a:p>
        </p:txBody>
      </p:sp>
      <p:sp>
        <p:nvSpPr>
          <p:cNvPr id="126980" name="Rectangle 3"/>
          <p:cNvSpPr>
            <a:spLocks noChangeArrowheads="1" noTextEdit="1"/>
          </p:cNvSpPr>
          <p:nvPr>
            <p:ph type="sldImg"/>
          </p:nvPr>
        </p:nvSpPr>
        <p:spPr>
          <a:xfrm>
            <a:off x="1293813" y="798513"/>
            <a:ext cx="4270375" cy="3201987"/>
          </a:xfrm>
          <a:ln w="12700" cap="flat">
            <a:solidFill>
              <a:schemeClr val="tx1"/>
            </a:solid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2C452EBE-C092-42A3-951B-FED5BC378E53}" type="slidenum">
              <a:rPr lang="en-US" smtClean="0">
                <a:latin typeface="Arial" pitchFamily="34" charset="0"/>
              </a:rPr>
              <a:pPr/>
              <a:t>96</a:t>
            </a:fld>
            <a:endParaRPr lang="en-US" smtClean="0">
              <a:latin typeface="Arial" pitchFamily="34" charset="0"/>
            </a:endParaRPr>
          </a:p>
        </p:txBody>
      </p:sp>
      <p:sp>
        <p:nvSpPr>
          <p:cNvPr id="128003" name="Rectangle 2"/>
          <p:cNvSpPr>
            <a:spLocks noChangeArrowheads="1"/>
          </p:cNvSpPr>
          <p:nvPr>
            <p:ph type="body" idx="1"/>
          </p:nvPr>
        </p:nvSpPr>
        <p:spPr>
          <a:xfrm>
            <a:off x="827088" y="4346575"/>
            <a:ext cx="5203825" cy="3857625"/>
          </a:xfrm>
          <a:noFill/>
          <a:ln/>
        </p:spPr>
        <p:txBody>
          <a:bodyPr lIns="90487" tIns="44450" rIns="90487" bIns="44450"/>
          <a:lstStyle/>
          <a:p>
            <a:pPr eaLnBrk="1" hangingPunct="1"/>
            <a:endParaRPr lang="en-US" smtClean="0">
              <a:latin typeface="Arial" pitchFamily="34" charset="0"/>
            </a:endParaRPr>
          </a:p>
        </p:txBody>
      </p:sp>
      <p:sp>
        <p:nvSpPr>
          <p:cNvPr id="128004" name="Rectangle 3"/>
          <p:cNvSpPr>
            <a:spLocks noChangeArrowheads="1" noTextEdit="1"/>
          </p:cNvSpPr>
          <p:nvPr>
            <p:ph type="sldImg"/>
          </p:nvPr>
        </p:nvSpPr>
        <p:spPr>
          <a:xfrm>
            <a:off x="1293813" y="798513"/>
            <a:ext cx="4270375" cy="3201987"/>
          </a:xfrm>
          <a:ln w="12700" cap="flat">
            <a:solidFill>
              <a:schemeClr val="tx1"/>
            </a:solid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BD3618A3-630C-4026-AD84-2E1F30FC8D6E}" type="slidenum">
              <a:rPr lang="en-US" smtClean="0">
                <a:latin typeface="Arial" pitchFamily="34" charset="0"/>
              </a:rPr>
              <a:pPr/>
              <a:t>97</a:t>
            </a:fld>
            <a:endParaRPr lang="en-US" smtClean="0">
              <a:latin typeface="Arial" pitchFamily="34" charset="0"/>
            </a:endParaRPr>
          </a:p>
        </p:txBody>
      </p:sp>
      <p:sp>
        <p:nvSpPr>
          <p:cNvPr id="129027" name="Rectangle 2"/>
          <p:cNvSpPr>
            <a:spLocks noRo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B32B52C0-E078-4C42-AD44-BA7BADC08C23}" type="slidenum">
              <a:rPr lang="en-US" smtClean="0">
                <a:latin typeface="Arial" pitchFamily="34" charset="0"/>
              </a:rPr>
              <a:pPr/>
              <a:t>45</a:t>
            </a:fld>
            <a:endParaRPr lang="en-US" smtClean="0">
              <a:latin typeface="Arial" pitchFamily="34" charset="0"/>
            </a:endParaRPr>
          </a:p>
        </p:txBody>
      </p:sp>
      <p:sp>
        <p:nvSpPr>
          <p:cNvPr id="105475" name="Rectangle 2"/>
          <p:cNvSpPr>
            <a:spLocks noChangeArrowheads="1"/>
          </p:cNvSpPr>
          <p:nvPr>
            <p:ph type="body" idx="1"/>
          </p:nvPr>
        </p:nvSpPr>
        <p:spPr>
          <a:xfrm>
            <a:off x="827088" y="4346575"/>
            <a:ext cx="5203825" cy="3857625"/>
          </a:xfrm>
          <a:noFill/>
          <a:ln/>
        </p:spPr>
        <p:txBody>
          <a:bodyPr lIns="90487" tIns="44450" rIns="90487" bIns="44450"/>
          <a:lstStyle/>
          <a:p>
            <a:pPr eaLnBrk="1" hangingPunct="1"/>
            <a:endParaRPr lang="en-US" smtClean="0">
              <a:latin typeface="Arial" pitchFamily="34" charset="0"/>
            </a:endParaRPr>
          </a:p>
        </p:txBody>
      </p:sp>
      <p:sp>
        <p:nvSpPr>
          <p:cNvPr id="105476" name="Rectangle 3"/>
          <p:cNvSpPr>
            <a:spLocks noChangeArrowheads="1" noTextEdit="1"/>
          </p:cNvSpPr>
          <p:nvPr>
            <p:ph type="sldImg"/>
          </p:nvPr>
        </p:nvSpPr>
        <p:spPr>
          <a:xfrm>
            <a:off x="1293813" y="798513"/>
            <a:ext cx="4270375" cy="3201987"/>
          </a:xfrm>
          <a:ln w="12700" cap="flat">
            <a:solidFill>
              <a:schemeClr val="tx1"/>
            </a:solid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5E03204E-B8D0-41F8-AF50-CE0504D8DFCC}" type="slidenum">
              <a:rPr lang="en-US" smtClean="0">
                <a:latin typeface="Arial" pitchFamily="34" charset="0"/>
              </a:rPr>
              <a:pPr/>
              <a:t>47</a:t>
            </a:fld>
            <a:endParaRPr lang="en-US" smtClean="0">
              <a:latin typeface="Arial" pitchFamily="34" charset="0"/>
            </a:endParaRPr>
          </a:p>
        </p:txBody>
      </p:sp>
      <p:sp>
        <p:nvSpPr>
          <p:cNvPr id="106499" name="Rectangle 2"/>
          <p:cNvSpPr>
            <a:spLocks noChangeArrowheads="1"/>
          </p:cNvSpPr>
          <p:nvPr>
            <p:ph type="body" idx="1"/>
          </p:nvPr>
        </p:nvSpPr>
        <p:spPr>
          <a:xfrm>
            <a:off x="827088" y="4346575"/>
            <a:ext cx="5203825" cy="3857625"/>
          </a:xfrm>
          <a:noFill/>
          <a:ln/>
        </p:spPr>
        <p:txBody>
          <a:bodyPr lIns="90487" tIns="44450" rIns="90487" bIns="44450"/>
          <a:lstStyle/>
          <a:p>
            <a:pPr eaLnBrk="1" hangingPunct="1"/>
            <a:endParaRPr lang="en-US" smtClean="0">
              <a:latin typeface="Arial" pitchFamily="34" charset="0"/>
            </a:endParaRPr>
          </a:p>
        </p:txBody>
      </p:sp>
      <p:sp>
        <p:nvSpPr>
          <p:cNvPr id="106500" name="Rectangle 3"/>
          <p:cNvSpPr>
            <a:spLocks noChangeArrowheads="1" noTextEdit="1"/>
          </p:cNvSpPr>
          <p:nvPr>
            <p:ph type="sldImg"/>
          </p:nvPr>
        </p:nvSpPr>
        <p:spPr>
          <a:xfrm>
            <a:off x="1293813" y="798513"/>
            <a:ext cx="4270375" cy="3201987"/>
          </a:xfrm>
          <a:ln w="12700" cap="flat">
            <a:solidFill>
              <a:schemeClr val="tx1"/>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C178CB48-7B7A-4006-9FBE-BBB386C06DBA}" type="slidenum">
              <a:rPr lang="en-US" smtClean="0">
                <a:latin typeface="Arial" pitchFamily="34" charset="0"/>
              </a:rPr>
              <a:pPr/>
              <a:t>49</a:t>
            </a:fld>
            <a:endParaRPr lang="en-US" smtClean="0">
              <a:latin typeface="Arial" pitchFamily="34" charset="0"/>
            </a:endParaRPr>
          </a:p>
        </p:txBody>
      </p:sp>
      <p:sp>
        <p:nvSpPr>
          <p:cNvPr id="107523" name="Rectangle 2"/>
          <p:cNvSpPr>
            <a:spLocks noChangeArrowheads="1"/>
          </p:cNvSpPr>
          <p:nvPr>
            <p:ph type="body" idx="1"/>
          </p:nvPr>
        </p:nvSpPr>
        <p:spPr>
          <a:xfrm>
            <a:off x="827088" y="4346575"/>
            <a:ext cx="5203825" cy="3857625"/>
          </a:xfrm>
          <a:noFill/>
          <a:ln/>
        </p:spPr>
        <p:txBody>
          <a:bodyPr lIns="90487" tIns="44450" rIns="90487" bIns="44450"/>
          <a:lstStyle/>
          <a:p>
            <a:pPr eaLnBrk="1" hangingPunct="1"/>
            <a:endParaRPr lang="en-US" smtClean="0">
              <a:latin typeface="Arial" pitchFamily="34" charset="0"/>
            </a:endParaRPr>
          </a:p>
        </p:txBody>
      </p:sp>
      <p:sp>
        <p:nvSpPr>
          <p:cNvPr id="107524" name="Rectangle 3"/>
          <p:cNvSpPr>
            <a:spLocks noChangeArrowheads="1" noTextEdit="1"/>
          </p:cNvSpPr>
          <p:nvPr>
            <p:ph type="sldImg"/>
          </p:nvPr>
        </p:nvSpPr>
        <p:spPr>
          <a:xfrm>
            <a:off x="1293813" y="798513"/>
            <a:ext cx="4270375" cy="3201987"/>
          </a:xfrm>
          <a:ln w="12700" cap="flat">
            <a:solidFill>
              <a:schemeClr val="tx1"/>
            </a:solid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0848368E-3E09-465F-8353-479D6B9F3FF0}" type="slidenum">
              <a:rPr lang="en-US" smtClean="0">
                <a:latin typeface="Arial" pitchFamily="34" charset="0"/>
              </a:rPr>
              <a:pPr/>
              <a:t>52</a:t>
            </a:fld>
            <a:endParaRPr lang="en-US" smtClean="0">
              <a:latin typeface="Arial" pitchFamily="34" charset="0"/>
            </a:endParaRPr>
          </a:p>
        </p:txBody>
      </p:sp>
      <p:sp>
        <p:nvSpPr>
          <p:cNvPr id="108547" name="Rectangle 2"/>
          <p:cNvSpPr>
            <a:spLocks noChangeArrowheads="1"/>
          </p:cNvSpPr>
          <p:nvPr>
            <p:ph type="body" idx="1"/>
          </p:nvPr>
        </p:nvSpPr>
        <p:spPr>
          <a:xfrm>
            <a:off x="827088" y="4346575"/>
            <a:ext cx="5203825" cy="3857625"/>
          </a:xfrm>
          <a:noFill/>
          <a:ln/>
        </p:spPr>
        <p:txBody>
          <a:bodyPr lIns="90487" tIns="44450" rIns="90487" bIns="44450"/>
          <a:lstStyle/>
          <a:p>
            <a:pPr eaLnBrk="1" hangingPunct="1"/>
            <a:endParaRPr lang="en-US" smtClean="0">
              <a:latin typeface="Arial" pitchFamily="34" charset="0"/>
            </a:endParaRPr>
          </a:p>
        </p:txBody>
      </p:sp>
      <p:sp>
        <p:nvSpPr>
          <p:cNvPr id="108548" name="Rectangle 3"/>
          <p:cNvSpPr>
            <a:spLocks noChangeArrowheads="1" noTextEdit="1"/>
          </p:cNvSpPr>
          <p:nvPr>
            <p:ph type="sldImg"/>
          </p:nvPr>
        </p:nvSpPr>
        <p:spPr>
          <a:xfrm>
            <a:off x="1293813" y="798513"/>
            <a:ext cx="4270375" cy="3201987"/>
          </a:xfrm>
          <a:ln w="12700" cap="flat">
            <a:solidFill>
              <a:schemeClr val="tx1"/>
            </a:solid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D1CD234C-2FFB-43DA-8F10-0AEFCBB172BE}" type="slidenum">
              <a:rPr lang="en-US" smtClean="0">
                <a:latin typeface="Arial" pitchFamily="34" charset="0"/>
              </a:rPr>
              <a:pPr/>
              <a:t>53</a:t>
            </a:fld>
            <a:endParaRPr lang="en-US" smtClean="0">
              <a:latin typeface="Arial" pitchFamily="34" charset="0"/>
            </a:endParaRPr>
          </a:p>
        </p:txBody>
      </p:sp>
      <p:sp>
        <p:nvSpPr>
          <p:cNvPr id="109571" name="Rectangle 2"/>
          <p:cNvSpPr>
            <a:spLocks noChangeArrowheads="1"/>
          </p:cNvSpPr>
          <p:nvPr>
            <p:ph type="body" idx="1"/>
          </p:nvPr>
        </p:nvSpPr>
        <p:spPr>
          <a:xfrm>
            <a:off x="827088" y="4346575"/>
            <a:ext cx="5203825" cy="3857625"/>
          </a:xfrm>
          <a:noFill/>
          <a:ln/>
        </p:spPr>
        <p:txBody>
          <a:bodyPr lIns="90487" tIns="44450" rIns="90487" bIns="44450"/>
          <a:lstStyle/>
          <a:p>
            <a:pPr eaLnBrk="1" hangingPunct="1"/>
            <a:endParaRPr lang="en-US" smtClean="0">
              <a:latin typeface="Arial" pitchFamily="34" charset="0"/>
            </a:endParaRPr>
          </a:p>
        </p:txBody>
      </p:sp>
      <p:sp>
        <p:nvSpPr>
          <p:cNvPr id="109572" name="Rectangle 3"/>
          <p:cNvSpPr>
            <a:spLocks noChangeArrowheads="1" noTextEdit="1"/>
          </p:cNvSpPr>
          <p:nvPr>
            <p:ph type="sldImg"/>
          </p:nvPr>
        </p:nvSpPr>
        <p:spPr>
          <a:xfrm>
            <a:off x="1293813" y="798513"/>
            <a:ext cx="4270375" cy="3201987"/>
          </a:xfrm>
          <a:ln w="12700" cap="flat">
            <a:solidFill>
              <a:schemeClr val="tx1"/>
            </a:solid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1FCB4BC7-7FFB-4C40-976D-431ED81FAF87}" type="slidenum">
              <a:rPr lang="en-US" smtClean="0">
                <a:latin typeface="Arial" pitchFamily="34" charset="0"/>
              </a:rPr>
              <a:pPr/>
              <a:t>54</a:t>
            </a:fld>
            <a:endParaRPr lang="en-US" smtClean="0">
              <a:latin typeface="Arial" pitchFamily="34" charset="0"/>
            </a:endParaRPr>
          </a:p>
        </p:txBody>
      </p:sp>
      <p:sp>
        <p:nvSpPr>
          <p:cNvPr id="110595" name="Rectangle 2"/>
          <p:cNvSpPr>
            <a:spLocks noChangeArrowheads="1"/>
          </p:cNvSpPr>
          <p:nvPr>
            <p:ph type="body" idx="1"/>
          </p:nvPr>
        </p:nvSpPr>
        <p:spPr>
          <a:xfrm>
            <a:off x="827088" y="4346575"/>
            <a:ext cx="5203825" cy="3857625"/>
          </a:xfrm>
          <a:noFill/>
          <a:ln/>
        </p:spPr>
        <p:txBody>
          <a:bodyPr lIns="90487" tIns="44450" rIns="90487" bIns="44450"/>
          <a:lstStyle/>
          <a:p>
            <a:pPr eaLnBrk="1" hangingPunct="1"/>
            <a:endParaRPr lang="en-US" smtClean="0">
              <a:latin typeface="Arial" pitchFamily="34" charset="0"/>
            </a:endParaRPr>
          </a:p>
        </p:txBody>
      </p:sp>
      <p:sp>
        <p:nvSpPr>
          <p:cNvPr id="110596" name="Rectangle 3"/>
          <p:cNvSpPr>
            <a:spLocks noChangeArrowheads="1" noTextEdit="1"/>
          </p:cNvSpPr>
          <p:nvPr>
            <p:ph type="sldImg"/>
          </p:nvPr>
        </p:nvSpPr>
        <p:spPr>
          <a:xfrm>
            <a:off x="1293813" y="798513"/>
            <a:ext cx="4270375" cy="3201987"/>
          </a:xfrm>
          <a:ln w="12700" cap="flat">
            <a:solidFill>
              <a:schemeClr val="tx1"/>
            </a:solid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8E93E828-E2E8-484B-B705-5ABD15C95B15}" type="slidenum">
              <a:rPr lang="en-US" smtClean="0">
                <a:latin typeface="Arial" pitchFamily="34" charset="0"/>
              </a:rPr>
              <a:pPr/>
              <a:t>55</a:t>
            </a:fld>
            <a:endParaRPr lang="en-US" smtClean="0">
              <a:latin typeface="Arial" pitchFamily="34" charset="0"/>
            </a:endParaRPr>
          </a:p>
        </p:txBody>
      </p:sp>
      <p:sp>
        <p:nvSpPr>
          <p:cNvPr id="111619" name="Rectangle 2"/>
          <p:cNvSpPr>
            <a:spLocks noChangeArrowheads="1"/>
          </p:cNvSpPr>
          <p:nvPr>
            <p:ph type="body" idx="1"/>
          </p:nvPr>
        </p:nvSpPr>
        <p:spPr>
          <a:xfrm>
            <a:off x="827088" y="4346575"/>
            <a:ext cx="5203825" cy="3857625"/>
          </a:xfrm>
          <a:noFill/>
          <a:ln/>
        </p:spPr>
        <p:txBody>
          <a:bodyPr lIns="90487" tIns="44450" rIns="90487" bIns="44450"/>
          <a:lstStyle/>
          <a:p>
            <a:pPr eaLnBrk="1" hangingPunct="1"/>
            <a:endParaRPr lang="en-US" smtClean="0">
              <a:latin typeface="Arial" pitchFamily="34" charset="0"/>
            </a:endParaRPr>
          </a:p>
        </p:txBody>
      </p:sp>
      <p:sp>
        <p:nvSpPr>
          <p:cNvPr id="111620" name="Rectangle 3"/>
          <p:cNvSpPr>
            <a:spLocks noChangeArrowheads="1" noTextEdit="1"/>
          </p:cNvSpPr>
          <p:nvPr>
            <p:ph type="sldImg"/>
          </p:nvPr>
        </p:nvSpPr>
        <p:spPr>
          <a:xfrm>
            <a:off x="1293813" y="798513"/>
            <a:ext cx="4270375" cy="3201987"/>
          </a:xfrm>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Deepika C N                 RVCE    </a:t>
            </a:r>
            <a:endParaRPr lang="en-US"/>
          </a:p>
        </p:txBody>
      </p:sp>
      <p:sp>
        <p:nvSpPr>
          <p:cNvPr id="6" name="Slide Number Placeholder 5"/>
          <p:cNvSpPr>
            <a:spLocks noGrp="1"/>
          </p:cNvSpPr>
          <p:nvPr>
            <p:ph type="sldNum" sz="quarter" idx="12"/>
          </p:nvPr>
        </p:nvSpPr>
        <p:spPr/>
        <p:txBody>
          <a:bodyPr/>
          <a:lstStyle/>
          <a:p>
            <a:pPr>
              <a:defRPr/>
            </a:pPr>
            <a:fld id="{6A470565-55E9-43AA-9DD0-49E52C82BCD4}"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Deepika C N                 RVCE    </a:t>
            </a:r>
            <a:endParaRPr lang="en-US"/>
          </a:p>
        </p:txBody>
      </p:sp>
      <p:sp>
        <p:nvSpPr>
          <p:cNvPr id="6" name="Slide Number Placeholder 5"/>
          <p:cNvSpPr>
            <a:spLocks noGrp="1"/>
          </p:cNvSpPr>
          <p:nvPr>
            <p:ph type="sldNum" sz="quarter" idx="12"/>
          </p:nvPr>
        </p:nvSpPr>
        <p:spPr/>
        <p:txBody>
          <a:bodyPr/>
          <a:lstStyle/>
          <a:p>
            <a:pPr>
              <a:defRPr/>
            </a:pPr>
            <a:fld id="{B22531E0-81F9-441E-9503-C8A2A5E754D9}"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Deepika C N                 RVCE    </a:t>
            </a:r>
            <a:endParaRPr lang="en-US"/>
          </a:p>
        </p:txBody>
      </p:sp>
      <p:sp>
        <p:nvSpPr>
          <p:cNvPr id="6" name="Slide Number Placeholder 5"/>
          <p:cNvSpPr>
            <a:spLocks noGrp="1"/>
          </p:cNvSpPr>
          <p:nvPr>
            <p:ph type="sldNum" sz="quarter" idx="12"/>
          </p:nvPr>
        </p:nvSpPr>
        <p:spPr/>
        <p:txBody>
          <a:bodyPr/>
          <a:lstStyle/>
          <a:p>
            <a:pPr>
              <a:defRPr/>
            </a:pPr>
            <a:fld id="{AD8A77E7-9211-483A-AE00-1A673EFDEE4F}"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Deepika C N                 RVCE    </a:t>
            </a:r>
            <a:endParaRPr lang="en-US"/>
          </a:p>
        </p:txBody>
      </p:sp>
      <p:sp>
        <p:nvSpPr>
          <p:cNvPr id="6" name="Slide Number Placeholder 5"/>
          <p:cNvSpPr>
            <a:spLocks noGrp="1"/>
          </p:cNvSpPr>
          <p:nvPr>
            <p:ph type="sldNum" sz="quarter" idx="12"/>
          </p:nvPr>
        </p:nvSpPr>
        <p:spPr/>
        <p:txBody>
          <a:bodyPr/>
          <a:lstStyle/>
          <a:p>
            <a:pPr>
              <a:defRPr/>
            </a:pPr>
            <a:fld id="{0C31A37C-9B78-4B65-89CD-55806ADD26D6}"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Deepika C N                 RVCE    </a:t>
            </a:r>
            <a:endParaRPr lang="en-US"/>
          </a:p>
        </p:txBody>
      </p:sp>
      <p:sp>
        <p:nvSpPr>
          <p:cNvPr id="6" name="Slide Number Placeholder 5"/>
          <p:cNvSpPr>
            <a:spLocks noGrp="1"/>
          </p:cNvSpPr>
          <p:nvPr>
            <p:ph type="sldNum" sz="quarter" idx="12"/>
          </p:nvPr>
        </p:nvSpPr>
        <p:spPr/>
        <p:txBody>
          <a:bodyPr/>
          <a:lstStyle/>
          <a:p>
            <a:pPr>
              <a:defRPr/>
            </a:pPr>
            <a:fld id="{6F837AA8-EECB-4AB8-8343-7B98CBAC3078}"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Deepika C N                 RVCE    </a:t>
            </a:r>
            <a:endParaRPr lang="en-US"/>
          </a:p>
        </p:txBody>
      </p:sp>
      <p:sp>
        <p:nvSpPr>
          <p:cNvPr id="7" name="Slide Number Placeholder 6"/>
          <p:cNvSpPr>
            <a:spLocks noGrp="1"/>
          </p:cNvSpPr>
          <p:nvPr>
            <p:ph type="sldNum" sz="quarter" idx="12"/>
          </p:nvPr>
        </p:nvSpPr>
        <p:spPr/>
        <p:txBody>
          <a:bodyPr/>
          <a:lstStyle/>
          <a:p>
            <a:pPr>
              <a:defRPr/>
            </a:pPr>
            <a:fld id="{DB5AD79E-CA0E-41BC-9E69-14AA120667A6}"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smtClean="0"/>
              <a:t>Deepika C N                 RVCE    </a:t>
            </a:r>
            <a:endParaRPr lang="en-US"/>
          </a:p>
        </p:txBody>
      </p:sp>
      <p:sp>
        <p:nvSpPr>
          <p:cNvPr id="9" name="Slide Number Placeholder 8"/>
          <p:cNvSpPr>
            <a:spLocks noGrp="1"/>
          </p:cNvSpPr>
          <p:nvPr>
            <p:ph type="sldNum" sz="quarter" idx="12"/>
          </p:nvPr>
        </p:nvSpPr>
        <p:spPr/>
        <p:txBody>
          <a:bodyPr/>
          <a:lstStyle/>
          <a:p>
            <a:pPr>
              <a:defRPr/>
            </a:pPr>
            <a:fld id="{4CBEE8D8-267D-419A-9139-4DCA355007D5}"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smtClean="0"/>
              <a:t>Deepika C N                 RVCE    </a:t>
            </a:r>
            <a:endParaRPr lang="en-US"/>
          </a:p>
        </p:txBody>
      </p:sp>
      <p:sp>
        <p:nvSpPr>
          <p:cNvPr id="5" name="Slide Number Placeholder 4"/>
          <p:cNvSpPr>
            <a:spLocks noGrp="1"/>
          </p:cNvSpPr>
          <p:nvPr>
            <p:ph type="sldNum" sz="quarter" idx="12"/>
          </p:nvPr>
        </p:nvSpPr>
        <p:spPr/>
        <p:txBody>
          <a:bodyPr/>
          <a:lstStyle/>
          <a:p>
            <a:pPr>
              <a:defRPr/>
            </a:pPr>
            <a:fld id="{1B7C47F0-F699-40A5-9F1D-10CD579D9361}"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smtClean="0"/>
              <a:t>Deepika C N                 RVCE    </a:t>
            </a:r>
            <a:endParaRPr lang="en-US"/>
          </a:p>
        </p:txBody>
      </p:sp>
      <p:sp>
        <p:nvSpPr>
          <p:cNvPr id="4" name="Slide Number Placeholder 3"/>
          <p:cNvSpPr>
            <a:spLocks noGrp="1"/>
          </p:cNvSpPr>
          <p:nvPr>
            <p:ph type="sldNum" sz="quarter" idx="12"/>
          </p:nvPr>
        </p:nvSpPr>
        <p:spPr/>
        <p:txBody>
          <a:bodyPr/>
          <a:lstStyle/>
          <a:p>
            <a:pPr>
              <a:defRPr/>
            </a:pPr>
            <a:fld id="{FF381521-4B77-4AC2-B51A-CCFF94582284}"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Deepika C N                 RVCE    </a:t>
            </a:r>
            <a:endParaRPr lang="en-US"/>
          </a:p>
        </p:txBody>
      </p:sp>
      <p:sp>
        <p:nvSpPr>
          <p:cNvPr id="7" name="Slide Number Placeholder 6"/>
          <p:cNvSpPr>
            <a:spLocks noGrp="1"/>
          </p:cNvSpPr>
          <p:nvPr>
            <p:ph type="sldNum" sz="quarter" idx="12"/>
          </p:nvPr>
        </p:nvSpPr>
        <p:spPr/>
        <p:txBody>
          <a:bodyPr/>
          <a:lstStyle/>
          <a:p>
            <a:pPr>
              <a:defRPr/>
            </a:pPr>
            <a:fld id="{EC39716D-4924-457D-8331-336B637981F6}"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Deepika C N                 RVCE    </a:t>
            </a:r>
            <a:endParaRPr lang="en-US"/>
          </a:p>
        </p:txBody>
      </p:sp>
      <p:sp>
        <p:nvSpPr>
          <p:cNvPr id="7" name="Slide Number Placeholder 6"/>
          <p:cNvSpPr>
            <a:spLocks noGrp="1"/>
          </p:cNvSpPr>
          <p:nvPr>
            <p:ph type="sldNum" sz="quarter" idx="12"/>
          </p:nvPr>
        </p:nvSpPr>
        <p:spPr/>
        <p:txBody>
          <a:bodyPr/>
          <a:lstStyle/>
          <a:p>
            <a:pPr>
              <a:defRPr/>
            </a:pPr>
            <a:fld id="{07B5D423-1422-4AE7-BCC3-C59CC33C758F}"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smtClean="0"/>
              <a:t>Deepika C N                 RVCE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FBD8503-36B9-456B-9C6C-0D5D3B96389D}"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ransition spd="med">
    <p:random/>
  </p:transition>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Microsoft_Office_Word_97_-_2003_Document2.doc"/></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219200" y="381000"/>
            <a:ext cx="7162800" cy="936625"/>
          </a:xfrm>
        </p:spPr>
        <p:txBody>
          <a:bodyPr/>
          <a:lstStyle/>
          <a:p>
            <a:pPr eaLnBrk="1" hangingPunct="1"/>
            <a:r>
              <a:rPr lang="en-US" smtClean="0"/>
              <a:t>Software Engineering</a:t>
            </a:r>
            <a:endParaRPr lang="en-AU" smtClean="0"/>
          </a:p>
        </p:txBody>
      </p:sp>
      <p:sp>
        <p:nvSpPr>
          <p:cNvPr id="5123" name="Rectangle 3"/>
          <p:cNvSpPr>
            <a:spLocks noGrp="1" noChangeArrowheads="1"/>
          </p:cNvSpPr>
          <p:nvPr>
            <p:ph type="subTitle" idx="1"/>
          </p:nvPr>
        </p:nvSpPr>
        <p:spPr>
          <a:xfrm>
            <a:off x="1143000" y="2590800"/>
            <a:ext cx="7543800" cy="3128963"/>
          </a:xfrm>
        </p:spPr>
        <p:txBody>
          <a:bodyPr/>
          <a:lstStyle/>
          <a:p>
            <a:pPr algn="l" eaLnBrk="1" hangingPunct="1"/>
            <a:r>
              <a:rPr lang="en-US" sz="1800" b="1" dirty="0" smtClean="0"/>
              <a:t>Text Book:</a:t>
            </a:r>
            <a:r>
              <a:rPr lang="en-US" sz="2800" dirty="0" smtClean="0"/>
              <a:t> by </a:t>
            </a:r>
            <a:r>
              <a:rPr lang="en-US" dirty="0" smtClean="0">
                <a:solidFill>
                  <a:schemeClr val="tx2"/>
                </a:solidFill>
              </a:rPr>
              <a:t>Ian </a:t>
            </a:r>
            <a:r>
              <a:rPr lang="en-US" dirty="0" err="1" smtClean="0">
                <a:solidFill>
                  <a:schemeClr val="tx2"/>
                </a:solidFill>
              </a:rPr>
              <a:t>Sommerville</a:t>
            </a:r>
            <a:r>
              <a:rPr lang="en-US" dirty="0" smtClean="0">
                <a:solidFill>
                  <a:schemeClr val="tx2"/>
                </a:solidFill>
              </a:rPr>
              <a:t>, </a:t>
            </a:r>
            <a:r>
              <a:rPr lang="en-US" dirty="0" smtClean="0"/>
              <a:t>9</a:t>
            </a:r>
            <a:r>
              <a:rPr lang="en-US" baseline="30000" dirty="0" smtClean="0"/>
              <a:t>th</a:t>
            </a:r>
            <a:r>
              <a:rPr lang="en-US" dirty="0" smtClean="0">
                <a:solidFill>
                  <a:schemeClr val="tx2"/>
                </a:solidFill>
              </a:rPr>
              <a:t> </a:t>
            </a:r>
            <a:r>
              <a:rPr lang="en-US" sz="2800" dirty="0" smtClean="0"/>
              <a:t> </a:t>
            </a:r>
            <a:r>
              <a:rPr lang="en-US" sz="2800" dirty="0" smtClean="0"/>
              <a:t>Edition</a:t>
            </a:r>
            <a:endParaRPr lang="en-US" sz="2800" dirty="0" smtClean="0">
              <a:solidFill>
                <a:schemeClr val="tx2"/>
              </a:solidFill>
            </a:endParaRPr>
          </a:p>
          <a:p>
            <a:pPr algn="l" eaLnBrk="1" hangingPunct="1"/>
            <a:endParaRPr lang="en-US" dirty="0" smtClean="0"/>
          </a:p>
          <a:p>
            <a:pPr algn="l" eaLnBrk="1" hangingPunct="1"/>
            <a:endParaRPr lang="en-US" dirty="0" smtClean="0"/>
          </a:p>
          <a:p>
            <a:pPr algn="l" eaLnBrk="1" hangingPunct="1"/>
            <a:r>
              <a:rPr lang="en-US" dirty="0" smtClean="0"/>
              <a:t>    </a:t>
            </a:r>
            <a:endParaRPr lang="en-AU" dirty="0" smtClean="0">
              <a:solidFill>
                <a:schemeClr val="tx2"/>
              </a:solidFill>
            </a:endParaRPr>
          </a:p>
        </p:txBody>
      </p:sp>
      <p:sp>
        <p:nvSpPr>
          <p:cNvPr id="5124" name="Text Box 4"/>
          <p:cNvSpPr txBox="1">
            <a:spLocks noChangeArrowheads="1"/>
          </p:cNvSpPr>
          <p:nvPr/>
        </p:nvSpPr>
        <p:spPr bwMode="auto">
          <a:xfrm>
            <a:off x="152400" y="914400"/>
            <a:ext cx="1143000" cy="366713"/>
          </a:xfrm>
          <a:prstGeom prst="rect">
            <a:avLst/>
          </a:prstGeom>
          <a:noFill/>
          <a:ln w="9525">
            <a:noFill/>
            <a:miter lim="800000"/>
            <a:headEnd/>
            <a:tailEnd/>
          </a:ln>
        </p:spPr>
        <p:txBody>
          <a:bodyPr>
            <a:spAutoFit/>
          </a:bodyPr>
          <a:lstStyle/>
          <a:p>
            <a:pPr>
              <a:spcBef>
                <a:spcPct val="50000"/>
              </a:spcBef>
            </a:pPr>
            <a:r>
              <a:rPr lang="en-US" b="1"/>
              <a:t>Subject:</a:t>
            </a:r>
          </a:p>
        </p:txBody>
      </p:sp>
      <p:sp>
        <p:nvSpPr>
          <p:cNvPr id="5125" name="Text Box 5"/>
          <p:cNvSpPr txBox="1">
            <a:spLocks noChangeArrowheads="1"/>
          </p:cNvSpPr>
          <p:nvPr/>
        </p:nvSpPr>
        <p:spPr bwMode="auto">
          <a:xfrm>
            <a:off x="228600" y="1905000"/>
            <a:ext cx="3886200" cy="366713"/>
          </a:xfrm>
          <a:prstGeom prst="rect">
            <a:avLst/>
          </a:prstGeom>
          <a:noFill/>
          <a:ln w="9525">
            <a:noFill/>
            <a:miter lim="800000"/>
            <a:headEnd/>
            <a:tailEnd/>
          </a:ln>
        </p:spPr>
        <p:txBody>
          <a:bodyPr>
            <a:spAutoFit/>
          </a:bodyPr>
          <a:lstStyle/>
          <a:p>
            <a:pPr>
              <a:spcBef>
                <a:spcPct val="50000"/>
              </a:spcBef>
            </a:pPr>
            <a:r>
              <a:rPr lang="en-US" b="1" dirty="0"/>
              <a:t>Subject Code: </a:t>
            </a:r>
            <a:r>
              <a:rPr lang="en-US" b="1" dirty="0" smtClean="0"/>
              <a:t>12IS62</a:t>
            </a:r>
            <a:endParaRPr lang="en-US" b="1" dirty="0"/>
          </a:p>
        </p:txBody>
      </p:sp>
    </p:spTree>
  </p:cSld>
  <p:clrMapOvr>
    <a:masterClrMapping/>
  </p:clrMapOvr>
  <p:transition spd="med">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noFill/>
        </p:spPr>
        <p:txBody>
          <a:bodyPr lIns="90487" tIns="44450" rIns="90487" bIns="44450"/>
          <a:lstStyle/>
          <a:p>
            <a:pPr eaLnBrk="1" hangingPunct="1"/>
            <a:r>
              <a:rPr lang="en-GB" smtClean="0"/>
              <a:t>Packing robot control system</a:t>
            </a:r>
          </a:p>
        </p:txBody>
      </p:sp>
      <p:sp>
        <p:nvSpPr>
          <p:cNvPr id="14338" name="Slide Number Placeholder 5"/>
          <p:cNvSpPr>
            <a:spLocks noGrp="1"/>
          </p:cNvSpPr>
          <p:nvPr>
            <p:ph type="sldNum" sz="quarter" idx="12"/>
          </p:nvPr>
        </p:nvSpPr>
        <p:spPr>
          <a:noFill/>
        </p:spPr>
        <p:txBody>
          <a:bodyPr/>
          <a:lstStyle/>
          <a:p>
            <a:fld id="{4BC094B2-D1AC-43E6-AACE-3472180413C0}" type="slidenum">
              <a:rPr lang="en-US" smtClean="0"/>
              <a:pPr/>
              <a:t>10</a:t>
            </a:fld>
            <a:endParaRPr lang="en-US" smtClean="0"/>
          </a:p>
        </p:txBody>
      </p:sp>
      <p:sp>
        <p:nvSpPr>
          <p:cNvPr id="14340" name="Rectangle 3"/>
          <p:cNvSpPr>
            <a:spLocks noChangeArrowheads="1"/>
          </p:cNvSpPr>
          <p:nvPr/>
        </p:nvSpPr>
        <p:spPr bwMode="auto">
          <a:xfrm>
            <a:off x="1219200" y="1828800"/>
            <a:ext cx="7696200" cy="4572000"/>
          </a:xfrm>
          <a:prstGeom prst="rect">
            <a:avLst/>
          </a:prstGeom>
          <a:solidFill>
            <a:srgbClr val="CCFFFF"/>
          </a:solidFill>
          <a:ln w="12700">
            <a:noFill/>
            <a:miter lim="800000"/>
            <a:headEnd/>
            <a:tailEnd/>
          </a:ln>
        </p:spPr>
        <p:txBody>
          <a:bodyPr wrap="none" anchor="ctr"/>
          <a:lstStyle/>
          <a:p>
            <a:endParaRPr lang="en-US"/>
          </a:p>
        </p:txBody>
      </p:sp>
      <p:pic>
        <p:nvPicPr>
          <p:cNvPr id="14341" name="Picture 4" descr="11.1 Robot-control(10.1).eps                                   0007B899Macintosh HD                   B8AA5F2E:"/>
          <p:cNvPicPr>
            <a:picLocks noChangeAspect="1" noChangeArrowheads="1"/>
          </p:cNvPicPr>
          <p:nvPr/>
        </p:nvPicPr>
        <p:blipFill>
          <a:blip r:embed="rId2" cstate="print"/>
          <a:srcRect/>
          <a:stretch>
            <a:fillRect/>
          </a:stretch>
        </p:blipFill>
        <p:spPr bwMode="auto">
          <a:xfrm>
            <a:off x="1524000" y="1752600"/>
            <a:ext cx="7162800" cy="4641850"/>
          </a:xfrm>
          <a:prstGeom prst="rect">
            <a:avLst/>
          </a:prstGeom>
          <a:noFill/>
          <a:ln w="9525">
            <a:noFill/>
            <a:miter lim="800000"/>
            <a:headEnd/>
            <a:tailEnd/>
          </a:ln>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smtClean="0"/>
              <a:t>Box and line diagrams</a:t>
            </a:r>
          </a:p>
        </p:txBody>
      </p:sp>
      <p:sp>
        <p:nvSpPr>
          <p:cNvPr id="15364" name="Rectangle 3"/>
          <p:cNvSpPr>
            <a:spLocks noGrp="1" noChangeArrowheads="1"/>
          </p:cNvSpPr>
          <p:nvPr>
            <p:ph idx="1"/>
          </p:nvPr>
        </p:nvSpPr>
        <p:spPr/>
        <p:txBody>
          <a:bodyPr/>
          <a:lstStyle/>
          <a:p>
            <a:pPr eaLnBrk="1" hangingPunct="1"/>
            <a:r>
              <a:rPr lang="en-US" smtClean="0"/>
              <a:t>Very abstract - they do not show the nature of component relationships nor the externally visible properties of the sub-systems.</a:t>
            </a:r>
          </a:p>
          <a:p>
            <a:pPr eaLnBrk="1" hangingPunct="1"/>
            <a:r>
              <a:rPr lang="en-US" smtClean="0"/>
              <a:t>However, useful for communication with stakeholders and for project planning.</a:t>
            </a:r>
          </a:p>
        </p:txBody>
      </p:sp>
      <p:sp>
        <p:nvSpPr>
          <p:cNvPr id="15362" name="Slide Number Placeholder 5"/>
          <p:cNvSpPr>
            <a:spLocks noGrp="1"/>
          </p:cNvSpPr>
          <p:nvPr>
            <p:ph type="sldNum" sz="quarter" idx="12"/>
          </p:nvPr>
        </p:nvSpPr>
        <p:spPr>
          <a:noFill/>
        </p:spPr>
        <p:txBody>
          <a:bodyPr/>
          <a:lstStyle/>
          <a:p>
            <a:fld id="{BAB0A172-020E-4C19-8455-A0ADB938EE5D}" type="slidenum">
              <a:rPr lang="en-US" smtClean="0"/>
              <a:pPr/>
              <a:t>11</a:t>
            </a:fld>
            <a:endParaRPr lang="en-US"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smtClean="0"/>
              <a:t>Architectural design decisions</a:t>
            </a:r>
          </a:p>
        </p:txBody>
      </p:sp>
      <p:sp>
        <p:nvSpPr>
          <p:cNvPr id="16388" name="Rectangle 3"/>
          <p:cNvSpPr>
            <a:spLocks noGrp="1" noChangeArrowheads="1"/>
          </p:cNvSpPr>
          <p:nvPr>
            <p:ph idx="1"/>
          </p:nvPr>
        </p:nvSpPr>
        <p:spPr/>
        <p:txBody>
          <a:bodyPr/>
          <a:lstStyle/>
          <a:p>
            <a:pPr eaLnBrk="1" hangingPunct="1"/>
            <a:r>
              <a:rPr lang="en-US" smtClean="0"/>
              <a:t>Architectural design is a creative process so the process differs depending on the type of system being developed.</a:t>
            </a:r>
          </a:p>
          <a:p>
            <a:pPr eaLnBrk="1" hangingPunct="1"/>
            <a:r>
              <a:rPr lang="en-US" smtClean="0"/>
              <a:t>However, a number of common decisions span all design processes.</a:t>
            </a:r>
          </a:p>
        </p:txBody>
      </p:sp>
      <p:sp>
        <p:nvSpPr>
          <p:cNvPr id="16386" name="Slide Number Placeholder 5"/>
          <p:cNvSpPr>
            <a:spLocks noGrp="1"/>
          </p:cNvSpPr>
          <p:nvPr>
            <p:ph type="sldNum" sz="quarter" idx="12"/>
          </p:nvPr>
        </p:nvSpPr>
        <p:spPr>
          <a:noFill/>
        </p:spPr>
        <p:txBody>
          <a:bodyPr/>
          <a:lstStyle/>
          <a:p>
            <a:fld id="{AD8A132E-1ABB-4AA6-9F31-FA0792225A6A}" type="slidenum">
              <a:rPr lang="en-US" smtClean="0"/>
              <a:pPr/>
              <a:t>12</a:t>
            </a:fld>
            <a:endParaRPr 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smtClean="0"/>
              <a:t>Architectural design decisions</a:t>
            </a:r>
          </a:p>
        </p:txBody>
      </p:sp>
      <p:sp>
        <p:nvSpPr>
          <p:cNvPr id="17412" name="Rectangle 3"/>
          <p:cNvSpPr>
            <a:spLocks noGrp="1" noChangeArrowheads="1"/>
          </p:cNvSpPr>
          <p:nvPr>
            <p:ph idx="1"/>
          </p:nvPr>
        </p:nvSpPr>
        <p:spPr/>
        <p:txBody>
          <a:bodyPr/>
          <a:lstStyle/>
          <a:p>
            <a:pPr marL="488950" indent="-488950" defTabSz="962025" eaLnBrk="1" hangingPunct="1"/>
            <a:r>
              <a:rPr lang="en-US" sz="2400" smtClean="0"/>
              <a:t>Is there a generic application architecture that can be used?</a:t>
            </a:r>
          </a:p>
          <a:p>
            <a:pPr marL="488950" indent="-488950" defTabSz="962025" eaLnBrk="1" hangingPunct="1"/>
            <a:r>
              <a:rPr lang="en-US" sz="2400" smtClean="0"/>
              <a:t>How will the system be distributed?</a:t>
            </a:r>
          </a:p>
          <a:p>
            <a:pPr marL="488950" indent="-488950" defTabSz="962025" eaLnBrk="1" hangingPunct="1"/>
            <a:r>
              <a:rPr lang="en-US" sz="2400" smtClean="0"/>
              <a:t>What architectural styles are appropriate?</a:t>
            </a:r>
          </a:p>
          <a:p>
            <a:pPr marL="488950" indent="-488950" defTabSz="962025" eaLnBrk="1" hangingPunct="1"/>
            <a:r>
              <a:rPr lang="en-US" sz="2400" smtClean="0"/>
              <a:t>What approach will be used to structure the system?</a:t>
            </a:r>
          </a:p>
          <a:p>
            <a:pPr marL="488950" indent="-488950" defTabSz="962025" eaLnBrk="1" hangingPunct="1"/>
            <a:r>
              <a:rPr lang="en-US" sz="2400" smtClean="0"/>
              <a:t>How will the system be decomposed into modules?</a:t>
            </a:r>
          </a:p>
          <a:p>
            <a:pPr marL="488950" indent="-488950" defTabSz="962025" eaLnBrk="1" hangingPunct="1"/>
            <a:r>
              <a:rPr lang="en-US" sz="2400" smtClean="0"/>
              <a:t>What control strategy should be used?</a:t>
            </a:r>
          </a:p>
          <a:p>
            <a:pPr marL="488950" indent="-488950" defTabSz="962025" eaLnBrk="1" hangingPunct="1"/>
            <a:r>
              <a:rPr lang="en-US" sz="2400" smtClean="0"/>
              <a:t>How will the architectural design be evaluated?</a:t>
            </a:r>
          </a:p>
          <a:p>
            <a:pPr marL="488950" indent="-488950" defTabSz="962025" eaLnBrk="1" hangingPunct="1"/>
            <a:r>
              <a:rPr lang="en-US" sz="2400" smtClean="0"/>
              <a:t>How should the architecture be documented?</a:t>
            </a:r>
          </a:p>
        </p:txBody>
      </p:sp>
      <p:sp>
        <p:nvSpPr>
          <p:cNvPr id="17410" name="Slide Number Placeholder 5"/>
          <p:cNvSpPr>
            <a:spLocks noGrp="1"/>
          </p:cNvSpPr>
          <p:nvPr>
            <p:ph type="sldNum" sz="quarter" idx="12"/>
          </p:nvPr>
        </p:nvSpPr>
        <p:spPr>
          <a:noFill/>
        </p:spPr>
        <p:txBody>
          <a:bodyPr/>
          <a:lstStyle/>
          <a:p>
            <a:fld id="{29DE5CC9-F009-492D-9D41-62CDE7949449}" type="slidenum">
              <a:rPr lang="en-US" smtClean="0"/>
              <a:pPr/>
              <a:t>13</a:t>
            </a:fld>
            <a:endParaRPr lang="en-US"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smtClean="0"/>
              <a:t>Architecture reuse</a:t>
            </a:r>
          </a:p>
        </p:txBody>
      </p:sp>
      <p:sp>
        <p:nvSpPr>
          <p:cNvPr id="18436" name="Rectangle 3"/>
          <p:cNvSpPr>
            <a:spLocks noGrp="1" noChangeArrowheads="1"/>
          </p:cNvSpPr>
          <p:nvPr>
            <p:ph idx="1"/>
          </p:nvPr>
        </p:nvSpPr>
        <p:spPr/>
        <p:txBody>
          <a:bodyPr/>
          <a:lstStyle/>
          <a:p>
            <a:pPr eaLnBrk="1" hangingPunct="1"/>
            <a:r>
              <a:rPr lang="en-US" sz="2800" smtClean="0"/>
              <a:t>Systems in the same domain often have similar architectures that reflect domain concepts.</a:t>
            </a:r>
          </a:p>
          <a:p>
            <a:pPr eaLnBrk="1" hangingPunct="1"/>
            <a:r>
              <a:rPr lang="en-US" sz="2800" smtClean="0"/>
              <a:t>Application product lines are built around a core architecture with variants that satisfy particular customer requirements.</a:t>
            </a:r>
          </a:p>
          <a:p>
            <a:pPr eaLnBrk="1" hangingPunct="1"/>
            <a:r>
              <a:rPr lang="en-US" sz="2800" smtClean="0"/>
              <a:t>Application architectures are covered in Chapter 13 and product lines in Chapter 18.</a:t>
            </a:r>
          </a:p>
        </p:txBody>
      </p:sp>
      <p:sp>
        <p:nvSpPr>
          <p:cNvPr id="18434" name="Slide Number Placeholder 5"/>
          <p:cNvSpPr>
            <a:spLocks noGrp="1"/>
          </p:cNvSpPr>
          <p:nvPr>
            <p:ph type="sldNum" sz="quarter" idx="12"/>
          </p:nvPr>
        </p:nvSpPr>
        <p:spPr>
          <a:noFill/>
        </p:spPr>
        <p:txBody>
          <a:bodyPr/>
          <a:lstStyle/>
          <a:p>
            <a:fld id="{35CA874E-BA88-49BF-8C0F-AD0D07DE665E}" type="slidenum">
              <a:rPr lang="en-US" smtClean="0"/>
              <a:pPr/>
              <a:t>14</a:t>
            </a:fld>
            <a:endParaRPr lang="en-US"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GB" smtClean="0"/>
              <a:t>Architectural styles</a:t>
            </a:r>
          </a:p>
        </p:txBody>
      </p:sp>
      <p:sp>
        <p:nvSpPr>
          <p:cNvPr id="19460" name="Rectangle 3"/>
          <p:cNvSpPr>
            <a:spLocks noGrp="1" noChangeArrowheads="1"/>
          </p:cNvSpPr>
          <p:nvPr>
            <p:ph idx="1"/>
          </p:nvPr>
        </p:nvSpPr>
        <p:spPr/>
        <p:txBody>
          <a:bodyPr/>
          <a:lstStyle/>
          <a:p>
            <a:pPr eaLnBrk="1" hangingPunct="1"/>
            <a:r>
              <a:rPr lang="en-GB" sz="2800" smtClean="0"/>
              <a:t>The architectural model of a system may conform to a generic architectural model or style.</a:t>
            </a:r>
          </a:p>
          <a:p>
            <a:pPr eaLnBrk="1" hangingPunct="1"/>
            <a:r>
              <a:rPr lang="en-GB" sz="2800" smtClean="0"/>
              <a:t>An awareness of these styles can simplify the problem of defining system architectures.</a:t>
            </a:r>
          </a:p>
          <a:p>
            <a:pPr eaLnBrk="1" hangingPunct="1"/>
            <a:r>
              <a:rPr lang="en-GB" sz="2800" smtClean="0"/>
              <a:t>However, most large systems are heterogeneous and do not follow a single architectural style.</a:t>
            </a:r>
          </a:p>
        </p:txBody>
      </p:sp>
      <p:sp>
        <p:nvSpPr>
          <p:cNvPr id="19458" name="Slide Number Placeholder 5"/>
          <p:cNvSpPr>
            <a:spLocks noGrp="1"/>
          </p:cNvSpPr>
          <p:nvPr>
            <p:ph type="sldNum" sz="quarter" idx="12"/>
          </p:nvPr>
        </p:nvSpPr>
        <p:spPr>
          <a:noFill/>
        </p:spPr>
        <p:txBody>
          <a:bodyPr/>
          <a:lstStyle/>
          <a:p>
            <a:fld id="{9371CC66-86CF-4615-94AB-972002602999}" type="slidenum">
              <a:rPr lang="en-US" smtClean="0"/>
              <a:pPr/>
              <a:t>15</a:t>
            </a:fld>
            <a:endParaRPr lang="en-US"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GB" smtClean="0"/>
              <a:t>Architectural models</a:t>
            </a:r>
          </a:p>
        </p:txBody>
      </p:sp>
      <p:sp>
        <p:nvSpPr>
          <p:cNvPr id="20484" name="Rectangle 3"/>
          <p:cNvSpPr>
            <a:spLocks noGrp="1" noChangeArrowheads="1"/>
          </p:cNvSpPr>
          <p:nvPr>
            <p:ph idx="1"/>
          </p:nvPr>
        </p:nvSpPr>
        <p:spPr/>
        <p:txBody>
          <a:bodyPr/>
          <a:lstStyle/>
          <a:p>
            <a:pPr marL="488950" indent="-488950" defTabSz="962025" eaLnBrk="1" hangingPunct="1"/>
            <a:r>
              <a:rPr lang="en-GB" sz="2400" smtClean="0"/>
              <a:t>Used to document an architectural design.</a:t>
            </a:r>
          </a:p>
          <a:p>
            <a:pPr marL="488950" indent="-488950" defTabSz="962025" eaLnBrk="1" hangingPunct="1"/>
            <a:r>
              <a:rPr lang="en-GB" sz="2400" smtClean="0"/>
              <a:t>Static structural model that shows the major system components.</a:t>
            </a:r>
          </a:p>
          <a:p>
            <a:pPr marL="488950" indent="-488950" defTabSz="962025" eaLnBrk="1" hangingPunct="1"/>
            <a:r>
              <a:rPr lang="en-GB" sz="2400" smtClean="0"/>
              <a:t>Dynamic process model that shows the process structure of the system.</a:t>
            </a:r>
          </a:p>
          <a:p>
            <a:pPr marL="488950" indent="-488950" defTabSz="962025" eaLnBrk="1" hangingPunct="1"/>
            <a:r>
              <a:rPr lang="en-GB" sz="2400" smtClean="0"/>
              <a:t>Interface model that defines sub-system interfaces.</a:t>
            </a:r>
          </a:p>
          <a:p>
            <a:pPr marL="488950" indent="-488950" defTabSz="962025" eaLnBrk="1" hangingPunct="1"/>
            <a:r>
              <a:rPr lang="en-GB" sz="2400" smtClean="0"/>
              <a:t>Relationships model such as a data-flow model that shows sub-system relationships.</a:t>
            </a:r>
          </a:p>
          <a:p>
            <a:pPr marL="488950" indent="-488950" defTabSz="962025" eaLnBrk="1" hangingPunct="1"/>
            <a:r>
              <a:rPr lang="en-GB" sz="2400" smtClean="0"/>
              <a:t>Distribution model that shows how sub-systems are distributed across computers.</a:t>
            </a:r>
          </a:p>
        </p:txBody>
      </p:sp>
      <p:sp>
        <p:nvSpPr>
          <p:cNvPr id="20482" name="Slide Number Placeholder 5"/>
          <p:cNvSpPr>
            <a:spLocks noGrp="1"/>
          </p:cNvSpPr>
          <p:nvPr>
            <p:ph type="sldNum" sz="quarter" idx="12"/>
          </p:nvPr>
        </p:nvSpPr>
        <p:spPr>
          <a:noFill/>
        </p:spPr>
        <p:txBody>
          <a:bodyPr/>
          <a:lstStyle/>
          <a:p>
            <a:fld id="{6E8C9CE9-774D-49B1-876D-5C69FB3D87F8}" type="slidenum">
              <a:rPr lang="en-US" smtClean="0"/>
              <a:pPr/>
              <a:t>16</a:t>
            </a:fld>
            <a:endParaRPr lang="en-US"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smtClean="0"/>
              <a:t>System organisation</a:t>
            </a:r>
          </a:p>
        </p:txBody>
      </p:sp>
      <p:sp>
        <p:nvSpPr>
          <p:cNvPr id="21508" name="Rectangle 3"/>
          <p:cNvSpPr>
            <a:spLocks noGrp="1" noChangeArrowheads="1"/>
          </p:cNvSpPr>
          <p:nvPr>
            <p:ph idx="1"/>
          </p:nvPr>
        </p:nvSpPr>
        <p:spPr/>
        <p:txBody>
          <a:bodyPr/>
          <a:lstStyle/>
          <a:p>
            <a:pPr eaLnBrk="1" hangingPunct="1"/>
            <a:r>
              <a:rPr lang="en-US" smtClean="0"/>
              <a:t>Reflects the basic strategy that is used to structure a system.</a:t>
            </a:r>
          </a:p>
          <a:p>
            <a:pPr eaLnBrk="1" hangingPunct="1"/>
            <a:r>
              <a:rPr lang="en-US" smtClean="0"/>
              <a:t>Three organizational styles are widely used:</a:t>
            </a:r>
          </a:p>
          <a:p>
            <a:pPr lvl="1" eaLnBrk="1" hangingPunct="1"/>
            <a:r>
              <a:rPr lang="en-US" smtClean="0"/>
              <a:t>A shared data repository style;</a:t>
            </a:r>
          </a:p>
          <a:p>
            <a:pPr lvl="1" eaLnBrk="1" hangingPunct="1"/>
            <a:r>
              <a:rPr lang="en-US" smtClean="0"/>
              <a:t>A shared services and servers style;</a:t>
            </a:r>
          </a:p>
          <a:p>
            <a:pPr lvl="1" eaLnBrk="1" hangingPunct="1"/>
            <a:r>
              <a:rPr lang="en-US" smtClean="0"/>
              <a:t>An abstract machine or layered style.</a:t>
            </a:r>
          </a:p>
        </p:txBody>
      </p:sp>
      <p:sp>
        <p:nvSpPr>
          <p:cNvPr id="21506" name="Slide Number Placeholder 5"/>
          <p:cNvSpPr>
            <a:spLocks noGrp="1"/>
          </p:cNvSpPr>
          <p:nvPr>
            <p:ph type="sldNum" sz="quarter" idx="12"/>
          </p:nvPr>
        </p:nvSpPr>
        <p:spPr>
          <a:noFill/>
        </p:spPr>
        <p:txBody>
          <a:bodyPr/>
          <a:lstStyle/>
          <a:p>
            <a:fld id="{A42C364C-F85E-40DC-937E-20BED36D9D2D}" type="slidenum">
              <a:rPr lang="en-US" smtClean="0"/>
              <a:pPr/>
              <a:t>17</a:t>
            </a:fld>
            <a:endParaRPr lang="en-US"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noFill/>
        </p:spPr>
        <p:txBody>
          <a:bodyPr lIns="90487" tIns="44450" rIns="90487" bIns="44450"/>
          <a:lstStyle/>
          <a:p>
            <a:pPr eaLnBrk="1" hangingPunct="1"/>
            <a:r>
              <a:rPr lang="en-GB" smtClean="0"/>
              <a:t>The repository model</a:t>
            </a:r>
          </a:p>
        </p:txBody>
      </p:sp>
      <p:sp>
        <p:nvSpPr>
          <p:cNvPr id="22532" name="Rectangle 3"/>
          <p:cNvSpPr>
            <a:spLocks noGrp="1" noChangeArrowheads="1"/>
          </p:cNvSpPr>
          <p:nvPr>
            <p:ph idx="1"/>
          </p:nvPr>
        </p:nvSpPr>
        <p:spPr>
          <a:noFill/>
        </p:spPr>
        <p:txBody>
          <a:bodyPr lIns="90487" tIns="44450" rIns="90487" bIns="44450"/>
          <a:lstStyle/>
          <a:p>
            <a:pPr marL="488950" indent="-488950" defTabSz="962025" eaLnBrk="1" hangingPunct="1">
              <a:lnSpc>
                <a:spcPct val="90000"/>
              </a:lnSpc>
            </a:pPr>
            <a:r>
              <a:rPr lang="en-GB" sz="2800" smtClean="0"/>
              <a:t>Sub-systems must exchange data. This may be done in two ways:</a:t>
            </a:r>
          </a:p>
          <a:p>
            <a:pPr marL="1089025" lvl="1" indent="-479425" defTabSz="962025" eaLnBrk="1" hangingPunct="1">
              <a:lnSpc>
                <a:spcPct val="90000"/>
              </a:lnSpc>
            </a:pPr>
            <a:r>
              <a:rPr lang="en-GB" sz="2400" smtClean="0"/>
              <a:t>Shared data is held in a central database or repository and may be accessed by all sub-systems;</a:t>
            </a:r>
          </a:p>
          <a:p>
            <a:pPr marL="1089025" lvl="1" indent="-479425" defTabSz="962025" eaLnBrk="1" hangingPunct="1">
              <a:lnSpc>
                <a:spcPct val="90000"/>
              </a:lnSpc>
            </a:pPr>
            <a:r>
              <a:rPr lang="en-GB" sz="2400" smtClean="0"/>
              <a:t>Each sub-system maintains its own database and passes data explicitly to other sub-systems.</a:t>
            </a:r>
          </a:p>
          <a:p>
            <a:pPr marL="488950" indent="-488950" defTabSz="962025" eaLnBrk="1" hangingPunct="1">
              <a:lnSpc>
                <a:spcPct val="90000"/>
              </a:lnSpc>
            </a:pPr>
            <a:r>
              <a:rPr lang="en-GB" sz="2800" smtClean="0"/>
              <a:t>When large amounts of data are to be shared, the repository model of sharing is most commonly used.</a:t>
            </a:r>
          </a:p>
        </p:txBody>
      </p:sp>
      <p:sp>
        <p:nvSpPr>
          <p:cNvPr id="22530" name="Slide Number Placeholder 5"/>
          <p:cNvSpPr>
            <a:spLocks noGrp="1"/>
          </p:cNvSpPr>
          <p:nvPr>
            <p:ph type="sldNum" sz="quarter" idx="12"/>
          </p:nvPr>
        </p:nvSpPr>
        <p:spPr>
          <a:noFill/>
        </p:spPr>
        <p:txBody>
          <a:bodyPr/>
          <a:lstStyle/>
          <a:p>
            <a:fld id="{F6B8A5DF-F155-435A-883B-E13C1117D7BD}" type="slidenum">
              <a:rPr lang="en-US" smtClean="0"/>
              <a:pPr/>
              <a:t>18</a:t>
            </a:fld>
            <a:endParaRPr lang="en-US" smtClean="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noFill/>
        </p:spPr>
        <p:txBody>
          <a:bodyPr lIns="90487" tIns="44450" rIns="90487" bIns="44450"/>
          <a:lstStyle/>
          <a:p>
            <a:pPr eaLnBrk="1" hangingPunct="1"/>
            <a:r>
              <a:rPr lang="en-GB" smtClean="0"/>
              <a:t>CASE toolset architecture</a:t>
            </a:r>
          </a:p>
        </p:txBody>
      </p:sp>
      <p:sp>
        <p:nvSpPr>
          <p:cNvPr id="23554" name="Slide Number Placeholder 5"/>
          <p:cNvSpPr>
            <a:spLocks noGrp="1"/>
          </p:cNvSpPr>
          <p:nvPr>
            <p:ph type="sldNum" sz="quarter" idx="12"/>
          </p:nvPr>
        </p:nvSpPr>
        <p:spPr>
          <a:noFill/>
        </p:spPr>
        <p:txBody>
          <a:bodyPr/>
          <a:lstStyle/>
          <a:p>
            <a:fld id="{9D7DE00B-E538-4354-8858-48F23E08D730}" type="slidenum">
              <a:rPr lang="en-US" smtClean="0"/>
              <a:pPr/>
              <a:t>19</a:t>
            </a:fld>
            <a:endParaRPr lang="en-US" smtClean="0"/>
          </a:p>
        </p:txBody>
      </p:sp>
      <p:sp>
        <p:nvSpPr>
          <p:cNvPr id="23556" name="Rectangle 3"/>
          <p:cNvSpPr>
            <a:spLocks noChangeArrowheads="1"/>
          </p:cNvSpPr>
          <p:nvPr/>
        </p:nvSpPr>
        <p:spPr bwMode="auto">
          <a:xfrm>
            <a:off x="457200" y="2057400"/>
            <a:ext cx="8458200" cy="4343400"/>
          </a:xfrm>
          <a:prstGeom prst="rect">
            <a:avLst/>
          </a:prstGeom>
          <a:solidFill>
            <a:srgbClr val="CCFFFF"/>
          </a:solidFill>
          <a:ln w="12700">
            <a:noFill/>
            <a:miter lim="800000"/>
            <a:headEnd/>
            <a:tailEnd/>
          </a:ln>
        </p:spPr>
        <p:txBody>
          <a:bodyPr wrap="none" anchor="ctr"/>
          <a:lstStyle/>
          <a:p>
            <a:endParaRPr lang="en-US"/>
          </a:p>
        </p:txBody>
      </p:sp>
      <p:pic>
        <p:nvPicPr>
          <p:cNvPr id="23557" name="Picture 4" descr="11.2 CASE-repos(10.2).eps                                      0007B899Macintosh HD                   B8AA5F2E:"/>
          <p:cNvPicPr>
            <a:picLocks noChangeAspect="1" noChangeArrowheads="1"/>
          </p:cNvPicPr>
          <p:nvPr/>
        </p:nvPicPr>
        <p:blipFill>
          <a:blip r:embed="rId2" cstate="print"/>
          <a:srcRect/>
          <a:stretch>
            <a:fillRect/>
          </a:stretch>
        </p:blipFill>
        <p:spPr bwMode="auto">
          <a:xfrm>
            <a:off x="914400" y="2667000"/>
            <a:ext cx="7391400" cy="3295650"/>
          </a:xfrm>
          <a:prstGeom prst="rect">
            <a:avLst/>
          </a:prstGeom>
          <a:noFill/>
          <a:ln w="9525">
            <a:noFill/>
            <a:miter lim="800000"/>
            <a:headEnd/>
            <a:tailEnd/>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3600" smtClean="0">
                <a:solidFill>
                  <a:schemeClr val="tx1"/>
                </a:solidFill>
              </a:rPr>
              <a:t>Chapter 6</a:t>
            </a:r>
            <a:r>
              <a:rPr lang="en-US" smtClean="0"/>
              <a:t>- Software Design</a:t>
            </a:r>
          </a:p>
        </p:txBody>
      </p:sp>
      <p:sp>
        <p:nvSpPr>
          <p:cNvPr id="6148" name="Rectangle 3"/>
          <p:cNvSpPr>
            <a:spLocks noGrp="1" noChangeArrowheads="1"/>
          </p:cNvSpPr>
          <p:nvPr>
            <p:ph idx="1"/>
          </p:nvPr>
        </p:nvSpPr>
        <p:spPr>
          <a:xfrm>
            <a:off x="1371600" y="2590800"/>
            <a:ext cx="7315200" cy="1828800"/>
          </a:xfrm>
        </p:spPr>
        <p:txBody>
          <a:bodyPr>
            <a:normAutofit lnSpcReduction="10000"/>
          </a:bodyPr>
          <a:lstStyle/>
          <a:p>
            <a:pPr eaLnBrk="1" hangingPunct="1">
              <a:lnSpc>
                <a:spcPct val="90000"/>
              </a:lnSpc>
            </a:pPr>
            <a:r>
              <a:rPr lang="en-US" sz="2800" smtClean="0"/>
              <a:t>Architectural design decisions</a:t>
            </a:r>
          </a:p>
          <a:p>
            <a:pPr eaLnBrk="1" hangingPunct="1">
              <a:lnSpc>
                <a:spcPct val="90000"/>
              </a:lnSpc>
            </a:pPr>
            <a:r>
              <a:rPr lang="en-US" sz="2800" smtClean="0"/>
              <a:t>System organization</a:t>
            </a:r>
          </a:p>
          <a:p>
            <a:pPr eaLnBrk="1" hangingPunct="1">
              <a:lnSpc>
                <a:spcPct val="90000"/>
              </a:lnSpc>
            </a:pPr>
            <a:r>
              <a:rPr lang="en-US" sz="2800" smtClean="0"/>
              <a:t>Modular decomposition styles</a:t>
            </a:r>
          </a:p>
          <a:p>
            <a:pPr eaLnBrk="1" hangingPunct="1">
              <a:lnSpc>
                <a:spcPct val="90000"/>
              </a:lnSpc>
            </a:pPr>
            <a:r>
              <a:rPr lang="en-US" sz="2800" smtClean="0"/>
              <a:t>Control styles</a:t>
            </a:r>
          </a:p>
        </p:txBody>
      </p:sp>
      <p:sp>
        <p:nvSpPr>
          <p:cNvPr id="6146" name="Slide Number Placeholder 5"/>
          <p:cNvSpPr>
            <a:spLocks noGrp="1"/>
          </p:cNvSpPr>
          <p:nvPr>
            <p:ph type="sldNum" sz="quarter" idx="12"/>
          </p:nvPr>
        </p:nvSpPr>
        <p:spPr>
          <a:noFill/>
        </p:spPr>
        <p:txBody>
          <a:bodyPr/>
          <a:lstStyle/>
          <a:p>
            <a:fld id="{929E5862-A4A0-4C93-9AA5-5F5C5F8C4F1D}" type="slidenum">
              <a:rPr lang="en-US" smtClean="0"/>
              <a:pPr/>
              <a:t>2</a:t>
            </a:fld>
            <a:endParaRPr lang="en-US" smtClean="0"/>
          </a:p>
        </p:txBody>
      </p:sp>
      <p:sp>
        <p:nvSpPr>
          <p:cNvPr id="6149" name="Rectangle 6"/>
          <p:cNvSpPr>
            <a:spLocks noChangeArrowheads="1"/>
          </p:cNvSpPr>
          <p:nvPr/>
        </p:nvSpPr>
        <p:spPr bwMode="auto">
          <a:xfrm>
            <a:off x="1219200" y="2057400"/>
            <a:ext cx="6629400" cy="6096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folHlink"/>
              </a:buClr>
              <a:buSzPct val="60000"/>
              <a:buFont typeface="Wingdings" pitchFamily="2" charset="2"/>
              <a:buNone/>
            </a:pPr>
            <a:r>
              <a:rPr lang="en-US" sz="3200">
                <a:solidFill>
                  <a:schemeClr val="tx2"/>
                </a:solidFill>
              </a:rPr>
              <a:t>Architectural Design</a:t>
            </a:r>
          </a:p>
        </p:txBody>
      </p:sp>
      <p:sp>
        <p:nvSpPr>
          <p:cNvPr id="6150" name="Rectangle 7"/>
          <p:cNvSpPr>
            <a:spLocks noChangeArrowheads="1"/>
          </p:cNvSpPr>
          <p:nvPr/>
        </p:nvSpPr>
        <p:spPr bwMode="auto">
          <a:xfrm>
            <a:off x="1066800" y="4343400"/>
            <a:ext cx="6629400" cy="6096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folHlink"/>
              </a:buClr>
              <a:buSzPct val="60000"/>
              <a:buFont typeface="Wingdings" pitchFamily="2" charset="2"/>
              <a:buNone/>
            </a:pPr>
            <a:r>
              <a:rPr lang="en-US" sz="3200">
                <a:solidFill>
                  <a:schemeClr val="tx2"/>
                </a:solidFill>
              </a:rPr>
              <a:t>Object-Oriented design</a:t>
            </a:r>
          </a:p>
        </p:txBody>
      </p:sp>
      <p:sp>
        <p:nvSpPr>
          <p:cNvPr id="6151" name="Rectangle 8"/>
          <p:cNvSpPr>
            <a:spLocks noChangeArrowheads="1"/>
          </p:cNvSpPr>
          <p:nvPr/>
        </p:nvSpPr>
        <p:spPr bwMode="auto">
          <a:xfrm>
            <a:off x="1371600" y="4953000"/>
            <a:ext cx="7543800" cy="13716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folHlink"/>
              </a:buClr>
              <a:buSzPct val="60000"/>
              <a:buFont typeface="Wingdings" pitchFamily="2" charset="2"/>
              <a:buBlip>
                <a:blip r:embed="rId2"/>
              </a:buBlip>
            </a:pPr>
            <a:r>
              <a:rPr lang="en-US" sz="2800"/>
              <a:t>Objects and Object Classes</a:t>
            </a:r>
          </a:p>
          <a:p>
            <a:pPr marL="342900" indent="-342900" eaLnBrk="1" hangingPunct="1">
              <a:lnSpc>
                <a:spcPct val="90000"/>
              </a:lnSpc>
              <a:spcBef>
                <a:spcPct val="20000"/>
              </a:spcBef>
              <a:buClr>
                <a:schemeClr val="folHlink"/>
              </a:buClr>
              <a:buSzPct val="60000"/>
              <a:buFont typeface="Wingdings" pitchFamily="2" charset="2"/>
              <a:buBlip>
                <a:blip r:embed="rId2"/>
              </a:buBlip>
            </a:pPr>
            <a:r>
              <a:rPr lang="en-US" sz="2800"/>
              <a:t>An Object-Oriented design process</a:t>
            </a:r>
          </a:p>
          <a:p>
            <a:pPr marL="342900" indent="-342900" eaLnBrk="1" hangingPunct="1">
              <a:lnSpc>
                <a:spcPct val="90000"/>
              </a:lnSpc>
              <a:spcBef>
                <a:spcPct val="20000"/>
              </a:spcBef>
              <a:buClr>
                <a:schemeClr val="folHlink"/>
              </a:buClr>
              <a:buSzPct val="60000"/>
              <a:buFont typeface="Wingdings" pitchFamily="2" charset="2"/>
              <a:buBlip>
                <a:blip r:embed="rId2"/>
              </a:buBlip>
            </a:pPr>
            <a:r>
              <a:rPr lang="en-US" sz="2800"/>
              <a:t>Design evolution</a:t>
            </a:r>
          </a:p>
          <a:p>
            <a:pPr marL="342900" indent="-342900" eaLnBrk="1" hangingPunct="1">
              <a:lnSpc>
                <a:spcPct val="90000"/>
              </a:lnSpc>
              <a:spcBef>
                <a:spcPct val="20000"/>
              </a:spcBef>
              <a:buClr>
                <a:schemeClr val="folHlink"/>
              </a:buClr>
              <a:buSzPct val="60000"/>
            </a:pPr>
            <a:endParaRPr lang="en-US" sz="2800"/>
          </a:p>
        </p:txBody>
      </p:sp>
    </p:spTree>
  </p:cSld>
  <p:clrMapOvr>
    <a:masterClrMapping/>
  </p:clrMapOvr>
  <p:transition spd="med">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1676400" y="214313"/>
            <a:ext cx="7267575" cy="1462087"/>
          </a:xfrm>
          <a:noFill/>
        </p:spPr>
        <p:txBody>
          <a:bodyPr lIns="90487" tIns="44450" rIns="90487" bIns="44450"/>
          <a:lstStyle/>
          <a:p>
            <a:pPr eaLnBrk="1" hangingPunct="1"/>
            <a:r>
              <a:rPr lang="en-GB" smtClean="0"/>
              <a:t>Repository model characteristics</a:t>
            </a:r>
          </a:p>
        </p:txBody>
      </p:sp>
      <p:sp>
        <p:nvSpPr>
          <p:cNvPr id="24580" name="Rectangle 3"/>
          <p:cNvSpPr>
            <a:spLocks noGrp="1" noChangeArrowheads="1"/>
          </p:cNvSpPr>
          <p:nvPr>
            <p:ph idx="1"/>
          </p:nvPr>
        </p:nvSpPr>
        <p:spPr>
          <a:noFill/>
        </p:spPr>
        <p:txBody>
          <a:bodyPr lIns="90487" tIns="44450" rIns="90487" bIns="44450"/>
          <a:lstStyle/>
          <a:p>
            <a:pPr marL="488950" indent="-488950" defTabSz="962025" eaLnBrk="1" hangingPunct="1">
              <a:lnSpc>
                <a:spcPct val="90000"/>
              </a:lnSpc>
            </a:pPr>
            <a:r>
              <a:rPr lang="en-GB" sz="2000" smtClean="0"/>
              <a:t>Advantages</a:t>
            </a:r>
          </a:p>
          <a:p>
            <a:pPr marL="1089025" lvl="1" indent="-479425" defTabSz="962025" eaLnBrk="1" hangingPunct="1">
              <a:lnSpc>
                <a:spcPct val="90000"/>
              </a:lnSpc>
            </a:pPr>
            <a:r>
              <a:rPr lang="en-GB" sz="2000" smtClean="0"/>
              <a:t>Efficient way to share large amounts of data;</a:t>
            </a:r>
          </a:p>
          <a:p>
            <a:pPr marL="1089025" lvl="1" indent="-479425" defTabSz="962025" eaLnBrk="1" hangingPunct="1">
              <a:lnSpc>
                <a:spcPct val="90000"/>
              </a:lnSpc>
            </a:pPr>
            <a:r>
              <a:rPr lang="en-GB" sz="2000" smtClean="0"/>
              <a:t>Sub-systems need not be concerned with how data is produced Centralised management e.g. backup, security, etc.</a:t>
            </a:r>
          </a:p>
          <a:p>
            <a:pPr marL="1089025" lvl="1" indent="-479425" defTabSz="962025" eaLnBrk="1" hangingPunct="1">
              <a:lnSpc>
                <a:spcPct val="90000"/>
              </a:lnSpc>
            </a:pPr>
            <a:r>
              <a:rPr lang="en-GB" sz="2000" smtClean="0"/>
              <a:t>Sharing model is published as the repository schema.</a:t>
            </a:r>
          </a:p>
          <a:p>
            <a:pPr marL="488950" indent="-488950" defTabSz="962025" eaLnBrk="1" hangingPunct="1">
              <a:lnSpc>
                <a:spcPct val="90000"/>
              </a:lnSpc>
            </a:pPr>
            <a:r>
              <a:rPr lang="en-GB" sz="2000" smtClean="0"/>
              <a:t>Disadvantages</a:t>
            </a:r>
          </a:p>
          <a:p>
            <a:pPr marL="1089025" lvl="1" indent="-479425" defTabSz="962025" eaLnBrk="1" hangingPunct="1">
              <a:lnSpc>
                <a:spcPct val="90000"/>
              </a:lnSpc>
            </a:pPr>
            <a:r>
              <a:rPr lang="en-GB" sz="2000" smtClean="0"/>
              <a:t>Sub-systems must agree on a repository data model. Inevitably a compromise;</a:t>
            </a:r>
          </a:p>
          <a:p>
            <a:pPr marL="1089025" lvl="1" indent="-479425" defTabSz="962025" eaLnBrk="1" hangingPunct="1">
              <a:lnSpc>
                <a:spcPct val="90000"/>
              </a:lnSpc>
            </a:pPr>
            <a:r>
              <a:rPr lang="en-GB" sz="2000" smtClean="0"/>
              <a:t>Data evolution is difficult and expensive;</a:t>
            </a:r>
          </a:p>
          <a:p>
            <a:pPr marL="1089025" lvl="1" indent="-479425" defTabSz="962025" eaLnBrk="1" hangingPunct="1">
              <a:lnSpc>
                <a:spcPct val="90000"/>
              </a:lnSpc>
            </a:pPr>
            <a:r>
              <a:rPr lang="en-GB" sz="2000" smtClean="0"/>
              <a:t>No scope for specific management policies;</a:t>
            </a:r>
          </a:p>
          <a:p>
            <a:pPr marL="1089025" lvl="1" indent="-479425" defTabSz="962025" eaLnBrk="1" hangingPunct="1">
              <a:lnSpc>
                <a:spcPct val="90000"/>
              </a:lnSpc>
            </a:pPr>
            <a:r>
              <a:rPr lang="en-GB" sz="2000" smtClean="0"/>
              <a:t>Difficult to distribute efficiently.</a:t>
            </a:r>
          </a:p>
        </p:txBody>
      </p:sp>
      <p:sp>
        <p:nvSpPr>
          <p:cNvPr id="24578" name="Slide Number Placeholder 5"/>
          <p:cNvSpPr>
            <a:spLocks noGrp="1"/>
          </p:cNvSpPr>
          <p:nvPr>
            <p:ph type="sldNum" sz="quarter" idx="12"/>
          </p:nvPr>
        </p:nvSpPr>
        <p:spPr>
          <a:noFill/>
        </p:spPr>
        <p:txBody>
          <a:bodyPr/>
          <a:lstStyle/>
          <a:p>
            <a:fld id="{3EAD0C94-4606-4E3F-A891-442A3C42CA4A}" type="slidenum">
              <a:rPr lang="en-US" smtClean="0"/>
              <a:pPr/>
              <a:t>20</a:t>
            </a:fld>
            <a:endParaRPr lang="en-US" smtClean="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noFill/>
        </p:spPr>
        <p:txBody>
          <a:bodyPr lIns="90487" tIns="44450" rIns="90487" bIns="44450"/>
          <a:lstStyle/>
          <a:p>
            <a:pPr eaLnBrk="1" hangingPunct="1"/>
            <a:r>
              <a:rPr lang="en-GB" smtClean="0"/>
              <a:t>Client-server model</a:t>
            </a:r>
          </a:p>
        </p:txBody>
      </p:sp>
      <p:sp>
        <p:nvSpPr>
          <p:cNvPr id="25604" name="Rectangle 3"/>
          <p:cNvSpPr>
            <a:spLocks noGrp="1" noChangeArrowheads="1"/>
          </p:cNvSpPr>
          <p:nvPr>
            <p:ph idx="1"/>
          </p:nvPr>
        </p:nvSpPr>
        <p:spPr>
          <a:noFill/>
        </p:spPr>
        <p:txBody>
          <a:bodyPr lIns="90487" tIns="44450" rIns="90487" bIns="44450"/>
          <a:lstStyle/>
          <a:p>
            <a:pPr marL="488950" indent="-488950" defTabSz="962025" eaLnBrk="1" hangingPunct="1">
              <a:lnSpc>
                <a:spcPct val="90000"/>
              </a:lnSpc>
            </a:pPr>
            <a:r>
              <a:rPr lang="en-GB" sz="2800" smtClean="0"/>
              <a:t>Distributed system model which shows how data and processing is distributed across a range of components.</a:t>
            </a:r>
          </a:p>
          <a:p>
            <a:pPr marL="488950" indent="-488950" defTabSz="962025" eaLnBrk="1" hangingPunct="1">
              <a:lnSpc>
                <a:spcPct val="90000"/>
              </a:lnSpc>
            </a:pPr>
            <a:r>
              <a:rPr lang="en-GB" sz="2800" smtClean="0"/>
              <a:t>Set of stand-alone servers which provide specific services such as printing, data management, etc.</a:t>
            </a:r>
          </a:p>
          <a:p>
            <a:pPr marL="488950" indent="-488950" defTabSz="962025" eaLnBrk="1" hangingPunct="1">
              <a:lnSpc>
                <a:spcPct val="90000"/>
              </a:lnSpc>
            </a:pPr>
            <a:r>
              <a:rPr lang="en-GB" sz="2800" smtClean="0"/>
              <a:t>Set of clients which call on these services.</a:t>
            </a:r>
          </a:p>
          <a:p>
            <a:pPr marL="488950" indent="-488950" defTabSz="962025" eaLnBrk="1" hangingPunct="1">
              <a:lnSpc>
                <a:spcPct val="90000"/>
              </a:lnSpc>
            </a:pPr>
            <a:r>
              <a:rPr lang="en-GB" sz="2800" smtClean="0"/>
              <a:t>Network which allows clients to access servers.</a:t>
            </a:r>
          </a:p>
        </p:txBody>
      </p:sp>
      <p:sp>
        <p:nvSpPr>
          <p:cNvPr id="25602" name="Slide Number Placeholder 5"/>
          <p:cNvSpPr>
            <a:spLocks noGrp="1"/>
          </p:cNvSpPr>
          <p:nvPr>
            <p:ph type="sldNum" sz="quarter" idx="12"/>
          </p:nvPr>
        </p:nvSpPr>
        <p:spPr>
          <a:noFill/>
        </p:spPr>
        <p:txBody>
          <a:bodyPr/>
          <a:lstStyle/>
          <a:p>
            <a:fld id="{56BB2F82-C163-4037-9485-FF960817722C}" type="slidenum">
              <a:rPr lang="en-US" smtClean="0"/>
              <a:pPr/>
              <a:t>21</a:t>
            </a:fld>
            <a:endParaRPr lang="en-US" smtClean="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noFill/>
        </p:spPr>
        <p:txBody>
          <a:bodyPr lIns="90487" tIns="44450" rIns="90487" bIns="44450"/>
          <a:lstStyle/>
          <a:p>
            <a:pPr eaLnBrk="1" hangingPunct="1"/>
            <a:r>
              <a:rPr lang="en-GB" smtClean="0"/>
              <a:t>Film and picture library</a:t>
            </a:r>
          </a:p>
        </p:txBody>
      </p:sp>
      <p:sp>
        <p:nvSpPr>
          <p:cNvPr id="26626" name="Slide Number Placeholder 5"/>
          <p:cNvSpPr>
            <a:spLocks noGrp="1"/>
          </p:cNvSpPr>
          <p:nvPr>
            <p:ph type="sldNum" sz="quarter" idx="12"/>
          </p:nvPr>
        </p:nvSpPr>
        <p:spPr>
          <a:noFill/>
        </p:spPr>
        <p:txBody>
          <a:bodyPr/>
          <a:lstStyle/>
          <a:p>
            <a:fld id="{B6B99259-FB5A-4835-8377-E63E071D26BE}" type="slidenum">
              <a:rPr lang="en-US" smtClean="0"/>
              <a:pPr/>
              <a:t>22</a:t>
            </a:fld>
            <a:endParaRPr lang="en-US" smtClean="0"/>
          </a:p>
        </p:txBody>
      </p:sp>
      <p:sp>
        <p:nvSpPr>
          <p:cNvPr id="26628" name="Rectangle 3"/>
          <p:cNvSpPr>
            <a:spLocks noChangeArrowheads="1"/>
          </p:cNvSpPr>
          <p:nvPr/>
        </p:nvSpPr>
        <p:spPr bwMode="auto">
          <a:xfrm>
            <a:off x="1219200" y="1828800"/>
            <a:ext cx="7696200" cy="4648200"/>
          </a:xfrm>
          <a:prstGeom prst="rect">
            <a:avLst/>
          </a:prstGeom>
          <a:solidFill>
            <a:srgbClr val="CCFFFF"/>
          </a:solidFill>
          <a:ln w="12700">
            <a:noFill/>
            <a:miter lim="800000"/>
            <a:headEnd/>
            <a:tailEnd/>
          </a:ln>
        </p:spPr>
        <p:txBody>
          <a:bodyPr wrap="none" anchor="ctr"/>
          <a:lstStyle/>
          <a:p>
            <a:endParaRPr lang="en-US"/>
          </a:p>
        </p:txBody>
      </p:sp>
      <p:pic>
        <p:nvPicPr>
          <p:cNvPr id="26629" name="Picture 4" descr="11.3 Photo-lib(10.3*).eps                                      0007B899Macintosh HD                   B8AA5F2E:"/>
          <p:cNvPicPr>
            <a:picLocks noChangeAspect="1" noChangeArrowheads="1"/>
          </p:cNvPicPr>
          <p:nvPr/>
        </p:nvPicPr>
        <p:blipFill>
          <a:blip r:embed="rId2" cstate="print"/>
          <a:srcRect/>
          <a:stretch>
            <a:fillRect/>
          </a:stretch>
        </p:blipFill>
        <p:spPr bwMode="auto">
          <a:xfrm>
            <a:off x="1447800" y="2133600"/>
            <a:ext cx="7086600" cy="3979863"/>
          </a:xfrm>
          <a:prstGeom prst="rect">
            <a:avLst/>
          </a:prstGeom>
          <a:noFill/>
          <a:ln w="9525">
            <a:noFill/>
            <a:miter lim="800000"/>
            <a:headEnd/>
            <a:tailEnd/>
          </a:ln>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noFill/>
        </p:spPr>
        <p:txBody>
          <a:bodyPr lIns="90487" tIns="44450" rIns="90487" bIns="44450"/>
          <a:lstStyle/>
          <a:p>
            <a:pPr eaLnBrk="1" hangingPunct="1"/>
            <a:r>
              <a:rPr lang="en-GB" smtClean="0"/>
              <a:t>Client-server characteristics</a:t>
            </a:r>
          </a:p>
        </p:txBody>
      </p:sp>
      <p:sp>
        <p:nvSpPr>
          <p:cNvPr id="27652" name="Rectangle 3"/>
          <p:cNvSpPr>
            <a:spLocks noGrp="1" noChangeArrowheads="1"/>
          </p:cNvSpPr>
          <p:nvPr>
            <p:ph idx="1"/>
          </p:nvPr>
        </p:nvSpPr>
        <p:spPr>
          <a:noFill/>
        </p:spPr>
        <p:txBody>
          <a:bodyPr lIns="90487" tIns="44450" rIns="90487" bIns="44450"/>
          <a:lstStyle/>
          <a:p>
            <a:pPr marL="488950" indent="-488950" defTabSz="962025" eaLnBrk="1" hangingPunct="1"/>
            <a:r>
              <a:rPr lang="en-GB" sz="2000" smtClean="0"/>
              <a:t>Advantages</a:t>
            </a:r>
          </a:p>
          <a:p>
            <a:pPr marL="1089025" lvl="1" indent="-479425" defTabSz="962025" eaLnBrk="1" hangingPunct="1"/>
            <a:r>
              <a:rPr lang="en-GB" sz="2000" smtClean="0"/>
              <a:t>Distribution of data is straightforward;</a:t>
            </a:r>
          </a:p>
          <a:p>
            <a:pPr marL="1089025" lvl="1" indent="-479425" defTabSz="962025" eaLnBrk="1" hangingPunct="1"/>
            <a:r>
              <a:rPr lang="en-GB" sz="2000" smtClean="0"/>
              <a:t>Makes effective use of networked systems. May require cheaper hardware;</a:t>
            </a:r>
          </a:p>
          <a:p>
            <a:pPr marL="1089025" lvl="1" indent="-479425" defTabSz="962025" eaLnBrk="1" hangingPunct="1"/>
            <a:r>
              <a:rPr lang="en-GB" sz="2000" smtClean="0"/>
              <a:t>Easy to add new servers or upgrade existing servers.</a:t>
            </a:r>
          </a:p>
          <a:p>
            <a:pPr marL="488950" indent="-488950" defTabSz="962025" eaLnBrk="1" hangingPunct="1"/>
            <a:r>
              <a:rPr lang="en-GB" sz="2000" smtClean="0"/>
              <a:t>Disadvantages</a:t>
            </a:r>
          </a:p>
          <a:p>
            <a:pPr marL="1089025" lvl="1" indent="-479425" defTabSz="962025" eaLnBrk="1" hangingPunct="1"/>
            <a:r>
              <a:rPr lang="en-GB" sz="2000" smtClean="0"/>
              <a:t>No shared data model so sub-systems use different data organisation. Data interchange may be inefficient;</a:t>
            </a:r>
          </a:p>
          <a:p>
            <a:pPr marL="1089025" lvl="1" indent="-479425" defTabSz="962025" eaLnBrk="1" hangingPunct="1"/>
            <a:r>
              <a:rPr lang="en-GB" sz="2000" smtClean="0"/>
              <a:t>Redundant management in each server;</a:t>
            </a:r>
          </a:p>
          <a:p>
            <a:pPr marL="1089025" lvl="1" indent="-479425" defTabSz="962025" eaLnBrk="1" hangingPunct="1"/>
            <a:r>
              <a:rPr lang="en-GB" sz="2000" smtClean="0"/>
              <a:t>No central register of names and services - it may be hard to find out what servers and services are available.</a:t>
            </a:r>
          </a:p>
        </p:txBody>
      </p:sp>
      <p:sp>
        <p:nvSpPr>
          <p:cNvPr id="27650" name="Slide Number Placeholder 5"/>
          <p:cNvSpPr>
            <a:spLocks noGrp="1"/>
          </p:cNvSpPr>
          <p:nvPr>
            <p:ph type="sldNum" sz="quarter" idx="12"/>
          </p:nvPr>
        </p:nvSpPr>
        <p:spPr>
          <a:noFill/>
        </p:spPr>
        <p:txBody>
          <a:bodyPr/>
          <a:lstStyle/>
          <a:p>
            <a:fld id="{DCAE6F7B-A420-4C73-8266-FD97898F2703}" type="slidenum">
              <a:rPr lang="en-US" smtClean="0"/>
              <a:pPr/>
              <a:t>23</a:t>
            </a:fld>
            <a:endParaRPr lang="en-US" smtClean="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noFill/>
        </p:spPr>
        <p:txBody>
          <a:bodyPr lIns="90487" tIns="44450" rIns="90487" bIns="44450"/>
          <a:lstStyle/>
          <a:p>
            <a:pPr eaLnBrk="1" hangingPunct="1"/>
            <a:r>
              <a:rPr lang="en-GB" smtClean="0"/>
              <a:t>Abstract machine (layered) model</a:t>
            </a:r>
          </a:p>
        </p:txBody>
      </p:sp>
      <p:sp>
        <p:nvSpPr>
          <p:cNvPr id="28676" name="Rectangle 3"/>
          <p:cNvSpPr>
            <a:spLocks noGrp="1" noChangeArrowheads="1"/>
          </p:cNvSpPr>
          <p:nvPr>
            <p:ph idx="1"/>
          </p:nvPr>
        </p:nvSpPr>
        <p:spPr>
          <a:noFill/>
        </p:spPr>
        <p:txBody>
          <a:bodyPr lIns="90487" tIns="44450" rIns="90487" bIns="44450"/>
          <a:lstStyle/>
          <a:p>
            <a:pPr marL="488950" indent="-488950" defTabSz="962025" eaLnBrk="1" hangingPunct="1">
              <a:lnSpc>
                <a:spcPct val="90000"/>
              </a:lnSpc>
            </a:pPr>
            <a:r>
              <a:rPr lang="en-GB" sz="2800" smtClean="0"/>
              <a:t>Used to model the interfacing of sub-systems.</a:t>
            </a:r>
          </a:p>
          <a:p>
            <a:pPr marL="488950" indent="-488950" defTabSz="962025" eaLnBrk="1" hangingPunct="1">
              <a:lnSpc>
                <a:spcPct val="90000"/>
              </a:lnSpc>
            </a:pPr>
            <a:r>
              <a:rPr lang="en-GB" sz="2800" smtClean="0"/>
              <a:t>Organises the system into a set of layers (or abstract machines) each of which provide a set of services.</a:t>
            </a:r>
          </a:p>
          <a:p>
            <a:pPr marL="488950" indent="-488950" defTabSz="962025" eaLnBrk="1" hangingPunct="1">
              <a:lnSpc>
                <a:spcPct val="90000"/>
              </a:lnSpc>
            </a:pPr>
            <a:r>
              <a:rPr lang="en-GB" sz="2800" smtClean="0"/>
              <a:t>Supports the incremental development of sub-systems in different layers. When a layer interface changes, only the adjacent layer is affected.</a:t>
            </a:r>
          </a:p>
          <a:p>
            <a:pPr marL="488950" indent="-488950" defTabSz="962025" eaLnBrk="1" hangingPunct="1">
              <a:lnSpc>
                <a:spcPct val="90000"/>
              </a:lnSpc>
            </a:pPr>
            <a:r>
              <a:rPr lang="en-GB" sz="2800" smtClean="0"/>
              <a:t>However, often artificial to structure systems in this way.</a:t>
            </a:r>
          </a:p>
        </p:txBody>
      </p:sp>
      <p:sp>
        <p:nvSpPr>
          <p:cNvPr id="28674" name="Slide Number Placeholder 5"/>
          <p:cNvSpPr>
            <a:spLocks noGrp="1"/>
          </p:cNvSpPr>
          <p:nvPr>
            <p:ph type="sldNum" sz="quarter" idx="12"/>
          </p:nvPr>
        </p:nvSpPr>
        <p:spPr>
          <a:noFill/>
        </p:spPr>
        <p:txBody>
          <a:bodyPr/>
          <a:lstStyle/>
          <a:p>
            <a:fld id="{B57BE605-467C-462F-BB71-049404E19DDB}" type="slidenum">
              <a:rPr lang="en-US" smtClean="0"/>
              <a:pPr/>
              <a:t>24</a:t>
            </a:fld>
            <a:endParaRPr lang="en-US" smtClean="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noFill/>
        </p:spPr>
        <p:txBody>
          <a:bodyPr lIns="90487" tIns="44450" rIns="90487" bIns="44450"/>
          <a:lstStyle/>
          <a:p>
            <a:pPr eaLnBrk="1" hangingPunct="1"/>
            <a:r>
              <a:rPr lang="en-GB" smtClean="0"/>
              <a:t>Version management system</a:t>
            </a:r>
          </a:p>
        </p:txBody>
      </p:sp>
      <p:sp>
        <p:nvSpPr>
          <p:cNvPr id="29698" name="Slide Number Placeholder 5"/>
          <p:cNvSpPr>
            <a:spLocks noGrp="1"/>
          </p:cNvSpPr>
          <p:nvPr>
            <p:ph type="sldNum" sz="quarter" idx="12"/>
          </p:nvPr>
        </p:nvSpPr>
        <p:spPr>
          <a:noFill/>
        </p:spPr>
        <p:txBody>
          <a:bodyPr/>
          <a:lstStyle/>
          <a:p>
            <a:fld id="{C12FE531-53A6-4378-A696-1CE9AC303362}" type="slidenum">
              <a:rPr lang="en-US" smtClean="0"/>
              <a:pPr/>
              <a:t>25</a:t>
            </a:fld>
            <a:endParaRPr lang="en-US" smtClean="0"/>
          </a:p>
        </p:txBody>
      </p:sp>
      <p:sp>
        <p:nvSpPr>
          <p:cNvPr id="29700" name="Rectangle 3"/>
          <p:cNvSpPr>
            <a:spLocks noChangeArrowheads="1"/>
          </p:cNvSpPr>
          <p:nvPr/>
        </p:nvSpPr>
        <p:spPr bwMode="auto">
          <a:xfrm>
            <a:off x="1219200" y="1905000"/>
            <a:ext cx="7010400" cy="4419600"/>
          </a:xfrm>
          <a:prstGeom prst="rect">
            <a:avLst/>
          </a:prstGeom>
          <a:solidFill>
            <a:srgbClr val="CCFFFF"/>
          </a:solidFill>
          <a:ln w="12700">
            <a:noFill/>
            <a:miter lim="800000"/>
            <a:headEnd/>
            <a:tailEnd/>
          </a:ln>
        </p:spPr>
        <p:txBody>
          <a:bodyPr wrap="none" anchor="ctr"/>
          <a:lstStyle/>
          <a:p>
            <a:endParaRPr lang="en-US"/>
          </a:p>
        </p:txBody>
      </p:sp>
      <p:pic>
        <p:nvPicPr>
          <p:cNvPr id="29701" name="Picture 4" descr="11.4 Layered-model.eps                                         0007B899Macintosh HD                   B8AA5F2E:"/>
          <p:cNvPicPr>
            <a:picLocks noChangeAspect="1" noChangeArrowheads="1"/>
          </p:cNvPicPr>
          <p:nvPr/>
        </p:nvPicPr>
        <p:blipFill>
          <a:blip r:embed="rId2" cstate="print"/>
          <a:srcRect/>
          <a:stretch>
            <a:fillRect/>
          </a:stretch>
        </p:blipFill>
        <p:spPr bwMode="auto">
          <a:xfrm>
            <a:off x="1981200" y="1981200"/>
            <a:ext cx="5029200" cy="4121150"/>
          </a:xfrm>
          <a:prstGeom prst="rect">
            <a:avLst/>
          </a:prstGeom>
          <a:noFill/>
          <a:ln w="9525">
            <a:noFill/>
            <a:miter lim="800000"/>
            <a:headEnd/>
            <a:tailEnd/>
          </a:ln>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smtClean="0"/>
              <a:t>Modular decomposition styles</a:t>
            </a:r>
          </a:p>
        </p:txBody>
      </p:sp>
      <p:sp>
        <p:nvSpPr>
          <p:cNvPr id="30724" name="Rectangle 3"/>
          <p:cNvSpPr>
            <a:spLocks noGrp="1" noChangeArrowheads="1"/>
          </p:cNvSpPr>
          <p:nvPr>
            <p:ph idx="1"/>
          </p:nvPr>
        </p:nvSpPr>
        <p:spPr/>
        <p:txBody>
          <a:bodyPr/>
          <a:lstStyle/>
          <a:p>
            <a:pPr eaLnBrk="1" hangingPunct="1"/>
            <a:r>
              <a:rPr lang="en-US" smtClean="0"/>
              <a:t>Styles of decomposing sub-systems into modules.</a:t>
            </a:r>
          </a:p>
          <a:p>
            <a:pPr eaLnBrk="1" hangingPunct="1"/>
            <a:r>
              <a:rPr lang="en-US" smtClean="0"/>
              <a:t>No rigid distinction between system organisation and modular decomposition.</a:t>
            </a:r>
          </a:p>
        </p:txBody>
      </p:sp>
      <p:sp>
        <p:nvSpPr>
          <p:cNvPr id="30722" name="Slide Number Placeholder 5"/>
          <p:cNvSpPr>
            <a:spLocks noGrp="1"/>
          </p:cNvSpPr>
          <p:nvPr>
            <p:ph type="sldNum" sz="quarter" idx="12"/>
          </p:nvPr>
        </p:nvSpPr>
        <p:spPr>
          <a:noFill/>
        </p:spPr>
        <p:txBody>
          <a:bodyPr/>
          <a:lstStyle/>
          <a:p>
            <a:fld id="{4301A151-3A80-48D3-B67F-4C837340965D}" type="slidenum">
              <a:rPr lang="en-US" smtClean="0"/>
              <a:pPr/>
              <a:t>26</a:t>
            </a:fld>
            <a:endParaRPr lang="en-US"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noFill/>
        </p:spPr>
        <p:txBody>
          <a:bodyPr lIns="90487" tIns="44450" rIns="90487" bIns="44450"/>
          <a:lstStyle/>
          <a:p>
            <a:pPr eaLnBrk="1" hangingPunct="1"/>
            <a:r>
              <a:rPr lang="en-GB" smtClean="0"/>
              <a:t>Sub-systems and modules</a:t>
            </a:r>
          </a:p>
        </p:txBody>
      </p:sp>
      <p:sp>
        <p:nvSpPr>
          <p:cNvPr id="31748" name="Rectangle 3"/>
          <p:cNvSpPr>
            <a:spLocks noGrp="1" noChangeArrowheads="1"/>
          </p:cNvSpPr>
          <p:nvPr>
            <p:ph idx="1"/>
          </p:nvPr>
        </p:nvSpPr>
        <p:spPr>
          <a:noFill/>
        </p:spPr>
        <p:txBody>
          <a:bodyPr lIns="90487" tIns="44450" rIns="90487" bIns="44450"/>
          <a:lstStyle/>
          <a:p>
            <a:pPr eaLnBrk="1" hangingPunct="1"/>
            <a:r>
              <a:rPr lang="en-GB" smtClean="0"/>
              <a:t>A sub-system is a system in its own right whose operation is independent of the services provided by other sub-systems.</a:t>
            </a:r>
          </a:p>
          <a:p>
            <a:pPr eaLnBrk="1" hangingPunct="1"/>
            <a:r>
              <a:rPr lang="en-GB" smtClean="0"/>
              <a:t>A module is a system component that provides services to other components but would not normally be considered as a separate system.</a:t>
            </a:r>
          </a:p>
        </p:txBody>
      </p:sp>
      <p:sp>
        <p:nvSpPr>
          <p:cNvPr id="31746" name="Slide Number Placeholder 5"/>
          <p:cNvSpPr>
            <a:spLocks noGrp="1"/>
          </p:cNvSpPr>
          <p:nvPr>
            <p:ph type="sldNum" sz="quarter" idx="12"/>
          </p:nvPr>
        </p:nvSpPr>
        <p:spPr>
          <a:noFill/>
        </p:spPr>
        <p:txBody>
          <a:bodyPr/>
          <a:lstStyle/>
          <a:p>
            <a:fld id="{95381755-BC1A-4766-9520-F167ECB191C8}" type="slidenum">
              <a:rPr lang="en-US" smtClean="0"/>
              <a:pPr/>
              <a:t>27</a:t>
            </a:fld>
            <a:endParaRPr lang="en-US" smtClean="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noFill/>
        </p:spPr>
        <p:txBody>
          <a:bodyPr lIns="90487" tIns="44450" rIns="90487" bIns="44450"/>
          <a:lstStyle/>
          <a:p>
            <a:pPr eaLnBrk="1" hangingPunct="1"/>
            <a:r>
              <a:rPr lang="en-GB" smtClean="0"/>
              <a:t>Modular decomposition</a:t>
            </a:r>
          </a:p>
        </p:txBody>
      </p:sp>
      <p:sp>
        <p:nvSpPr>
          <p:cNvPr id="32772" name="Rectangle 3"/>
          <p:cNvSpPr>
            <a:spLocks noGrp="1" noChangeArrowheads="1"/>
          </p:cNvSpPr>
          <p:nvPr>
            <p:ph idx="1"/>
          </p:nvPr>
        </p:nvSpPr>
        <p:spPr>
          <a:noFill/>
        </p:spPr>
        <p:txBody>
          <a:bodyPr lIns="90487" tIns="44450" rIns="90487" bIns="44450"/>
          <a:lstStyle/>
          <a:p>
            <a:pPr marL="488950" indent="-488950" defTabSz="962025" eaLnBrk="1" hangingPunct="1">
              <a:lnSpc>
                <a:spcPct val="90000"/>
              </a:lnSpc>
            </a:pPr>
            <a:r>
              <a:rPr lang="en-GB" sz="2800" smtClean="0"/>
              <a:t>Another structural level where sub-systems are decomposed into modules.</a:t>
            </a:r>
          </a:p>
          <a:p>
            <a:pPr marL="488950" indent="-488950" defTabSz="962025" eaLnBrk="1" hangingPunct="1">
              <a:lnSpc>
                <a:spcPct val="90000"/>
              </a:lnSpc>
            </a:pPr>
            <a:r>
              <a:rPr lang="en-GB" sz="2800" smtClean="0"/>
              <a:t>Two modular decomposition models covered</a:t>
            </a:r>
          </a:p>
          <a:p>
            <a:pPr marL="1089025" lvl="1" indent="-479425" defTabSz="962025" eaLnBrk="1" hangingPunct="1">
              <a:lnSpc>
                <a:spcPct val="90000"/>
              </a:lnSpc>
            </a:pPr>
            <a:r>
              <a:rPr lang="en-GB" sz="2400" smtClean="0"/>
              <a:t>An object model where the system is decomposed into interacting object;</a:t>
            </a:r>
          </a:p>
          <a:p>
            <a:pPr marL="1089025" lvl="1" indent="-479425" defTabSz="962025" eaLnBrk="1" hangingPunct="1">
              <a:lnSpc>
                <a:spcPct val="90000"/>
              </a:lnSpc>
            </a:pPr>
            <a:r>
              <a:rPr lang="en-GB" sz="2400" smtClean="0"/>
              <a:t>A pipeline or data-flow model where the system is decomposed into functional modules which transform inputs to outputs. </a:t>
            </a:r>
          </a:p>
          <a:p>
            <a:pPr marL="488950" indent="-488950" defTabSz="962025" eaLnBrk="1" hangingPunct="1">
              <a:lnSpc>
                <a:spcPct val="90000"/>
              </a:lnSpc>
            </a:pPr>
            <a:r>
              <a:rPr lang="en-GB" sz="2800" smtClean="0"/>
              <a:t>If possible, decisions about concurrency should be delayed until modules are implemented.</a:t>
            </a:r>
          </a:p>
        </p:txBody>
      </p:sp>
      <p:sp>
        <p:nvSpPr>
          <p:cNvPr id="32770" name="Slide Number Placeholder 5"/>
          <p:cNvSpPr>
            <a:spLocks noGrp="1"/>
          </p:cNvSpPr>
          <p:nvPr>
            <p:ph type="sldNum" sz="quarter" idx="12"/>
          </p:nvPr>
        </p:nvSpPr>
        <p:spPr>
          <a:noFill/>
        </p:spPr>
        <p:txBody>
          <a:bodyPr/>
          <a:lstStyle/>
          <a:p>
            <a:fld id="{DE649B5F-03CC-41B2-A503-AF31DB12347B}" type="slidenum">
              <a:rPr lang="en-US" smtClean="0"/>
              <a:pPr/>
              <a:t>28</a:t>
            </a:fld>
            <a:endParaRPr lang="en-US" smtClean="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noFill/>
        </p:spPr>
        <p:txBody>
          <a:bodyPr lIns="90487" tIns="44450" rIns="90487" bIns="44450"/>
          <a:lstStyle/>
          <a:p>
            <a:pPr eaLnBrk="1" hangingPunct="1"/>
            <a:r>
              <a:rPr lang="en-GB" smtClean="0"/>
              <a:t>Object models</a:t>
            </a:r>
          </a:p>
        </p:txBody>
      </p:sp>
      <p:sp>
        <p:nvSpPr>
          <p:cNvPr id="33796" name="Rectangle 3"/>
          <p:cNvSpPr>
            <a:spLocks noGrp="1" noChangeArrowheads="1"/>
          </p:cNvSpPr>
          <p:nvPr>
            <p:ph idx="1"/>
          </p:nvPr>
        </p:nvSpPr>
        <p:spPr>
          <a:noFill/>
        </p:spPr>
        <p:txBody>
          <a:bodyPr lIns="90487" tIns="44450" rIns="90487" bIns="44450"/>
          <a:lstStyle/>
          <a:p>
            <a:pPr eaLnBrk="1" hangingPunct="1"/>
            <a:r>
              <a:rPr lang="en-GB" sz="2800" smtClean="0"/>
              <a:t>Structure the system into a set of loosely coupled objects with well-defined interfaces.</a:t>
            </a:r>
          </a:p>
          <a:p>
            <a:pPr eaLnBrk="1" hangingPunct="1"/>
            <a:r>
              <a:rPr lang="en-GB" sz="2800" smtClean="0"/>
              <a:t>Object-oriented decomposition is concerned with identifying object classes, their attributes and operations.</a:t>
            </a:r>
          </a:p>
          <a:p>
            <a:pPr eaLnBrk="1" hangingPunct="1"/>
            <a:r>
              <a:rPr lang="en-GB" sz="2800" smtClean="0"/>
              <a:t>When implemented, objects are created from these classes and some control model used to coordinate object operations.</a:t>
            </a:r>
          </a:p>
        </p:txBody>
      </p:sp>
      <p:sp>
        <p:nvSpPr>
          <p:cNvPr id="33794" name="Slide Number Placeholder 5"/>
          <p:cNvSpPr>
            <a:spLocks noGrp="1"/>
          </p:cNvSpPr>
          <p:nvPr>
            <p:ph type="sldNum" sz="quarter" idx="12"/>
          </p:nvPr>
        </p:nvSpPr>
        <p:spPr>
          <a:noFill/>
        </p:spPr>
        <p:txBody>
          <a:bodyPr/>
          <a:lstStyle/>
          <a:p>
            <a:fld id="{DED550B3-3506-4AFC-ADB2-FE49C9307399}" type="slidenum">
              <a:rPr lang="en-US" smtClean="0"/>
              <a:pPr/>
              <a:t>29</a:t>
            </a:fld>
            <a:endParaRPr lang="en-US" smtClean="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2"/>
          </p:nvPr>
        </p:nvSpPr>
        <p:spPr>
          <a:noFill/>
        </p:spPr>
        <p:txBody>
          <a:bodyPr/>
          <a:lstStyle/>
          <a:p>
            <a:fld id="{E97745C4-034D-4641-BB9F-8ADAC75B409C}" type="slidenum">
              <a:rPr lang="en-US" smtClean="0"/>
              <a:pPr/>
              <a:t>3</a:t>
            </a:fld>
            <a:endParaRPr lang="en-US" smtClean="0"/>
          </a:p>
        </p:txBody>
      </p:sp>
      <p:sp>
        <p:nvSpPr>
          <p:cNvPr id="7171" name="Rectangle 2"/>
          <p:cNvSpPr>
            <a:spLocks noChangeArrowheads="1"/>
          </p:cNvSpPr>
          <p:nvPr/>
        </p:nvSpPr>
        <p:spPr bwMode="auto">
          <a:xfrm>
            <a:off x="990600" y="2209800"/>
            <a:ext cx="7804150" cy="4130675"/>
          </a:xfrm>
          <a:prstGeom prst="rect">
            <a:avLst/>
          </a:prstGeom>
          <a:noFill/>
          <a:ln w="12700">
            <a:noFill/>
            <a:miter lim="800000"/>
            <a:headEnd/>
            <a:tailEnd/>
          </a:ln>
        </p:spPr>
        <p:txBody>
          <a:bodyPr lIns="90487" tIns="44450" rIns="90487" bIns="44450"/>
          <a:lstStyle/>
          <a:p>
            <a:pPr marL="488950" indent="-488950" defTabSz="962025" eaLnBrk="1" hangingPunct="1">
              <a:lnSpc>
                <a:spcPct val="90000"/>
              </a:lnSpc>
              <a:spcBef>
                <a:spcPct val="20000"/>
              </a:spcBef>
              <a:buClr>
                <a:schemeClr val="folHlink"/>
              </a:buClr>
              <a:buSzPct val="60000"/>
              <a:buFont typeface="Wingdings" pitchFamily="2" charset="2"/>
              <a:buBlip>
                <a:blip r:embed="rId2"/>
              </a:buBlip>
            </a:pPr>
            <a:r>
              <a:rPr lang="en-GB" sz="2000"/>
              <a:t>To introduce architectural design and to discuss its importance</a:t>
            </a:r>
          </a:p>
          <a:p>
            <a:pPr marL="488950" indent="-488950" defTabSz="962025" eaLnBrk="1" hangingPunct="1">
              <a:lnSpc>
                <a:spcPct val="90000"/>
              </a:lnSpc>
              <a:spcBef>
                <a:spcPct val="20000"/>
              </a:spcBef>
              <a:buClr>
                <a:schemeClr val="folHlink"/>
              </a:buClr>
              <a:buSzPct val="60000"/>
              <a:buFont typeface="Wingdings" pitchFamily="2" charset="2"/>
              <a:buBlip>
                <a:blip r:embed="rId2"/>
              </a:buBlip>
            </a:pPr>
            <a:r>
              <a:rPr lang="en-GB" sz="2000"/>
              <a:t>To explain the architectural design decisions that have to be made</a:t>
            </a:r>
          </a:p>
          <a:p>
            <a:pPr marL="488950" indent="-488950" defTabSz="962025" eaLnBrk="1" hangingPunct="1">
              <a:lnSpc>
                <a:spcPct val="90000"/>
              </a:lnSpc>
              <a:spcBef>
                <a:spcPct val="20000"/>
              </a:spcBef>
              <a:buClr>
                <a:schemeClr val="folHlink"/>
              </a:buClr>
              <a:buSzPct val="60000"/>
              <a:buFont typeface="Wingdings" pitchFamily="2" charset="2"/>
              <a:buBlip>
                <a:blip r:embed="rId2"/>
              </a:buBlip>
            </a:pPr>
            <a:r>
              <a:rPr lang="en-GB" sz="2000"/>
              <a:t>To introduce three complementary architectural styles covering organisation, decomposition and control</a:t>
            </a:r>
          </a:p>
          <a:p>
            <a:pPr marL="488950" indent="-488950" defTabSz="962025" eaLnBrk="1" hangingPunct="1">
              <a:lnSpc>
                <a:spcPct val="90000"/>
              </a:lnSpc>
              <a:spcBef>
                <a:spcPct val="20000"/>
              </a:spcBef>
              <a:buClr>
                <a:schemeClr val="folHlink"/>
              </a:buClr>
              <a:buSzPct val="60000"/>
              <a:buFont typeface="Wingdings" pitchFamily="2" charset="2"/>
              <a:buBlip>
                <a:blip r:embed="rId2"/>
              </a:buBlip>
            </a:pPr>
            <a:r>
              <a:rPr lang="en-GB" sz="2000"/>
              <a:t>To explain how a software design may be represented as a set of interacting objects that manage their own state and operations</a:t>
            </a:r>
          </a:p>
          <a:p>
            <a:pPr marL="488950" indent="-488950" defTabSz="962025" eaLnBrk="1" hangingPunct="1">
              <a:lnSpc>
                <a:spcPct val="90000"/>
              </a:lnSpc>
              <a:spcBef>
                <a:spcPct val="20000"/>
              </a:spcBef>
              <a:buClr>
                <a:schemeClr val="folHlink"/>
              </a:buClr>
              <a:buSzPct val="60000"/>
              <a:buFont typeface="Wingdings" pitchFamily="2" charset="2"/>
              <a:buBlip>
                <a:blip r:embed="rId2"/>
              </a:buBlip>
            </a:pPr>
            <a:r>
              <a:rPr lang="en-GB" sz="2000"/>
              <a:t>To describe the activities in the object-oriented design process</a:t>
            </a:r>
          </a:p>
          <a:p>
            <a:pPr marL="488950" indent="-488950" defTabSz="962025" eaLnBrk="1" hangingPunct="1">
              <a:lnSpc>
                <a:spcPct val="90000"/>
              </a:lnSpc>
              <a:spcBef>
                <a:spcPct val="20000"/>
              </a:spcBef>
              <a:buClr>
                <a:schemeClr val="folHlink"/>
              </a:buClr>
              <a:buSzPct val="60000"/>
              <a:buFont typeface="Wingdings" pitchFamily="2" charset="2"/>
              <a:buBlip>
                <a:blip r:embed="rId2"/>
              </a:buBlip>
            </a:pPr>
            <a:r>
              <a:rPr lang="en-GB" sz="2000"/>
              <a:t>To introduce various models that can be used to describe an object-oriented design</a:t>
            </a:r>
          </a:p>
          <a:p>
            <a:pPr marL="488950" indent="-488950" defTabSz="962025" eaLnBrk="1" hangingPunct="1">
              <a:lnSpc>
                <a:spcPct val="90000"/>
              </a:lnSpc>
              <a:spcBef>
                <a:spcPct val="20000"/>
              </a:spcBef>
              <a:buClr>
                <a:schemeClr val="folHlink"/>
              </a:buClr>
              <a:buSzPct val="60000"/>
              <a:buFont typeface="Wingdings" pitchFamily="2" charset="2"/>
              <a:buBlip>
                <a:blip r:embed="rId2"/>
              </a:buBlip>
            </a:pPr>
            <a:r>
              <a:rPr lang="en-GB" sz="2000"/>
              <a:t>To show how the UML may be used to represent these models</a:t>
            </a:r>
          </a:p>
        </p:txBody>
      </p:sp>
      <p:sp>
        <p:nvSpPr>
          <p:cNvPr id="7172" name="Rectangle 3"/>
          <p:cNvSpPr>
            <a:spLocks noChangeArrowheads="1"/>
          </p:cNvSpPr>
          <p:nvPr/>
        </p:nvSpPr>
        <p:spPr bwMode="auto">
          <a:xfrm>
            <a:off x="1339850" y="609600"/>
            <a:ext cx="7804150" cy="917575"/>
          </a:xfrm>
          <a:prstGeom prst="rect">
            <a:avLst/>
          </a:prstGeom>
          <a:noFill/>
          <a:ln w="12700">
            <a:noFill/>
            <a:miter lim="800000"/>
            <a:headEnd/>
            <a:tailEnd/>
          </a:ln>
        </p:spPr>
        <p:txBody>
          <a:bodyPr lIns="90487" tIns="44450" rIns="90487" bIns="44450" anchor="b"/>
          <a:lstStyle/>
          <a:p>
            <a:pPr eaLnBrk="1" hangingPunct="1"/>
            <a:r>
              <a:rPr lang="en-GB" sz="4400">
                <a:solidFill>
                  <a:schemeClr val="tx2"/>
                </a:solidFill>
              </a:rPr>
              <a:t>Objectives</a:t>
            </a:r>
          </a:p>
        </p:txBody>
      </p:sp>
    </p:spTree>
  </p:cSld>
  <p:clrMapOvr>
    <a:masterClrMapping/>
  </p:clrMapOvr>
  <p:transition spd="med">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noFill/>
        </p:spPr>
        <p:txBody>
          <a:bodyPr lIns="90487" tIns="44450" rIns="90487" bIns="44450"/>
          <a:lstStyle/>
          <a:p>
            <a:pPr eaLnBrk="1" hangingPunct="1"/>
            <a:r>
              <a:rPr lang="en-GB" smtClean="0"/>
              <a:t>Invoice processing system</a:t>
            </a:r>
          </a:p>
        </p:txBody>
      </p:sp>
      <p:sp>
        <p:nvSpPr>
          <p:cNvPr id="34818" name="Slide Number Placeholder 5"/>
          <p:cNvSpPr>
            <a:spLocks noGrp="1"/>
          </p:cNvSpPr>
          <p:nvPr>
            <p:ph type="sldNum" sz="quarter" idx="12"/>
          </p:nvPr>
        </p:nvSpPr>
        <p:spPr>
          <a:noFill/>
        </p:spPr>
        <p:txBody>
          <a:bodyPr/>
          <a:lstStyle/>
          <a:p>
            <a:fld id="{C05B2C9F-E5F6-49C8-8017-D489ED2855AE}" type="slidenum">
              <a:rPr lang="en-US" smtClean="0"/>
              <a:pPr/>
              <a:t>30</a:t>
            </a:fld>
            <a:endParaRPr lang="en-US" smtClean="0"/>
          </a:p>
        </p:txBody>
      </p:sp>
      <p:sp>
        <p:nvSpPr>
          <p:cNvPr id="34820" name="Rectangle 3"/>
          <p:cNvSpPr>
            <a:spLocks noChangeArrowheads="1"/>
          </p:cNvSpPr>
          <p:nvPr/>
        </p:nvSpPr>
        <p:spPr bwMode="auto">
          <a:xfrm>
            <a:off x="1219200" y="1828800"/>
            <a:ext cx="7696200" cy="4648200"/>
          </a:xfrm>
          <a:prstGeom prst="rect">
            <a:avLst/>
          </a:prstGeom>
          <a:solidFill>
            <a:srgbClr val="CCFFFF"/>
          </a:solidFill>
          <a:ln w="12700">
            <a:noFill/>
            <a:miter lim="800000"/>
            <a:headEnd/>
            <a:tailEnd/>
          </a:ln>
        </p:spPr>
        <p:txBody>
          <a:bodyPr wrap="none" anchor="ctr"/>
          <a:lstStyle/>
          <a:p>
            <a:endParaRPr lang="en-US"/>
          </a:p>
        </p:txBody>
      </p:sp>
      <p:pic>
        <p:nvPicPr>
          <p:cNvPr id="34821" name="Picture 4" descr="11.5 ObjectModel(10.9).eps                                     0007B899Macintosh HD                   B8AA5F2E:"/>
          <p:cNvPicPr>
            <a:picLocks noChangeAspect="1" noChangeArrowheads="1"/>
          </p:cNvPicPr>
          <p:nvPr/>
        </p:nvPicPr>
        <p:blipFill>
          <a:blip r:embed="rId2" cstate="print"/>
          <a:srcRect/>
          <a:stretch>
            <a:fillRect/>
          </a:stretch>
        </p:blipFill>
        <p:spPr bwMode="auto">
          <a:xfrm>
            <a:off x="1447800" y="2133600"/>
            <a:ext cx="7010400" cy="3752850"/>
          </a:xfrm>
          <a:prstGeom prst="rect">
            <a:avLst/>
          </a:prstGeom>
          <a:noFill/>
          <a:ln w="9525">
            <a:noFill/>
            <a:miter lim="800000"/>
            <a:headEnd/>
            <a:tailEnd/>
          </a:ln>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en-US" smtClean="0"/>
              <a:t>Object model advantages</a:t>
            </a:r>
          </a:p>
        </p:txBody>
      </p:sp>
      <p:sp>
        <p:nvSpPr>
          <p:cNvPr id="35844" name="Rectangle 3"/>
          <p:cNvSpPr>
            <a:spLocks noGrp="1" noChangeArrowheads="1"/>
          </p:cNvSpPr>
          <p:nvPr>
            <p:ph idx="1"/>
          </p:nvPr>
        </p:nvSpPr>
        <p:spPr/>
        <p:txBody>
          <a:bodyPr/>
          <a:lstStyle/>
          <a:p>
            <a:pPr marL="488950" indent="-488950" defTabSz="962025" eaLnBrk="1" hangingPunct="1">
              <a:lnSpc>
                <a:spcPct val="90000"/>
              </a:lnSpc>
            </a:pPr>
            <a:r>
              <a:rPr lang="en-US" sz="2800" smtClean="0"/>
              <a:t>Objects are loosely coupled so their implementation can be modified without affecting other objects.</a:t>
            </a:r>
          </a:p>
          <a:p>
            <a:pPr marL="488950" indent="-488950" defTabSz="962025" eaLnBrk="1" hangingPunct="1">
              <a:lnSpc>
                <a:spcPct val="90000"/>
              </a:lnSpc>
            </a:pPr>
            <a:r>
              <a:rPr lang="en-US" sz="2800" smtClean="0"/>
              <a:t>The objects may reflect real-world entities.</a:t>
            </a:r>
          </a:p>
          <a:p>
            <a:pPr marL="488950" indent="-488950" defTabSz="962025" eaLnBrk="1" hangingPunct="1">
              <a:lnSpc>
                <a:spcPct val="90000"/>
              </a:lnSpc>
            </a:pPr>
            <a:r>
              <a:rPr lang="en-US" sz="2800" smtClean="0"/>
              <a:t>OO implementation languages are widely used.</a:t>
            </a:r>
          </a:p>
          <a:p>
            <a:pPr marL="488950" indent="-488950" defTabSz="962025" eaLnBrk="1" hangingPunct="1">
              <a:lnSpc>
                <a:spcPct val="90000"/>
              </a:lnSpc>
            </a:pPr>
            <a:r>
              <a:rPr lang="en-US" sz="2800" smtClean="0"/>
              <a:t>However, object interface changes may cause problems and complex entities may be hard to represent as objects.</a:t>
            </a:r>
          </a:p>
        </p:txBody>
      </p:sp>
      <p:sp>
        <p:nvSpPr>
          <p:cNvPr id="35842" name="Slide Number Placeholder 5"/>
          <p:cNvSpPr>
            <a:spLocks noGrp="1"/>
          </p:cNvSpPr>
          <p:nvPr>
            <p:ph type="sldNum" sz="quarter" idx="12"/>
          </p:nvPr>
        </p:nvSpPr>
        <p:spPr>
          <a:noFill/>
        </p:spPr>
        <p:txBody>
          <a:bodyPr/>
          <a:lstStyle/>
          <a:p>
            <a:fld id="{081FACE6-58DA-4A6F-B7DB-5AF77CD9515C}" type="slidenum">
              <a:rPr lang="en-US" smtClean="0"/>
              <a:pPr/>
              <a:t>31</a:t>
            </a:fld>
            <a:endParaRPr lang="en-US"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noFill/>
        </p:spPr>
        <p:txBody>
          <a:bodyPr lIns="90487" tIns="44450" rIns="90487" bIns="44450"/>
          <a:lstStyle/>
          <a:p>
            <a:pPr eaLnBrk="1" hangingPunct="1"/>
            <a:r>
              <a:rPr lang="en-GB" smtClean="0"/>
              <a:t>Function-oriented pipelining</a:t>
            </a:r>
          </a:p>
        </p:txBody>
      </p:sp>
      <p:sp>
        <p:nvSpPr>
          <p:cNvPr id="36868" name="Rectangle 3"/>
          <p:cNvSpPr>
            <a:spLocks noGrp="1" noChangeArrowheads="1"/>
          </p:cNvSpPr>
          <p:nvPr>
            <p:ph idx="1"/>
          </p:nvPr>
        </p:nvSpPr>
        <p:spPr>
          <a:noFill/>
        </p:spPr>
        <p:txBody>
          <a:bodyPr lIns="90487" tIns="44450" rIns="90487" bIns="44450"/>
          <a:lstStyle/>
          <a:p>
            <a:pPr marL="488950" indent="-488950" defTabSz="962025" eaLnBrk="1" hangingPunct="1">
              <a:lnSpc>
                <a:spcPct val="90000"/>
              </a:lnSpc>
            </a:pPr>
            <a:r>
              <a:rPr lang="en-GB" sz="2800" smtClean="0"/>
              <a:t>Functional transformations process their inputs to produce outputs.</a:t>
            </a:r>
          </a:p>
          <a:p>
            <a:pPr marL="488950" indent="-488950" defTabSz="962025" eaLnBrk="1" hangingPunct="1">
              <a:lnSpc>
                <a:spcPct val="90000"/>
              </a:lnSpc>
            </a:pPr>
            <a:r>
              <a:rPr lang="en-GB" sz="2800" smtClean="0"/>
              <a:t>May be referred to as a pipe and filter model (as in UNIX shell).</a:t>
            </a:r>
          </a:p>
          <a:p>
            <a:pPr marL="488950" indent="-488950" defTabSz="962025" eaLnBrk="1" hangingPunct="1">
              <a:lnSpc>
                <a:spcPct val="90000"/>
              </a:lnSpc>
            </a:pPr>
            <a:r>
              <a:rPr lang="en-GB" sz="2800" smtClean="0"/>
              <a:t>Variants of this approach are very common. When transformations are sequential, this is a batch sequential model which is extensively used in data processing systems.</a:t>
            </a:r>
          </a:p>
          <a:p>
            <a:pPr marL="488950" indent="-488950" defTabSz="962025" eaLnBrk="1" hangingPunct="1">
              <a:lnSpc>
                <a:spcPct val="90000"/>
              </a:lnSpc>
            </a:pPr>
            <a:r>
              <a:rPr lang="en-GB" sz="2800" smtClean="0"/>
              <a:t>Not really suitable for interactive systems.</a:t>
            </a:r>
          </a:p>
        </p:txBody>
      </p:sp>
      <p:sp>
        <p:nvSpPr>
          <p:cNvPr id="36866" name="Slide Number Placeholder 5"/>
          <p:cNvSpPr>
            <a:spLocks noGrp="1"/>
          </p:cNvSpPr>
          <p:nvPr>
            <p:ph type="sldNum" sz="quarter" idx="12"/>
          </p:nvPr>
        </p:nvSpPr>
        <p:spPr>
          <a:noFill/>
        </p:spPr>
        <p:txBody>
          <a:bodyPr/>
          <a:lstStyle/>
          <a:p>
            <a:fld id="{5CDBBDFB-3923-421A-B64E-592139AD81D2}" type="slidenum">
              <a:rPr lang="en-US" smtClean="0"/>
              <a:pPr/>
              <a:t>32</a:t>
            </a:fld>
            <a:endParaRPr lang="en-US" smtClean="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noFill/>
        </p:spPr>
        <p:txBody>
          <a:bodyPr lIns="90487" tIns="44450" rIns="90487" bIns="44450"/>
          <a:lstStyle/>
          <a:p>
            <a:pPr eaLnBrk="1" hangingPunct="1"/>
            <a:r>
              <a:rPr lang="en-GB" smtClean="0"/>
              <a:t>Invoice processing system</a:t>
            </a:r>
          </a:p>
        </p:txBody>
      </p:sp>
      <p:sp>
        <p:nvSpPr>
          <p:cNvPr id="37890" name="Slide Number Placeholder 5"/>
          <p:cNvSpPr>
            <a:spLocks noGrp="1"/>
          </p:cNvSpPr>
          <p:nvPr>
            <p:ph type="sldNum" sz="quarter" idx="12"/>
          </p:nvPr>
        </p:nvSpPr>
        <p:spPr>
          <a:noFill/>
        </p:spPr>
        <p:txBody>
          <a:bodyPr/>
          <a:lstStyle/>
          <a:p>
            <a:fld id="{F7CCD41B-D876-4B30-BC60-FFA80A2C141D}" type="slidenum">
              <a:rPr lang="en-US" smtClean="0"/>
              <a:pPr/>
              <a:t>33</a:t>
            </a:fld>
            <a:endParaRPr lang="en-US" smtClean="0"/>
          </a:p>
        </p:txBody>
      </p:sp>
      <p:sp>
        <p:nvSpPr>
          <p:cNvPr id="37892" name="Rectangle 3"/>
          <p:cNvSpPr>
            <a:spLocks noChangeArrowheads="1"/>
          </p:cNvSpPr>
          <p:nvPr/>
        </p:nvSpPr>
        <p:spPr bwMode="auto">
          <a:xfrm>
            <a:off x="381000" y="2362200"/>
            <a:ext cx="8458200" cy="3962400"/>
          </a:xfrm>
          <a:prstGeom prst="rect">
            <a:avLst/>
          </a:prstGeom>
          <a:solidFill>
            <a:srgbClr val="CCFFFF"/>
          </a:solidFill>
          <a:ln w="12700">
            <a:noFill/>
            <a:miter lim="800000"/>
            <a:headEnd/>
            <a:tailEnd/>
          </a:ln>
        </p:spPr>
        <p:txBody>
          <a:bodyPr wrap="none" anchor="ctr"/>
          <a:lstStyle/>
          <a:p>
            <a:endParaRPr lang="en-US"/>
          </a:p>
        </p:txBody>
      </p:sp>
      <p:pic>
        <p:nvPicPr>
          <p:cNvPr id="37893" name="Picture 4" descr="11.6 PipelineModel(10.10).eps                                  0007B899Macintosh HD                   B8AA5F2E:"/>
          <p:cNvPicPr>
            <a:picLocks noChangeAspect="1" noChangeArrowheads="1"/>
          </p:cNvPicPr>
          <p:nvPr/>
        </p:nvPicPr>
        <p:blipFill>
          <a:blip r:embed="rId2" cstate="print"/>
          <a:srcRect/>
          <a:stretch>
            <a:fillRect/>
          </a:stretch>
        </p:blipFill>
        <p:spPr bwMode="auto">
          <a:xfrm>
            <a:off x="457200" y="2895600"/>
            <a:ext cx="8229600" cy="2819400"/>
          </a:xfrm>
          <a:prstGeom prst="rect">
            <a:avLst/>
          </a:prstGeom>
          <a:noFill/>
          <a:ln w="9525">
            <a:noFill/>
            <a:miter lim="800000"/>
            <a:headEnd/>
            <a:tailEnd/>
          </a:ln>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smtClean="0"/>
              <a:t>Pipeline model advantages</a:t>
            </a:r>
          </a:p>
        </p:txBody>
      </p:sp>
      <p:sp>
        <p:nvSpPr>
          <p:cNvPr id="38916" name="Rectangle 3"/>
          <p:cNvSpPr>
            <a:spLocks noGrp="1" noChangeArrowheads="1"/>
          </p:cNvSpPr>
          <p:nvPr>
            <p:ph idx="1"/>
          </p:nvPr>
        </p:nvSpPr>
        <p:spPr/>
        <p:txBody>
          <a:bodyPr/>
          <a:lstStyle/>
          <a:p>
            <a:pPr marL="488950" indent="-488950" defTabSz="962025" eaLnBrk="1" hangingPunct="1">
              <a:lnSpc>
                <a:spcPct val="90000"/>
              </a:lnSpc>
            </a:pPr>
            <a:r>
              <a:rPr lang="en-US" sz="2800" smtClean="0"/>
              <a:t>Supports transformation reuse.</a:t>
            </a:r>
          </a:p>
          <a:p>
            <a:pPr marL="488950" indent="-488950" defTabSz="962025" eaLnBrk="1" hangingPunct="1">
              <a:lnSpc>
                <a:spcPct val="90000"/>
              </a:lnSpc>
            </a:pPr>
            <a:r>
              <a:rPr lang="en-US" sz="2800" smtClean="0"/>
              <a:t>Intuitive organisation for stakeholder communication.</a:t>
            </a:r>
          </a:p>
          <a:p>
            <a:pPr marL="488950" indent="-488950" defTabSz="962025" eaLnBrk="1" hangingPunct="1">
              <a:lnSpc>
                <a:spcPct val="90000"/>
              </a:lnSpc>
            </a:pPr>
            <a:r>
              <a:rPr lang="en-US" sz="2800" smtClean="0"/>
              <a:t>Easy to add new transformations.</a:t>
            </a:r>
          </a:p>
          <a:p>
            <a:pPr marL="488950" indent="-488950" defTabSz="962025" eaLnBrk="1" hangingPunct="1">
              <a:lnSpc>
                <a:spcPct val="90000"/>
              </a:lnSpc>
            </a:pPr>
            <a:r>
              <a:rPr lang="en-US" sz="2800" smtClean="0"/>
              <a:t>Relatively simple to implement as either a concurrent or sequential system.</a:t>
            </a:r>
          </a:p>
          <a:p>
            <a:pPr marL="488950" indent="-488950" defTabSz="962025" eaLnBrk="1" hangingPunct="1">
              <a:lnSpc>
                <a:spcPct val="90000"/>
              </a:lnSpc>
            </a:pPr>
            <a:r>
              <a:rPr lang="en-US" sz="2800" smtClean="0"/>
              <a:t>However, requires a common format for data transfer along the pipeline and difficult to support event-based interaction.</a:t>
            </a:r>
          </a:p>
        </p:txBody>
      </p:sp>
      <p:sp>
        <p:nvSpPr>
          <p:cNvPr id="38914" name="Slide Number Placeholder 5"/>
          <p:cNvSpPr>
            <a:spLocks noGrp="1"/>
          </p:cNvSpPr>
          <p:nvPr>
            <p:ph type="sldNum" sz="quarter" idx="12"/>
          </p:nvPr>
        </p:nvSpPr>
        <p:spPr>
          <a:noFill/>
        </p:spPr>
        <p:txBody>
          <a:bodyPr/>
          <a:lstStyle/>
          <a:p>
            <a:fld id="{2518AC94-89EF-444D-8B20-CA73D4012A45}" type="slidenum">
              <a:rPr lang="en-US" smtClean="0"/>
              <a:pPr/>
              <a:t>34</a:t>
            </a:fld>
            <a:endParaRPr lang="en-US"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noFill/>
        </p:spPr>
        <p:txBody>
          <a:bodyPr lIns="90487" tIns="44450" rIns="90487" bIns="44450"/>
          <a:lstStyle/>
          <a:p>
            <a:pPr eaLnBrk="1" hangingPunct="1"/>
            <a:r>
              <a:rPr lang="en-GB" smtClean="0"/>
              <a:t>Control styles</a:t>
            </a:r>
          </a:p>
        </p:txBody>
      </p:sp>
      <p:sp>
        <p:nvSpPr>
          <p:cNvPr id="39940" name="Rectangle 3"/>
          <p:cNvSpPr>
            <a:spLocks noGrp="1" noChangeArrowheads="1"/>
          </p:cNvSpPr>
          <p:nvPr>
            <p:ph idx="1"/>
          </p:nvPr>
        </p:nvSpPr>
        <p:spPr>
          <a:noFill/>
        </p:spPr>
        <p:txBody>
          <a:bodyPr lIns="90487" tIns="44450" rIns="90487" bIns="44450"/>
          <a:lstStyle/>
          <a:p>
            <a:pPr marL="488950" indent="-488950" defTabSz="962025" eaLnBrk="1" hangingPunct="1">
              <a:lnSpc>
                <a:spcPct val="90000"/>
              </a:lnSpc>
            </a:pPr>
            <a:r>
              <a:rPr lang="en-GB" sz="2800" smtClean="0"/>
              <a:t>Are concerned with the control flow between sub-systems. Distinct from the system decomposition model.</a:t>
            </a:r>
          </a:p>
          <a:p>
            <a:pPr marL="488950" indent="-488950" defTabSz="962025" eaLnBrk="1" hangingPunct="1">
              <a:lnSpc>
                <a:spcPct val="90000"/>
              </a:lnSpc>
            </a:pPr>
            <a:r>
              <a:rPr lang="en-GB" sz="2800" smtClean="0"/>
              <a:t>Centralised control</a:t>
            </a:r>
          </a:p>
          <a:p>
            <a:pPr marL="1089025" lvl="1" indent="-479425" defTabSz="962025" eaLnBrk="1" hangingPunct="1">
              <a:lnSpc>
                <a:spcPct val="90000"/>
              </a:lnSpc>
            </a:pPr>
            <a:r>
              <a:rPr lang="en-GB" sz="2400" smtClean="0"/>
              <a:t>One sub-system has overall responsibility for control and starts and stops other sub-systems.</a:t>
            </a:r>
          </a:p>
          <a:p>
            <a:pPr marL="488950" indent="-488950" defTabSz="962025" eaLnBrk="1" hangingPunct="1">
              <a:lnSpc>
                <a:spcPct val="90000"/>
              </a:lnSpc>
            </a:pPr>
            <a:r>
              <a:rPr lang="en-GB" sz="2800" smtClean="0"/>
              <a:t>Event-based control</a:t>
            </a:r>
          </a:p>
          <a:p>
            <a:pPr marL="1089025" lvl="1" indent="-479425" defTabSz="962025" eaLnBrk="1" hangingPunct="1">
              <a:lnSpc>
                <a:spcPct val="90000"/>
              </a:lnSpc>
            </a:pPr>
            <a:r>
              <a:rPr lang="en-GB" sz="2400" smtClean="0"/>
              <a:t>Each sub-system can respond to externally generated events from other sub-systems or the system’s environment.</a:t>
            </a:r>
          </a:p>
        </p:txBody>
      </p:sp>
      <p:sp>
        <p:nvSpPr>
          <p:cNvPr id="39938" name="Slide Number Placeholder 5"/>
          <p:cNvSpPr>
            <a:spLocks noGrp="1"/>
          </p:cNvSpPr>
          <p:nvPr>
            <p:ph type="sldNum" sz="quarter" idx="12"/>
          </p:nvPr>
        </p:nvSpPr>
        <p:spPr>
          <a:noFill/>
        </p:spPr>
        <p:txBody>
          <a:bodyPr/>
          <a:lstStyle/>
          <a:p>
            <a:fld id="{45DFCCB0-BE7F-41FE-80B2-418328926C4C}" type="slidenum">
              <a:rPr lang="en-US" smtClean="0"/>
              <a:pPr/>
              <a:t>35</a:t>
            </a:fld>
            <a:endParaRPr lang="en-US" smtClean="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noFill/>
        </p:spPr>
        <p:txBody>
          <a:bodyPr lIns="90487" tIns="44450" rIns="90487" bIns="44450"/>
          <a:lstStyle/>
          <a:p>
            <a:pPr eaLnBrk="1" hangingPunct="1"/>
            <a:r>
              <a:rPr lang="en-GB" smtClean="0"/>
              <a:t>Centralised control</a:t>
            </a:r>
          </a:p>
        </p:txBody>
      </p:sp>
      <p:sp>
        <p:nvSpPr>
          <p:cNvPr id="40964" name="Rectangle 3"/>
          <p:cNvSpPr>
            <a:spLocks noGrp="1" noChangeArrowheads="1"/>
          </p:cNvSpPr>
          <p:nvPr>
            <p:ph idx="1"/>
          </p:nvPr>
        </p:nvSpPr>
        <p:spPr>
          <a:noFill/>
        </p:spPr>
        <p:txBody>
          <a:bodyPr lIns="90487" tIns="44450" rIns="90487" bIns="44450"/>
          <a:lstStyle/>
          <a:p>
            <a:pPr marL="488950" indent="-488950" defTabSz="962025" eaLnBrk="1" hangingPunct="1"/>
            <a:r>
              <a:rPr lang="en-GB" sz="2000" smtClean="0"/>
              <a:t>A control sub-system takes responsibility for managing the execution of other sub-systems.</a:t>
            </a:r>
          </a:p>
          <a:p>
            <a:pPr marL="488950" indent="-488950" defTabSz="962025" eaLnBrk="1" hangingPunct="1"/>
            <a:r>
              <a:rPr lang="en-GB" sz="2000" smtClean="0"/>
              <a:t>Call-return model</a:t>
            </a:r>
          </a:p>
          <a:p>
            <a:pPr marL="1089025" lvl="1" indent="-479425" defTabSz="962025" eaLnBrk="1" hangingPunct="1"/>
            <a:r>
              <a:rPr lang="en-GB" sz="2000" smtClean="0"/>
              <a:t>Top-down subroutine model where control starts at the top of a subroutine hierarchy and moves downwards. Applicable to sequential systems.</a:t>
            </a:r>
          </a:p>
          <a:p>
            <a:pPr marL="488950" indent="-488950" defTabSz="962025" eaLnBrk="1" hangingPunct="1"/>
            <a:r>
              <a:rPr lang="en-GB" sz="2000" smtClean="0"/>
              <a:t>Manager model</a:t>
            </a:r>
          </a:p>
          <a:p>
            <a:pPr marL="1089025" lvl="1" indent="-479425" defTabSz="962025" eaLnBrk="1" hangingPunct="1"/>
            <a:r>
              <a:rPr lang="en-GB" sz="2000" smtClean="0"/>
              <a:t>Applicable to concurrent systems. One system component controls the stopping, starting and coordination of other system processes. Can be implemented in sequential systems as a case statement.</a:t>
            </a:r>
          </a:p>
        </p:txBody>
      </p:sp>
      <p:sp>
        <p:nvSpPr>
          <p:cNvPr id="40962" name="Slide Number Placeholder 5"/>
          <p:cNvSpPr>
            <a:spLocks noGrp="1"/>
          </p:cNvSpPr>
          <p:nvPr>
            <p:ph type="sldNum" sz="quarter" idx="12"/>
          </p:nvPr>
        </p:nvSpPr>
        <p:spPr>
          <a:noFill/>
        </p:spPr>
        <p:txBody>
          <a:bodyPr/>
          <a:lstStyle/>
          <a:p>
            <a:fld id="{68706AE5-E949-430B-B1E4-4C8AA23E23A3}" type="slidenum">
              <a:rPr lang="en-US" smtClean="0"/>
              <a:pPr/>
              <a:t>36</a:t>
            </a:fld>
            <a:endParaRPr lang="en-US" smtClean="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noFill/>
        </p:spPr>
        <p:txBody>
          <a:bodyPr lIns="90487" tIns="44450" rIns="90487" bIns="44450"/>
          <a:lstStyle/>
          <a:p>
            <a:pPr eaLnBrk="1" hangingPunct="1"/>
            <a:r>
              <a:rPr lang="en-GB" smtClean="0"/>
              <a:t>Call-return model</a:t>
            </a:r>
          </a:p>
        </p:txBody>
      </p:sp>
      <p:sp>
        <p:nvSpPr>
          <p:cNvPr id="41986" name="Slide Number Placeholder 5"/>
          <p:cNvSpPr>
            <a:spLocks noGrp="1"/>
          </p:cNvSpPr>
          <p:nvPr>
            <p:ph type="sldNum" sz="quarter" idx="12"/>
          </p:nvPr>
        </p:nvSpPr>
        <p:spPr>
          <a:noFill/>
        </p:spPr>
        <p:txBody>
          <a:bodyPr/>
          <a:lstStyle/>
          <a:p>
            <a:fld id="{57426A65-61AE-441B-8825-6B680E7F9AD4}" type="slidenum">
              <a:rPr lang="en-US" smtClean="0"/>
              <a:pPr/>
              <a:t>37</a:t>
            </a:fld>
            <a:endParaRPr lang="en-US" smtClean="0"/>
          </a:p>
        </p:txBody>
      </p:sp>
      <p:sp>
        <p:nvSpPr>
          <p:cNvPr id="41988" name="Rectangle 3"/>
          <p:cNvSpPr>
            <a:spLocks noChangeArrowheads="1"/>
          </p:cNvSpPr>
          <p:nvPr/>
        </p:nvSpPr>
        <p:spPr bwMode="auto">
          <a:xfrm>
            <a:off x="457200" y="2286000"/>
            <a:ext cx="8458200" cy="4038600"/>
          </a:xfrm>
          <a:prstGeom prst="rect">
            <a:avLst/>
          </a:prstGeom>
          <a:solidFill>
            <a:srgbClr val="CCFFFF"/>
          </a:solidFill>
          <a:ln w="12700">
            <a:noFill/>
            <a:miter lim="800000"/>
            <a:headEnd/>
            <a:tailEnd/>
          </a:ln>
        </p:spPr>
        <p:txBody>
          <a:bodyPr wrap="none" anchor="ctr"/>
          <a:lstStyle/>
          <a:p>
            <a:endParaRPr lang="en-US"/>
          </a:p>
        </p:txBody>
      </p:sp>
      <p:pic>
        <p:nvPicPr>
          <p:cNvPr id="41989" name="Picture 4" descr="11.7 CallReturnModel(10.5).eps                                 0007B899Macintosh HD                   B8AA5F2E:"/>
          <p:cNvPicPr>
            <a:picLocks noChangeAspect="1" noChangeArrowheads="1"/>
          </p:cNvPicPr>
          <p:nvPr/>
        </p:nvPicPr>
        <p:blipFill>
          <a:blip r:embed="rId2" cstate="print"/>
          <a:srcRect/>
          <a:stretch>
            <a:fillRect/>
          </a:stretch>
        </p:blipFill>
        <p:spPr bwMode="auto">
          <a:xfrm>
            <a:off x="990600" y="2819400"/>
            <a:ext cx="7239000" cy="3095625"/>
          </a:xfrm>
          <a:prstGeom prst="rect">
            <a:avLst/>
          </a:prstGeom>
          <a:noFill/>
          <a:ln w="9525">
            <a:noFill/>
            <a:miter lim="800000"/>
            <a:headEnd/>
            <a:tailEnd/>
          </a:ln>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noFill/>
        </p:spPr>
        <p:txBody>
          <a:bodyPr lIns="90487" tIns="44450" rIns="90487" bIns="44450"/>
          <a:lstStyle/>
          <a:p>
            <a:pPr eaLnBrk="1" hangingPunct="1"/>
            <a:r>
              <a:rPr lang="en-GB" smtClean="0"/>
              <a:t>Real-time system control</a:t>
            </a:r>
          </a:p>
        </p:txBody>
      </p:sp>
      <p:sp>
        <p:nvSpPr>
          <p:cNvPr id="43010" name="Slide Number Placeholder 5"/>
          <p:cNvSpPr>
            <a:spLocks noGrp="1"/>
          </p:cNvSpPr>
          <p:nvPr>
            <p:ph type="sldNum" sz="quarter" idx="12"/>
          </p:nvPr>
        </p:nvSpPr>
        <p:spPr>
          <a:noFill/>
        </p:spPr>
        <p:txBody>
          <a:bodyPr/>
          <a:lstStyle/>
          <a:p>
            <a:fld id="{78EF6E99-E375-44ED-9554-32424BF6E149}" type="slidenum">
              <a:rPr lang="en-US" smtClean="0"/>
              <a:pPr/>
              <a:t>38</a:t>
            </a:fld>
            <a:endParaRPr lang="en-US" smtClean="0"/>
          </a:p>
        </p:txBody>
      </p:sp>
      <p:sp>
        <p:nvSpPr>
          <p:cNvPr id="43012" name="Rectangle 3"/>
          <p:cNvSpPr>
            <a:spLocks noChangeArrowheads="1"/>
          </p:cNvSpPr>
          <p:nvPr/>
        </p:nvSpPr>
        <p:spPr bwMode="auto">
          <a:xfrm>
            <a:off x="1295400" y="1828800"/>
            <a:ext cx="7620000" cy="4648200"/>
          </a:xfrm>
          <a:prstGeom prst="rect">
            <a:avLst/>
          </a:prstGeom>
          <a:solidFill>
            <a:srgbClr val="CCFFFF"/>
          </a:solidFill>
          <a:ln w="12700">
            <a:noFill/>
            <a:miter lim="800000"/>
            <a:headEnd/>
            <a:tailEnd/>
          </a:ln>
        </p:spPr>
        <p:txBody>
          <a:bodyPr wrap="none" anchor="ctr"/>
          <a:lstStyle/>
          <a:p>
            <a:endParaRPr lang="en-US"/>
          </a:p>
        </p:txBody>
      </p:sp>
      <p:pic>
        <p:nvPicPr>
          <p:cNvPr id="43013" name="Picture 4" descr="11.8 CentralisedControl.eps                                    0007B899Macintosh HD                   B8AA5F2E:"/>
          <p:cNvPicPr>
            <a:picLocks noChangeAspect="1" noChangeArrowheads="1"/>
          </p:cNvPicPr>
          <p:nvPr/>
        </p:nvPicPr>
        <p:blipFill>
          <a:blip r:embed="rId2" cstate="print"/>
          <a:srcRect/>
          <a:stretch>
            <a:fillRect/>
          </a:stretch>
        </p:blipFill>
        <p:spPr bwMode="auto">
          <a:xfrm>
            <a:off x="1981200" y="2057400"/>
            <a:ext cx="6172200" cy="4064000"/>
          </a:xfrm>
          <a:prstGeom prst="rect">
            <a:avLst/>
          </a:prstGeom>
          <a:noFill/>
          <a:ln w="9525">
            <a:noFill/>
            <a:miter lim="800000"/>
            <a:headEnd/>
            <a:tailEnd/>
          </a:ln>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noFill/>
        </p:spPr>
        <p:txBody>
          <a:bodyPr lIns="90487" tIns="44450" rIns="90487" bIns="44450"/>
          <a:lstStyle/>
          <a:p>
            <a:pPr eaLnBrk="1" hangingPunct="1"/>
            <a:r>
              <a:rPr lang="en-GB" smtClean="0"/>
              <a:t>Event-driven systems</a:t>
            </a:r>
          </a:p>
        </p:txBody>
      </p:sp>
      <p:sp>
        <p:nvSpPr>
          <p:cNvPr id="44036" name="Rectangle 3"/>
          <p:cNvSpPr>
            <a:spLocks noGrp="1" noChangeArrowheads="1"/>
          </p:cNvSpPr>
          <p:nvPr>
            <p:ph idx="1"/>
          </p:nvPr>
        </p:nvSpPr>
        <p:spPr>
          <a:noFill/>
        </p:spPr>
        <p:txBody>
          <a:bodyPr lIns="90487" tIns="44450" rIns="90487" bIns="44450"/>
          <a:lstStyle/>
          <a:p>
            <a:pPr marL="488950" indent="-488950" defTabSz="962025" eaLnBrk="1" hangingPunct="1"/>
            <a:r>
              <a:rPr lang="en-GB" sz="2000" smtClean="0"/>
              <a:t>Driven by externally generated events where the timing of the event is outwith the control of the sub-systems which process the event.</a:t>
            </a:r>
          </a:p>
          <a:p>
            <a:pPr marL="488950" indent="-488950" defTabSz="962025" eaLnBrk="1" hangingPunct="1"/>
            <a:r>
              <a:rPr lang="en-GB" sz="2000" smtClean="0"/>
              <a:t>Two principal event-driven models</a:t>
            </a:r>
          </a:p>
          <a:p>
            <a:pPr marL="1089025" lvl="1" indent="-479425" defTabSz="962025" eaLnBrk="1" hangingPunct="1"/>
            <a:r>
              <a:rPr lang="en-GB" sz="2000" smtClean="0"/>
              <a:t>Broadcast models. An event is broadcast to all sub-systems. Any sub-system which can  handle the event may do so;</a:t>
            </a:r>
          </a:p>
          <a:p>
            <a:pPr marL="1089025" lvl="1" indent="-479425" defTabSz="962025" eaLnBrk="1" hangingPunct="1"/>
            <a:r>
              <a:rPr lang="en-GB" sz="2000" smtClean="0"/>
              <a:t>Interrupt-driven models. Used in real-time systems where interrupts are detected by an interrupt handler and passed to some other component for processing.</a:t>
            </a:r>
          </a:p>
          <a:p>
            <a:pPr marL="488950" indent="-488950" defTabSz="962025" eaLnBrk="1" hangingPunct="1"/>
            <a:r>
              <a:rPr lang="en-GB" sz="2000" smtClean="0"/>
              <a:t>Other event driven models include spreadsheets and production systems.</a:t>
            </a:r>
          </a:p>
        </p:txBody>
      </p:sp>
      <p:sp>
        <p:nvSpPr>
          <p:cNvPr id="44034" name="Slide Number Placeholder 5"/>
          <p:cNvSpPr>
            <a:spLocks noGrp="1"/>
          </p:cNvSpPr>
          <p:nvPr>
            <p:ph type="sldNum" sz="quarter" idx="12"/>
          </p:nvPr>
        </p:nvSpPr>
        <p:spPr>
          <a:noFill/>
        </p:spPr>
        <p:txBody>
          <a:bodyPr/>
          <a:lstStyle/>
          <a:p>
            <a:fld id="{92EABB5B-5F6B-4D72-9F1B-F7AB8B65BCC2}" type="slidenum">
              <a:rPr lang="en-US" smtClean="0"/>
              <a:pPr/>
              <a:t>39</a:t>
            </a:fld>
            <a:endParaRPr lang="en-US" smtClean="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GB" smtClean="0"/>
              <a:t>Software architecture</a:t>
            </a:r>
          </a:p>
        </p:txBody>
      </p:sp>
      <p:sp>
        <p:nvSpPr>
          <p:cNvPr id="8196" name="Rectangle 3"/>
          <p:cNvSpPr>
            <a:spLocks noGrp="1" noChangeArrowheads="1"/>
          </p:cNvSpPr>
          <p:nvPr>
            <p:ph idx="1"/>
          </p:nvPr>
        </p:nvSpPr>
        <p:spPr/>
        <p:txBody>
          <a:bodyPr/>
          <a:lstStyle/>
          <a:p>
            <a:pPr eaLnBrk="1" hangingPunct="1"/>
            <a:r>
              <a:rPr lang="en-GB" smtClean="0"/>
              <a:t>The design process for identifying the sub-systems making up a system and the framework for sub-system control and communication is </a:t>
            </a:r>
            <a:r>
              <a:rPr lang="en-GB" smtClean="0">
                <a:solidFill>
                  <a:schemeClr val="tx2"/>
                </a:solidFill>
              </a:rPr>
              <a:t>architectural design</a:t>
            </a:r>
            <a:r>
              <a:rPr lang="en-GB" i="1" smtClean="0">
                <a:solidFill>
                  <a:schemeClr val="tx2"/>
                </a:solidFill>
              </a:rPr>
              <a:t>.</a:t>
            </a:r>
          </a:p>
          <a:p>
            <a:pPr eaLnBrk="1" hangingPunct="1"/>
            <a:r>
              <a:rPr lang="en-GB" smtClean="0"/>
              <a:t>The output of this design process is a description of the</a:t>
            </a:r>
            <a:r>
              <a:rPr lang="en-GB" i="1" smtClean="0"/>
              <a:t> </a:t>
            </a:r>
            <a:r>
              <a:rPr lang="en-GB" smtClean="0">
                <a:solidFill>
                  <a:schemeClr val="tx2"/>
                </a:solidFill>
              </a:rPr>
              <a:t>software architecture.</a:t>
            </a:r>
          </a:p>
        </p:txBody>
      </p:sp>
      <p:sp>
        <p:nvSpPr>
          <p:cNvPr id="8194" name="Slide Number Placeholder 5"/>
          <p:cNvSpPr>
            <a:spLocks noGrp="1"/>
          </p:cNvSpPr>
          <p:nvPr>
            <p:ph type="sldNum" sz="quarter" idx="12"/>
          </p:nvPr>
        </p:nvSpPr>
        <p:spPr>
          <a:noFill/>
        </p:spPr>
        <p:txBody>
          <a:bodyPr/>
          <a:lstStyle/>
          <a:p>
            <a:fld id="{3D7CE9A1-3038-47DB-A221-60CAC3234663}" type="slidenum">
              <a:rPr lang="en-US" smtClean="0"/>
              <a:pPr/>
              <a:t>4</a:t>
            </a:fld>
            <a:endParaRPr lang="en-US"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noFill/>
        </p:spPr>
        <p:txBody>
          <a:bodyPr lIns="90487" tIns="44450" rIns="90487" bIns="44450"/>
          <a:lstStyle/>
          <a:p>
            <a:pPr eaLnBrk="1" hangingPunct="1"/>
            <a:r>
              <a:rPr lang="en-GB" smtClean="0"/>
              <a:t>Broadcast model</a:t>
            </a:r>
          </a:p>
        </p:txBody>
      </p:sp>
      <p:sp>
        <p:nvSpPr>
          <p:cNvPr id="45060" name="Rectangle 3"/>
          <p:cNvSpPr>
            <a:spLocks noGrp="1" noChangeArrowheads="1"/>
          </p:cNvSpPr>
          <p:nvPr>
            <p:ph idx="1"/>
          </p:nvPr>
        </p:nvSpPr>
        <p:spPr>
          <a:noFill/>
        </p:spPr>
        <p:txBody>
          <a:bodyPr lIns="90487" tIns="44450" rIns="90487" bIns="44450"/>
          <a:lstStyle/>
          <a:p>
            <a:pPr marL="488950" indent="-488950" defTabSz="962025" eaLnBrk="1" hangingPunct="1"/>
            <a:r>
              <a:rPr lang="en-GB" sz="2400" smtClean="0"/>
              <a:t>Effective in integrating sub-systems on different computers in a network.</a:t>
            </a:r>
          </a:p>
          <a:p>
            <a:pPr marL="488950" indent="-488950" defTabSz="962025" eaLnBrk="1" hangingPunct="1"/>
            <a:r>
              <a:rPr lang="en-GB" sz="2400" smtClean="0"/>
              <a:t>Sub-systems register an interest in specific events. When these occur, control is transferred to the sub-system which can handle the event.</a:t>
            </a:r>
          </a:p>
          <a:p>
            <a:pPr marL="488950" indent="-488950" defTabSz="962025" eaLnBrk="1" hangingPunct="1"/>
            <a:r>
              <a:rPr lang="en-GB" sz="2400" smtClean="0"/>
              <a:t>Control policy is not embedded in the event and message handler. Sub-systems decide on events of interest to them.</a:t>
            </a:r>
          </a:p>
          <a:p>
            <a:pPr marL="488950" indent="-488950" defTabSz="962025" eaLnBrk="1" hangingPunct="1"/>
            <a:r>
              <a:rPr lang="en-GB" sz="2400" smtClean="0"/>
              <a:t>However, sub-systems don’t know if or when an event will be handled.</a:t>
            </a:r>
          </a:p>
        </p:txBody>
      </p:sp>
      <p:sp>
        <p:nvSpPr>
          <p:cNvPr id="45058" name="Slide Number Placeholder 5"/>
          <p:cNvSpPr>
            <a:spLocks noGrp="1"/>
          </p:cNvSpPr>
          <p:nvPr>
            <p:ph type="sldNum" sz="quarter" idx="12"/>
          </p:nvPr>
        </p:nvSpPr>
        <p:spPr>
          <a:noFill/>
        </p:spPr>
        <p:txBody>
          <a:bodyPr/>
          <a:lstStyle/>
          <a:p>
            <a:fld id="{F692BDD3-554C-45EA-B574-1D809807C61C}" type="slidenum">
              <a:rPr lang="en-US" smtClean="0"/>
              <a:pPr/>
              <a:t>40</a:t>
            </a:fld>
            <a:endParaRPr lang="en-US" smtClean="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noFill/>
        </p:spPr>
        <p:txBody>
          <a:bodyPr lIns="90487" tIns="44450" rIns="90487" bIns="44450"/>
          <a:lstStyle/>
          <a:p>
            <a:pPr eaLnBrk="1" hangingPunct="1"/>
            <a:r>
              <a:rPr lang="en-GB" smtClean="0"/>
              <a:t>Selective broadcasting</a:t>
            </a:r>
          </a:p>
        </p:txBody>
      </p:sp>
      <p:sp>
        <p:nvSpPr>
          <p:cNvPr id="46082" name="Slide Number Placeholder 5"/>
          <p:cNvSpPr>
            <a:spLocks noGrp="1"/>
          </p:cNvSpPr>
          <p:nvPr>
            <p:ph type="sldNum" sz="quarter" idx="12"/>
          </p:nvPr>
        </p:nvSpPr>
        <p:spPr>
          <a:noFill/>
        </p:spPr>
        <p:txBody>
          <a:bodyPr/>
          <a:lstStyle/>
          <a:p>
            <a:fld id="{4AB81F9F-8EFD-4FBD-8643-9825B9CC3186}" type="slidenum">
              <a:rPr lang="en-US" smtClean="0"/>
              <a:pPr/>
              <a:t>41</a:t>
            </a:fld>
            <a:endParaRPr lang="en-US" smtClean="0"/>
          </a:p>
        </p:txBody>
      </p:sp>
      <p:sp>
        <p:nvSpPr>
          <p:cNvPr id="46084" name="Rectangle 3"/>
          <p:cNvSpPr>
            <a:spLocks noChangeArrowheads="1"/>
          </p:cNvSpPr>
          <p:nvPr/>
        </p:nvSpPr>
        <p:spPr bwMode="auto">
          <a:xfrm>
            <a:off x="381000" y="2133600"/>
            <a:ext cx="8458200" cy="3200400"/>
          </a:xfrm>
          <a:prstGeom prst="rect">
            <a:avLst/>
          </a:prstGeom>
          <a:solidFill>
            <a:srgbClr val="CCFFFF"/>
          </a:solidFill>
          <a:ln w="12700">
            <a:noFill/>
            <a:miter lim="800000"/>
            <a:headEnd/>
            <a:tailEnd/>
          </a:ln>
        </p:spPr>
        <p:txBody>
          <a:bodyPr wrap="none" anchor="ctr"/>
          <a:lstStyle/>
          <a:p>
            <a:endParaRPr lang="en-US"/>
          </a:p>
        </p:txBody>
      </p:sp>
      <p:pic>
        <p:nvPicPr>
          <p:cNvPr id="46085" name="Picture 4" descr="11.9 EventBroadcast(10.7).eps                                  0007B899Macintosh HD                   B8AA5F2E:"/>
          <p:cNvPicPr>
            <a:picLocks noChangeAspect="1" noChangeArrowheads="1"/>
          </p:cNvPicPr>
          <p:nvPr/>
        </p:nvPicPr>
        <p:blipFill>
          <a:blip r:embed="rId2" cstate="print"/>
          <a:srcRect/>
          <a:stretch>
            <a:fillRect/>
          </a:stretch>
        </p:blipFill>
        <p:spPr bwMode="auto">
          <a:xfrm>
            <a:off x="838200" y="2667000"/>
            <a:ext cx="7467600" cy="2133600"/>
          </a:xfrm>
          <a:prstGeom prst="rect">
            <a:avLst/>
          </a:prstGeom>
          <a:noFill/>
          <a:ln w="9525">
            <a:noFill/>
            <a:miter lim="800000"/>
            <a:headEnd/>
            <a:tailEnd/>
          </a:ln>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noFill/>
        </p:spPr>
        <p:txBody>
          <a:bodyPr lIns="90487" tIns="44450" rIns="90487" bIns="44450"/>
          <a:lstStyle/>
          <a:p>
            <a:pPr eaLnBrk="1" hangingPunct="1"/>
            <a:r>
              <a:rPr lang="en-GB" smtClean="0"/>
              <a:t>Interrupt-driven systems</a:t>
            </a:r>
          </a:p>
        </p:txBody>
      </p:sp>
      <p:sp>
        <p:nvSpPr>
          <p:cNvPr id="47108" name="Rectangle 3"/>
          <p:cNvSpPr>
            <a:spLocks noGrp="1" noChangeArrowheads="1"/>
          </p:cNvSpPr>
          <p:nvPr>
            <p:ph idx="1"/>
          </p:nvPr>
        </p:nvSpPr>
        <p:spPr>
          <a:noFill/>
        </p:spPr>
        <p:txBody>
          <a:bodyPr lIns="90487" tIns="44450" rIns="90487" bIns="44450"/>
          <a:lstStyle/>
          <a:p>
            <a:pPr marL="488950" indent="-488950" defTabSz="962025" eaLnBrk="1" hangingPunct="1">
              <a:lnSpc>
                <a:spcPct val="90000"/>
              </a:lnSpc>
            </a:pPr>
            <a:r>
              <a:rPr lang="en-GB" sz="2800" smtClean="0"/>
              <a:t>Used in real-time systems where fast response to an event is essential.</a:t>
            </a:r>
          </a:p>
          <a:p>
            <a:pPr marL="488950" indent="-488950" defTabSz="962025" eaLnBrk="1" hangingPunct="1">
              <a:lnSpc>
                <a:spcPct val="90000"/>
              </a:lnSpc>
            </a:pPr>
            <a:r>
              <a:rPr lang="en-GB" sz="2800" smtClean="0"/>
              <a:t>There are known interrupt types with a handler defined for each type.</a:t>
            </a:r>
          </a:p>
          <a:p>
            <a:pPr marL="488950" indent="-488950" defTabSz="962025" eaLnBrk="1" hangingPunct="1">
              <a:lnSpc>
                <a:spcPct val="90000"/>
              </a:lnSpc>
            </a:pPr>
            <a:r>
              <a:rPr lang="en-GB" sz="2800" smtClean="0"/>
              <a:t>Each type is associated with a memory location and a hardware switch causes transfer to its handler.</a:t>
            </a:r>
          </a:p>
          <a:p>
            <a:pPr marL="488950" indent="-488950" defTabSz="962025" eaLnBrk="1" hangingPunct="1">
              <a:lnSpc>
                <a:spcPct val="90000"/>
              </a:lnSpc>
            </a:pPr>
            <a:r>
              <a:rPr lang="en-GB" sz="2800" smtClean="0"/>
              <a:t>Allows fast response but complex to program and difficult to validate.</a:t>
            </a:r>
          </a:p>
        </p:txBody>
      </p:sp>
      <p:sp>
        <p:nvSpPr>
          <p:cNvPr id="47106" name="Slide Number Placeholder 5"/>
          <p:cNvSpPr>
            <a:spLocks noGrp="1"/>
          </p:cNvSpPr>
          <p:nvPr>
            <p:ph type="sldNum" sz="quarter" idx="12"/>
          </p:nvPr>
        </p:nvSpPr>
        <p:spPr>
          <a:noFill/>
        </p:spPr>
        <p:txBody>
          <a:bodyPr/>
          <a:lstStyle/>
          <a:p>
            <a:fld id="{38A4BE77-AA35-4A0F-B774-008E7AF5F615}" type="slidenum">
              <a:rPr lang="en-US" smtClean="0"/>
              <a:pPr/>
              <a:t>42</a:t>
            </a:fld>
            <a:endParaRPr lang="en-US" smtClean="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noFill/>
        </p:spPr>
        <p:txBody>
          <a:bodyPr lIns="90487" tIns="44450" rIns="90487" bIns="44450"/>
          <a:lstStyle/>
          <a:p>
            <a:pPr eaLnBrk="1" hangingPunct="1"/>
            <a:r>
              <a:rPr lang="en-GB" smtClean="0"/>
              <a:t>Interrupt-driven control</a:t>
            </a:r>
          </a:p>
        </p:txBody>
      </p:sp>
      <p:sp>
        <p:nvSpPr>
          <p:cNvPr id="48130" name="Slide Number Placeholder 5"/>
          <p:cNvSpPr>
            <a:spLocks noGrp="1"/>
          </p:cNvSpPr>
          <p:nvPr>
            <p:ph type="sldNum" sz="quarter" idx="12"/>
          </p:nvPr>
        </p:nvSpPr>
        <p:spPr>
          <a:noFill/>
        </p:spPr>
        <p:txBody>
          <a:bodyPr/>
          <a:lstStyle/>
          <a:p>
            <a:fld id="{61F7F531-DE0C-46B3-896D-934A49C320FA}" type="slidenum">
              <a:rPr lang="en-US" smtClean="0"/>
              <a:pPr/>
              <a:t>43</a:t>
            </a:fld>
            <a:endParaRPr lang="en-US" smtClean="0"/>
          </a:p>
        </p:txBody>
      </p:sp>
      <p:sp>
        <p:nvSpPr>
          <p:cNvPr id="48132" name="Rectangle 3"/>
          <p:cNvSpPr>
            <a:spLocks noChangeArrowheads="1"/>
          </p:cNvSpPr>
          <p:nvPr/>
        </p:nvSpPr>
        <p:spPr bwMode="auto">
          <a:xfrm>
            <a:off x="685800" y="2057400"/>
            <a:ext cx="7696200" cy="4419600"/>
          </a:xfrm>
          <a:prstGeom prst="rect">
            <a:avLst/>
          </a:prstGeom>
          <a:solidFill>
            <a:srgbClr val="CCFFFF"/>
          </a:solidFill>
          <a:ln w="12700">
            <a:noFill/>
            <a:miter lim="800000"/>
            <a:headEnd/>
            <a:tailEnd/>
          </a:ln>
        </p:spPr>
        <p:txBody>
          <a:bodyPr wrap="none" anchor="ctr"/>
          <a:lstStyle/>
          <a:p>
            <a:endParaRPr lang="en-US"/>
          </a:p>
        </p:txBody>
      </p:sp>
      <p:pic>
        <p:nvPicPr>
          <p:cNvPr id="48133" name="Picture 4" descr="11.10 InterruptContr(10.8).eps                                 0007B899Macintosh HD                   B8AA5F2E:"/>
          <p:cNvPicPr>
            <a:picLocks noChangeAspect="1" noChangeArrowheads="1"/>
          </p:cNvPicPr>
          <p:nvPr/>
        </p:nvPicPr>
        <p:blipFill>
          <a:blip r:embed="rId2" cstate="print"/>
          <a:srcRect/>
          <a:stretch>
            <a:fillRect/>
          </a:stretch>
        </p:blipFill>
        <p:spPr bwMode="auto">
          <a:xfrm>
            <a:off x="1447800" y="2133600"/>
            <a:ext cx="5943600" cy="4267200"/>
          </a:xfrm>
          <a:prstGeom prst="rect">
            <a:avLst/>
          </a:prstGeom>
          <a:noFill/>
          <a:ln w="9525">
            <a:noFill/>
            <a:miter lim="800000"/>
            <a:headEnd/>
            <a:tailEnd/>
          </a:ln>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noFill/>
        </p:spPr>
        <p:txBody>
          <a:bodyPr lIns="90840" tIns="44623" rIns="90840" bIns="44623"/>
          <a:lstStyle/>
          <a:p>
            <a:pPr eaLnBrk="1" hangingPunct="1"/>
            <a:r>
              <a:rPr lang="en-GB" smtClean="0"/>
              <a:t>Object-oriented development</a:t>
            </a:r>
          </a:p>
        </p:txBody>
      </p:sp>
      <p:sp>
        <p:nvSpPr>
          <p:cNvPr id="49156" name="Rectangle 3"/>
          <p:cNvSpPr>
            <a:spLocks noGrp="1" noChangeArrowheads="1"/>
          </p:cNvSpPr>
          <p:nvPr>
            <p:ph idx="1"/>
          </p:nvPr>
        </p:nvSpPr>
        <p:spPr>
          <a:noFill/>
        </p:spPr>
        <p:txBody>
          <a:bodyPr lIns="90840" tIns="44623" rIns="90840" bIns="44623"/>
          <a:lstStyle/>
          <a:p>
            <a:pPr marL="488950" indent="-488950" defTabSz="962025" eaLnBrk="1" hangingPunct="1">
              <a:lnSpc>
                <a:spcPct val="90000"/>
              </a:lnSpc>
            </a:pPr>
            <a:r>
              <a:rPr lang="en-GB" sz="2800" smtClean="0"/>
              <a:t>Object-oriented analysis, design and programming are related but distinct.</a:t>
            </a:r>
          </a:p>
          <a:p>
            <a:pPr marL="488950" indent="-488950" defTabSz="962025" eaLnBrk="1" hangingPunct="1">
              <a:lnSpc>
                <a:spcPct val="90000"/>
              </a:lnSpc>
            </a:pPr>
            <a:r>
              <a:rPr lang="en-GB" sz="2800" smtClean="0"/>
              <a:t>OOA is concerned with developing an object model of the application domain.</a:t>
            </a:r>
          </a:p>
          <a:p>
            <a:pPr marL="488950" indent="-488950" defTabSz="962025" eaLnBrk="1" hangingPunct="1">
              <a:lnSpc>
                <a:spcPct val="90000"/>
              </a:lnSpc>
            </a:pPr>
            <a:r>
              <a:rPr lang="en-GB" sz="2800" smtClean="0"/>
              <a:t>OOD is concerned with developing an object-oriented system model to implement requirements.</a:t>
            </a:r>
          </a:p>
          <a:p>
            <a:pPr marL="488950" indent="-488950" defTabSz="962025" eaLnBrk="1" hangingPunct="1">
              <a:lnSpc>
                <a:spcPct val="90000"/>
              </a:lnSpc>
            </a:pPr>
            <a:r>
              <a:rPr lang="en-GB" sz="2800" smtClean="0"/>
              <a:t>OOP is concerned with realising an OOD using an OO programming language such as Java or C++.</a:t>
            </a:r>
          </a:p>
        </p:txBody>
      </p:sp>
      <p:sp>
        <p:nvSpPr>
          <p:cNvPr id="49154" name="Slide Number Placeholder 5"/>
          <p:cNvSpPr>
            <a:spLocks noGrp="1"/>
          </p:cNvSpPr>
          <p:nvPr>
            <p:ph type="sldNum" sz="quarter" idx="12"/>
          </p:nvPr>
        </p:nvSpPr>
        <p:spPr>
          <a:noFill/>
        </p:spPr>
        <p:txBody>
          <a:bodyPr/>
          <a:lstStyle/>
          <a:p>
            <a:fld id="{18CEFD46-3255-4BD6-A553-D3411FEDDBCB}" type="slidenum">
              <a:rPr lang="en-US" smtClean="0"/>
              <a:pPr/>
              <a:t>44</a:t>
            </a:fld>
            <a:endParaRPr lang="en-US" smtClean="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noFill/>
        </p:spPr>
        <p:txBody>
          <a:bodyPr lIns="90840" tIns="44623" rIns="90840" bIns="44623"/>
          <a:lstStyle/>
          <a:p>
            <a:pPr eaLnBrk="1" hangingPunct="1"/>
            <a:r>
              <a:rPr lang="en-GB" smtClean="0"/>
              <a:t>Characteristics of OOD</a:t>
            </a:r>
          </a:p>
        </p:txBody>
      </p:sp>
      <p:sp>
        <p:nvSpPr>
          <p:cNvPr id="50180" name="Rectangle 3"/>
          <p:cNvSpPr>
            <a:spLocks noGrp="1" noChangeArrowheads="1"/>
          </p:cNvSpPr>
          <p:nvPr>
            <p:ph idx="1"/>
          </p:nvPr>
        </p:nvSpPr>
        <p:spPr>
          <a:noFill/>
        </p:spPr>
        <p:txBody>
          <a:bodyPr lIns="90840" tIns="44623" rIns="90840" bIns="44623"/>
          <a:lstStyle/>
          <a:p>
            <a:pPr marL="488950" indent="-488950" defTabSz="962025" eaLnBrk="1" hangingPunct="1">
              <a:lnSpc>
                <a:spcPct val="90000"/>
              </a:lnSpc>
            </a:pPr>
            <a:r>
              <a:rPr lang="en-GB" sz="2800" smtClean="0"/>
              <a:t>Objects are abstractions of real-world or system entities and manage themselves.</a:t>
            </a:r>
          </a:p>
          <a:p>
            <a:pPr marL="488950" indent="-488950" defTabSz="962025" eaLnBrk="1" hangingPunct="1">
              <a:lnSpc>
                <a:spcPct val="90000"/>
              </a:lnSpc>
            </a:pPr>
            <a:r>
              <a:rPr lang="en-GB" sz="2800" smtClean="0"/>
              <a:t>Objects are independent and encapsulate state and representation information. </a:t>
            </a:r>
          </a:p>
          <a:p>
            <a:pPr marL="488950" indent="-488950" defTabSz="962025" eaLnBrk="1" hangingPunct="1">
              <a:lnSpc>
                <a:spcPct val="90000"/>
              </a:lnSpc>
            </a:pPr>
            <a:r>
              <a:rPr lang="en-GB" sz="2800" smtClean="0"/>
              <a:t>System functionality is expressed in terms of object services.</a:t>
            </a:r>
          </a:p>
          <a:p>
            <a:pPr marL="488950" indent="-488950" defTabSz="962025" eaLnBrk="1" hangingPunct="1">
              <a:lnSpc>
                <a:spcPct val="90000"/>
              </a:lnSpc>
            </a:pPr>
            <a:r>
              <a:rPr lang="en-GB" sz="2800" smtClean="0"/>
              <a:t>Shared data areas are eliminated. Objects </a:t>
            </a:r>
            <a:br>
              <a:rPr lang="en-GB" sz="2800" smtClean="0"/>
            </a:br>
            <a:r>
              <a:rPr lang="en-GB" sz="2800" smtClean="0"/>
              <a:t>communicate by message passing.</a:t>
            </a:r>
          </a:p>
          <a:p>
            <a:pPr marL="488950" indent="-488950" defTabSz="962025" eaLnBrk="1" hangingPunct="1">
              <a:lnSpc>
                <a:spcPct val="90000"/>
              </a:lnSpc>
            </a:pPr>
            <a:r>
              <a:rPr lang="en-GB" sz="2800" smtClean="0"/>
              <a:t>Objects may be distributed and may execute </a:t>
            </a:r>
            <a:br>
              <a:rPr lang="en-GB" sz="2800" smtClean="0"/>
            </a:br>
            <a:r>
              <a:rPr lang="en-GB" sz="2800" smtClean="0"/>
              <a:t>sequentially or in parallel.</a:t>
            </a:r>
          </a:p>
        </p:txBody>
      </p:sp>
      <p:sp>
        <p:nvSpPr>
          <p:cNvPr id="50178" name="Slide Number Placeholder 5"/>
          <p:cNvSpPr>
            <a:spLocks noGrp="1"/>
          </p:cNvSpPr>
          <p:nvPr>
            <p:ph type="sldNum" sz="quarter" idx="12"/>
          </p:nvPr>
        </p:nvSpPr>
        <p:spPr>
          <a:noFill/>
        </p:spPr>
        <p:txBody>
          <a:bodyPr/>
          <a:lstStyle/>
          <a:p>
            <a:fld id="{0B44BFBE-C514-42D0-A9C1-ED9380396B2F}" type="slidenum">
              <a:rPr lang="en-US" smtClean="0"/>
              <a:pPr/>
              <a:t>45</a:t>
            </a:fld>
            <a:endParaRPr lang="en-US" smtClean="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noFill/>
        </p:spPr>
        <p:txBody>
          <a:bodyPr lIns="90840" tIns="44623" rIns="90840" bIns="44623"/>
          <a:lstStyle/>
          <a:p>
            <a:pPr eaLnBrk="1" hangingPunct="1"/>
            <a:r>
              <a:rPr lang="en-GB" smtClean="0"/>
              <a:t>Interacting objects</a:t>
            </a:r>
          </a:p>
        </p:txBody>
      </p:sp>
      <p:sp>
        <p:nvSpPr>
          <p:cNvPr id="51202" name="Slide Number Placeholder 5"/>
          <p:cNvSpPr>
            <a:spLocks noGrp="1"/>
          </p:cNvSpPr>
          <p:nvPr>
            <p:ph type="sldNum" sz="quarter" idx="12"/>
          </p:nvPr>
        </p:nvSpPr>
        <p:spPr>
          <a:noFill/>
        </p:spPr>
        <p:txBody>
          <a:bodyPr/>
          <a:lstStyle/>
          <a:p>
            <a:fld id="{129C3472-0A8E-481B-8F8B-7C65A1AC4B56}" type="slidenum">
              <a:rPr lang="en-US" smtClean="0"/>
              <a:pPr/>
              <a:t>46</a:t>
            </a:fld>
            <a:endParaRPr lang="en-US" smtClean="0"/>
          </a:p>
        </p:txBody>
      </p:sp>
      <p:sp>
        <p:nvSpPr>
          <p:cNvPr id="51204" name="Rectangle 3"/>
          <p:cNvSpPr>
            <a:spLocks noChangeArrowheads="1"/>
          </p:cNvSpPr>
          <p:nvPr/>
        </p:nvSpPr>
        <p:spPr bwMode="auto">
          <a:xfrm>
            <a:off x="381000" y="2133600"/>
            <a:ext cx="8458200" cy="4191000"/>
          </a:xfrm>
          <a:prstGeom prst="rect">
            <a:avLst/>
          </a:prstGeom>
          <a:solidFill>
            <a:srgbClr val="CCFFFF"/>
          </a:solidFill>
          <a:ln w="12700">
            <a:noFill/>
            <a:miter lim="800000"/>
            <a:headEnd/>
            <a:tailEnd/>
          </a:ln>
        </p:spPr>
        <p:txBody>
          <a:bodyPr wrap="none" anchor="ctr"/>
          <a:lstStyle/>
          <a:p>
            <a:endParaRPr lang="en-US"/>
          </a:p>
        </p:txBody>
      </p:sp>
      <p:pic>
        <p:nvPicPr>
          <p:cNvPr id="51205" name="Picture 4" descr="14.1 OO-system(12.1).eps                                       0007B876Macintosh HD                   B8AA5F2E:"/>
          <p:cNvPicPr>
            <a:picLocks noChangeAspect="1" noChangeArrowheads="1"/>
          </p:cNvPicPr>
          <p:nvPr/>
        </p:nvPicPr>
        <p:blipFill>
          <a:blip r:embed="rId2" cstate="print"/>
          <a:srcRect/>
          <a:stretch>
            <a:fillRect/>
          </a:stretch>
        </p:blipFill>
        <p:spPr bwMode="auto">
          <a:xfrm>
            <a:off x="914400" y="2667000"/>
            <a:ext cx="6934200" cy="3279775"/>
          </a:xfrm>
          <a:prstGeom prst="rect">
            <a:avLst/>
          </a:prstGeom>
          <a:noFill/>
          <a:ln w="9525">
            <a:noFill/>
            <a:miter lim="800000"/>
            <a:headEnd/>
            <a:tailEnd/>
          </a:ln>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noFill/>
        </p:spPr>
        <p:txBody>
          <a:bodyPr lIns="90840" tIns="44623" rIns="90840" bIns="44623"/>
          <a:lstStyle/>
          <a:p>
            <a:pPr eaLnBrk="1" hangingPunct="1"/>
            <a:r>
              <a:rPr lang="en-GB" smtClean="0"/>
              <a:t>Advantages of OOD</a:t>
            </a:r>
          </a:p>
        </p:txBody>
      </p:sp>
      <p:sp>
        <p:nvSpPr>
          <p:cNvPr id="52228" name="Rectangle 3"/>
          <p:cNvSpPr>
            <a:spLocks noGrp="1" noChangeArrowheads="1"/>
          </p:cNvSpPr>
          <p:nvPr>
            <p:ph idx="1"/>
          </p:nvPr>
        </p:nvSpPr>
        <p:spPr>
          <a:noFill/>
        </p:spPr>
        <p:txBody>
          <a:bodyPr lIns="90840" tIns="44623" rIns="90840" bIns="44623"/>
          <a:lstStyle/>
          <a:p>
            <a:pPr eaLnBrk="1" hangingPunct="1"/>
            <a:r>
              <a:rPr lang="en-GB" sz="2800" smtClean="0"/>
              <a:t>Easier maintenance. Objects may be </a:t>
            </a:r>
            <a:br>
              <a:rPr lang="en-GB" sz="2800" smtClean="0"/>
            </a:br>
            <a:r>
              <a:rPr lang="en-GB" sz="2800" smtClean="0"/>
              <a:t>understood as stand-alone entities.</a:t>
            </a:r>
          </a:p>
          <a:p>
            <a:pPr eaLnBrk="1" hangingPunct="1"/>
            <a:r>
              <a:rPr lang="en-GB" sz="2800" smtClean="0"/>
              <a:t>Objects are potentially reusable components.</a:t>
            </a:r>
          </a:p>
          <a:p>
            <a:pPr eaLnBrk="1" hangingPunct="1"/>
            <a:r>
              <a:rPr lang="en-GB" sz="2800" smtClean="0"/>
              <a:t>For some systems, there may be an obvious </a:t>
            </a:r>
            <a:br>
              <a:rPr lang="en-GB" sz="2800" smtClean="0"/>
            </a:br>
            <a:r>
              <a:rPr lang="en-GB" sz="2800" smtClean="0"/>
              <a:t>mapping from real world entities to system </a:t>
            </a:r>
            <a:br>
              <a:rPr lang="en-GB" sz="2800" smtClean="0"/>
            </a:br>
            <a:r>
              <a:rPr lang="en-GB" sz="2800" smtClean="0"/>
              <a:t>objects.</a:t>
            </a:r>
          </a:p>
        </p:txBody>
      </p:sp>
      <p:sp>
        <p:nvSpPr>
          <p:cNvPr id="52226" name="Slide Number Placeholder 5"/>
          <p:cNvSpPr>
            <a:spLocks noGrp="1"/>
          </p:cNvSpPr>
          <p:nvPr>
            <p:ph type="sldNum" sz="quarter" idx="12"/>
          </p:nvPr>
        </p:nvSpPr>
        <p:spPr>
          <a:noFill/>
        </p:spPr>
        <p:txBody>
          <a:bodyPr/>
          <a:lstStyle/>
          <a:p>
            <a:fld id="{622E627B-5D87-4484-B10A-5DF05E101BF6}" type="slidenum">
              <a:rPr lang="en-US" smtClean="0"/>
              <a:pPr/>
              <a:t>47</a:t>
            </a:fld>
            <a:endParaRPr lang="en-US" smtClean="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noFill/>
        </p:spPr>
        <p:txBody>
          <a:bodyPr lIns="90840" tIns="44623" rIns="90840" bIns="44623"/>
          <a:lstStyle/>
          <a:p>
            <a:pPr eaLnBrk="1" hangingPunct="1"/>
            <a:r>
              <a:rPr lang="en-GB" smtClean="0"/>
              <a:t>Objects and object classes </a:t>
            </a:r>
          </a:p>
        </p:txBody>
      </p:sp>
      <p:sp>
        <p:nvSpPr>
          <p:cNvPr id="53252" name="Rectangle 3"/>
          <p:cNvSpPr>
            <a:spLocks noGrp="1" noChangeArrowheads="1"/>
          </p:cNvSpPr>
          <p:nvPr>
            <p:ph idx="1"/>
          </p:nvPr>
        </p:nvSpPr>
        <p:spPr>
          <a:noFill/>
        </p:spPr>
        <p:txBody>
          <a:bodyPr lIns="90840" tIns="44623" rIns="90840" bIns="44623"/>
          <a:lstStyle/>
          <a:p>
            <a:pPr eaLnBrk="1" hangingPunct="1">
              <a:lnSpc>
                <a:spcPct val="90000"/>
              </a:lnSpc>
            </a:pPr>
            <a:r>
              <a:rPr lang="en-GB" smtClean="0"/>
              <a:t>Objects are entities in a software system which represent instances of real-world and system entities.</a:t>
            </a:r>
          </a:p>
          <a:p>
            <a:pPr eaLnBrk="1" hangingPunct="1">
              <a:lnSpc>
                <a:spcPct val="90000"/>
              </a:lnSpc>
            </a:pPr>
            <a:r>
              <a:rPr lang="en-GB" smtClean="0"/>
              <a:t>Object classes are templates for objects. They may be used to create objects.</a:t>
            </a:r>
          </a:p>
          <a:p>
            <a:pPr eaLnBrk="1" hangingPunct="1">
              <a:lnSpc>
                <a:spcPct val="90000"/>
              </a:lnSpc>
            </a:pPr>
            <a:r>
              <a:rPr lang="en-GB" smtClean="0"/>
              <a:t>Object classes may inherit attributes and services from other object classes.</a:t>
            </a:r>
          </a:p>
        </p:txBody>
      </p:sp>
      <p:sp>
        <p:nvSpPr>
          <p:cNvPr id="53250" name="Slide Number Placeholder 5"/>
          <p:cNvSpPr>
            <a:spLocks noGrp="1"/>
          </p:cNvSpPr>
          <p:nvPr>
            <p:ph type="sldNum" sz="quarter" idx="12"/>
          </p:nvPr>
        </p:nvSpPr>
        <p:spPr>
          <a:noFill/>
        </p:spPr>
        <p:txBody>
          <a:bodyPr/>
          <a:lstStyle/>
          <a:p>
            <a:fld id="{F24E9BAF-45F2-4CF0-A9D6-CACECC617311}" type="slidenum">
              <a:rPr lang="en-US" smtClean="0"/>
              <a:pPr/>
              <a:t>48</a:t>
            </a:fld>
            <a:endParaRPr lang="en-US" smtClean="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noFill/>
        </p:spPr>
        <p:txBody>
          <a:bodyPr lIns="90840" tIns="44623" rIns="90840" bIns="44623"/>
          <a:lstStyle/>
          <a:p>
            <a:pPr eaLnBrk="1" hangingPunct="1"/>
            <a:r>
              <a:rPr lang="en-GB" smtClean="0"/>
              <a:t>Objects and object classes</a:t>
            </a:r>
          </a:p>
        </p:txBody>
      </p:sp>
      <p:sp>
        <p:nvSpPr>
          <p:cNvPr id="54274" name="Slide Number Placeholder 5"/>
          <p:cNvSpPr>
            <a:spLocks noGrp="1"/>
          </p:cNvSpPr>
          <p:nvPr>
            <p:ph type="sldNum" sz="quarter" idx="12"/>
          </p:nvPr>
        </p:nvSpPr>
        <p:spPr>
          <a:noFill/>
        </p:spPr>
        <p:txBody>
          <a:bodyPr/>
          <a:lstStyle/>
          <a:p>
            <a:fld id="{9BC3AB2B-B73E-4291-BF0C-59E35642AC1F}" type="slidenum">
              <a:rPr lang="en-US" smtClean="0"/>
              <a:pPr/>
              <a:t>49</a:t>
            </a:fld>
            <a:endParaRPr lang="en-US" smtClean="0"/>
          </a:p>
        </p:txBody>
      </p:sp>
      <p:sp>
        <p:nvSpPr>
          <p:cNvPr id="54276" name="Rectangle 3"/>
          <p:cNvSpPr>
            <a:spLocks noChangeArrowheads="1"/>
          </p:cNvSpPr>
          <p:nvPr/>
        </p:nvSpPr>
        <p:spPr bwMode="auto">
          <a:xfrm>
            <a:off x="196850" y="2084388"/>
            <a:ext cx="8505825" cy="4105275"/>
          </a:xfrm>
          <a:prstGeom prst="rect">
            <a:avLst/>
          </a:prstGeom>
          <a:noFill/>
          <a:ln w="12700">
            <a:noFill/>
            <a:miter lim="800000"/>
            <a:headEnd/>
            <a:tailEnd/>
          </a:ln>
        </p:spPr>
        <p:txBody>
          <a:bodyPr lIns="90840" tIns="44623" rIns="90840" bIns="44623">
            <a:spAutoFit/>
          </a:bodyPr>
          <a:lstStyle/>
          <a:p>
            <a:pPr defTabSz="917575"/>
            <a:r>
              <a:rPr lang="en-GB" sz="2400" i="1">
                <a:latin typeface="Times"/>
              </a:rPr>
              <a:t>An </a:t>
            </a:r>
            <a:r>
              <a:rPr lang="en-GB" sz="2400" b="1" i="1">
                <a:solidFill>
                  <a:schemeClr val="tx2"/>
                </a:solidFill>
                <a:latin typeface="Times"/>
              </a:rPr>
              <a:t>object</a:t>
            </a:r>
            <a:r>
              <a:rPr lang="en-GB" sz="2400" i="1">
                <a:latin typeface="Times"/>
              </a:rPr>
              <a:t> is an entity that has a state and a defined set of operations which operate on that state. The state is represented as a set of object attributes. The operations associated with the object provide services to other objects (clients) which request these services when some computation is required. </a:t>
            </a:r>
          </a:p>
          <a:p>
            <a:pPr defTabSz="917575"/>
            <a:endParaRPr lang="en-GB" sz="2400" i="1">
              <a:latin typeface="Times"/>
            </a:endParaRPr>
          </a:p>
          <a:p>
            <a:pPr defTabSz="917575"/>
            <a:r>
              <a:rPr lang="en-GB" sz="2400" i="1">
                <a:latin typeface="Times"/>
              </a:rPr>
              <a:t>Objects are created according to some </a:t>
            </a:r>
            <a:r>
              <a:rPr lang="en-GB" sz="2400" b="1" i="1">
                <a:solidFill>
                  <a:schemeClr val="tx2"/>
                </a:solidFill>
                <a:latin typeface="Times"/>
              </a:rPr>
              <a:t>object class</a:t>
            </a:r>
            <a:r>
              <a:rPr lang="en-GB" sz="2400" i="1">
                <a:latin typeface="Times"/>
              </a:rPr>
              <a:t> definition. An object class definition serves as a template for objects. It includes declarations of all the attributes and services which should be associated with an object of that class.</a:t>
            </a:r>
            <a:r>
              <a:rPr lang="en-GB" sz="2400">
                <a:latin typeface="Times"/>
              </a:rPr>
              <a:t> </a:t>
            </a:r>
          </a:p>
          <a:p>
            <a:pPr algn="ctr" defTabSz="917575"/>
            <a:endParaRPr lang="en-GB" sz="2400">
              <a:latin typeface="Times"/>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noFill/>
        </p:spPr>
        <p:txBody>
          <a:bodyPr lIns="90487" tIns="44450" rIns="90487" bIns="44450"/>
          <a:lstStyle/>
          <a:p>
            <a:pPr eaLnBrk="1" hangingPunct="1"/>
            <a:r>
              <a:rPr lang="en-GB" smtClean="0"/>
              <a:t>Architectural design</a:t>
            </a:r>
          </a:p>
        </p:txBody>
      </p:sp>
      <p:sp>
        <p:nvSpPr>
          <p:cNvPr id="9220" name="Rectangle 3"/>
          <p:cNvSpPr>
            <a:spLocks noGrp="1" noChangeArrowheads="1"/>
          </p:cNvSpPr>
          <p:nvPr>
            <p:ph idx="1"/>
          </p:nvPr>
        </p:nvSpPr>
        <p:spPr>
          <a:noFill/>
        </p:spPr>
        <p:txBody>
          <a:bodyPr lIns="90487" tIns="44450" rIns="90487" bIns="44450"/>
          <a:lstStyle/>
          <a:p>
            <a:pPr eaLnBrk="1" hangingPunct="1">
              <a:lnSpc>
                <a:spcPct val="90000"/>
              </a:lnSpc>
            </a:pPr>
            <a:r>
              <a:rPr lang="en-GB" smtClean="0"/>
              <a:t>An early stage of the system design process.</a:t>
            </a:r>
          </a:p>
          <a:p>
            <a:pPr eaLnBrk="1" hangingPunct="1">
              <a:lnSpc>
                <a:spcPct val="90000"/>
              </a:lnSpc>
            </a:pPr>
            <a:r>
              <a:rPr lang="en-GB" smtClean="0"/>
              <a:t>Represents the link between specification and design processes.</a:t>
            </a:r>
          </a:p>
          <a:p>
            <a:pPr eaLnBrk="1" hangingPunct="1">
              <a:lnSpc>
                <a:spcPct val="90000"/>
              </a:lnSpc>
            </a:pPr>
            <a:r>
              <a:rPr lang="en-GB" smtClean="0"/>
              <a:t>Often carried out in parallel with some specification activities.</a:t>
            </a:r>
          </a:p>
          <a:p>
            <a:pPr eaLnBrk="1" hangingPunct="1">
              <a:lnSpc>
                <a:spcPct val="90000"/>
              </a:lnSpc>
            </a:pPr>
            <a:r>
              <a:rPr lang="en-GB" smtClean="0"/>
              <a:t>It involves identifying major system components and their communications.</a:t>
            </a:r>
          </a:p>
        </p:txBody>
      </p:sp>
      <p:sp>
        <p:nvSpPr>
          <p:cNvPr id="9218" name="Slide Number Placeholder 5"/>
          <p:cNvSpPr>
            <a:spLocks noGrp="1"/>
          </p:cNvSpPr>
          <p:nvPr>
            <p:ph type="sldNum" sz="quarter" idx="12"/>
          </p:nvPr>
        </p:nvSpPr>
        <p:spPr>
          <a:noFill/>
        </p:spPr>
        <p:txBody>
          <a:bodyPr/>
          <a:lstStyle/>
          <a:p>
            <a:fld id="{4F8428C0-34BB-482E-81B5-D923ADC7AA06}" type="slidenum">
              <a:rPr lang="en-US" smtClean="0"/>
              <a:pPr/>
              <a:t>5</a:t>
            </a:fld>
            <a:endParaRPr lang="en-US" smtClean="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r>
              <a:rPr lang="en-GB" smtClean="0"/>
              <a:t>The Unified Modeling Language</a:t>
            </a:r>
          </a:p>
        </p:txBody>
      </p:sp>
      <p:sp>
        <p:nvSpPr>
          <p:cNvPr id="55300" name="Rectangle 3"/>
          <p:cNvSpPr>
            <a:spLocks noGrp="1" noChangeArrowheads="1"/>
          </p:cNvSpPr>
          <p:nvPr>
            <p:ph idx="1"/>
          </p:nvPr>
        </p:nvSpPr>
        <p:spPr/>
        <p:txBody>
          <a:bodyPr/>
          <a:lstStyle/>
          <a:p>
            <a:pPr marL="488950" indent="-488950" defTabSz="962025" eaLnBrk="1" hangingPunct="1">
              <a:lnSpc>
                <a:spcPct val="90000"/>
              </a:lnSpc>
            </a:pPr>
            <a:r>
              <a:rPr lang="en-GB" sz="2800" smtClean="0"/>
              <a:t>Several different notations for describing object-oriented designs were proposed in the 1980s and 1990s. </a:t>
            </a:r>
          </a:p>
          <a:p>
            <a:pPr marL="488950" indent="-488950" defTabSz="962025" eaLnBrk="1" hangingPunct="1">
              <a:lnSpc>
                <a:spcPct val="90000"/>
              </a:lnSpc>
            </a:pPr>
            <a:r>
              <a:rPr lang="en-GB" sz="2800" smtClean="0"/>
              <a:t>The Unified Modeling Language is an integration of these notations.</a:t>
            </a:r>
          </a:p>
          <a:p>
            <a:pPr marL="488950" indent="-488950" defTabSz="962025" eaLnBrk="1" hangingPunct="1">
              <a:lnSpc>
                <a:spcPct val="90000"/>
              </a:lnSpc>
            </a:pPr>
            <a:r>
              <a:rPr lang="en-GB" sz="2800" smtClean="0"/>
              <a:t>It describes notations for a number of different models that may be produced during OO analysis and design.</a:t>
            </a:r>
          </a:p>
          <a:p>
            <a:pPr marL="488950" indent="-488950" defTabSz="962025" eaLnBrk="1" hangingPunct="1">
              <a:lnSpc>
                <a:spcPct val="90000"/>
              </a:lnSpc>
            </a:pPr>
            <a:r>
              <a:rPr lang="en-GB" sz="2800" smtClean="0"/>
              <a:t>It is now a </a:t>
            </a:r>
            <a:r>
              <a:rPr lang="en-GB" sz="2800" i="1" smtClean="0"/>
              <a:t>de facto</a:t>
            </a:r>
            <a:r>
              <a:rPr lang="en-GB" sz="2800" smtClean="0"/>
              <a:t> standard for OO modelling.</a:t>
            </a:r>
          </a:p>
        </p:txBody>
      </p:sp>
      <p:sp>
        <p:nvSpPr>
          <p:cNvPr id="55298" name="Slide Number Placeholder 5"/>
          <p:cNvSpPr>
            <a:spLocks noGrp="1"/>
          </p:cNvSpPr>
          <p:nvPr>
            <p:ph type="sldNum" sz="quarter" idx="12"/>
          </p:nvPr>
        </p:nvSpPr>
        <p:spPr>
          <a:noFill/>
        </p:spPr>
        <p:txBody>
          <a:bodyPr/>
          <a:lstStyle/>
          <a:p>
            <a:fld id="{2BC68C68-09E6-4699-A2F8-E5EA826C55E9}" type="slidenum">
              <a:rPr lang="en-US" smtClean="0"/>
              <a:pPr/>
              <a:t>50</a:t>
            </a:fld>
            <a:endParaRPr lang="en-US"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eaLnBrk="1" hangingPunct="1"/>
            <a:r>
              <a:rPr lang="en-GB" smtClean="0"/>
              <a:t>Employee object class (UML)</a:t>
            </a:r>
          </a:p>
        </p:txBody>
      </p:sp>
      <p:sp>
        <p:nvSpPr>
          <p:cNvPr id="56322" name="Slide Number Placeholder 5"/>
          <p:cNvSpPr>
            <a:spLocks noGrp="1"/>
          </p:cNvSpPr>
          <p:nvPr>
            <p:ph type="sldNum" sz="quarter" idx="12"/>
          </p:nvPr>
        </p:nvSpPr>
        <p:spPr>
          <a:noFill/>
        </p:spPr>
        <p:txBody>
          <a:bodyPr/>
          <a:lstStyle/>
          <a:p>
            <a:fld id="{A0F9CA08-00E5-4924-9C59-601EBCB20639}" type="slidenum">
              <a:rPr lang="en-US" smtClean="0"/>
              <a:pPr/>
              <a:t>51</a:t>
            </a:fld>
            <a:endParaRPr lang="en-US" smtClean="0"/>
          </a:p>
        </p:txBody>
      </p:sp>
      <p:sp>
        <p:nvSpPr>
          <p:cNvPr id="56324" name="Rectangle 3"/>
          <p:cNvSpPr>
            <a:spLocks noChangeArrowheads="1"/>
          </p:cNvSpPr>
          <p:nvPr/>
        </p:nvSpPr>
        <p:spPr bwMode="auto">
          <a:xfrm>
            <a:off x="2286000" y="1828800"/>
            <a:ext cx="4419600" cy="4648200"/>
          </a:xfrm>
          <a:prstGeom prst="rect">
            <a:avLst/>
          </a:prstGeom>
          <a:solidFill>
            <a:srgbClr val="CCFFFF"/>
          </a:solidFill>
          <a:ln w="12700">
            <a:noFill/>
            <a:miter lim="800000"/>
            <a:headEnd/>
            <a:tailEnd/>
          </a:ln>
        </p:spPr>
        <p:txBody>
          <a:bodyPr wrap="none" anchor="ctr"/>
          <a:lstStyle/>
          <a:p>
            <a:endParaRPr lang="en-US"/>
          </a:p>
        </p:txBody>
      </p:sp>
      <p:pic>
        <p:nvPicPr>
          <p:cNvPr id="56325" name="Picture 4" descr="14.2 EmployeeObject(12.2).eps                                  0007B876Macintosh HD                   B8AA5F2E:"/>
          <p:cNvPicPr>
            <a:picLocks noChangeAspect="1" noChangeArrowheads="1"/>
          </p:cNvPicPr>
          <p:nvPr/>
        </p:nvPicPr>
        <p:blipFill>
          <a:blip r:embed="rId2" cstate="print"/>
          <a:srcRect/>
          <a:stretch>
            <a:fillRect/>
          </a:stretch>
        </p:blipFill>
        <p:spPr bwMode="auto">
          <a:xfrm>
            <a:off x="2819400" y="1905000"/>
            <a:ext cx="3132138" cy="4267200"/>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a:noFill/>
        </p:spPr>
        <p:txBody>
          <a:bodyPr lIns="90840" tIns="44623" rIns="90840" bIns="44623"/>
          <a:lstStyle/>
          <a:p>
            <a:pPr eaLnBrk="1" hangingPunct="1"/>
            <a:r>
              <a:rPr lang="en-GB" smtClean="0"/>
              <a:t>Object communication</a:t>
            </a:r>
          </a:p>
        </p:txBody>
      </p:sp>
      <p:sp>
        <p:nvSpPr>
          <p:cNvPr id="57348" name="Rectangle 3"/>
          <p:cNvSpPr>
            <a:spLocks noGrp="1" noChangeArrowheads="1"/>
          </p:cNvSpPr>
          <p:nvPr>
            <p:ph idx="1"/>
          </p:nvPr>
        </p:nvSpPr>
        <p:spPr>
          <a:noFill/>
        </p:spPr>
        <p:txBody>
          <a:bodyPr lIns="90840" tIns="44623" rIns="90840" bIns="44623"/>
          <a:lstStyle/>
          <a:p>
            <a:pPr marL="488950" indent="-488950" defTabSz="962025" eaLnBrk="1" hangingPunct="1"/>
            <a:r>
              <a:rPr lang="en-GB" sz="2000" smtClean="0"/>
              <a:t>Conceptually, objects communicate by </a:t>
            </a:r>
            <a:br>
              <a:rPr lang="en-GB" sz="2000" smtClean="0"/>
            </a:br>
            <a:r>
              <a:rPr lang="en-GB" sz="2000" smtClean="0"/>
              <a:t>message passing.</a:t>
            </a:r>
          </a:p>
          <a:p>
            <a:pPr marL="488950" indent="-488950" defTabSz="962025" eaLnBrk="1" hangingPunct="1"/>
            <a:r>
              <a:rPr lang="en-GB" sz="2000" smtClean="0"/>
              <a:t>Messages</a:t>
            </a:r>
          </a:p>
          <a:p>
            <a:pPr marL="1089025" lvl="1" indent="-479425" defTabSz="962025" eaLnBrk="1" hangingPunct="1"/>
            <a:r>
              <a:rPr lang="en-GB" sz="2000" smtClean="0"/>
              <a:t>The name of the service requested by the calling object;</a:t>
            </a:r>
          </a:p>
          <a:p>
            <a:pPr marL="1089025" lvl="1" indent="-479425" defTabSz="962025" eaLnBrk="1" hangingPunct="1"/>
            <a:r>
              <a:rPr lang="en-GB" sz="2000" smtClean="0"/>
              <a:t>Copies of the information required to execute the service </a:t>
            </a:r>
            <a:br>
              <a:rPr lang="en-GB" sz="2000" smtClean="0"/>
            </a:br>
            <a:r>
              <a:rPr lang="en-GB" sz="2000" smtClean="0"/>
              <a:t>and the name of a holder for the result of the service.</a:t>
            </a:r>
          </a:p>
          <a:p>
            <a:pPr marL="488950" indent="-488950" defTabSz="962025" eaLnBrk="1" hangingPunct="1"/>
            <a:r>
              <a:rPr lang="en-GB" sz="2000" smtClean="0"/>
              <a:t>In practice, messages are often implemented </a:t>
            </a:r>
            <a:br>
              <a:rPr lang="en-GB" sz="2000" smtClean="0"/>
            </a:br>
            <a:r>
              <a:rPr lang="en-GB" sz="2000" smtClean="0"/>
              <a:t>by procedure calls</a:t>
            </a:r>
          </a:p>
          <a:p>
            <a:pPr marL="1089025" lvl="1" indent="-479425" defTabSz="962025" eaLnBrk="1" hangingPunct="1"/>
            <a:r>
              <a:rPr lang="en-GB" sz="2000" smtClean="0"/>
              <a:t>Name = procedure name;</a:t>
            </a:r>
          </a:p>
          <a:p>
            <a:pPr marL="1089025" lvl="1" indent="-479425" defTabSz="962025" eaLnBrk="1" hangingPunct="1"/>
            <a:r>
              <a:rPr lang="en-GB" sz="2000" smtClean="0"/>
              <a:t>Information = parameter list.</a:t>
            </a:r>
          </a:p>
        </p:txBody>
      </p:sp>
      <p:sp>
        <p:nvSpPr>
          <p:cNvPr id="57346" name="Slide Number Placeholder 5"/>
          <p:cNvSpPr>
            <a:spLocks noGrp="1"/>
          </p:cNvSpPr>
          <p:nvPr>
            <p:ph type="sldNum" sz="quarter" idx="12"/>
          </p:nvPr>
        </p:nvSpPr>
        <p:spPr>
          <a:noFill/>
        </p:spPr>
        <p:txBody>
          <a:bodyPr/>
          <a:lstStyle/>
          <a:p>
            <a:fld id="{E26AB860-0ED0-41EE-AF59-D680F33E9E60}" type="slidenum">
              <a:rPr lang="en-US" smtClean="0"/>
              <a:pPr/>
              <a:t>52</a:t>
            </a:fld>
            <a:endParaRPr lang="en-US" smtClean="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1" hangingPunct="1"/>
            <a:r>
              <a:rPr lang="en-GB" smtClean="0"/>
              <a:t>Message examples</a:t>
            </a:r>
          </a:p>
        </p:txBody>
      </p:sp>
      <p:sp>
        <p:nvSpPr>
          <p:cNvPr id="58372" name="Rectangle 3"/>
          <p:cNvSpPr>
            <a:spLocks noGrp="1" noChangeArrowheads="1"/>
          </p:cNvSpPr>
          <p:nvPr>
            <p:ph idx="1"/>
          </p:nvPr>
        </p:nvSpPr>
        <p:spPr>
          <a:xfrm>
            <a:off x="685800" y="2133600"/>
            <a:ext cx="7805738" cy="4130675"/>
          </a:xfrm>
        </p:spPr>
        <p:txBody>
          <a:bodyPr/>
          <a:lstStyle/>
          <a:p>
            <a:pPr marL="488950" indent="-488950" algn="just" defTabSz="962025" eaLnBrk="1" hangingPunct="1">
              <a:lnSpc>
                <a:spcPct val="90000"/>
              </a:lnSpc>
              <a:spcBef>
                <a:spcPts val="400"/>
              </a:spcBef>
              <a:buFont typeface="Wingdings" pitchFamily="2" charset="2"/>
              <a:buNone/>
            </a:pPr>
            <a:r>
              <a:rPr lang="en-GB" sz="2800" smtClean="0">
                <a:latin typeface="Helvetica" charset="0"/>
              </a:rPr>
              <a:t>	// Call a method associated with a buffer </a:t>
            </a:r>
            <a:br>
              <a:rPr lang="en-GB" sz="2800" smtClean="0">
                <a:latin typeface="Helvetica" charset="0"/>
              </a:rPr>
            </a:br>
            <a:r>
              <a:rPr lang="en-GB" sz="2800" smtClean="0">
                <a:latin typeface="Helvetica" charset="0"/>
              </a:rPr>
              <a:t>// object that returns the next value </a:t>
            </a:r>
            <a:br>
              <a:rPr lang="en-GB" sz="2800" smtClean="0">
                <a:latin typeface="Helvetica" charset="0"/>
              </a:rPr>
            </a:br>
            <a:r>
              <a:rPr lang="en-GB" sz="2800" smtClean="0">
                <a:latin typeface="Helvetica" charset="0"/>
              </a:rPr>
              <a:t>//   in the buffer</a:t>
            </a:r>
          </a:p>
          <a:p>
            <a:pPr marL="488950" indent="-488950" algn="just" defTabSz="962025" eaLnBrk="1" hangingPunct="1">
              <a:lnSpc>
                <a:spcPct val="90000"/>
              </a:lnSpc>
              <a:buFont typeface="Wingdings" pitchFamily="2" charset="2"/>
              <a:buNone/>
            </a:pPr>
            <a:r>
              <a:rPr lang="en-GB" sz="2800" smtClean="0">
                <a:latin typeface="Helvetica" charset="0"/>
              </a:rPr>
              <a:t>			</a:t>
            </a:r>
            <a:r>
              <a:rPr lang="en-GB" sz="2800" smtClean="0">
                <a:solidFill>
                  <a:schemeClr val="tx2"/>
                </a:solidFill>
                <a:latin typeface="Helvetica" charset="0"/>
              </a:rPr>
              <a:t>v = circularBuffer.Get () ;</a:t>
            </a:r>
          </a:p>
          <a:p>
            <a:pPr marL="488950" indent="-488950" algn="just" defTabSz="962025" eaLnBrk="1" hangingPunct="1">
              <a:lnSpc>
                <a:spcPct val="90000"/>
              </a:lnSpc>
              <a:buFont typeface="Wingdings" pitchFamily="2" charset="2"/>
              <a:buNone/>
            </a:pPr>
            <a:endParaRPr lang="en-GB" sz="2800" smtClean="0">
              <a:solidFill>
                <a:schemeClr val="tx2"/>
              </a:solidFill>
              <a:latin typeface="Helvetica" charset="0"/>
            </a:endParaRPr>
          </a:p>
          <a:p>
            <a:pPr marL="488950" indent="-488950" algn="just" defTabSz="962025" eaLnBrk="1" hangingPunct="1">
              <a:lnSpc>
                <a:spcPct val="90000"/>
              </a:lnSpc>
              <a:buFont typeface="Wingdings" pitchFamily="2" charset="2"/>
              <a:buNone/>
            </a:pPr>
            <a:r>
              <a:rPr lang="en-GB" sz="2800" smtClean="0">
                <a:latin typeface="Helvetica" charset="0"/>
              </a:rPr>
              <a:t>	// Call the method associated with a</a:t>
            </a:r>
            <a:br>
              <a:rPr lang="en-GB" sz="2800" smtClean="0">
                <a:latin typeface="Helvetica" charset="0"/>
              </a:rPr>
            </a:br>
            <a:r>
              <a:rPr lang="en-GB" sz="2800" smtClean="0">
                <a:latin typeface="Helvetica" charset="0"/>
              </a:rPr>
              <a:t>// thermostat object that sets the </a:t>
            </a:r>
            <a:br>
              <a:rPr lang="en-GB" sz="2800" smtClean="0">
                <a:latin typeface="Helvetica" charset="0"/>
              </a:rPr>
            </a:br>
            <a:r>
              <a:rPr lang="en-GB" sz="2800" smtClean="0">
                <a:latin typeface="Helvetica" charset="0"/>
              </a:rPr>
              <a:t>// temperature to be maintained</a:t>
            </a:r>
          </a:p>
          <a:p>
            <a:pPr marL="488950" indent="-488950" algn="just" defTabSz="962025" eaLnBrk="1" hangingPunct="1">
              <a:lnSpc>
                <a:spcPct val="90000"/>
              </a:lnSpc>
              <a:buFont typeface="Wingdings" pitchFamily="2" charset="2"/>
              <a:buNone/>
            </a:pPr>
            <a:r>
              <a:rPr lang="en-GB" sz="2800" smtClean="0">
                <a:latin typeface="Helvetica" charset="0"/>
              </a:rPr>
              <a:t>			</a:t>
            </a:r>
            <a:r>
              <a:rPr lang="en-GB" sz="2800" smtClean="0">
                <a:solidFill>
                  <a:schemeClr val="tx2"/>
                </a:solidFill>
                <a:latin typeface="Helvetica" charset="0"/>
              </a:rPr>
              <a:t>thermostat.setTemp (20) ;</a:t>
            </a:r>
          </a:p>
        </p:txBody>
      </p:sp>
      <p:sp>
        <p:nvSpPr>
          <p:cNvPr id="58370" name="Slide Number Placeholder 5"/>
          <p:cNvSpPr>
            <a:spLocks noGrp="1"/>
          </p:cNvSpPr>
          <p:nvPr>
            <p:ph type="sldNum" sz="quarter" idx="12"/>
          </p:nvPr>
        </p:nvSpPr>
        <p:spPr>
          <a:noFill/>
        </p:spPr>
        <p:txBody>
          <a:bodyPr/>
          <a:lstStyle/>
          <a:p>
            <a:fld id="{AEAF7CD6-87E2-4084-B646-4535FB5BE764}" type="slidenum">
              <a:rPr lang="en-US" smtClean="0"/>
              <a:pPr/>
              <a:t>53</a:t>
            </a:fld>
            <a:endParaRPr lang="en-US" smtClean="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noFill/>
        </p:spPr>
        <p:txBody>
          <a:bodyPr lIns="90840" tIns="44623" rIns="90840" bIns="44623"/>
          <a:lstStyle/>
          <a:p>
            <a:pPr eaLnBrk="1" hangingPunct="1"/>
            <a:r>
              <a:rPr lang="en-GB" smtClean="0"/>
              <a:t>Generalisation and inheritance</a:t>
            </a:r>
          </a:p>
        </p:txBody>
      </p:sp>
      <p:sp>
        <p:nvSpPr>
          <p:cNvPr id="59396" name="Rectangle 3"/>
          <p:cNvSpPr>
            <a:spLocks noGrp="1" noChangeArrowheads="1"/>
          </p:cNvSpPr>
          <p:nvPr>
            <p:ph idx="1"/>
          </p:nvPr>
        </p:nvSpPr>
        <p:spPr>
          <a:noFill/>
        </p:spPr>
        <p:txBody>
          <a:bodyPr lIns="90840" tIns="44623" rIns="90840" bIns="44623"/>
          <a:lstStyle/>
          <a:p>
            <a:pPr marL="488950" indent="-488950" defTabSz="962025" eaLnBrk="1" hangingPunct="1"/>
            <a:r>
              <a:rPr lang="en-GB" sz="2400" smtClean="0"/>
              <a:t>Objects are members of classes that define </a:t>
            </a:r>
            <a:br>
              <a:rPr lang="en-GB" sz="2400" smtClean="0"/>
            </a:br>
            <a:r>
              <a:rPr lang="en-GB" sz="2400" smtClean="0"/>
              <a:t>attribute types and operations.</a:t>
            </a:r>
          </a:p>
          <a:p>
            <a:pPr marL="488950" indent="-488950" defTabSz="962025" eaLnBrk="1" hangingPunct="1"/>
            <a:r>
              <a:rPr lang="en-GB" sz="2400" smtClean="0"/>
              <a:t>Classes may be arranged in a class hierarchy </a:t>
            </a:r>
            <a:br>
              <a:rPr lang="en-GB" sz="2400" smtClean="0"/>
            </a:br>
            <a:r>
              <a:rPr lang="en-GB" sz="2400" smtClean="0"/>
              <a:t>where one class (a super-class) is a generalisation of one or more other classes (sub-classes).</a:t>
            </a:r>
          </a:p>
          <a:p>
            <a:pPr marL="488950" indent="-488950" defTabSz="962025" eaLnBrk="1" hangingPunct="1"/>
            <a:r>
              <a:rPr lang="en-GB" sz="2400" smtClean="0"/>
              <a:t>A sub-class inherits the attributes and </a:t>
            </a:r>
            <a:br>
              <a:rPr lang="en-GB" sz="2400" smtClean="0"/>
            </a:br>
            <a:r>
              <a:rPr lang="en-GB" sz="2400" smtClean="0"/>
              <a:t>operations from its super class and may add </a:t>
            </a:r>
            <a:br>
              <a:rPr lang="en-GB" sz="2400" smtClean="0"/>
            </a:br>
            <a:r>
              <a:rPr lang="en-GB" sz="2400" smtClean="0"/>
              <a:t>new methods or attributes of its own.</a:t>
            </a:r>
          </a:p>
          <a:p>
            <a:pPr marL="488950" indent="-488950" defTabSz="962025" eaLnBrk="1" hangingPunct="1"/>
            <a:r>
              <a:rPr lang="en-GB" sz="2400" smtClean="0"/>
              <a:t>Generalisation in the UML is implemented as inheritance in OO programming languages.</a:t>
            </a:r>
          </a:p>
        </p:txBody>
      </p:sp>
      <p:sp>
        <p:nvSpPr>
          <p:cNvPr id="59394" name="Slide Number Placeholder 5"/>
          <p:cNvSpPr>
            <a:spLocks noGrp="1"/>
          </p:cNvSpPr>
          <p:nvPr>
            <p:ph type="sldNum" sz="quarter" idx="12"/>
          </p:nvPr>
        </p:nvSpPr>
        <p:spPr>
          <a:noFill/>
        </p:spPr>
        <p:txBody>
          <a:bodyPr/>
          <a:lstStyle/>
          <a:p>
            <a:fld id="{130B0287-6253-4DB0-A967-0DBB28CE6649}" type="slidenum">
              <a:rPr lang="en-US" smtClean="0"/>
              <a:pPr/>
              <a:t>54</a:t>
            </a:fld>
            <a:endParaRPr lang="en-US" smtClean="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noFill/>
        </p:spPr>
        <p:txBody>
          <a:bodyPr lIns="90840" tIns="44623" rIns="90840" bIns="44623"/>
          <a:lstStyle/>
          <a:p>
            <a:pPr eaLnBrk="1" hangingPunct="1"/>
            <a:r>
              <a:rPr lang="en-GB" smtClean="0"/>
              <a:t>A generalisation hierarchy</a:t>
            </a:r>
          </a:p>
        </p:txBody>
      </p:sp>
      <p:sp>
        <p:nvSpPr>
          <p:cNvPr id="60418" name="Slide Number Placeholder 5"/>
          <p:cNvSpPr>
            <a:spLocks noGrp="1"/>
          </p:cNvSpPr>
          <p:nvPr>
            <p:ph type="sldNum" sz="quarter" idx="12"/>
          </p:nvPr>
        </p:nvSpPr>
        <p:spPr>
          <a:noFill/>
        </p:spPr>
        <p:txBody>
          <a:bodyPr/>
          <a:lstStyle/>
          <a:p>
            <a:fld id="{F3CB88AB-8709-4A3B-AD97-4F84A660BF48}" type="slidenum">
              <a:rPr lang="en-US" smtClean="0"/>
              <a:pPr/>
              <a:t>55</a:t>
            </a:fld>
            <a:endParaRPr lang="en-US" smtClean="0"/>
          </a:p>
        </p:txBody>
      </p:sp>
      <p:sp>
        <p:nvSpPr>
          <p:cNvPr id="60420" name="Rectangle 3"/>
          <p:cNvSpPr>
            <a:spLocks noChangeArrowheads="1"/>
          </p:cNvSpPr>
          <p:nvPr/>
        </p:nvSpPr>
        <p:spPr bwMode="auto">
          <a:xfrm>
            <a:off x="1447800" y="1828800"/>
            <a:ext cx="5715000" cy="4648200"/>
          </a:xfrm>
          <a:prstGeom prst="rect">
            <a:avLst/>
          </a:prstGeom>
          <a:solidFill>
            <a:srgbClr val="CCFFFF"/>
          </a:solidFill>
          <a:ln w="12700">
            <a:noFill/>
            <a:miter lim="800000"/>
            <a:headEnd/>
            <a:tailEnd/>
          </a:ln>
        </p:spPr>
        <p:txBody>
          <a:bodyPr wrap="none" anchor="ctr"/>
          <a:lstStyle/>
          <a:p>
            <a:endParaRPr lang="en-US"/>
          </a:p>
        </p:txBody>
      </p:sp>
      <p:pic>
        <p:nvPicPr>
          <p:cNvPr id="60421" name="Picture 4" descr="14.3 GeneralHierar(12.3).eps                                   0007B876Macintosh HD                   B8AA5F2E:"/>
          <p:cNvPicPr>
            <a:picLocks noChangeAspect="1" noChangeArrowheads="1"/>
          </p:cNvPicPr>
          <p:nvPr/>
        </p:nvPicPr>
        <p:blipFill>
          <a:blip r:embed="rId3" cstate="print"/>
          <a:srcRect/>
          <a:stretch>
            <a:fillRect/>
          </a:stretch>
        </p:blipFill>
        <p:spPr bwMode="auto">
          <a:xfrm>
            <a:off x="1752600" y="1905000"/>
            <a:ext cx="4876800" cy="4419600"/>
          </a:xfrm>
          <a:prstGeom prst="rect">
            <a:avLst/>
          </a:prstGeom>
          <a:noFill/>
          <a:ln w="9525">
            <a:noFill/>
            <a:miter lim="800000"/>
            <a:headEnd/>
            <a:tailEnd/>
          </a:ln>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noFill/>
        </p:spPr>
        <p:txBody>
          <a:bodyPr lIns="90840" tIns="44623" rIns="90840" bIns="44623"/>
          <a:lstStyle/>
          <a:p>
            <a:pPr eaLnBrk="1" hangingPunct="1"/>
            <a:r>
              <a:rPr lang="en-GB" smtClean="0"/>
              <a:t>Advantages of inheritance</a:t>
            </a:r>
          </a:p>
        </p:txBody>
      </p:sp>
      <p:sp>
        <p:nvSpPr>
          <p:cNvPr id="61444" name="Rectangle 3"/>
          <p:cNvSpPr>
            <a:spLocks noGrp="1" noChangeArrowheads="1"/>
          </p:cNvSpPr>
          <p:nvPr>
            <p:ph idx="1"/>
          </p:nvPr>
        </p:nvSpPr>
        <p:spPr>
          <a:noFill/>
        </p:spPr>
        <p:txBody>
          <a:bodyPr lIns="90840" tIns="44623" rIns="90840" bIns="44623"/>
          <a:lstStyle/>
          <a:p>
            <a:pPr eaLnBrk="1" hangingPunct="1"/>
            <a:r>
              <a:rPr lang="en-GB" smtClean="0"/>
              <a:t>It is an abstraction mechanism which may be used to classify entities.</a:t>
            </a:r>
          </a:p>
          <a:p>
            <a:pPr eaLnBrk="1" hangingPunct="1"/>
            <a:r>
              <a:rPr lang="en-GB" smtClean="0"/>
              <a:t>It is a reuse mechanism at both the design and the programming level.</a:t>
            </a:r>
          </a:p>
          <a:p>
            <a:pPr eaLnBrk="1" hangingPunct="1"/>
            <a:r>
              <a:rPr lang="en-GB" smtClean="0"/>
              <a:t>The inheritance graph is a source of organisational knowledge about domains and systems.</a:t>
            </a:r>
          </a:p>
        </p:txBody>
      </p:sp>
      <p:sp>
        <p:nvSpPr>
          <p:cNvPr id="61442" name="Slide Number Placeholder 5"/>
          <p:cNvSpPr>
            <a:spLocks noGrp="1"/>
          </p:cNvSpPr>
          <p:nvPr>
            <p:ph type="sldNum" sz="quarter" idx="12"/>
          </p:nvPr>
        </p:nvSpPr>
        <p:spPr>
          <a:noFill/>
        </p:spPr>
        <p:txBody>
          <a:bodyPr/>
          <a:lstStyle/>
          <a:p>
            <a:fld id="{92A94C36-FD78-4669-AA31-D057960AEFEC}" type="slidenum">
              <a:rPr lang="en-US" smtClean="0"/>
              <a:pPr/>
              <a:t>56</a:t>
            </a:fld>
            <a:endParaRPr lang="en-US" smtClean="0"/>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noFill/>
        </p:spPr>
        <p:txBody>
          <a:bodyPr lIns="90840" tIns="44623" rIns="90840" bIns="44623"/>
          <a:lstStyle/>
          <a:p>
            <a:pPr eaLnBrk="1" hangingPunct="1"/>
            <a:r>
              <a:rPr lang="en-GB" smtClean="0"/>
              <a:t>Problems with inheritance</a:t>
            </a:r>
          </a:p>
        </p:txBody>
      </p:sp>
      <p:sp>
        <p:nvSpPr>
          <p:cNvPr id="62468" name="Rectangle 3"/>
          <p:cNvSpPr>
            <a:spLocks noGrp="1" noChangeArrowheads="1"/>
          </p:cNvSpPr>
          <p:nvPr>
            <p:ph idx="1"/>
          </p:nvPr>
        </p:nvSpPr>
        <p:spPr>
          <a:noFill/>
        </p:spPr>
        <p:txBody>
          <a:bodyPr lIns="90840" tIns="44623" rIns="90840" bIns="44623"/>
          <a:lstStyle/>
          <a:p>
            <a:pPr eaLnBrk="1" hangingPunct="1"/>
            <a:r>
              <a:rPr lang="en-GB" sz="2800" smtClean="0"/>
              <a:t>Object classes are not self-contained. they cannot be understood without reference to their super-classes.</a:t>
            </a:r>
          </a:p>
          <a:p>
            <a:pPr eaLnBrk="1" hangingPunct="1"/>
            <a:r>
              <a:rPr lang="en-GB" sz="2800" smtClean="0"/>
              <a:t>Designers have a tendency to reuse the inheritance graph created during analysis. Can lead to significant inefficiency.</a:t>
            </a:r>
          </a:p>
          <a:p>
            <a:pPr eaLnBrk="1" hangingPunct="1"/>
            <a:r>
              <a:rPr lang="en-GB" sz="2800" smtClean="0"/>
              <a:t>The inheritance graphs of analysis, design and implementation have different functions and should be separately maintained.</a:t>
            </a:r>
          </a:p>
        </p:txBody>
      </p:sp>
      <p:sp>
        <p:nvSpPr>
          <p:cNvPr id="62466" name="Slide Number Placeholder 5"/>
          <p:cNvSpPr>
            <a:spLocks noGrp="1"/>
          </p:cNvSpPr>
          <p:nvPr>
            <p:ph type="sldNum" sz="quarter" idx="12"/>
          </p:nvPr>
        </p:nvSpPr>
        <p:spPr>
          <a:noFill/>
        </p:spPr>
        <p:txBody>
          <a:bodyPr/>
          <a:lstStyle/>
          <a:p>
            <a:fld id="{2B917BAC-3FD3-4BC1-9DA6-F2B2EA35D2A2}" type="slidenum">
              <a:rPr lang="en-US" smtClean="0"/>
              <a:pPr/>
              <a:t>57</a:t>
            </a:fld>
            <a:endParaRPr lang="en-US" smtClean="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pPr eaLnBrk="1" hangingPunct="1"/>
            <a:r>
              <a:rPr lang="en-GB" smtClean="0"/>
              <a:t>UML associations</a:t>
            </a:r>
          </a:p>
        </p:txBody>
      </p:sp>
      <p:sp>
        <p:nvSpPr>
          <p:cNvPr id="63492" name="Rectangle 3"/>
          <p:cNvSpPr>
            <a:spLocks noGrp="1" noChangeArrowheads="1"/>
          </p:cNvSpPr>
          <p:nvPr>
            <p:ph idx="1"/>
          </p:nvPr>
        </p:nvSpPr>
        <p:spPr/>
        <p:txBody>
          <a:bodyPr/>
          <a:lstStyle/>
          <a:p>
            <a:pPr marL="488950" indent="-488950" defTabSz="962025" eaLnBrk="1" hangingPunct="1"/>
            <a:r>
              <a:rPr lang="en-GB" sz="2400" smtClean="0"/>
              <a:t>Objects and object classes participate in relationships with other objects and object classes.</a:t>
            </a:r>
          </a:p>
          <a:p>
            <a:pPr marL="488950" indent="-488950" defTabSz="962025" eaLnBrk="1" hangingPunct="1"/>
            <a:r>
              <a:rPr lang="en-GB" sz="2400" smtClean="0"/>
              <a:t>In the UML, a generalised relationship is indicated by an association.</a:t>
            </a:r>
          </a:p>
          <a:p>
            <a:pPr marL="488950" indent="-488950" defTabSz="962025" eaLnBrk="1" hangingPunct="1"/>
            <a:r>
              <a:rPr lang="en-GB" sz="2400" smtClean="0"/>
              <a:t>Associations may be annotated with information that describes the association.</a:t>
            </a:r>
          </a:p>
          <a:p>
            <a:pPr marL="488950" indent="-488950" defTabSz="962025" eaLnBrk="1" hangingPunct="1"/>
            <a:r>
              <a:rPr lang="en-GB" sz="2400" smtClean="0"/>
              <a:t>Associations are general but may indicate that an attribute of an object is an associated object or that a method relies on an associated object.</a:t>
            </a:r>
          </a:p>
        </p:txBody>
      </p:sp>
      <p:sp>
        <p:nvSpPr>
          <p:cNvPr id="63490" name="Slide Number Placeholder 5"/>
          <p:cNvSpPr>
            <a:spLocks noGrp="1"/>
          </p:cNvSpPr>
          <p:nvPr>
            <p:ph type="sldNum" sz="quarter" idx="12"/>
          </p:nvPr>
        </p:nvSpPr>
        <p:spPr>
          <a:noFill/>
        </p:spPr>
        <p:txBody>
          <a:bodyPr/>
          <a:lstStyle/>
          <a:p>
            <a:fld id="{F0A1398C-CDA7-4178-BA6B-017AF7984DBB}" type="slidenum">
              <a:rPr lang="en-US" smtClean="0"/>
              <a:pPr/>
              <a:t>58</a:t>
            </a:fld>
            <a:endParaRPr lang="en-US" smtClean="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a:noFill/>
        </p:spPr>
        <p:txBody>
          <a:bodyPr lIns="90840" tIns="44623" rIns="90840" bIns="44623"/>
          <a:lstStyle/>
          <a:p>
            <a:pPr eaLnBrk="1" hangingPunct="1"/>
            <a:r>
              <a:rPr lang="en-GB" smtClean="0"/>
              <a:t>An association model</a:t>
            </a:r>
          </a:p>
        </p:txBody>
      </p:sp>
      <p:sp>
        <p:nvSpPr>
          <p:cNvPr id="64514" name="Slide Number Placeholder 5"/>
          <p:cNvSpPr>
            <a:spLocks noGrp="1"/>
          </p:cNvSpPr>
          <p:nvPr>
            <p:ph type="sldNum" sz="quarter" idx="12"/>
          </p:nvPr>
        </p:nvSpPr>
        <p:spPr>
          <a:noFill/>
        </p:spPr>
        <p:txBody>
          <a:bodyPr/>
          <a:lstStyle/>
          <a:p>
            <a:fld id="{D5AA63D1-1A38-4DCC-ADD5-66D3CA7E9797}" type="slidenum">
              <a:rPr lang="en-US" smtClean="0"/>
              <a:pPr/>
              <a:t>59</a:t>
            </a:fld>
            <a:endParaRPr lang="en-US" smtClean="0"/>
          </a:p>
        </p:txBody>
      </p:sp>
      <p:sp>
        <p:nvSpPr>
          <p:cNvPr id="64516" name="Rectangle 3"/>
          <p:cNvSpPr>
            <a:spLocks noChangeArrowheads="1"/>
          </p:cNvSpPr>
          <p:nvPr/>
        </p:nvSpPr>
        <p:spPr bwMode="auto">
          <a:xfrm>
            <a:off x="838200" y="2286000"/>
            <a:ext cx="7696200" cy="3810000"/>
          </a:xfrm>
          <a:prstGeom prst="rect">
            <a:avLst/>
          </a:prstGeom>
          <a:solidFill>
            <a:srgbClr val="CCFFFF"/>
          </a:solidFill>
          <a:ln w="12700">
            <a:noFill/>
            <a:miter lim="800000"/>
            <a:headEnd/>
            <a:tailEnd/>
          </a:ln>
        </p:spPr>
        <p:txBody>
          <a:bodyPr wrap="none" anchor="ctr"/>
          <a:lstStyle/>
          <a:p>
            <a:endParaRPr lang="en-US"/>
          </a:p>
        </p:txBody>
      </p:sp>
      <p:pic>
        <p:nvPicPr>
          <p:cNvPr id="64517" name="Picture 4" descr="14.4 AssocModel(12.4).eps                                      0007B876Macintosh HD                   B8AA5F2E:"/>
          <p:cNvPicPr>
            <a:picLocks noChangeAspect="1" noChangeArrowheads="1"/>
          </p:cNvPicPr>
          <p:nvPr/>
        </p:nvPicPr>
        <p:blipFill>
          <a:blip r:embed="rId3" cstate="print"/>
          <a:srcRect/>
          <a:stretch>
            <a:fillRect/>
          </a:stretch>
        </p:blipFill>
        <p:spPr bwMode="auto">
          <a:xfrm>
            <a:off x="1524000" y="2895600"/>
            <a:ext cx="6096000" cy="2828925"/>
          </a:xfrm>
          <a:prstGeom prst="rect">
            <a:avLst/>
          </a:prstGeom>
          <a:noFill/>
          <a:ln w="9525">
            <a:noFill/>
            <a:miter lim="800000"/>
            <a:headEnd/>
            <a:tailEnd/>
          </a:ln>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GB" sz="4000" smtClean="0"/>
              <a:t>Advantages of explicit architecture</a:t>
            </a:r>
            <a:endParaRPr lang="en-GB" smtClean="0"/>
          </a:p>
        </p:txBody>
      </p:sp>
      <p:sp>
        <p:nvSpPr>
          <p:cNvPr id="10244" name="Rectangle 3"/>
          <p:cNvSpPr>
            <a:spLocks noGrp="1" noChangeArrowheads="1"/>
          </p:cNvSpPr>
          <p:nvPr>
            <p:ph idx="1"/>
          </p:nvPr>
        </p:nvSpPr>
        <p:spPr/>
        <p:txBody>
          <a:bodyPr/>
          <a:lstStyle/>
          <a:p>
            <a:pPr marL="488950" indent="-488950" defTabSz="962025" eaLnBrk="1" hangingPunct="1">
              <a:lnSpc>
                <a:spcPct val="90000"/>
              </a:lnSpc>
            </a:pPr>
            <a:r>
              <a:rPr lang="en-GB" sz="2800" smtClean="0"/>
              <a:t>Stakeholder communication</a:t>
            </a:r>
          </a:p>
          <a:p>
            <a:pPr marL="1089025" lvl="1" indent="-479425" defTabSz="962025" eaLnBrk="1" hangingPunct="1">
              <a:lnSpc>
                <a:spcPct val="90000"/>
              </a:lnSpc>
            </a:pPr>
            <a:r>
              <a:rPr lang="en-GB" sz="2400" smtClean="0"/>
              <a:t>Architecture may be used as a focus of discussion by system stakeholders.</a:t>
            </a:r>
          </a:p>
          <a:p>
            <a:pPr marL="488950" indent="-488950" defTabSz="962025" eaLnBrk="1" hangingPunct="1">
              <a:lnSpc>
                <a:spcPct val="90000"/>
              </a:lnSpc>
            </a:pPr>
            <a:r>
              <a:rPr lang="en-GB" sz="2800" smtClean="0"/>
              <a:t>System analysis</a:t>
            </a:r>
          </a:p>
          <a:p>
            <a:pPr marL="1089025" lvl="1" indent="-479425" defTabSz="962025" eaLnBrk="1" hangingPunct="1">
              <a:lnSpc>
                <a:spcPct val="90000"/>
              </a:lnSpc>
            </a:pPr>
            <a:r>
              <a:rPr lang="en-GB" sz="2400" smtClean="0"/>
              <a:t>Means that analysis of whether the system can meet its non-functional requirements is possible.</a:t>
            </a:r>
          </a:p>
          <a:p>
            <a:pPr marL="488950" indent="-488950" defTabSz="962025" eaLnBrk="1" hangingPunct="1">
              <a:lnSpc>
                <a:spcPct val="90000"/>
              </a:lnSpc>
            </a:pPr>
            <a:r>
              <a:rPr lang="en-GB" sz="2800" smtClean="0"/>
              <a:t>Large-scale reuse</a:t>
            </a:r>
          </a:p>
          <a:p>
            <a:pPr marL="1089025" lvl="1" indent="-479425" defTabSz="962025" eaLnBrk="1" hangingPunct="1">
              <a:lnSpc>
                <a:spcPct val="90000"/>
              </a:lnSpc>
            </a:pPr>
            <a:r>
              <a:rPr lang="en-GB" sz="2400" smtClean="0"/>
              <a:t>The architecture may be reusable across a range of systems.</a:t>
            </a:r>
          </a:p>
        </p:txBody>
      </p:sp>
      <p:sp>
        <p:nvSpPr>
          <p:cNvPr id="10242" name="Slide Number Placeholder 5"/>
          <p:cNvSpPr>
            <a:spLocks noGrp="1"/>
          </p:cNvSpPr>
          <p:nvPr>
            <p:ph type="sldNum" sz="quarter" idx="12"/>
          </p:nvPr>
        </p:nvSpPr>
        <p:spPr>
          <a:noFill/>
        </p:spPr>
        <p:txBody>
          <a:bodyPr/>
          <a:lstStyle/>
          <a:p>
            <a:fld id="{6604AD13-BB5B-4901-8343-C6D099EA5F08}" type="slidenum">
              <a:rPr lang="en-US" smtClean="0"/>
              <a:pPr/>
              <a:t>6</a:t>
            </a:fld>
            <a:endParaRPr lang="en-US" smtClean="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a:noFill/>
        </p:spPr>
        <p:txBody>
          <a:bodyPr lIns="90840" tIns="44623" rIns="90840" bIns="44623"/>
          <a:lstStyle/>
          <a:p>
            <a:pPr eaLnBrk="1" hangingPunct="1"/>
            <a:r>
              <a:rPr lang="en-GB" smtClean="0"/>
              <a:t>Concurrent objects</a:t>
            </a:r>
          </a:p>
        </p:txBody>
      </p:sp>
      <p:sp>
        <p:nvSpPr>
          <p:cNvPr id="65540" name="Rectangle 3"/>
          <p:cNvSpPr>
            <a:spLocks noGrp="1" noChangeArrowheads="1"/>
          </p:cNvSpPr>
          <p:nvPr>
            <p:ph idx="1"/>
          </p:nvPr>
        </p:nvSpPr>
        <p:spPr>
          <a:noFill/>
        </p:spPr>
        <p:txBody>
          <a:bodyPr lIns="90840" tIns="44623" rIns="90840" bIns="44623"/>
          <a:lstStyle/>
          <a:p>
            <a:pPr eaLnBrk="1" hangingPunct="1"/>
            <a:r>
              <a:rPr lang="en-GB" sz="2800" smtClean="0"/>
              <a:t>The nature of objects as self-contained entities make them suitable for concurrent </a:t>
            </a:r>
            <a:br>
              <a:rPr lang="en-GB" sz="2800" smtClean="0"/>
            </a:br>
            <a:r>
              <a:rPr lang="en-GB" sz="2800" smtClean="0"/>
              <a:t>implementation.</a:t>
            </a:r>
          </a:p>
          <a:p>
            <a:pPr eaLnBrk="1" hangingPunct="1"/>
            <a:r>
              <a:rPr lang="en-GB" sz="2800" smtClean="0"/>
              <a:t>The message-passing model of object </a:t>
            </a:r>
            <a:br>
              <a:rPr lang="en-GB" sz="2800" smtClean="0"/>
            </a:br>
            <a:r>
              <a:rPr lang="en-GB" sz="2800" smtClean="0"/>
              <a:t>communication can be implemented directly if objects are running on separate processors in a distributed system.</a:t>
            </a:r>
          </a:p>
        </p:txBody>
      </p:sp>
      <p:sp>
        <p:nvSpPr>
          <p:cNvPr id="65538" name="Slide Number Placeholder 5"/>
          <p:cNvSpPr>
            <a:spLocks noGrp="1"/>
          </p:cNvSpPr>
          <p:nvPr>
            <p:ph type="sldNum" sz="quarter" idx="12"/>
          </p:nvPr>
        </p:nvSpPr>
        <p:spPr>
          <a:noFill/>
        </p:spPr>
        <p:txBody>
          <a:bodyPr/>
          <a:lstStyle/>
          <a:p>
            <a:fld id="{22C3A732-C467-4BFA-A0DD-204FD3554975}" type="slidenum">
              <a:rPr lang="en-US" smtClean="0"/>
              <a:pPr/>
              <a:t>60</a:t>
            </a:fld>
            <a:endParaRPr lang="en-US" smtClean="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noFill/>
        </p:spPr>
        <p:txBody>
          <a:bodyPr lIns="90840" tIns="44623" rIns="90840" bIns="44623"/>
          <a:lstStyle/>
          <a:p>
            <a:pPr eaLnBrk="1" hangingPunct="1"/>
            <a:r>
              <a:rPr lang="en-GB" smtClean="0"/>
              <a:t>Servers and active objects</a:t>
            </a:r>
          </a:p>
        </p:txBody>
      </p:sp>
      <p:sp>
        <p:nvSpPr>
          <p:cNvPr id="66564" name="Rectangle 3"/>
          <p:cNvSpPr>
            <a:spLocks noGrp="1" noChangeArrowheads="1"/>
          </p:cNvSpPr>
          <p:nvPr>
            <p:ph idx="1"/>
          </p:nvPr>
        </p:nvSpPr>
        <p:spPr>
          <a:xfrm>
            <a:off x="1143000" y="1828800"/>
            <a:ext cx="7772400" cy="4419600"/>
          </a:xfrm>
          <a:noFill/>
        </p:spPr>
        <p:txBody>
          <a:bodyPr lIns="90840" tIns="44623" rIns="90840" bIns="44623"/>
          <a:lstStyle/>
          <a:p>
            <a:pPr marL="488950" indent="-488950" defTabSz="962025" eaLnBrk="1" hangingPunct="1">
              <a:lnSpc>
                <a:spcPct val="90000"/>
              </a:lnSpc>
            </a:pPr>
            <a:r>
              <a:rPr lang="en-GB" sz="2800" smtClean="0"/>
              <a:t>Servers. </a:t>
            </a:r>
          </a:p>
          <a:p>
            <a:pPr marL="1089025" lvl="1" indent="-479425" defTabSz="962025" eaLnBrk="1" hangingPunct="1">
              <a:lnSpc>
                <a:spcPct val="90000"/>
              </a:lnSpc>
            </a:pPr>
            <a:r>
              <a:rPr lang="en-GB" sz="2400" smtClean="0"/>
              <a:t>The object is implemented as a parallel process (server) </a:t>
            </a:r>
            <a:br>
              <a:rPr lang="en-GB" sz="2400" smtClean="0"/>
            </a:br>
            <a:r>
              <a:rPr lang="en-GB" sz="2400" smtClean="0"/>
              <a:t>with entry points corresponding to object operations. If no </a:t>
            </a:r>
            <a:br>
              <a:rPr lang="en-GB" sz="2400" smtClean="0"/>
            </a:br>
            <a:r>
              <a:rPr lang="en-GB" sz="2400" smtClean="0"/>
              <a:t>calls are made to it, the object suspends itself and waits for further requests for service.</a:t>
            </a:r>
          </a:p>
          <a:p>
            <a:pPr marL="488950" indent="-488950" defTabSz="962025" eaLnBrk="1" hangingPunct="1">
              <a:lnSpc>
                <a:spcPct val="90000"/>
              </a:lnSpc>
            </a:pPr>
            <a:r>
              <a:rPr lang="en-GB" sz="2800" smtClean="0"/>
              <a:t>Active objects</a:t>
            </a:r>
          </a:p>
          <a:p>
            <a:pPr marL="1089025" lvl="1" indent="-479425" defTabSz="962025" eaLnBrk="1" hangingPunct="1">
              <a:lnSpc>
                <a:spcPct val="90000"/>
              </a:lnSpc>
            </a:pPr>
            <a:r>
              <a:rPr lang="en-GB" sz="2400" smtClean="0"/>
              <a:t>Objects are implemented as parallel processes and the </a:t>
            </a:r>
            <a:br>
              <a:rPr lang="en-GB" sz="2400" smtClean="0"/>
            </a:br>
            <a:r>
              <a:rPr lang="en-GB" sz="2400" smtClean="0"/>
              <a:t>internal object state may be changed by the object itself and not simply by external calls.</a:t>
            </a:r>
          </a:p>
        </p:txBody>
      </p:sp>
      <p:sp>
        <p:nvSpPr>
          <p:cNvPr id="66562" name="Slide Number Placeholder 5"/>
          <p:cNvSpPr>
            <a:spLocks noGrp="1"/>
          </p:cNvSpPr>
          <p:nvPr>
            <p:ph type="sldNum" sz="quarter" idx="12"/>
          </p:nvPr>
        </p:nvSpPr>
        <p:spPr>
          <a:noFill/>
        </p:spPr>
        <p:txBody>
          <a:bodyPr/>
          <a:lstStyle/>
          <a:p>
            <a:fld id="{7D87FB4C-2D09-41BF-B58A-F9AF30ADFCE0}" type="slidenum">
              <a:rPr lang="en-US" smtClean="0"/>
              <a:pPr/>
              <a:t>61</a:t>
            </a:fld>
            <a:endParaRPr lang="en-US" smtClean="0"/>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noFill/>
        </p:spPr>
        <p:txBody>
          <a:bodyPr lIns="90840" tIns="44623" rIns="90840" bIns="44623"/>
          <a:lstStyle/>
          <a:p>
            <a:pPr eaLnBrk="1" hangingPunct="1"/>
            <a:r>
              <a:rPr lang="en-GB" smtClean="0"/>
              <a:t>Active transponder object</a:t>
            </a:r>
          </a:p>
        </p:txBody>
      </p:sp>
      <p:sp>
        <p:nvSpPr>
          <p:cNvPr id="67588" name="Rectangle 3"/>
          <p:cNvSpPr>
            <a:spLocks noGrp="1" noChangeArrowheads="1"/>
          </p:cNvSpPr>
          <p:nvPr>
            <p:ph idx="1"/>
          </p:nvPr>
        </p:nvSpPr>
        <p:spPr>
          <a:noFill/>
        </p:spPr>
        <p:txBody>
          <a:bodyPr lIns="90840" tIns="44623" rIns="90840" bIns="44623"/>
          <a:lstStyle/>
          <a:p>
            <a:pPr eaLnBrk="1" hangingPunct="1"/>
            <a:r>
              <a:rPr lang="en-GB" sz="2800" smtClean="0"/>
              <a:t>Active objects may have their attributes modified by operations but may also update them autonomously using internal operations.</a:t>
            </a:r>
          </a:p>
          <a:p>
            <a:pPr eaLnBrk="1" hangingPunct="1"/>
            <a:r>
              <a:rPr lang="en-GB" sz="2800" smtClean="0"/>
              <a:t>A </a:t>
            </a:r>
            <a:r>
              <a:rPr lang="en-GB" sz="2800" smtClean="0">
                <a:solidFill>
                  <a:schemeClr val="tx2"/>
                </a:solidFill>
              </a:rPr>
              <a:t>Transponder</a:t>
            </a:r>
            <a:r>
              <a:rPr lang="en-GB" sz="2800" smtClean="0"/>
              <a:t> object broadcasts an aircraft’s position. The position may be updated using a satellite positioning system. The object periodically update the position by triangulation from satellites.</a:t>
            </a:r>
          </a:p>
        </p:txBody>
      </p:sp>
      <p:sp>
        <p:nvSpPr>
          <p:cNvPr id="67586" name="Slide Number Placeholder 5"/>
          <p:cNvSpPr>
            <a:spLocks noGrp="1"/>
          </p:cNvSpPr>
          <p:nvPr>
            <p:ph type="sldNum" sz="quarter" idx="12"/>
          </p:nvPr>
        </p:nvSpPr>
        <p:spPr>
          <a:noFill/>
        </p:spPr>
        <p:txBody>
          <a:bodyPr/>
          <a:lstStyle/>
          <a:p>
            <a:fld id="{A07BD8B2-EDC1-4C68-9838-34DEA1D04193}" type="slidenum">
              <a:rPr lang="en-US" smtClean="0"/>
              <a:pPr/>
              <a:t>62</a:t>
            </a:fld>
            <a:endParaRPr lang="en-US" smtClean="0"/>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a:noFill/>
        </p:spPr>
        <p:txBody>
          <a:bodyPr lIns="90840" tIns="44623" rIns="90840" bIns="44623"/>
          <a:lstStyle/>
          <a:p>
            <a:pPr eaLnBrk="1" hangingPunct="1"/>
            <a:r>
              <a:rPr lang="en-GB" smtClean="0"/>
              <a:t>An active transponder object</a:t>
            </a:r>
          </a:p>
        </p:txBody>
      </p:sp>
      <p:sp>
        <p:nvSpPr>
          <p:cNvPr id="68610" name="Slide Number Placeholder 5"/>
          <p:cNvSpPr>
            <a:spLocks noGrp="1"/>
          </p:cNvSpPr>
          <p:nvPr>
            <p:ph type="sldNum" sz="quarter" idx="12"/>
          </p:nvPr>
        </p:nvSpPr>
        <p:spPr>
          <a:noFill/>
        </p:spPr>
        <p:txBody>
          <a:bodyPr/>
          <a:lstStyle/>
          <a:p>
            <a:fld id="{B858DB1D-1BCD-4F54-B375-7DA767D75687}" type="slidenum">
              <a:rPr lang="en-US" smtClean="0"/>
              <a:pPr/>
              <a:t>63</a:t>
            </a:fld>
            <a:endParaRPr lang="en-US" smtClean="0"/>
          </a:p>
        </p:txBody>
      </p:sp>
      <p:sp>
        <p:nvSpPr>
          <p:cNvPr id="68612" name="Rectangle 3"/>
          <p:cNvSpPr>
            <a:spLocks noChangeArrowheads="1"/>
          </p:cNvSpPr>
          <p:nvPr/>
        </p:nvSpPr>
        <p:spPr bwMode="auto">
          <a:xfrm>
            <a:off x="1295400" y="1828800"/>
            <a:ext cx="7543800" cy="4648200"/>
          </a:xfrm>
          <a:prstGeom prst="rect">
            <a:avLst/>
          </a:prstGeom>
          <a:solidFill>
            <a:srgbClr val="CCFFFF"/>
          </a:solidFill>
          <a:ln w="12700">
            <a:noFill/>
            <a:miter lim="800000"/>
            <a:headEnd/>
            <a:tailEnd/>
          </a:ln>
        </p:spPr>
        <p:txBody>
          <a:bodyPr wrap="none" anchor="ctr"/>
          <a:lstStyle/>
          <a:p>
            <a:endParaRPr lang="en-US"/>
          </a:p>
        </p:txBody>
      </p:sp>
      <p:sp>
        <p:nvSpPr>
          <p:cNvPr id="68613" name="Rectangle 4"/>
          <p:cNvSpPr>
            <a:spLocks noChangeArrowheads="1"/>
          </p:cNvSpPr>
          <p:nvPr/>
        </p:nvSpPr>
        <p:spPr bwMode="auto">
          <a:xfrm>
            <a:off x="1752600" y="1905000"/>
            <a:ext cx="6770688" cy="4473575"/>
          </a:xfrm>
          <a:prstGeom prst="rect">
            <a:avLst/>
          </a:prstGeom>
          <a:noFill/>
          <a:ln w="12700">
            <a:noFill/>
            <a:miter lim="800000"/>
            <a:headEnd/>
            <a:tailEnd/>
          </a:ln>
        </p:spPr>
        <p:txBody>
          <a:bodyPr>
            <a:spAutoFit/>
          </a:bodyPr>
          <a:lstStyle/>
          <a:p>
            <a:r>
              <a:rPr lang="en-US" sz="1200">
                <a:solidFill>
                  <a:srgbClr val="000000"/>
                </a:solidFill>
                <a:latin typeface="Helvetica" charset="0"/>
              </a:rPr>
              <a:t>class Transponder extends Thread {</a:t>
            </a:r>
          </a:p>
          <a:p>
            <a:endParaRPr lang="en-US" sz="1200">
              <a:solidFill>
                <a:srgbClr val="000000"/>
              </a:solidFill>
              <a:latin typeface="Helvetica" charset="0"/>
            </a:endParaRPr>
          </a:p>
          <a:p>
            <a:r>
              <a:rPr lang="en-US" sz="1200">
                <a:solidFill>
                  <a:srgbClr val="000000"/>
                </a:solidFill>
                <a:latin typeface="Helvetica" charset="0"/>
              </a:rPr>
              <a:t>	Position currentPosition ;</a:t>
            </a:r>
          </a:p>
          <a:p>
            <a:r>
              <a:rPr lang="en-US" sz="1200">
                <a:solidFill>
                  <a:srgbClr val="000000"/>
                </a:solidFill>
                <a:latin typeface="Helvetica" charset="0"/>
              </a:rPr>
              <a:t>	Coords c1, c2 ;</a:t>
            </a:r>
          </a:p>
          <a:p>
            <a:r>
              <a:rPr lang="en-US" sz="1200">
                <a:solidFill>
                  <a:srgbClr val="000000"/>
                </a:solidFill>
                <a:latin typeface="Helvetica" charset="0"/>
              </a:rPr>
              <a:t>	Satellite sat1, sat2 ;</a:t>
            </a:r>
          </a:p>
          <a:p>
            <a:r>
              <a:rPr lang="en-US" sz="1200">
                <a:solidFill>
                  <a:srgbClr val="000000"/>
                </a:solidFill>
                <a:latin typeface="Helvetica" charset="0"/>
              </a:rPr>
              <a:t>	Navigator theNavigator ;</a:t>
            </a:r>
          </a:p>
          <a:p>
            <a:r>
              <a:rPr lang="en-US" sz="1200">
                <a:solidFill>
                  <a:srgbClr val="000000"/>
                </a:solidFill>
                <a:latin typeface="Helvetica" charset="0"/>
              </a:rPr>
              <a:t>	</a:t>
            </a:r>
          </a:p>
          <a:p>
            <a:r>
              <a:rPr lang="en-US" sz="1200">
                <a:solidFill>
                  <a:srgbClr val="000000"/>
                </a:solidFill>
                <a:latin typeface="Helvetica" charset="0"/>
              </a:rPr>
              <a:t>	public Position givePosition () </a:t>
            </a:r>
          </a:p>
          <a:p>
            <a:r>
              <a:rPr lang="en-US" sz="1200">
                <a:solidFill>
                  <a:srgbClr val="000000"/>
                </a:solidFill>
                <a:latin typeface="Helvetica" charset="0"/>
              </a:rPr>
              <a:t>	{</a:t>
            </a:r>
          </a:p>
          <a:p>
            <a:r>
              <a:rPr lang="en-US" sz="1200">
                <a:solidFill>
                  <a:srgbClr val="000000"/>
                </a:solidFill>
                <a:latin typeface="Helvetica" charset="0"/>
              </a:rPr>
              <a:t>		return currentPosition ;</a:t>
            </a:r>
          </a:p>
          <a:p>
            <a:r>
              <a:rPr lang="en-US" sz="1200">
                <a:solidFill>
                  <a:srgbClr val="000000"/>
                </a:solidFill>
                <a:latin typeface="Helvetica" charset="0"/>
              </a:rPr>
              <a:t>	} </a:t>
            </a:r>
          </a:p>
          <a:p>
            <a:r>
              <a:rPr lang="en-US" sz="1200">
                <a:solidFill>
                  <a:srgbClr val="000000"/>
                </a:solidFill>
                <a:latin typeface="Helvetica" charset="0"/>
              </a:rPr>
              <a:t>	</a:t>
            </a:r>
          </a:p>
          <a:p>
            <a:r>
              <a:rPr lang="en-US" sz="1200">
                <a:solidFill>
                  <a:srgbClr val="000000"/>
                </a:solidFill>
                <a:latin typeface="Helvetica" charset="0"/>
              </a:rPr>
              <a:t>	public void run () </a:t>
            </a:r>
          </a:p>
          <a:p>
            <a:r>
              <a:rPr lang="en-US" sz="1200">
                <a:solidFill>
                  <a:srgbClr val="000000"/>
                </a:solidFill>
                <a:latin typeface="Helvetica" charset="0"/>
              </a:rPr>
              <a:t>	{</a:t>
            </a:r>
          </a:p>
          <a:p>
            <a:r>
              <a:rPr lang="en-US" sz="1200">
                <a:solidFill>
                  <a:srgbClr val="000000"/>
                </a:solidFill>
                <a:latin typeface="Helvetica" charset="0"/>
              </a:rPr>
              <a:t>		while (true) </a:t>
            </a:r>
          </a:p>
          <a:p>
            <a:r>
              <a:rPr lang="en-US" sz="1200">
                <a:solidFill>
                  <a:srgbClr val="000000"/>
                </a:solidFill>
                <a:latin typeface="Helvetica" charset="0"/>
              </a:rPr>
              <a:t>		{</a:t>
            </a:r>
          </a:p>
          <a:p>
            <a:r>
              <a:rPr lang="en-US" sz="1200">
                <a:solidFill>
                  <a:srgbClr val="000000"/>
                </a:solidFill>
                <a:latin typeface="Helvetica" charset="0"/>
              </a:rPr>
              <a:t>			c1 = sat1.position () ;</a:t>
            </a:r>
          </a:p>
          <a:p>
            <a:r>
              <a:rPr lang="en-US" sz="1200">
                <a:solidFill>
                  <a:srgbClr val="000000"/>
                </a:solidFill>
                <a:latin typeface="Helvetica" charset="0"/>
              </a:rPr>
              <a:t>			c2 = sat2.position () ;</a:t>
            </a:r>
          </a:p>
          <a:p>
            <a:r>
              <a:rPr lang="en-US" sz="1200">
                <a:solidFill>
                  <a:srgbClr val="000000"/>
                </a:solidFill>
                <a:latin typeface="Helvetica" charset="0"/>
              </a:rPr>
              <a:t>			currentPosition = theNavigator.compute (c1, c2) ;</a:t>
            </a:r>
          </a:p>
          <a:p>
            <a:r>
              <a:rPr lang="en-US" sz="1200">
                <a:solidFill>
                  <a:srgbClr val="000000"/>
                </a:solidFill>
                <a:latin typeface="Helvetica" charset="0"/>
              </a:rPr>
              <a:t>		}</a:t>
            </a:r>
          </a:p>
          <a:p>
            <a:r>
              <a:rPr lang="en-US" sz="1200">
                <a:solidFill>
                  <a:srgbClr val="000000"/>
                </a:solidFill>
                <a:latin typeface="Helvetica" charset="0"/>
              </a:rPr>
              <a:t>		</a:t>
            </a:r>
          </a:p>
          <a:p>
            <a:r>
              <a:rPr lang="en-US" sz="1200">
                <a:solidFill>
                  <a:srgbClr val="000000"/>
                </a:solidFill>
                <a:latin typeface="Helvetica" charset="0"/>
              </a:rPr>
              <a:t>	} </a:t>
            </a:r>
          </a:p>
          <a:p>
            <a:r>
              <a:rPr lang="en-US" sz="1200">
                <a:solidFill>
                  <a:srgbClr val="000000"/>
                </a:solidFill>
                <a:latin typeface="Helvetica" charset="0"/>
              </a:rPr>
              <a:t>	</a:t>
            </a:r>
          </a:p>
          <a:p>
            <a:r>
              <a:rPr lang="en-US" sz="1200">
                <a:solidFill>
                  <a:srgbClr val="000000"/>
                </a:solidFill>
                <a:latin typeface="Helvetica" charset="0"/>
              </a:rPr>
              <a:t>} //Transponder</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pPr eaLnBrk="1" hangingPunct="1"/>
            <a:r>
              <a:rPr lang="en-GB" smtClean="0"/>
              <a:t>Java threads</a:t>
            </a:r>
          </a:p>
        </p:txBody>
      </p:sp>
      <p:sp>
        <p:nvSpPr>
          <p:cNvPr id="69636" name="Rectangle 3"/>
          <p:cNvSpPr>
            <a:spLocks noGrp="1" noChangeArrowheads="1"/>
          </p:cNvSpPr>
          <p:nvPr>
            <p:ph idx="1"/>
          </p:nvPr>
        </p:nvSpPr>
        <p:spPr>
          <a:xfrm>
            <a:off x="1182688" y="2017713"/>
            <a:ext cx="7772400" cy="2706687"/>
          </a:xfrm>
        </p:spPr>
        <p:txBody>
          <a:bodyPr/>
          <a:lstStyle/>
          <a:p>
            <a:pPr eaLnBrk="1" hangingPunct="1"/>
            <a:r>
              <a:rPr lang="en-GB" sz="2400" smtClean="0"/>
              <a:t>Threads in Java are a simple construct for implementing concurrent objects.</a:t>
            </a:r>
          </a:p>
          <a:p>
            <a:pPr eaLnBrk="1" hangingPunct="1"/>
            <a:r>
              <a:rPr lang="en-GB" sz="2400" smtClean="0"/>
              <a:t>Threads must include a method called run() and this is started up by the Java run-time system.</a:t>
            </a:r>
          </a:p>
          <a:p>
            <a:pPr eaLnBrk="1" hangingPunct="1"/>
            <a:r>
              <a:rPr lang="en-GB" sz="2400" smtClean="0"/>
              <a:t>Active objects typically include an infinite loop so that they are always carrying out the computation.</a:t>
            </a:r>
          </a:p>
        </p:txBody>
      </p:sp>
      <p:sp>
        <p:nvSpPr>
          <p:cNvPr id="69634" name="Slide Number Placeholder 5"/>
          <p:cNvSpPr>
            <a:spLocks noGrp="1"/>
          </p:cNvSpPr>
          <p:nvPr>
            <p:ph type="sldNum" sz="quarter" idx="12"/>
          </p:nvPr>
        </p:nvSpPr>
        <p:spPr>
          <a:noFill/>
        </p:spPr>
        <p:txBody>
          <a:bodyPr/>
          <a:lstStyle/>
          <a:p>
            <a:fld id="{F2E8C7FD-608A-474D-8239-F5CEBB3DD975}" type="slidenum">
              <a:rPr lang="en-US" smtClean="0"/>
              <a:pPr/>
              <a:t>64</a:t>
            </a:fld>
            <a:endParaRPr lang="en-US"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a:xfrm>
            <a:off x="1447800" y="0"/>
            <a:ext cx="7696200" cy="1600200"/>
          </a:xfrm>
        </p:spPr>
        <p:txBody>
          <a:bodyPr/>
          <a:lstStyle/>
          <a:p>
            <a:pPr eaLnBrk="1" hangingPunct="1"/>
            <a:r>
              <a:rPr lang="en-US" smtClean="0"/>
              <a:t>An object-oriented design process</a:t>
            </a:r>
          </a:p>
        </p:txBody>
      </p:sp>
      <p:sp>
        <p:nvSpPr>
          <p:cNvPr id="70660" name="Rectangle 3"/>
          <p:cNvSpPr>
            <a:spLocks noGrp="1" noChangeArrowheads="1"/>
          </p:cNvSpPr>
          <p:nvPr>
            <p:ph idx="1"/>
          </p:nvPr>
        </p:nvSpPr>
        <p:spPr/>
        <p:txBody>
          <a:bodyPr/>
          <a:lstStyle/>
          <a:p>
            <a:pPr marL="488950" indent="-488950" defTabSz="962025" eaLnBrk="1" hangingPunct="1">
              <a:lnSpc>
                <a:spcPct val="90000"/>
              </a:lnSpc>
            </a:pPr>
            <a:r>
              <a:rPr lang="en-US" sz="2800" smtClean="0"/>
              <a:t>Structured design processes involve developing a number of different system models.</a:t>
            </a:r>
          </a:p>
          <a:p>
            <a:pPr marL="488950" indent="-488950" defTabSz="962025" eaLnBrk="1" hangingPunct="1">
              <a:lnSpc>
                <a:spcPct val="90000"/>
              </a:lnSpc>
            </a:pPr>
            <a:r>
              <a:rPr lang="en-US" sz="2800" smtClean="0"/>
              <a:t>They require a lot of effort for development and maintenance of these models and, for small systems, this may not be cost-effective.</a:t>
            </a:r>
          </a:p>
          <a:p>
            <a:pPr marL="488950" indent="-488950" defTabSz="962025" eaLnBrk="1" hangingPunct="1">
              <a:lnSpc>
                <a:spcPct val="90000"/>
              </a:lnSpc>
            </a:pPr>
            <a:r>
              <a:rPr lang="en-US" sz="2800" smtClean="0"/>
              <a:t>However, for large systems developed by different groups design models are an essential communication mechanism.</a:t>
            </a:r>
          </a:p>
        </p:txBody>
      </p:sp>
      <p:sp>
        <p:nvSpPr>
          <p:cNvPr id="70658" name="Slide Number Placeholder 5"/>
          <p:cNvSpPr>
            <a:spLocks noGrp="1"/>
          </p:cNvSpPr>
          <p:nvPr>
            <p:ph type="sldNum" sz="quarter" idx="12"/>
          </p:nvPr>
        </p:nvSpPr>
        <p:spPr>
          <a:noFill/>
        </p:spPr>
        <p:txBody>
          <a:bodyPr/>
          <a:lstStyle/>
          <a:p>
            <a:fld id="{652D04F0-D4F3-4D99-857C-6C66E149E82A}" type="slidenum">
              <a:rPr lang="en-US" smtClean="0"/>
              <a:pPr/>
              <a:t>65</a:t>
            </a:fld>
            <a:endParaRPr lang="en-US"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pPr eaLnBrk="1" hangingPunct="1"/>
            <a:r>
              <a:rPr lang="en-GB" sz="4000" smtClean="0"/>
              <a:t>Process stages</a:t>
            </a:r>
            <a:endParaRPr lang="en-GB" smtClean="0"/>
          </a:p>
        </p:txBody>
      </p:sp>
      <p:sp>
        <p:nvSpPr>
          <p:cNvPr id="71684" name="Rectangle 3"/>
          <p:cNvSpPr>
            <a:spLocks noGrp="1" noChangeArrowheads="1"/>
          </p:cNvSpPr>
          <p:nvPr>
            <p:ph idx="1"/>
          </p:nvPr>
        </p:nvSpPr>
        <p:spPr/>
        <p:txBody>
          <a:bodyPr/>
          <a:lstStyle/>
          <a:p>
            <a:pPr eaLnBrk="1" hangingPunct="1"/>
            <a:r>
              <a:rPr lang="en-GB" sz="2800" smtClean="0"/>
              <a:t>Highlights key activities without being tied to any proprietary process such as the RUP.</a:t>
            </a:r>
          </a:p>
          <a:p>
            <a:pPr lvl="1" eaLnBrk="1" hangingPunct="1"/>
            <a:r>
              <a:rPr lang="en-GB" sz="2400" smtClean="0"/>
              <a:t>Define the context and modes of use of the system;</a:t>
            </a:r>
          </a:p>
          <a:p>
            <a:pPr lvl="1" eaLnBrk="1" hangingPunct="1"/>
            <a:r>
              <a:rPr lang="en-GB" sz="2400" smtClean="0"/>
              <a:t>Design the system architecture;</a:t>
            </a:r>
          </a:p>
          <a:p>
            <a:pPr lvl="1" eaLnBrk="1" hangingPunct="1"/>
            <a:r>
              <a:rPr lang="en-GB" sz="2400" smtClean="0"/>
              <a:t>Identify the principal system objects;</a:t>
            </a:r>
          </a:p>
          <a:p>
            <a:pPr lvl="1" eaLnBrk="1" hangingPunct="1"/>
            <a:r>
              <a:rPr lang="en-GB" sz="2400" smtClean="0"/>
              <a:t>Develop design models;</a:t>
            </a:r>
          </a:p>
          <a:p>
            <a:pPr lvl="1" eaLnBrk="1" hangingPunct="1"/>
            <a:r>
              <a:rPr lang="en-GB" sz="2400" smtClean="0"/>
              <a:t>Specify object interfaces.</a:t>
            </a:r>
          </a:p>
        </p:txBody>
      </p:sp>
      <p:sp>
        <p:nvSpPr>
          <p:cNvPr id="71682" name="Slide Number Placeholder 5"/>
          <p:cNvSpPr>
            <a:spLocks noGrp="1"/>
          </p:cNvSpPr>
          <p:nvPr>
            <p:ph type="sldNum" sz="quarter" idx="12"/>
          </p:nvPr>
        </p:nvSpPr>
        <p:spPr>
          <a:noFill/>
        </p:spPr>
        <p:txBody>
          <a:bodyPr/>
          <a:lstStyle/>
          <a:p>
            <a:fld id="{48EC3040-E8A1-4C8A-A12F-B686C9A914E5}" type="slidenum">
              <a:rPr lang="en-US" smtClean="0"/>
              <a:pPr/>
              <a:t>66</a:t>
            </a:fld>
            <a:endParaRPr lang="en-US" smtClean="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a:noFill/>
        </p:spPr>
        <p:txBody>
          <a:bodyPr lIns="90840" tIns="44623" rIns="90840" bIns="44623"/>
          <a:lstStyle/>
          <a:p>
            <a:pPr eaLnBrk="1" hangingPunct="1"/>
            <a:r>
              <a:rPr lang="en-GB" smtClean="0"/>
              <a:t>Weather system description</a:t>
            </a:r>
          </a:p>
        </p:txBody>
      </p:sp>
      <p:sp>
        <p:nvSpPr>
          <p:cNvPr id="72706" name="Slide Number Placeholder 5"/>
          <p:cNvSpPr>
            <a:spLocks noGrp="1"/>
          </p:cNvSpPr>
          <p:nvPr>
            <p:ph type="sldNum" sz="quarter" idx="12"/>
          </p:nvPr>
        </p:nvSpPr>
        <p:spPr>
          <a:noFill/>
        </p:spPr>
        <p:txBody>
          <a:bodyPr/>
          <a:lstStyle/>
          <a:p>
            <a:fld id="{721E2F95-9C02-4AF6-A914-57C147172B20}" type="slidenum">
              <a:rPr lang="en-US" smtClean="0"/>
              <a:pPr/>
              <a:t>67</a:t>
            </a:fld>
            <a:endParaRPr lang="en-US" smtClean="0"/>
          </a:p>
        </p:txBody>
      </p:sp>
      <p:sp>
        <p:nvSpPr>
          <p:cNvPr id="72708" name="Rectangle 3"/>
          <p:cNvSpPr>
            <a:spLocks noChangeArrowheads="1"/>
          </p:cNvSpPr>
          <p:nvPr/>
        </p:nvSpPr>
        <p:spPr bwMode="auto">
          <a:xfrm>
            <a:off x="685800" y="2286000"/>
            <a:ext cx="7970838" cy="3441700"/>
          </a:xfrm>
          <a:prstGeom prst="rect">
            <a:avLst/>
          </a:prstGeom>
          <a:noFill/>
          <a:ln w="12700">
            <a:noFill/>
            <a:miter lim="800000"/>
            <a:headEnd/>
            <a:tailEnd/>
          </a:ln>
        </p:spPr>
        <p:txBody>
          <a:bodyPr lIns="90840" tIns="44623" rIns="90840" bIns="44623">
            <a:spAutoFit/>
          </a:bodyPr>
          <a:lstStyle/>
          <a:p>
            <a:pPr defTabSz="917575"/>
            <a:r>
              <a:rPr lang="en-GB" sz="2000">
                <a:latin typeface="Times"/>
              </a:rPr>
              <a:t>A </a:t>
            </a:r>
            <a:r>
              <a:rPr lang="en-GB" sz="2000">
                <a:solidFill>
                  <a:schemeClr val="tx2"/>
                </a:solidFill>
                <a:latin typeface="Times"/>
              </a:rPr>
              <a:t>weather mapping system</a:t>
            </a:r>
            <a:r>
              <a:rPr lang="en-GB" sz="2000">
                <a:latin typeface="Times"/>
              </a:rPr>
              <a:t> is required to generate weather maps on a regular basis using data collected from remote, unattended weather stations and other data sources such as weather observers, balloons and satellites. Weather stations transmit their data to the area computer in response to a request from that machine.</a:t>
            </a:r>
          </a:p>
          <a:p>
            <a:pPr defTabSz="917575"/>
            <a:endParaRPr lang="en-GB" sz="2000">
              <a:latin typeface="Times"/>
            </a:endParaRPr>
          </a:p>
          <a:p>
            <a:pPr defTabSz="917575"/>
            <a:r>
              <a:rPr lang="en-GB" sz="2000">
                <a:latin typeface="Times"/>
              </a:rPr>
              <a:t>The area computer system validates the collected data and integrates it with the data from different sources. The integrated data is archived and, using data from this archive and a digitised map database  a set of local weather maps is created. Maps may be printed for distribution on a special-purpose map printer or may be displayed in a number of different formats.</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lstStyle/>
          <a:p>
            <a:pPr eaLnBrk="1" hangingPunct="1"/>
            <a:r>
              <a:rPr lang="en-GB" sz="4000" smtClean="0"/>
              <a:t>System context and models of use</a:t>
            </a:r>
            <a:endParaRPr lang="en-GB" smtClean="0"/>
          </a:p>
        </p:txBody>
      </p:sp>
      <p:sp>
        <p:nvSpPr>
          <p:cNvPr id="73732" name="Rectangle 3"/>
          <p:cNvSpPr>
            <a:spLocks noGrp="1" noChangeArrowheads="1"/>
          </p:cNvSpPr>
          <p:nvPr>
            <p:ph idx="1"/>
          </p:nvPr>
        </p:nvSpPr>
        <p:spPr/>
        <p:txBody>
          <a:bodyPr/>
          <a:lstStyle/>
          <a:p>
            <a:pPr marL="488950" indent="-488950" defTabSz="962025" eaLnBrk="1" hangingPunct="1">
              <a:lnSpc>
                <a:spcPct val="90000"/>
              </a:lnSpc>
            </a:pPr>
            <a:r>
              <a:rPr lang="en-GB" sz="2400" smtClean="0"/>
              <a:t>Develop an understanding of the relationships between the software being designed and its external environment</a:t>
            </a:r>
          </a:p>
          <a:p>
            <a:pPr marL="488950" indent="-488950" defTabSz="962025" eaLnBrk="1" hangingPunct="1">
              <a:lnSpc>
                <a:spcPct val="90000"/>
              </a:lnSpc>
            </a:pPr>
            <a:r>
              <a:rPr lang="en-GB" sz="2400" smtClean="0"/>
              <a:t>System context</a:t>
            </a:r>
          </a:p>
          <a:p>
            <a:pPr marL="1089025" lvl="1" indent="-479425" defTabSz="962025" eaLnBrk="1" hangingPunct="1">
              <a:lnSpc>
                <a:spcPct val="90000"/>
              </a:lnSpc>
            </a:pPr>
            <a:r>
              <a:rPr lang="en-GB" sz="2400" smtClean="0"/>
              <a:t>A static model that describes other systems in the environment. Use a subsystem model to show other systems. Following slide shows the systems around the weather station system.</a:t>
            </a:r>
          </a:p>
          <a:p>
            <a:pPr marL="488950" indent="-488950" defTabSz="962025" eaLnBrk="1" hangingPunct="1">
              <a:lnSpc>
                <a:spcPct val="90000"/>
              </a:lnSpc>
            </a:pPr>
            <a:r>
              <a:rPr lang="en-GB" sz="2400" smtClean="0"/>
              <a:t>Model of system use</a:t>
            </a:r>
          </a:p>
          <a:p>
            <a:pPr marL="1089025" lvl="1" indent="-479425" defTabSz="962025" eaLnBrk="1" hangingPunct="1">
              <a:lnSpc>
                <a:spcPct val="90000"/>
              </a:lnSpc>
            </a:pPr>
            <a:r>
              <a:rPr lang="en-GB" sz="2400" smtClean="0"/>
              <a:t>A dynamic model that describes how the system interacts with its environment. Use use-cases to show interactions</a:t>
            </a:r>
          </a:p>
        </p:txBody>
      </p:sp>
      <p:sp>
        <p:nvSpPr>
          <p:cNvPr id="73730" name="Slide Number Placeholder 5"/>
          <p:cNvSpPr>
            <a:spLocks noGrp="1"/>
          </p:cNvSpPr>
          <p:nvPr>
            <p:ph type="sldNum" sz="quarter" idx="12"/>
          </p:nvPr>
        </p:nvSpPr>
        <p:spPr>
          <a:noFill/>
        </p:spPr>
        <p:txBody>
          <a:bodyPr/>
          <a:lstStyle/>
          <a:p>
            <a:fld id="{70175EA2-C3EF-46E3-A4F3-E2C4DE51EBD0}" type="slidenum">
              <a:rPr lang="en-US" smtClean="0"/>
              <a:pPr/>
              <a:t>68</a:t>
            </a:fld>
            <a:endParaRPr lang="en-US"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pPr eaLnBrk="1" hangingPunct="1"/>
            <a:r>
              <a:rPr lang="en-GB" smtClean="0"/>
              <a:t>Layered architecture</a:t>
            </a:r>
          </a:p>
        </p:txBody>
      </p:sp>
      <p:sp>
        <p:nvSpPr>
          <p:cNvPr id="74754" name="Slide Number Placeholder 5"/>
          <p:cNvSpPr>
            <a:spLocks noGrp="1"/>
          </p:cNvSpPr>
          <p:nvPr>
            <p:ph type="sldNum" sz="quarter" idx="12"/>
          </p:nvPr>
        </p:nvSpPr>
        <p:spPr>
          <a:noFill/>
        </p:spPr>
        <p:txBody>
          <a:bodyPr/>
          <a:lstStyle/>
          <a:p>
            <a:fld id="{9F96E1C5-A188-448E-B098-59DAE0688A25}" type="slidenum">
              <a:rPr lang="en-US" smtClean="0"/>
              <a:pPr/>
              <a:t>69</a:t>
            </a:fld>
            <a:endParaRPr lang="en-US" smtClean="0"/>
          </a:p>
        </p:txBody>
      </p:sp>
      <p:sp>
        <p:nvSpPr>
          <p:cNvPr id="74756" name="Rectangle 3"/>
          <p:cNvSpPr>
            <a:spLocks noChangeArrowheads="1"/>
          </p:cNvSpPr>
          <p:nvPr/>
        </p:nvSpPr>
        <p:spPr bwMode="auto">
          <a:xfrm>
            <a:off x="1371600" y="1828800"/>
            <a:ext cx="7086600" cy="4648200"/>
          </a:xfrm>
          <a:prstGeom prst="rect">
            <a:avLst/>
          </a:prstGeom>
          <a:solidFill>
            <a:srgbClr val="CCFFFF"/>
          </a:solidFill>
          <a:ln w="12700">
            <a:noFill/>
            <a:miter lim="800000"/>
            <a:headEnd/>
            <a:tailEnd/>
          </a:ln>
        </p:spPr>
        <p:txBody>
          <a:bodyPr wrap="none" anchor="ctr"/>
          <a:lstStyle/>
          <a:p>
            <a:endParaRPr lang="en-US"/>
          </a:p>
        </p:txBody>
      </p:sp>
      <p:pic>
        <p:nvPicPr>
          <p:cNvPr id="74757" name="Picture 4" descr="14.6 LayeredArch(12.6).eps                                     0007B876Macintosh HD                   B8AA5F2E:"/>
          <p:cNvPicPr>
            <a:picLocks noChangeAspect="1" noChangeArrowheads="1"/>
          </p:cNvPicPr>
          <p:nvPr/>
        </p:nvPicPr>
        <p:blipFill>
          <a:blip r:embed="rId2" cstate="print"/>
          <a:srcRect/>
          <a:stretch>
            <a:fillRect/>
          </a:stretch>
        </p:blipFill>
        <p:spPr bwMode="auto">
          <a:xfrm>
            <a:off x="1600200" y="1905000"/>
            <a:ext cx="6553200" cy="44196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371600" y="533400"/>
            <a:ext cx="7162800" cy="917575"/>
          </a:xfrm>
        </p:spPr>
        <p:txBody>
          <a:bodyPr>
            <a:normAutofit fontScale="90000"/>
          </a:bodyPr>
          <a:lstStyle/>
          <a:p>
            <a:pPr eaLnBrk="1" hangingPunct="1"/>
            <a:r>
              <a:rPr lang="en-US" sz="4000" smtClean="0"/>
              <a:t>Architecture and system characteristics</a:t>
            </a:r>
            <a:endParaRPr lang="en-US" smtClean="0"/>
          </a:p>
        </p:txBody>
      </p:sp>
      <p:sp>
        <p:nvSpPr>
          <p:cNvPr id="11268" name="Rectangle 3"/>
          <p:cNvSpPr>
            <a:spLocks noGrp="1" noChangeArrowheads="1"/>
          </p:cNvSpPr>
          <p:nvPr>
            <p:ph idx="1"/>
          </p:nvPr>
        </p:nvSpPr>
        <p:spPr>
          <a:xfrm>
            <a:off x="609600" y="1981200"/>
            <a:ext cx="8229600" cy="4206875"/>
          </a:xfrm>
        </p:spPr>
        <p:txBody>
          <a:bodyPr/>
          <a:lstStyle/>
          <a:p>
            <a:pPr marL="488950" indent="-488950" defTabSz="962025" eaLnBrk="1" hangingPunct="1">
              <a:lnSpc>
                <a:spcPct val="90000"/>
              </a:lnSpc>
            </a:pPr>
            <a:r>
              <a:rPr lang="en-US" sz="2000" smtClean="0"/>
              <a:t>Performance</a:t>
            </a:r>
          </a:p>
          <a:p>
            <a:pPr marL="1089025" lvl="1" indent="-479425" defTabSz="962025" eaLnBrk="1" hangingPunct="1">
              <a:lnSpc>
                <a:spcPct val="90000"/>
              </a:lnSpc>
            </a:pPr>
            <a:r>
              <a:rPr lang="en-US" sz="2000" smtClean="0"/>
              <a:t>Localize critical operations and minimize communications. Use large rather than fine-grain components.</a:t>
            </a:r>
          </a:p>
          <a:p>
            <a:pPr marL="488950" indent="-488950" defTabSz="962025" eaLnBrk="1" hangingPunct="1">
              <a:lnSpc>
                <a:spcPct val="90000"/>
              </a:lnSpc>
            </a:pPr>
            <a:r>
              <a:rPr lang="en-US" sz="2000" smtClean="0"/>
              <a:t>Security</a:t>
            </a:r>
          </a:p>
          <a:p>
            <a:pPr marL="1089025" lvl="1" indent="-479425" defTabSz="962025" eaLnBrk="1" hangingPunct="1">
              <a:lnSpc>
                <a:spcPct val="90000"/>
              </a:lnSpc>
            </a:pPr>
            <a:r>
              <a:rPr lang="en-US" sz="2000" smtClean="0"/>
              <a:t>Use a layered architecture with critical assets in the inner layers.</a:t>
            </a:r>
          </a:p>
          <a:p>
            <a:pPr marL="488950" indent="-488950" defTabSz="962025" eaLnBrk="1" hangingPunct="1">
              <a:lnSpc>
                <a:spcPct val="90000"/>
              </a:lnSpc>
            </a:pPr>
            <a:r>
              <a:rPr lang="en-US" sz="2000" smtClean="0"/>
              <a:t>Safety</a:t>
            </a:r>
          </a:p>
          <a:p>
            <a:pPr marL="1089025" lvl="1" indent="-479425" defTabSz="962025" eaLnBrk="1" hangingPunct="1">
              <a:lnSpc>
                <a:spcPct val="90000"/>
              </a:lnSpc>
            </a:pPr>
            <a:r>
              <a:rPr lang="en-US" sz="2000" smtClean="0"/>
              <a:t>Localize safety-critical features in a small number of sub-systems.</a:t>
            </a:r>
          </a:p>
          <a:p>
            <a:pPr marL="488950" indent="-488950" defTabSz="962025" eaLnBrk="1" hangingPunct="1">
              <a:lnSpc>
                <a:spcPct val="90000"/>
              </a:lnSpc>
            </a:pPr>
            <a:r>
              <a:rPr lang="en-US" sz="2000" smtClean="0"/>
              <a:t>Availability</a:t>
            </a:r>
          </a:p>
          <a:p>
            <a:pPr marL="1089025" lvl="1" indent="-479425" defTabSz="962025" eaLnBrk="1" hangingPunct="1">
              <a:lnSpc>
                <a:spcPct val="90000"/>
              </a:lnSpc>
            </a:pPr>
            <a:r>
              <a:rPr lang="en-US" sz="2000" smtClean="0"/>
              <a:t>Include redundant components and mechanisms for fault tolerance.</a:t>
            </a:r>
          </a:p>
          <a:p>
            <a:pPr marL="488950" indent="-488950" defTabSz="962025" eaLnBrk="1" hangingPunct="1">
              <a:lnSpc>
                <a:spcPct val="90000"/>
              </a:lnSpc>
            </a:pPr>
            <a:r>
              <a:rPr lang="en-US" sz="2000" smtClean="0"/>
              <a:t>Maintainability</a:t>
            </a:r>
          </a:p>
          <a:p>
            <a:pPr marL="1089025" lvl="1" indent="-479425" defTabSz="962025" eaLnBrk="1" hangingPunct="1">
              <a:lnSpc>
                <a:spcPct val="90000"/>
              </a:lnSpc>
            </a:pPr>
            <a:r>
              <a:rPr lang="en-US" sz="2000" smtClean="0"/>
              <a:t>Use fine-grain, replaceable components.</a:t>
            </a:r>
          </a:p>
        </p:txBody>
      </p:sp>
      <p:sp>
        <p:nvSpPr>
          <p:cNvPr id="11266" name="Slide Number Placeholder 5"/>
          <p:cNvSpPr>
            <a:spLocks noGrp="1"/>
          </p:cNvSpPr>
          <p:nvPr>
            <p:ph type="sldNum" sz="quarter" idx="12"/>
          </p:nvPr>
        </p:nvSpPr>
        <p:spPr>
          <a:noFill/>
        </p:spPr>
        <p:txBody>
          <a:bodyPr/>
          <a:lstStyle/>
          <a:p>
            <a:fld id="{A8847234-F873-4E2D-8246-E2950418B1E5}" type="slidenum">
              <a:rPr lang="en-US" smtClean="0"/>
              <a:pPr/>
              <a:t>7</a:t>
            </a:fld>
            <a:endParaRPr lang="en-US" smtClean="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pPr eaLnBrk="1" hangingPunct="1"/>
            <a:r>
              <a:rPr lang="en-GB" sz="3200" smtClean="0"/>
              <a:t>Subsystems in the weather mapping system</a:t>
            </a:r>
            <a:endParaRPr lang="en-GB" smtClean="0"/>
          </a:p>
        </p:txBody>
      </p:sp>
      <p:sp>
        <p:nvSpPr>
          <p:cNvPr id="75778" name="Slide Number Placeholder 5"/>
          <p:cNvSpPr>
            <a:spLocks noGrp="1"/>
          </p:cNvSpPr>
          <p:nvPr>
            <p:ph type="sldNum" sz="quarter" idx="12"/>
          </p:nvPr>
        </p:nvSpPr>
        <p:spPr>
          <a:noFill/>
        </p:spPr>
        <p:txBody>
          <a:bodyPr/>
          <a:lstStyle/>
          <a:p>
            <a:fld id="{F744AF8F-3214-491A-92B4-6098F27D298D}" type="slidenum">
              <a:rPr lang="en-US" smtClean="0"/>
              <a:pPr/>
              <a:t>70</a:t>
            </a:fld>
            <a:endParaRPr lang="en-US" smtClean="0"/>
          </a:p>
        </p:txBody>
      </p:sp>
      <p:sp>
        <p:nvSpPr>
          <p:cNvPr id="75780" name="Rectangle 3"/>
          <p:cNvSpPr>
            <a:spLocks noChangeArrowheads="1"/>
          </p:cNvSpPr>
          <p:nvPr/>
        </p:nvSpPr>
        <p:spPr bwMode="auto">
          <a:xfrm>
            <a:off x="1371600" y="1828800"/>
            <a:ext cx="7772400" cy="4648200"/>
          </a:xfrm>
          <a:prstGeom prst="rect">
            <a:avLst/>
          </a:prstGeom>
          <a:solidFill>
            <a:srgbClr val="CCFFFF"/>
          </a:solidFill>
          <a:ln w="12700">
            <a:noFill/>
            <a:miter lim="800000"/>
            <a:headEnd/>
            <a:tailEnd/>
          </a:ln>
        </p:spPr>
        <p:txBody>
          <a:bodyPr wrap="none" anchor="ctr"/>
          <a:lstStyle/>
          <a:p>
            <a:endParaRPr lang="en-US"/>
          </a:p>
        </p:txBody>
      </p:sp>
      <p:pic>
        <p:nvPicPr>
          <p:cNvPr id="75781" name="Picture 4" descr="14.7 WeatherSubSys(12.7).eps                                   0007B876Macintosh HD                   B8AA5F2E:"/>
          <p:cNvPicPr>
            <a:picLocks noChangeAspect="1" noChangeArrowheads="1"/>
          </p:cNvPicPr>
          <p:nvPr/>
        </p:nvPicPr>
        <p:blipFill>
          <a:blip r:embed="rId2" cstate="print"/>
          <a:srcRect/>
          <a:stretch>
            <a:fillRect/>
          </a:stretch>
        </p:blipFill>
        <p:spPr bwMode="auto">
          <a:xfrm>
            <a:off x="1752600" y="1981200"/>
            <a:ext cx="6781800" cy="4292600"/>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pPr eaLnBrk="1" hangingPunct="1"/>
            <a:r>
              <a:rPr lang="en-US" smtClean="0"/>
              <a:t>Use-case models</a:t>
            </a:r>
          </a:p>
        </p:txBody>
      </p:sp>
      <p:sp>
        <p:nvSpPr>
          <p:cNvPr id="76804" name="Rectangle 3"/>
          <p:cNvSpPr>
            <a:spLocks noGrp="1" noChangeArrowheads="1"/>
          </p:cNvSpPr>
          <p:nvPr>
            <p:ph idx="1"/>
          </p:nvPr>
        </p:nvSpPr>
        <p:spPr/>
        <p:txBody>
          <a:bodyPr/>
          <a:lstStyle/>
          <a:p>
            <a:pPr eaLnBrk="1" hangingPunct="1"/>
            <a:r>
              <a:rPr lang="en-US" smtClean="0"/>
              <a:t>Use-case models are used to represent each interaction with the system.</a:t>
            </a:r>
          </a:p>
          <a:p>
            <a:pPr eaLnBrk="1" hangingPunct="1"/>
            <a:r>
              <a:rPr lang="en-US" smtClean="0"/>
              <a:t>A use-case model shows the system features as ellipses and the interacting entity as a stick figure.</a:t>
            </a:r>
          </a:p>
        </p:txBody>
      </p:sp>
      <p:sp>
        <p:nvSpPr>
          <p:cNvPr id="76802" name="Slide Number Placeholder 5"/>
          <p:cNvSpPr>
            <a:spLocks noGrp="1"/>
          </p:cNvSpPr>
          <p:nvPr>
            <p:ph type="sldNum" sz="quarter" idx="12"/>
          </p:nvPr>
        </p:nvSpPr>
        <p:spPr>
          <a:noFill/>
        </p:spPr>
        <p:txBody>
          <a:bodyPr/>
          <a:lstStyle/>
          <a:p>
            <a:fld id="{A72EBCD7-6033-4525-9010-1C94059BC145}" type="slidenum">
              <a:rPr lang="en-US" smtClean="0"/>
              <a:pPr/>
              <a:t>71</a:t>
            </a:fld>
            <a:endParaRPr lang="en-US" smtClean="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pPr eaLnBrk="1" hangingPunct="1"/>
            <a:r>
              <a:rPr lang="en-GB" sz="4000" smtClean="0"/>
              <a:t>Use-cases for the weather station</a:t>
            </a:r>
            <a:endParaRPr lang="en-GB" smtClean="0"/>
          </a:p>
        </p:txBody>
      </p:sp>
      <p:sp>
        <p:nvSpPr>
          <p:cNvPr id="77826" name="Slide Number Placeholder 5"/>
          <p:cNvSpPr>
            <a:spLocks noGrp="1"/>
          </p:cNvSpPr>
          <p:nvPr>
            <p:ph type="sldNum" sz="quarter" idx="12"/>
          </p:nvPr>
        </p:nvSpPr>
        <p:spPr>
          <a:noFill/>
        </p:spPr>
        <p:txBody>
          <a:bodyPr/>
          <a:lstStyle/>
          <a:p>
            <a:fld id="{45DE9A75-439F-499F-AADC-5E2EB67D2E4E}" type="slidenum">
              <a:rPr lang="en-US" smtClean="0"/>
              <a:pPr/>
              <a:t>72</a:t>
            </a:fld>
            <a:endParaRPr lang="en-US" smtClean="0"/>
          </a:p>
        </p:txBody>
      </p:sp>
      <p:sp>
        <p:nvSpPr>
          <p:cNvPr id="77828" name="Rectangle 3"/>
          <p:cNvSpPr>
            <a:spLocks noChangeArrowheads="1"/>
          </p:cNvSpPr>
          <p:nvPr/>
        </p:nvSpPr>
        <p:spPr bwMode="auto">
          <a:xfrm>
            <a:off x="1828800" y="1828800"/>
            <a:ext cx="5181600" cy="4572000"/>
          </a:xfrm>
          <a:prstGeom prst="rect">
            <a:avLst/>
          </a:prstGeom>
          <a:solidFill>
            <a:srgbClr val="CCFFFF"/>
          </a:solidFill>
          <a:ln w="12700">
            <a:noFill/>
            <a:miter lim="800000"/>
            <a:headEnd/>
            <a:tailEnd/>
          </a:ln>
        </p:spPr>
        <p:txBody>
          <a:bodyPr wrap="none" anchor="ctr"/>
          <a:lstStyle/>
          <a:p>
            <a:endParaRPr lang="en-US"/>
          </a:p>
        </p:txBody>
      </p:sp>
      <p:pic>
        <p:nvPicPr>
          <p:cNvPr id="77829" name="Picture 4" descr="14.8 UseCases(12.8).eps                                        0007B876Macintosh HD                   B8AA5F2E:"/>
          <p:cNvPicPr>
            <a:picLocks noChangeAspect="1" noChangeArrowheads="1"/>
          </p:cNvPicPr>
          <p:nvPr/>
        </p:nvPicPr>
        <p:blipFill>
          <a:blip r:embed="rId2" cstate="print"/>
          <a:srcRect/>
          <a:stretch>
            <a:fillRect/>
          </a:stretch>
        </p:blipFill>
        <p:spPr bwMode="auto">
          <a:xfrm>
            <a:off x="2438400" y="1905000"/>
            <a:ext cx="3502025" cy="4267200"/>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3"/>
          <p:cNvSpPr>
            <a:spLocks noGrp="1" noChangeArrowheads="1"/>
          </p:cNvSpPr>
          <p:nvPr>
            <p:ph type="title"/>
          </p:nvPr>
        </p:nvSpPr>
        <p:spPr/>
        <p:txBody>
          <a:bodyPr/>
          <a:lstStyle/>
          <a:p>
            <a:pPr eaLnBrk="1" hangingPunct="1"/>
            <a:r>
              <a:rPr lang="en-GB" smtClean="0"/>
              <a:t>Use-case description</a:t>
            </a:r>
          </a:p>
        </p:txBody>
      </p:sp>
      <p:sp>
        <p:nvSpPr>
          <p:cNvPr id="1027" name="Slide Number Placeholder 5"/>
          <p:cNvSpPr>
            <a:spLocks noGrp="1"/>
          </p:cNvSpPr>
          <p:nvPr>
            <p:ph type="sldNum" sz="quarter" idx="12"/>
          </p:nvPr>
        </p:nvSpPr>
        <p:spPr>
          <a:noFill/>
        </p:spPr>
        <p:txBody>
          <a:bodyPr/>
          <a:lstStyle/>
          <a:p>
            <a:fld id="{40C066F7-7A55-4B53-B156-6E4331B0CCBD}" type="slidenum">
              <a:rPr lang="en-US" smtClean="0"/>
              <a:pPr/>
              <a:t>73</a:t>
            </a:fld>
            <a:endParaRPr lang="en-US" smtClean="0"/>
          </a:p>
        </p:txBody>
      </p:sp>
      <p:sp>
        <p:nvSpPr>
          <p:cNvPr id="1028" name="Rectangle 2"/>
          <p:cNvSpPr>
            <a:spLocks noChangeArrowheads="1"/>
          </p:cNvSpPr>
          <p:nvPr/>
        </p:nvSpPr>
        <p:spPr bwMode="auto">
          <a:xfrm>
            <a:off x="1219200" y="1828800"/>
            <a:ext cx="7924800" cy="4648200"/>
          </a:xfrm>
          <a:prstGeom prst="rect">
            <a:avLst/>
          </a:prstGeom>
          <a:solidFill>
            <a:srgbClr val="CCFFFF"/>
          </a:solidFill>
          <a:ln w="12700">
            <a:noFill/>
            <a:miter lim="800000"/>
            <a:headEnd/>
            <a:tailEnd/>
          </a:ln>
        </p:spPr>
        <p:txBody>
          <a:bodyPr wrap="none" anchor="ctr"/>
          <a:lstStyle/>
          <a:p>
            <a:endParaRPr lang="en-US"/>
          </a:p>
        </p:txBody>
      </p:sp>
      <p:graphicFrame>
        <p:nvGraphicFramePr>
          <p:cNvPr id="1026" name="Object 4"/>
          <p:cNvGraphicFramePr>
            <a:graphicFrameLocks noChangeAspect="1"/>
          </p:cNvGraphicFramePr>
          <p:nvPr/>
        </p:nvGraphicFramePr>
        <p:xfrm>
          <a:off x="1219200" y="1905000"/>
          <a:ext cx="7924800" cy="4495800"/>
        </p:xfrm>
        <a:graphic>
          <a:graphicData uri="http://schemas.openxmlformats.org/presentationml/2006/ole">
            <p:oleObj spid="_x0000_s1026" name="Document" r:id="rId3" imgW="5724144" imgH="3017520" progId="Word.Document.8">
              <p:embed/>
            </p:oleObj>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lstStyle/>
          <a:p>
            <a:pPr eaLnBrk="1" hangingPunct="1"/>
            <a:r>
              <a:rPr lang="en-GB" smtClean="0"/>
              <a:t>Architectural design</a:t>
            </a:r>
          </a:p>
        </p:txBody>
      </p:sp>
      <p:sp>
        <p:nvSpPr>
          <p:cNvPr id="78852" name="Rectangle 3"/>
          <p:cNvSpPr>
            <a:spLocks noGrp="1" noChangeArrowheads="1"/>
          </p:cNvSpPr>
          <p:nvPr>
            <p:ph idx="1"/>
          </p:nvPr>
        </p:nvSpPr>
        <p:spPr/>
        <p:txBody>
          <a:bodyPr/>
          <a:lstStyle/>
          <a:p>
            <a:pPr marL="488950" indent="-488950" defTabSz="962025" eaLnBrk="1" hangingPunct="1"/>
            <a:r>
              <a:rPr lang="en-GB" sz="2400" smtClean="0"/>
              <a:t>Once interactions between the system and its environment have been understood, you use this information for designing the system architecture.</a:t>
            </a:r>
          </a:p>
          <a:p>
            <a:pPr marL="488950" indent="-488950" defTabSz="962025" eaLnBrk="1" hangingPunct="1"/>
            <a:r>
              <a:rPr lang="en-GB" sz="2400" smtClean="0"/>
              <a:t>A layered architecture as discussed in Chapter 11 is appropriate for the weather station</a:t>
            </a:r>
          </a:p>
          <a:p>
            <a:pPr marL="1089025" lvl="1" indent="-479425" defTabSz="962025" eaLnBrk="1" hangingPunct="1"/>
            <a:r>
              <a:rPr lang="en-GB" sz="2400" smtClean="0"/>
              <a:t>Interface layer for handling communications;</a:t>
            </a:r>
          </a:p>
          <a:p>
            <a:pPr marL="1089025" lvl="1" indent="-479425" defTabSz="962025" eaLnBrk="1" hangingPunct="1"/>
            <a:r>
              <a:rPr lang="en-GB" sz="2400" smtClean="0"/>
              <a:t>Data collection layer for managing instruments;</a:t>
            </a:r>
          </a:p>
          <a:p>
            <a:pPr marL="1089025" lvl="1" indent="-479425" defTabSz="962025" eaLnBrk="1" hangingPunct="1"/>
            <a:r>
              <a:rPr lang="en-GB" sz="2400" smtClean="0"/>
              <a:t>Instruments layer for collecting data.</a:t>
            </a:r>
          </a:p>
          <a:p>
            <a:pPr marL="488950" indent="-488950" defTabSz="962025" eaLnBrk="1" hangingPunct="1"/>
            <a:r>
              <a:rPr lang="en-GB" sz="2400" smtClean="0"/>
              <a:t>There should normally be no more than 7 entities in an architectural model.</a:t>
            </a:r>
          </a:p>
        </p:txBody>
      </p:sp>
      <p:sp>
        <p:nvSpPr>
          <p:cNvPr id="78850" name="Slide Number Placeholder 5"/>
          <p:cNvSpPr>
            <a:spLocks noGrp="1"/>
          </p:cNvSpPr>
          <p:nvPr>
            <p:ph type="sldNum" sz="quarter" idx="12"/>
          </p:nvPr>
        </p:nvSpPr>
        <p:spPr>
          <a:noFill/>
        </p:spPr>
        <p:txBody>
          <a:bodyPr/>
          <a:lstStyle/>
          <a:p>
            <a:fld id="{013EB1BF-4898-4561-91A2-DD02BB437E59}" type="slidenum">
              <a:rPr lang="en-US" smtClean="0"/>
              <a:pPr/>
              <a:t>74</a:t>
            </a:fld>
            <a:endParaRPr lang="en-US" smtClean="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p:txBody>
          <a:bodyPr/>
          <a:lstStyle/>
          <a:p>
            <a:pPr eaLnBrk="1" hangingPunct="1"/>
            <a:r>
              <a:rPr lang="en-GB" smtClean="0"/>
              <a:t>Weather station architecture</a:t>
            </a:r>
          </a:p>
        </p:txBody>
      </p:sp>
      <p:sp>
        <p:nvSpPr>
          <p:cNvPr id="79874" name="Slide Number Placeholder 5"/>
          <p:cNvSpPr>
            <a:spLocks noGrp="1"/>
          </p:cNvSpPr>
          <p:nvPr>
            <p:ph type="sldNum" sz="quarter" idx="12"/>
          </p:nvPr>
        </p:nvSpPr>
        <p:spPr>
          <a:noFill/>
        </p:spPr>
        <p:txBody>
          <a:bodyPr/>
          <a:lstStyle/>
          <a:p>
            <a:fld id="{44E8D577-1504-4D7E-A55C-EF97CF61D0AB}" type="slidenum">
              <a:rPr lang="en-US" smtClean="0"/>
              <a:pPr/>
              <a:t>75</a:t>
            </a:fld>
            <a:endParaRPr lang="en-US" smtClean="0"/>
          </a:p>
        </p:txBody>
      </p:sp>
      <p:sp>
        <p:nvSpPr>
          <p:cNvPr id="79876" name="Rectangle 3"/>
          <p:cNvSpPr>
            <a:spLocks noChangeArrowheads="1"/>
          </p:cNvSpPr>
          <p:nvPr/>
        </p:nvSpPr>
        <p:spPr bwMode="auto">
          <a:xfrm>
            <a:off x="1219200" y="1828800"/>
            <a:ext cx="7924800" cy="4648200"/>
          </a:xfrm>
          <a:prstGeom prst="rect">
            <a:avLst/>
          </a:prstGeom>
          <a:solidFill>
            <a:srgbClr val="CCFFFF"/>
          </a:solidFill>
          <a:ln w="12700">
            <a:noFill/>
            <a:miter lim="800000"/>
            <a:headEnd/>
            <a:tailEnd/>
          </a:ln>
        </p:spPr>
        <p:txBody>
          <a:bodyPr wrap="none" anchor="ctr"/>
          <a:lstStyle/>
          <a:p>
            <a:endParaRPr lang="en-US"/>
          </a:p>
        </p:txBody>
      </p:sp>
      <p:pic>
        <p:nvPicPr>
          <p:cNvPr id="79877" name="Picture 4" descr="14.10 WeatherStArch(12.10).eps                                 0007B876Macintosh HD                   B8AA5F2E:"/>
          <p:cNvPicPr>
            <a:picLocks noChangeAspect="1" noChangeArrowheads="1"/>
          </p:cNvPicPr>
          <p:nvPr/>
        </p:nvPicPr>
        <p:blipFill>
          <a:blip r:embed="rId2" cstate="print"/>
          <a:srcRect/>
          <a:stretch>
            <a:fillRect/>
          </a:stretch>
        </p:blipFill>
        <p:spPr bwMode="auto">
          <a:xfrm>
            <a:off x="1905000" y="2209800"/>
            <a:ext cx="6553200" cy="3967163"/>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a:noFill/>
        </p:spPr>
        <p:txBody>
          <a:bodyPr lIns="90840" tIns="44623" rIns="90840" bIns="44623"/>
          <a:lstStyle/>
          <a:p>
            <a:pPr eaLnBrk="1" hangingPunct="1"/>
            <a:r>
              <a:rPr lang="en-GB" smtClean="0"/>
              <a:t>Object identification</a:t>
            </a:r>
          </a:p>
        </p:txBody>
      </p:sp>
      <p:sp>
        <p:nvSpPr>
          <p:cNvPr id="80900" name="Rectangle 3"/>
          <p:cNvSpPr>
            <a:spLocks noGrp="1" noChangeArrowheads="1"/>
          </p:cNvSpPr>
          <p:nvPr>
            <p:ph idx="1"/>
          </p:nvPr>
        </p:nvSpPr>
        <p:spPr>
          <a:noFill/>
        </p:spPr>
        <p:txBody>
          <a:bodyPr lIns="90840" tIns="44623" rIns="90840" bIns="44623"/>
          <a:lstStyle/>
          <a:p>
            <a:pPr eaLnBrk="1" hangingPunct="1"/>
            <a:r>
              <a:rPr lang="en-GB" sz="2800" smtClean="0"/>
              <a:t>Identifying objects (or object classes) is the most difficult part of object oriented design.</a:t>
            </a:r>
          </a:p>
          <a:p>
            <a:pPr eaLnBrk="1" hangingPunct="1"/>
            <a:r>
              <a:rPr lang="en-GB" sz="2800" smtClean="0"/>
              <a:t>There is no 'magic formula' for object identification. It relies on the skill, experience </a:t>
            </a:r>
            <a:br>
              <a:rPr lang="en-GB" sz="2800" smtClean="0"/>
            </a:br>
            <a:r>
              <a:rPr lang="en-GB" sz="2800" smtClean="0"/>
              <a:t>and domain knowledge of system designers.</a:t>
            </a:r>
          </a:p>
          <a:p>
            <a:pPr eaLnBrk="1" hangingPunct="1"/>
            <a:r>
              <a:rPr lang="en-GB" sz="2800" smtClean="0"/>
              <a:t>Object identification is an iterative process. You are unlikely to get it right first time.</a:t>
            </a:r>
          </a:p>
        </p:txBody>
      </p:sp>
      <p:sp>
        <p:nvSpPr>
          <p:cNvPr id="80898" name="Slide Number Placeholder 5"/>
          <p:cNvSpPr>
            <a:spLocks noGrp="1"/>
          </p:cNvSpPr>
          <p:nvPr>
            <p:ph type="sldNum" sz="quarter" idx="12"/>
          </p:nvPr>
        </p:nvSpPr>
        <p:spPr>
          <a:noFill/>
        </p:spPr>
        <p:txBody>
          <a:bodyPr/>
          <a:lstStyle/>
          <a:p>
            <a:fld id="{B84EE887-85E0-491A-A946-3BE5091AD3D3}" type="slidenum">
              <a:rPr lang="en-US" smtClean="0"/>
              <a:pPr/>
              <a:t>76</a:t>
            </a:fld>
            <a:endParaRPr lang="en-US" smtClean="0"/>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a:noFill/>
        </p:spPr>
        <p:txBody>
          <a:bodyPr lIns="90840" tIns="44623" rIns="90840" bIns="44623"/>
          <a:lstStyle/>
          <a:p>
            <a:pPr eaLnBrk="1" hangingPunct="1"/>
            <a:r>
              <a:rPr lang="en-GB" smtClean="0"/>
              <a:t>Approaches to identification</a:t>
            </a:r>
          </a:p>
        </p:txBody>
      </p:sp>
      <p:sp>
        <p:nvSpPr>
          <p:cNvPr id="81924" name="Rectangle 3"/>
          <p:cNvSpPr>
            <a:spLocks noGrp="1" noChangeArrowheads="1"/>
          </p:cNvSpPr>
          <p:nvPr>
            <p:ph idx="1"/>
          </p:nvPr>
        </p:nvSpPr>
        <p:spPr>
          <a:xfrm>
            <a:off x="1066800" y="1752600"/>
            <a:ext cx="7772400" cy="4114800"/>
          </a:xfrm>
          <a:noFill/>
        </p:spPr>
        <p:txBody>
          <a:bodyPr lIns="90840" tIns="44623" rIns="90840" bIns="44623"/>
          <a:lstStyle/>
          <a:p>
            <a:pPr marL="488950" indent="-488950" defTabSz="962025" eaLnBrk="1" hangingPunct="1">
              <a:lnSpc>
                <a:spcPct val="90000"/>
              </a:lnSpc>
            </a:pPr>
            <a:r>
              <a:rPr lang="en-GB" sz="2800" smtClean="0"/>
              <a:t>Use a grammatical approach based on a natural language description of the system (used in Hood OOD method).</a:t>
            </a:r>
          </a:p>
          <a:p>
            <a:pPr marL="488950" indent="-488950" defTabSz="962025" eaLnBrk="1" hangingPunct="1">
              <a:lnSpc>
                <a:spcPct val="90000"/>
              </a:lnSpc>
            </a:pPr>
            <a:r>
              <a:rPr lang="en-GB" sz="2800" smtClean="0"/>
              <a:t>Base the identification on tangible things in the application domain.</a:t>
            </a:r>
          </a:p>
          <a:p>
            <a:pPr marL="488950" indent="-488950" defTabSz="962025" eaLnBrk="1" hangingPunct="1">
              <a:lnSpc>
                <a:spcPct val="90000"/>
              </a:lnSpc>
            </a:pPr>
            <a:r>
              <a:rPr lang="en-GB" sz="2800" smtClean="0"/>
              <a:t>Use a behavioural approach and identify objects based on what participates in what behaviour.</a:t>
            </a:r>
          </a:p>
          <a:p>
            <a:pPr marL="488950" indent="-488950" defTabSz="962025" eaLnBrk="1" hangingPunct="1">
              <a:lnSpc>
                <a:spcPct val="90000"/>
              </a:lnSpc>
            </a:pPr>
            <a:r>
              <a:rPr lang="en-GB" sz="2800" smtClean="0"/>
              <a:t>Use a scenario-based analysis.  The objects, attributes and methods in each scenario are identified.</a:t>
            </a:r>
          </a:p>
        </p:txBody>
      </p:sp>
      <p:sp>
        <p:nvSpPr>
          <p:cNvPr id="81922" name="Slide Number Placeholder 5"/>
          <p:cNvSpPr>
            <a:spLocks noGrp="1"/>
          </p:cNvSpPr>
          <p:nvPr>
            <p:ph type="sldNum" sz="quarter" idx="12"/>
          </p:nvPr>
        </p:nvSpPr>
        <p:spPr>
          <a:noFill/>
        </p:spPr>
        <p:txBody>
          <a:bodyPr/>
          <a:lstStyle/>
          <a:p>
            <a:fld id="{64B1E525-F4C2-4922-817B-912A5688D123}" type="slidenum">
              <a:rPr lang="en-US" smtClean="0"/>
              <a:pPr/>
              <a:t>77</a:t>
            </a:fld>
            <a:endParaRPr lang="en-US" smtClean="0"/>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a:noFill/>
        </p:spPr>
        <p:txBody>
          <a:bodyPr lIns="90840" tIns="44623" rIns="90840" bIns="44623"/>
          <a:lstStyle/>
          <a:p>
            <a:pPr eaLnBrk="1" hangingPunct="1"/>
            <a:r>
              <a:rPr lang="en-GB" smtClean="0"/>
              <a:t>Weather station description</a:t>
            </a:r>
          </a:p>
        </p:txBody>
      </p:sp>
      <p:sp>
        <p:nvSpPr>
          <p:cNvPr id="82946" name="Slide Number Placeholder 5"/>
          <p:cNvSpPr>
            <a:spLocks noGrp="1"/>
          </p:cNvSpPr>
          <p:nvPr>
            <p:ph type="sldNum" sz="quarter" idx="12"/>
          </p:nvPr>
        </p:nvSpPr>
        <p:spPr>
          <a:noFill/>
        </p:spPr>
        <p:txBody>
          <a:bodyPr/>
          <a:lstStyle/>
          <a:p>
            <a:fld id="{6A782E92-73D9-426B-B76D-2561A5F06D3B}" type="slidenum">
              <a:rPr lang="en-US" smtClean="0"/>
              <a:pPr/>
              <a:t>78</a:t>
            </a:fld>
            <a:endParaRPr lang="en-US" smtClean="0"/>
          </a:p>
        </p:txBody>
      </p:sp>
      <p:sp>
        <p:nvSpPr>
          <p:cNvPr id="82948" name="Rectangle 3"/>
          <p:cNvSpPr>
            <a:spLocks noChangeArrowheads="1"/>
          </p:cNvSpPr>
          <p:nvPr/>
        </p:nvSpPr>
        <p:spPr bwMode="auto">
          <a:xfrm>
            <a:off x="349250" y="1962150"/>
            <a:ext cx="8353425" cy="4105275"/>
          </a:xfrm>
          <a:prstGeom prst="rect">
            <a:avLst/>
          </a:prstGeom>
          <a:noFill/>
          <a:ln w="12700">
            <a:noFill/>
            <a:miter lim="800000"/>
            <a:headEnd/>
            <a:tailEnd/>
          </a:ln>
        </p:spPr>
        <p:txBody>
          <a:bodyPr lIns="90840" tIns="44623" rIns="90840" bIns="44623">
            <a:spAutoFit/>
          </a:bodyPr>
          <a:lstStyle/>
          <a:p>
            <a:pPr defTabSz="917575"/>
            <a:r>
              <a:rPr lang="en-GB" sz="2400">
                <a:latin typeface="Times"/>
              </a:rPr>
              <a:t>A </a:t>
            </a:r>
            <a:r>
              <a:rPr lang="en-GB" sz="2400">
                <a:solidFill>
                  <a:schemeClr val="tx2"/>
                </a:solidFill>
                <a:latin typeface="Times"/>
              </a:rPr>
              <a:t>weather station</a:t>
            </a:r>
            <a:r>
              <a:rPr lang="en-GB" sz="2400">
                <a:latin typeface="Times"/>
              </a:rPr>
              <a:t> is a package of software controlled instruments which collects data, performs some data processing and transmits this data for further processing. The instruments include air and ground thermometers, an anemometer, a wind vane, a barometer and a rain gauge. Data is collected periodically. </a:t>
            </a:r>
          </a:p>
          <a:p>
            <a:pPr defTabSz="917575"/>
            <a:endParaRPr lang="en-GB" sz="2400">
              <a:latin typeface="Times"/>
            </a:endParaRPr>
          </a:p>
          <a:p>
            <a:pPr defTabSz="917575"/>
            <a:r>
              <a:rPr lang="en-GB" sz="2400">
                <a:latin typeface="Times"/>
              </a:rPr>
              <a:t>When a command is issued to transmit the weather data, the weather station processes and summarises the collected data. The summarised data is transmitted to the mapping computer when a request is received.</a:t>
            </a:r>
          </a:p>
          <a:p>
            <a:pPr algn="ctr" defTabSz="917575"/>
            <a:endParaRPr lang="en-GB" sz="2400">
              <a:latin typeface="Times"/>
            </a:endParaRP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p:txBody>
          <a:bodyPr/>
          <a:lstStyle/>
          <a:p>
            <a:pPr eaLnBrk="1" hangingPunct="1"/>
            <a:r>
              <a:rPr lang="en-GB" smtClean="0"/>
              <a:t>Weather station object classes</a:t>
            </a:r>
          </a:p>
        </p:txBody>
      </p:sp>
      <p:sp>
        <p:nvSpPr>
          <p:cNvPr id="83972" name="Rectangle 3"/>
          <p:cNvSpPr>
            <a:spLocks noGrp="1" noChangeArrowheads="1"/>
          </p:cNvSpPr>
          <p:nvPr>
            <p:ph idx="1"/>
          </p:nvPr>
        </p:nvSpPr>
        <p:spPr/>
        <p:txBody>
          <a:bodyPr/>
          <a:lstStyle/>
          <a:p>
            <a:pPr marL="488950" indent="-488950" defTabSz="962025" eaLnBrk="1" hangingPunct="1">
              <a:lnSpc>
                <a:spcPct val="90000"/>
              </a:lnSpc>
            </a:pPr>
            <a:r>
              <a:rPr lang="en-GB" sz="2400" smtClean="0"/>
              <a:t>Ground thermometer, Anemometer, Barometer</a:t>
            </a:r>
          </a:p>
          <a:p>
            <a:pPr marL="1089025" lvl="1" indent="-479425" defTabSz="962025" eaLnBrk="1" hangingPunct="1">
              <a:lnSpc>
                <a:spcPct val="90000"/>
              </a:lnSpc>
            </a:pPr>
            <a:r>
              <a:rPr lang="en-GB" sz="2400" smtClean="0"/>
              <a:t>Application domain objects that are ‘hardware’ objects related to the instruments in the system.</a:t>
            </a:r>
          </a:p>
          <a:p>
            <a:pPr marL="488950" indent="-488950" defTabSz="962025" eaLnBrk="1" hangingPunct="1">
              <a:lnSpc>
                <a:spcPct val="90000"/>
              </a:lnSpc>
            </a:pPr>
            <a:r>
              <a:rPr lang="en-GB" sz="2400" smtClean="0"/>
              <a:t>Weather station</a:t>
            </a:r>
          </a:p>
          <a:p>
            <a:pPr marL="1089025" lvl="1" indent="-479425" defTabSz="962025" eaLnBrk="1" hangingPunct="1">
              <a:lnSpc>
                <a:spcPct val="90000"/>
              </a:lnSpc>
            </a:pPr>
            <a:r>
              <a:rPr lang="en-GB" sz="2400" smtClean="0"/>
              <a:t>The basic interface of the weather station to its environment. It therefore reflects the interactions identified in the use-case model.</a:t>
            </a:r>
          </a:p>
          <a:p>
            <a:pPr marL="488950" indent="-488950" defTabSz="962025" eaLnBrk="1" hangingPunct="1">
              <a:lnSpc>
                <a:spcPct val="90000"/>
              </a:lnSpc>
            </a:pPr>
            <a:r>
              <a:rPr lang="en-GB" sz="2400" smtClean="0"/>
              <a:t>Weather data</a:t>
            </a:r>
          </a:p>
          <a:p>
            <a:pPr marL="1089025" lvl="1" indent="-479425" defTabSz="962025" eaLnBrk="1" hangingPunct="1">
              <a:lnSpc>
                <a:spcPct val="90000"/>
              </a:lnSpc>
            </a:pPr>
            <a:r>
              <a:rPr lang="en-GB" sz="2400" smtClean="0"/>
              <a:t>Encapsulates the summarised data from the instruments.</a:t>
            </a:r>
          </a:p>
        </p:txBody>
      </p:sp>
      <p:sp>
        <p:nvSpPr>
          <p:cNvPr id="83970" name="Slide Number Placeholder 5"/>
          <p:cNvSpPr>
            <a:spLocks noGrp="1"/>
          </p:cNvSpPr>
          <p:nvPr>
            <p:ph type="sldNum" sz="quarter" idx="12"/>
          </p:nvPr>
        </p:nvSpPr>
        <p:spPr>
          <a:noFill/>
        </p:spPr>
        <p:txBody>
          <a:bodyPr/>
          <a:lstStyle/>
          <a:p>
            <a:fld id="{EC32A673-B43B-4A65-96BF-316E31A63620}" type="slidenum">
              <a:rPr lang="en-US" smtClean="0"/>
              <a:pPr/>
              <a:t>79</a:t>
            </a:fld>
            <a:endParaRPr lang="en-US"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smtClean="0"/>
              <a:t>Architectural conflicts</a:t>
            </a:r>
          </a:p>
        </p:txBody>
      </p:sp>
      <p:sp>
        <p:nvSpPr>
          <p:cNvPr id="12292" name="Rectangle 3"/>
          <p:cNvSpPr>
            <a:spLocks noGrp="1" noChangeArrowheads="1"/>
          </p:cNvSpPr>
          <p:nvPr>
            <p:ph idx="1"/>
          </p:nvPr>
        </p:nvSpPr>
        <p:spPr/>
        <p:txBody>
          <a:bodyPr/>
          <a:lstStyle/>
          <a:p>
            <a:pPr eaLnBrk="1" hangingPunct="1"/>
            <a:r>
              <a:rPr lang="en-US" sz="2800" smtClean="0"/>
              <a:t>Using large-grain components improves performance but reduces maintainability.</a:t>
            </a:r>
          </a:p>
          <a:p>
            <a:pPr eaLnBrk="1" hangingPunct="1"/>
            <a:r>
              <a:rPr lang="en-US" sz="2800" smtClean="0"/>
              <a:t>Introducing redundant data improves availability but makes security more difficult.</a:t>
            </a:r>
          </a:p>
          <a:p>
            <a:pPr eaLnBrk="1" hangingPunct="1"/>
            <a:r>
              <a:rPr lang="en-US" sz="2800" smtClean="0"/>
              <a:t>Localizing safety-related features usually means more communication so degraded performance.</a:t>
            </a:r>
          </a:p>
        </p:txBody>
      </p:sp>
      <p:sp>
        <p:nvSpPr>
          <p:cNvPr id="12290" name="Slide Number Placeholder 5"/>
          <p:cNvSpPr>
            <a:spLocks noGrp="1"/>
          </p:cNvSpPr>
          <p:nvPr>
            <p:ph type="sldNum" sz="quarter" idx="12"/>
          </p:nvPr>
        </p:nvSpPr>
        <p:spPr>
          <a:noFill/>
        </p:spPr>
        <p:txBody>
          <a:bodyPr/>
          <a:lstStyle/>
          <a:p>
            <a:fld id="{0C59A20C-6E8E-4904-B10F-373BB855E926}" type="slidenum">
              <a:rPr lang="en-US" smtClean="0"/>
              <a:pPr/>
              <a:t>8</a:t>
            </a:fld>
            <a:endParaRPr lang="en-US" smtClean="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title"/>
          </p:nvPr>
        </p:nvSpPr>
        <p:spPr/>
        <p:txBody>
          <a:bodyPr/>
          <a:lstStyle/>
          <a:p>
            <a:pPr eaLnBrk="1" hangingPunct="1"/>
            <a:r>
              <a:rPr lang="en-GB" smtClean="0"/>
              <a:t>Weather station object classes</a:t>
            </a:r>
          </a:p>
        </p:txBody>
      </p:sp>
      <p:sp>
        <p:nvSpPr>
          <p:cNvPr id="84994" name="Slide Number Placeholder 5"/>
          <p:cNvSpPr>
            <a:spLocks noGrp="1"/>
          </p:cNvSpPr>
          <p:nvPr>
            <p:ph type="sldNum" sz="quarter" idx="12"/>
          </p:nvPr>
        </p:nvSpPr>
        <p:spPr>
          <a:noFill/>
        </p:spPr>
        <p:txBody>
          <a:bodyPr/>
          <a:lstStyle/>
          <a:p>
            <a:fld id="{16FC34BF-D764-4473-BA47-D3D2455AACCA}" type="slidenum">
              <a:rPr lang="en-US" smtClean="0"/>
              <a:pPr/>
              <a:t>80</a:t>
            </a:fld>
            <a:endParaRPr lang="en-US" smtClean="0"/>
          </a:p>
        </p:txBody>
      </p:sp>
      <p:sp>
        <p:nvSpPr>
          <p:cNvPr id="84996" name="Rectangle 3"/>
          <p:cNvSpPr>
            <a:spLocks noChangeArrowheads="1"/>
          </p:cNvSpPr>
          <p:nvPr/>
        </p:nvSpPr>
        <p:spPr bwMode="auto">
          <a:xfrm>
            <a:off x="1600200" y="1828800"/>
            <a:ext cx="7010400" cy="4648200"/>
          </a:xfrm>
          <a:prstGeom prst="rect">
            <a:avLst/>
          </a:prstGeom>
          <a:solidFill>
            <a:srgbClr val="CCFFFF"/>
          </a:solidFill>
          <a:ln w="12700">
            <a:noFill/>
            <a:miter lim="800000"/>
            <a:headEnd/>
            <a:tailEnd/>
          </a:ln>
        </p:spPr>
        <p:txBody>
          <a:bodyPr wrap="none" anchor="ctr"/>
          <a:lstStyle/>
          <a:p>
            <a:endParaRPr lang="en-US"/>
          </a:p>
        </p:txBody>
      </p:sp>
      <p:pic>
        <p:nvPicPr>
          <p:cNvPr id="84997" name="Picture 4" descr="14.11 WeatherStObjs(12.11).eps                                 0007B876Macintosh HD                   B8AA5F2E:"/>
          <p:cNvPicPr>
            <a:picLocks noChangeAspect="1" noChangeArrowheads="1"/>
          </p:cNvPicPr>
          <p:nvPr/>
        </p:nvPicPr>
        <p:blipFill>
          <a:blip r:embed="rId2" cstate="print"/>
          <a:srcRect/>
          <a:stretch>
            <a:fillRect/>
          </a:stretch>
        </p:blipFill>
        <p:spPr bwMode="auto">
          <a:xfrm>
            <a:off x="2362200" y="2057400"/>
            <a:ext cx="5562600" cy="4135438"/>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noChangeArrowheads="1"/>
          </p:cNvSpPr>
          <p:nvPr>
            <p:ph type="title"/>
          </p:nvPr>
        </p:nvSpPr>
        <p:spPr>
          <a:noFill/>
        </p:spPr>
        <p:txBody>
          <a:bodyPr lIns="90840" tIns="44623" rIns="90840" bIns="44623"/>
          <a:lstStyle/>
          <a:p>
            <a:pPr eaLnBrk="1" hangingPunct="1"/>
            <a:r>
              <a:rPr lang="en-GB" sz="3600" smtClean="0"/>
              <a:t>Further objects and object refinement</a:t>
            </a:r>
            <a:endParaRPr lang="en-GB" smtClean="0"/>
          </a:p>
        </p:txBody>
      </p:sp>
      <p:sp>
        <p:nvSpPr>
          <p:cNvPr id="86020" name="Rectangle 3"/>
          <p:cNvSpPr>
            <a:spLocks noGrp="1" noChangeArrowheads="1"/>
          </p:cNvSpPr>
          <p:nvPr>
            <p:ph idx="1"/>
          </p:nvPr>
        </p:nvSpPr>
        <p:spPr>
          <a:xfrm>
            <a:off x="1219200" y="1752600"/>
            <a:ext cx="7543800" cy="4114800"/>
          </a:xfrm>
          <a:noFill/>
        </p:spPr>
        <p:txBody>
          <a:bodyPr lIns="90840" tIns="44623" rIns="90840" bIns="44623"/>
          <a:lstStyle/>
          <a:p>
            <a:pPr marL="488950" indent="-488950" defTabSz="962025" eaLnBrk="1" hangingPunct="1">
              <a:lnSpc>
                <a:spcPct val="90000"/>
              </a:lnSpc>
            </a:pPr>
            <a:r>
              <a:rPr lang="en-GB" sz="2400" smtClean="0"/>
              <a:t>Use domain knowledge to identify more objects and operations</a:t>
            </a:r>
          </a:p>
          <a:p>
            <a:pPr marL="1089025" lvl="1" indent="-479425" defTabSz="962025" eaLnBrk="1" hangingPunct="1">
              <a:lnSpc>
                <a:spcPct val="90000"/>
              </a:lnSpc>
            </a:pPr>
            <a:r>
              <a:rPr lang="en-GB" sz="2400" smtClean="0"/>
              <a:t>Weather stations should have a unique identifier;</a:t>
            </a:r>
          </a:p>
          <a:p>
            <a:pPr marL="1089025" lvl="1" indent="-479425" defTabSz="962025" eaLnBrk="1" hangingPunct="1">
              <a:lnSpc>
                <a:spcPct val="90000"/>
              </a:lnSpc>
            </a:pPr>
            <a:r>
              <a:rPr lang="en-GB" sz="2400" smtClean="0"/>
              <a:t>Weather stations are remotely situated so instrument failures have to be reported automatically. Therefore attributes and operations for self-checking are required.</a:t>
            </a:r>
          </a:p>
          <a:p>
            <a:pPr marL="488950" indent="-488950" defTabSz="962025" eaLnBrk="1" hangingPunct="1">
              <a:lnSpc>
                <a:spcPct val="90000"/>
              </a:lnSpc>
            </a:pPr>
            <a:r>
              <a:rPr lang="en-GB" sz="2400" smtClean="0"/>
              <a:t>Active or passive objects</a:t>
            </a:r>
          </a:p>
          <a:p>
            <a:pPr marL="1089025" lvl="1" indent="-479425" defTabSz="962025" eaLnBrk="1" hangingPunct="1">
              <a:lnSpc>
                <a:spcPct val="90000"/>
              </a:lnSpc>
            </a:pPr>
            <a:r>
              <a:rPr lang="en-GB" sz="2400" smtClean="0"/>
              <a:t>In this case, objects are passive and collect data on request rather than autonomously. This introduces flexibility at the expense of controller processing time.</a:t>
            </a:r>
          </a:p>
        </p:txBody>
      </p:sp>
      <p:sp>
        <p:nvSpPr>
          <p:cNvPr id="86018" name="Slide Number Placeholder 5"/>
          <p:cNvSpPr>
            <a:spLocks noGrp="1"/>
          </p:cNvSpPr>
          <p:nvPr>
            <p:ph type="sldNum" sz="quarter" idx="12"/>
          </p:nvPr>
        </p:nvSpPr>
        <p:spPr>
          <a:noFill/>
        </p:spPr>
        <p:txBody>
          <a:bodyPr/>
          <a:lstStyle/>
          <a:p>
            <a:fld id="{924E61F8-C4DA-4724-BE68-FF39479263D5}" type="slidenum">
              <a:rPr lang="en-US" smtClean="0"/>
              <a:pPr/>
              <a:t>81</a:t>
            </a:fld>
            <a:endParaRPr lang="en-US" smtClean="0"/>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pPr eaLnBrk="1" hangingPunct="1"/>
            <a:r>
              <a:rPr lang="en-GB" smtClean="0"/>
              <a:t>Design models</a:t>
            </a:r>
          </a:p>
        </p:txBody>
      </p:sp>
      <p:sp>
        <p:nvSpPr>
          <p:cNvPr id="87044" name="Rectangle 3"/>
          <p:cNvSpPr>
            <a:spLocks noGrp="1" noChangeArrowheads="1"/>
          </p:cNvSpPr>
          <p:nvPr>
            <p:ph idx="1"/>
          </p:nvPr>
        </p:nvSpPr>
        <p:spPr>
          <a:xfrm>
            <a:off x="1182688" y="2017713"/>
            <a:ext cx="7772400" cy="2478087"/>
          </a:xfrm>
        </p:spPr>
        <p:txBody>
          <a:bodyPr/>
          <a:lstStyle/>
          <a:p>
            <a:pPr eaLnBrk="1" hangingPunct="1"/>
            <a:r>
              <a:rPr lang="en-GB" sz="2400" smtClean="0"/>
              <a:t>Design models show the objects and object classes and relationships between these entities.</a:t>
            </a:r>
          </a:p>
          <a:p>
            <a:pPr eaLnBrk="1" hangingPunct="1"/>
            <a:r>
              <a:rPr lang="en-GB" sz="2400" smtClean="0"/>
              <a:t>Static models describe the static structure of the system in terms of object classes and relationships.</a:t>
            </a:r>
          </a:p>
          <a:p>
            <a:pPr eaLnBrk="1" hangingPunct="1"/>
            <a:r>
              <a:rPr lang="en-GB" sz="2400" smtClean="0"/>
              <a:t>Dynamic models describe the dynamic interactions between objects.</a:t>
            </a:r>
          </a:p>
        </p:txBody>
      </p:sp>
      <p:sp>
        <p:nvSpPr>
          <p:cNvPr id="87042" name="Slide Number Placeholder 5"/>
          <p:cNvSpPr>
            <a:spLocks noGrp="1"/>
          </p:cNvSpPr>
          <p:nvPr>
            <p:ph type="sldNum" sz="quarter" idx="12"/>
          </p:nvPr>
        </p:nvSpPr>
        <p:spPr>
          <a:noFill/>
        </p:spPr>
        <p:txBody>
          <a:bodyPr/>
          <a:lstStyle/>
          <a:p>
            <a:fld id="{FA54639C-F3FD-475B-8EFE-8CB6BB45C9F4}" type="slidenum">
              <a:rPr lang="en-US" smtClean="0"/>
              <a:pPr/>
              <a:t>82</a:t>
            </a:fld>
            <a:endParaRPr lang="en-US" smtClean="0"/>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a:noFill/>
        </p:spPr>
        <p:txBody>
          <a:bodyPr lIns="90840" tIns="44623" rIns="90840" bIns="44623"/>
          <a:lstStyle/>
          <a:p>
            <a:pPr eaLnBrk="1" hangingPunct="1"/>
            <a:r>
              <a:rPr lang="en-GB" smtClean="0"/>
              <a:t>Examples of design models</a:t>
            </a:r>
          </a:p>
        </p:txBody>
      </p:sp>
      <p:sp>
        <p:nvSpPr>
          <p:cNvPr id="88068" name="Rectangle 3"/>
          <p:cNvSpPr>
            <a:spLocks noGrp="1" noChangeArrowheads="1"/>
          </p:cNvSpPr>
          <p:nvPr>
            <p:ph idx="1"/>
          </p:nvPr>
        </p:nvSpPr>
        <p:spPr>
          <a:noFill/>
        </p:spPr>
        <p:txBody>
          <a:bodyPr lIns="90840" tIns="44623" rIns="90840" bIns="44623"/>
          <a:lstStyle/>
          <a:p>
            <a:pPr marL="488950" indent="-488950" defTabSz="962025" eaLnBrk="1" hangingPunct="1"/>
            <a:r>
              <a:rPr lang="en-GB" sz="2400" smtClean="0"/>
              <a:t>Sub-system models that show logical groupings of objects into coherent subsystems.</a:t>
            </a:r>
          </a:p>
          <a:p>
            <a:pPr marL="488950" indent="-488950" defTabSz="962025" eaLnBrk="1" hangingPunct="1"/>
            <a:r>
              <a:rPr lang="en-GB" sz="2400" smtClean="0"/>
              <a:t>Sequence models that show the sequence of object interactions.</a:t>
            </a:r>
          </a:p>
          <a:p>
            <a:pPr marL="488950" indent="-488950" defTabSz="962025" eaLnBrk="1" hangingPunct="1"/>
            <a:r>
              <a:rPr lang="en-GB" sz="2400" smtClean="0"/>
              <a:t>State machine models that show how individual objects change their state in response to events.</a:t>
            </a:r>
          </a:p>
          <a:p>
            <a:pPr marL="488950" indent="-488950" defTabSz="962025" eaLnBrk="1" hangingPunct="1"/>
            <a:r>
              <a:rPr lang="en-GB" sz="2400" smtClean="0"/>
              <a:t>Other models include use-case models, aggregation models, generalisation models, etc.</a:t>
            </a:r>
          </a:p>
        </p:txBody>
      </p:sp>
      <p:sp>
        <p:nvSpPr>
          <p:cNvPr id="88066" name="Slide Number Placeholder 5"/>
          <p:cNvSpPr>
            <a:spLocks noGrp="1"/>
          </p:cNvSpPr>
          <p:nvPr>
            <p:ph type="sldNum" sz="quarter" idx="12"/>
          </p:nvPr>
        </p:nvSpPr>
        <p:spPr>
          <a:noFill/>
        </p:spPr>
        <p:txBody>
          <a:bodyPr/>
          <a:lstStyle/>
          <a:p>
            <a:fld id="{A9C3DFB9-278F-410D-AD4D-3F2A3821F579}" type="slidenum">
              <a:rPr lang="en-US" smtClean="0"/>
              <a:pPr/>
              <a:t>83</a:t>
            </a:fld>
            <a:endParaRPr lang="en-US" smtClean="0"/>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pPr eaLnBrk="1" hangingPunct="1"/>
            <a:r>
              <a:rPr lang="en-GB" smtClean="0"/>
              <a:t>Subsystem models</a:t>
            </a:r>
          </a:p>
        </p:txBody>
      </p:sp>
      <p:sp>
        <p:nvSpPr>
          <p:cNvPr id="89092" name="Rectangle 3"/>
          <p:cNvSpPr>
            <a:spLocks noGrp="1" noChangeArrowheads="1"/>
          </p:cNvSpPr>
          <p:nvPr>
            <p:ph idx="1"/>
          </p:nvPr>
        </p:nvSpPr>
        <p:spPr>
          <a:xfrm>
            <a:off x="1182688" y="2017713"/>
            <a:ext cx="7772400" cy="2325687"/>
          </a:xfrm>
        </p:spPr>
        <p:txBody>
          <a:bodyPr/>
          <a:lstStyle/>
          <a:p>
            <a:pPr eaLnBrk="1" hangingPunct="1">
              <a:lnSpc>
                <a:spcPct val="90000"/>
              </a:lnSpc>
            </a:pPr>
            <a:r>
              <a:rPr lang="en-GB" sz="2400" smtClean="0"/>
              <a:t>Shows how the design is organised into logically related groups of objects.</a:t>
            </a:r>
          </a:p>
          <a:p>
            <a:pPr eaLnBrk="1" hangingPunct="1">
              <a:lnSpc>
                <a:spcPct val="90000"/>
              </a:lnSpc>
            </a:pPr>
            <a:r>
              <a:rPr lang="en-GB" sz="2400" smtClean="0"/>
              <a:t>In the UML, these are shown using packages - an encapsulation construct. This is a logical model. The actual organisation of objects in the system may be different.</a:t>
            </a:r>
          </a:p>
        </p:txBody>
      </p:sp>
      <p:sp>
        <p:nvSpPr>
          <p:cNvPr id="89090" name="Slide Number Placeholder 5"/>
          <p:cNvSpPr>
            <a:spLocks noGrp="1"/>
          </p:cNvSpPr>
          <p:nvPr>
            <p:ph type="sldNum" sz="quarter" idx="12"/>
          </p:nvPr>
        </p:nvSpPr>
        <p:spPr>
          <a:noFill/>
        </p:spPr>
        <p:txBody>
          <a:bodyPr/>
          <a:lstStyle/>
          <a:p>
            <a:fld id="{F7D80E7A-9C59-415A-B907-70C312505572}" type="slidenum">
              <a:rPr lang="en-US" smtClean="0"/>
              <a:pPr/>
              <a:t>84</a:t>
            </a:fld>
            <a:endParaRPr lang="en-US" smtClean="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a:xfrm>
            <a:off x="1066800" y="0"/>
            <a:ext cx="7793038" cy="685800"/>
          </a:xfrm>
          <a:noFill/>
        </p:spPr>
        <p:txBody>
          <a:bodyPr lIns="90840" tIns="44623" rIns="90840" bIns="44623"/>
          <a:lstStyle/>
          <a:p>
            <a:pPr eaLnBrk="1" hangingPunct="1"/>
            <a:r>
              <a:rPr lang="en-GB" smtClean="0"/>
              <a:t>Weather station subsystems</a:t>
            </a:r>
          </a:p>
        </p:txBody>
      </p:sp>
      <p:sp>
        <p:nvSpPr>
          <p:cNvPr id="90114" name="Slide Number Placeholder 5"/>
          <p:cNvSpPr>
            <a:spLocks noGrp="1"/>
          </p:cNvSpPr>
          <p:nvPr>
            <p:ph type="sldNum" sz="quarter" idx="12"/>
          </p:nvPr>
        </p:nvSpPr>
        <p:spPr>
          <a:noFill/>
        </p:spPr>
        <p:txBody>
          <a:bodyPr/>
          <a:lstStyle/>
          <a:p>
            <a:fld id="{1631DEF7-CE2F-4DCF-8F39-32915E7BA0DE}" type="slidenum">
              <a:rPr lang="en-US" smtClean="0"/>
              <a:pPr/>
              <a:t>85</a:t>
            </a:fld>
            <a:endParaRPr lang="en-US" smtClean="0"/>
          </a:p>
        </p:txBody>
      </p:sp>
      <p:sp>
        <p:nvSpPr>
          <p:cNvPr id="90116" name="Rectangle 3"/>
          <p:cNvSpPr>
            <a:spLocks noChangeArrowheads="1"/>
          </p:cNvSpPr>
          <p:nvPr/>
        </p:nvSpPr>
        <p:spPr bwMode="auto">
          <a:xfrm>
            <a:off x="0" y="685800"/>
            <a:ext cx="8458200" cy="5715000"/>
          </a:xfrm>
          <a:prstGeom prst="rect">
            <a:avLst/>
          </a:prstGeom>
          <a:solidFill>
            <a:srgbClr val="CCFFFF"/>
          </a:solidFill>
          <a:ln w="12700">
            <a:noFill/>
            <a:miter lim="800000"/>
            <a:headEnd/>
            <a:tailEnd/>
          </a:ln>
        </p:spPr>
        <p:txBody>
          <a:bodyPr wrap="none" anchor="ctr"/>
          <a:lstStyle/>
          <a:p>
            <a:endParaRPr lang="en-US"/>
          </a:p>
        </p:txBody>
      </p:sp>
      <p:pic>
        <p:nvPicPr>
          <p:cNvPr id="90117" name="Picture 4" descr="14.12 WeatherStPack(12.12).eps                                 0007B876Macintosh HD                   B8AA5F2E:"/>
          <p:cNvPicPr>
            <a:picLocks noChangeAspect="1" noChangeArrowheads="1"/>
          </p:cNvPicPr>
          <p:nvPr/>
        </p:nvPicPr>
        <p:blipFill>
          <a:blip r:embed="rId3" cstate="print"/>
          <a:srcRect/>
          <a:stretch>
            <a:fillRect/>
          </a:stretch>
        </p:blipFill>
        <p:spPr bwMode="auto">
          <a:xfrm>
            <a:off x="533400" y="762000"/>
            <a:ext cx="7543800" cy="5486400"/>
          </a:xfrm>
          <a:prstGeom prst="rect">
            <a:avLst/>
          </a:prstGeom>
          <a:noFill/>
          <a:ln w="9525">
            <a:noFill/>
            <a:miter lim="800000"/>
            <a:headEnd/>
            <a:tailEnd/>
          </a:ln>
        </p:spPr>
      </p:pic>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ChangeArrowheads="1"/>
          </p:cNvSpPr>
          <p:nvPr>
            <p:ph type="title"/>
          </p:nvPr>
        </p:nvSpPr>
        <p:spPr/>
        <p:txBody>
          <a:bodyPr/>
          <a:lstStyle/>
          <a:p>
            <a:pPr eaLnBrk="1" hangingPunct="1"/>
            <a:r>
              <a:rPr lang="en-GB" smtClean="0"/>
              <a:t>Sequence models</a:t>
            </a:r>
          </a:p>
        </p:txBody>
      </p:sp>
      <p:sp>
        <p:nvSpPr>
          <p:cNvPr id="91140" name="Rectangle 3"/>
          <p:cNvSpPr>
            <a:spLocks noGrp="1" noChangeArrowheads="1"/>
          </p:cNvSpPr>
          <p:nvPr>
            <p:ph idx="1"/>
          </p:nvPr>
        </p:nvSpPr>
        <p:spPr/>
        <p:txBody>
          <a:bodyPr/>
          <a:lstStyle/>
          <a:p>
            <a:pPr marL="488950" indent="-488950" defTabSz="962025" eaLnBrk="1" hangingPunct="1">
              <a:lnSpc>
                <a:spcPct val="90000"/>
              </a:lnSpc>
            </a:pPr>
            <a:r>
              <a:rPr lang="en-GB" sz="2400" smtClean="0"/>
              <a:t>Sequence models show the sequence of object interactions that take place</a:t>
            </a:r>
          </a:p>
          <a:p>
            <a:pPr marL="1089025" lvl="1" indent="-479425" defTabSz="962025" eaLnBrk="1" hangingPunct="1">
              <a:lnSpc>
                <a:spcPct val="90000"/>
              </a:lnSpc>
            </a:pPr>
            <a:r>
              <a:rPr lang="en-GB" sz="2400" smtClean="0"/>
              <a:t>Objects are arranged horizontally across the top;</a:t>
            </a:r>
          </a:p>
          <a:p>
            <a:pPr marL="1089025" lvl="1" indent="-479425" defTabSz="962025" eaLnBrk="1" hangingPunct="1">
              <a:lnSpc>
                <a:spcPct val="90000"/>
              </a:lnSpc>
            </a:pPr>
            <a:r>
              <a:rPr lang="en-GB" sz="2400" smtClean="0"/>
              <a:t>Time is represented vertically so models are read top to bottom;</a:t>
            </a:r>
          </a:p>
          <a:p>
            <a:pPr marL="1089025" lvl="1" indent="-479425" defTabSz="962025" eaLnBrk="1" hangingPunct="1">
              <a:lnSpc>
                <a:spcPct val="90000"/>
              </a:lnSpc>
            </a:pPr>
            <a:r>
              <a:rPr lang="en-GB" sz="2400" smtClean="0"/>
              <a:t>Interactions are represented by labelled arrows, Different styles of arrow represent different types of interaction;</a:t>
            </a:r>
          </a:p>
          <a:p>
            <a:pPr marL="1089025" lvl="1" indent="-479425" defTabSz="962025" eaLnBrk="1" hangingPunct="1">
              <a:lnSpc>
                <a:spcPct val="90000"/>
              </a:lnSpc>
            </a:pPr>
            <a:r>
              <a:rPr lang="en-GB" sz="2400" smtClean="0"/>
              <a:t>A thin rectangle in an object lifeline represents the time when the object is the controlling object in the system.</a:t>
            </a:r>
          </a:p>
        </p:txBody>
      </p:sp>
      <p:sp>
        <p:nvSpPr>
          <p:cNvPr id="91138" name="Slide Number Placeholder 5"/>
          <p:cNvSpPr>
            <a:spLocks noGrp="1"/>
          </p:cNvSpPr>
          <p:nvPr>
            <p:ph type="sldNum" sz="quarter" idx="12"/>
          </p:nvPr>
        </p:nvSpPr>
        <p:spPr>
          <a:noFill/>
        </p:spPr>
        <p:txBody>
          <a:bodyPr/>
          <a:lstStyle/>
          <a:p>
            <a:fld id="{25F3E5F2-CFF0-449D-9D79-7D6BC5AB473B}" type="slidenum">
              <a:rPr lang="en-US" smtClean="0"/>
              <a:pPr/>
              <a:t>86</a:t>
            </a:fld>
            <a:endParaRPr lang="en-US" smtClean="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ChangeArrowheads="1"/>
          </p:cNvSpPr>
          <p:nvPr>
            <p:ph type="title"/>
          </p:nvPr>
        </p:nvSpPr>
        <p:spPr>
          <a:noFill/>
        </p:spPr>
        <p:txBody>
          <a:bodyPr lIns="90840" tIns="44623" rIns="90840" bIns="44623"/>
          <a:lstStyle/>
          <a:p>
            <a:pPr eaLnBrk="1" hangingPunct="1"/>
            <a:r>
              <a:rPr lang="en-GB" smtClean="0"/>
              <a:t>Data collection sequence</a:t>
            </a:r>
          </a:p>
        </p:txBody>
      </p:sp>
      <p:sp>
        <p:nvSpPr>
          <p:cNvPr id="92162" name="Slide Number Placeholder 5"/>
          <p:cNvSpPr>
            <a:spLocks noGrp="1"/>
          </p:cNvSpPr>
          <p:nvPr>
            <p:ph type="sldNum" sz="quarter" idx="12"/>
          </p:nvPr>
        </p:nvSpPr>
        <p:spPr>
          <a:noFill/>
        </p:spPr>
        <p:txBody>
          <a:bodyPr/>
          <a:lstStyle/>
          <a:p>
            <a:fld id="{5A5A1401-BB55-47B5-B45C-205E7061B33E}" type="slidenum">
              <a:rPr lang="en-US" smtClean="0"/>
              <a:pPr/>
              <a:t>87</a:t>
            </a:fld>
            <a:endParaRPr lang="en-US" smtClean="0"/>
          </a:p>
        </p:txBody>
      </p:sp>
      <p:sp>
        <p:nvSpPr>
          <p:cNvPr id="92164" name="Rectangle 3"/>
          <p:cNvSpPr>
            <a:spLocks noChangeArrowheads="1"/>
          </p:cNvSpPr>
          <p:nvPr/>
        </p:nvSpPr>
        <p:spPr bwMode="auto">
          <a:xfrm>
            <a:off x="1371600" y="1905000"/>
            <a:ext cx="7772400" cy="4572000"/>
          </a:xfrm>
          <a:prstGeom prst="rect">
            <a:avLst/>
          </a:prstGeom>
          <a:solidFill>
            <a:srgbClr val="CCFFFF"/>
          </a:solidFill>
          <a:ln w="12700">
            <a:noFill/>
            <a:miter lim="800000"/>
            <a:headEnd/>
            <a:tailEnd/>
          </a:ln>
        </p:spPr>
        <p:txBody>
          <a:bodyPr wrap="none" anchor="ctr"/>
          <a:lstStyle/>
          <a:p>
            <a:endParaRPr lang="en-US"/>
          </a:p>
        </p:txBody>
      </p:sp>
      <p:pic>
        <p:nvPicPr>
          <p:cNvPr id="92165" name="Picture 4" descr="14.13 SeqDiagram(12.13).eps                                    0007B876Macintosh HD                   B8AA5F2E:"/>
          <p:cNvPicPr>
            <a:picLocks noChangeAspect="1" noChangeArrowheads="1"/>
          </p:cNvPicPr>
          <p:nvPr/>
        </p:nvPicPr>
        <p:blipFill>
          <a:blip r:embed="rId3" cstate="print"/>
          <a:srcRect/>
          <a:stretch>
            <a:fillRect/>
          </a:stretch>
        </p:blipFill>
        <p:spPr bwMode="auto">
          <a:xfrm>
            <a:off x="1828800" y="1981200"/>
            <a:ext cx="7010400" cy="4368800"/>
          </a:xfrm>
          <a:prstGeom prst="rect">
            <a:avLst/>
          </a:prstGeom>
          <a:noFill/>
          <a:ln w="9525">
            <a:noFill/>
            <a:miter lim="800000"/>
            <a:headEnd/>
            <a:tailEnd/>
          </a:ln>
        </p:spPr>
      </p:pic>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ChangeArrowheads="1"/>
          </p:cNvSpPr>
          <p:nvPr>
            <p:ph type="title"/>
          </p:nvPr>
        </p:nvSpPr>
        <p:spPr/>
        <p:txBody>
          <a:bodyPr/>
          <a:lstStyle/>
          <a:p>
            <a:pPr eaLnBrk="1" hangingPunct="1"/>
            <a:r>
              <a:rPr lang="en-GB" smtClean="0"/>
              <a:t>Statecharts</a:t>
            </a:r>
          </a:p>
        </p:txBody>
      </p:sp>
      <p:sp>
        <p:nvSpPr>
          <p:cNvPr id="93188" name="Rectangle 3"/>
          <p:cNvSpPr>
            <a:spLocks noGrp="1" noChangeArrowheads="1"/>
          </p:cNvSpPr>
          <p:nvPr>
            <p:ph idx="1"/>
          </p:nvPr>
        </p:nvSpPr>
        <p:spPr/>
        <p:txBody>
          <a:bodyPr/>
          <a:lstStyle/>
          <a:p>
            <a:pPr marL="488950" indent="-488950" defTabSz="962025" eaLnBrk="1" hangingPunct="1"/>
            <a:r>
              <a:rPr lang="en-GB" sz="2000" smtClean="0"/>
              <a:t>Show how objects respond to different service requests and the state transitions triggered by these requests</a:t>
            </a:r>
          </a:p>
          <a:p>
            <a:pPr marL="1089025" lvl="1" indent="-479425" defTabSz="962025" eaLnBrk="1" hangingPunct="1"/>
            <a:r>
              <a:rPr lang="en-GB" sz="2000" smtClean="0"/>
              <a:t>If object state is Shutdown then it responds to a Startup() message;</a:t>
            </a:r>
          </a:p>
          <a:p>
            <a:pPr marL="1089025" lvl="1" indent="-479425" defTabSz="962025" eaLnBrk="1" hangingPunct="1"/>
            <a:r>
              <a:rPr lang="en-GB" sz="2000" smtClean="0"/>
              <a:t>In the waiting state the object is waiting for further messages;</a:t>
            </a:r>
          </a:p>
          <a:p>
            <a:pPr marL="1089025" lvl="1" indent="-479425" defTabSz="962025" eaLnBrk="1" hangingPunct="1"/>
            <a:r>
              <a:rPr lang="en-GB" sz="2000" smtClean="0"/>
              <a:t>If reportWeather () then system moves to summarising state;</a:t>
            </a:r>
          </a:p>
          <a:p>
            <a:pPr marL="1089025" lvl="1" indent="-479425" defTabSz="962025" eaLnBrk="1" hangingPunct="1"/>
            <a:r>
              <a:rPr lang="en-GB" sz="2000" smtClean="0"/>
              <a:t>If calibrate () the system moves to a calibrating state;</a:t>
            </a:r>
          </a:p>
          <a:p>
            <a:pPr marL="1089025" lvl="1" indent="-479425" defTabSz="962025" eaLnBrk="1" hangingPunct="1"/>
            <a:r>
              <a:rPr lang="en-GB" sz="2000" smtClean="0"/>
              <a:t>A collecting state is entered when a clock signal is received.</a:t>
            </a:r>
          </a:p>
        </p:txBody>
      </p:sp>
      <p:sp>
        <p:nvSpPr>
          <p:cNvPr id="93186" name="Slide Number Placeholder 5"/>
          <p:cNvSpPr>
            <a:spLocks noGrp="1"/>
          </p:cNvSpPr>
          <p:nvPr>
            <p:ph type="sldNum" sz="quarter" idx="12"/>
          </p:nvPr>
        </p:nvSpPr>
        <p:spPr>
          <a:noFill/>
        </p:spPr>
        <p:txBody>
          <a:bodyPr/>
          <a:lstStyle/>
          <a:p>
            <a:fld id="{40BAF486-0356-49E6-857E-25200AC487C1}" type="slidenum">
              <a:rPr lang="en-US" smtClean="0"/>
              <a:pPr/>
              <a:t>88</a:t>
            </a:fld>
            <a:endParaRPr lang="en-US" smtClean="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a:xfrm>
            <a:off x="1143000" y="0"/>
            <a:ext cx="7793038" cy="685800"/>
          </a:xfrm>
          <a:noFill/>
        </p:spPr>
        <p:txBody>
          <a:bodyPr lIns="90840" tIns="44623" rIns="90840" bIns="44623"/>
          <a:lstStyle/>
          <a:p>
            <a:pPr eaLnBrk="1" hangingPunct="1"/>
            <a:r>
              <a:rPr lang="en-GB" smtClean="0"/>
              <a:t>Weather station state diagram</a:t>
            </a:r>
          </a:p>
        </p:txBody>
      </p:sp>
      <p:sp>
        <p:nvSpPr>
          <p:cNvPr id="94210" name="Slide Number Placeholder 5"/>
          <p:cNvSpPr>
            <a:spLocks noGrp="1"/>
          </p:cNvSpPr>
          <p:nvPr>
            <p:ph type="sldNum" sz="quarter" idx="12"/>
          </p:nvPr>
        </p:nvSpPr>
        <p:spPr>
          <a:noFill/>
        </p:spPr>
        <p:txBody>
          <a:bodyPr/>
          <a:lstStyle/>
          <a:p>
            <a:fld id="{B97CD754-C137-4D4F-864C-04C7585E1653}" type="slidenum">
              <a:rPr lang="en-US" smtClean="0"/>
              <a:pPr/>
              <a:t>89</a:t>
            </a:fld>
            <a:endParaRPr lang="en-US" smtClean="0"/>
          </a:p>
        </p:txBody>
      </p:sp>
      <p:sp>
        <p:nvSpPr>
          <p:cNvPr id="94212" name="Rectangle 3"/>
          <p:cNvSpPr>
            <a:spLocks noChangeArrowheads="1"/>
          </p:cNvSpPr>
          <p:nvPr/>
        </p:nvSpPr>
        <p:spPr bwMode="auto">
          <a:xfrm>
            <a:off x="0" y="685800"/>
            <a:ext cx="8839200" cy="5715000"/>
          </a:xfrm>
          <a:prstGeom prst="rect">
            <a:avLst/>
          </a:prstGeom>
          <a:solidFill>
            <a:srgbClr val="CCFFFF"/>
          </a:solidFill>
          <a:ln w="12700">
            <a:noFill/>
            <a:miter lim="800000"/>
            <a:headEnd/>
            <a:tailEnd/>
          </a:ln>
        </p:spPr>
        <p:txBody>
          <a:bodyPr wrap="none" anchor="ctr"/>
          <a:lstStyle/>
          <a:p>
            <a:endParaRPr lang="en-US"/>
          </a:p>
        </p:txBody>
      </p:sp>
      <p:pic>
        <p:nvPicPr>
          <p:cNvPr id="94213" name="Picture 4" descr="14.14 StateModel(12.14).eps                                    0007B876Macintosh HD                   B8AA5F2E:"/>
          <p:cNvPicPr>
            <a:picLocks noChangeAspect="1" noChangeArrowheads="1"/>
          </p:cNvPicPr>
          <p:nvPr/>
        </p:nvPicPr>
        <p:blipFill>
          <a:blip r:embed="rId3" cstate="print"/>
          <a:srcRect/>
          <a:stretch>
            <a:fillRect/>
          </a:stretch>
        </p:blipFill>
        <p:spPr bwMode="auto">
          <a:xfrm>
            <a:off x="228600" y="803275"/>
            <a:ext cx="8382000" cy="5445125"/>
          </a:xfrm>
          <a:prstGeom prst="rect">
            <a:avLst/>
          </a:prstGeom>
          <a:noFill/>
          <a:ln w="9525">
            <a:noFill/>
            <a:miter lim="800000"/>
            <a:headEnd/>
            <a:tailEnd/>
          </a:ln>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noFill/>
        </p:spPr>
        <p:txBody>
          <a:bodyPr lIns="90487" tIns="44450" rIns="90487" bIns="44450"/>
          <a:lstStyle/>
          <a:p>
            <a:pPr eaLnBrk="1" hangingPunct="1"/>
            <a:r>
              <a:rPr lang="en-GB" smtClean="0"/>
              <a:t>System structuring</a:t>
            </a:r>
          </a:p>
        </p:txBody>
      </p:sp>
      <p:sp>
        <p:nvSpPr>
          <p:cNvPr id="13316" name="Rectangle 3"/>
          <p:cNvSpPr>
            <a:spLocks noGrp="1" noChangeArrowheads="1"/>
          </p:cNvSpPr>
          <p:nvPr>
            <p:ph idx="1"/>
          </p:nvPr>
        </p:nvSpPr>
        <p:spPr>
          <a:noFill/>
        </p:spPr>
        <p:txBody>
          <a:bodyPr lIns="90487" tIns="44450" rIns="90487" bIns="44450"/>
          <a:lstStyle/>
          <a:p>
            <a:pPr eaLnBrk="1" hangingPunct="1"/>
            <a:r>
              <a:rPr lang="en-GB" sz="2800" smtClean="0"/>
              <a:t>Concerned with decomposing the system into interacting sub-systems.</a:t>
            </a:r>
          </a:p>
          <a:p>
            <a:pPr eaLnBrk="1" hangingPunct="1"/>
            <a:r>
              <a:rPr lang="en-GB" sz="2800" smtClean="0"/>
              <a:t>The architectural design is normally expressed as a block diagram presenting an overview of the system structure.</a:t>
            </a:r>
          </a:p>
          <a:p>
            <a:pPr eaLnBrk="1" hangingPunct="1"/>
            <a:r>
              <a:rPr lang="en-GB" sz="2800" smtClean="0"/>
              <a:t>More specific models showing how sub-systems share data, are distributed and interface with each other may also be developed.</a:t>
            </a:r>
          </a:p>
        </p:txBody>
      </p:sp>
      <p:sp>
        <p:nvSpPr>
          <p:cNvPr id="13314" name="Slide Number Placeholder 5"/>
          <p:cNvSpPr>
            <a:spLocks noGrp="1"/>
          </p:cNvSpPr>
          <p:nvPr>
            <p:ph type="sldNum" sz="quarter" idx="12"/>
          </p:nvPr>
        </p:nvSpPr>
        <p:spPr>
          <a:noFill/>
        </p:spPr>
        <p:txBody>
          <a:bodyPr/>
          <a:lstStyle/>
          <a:p>
            <a:fld id="{656F1C9B-1E71-4B71-9CF6-2063C937BCA7}" type="slidenum">
              <a:rPr lang="en-US" smtClean="0"/>
              <a:pPr/>
              <a:t>9</a:t>
            </a:fld>
            <a:endParaRPr lang="en-US" smtClean="0"/>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ChangeArrowheads="1"/>
          </p:cNvSpPr>
          <p:nvPr>
            <p:ph type="title"/>
          </p:nvPr>
        </p:nvSpPr>
        <p:spPr/>
        <p:txBody>
          <a:bodyPr/>
          <a:lstStyle/>
          <a:p>
            <a:pPr eaLnBrk="1" hangingPunct="1"/>
            <a:r>
              <a:rPr lang="en-GB" smtClean="0"/>
              <a:t>Object interface specification</a:t>
            </a:r>
          </a:p>
        </p:txBody>
      </p:sp>
      <p:sp>
        <p:nvSpPr>
          <p:cNvPr id="95236" name="Rectangle 3"/>
          <p:cNvSpPr>
            <a:spLocks noGrp="1" noChangeArrowheads="1"/>
          </p:cNvSpPr>
          <p:nvPr>
            <p:ph idx="1"/>
          </p:nvPr>
        </p:nvSpPr>
        <p:spPr/>
        <p:txBody>
          <a:bodyPr/>
          <a:lstStyle/>
          <a:p>
            <a:pPr marL="488950" indent="-488950" defTabSz="962025" eaLnBrk="1" hangingPunct="1">
              <a:lnSpc>
                <a:spcPct val="90000"/>
              </a:lnSpc>
            </a:pPr>
            <a:r>
              <a:rPr lang="en-GB" sz="2800" smtClean="0"/>
              <a:t>Object interfaces have to be specified so that the objects and other components can be designed in parallel.</a:t>
            </a:r>
          </a:p>
          <a:p>
            <a:pPr marL="488950" indent="-488950" defTabSz="962025" eaLnBrk="1" hangingPunct="1">
              <a:lnSpc>
                <a:spcPct val="90000"/>
              </a:lnSpc>
            </a:pPr>
            <a:r>
              <a:rPr lang="en-GB" sz="2800" smtClean="0"/>
              <a:t>Designers should avoid designing the interface representation but should hide this in the object itself.</a:t>
            </a:r>
          </a:p>
          <a:p>
            <a:pPr marL="488950" indent="-488950" defTabSz="962025" eaLnBrk="1" hangingPunct="1">
              <a:lnSpc>
                <a:spcPct val="90000"/>
              </a:lnSpc>
            </a:pPr>
            <a:r>
              <a:rPr lang="en-GB" sz="2800" smtClean="0"/>
              <a:t>Objects may have several interfaces which are viewpoints on the methods provided.</a:t>
            </a:r>
          </a:p>
          <a:p>
            <a:pPr marL="488950" indent="-488950" defTabSz="962025" eaLnBrk="1" hangingPunct="1">
              <a:lnSpc>
                <a:spcPct val="90000"/>
              </a:lnSpc>
            </a:pPr>
            <a:r>
              <a:rPr lang="en-GB" sz="2800" smtClean="0"/>
              <a:t>The UML uses class diagrams for interface specification but Java may also be used.</a:t>
            </a:r>
          </a:p>
        </p:txBody>
      </p:sp>
      <p:sp>
        <p:nvSpPr>
          <p:cNvPr id="95234" name="Slide Number Placeholder 5"/>
          <p:cNvSpPr>
            <a:spLocks noGrp="1"/>
          </p:cNvSpPr>
          <p:nvPr>
            <p:ph type="sldNum" sz="quarter" idx="12"/>
          </p:nvPr>
        </p:nvSpPr>
        <p:spPr>
          <a:noFill/>
        </p:spPr>
        <p:txBody>
          <a:bodyPr/>
          <a:lstStyle/>
          <a:p>
            <a:fld id="{EA3BCDA4-002B-4A51-B965-5487B6D34EFD}" type="slidenum">
              <a:rPr lang="en-US" smtClean="0"/>
              <a:pPr/>
              <a:t>90</a:t>
            </a:fld>
            <a:endParaRPr lang="en-US" smtClean="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3"/>
          <p:cNvSpPr>
            <a:spLocks noGrp="1" noChangeArrowheads="1"/>
          </p:cNvSpPr>
          <p:nvPr>
            <p:ph type="title"/>
          </p:nvPr>
        </p:nvSpPr>
        <p:spPr>
          <a:noFill/>
        </p:spPr>
        <p:txBody>
          <a:bodyPr lIns="90840" tIns="44623" rIns="90840" bIns="44623"/>
          <a:lstStyle/>
          <a:p>
            <a:pPr eaLnBrk="1" hangingPunct="1"/>
            <a:r>
              <a:rPr lang="en-GB" smtClean="0"/>
              <a:t>Weather station interface</a:t>
            </a:r>
          </a:p>
        </p:txBody>
      </p:sp>
      <p:sp>
        <p:nvSpPr>
          <p:cNvPr id="2051" name="Slide Number Placeholder 5"/>
          <p:cNvSpPr>
            <a:spLocks noGrp="1"/>
          </p:cNvSpPr>
          <p:nvPr>
            <p:ph type="sldNum" sz="quarter" idx="12"/>
          </p:nvPr>
        </p:nvSpPr>
        <p:spPr>
          <a:noFill/>
        </p:spPr>
        <p:txBody>
          <a:bodyPr/>
          <a:lstStyle/>
          <a:p>
            <a:fld id="{246D9362-0F55-4520-BBB3-C90C1B6911E3}" type="slidenum">
              <a:rPr lang="en-US" smtClean="0"/>
              <a:pPr/>
              <a:t>91</a:t>
            </a:fld>
            <a:endParaRPr lang="en-US" smtClean="0"/>
          </a:p>
        </p:txBody>
      </p:sp>
      <p:graphicFrame>
        <p:nvGraphicFramePr>
          <p:cNvPr id="2050" name="Object 4"/>
          <p:cNvGraphicFramePr>
            <a:graphicFrameLocks noChangeAspect="1"/>
          </p:cNvGraphicFramePr>
          <p:nvPr/>
        </p:nvGraphicFramePr>
        <p:xfrm>
          <a:off x="685800" y="1905000"/>
          <a:ext cx="8458200" cy="4953000"/>
        </p:xfrm>
        <a:graphic>
          <a:graphicData uri="http://schemas.openxmlformats.org/presentationml/2006/ole">
            <p:oleObj spid="_x0000_s2050" name="Document" r:id="rId4" imgW="5483860" imgH="2960919" progId="Word.Document.8">
              <p:embed/>
            </p:oleObj>
          </a:graphicData>
        </a:graphic>
      </p:graphicFrame>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p:cNvSpPr>
            <a:spLocks noGrp="1" noChangeArrowheads="1"/>
          </p:cNvSpPr>
          <p:nvPr>
            <p:ph type="title"/>
          </p:nvPr>
        </p:nvSpPr>
        <p:spPr>
          <a:noFill/>
        </p:spPr>
        <p:txBody>
          <a:bodyPr lIns="90840" tIns="44623" rIns="90840" bIns="44623"/>
          <a:lstStyle/>
          <a:p>
            <a:pPr eaLnBrk="1" hangingPunct="1"/>
            <a:r>
              <a:rPr lang="en-GB" smtClean="0"/>
              <a:t>Design evolution</a:t>
            </a:r>
          </a:p>
        </p:txBody>
      </p:sp>
      <p:sp>
        <p:nvSpPr>
          <p:cNvPr id="96260" name="Rectangle 3"/>
          <p:cNvSpPr>
            <a:spLocks noGrp="1" noChangeArrowheads="1"/>
          </p:cNvSpPr>
          <p:nvPr>
            <p:ph idx="1"/>
          </p:nvPr>
        </p:nvSpPr>
        <p:spPr>
          <a:noFill/>
        </p:spPr>
        <p:txBody>
          <a:bodyPr lIns="90840" tIns="44623" rIns="90840" bIns="44623"/>
          <a:lstStyle/>
          <a:p>
            <a:pPr marL="488950" indent="-488950" defTabSz="962025" eaLnBrk="1" hangingPunct="1"/>
            <a:r>
              <a:rPr lang="en-GB" sz="2400" smtClean="0"/>
              <a:t>Hiding information inside objects means that </a:t>
            </a:r>
            <a:br>
              <a:rPr lang="en-GB" sz="2400" smtClean="0"/>
            </a:br>
            <a:r>
              <a:rPr lang="en-GB" sz="2400" smtClean="0"/>
              <a:t>changes made to an object do not affect other </a:t>
            </a:r>
            <a:br>
              <a:rPr lang="en-GB" sz="2400" smtClean="0"/>
            </a:br>
            <a:r>
              <a:rPr lang="en-GB" sz="2400" smtClean="0"/>
              <a:t>objects in an unpredictable way.</a:t>
            </a:r>
          </a:p>
          <a:p>
            <a:pPr marL="488950" indent="-488950" defTabSz="962025" eaLnBrk="1" hangingPunct="1"/>
            <a:r>
              <a:rPr lang="en-GB" sz="2400" smtClean="0"/>
              <a:t>Assume pollution monitoring facilities are to be </a:t>
            </a:r>
            <a:br>
              <a:rPr lang="en-GB" sz="2400" smtClean="0"/>
            </a:br>
            <a:r>
              <a:rPr lang="en-GB" sz="2400" smtClean="0"/>
              <a:t>added to weather stations. These sample the </a:t>
            </a:r>
            <a:br>
              <a:rPr lang="en-GB" sz="2400" smtClean="0"/>
            </a:br>
            <a:r>
              <a:rPr lang="en-GB" sz="2400" smtClean="0"/>
              <a:t>air and compute the amount of different </a:t>
            </a:r>
            <a:br>
              <a:rPr lang="en-GB" sz="2400" smtClean="0"/>
            </a:br>
            <a:r>
              <a:rPr lang="en-GB" sz="2400" smtClean="0"/>
              <a:t>pollutants in the atmosphere.</a:t>
            </a:r>
          </a:p>
          <a:p>
            <a:pPr marL="488950" indent="-488950" defTabSz="962025" eaLnBrk="1" hangingPunct="1"/>
            <a:r>
              <a:rPr lang="en-GB" sz="2400" smtClean="0"/>
              <a:t>Pollution readings are transmitted with weather </a:t>
            </a:r>
            <a:br>
              <a:rPr lang="en-GB" sz="2400" smtClean="0"/>
            </a:br>
            <a:r>
              <a:rPr lang="en-GB" sz="2400" smtClean="0"/>
              <a:t>data.</a:t>
            </a:r>
          </a:p>
        </p:txBody>
      </p:sp>
      <p:sp>
        <p:nvSpPr>
          <p:cNvPr id="96258" name="Slide Number Placeholder 5"/>
          <p:cNvSpPr>
            <a:spLocks noGrp="1"/>
          </p:cNvSpPr>
          <p:nvPr>
            <p:ph type="sldNum" sz="quarter" idx="12"/>
          </p:nvPr>
        </p:nvSpPr>
        <p:spPr>
          <a:noFill/>
        </p:spPr>
        <p:txBody>
          <a:bodyPr/>
          <a:lstStyle/>
          <a:p>
            <a:fld id="{F0728B69-8A73-4518-8DA0-635C2521CCB3}" type="slidenum">
              <a:rPr lang="en-US" smtClean="0"/>
              <a:pPr/>
              <a:t>92</a:t>
            </a:fld>
            <a:endParaRPr lang="en-US" smtClean="0"/>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2"/>
          <p:cNvSpPr>
            <a:spLocks noGrp="1" noChangeArrowheads="1"/>
          </p:cNvSpPr>
          <p:nvPr>
            <p:ph type="title"/>
          </p:nvPr>
        </p:nvSpPr>
        <p:spPr>
          <a:noFill/>
        </p:spPr>
        <p:txBody>
          <a:bodyPr lIns="90840" tIns="44623" rIns="90840" bIns="44623"/>
          <a:lstStyle/>
          <a:p>
            <a:pPr eaLnBrk="1" hangingPunct="1"/>
            <a:r>
              <a:rPr lang="en-GB" smtClean="0"/>
              <a:t>Changes required</a:t>
            </a:r>
          </a:p>
        </p:txBody>
      </p:sp>
      <p:sp>
        <p:nvSpPr>
          <p:cNvPr id="97284" name="Rectangle 3"/>
          <p:cNvSpPr>
            <a:spLocks noGrp="1" noChangeArrowheads="1"/>
          </p:cNvSpPr>
          <p:nvPr>
            <p:ph idx="1"/>
          </p:nvPr>
        </p:nvSpPr>
        <p:spPr>
          <a:noFill/>
        </p:spPr>
        <p:txBody>
          <a:bodyPr lIns="90840" tIns="44623" rIns="90840" bIns="44623"/>
          <a:lstStyle/>
          <a:p>
            <a:pPr eaLnBrk="1" hangingPunct="1"/>
            <a:r>
              <a:rPr lang="en-GB" sz="2800" smtClean="0"/>
              <a:t>Add an object class called </a:t>
            </a:r>
            <a:r>
              <a:rPr lang="en-GB" sz="2800" smtClean="0">
                <a:solidFill>
                  <a:schemeClr val="tx2"/>
                </a:solidFill>
              </a:rPr>
              <a:t>Air quality</a:t>
            </a:r>
            <a:r>
              <a:rPr lang="en-GB" sz="2800" smtClean="0"/>
              <a:t> as part of </a:t>
            </a:r>
            <a:r>
              <a:rPr lang="en-GB" sz="2800" smtClean="0">
                <a:solidFill>
                  <a:schemeClr val="tx2"/>
                </a:solidFill>
              </a:rPr>
              <a:t>WeatherStation</a:t>
            </a:r>
            <a:r>
              <a:rPr lang="en-GB" sz="2800" smtClean="0"/>
              <a:t>.</a:t>
            </a:r>
          </a:p>
          <a:p>
            <a:pPr eaLnBrk="1" hangingPunct="1"/>
            <a:r>
              <a:rPr lang="en-GB" sz="2800" smtClean="0"/>
              <a:t>Add an operation </a:t>
            </a:r>
            <a:r>
              <a:rPr lang="en-GB" sz="2800" smtClean="0">
                <a:solidFill>
                  <a:schemeClr val="tx2"/>
                </a:solidFill>
              </a:rPr>
              <a:t>reportAirQuality</a:t>
            </a:r>
            <a:r>
              <a:rPr lang="en-GB" sz="2800" smtClean="0"/>
              <a:t> to </a:t>
            </a:r>
            <a:r>
              <a:rPr lang="en-GB" sz="2800" smtClean="0">
                <a:solidFill>
                  <a:schemeClr val="tx2"/>
                </a:solidFill>
              </a:rPr>
              <a:t>WeatherStation</a:t>
            </a:r>
            <a:r>
              <a:rPr lang="en-GB" sz="2800" smtClean="0"/>
              <a:t>. Modify the control software to collect pollution readings.</a:t>
            </a:r>
          </a:p>
          <a:p>
            <a:pPr eaLnBrk="1" hangingPunct="1"/>
            <a:r>
              <a:rPr lang="en-GB" sz="2800" smtClean="0"/>
              <a:t>Add objects representing pollution monitoring instruments.</a:t>
            </a:r>
          </a:p>
        </p:txBody>
      </p:sp>
      <p:sp>
        <p:nvSpPr>
          <p:cNvPr id="97282" name="Slide Number Placeholder 5"/>
          <p:cNvSpPr>
            <a:spLocks noGrp="1"/>
          </p:cNvSpPr>
          <p:nvPr>
            <p:ph type="sldNum" sz="quarter" idx="12"/>
          </p:nvPr>
        </p:nvSpPr>
        <p:spPr>
          <a:noFill/>
        </p:spPr>
        <p:txBody>
          <a:bodyPr/>
          <a:lstStyle/>
          <a:p>
            <a:fld id="{D95EED85-75BD-47A8-B834-B6F144AFABCA}" type="slidenum">
              <a:rPr lang="en-US" smtClean="0"/>
              <a:pPr/>
              <a:t>93</a:t>
            </a:fld>
            <a:endParaRPr lang="en-US" smtClean="0"/>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p:cNvSpPr>
            <a:spLocks noGrp="1" noChangeArrowheads="1"/>
          </p:cNvSpPr>
          <p:nvPr>
            <p:ph type="title"/>
          </p:nvPr>
        </p:nvSpPr>
        <p:spPr>
          <a:xfrm>
            <a:off x="1447800" y="0"/>
            <a:ext cx="7408863" cy="685800"/>
          </a:xfrm>
          <a:noFill/>
        </p:spPr>
        <p:txBody>
          <a:bodyPr lIns="90840" tIns="44623" rIns="90840" bIns="44623"/>
          <a:lstStyle/>
          <a:p>
            <a:pPr eaLnBrk="1" hangingPunct="1"/>
            <a:r>
              <a:rPr lang="en-GB" smtClean="0"/>
              <a:t>Pollution monitoring</a:t>
            </a:r>
          </a:p>
        </p:txBody>
      </p:sp>
      <p:sp>
        <p:nvSpPr>
          <p:cNvPr id="98306" name="Slide Number Placeholder 5"/>
          <p:cNvSpPr>
            <a:spLocks noGrp="1"/>
          </p:cNvSpPr>
          <p:nvPr>
            <p:ph type="sldNum" sz="quarter" idx="12"/>
          </p:nvPr>
        </p:nvSpPr>
        <p:spPr>
          <a:noFill/>
        </p:spPr>
        <p:txBody>
          <a:bodyPr/>
          <a:lstStyle/>
          <a:p>
            <a:fld id="{3E74807E-D346-4213-83E1-5B9F443C3B24}" type="slidenum">
              <a:rPr lang="en-US" smtClean="0"/>
              <a:pPr/>
              <a:t>94</a:t>
            </a:fld>
            <a:endParaRPr lang="en-US" smtClean="0"/>
          </a:p>
        </p:txBody>
      </p:sp>
      <p:sp>
        <p:nvSpPr>
          <p:cNvPr id="98308" name="Rectangle 3"/>
          <p:cNvSpPr>
            <a:spLocks noChangeArrowheads="1"/>
          </p:cNvSpPr>
          <p:nvPr/>
        </p:nvSpPr>
        <p:spPr bwMode="auto">
          <a:xfrm>
            <a:off x="0" y="685800"/>
            <a:ext cx="8839200" cy="5715000"/>
          </a:xfrm>
          <a:prstGeom prst="rect">
            <a:avLst/>
          </a:prstGeom>
          <a:solidFill>
            <a:srgbClr val="CCFFFF"/>
          </a:solidFill>
          <a:ln w="12700">
            <a:noFill/>
            <a:miter lim="800000"/>
            <a:headEnd/>
            <a:tailEnd/>
          </a:ln>
        </p:spPr>
        <p:txBody>
          <a:bodyPr wrap="none" anchor="ctr"/>
          <a:lstStyle/>
          <a:p>
            <a:endParaRPr lang="en-US"/>
          </a:p>
        </p:txBody>
      </p:sp>
      <p:pic>
        <p:nvPicPr>
          <p:cNvPr id="98309" name="Picture 4" descr="14.16 NewObjects(12.16).eps                                    0007B876Macintosh HD                   B8AA5F2E:"/>
          <p:cNvPicPr>
            <a:picLocks noChangeAspect="1" noChangeArrowheads="1"/>
          </p:cNvPicPr>
          <p:nvPr/>
        </p:nvPicPr>
        <p:blipFill>
          <a:blip r:embed="rId3" cstate="print"/>
          <a:srcRect/>
          <a:stretch>
            <a:fillRect/>
          </a:stretch>
        </p:blipFill>
        <p:spPr bwMode="auto">
          <a:xfrm>
            <a:off x="1447800" y="838200"/>
            <a:ext cx="6096000" cy="5410200"/>
          </a:xfrm>
          <a:prstGeom prst="rect">
            <a:avLst/>
          </a:prstGeom>
          <a:noFill/>
          <a:ln w="9525">
            <a:noFill/>
            <a:miter lim="800000"/>
            <a:headEnd/>
            <a:tailEnd/>
          </a:ln>
        </p:spPr>
      </p:pic>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a:spLocks noGrp="1" noChangeArrowheads="1"/>
          </p:cNvSpPr>
          <p:nvPr>
            <p:ph type="title"/>
          </p:nvPr>
        </p:nvSpPr>
        <p:spPr>
          <a:noFill/>
        </p:spPr>
        <p:txBody>
          <a:bodyPr lIns="90487" tIns="44450" rIns="90487" bIns="44450"/>
          <a:lstStyle/>
          <a:p>
            <a:pPr eaLnBrk="1" hangingPunct="1"/>
            <a:r>
              <a:rPr lang="en-GB" smtClean="0"/>
              <a:t>Key points</a:t>
            </a:r>
          </a:p>
        </p:txBody>
      </p:sp>
      <p:sp>
        <p:nvSpPr>
          <p:cNvPr id="99332" name="Rectangle 3"/>
          <p:cNvSpPr>
            <a:spLocks noGrp="1" noChangeArrowheads="1"/>
          </p:cNvSpPr>
          <p:nvPr>
            <p:ph idx="1"/>
          </p:nvPr>
        </p:nvSpPr>
        <p:spPr>
          <a:xfrm>
            <a:off x="1066800" y="2057400"/>
            <a:ext cx="8077200" cy="4038600"/>
          </a:xfrm>
          <a:noFill/>
        </p:spPr>
        <p:txBody>
          <a:bodyPr lIns="90487" tIns="44450" rIns="90487" bIns="44450"/>
          <a:lstStyle/>
          <a:p>
            <a:pPr marL="488950" indent="-488950" defTabSz="962025" eaLnBrk="1" hangingPunct="1">
              <a:lnSpc>
                <a:spcPct val="90000"/>
              </a:lnSpc>
            </a:pPr>
            <a:r>
              <a:rPr lang="en-GB" sz="2000" smtClean="0"/>
              <a:t>The software architecture is the fundamental framework for structuring the system.</a:t>
            </a:r>
          </a:p>
          <a:p>
            <a:pPr marL="488950" indent="-488950" defTabSz="962025" eaLnBrk="1" hangingPunct="1">
              <a:lnSpc>
                <a:spcPct val="90000"/>
              </a:lnSpc>
            </a:pPr>
            <a:r>
              <a:rPr lang="en-GB" sz="2000" smtClean="0"/>
              <a:t>Architectural design decisions include decisions on the application architecture, the distribution and the architectural styles to be used.</a:t>
            </a:r>
          </a:p>
          <a:p>
            <a:pPr marL="488950" indent="-488950" defTabSz="962025" eaLnBrk="1" hangingPunct="1">
              <a:lnSpc>
                <a:spcPct val="90000"/>
              </a:lnSpc>
            </a:pPr>
            <a:r>
              <a:rPr lang="en-GB" sz="2000" smtClean="0"/>
              <a:t>Different architectural models such as a structural model, a control model and a decomposition model may be developed.</a:t>
            </a:r>
          </a:p>
          <a:p>
            <a:pPr marL="488950" indent="-488950" defTabSz="962025" eaLnBrk="1" hangingPunct="1">
              <a:lnSpc>
                <a:spcPct val="90000"/>
              </a:lnSpc>
            </a:pPr>
            <a:r>
              <a:rPr lang="en-GB" sz="2000" smtClean="0"/>
              <a:t>System organisational models include repository models, client-server models and abstract machine models.</a:t>
            </a:r>
          </a:p>
          <a:p>
            <a:pPr marL="488950" indent="-488950" defTabSz="962025" eaLnBrk="1" hangingPunct="1">
              <a:lnSpc>
                <a:spcPct val="90000"/>
              </a:lnSpc>
            </a:pPr>
            <a:r>
              <a:rPr lang="en-GB" sz="2000" smtClean="0"/>
              <a:t>Modular decomposition models include object models and pipelining models.</a:t>
            </a:r>
          </a:p>
          <a:p>
            <a:pPr marL="488950" indent="-488950" defTabSz="962025" eaLnBrk="1" hangingPunct="1">
              <a:lnSpc>
                <a:spcPct val="90000"/>
              </a:lnSpc>
            </a:pPr>
            <a:r>
              <a:rPr lang="en-GB" sz="2000" smtClean="0"/>
              <a:t>Control models include centralised control and event-driven models.</a:t>
            </a:r>
          </a:p>
        </p:txBody>
      </p:sp>
      <p:sp>
        <p:nvSpPr>
          <p:cNvPr id="99330" name="Slide Number Placeholder 5"/>
          <p:cNvSpPr>
            <a:spLocks noGrp="1"/>
          </p:cNvSpPr>
          <p:nvPr>
            <p:ph type="sldNum" sz="quarter" idx="12"/>
          </p:nvPr>
        </p:nvSpPr>
        <p:spPr>
          <a:noFill/>
        </p:spPr>
        <p:txBody>
          <a:bodyPr/>
          <a:lstStyle/>
          <a:p>
            <a:fld id="{C7DB57B9-5BBC-4C48-A69F-DA735C8E6737}" type="slidenum">
              <a:rPr lang="en-US" smtClean="0"/>
              <a:pPr/>
              <a:t>95</a:t>
            </a:fld>
            <a:endParaRPr lang="en-US" smtClean="0"/>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Rectangle 3"/>
          <p:cNvSpPr>
            <a:spLocks noGrp="1" noChangeArrowheads="1"/>
          </p:cNvSpPr>
          <p:nvPr>
            <p:ph type="title"/>
          </p:nvPr>
        </p:nvSpPr>
        <p:spPr>
          <a:noFill/>
        </p:spPr>
        <p:txBody>
          <a:bodyPr lIns="90840" tIns="44623" rIns="90840" bIns="44623"/>
          <a:lstStyle/>
          <a:p>
            <a:pPr eaLnBrk="1" hangingPunct="1"/>
            <a:r>
              <a:rPr lang="en-GB" smtClean="0"/>
              <a:t>Key points</a:t>
            </a:r>
          </a:p>
        </p:txBody>
      </p:sp>
      <p:sp>
        <p:nvSpPr>
          <p:cNvPr id="100355" name="Rectangle 2"/>
          <p:cNvSpPr>
            <a:spLocks noGrp="1" noChangeArrowheads="1"/>
          </p:cNvSpPr>
          <p:nvPr>
            <p:ph idx="1"/>
          </p:nvPr>
        </p:nvSpPr>
        <p:spPr>
          <a:xfrm>
            <a:off x="1219200" y="1752600"/>
            <a:ext cx="7924800" cy="4648200"/>
          </a:xfrm>
          <a:noFill/>
        </p:spPr>
        <p:txBody>
          <a:bodyPr lIns="90840" tIns="44623" rIns="90840" bIns="44623"/>
          <a:lstStyle/>
          <a:p>
            <a:pPr marL="488950" indent="-488950" defTabSz="962025" eaLnBrk="1" hangingPunct="1"/>
            <a:r>
              <a:rPr lang="en-GB" sz="2000" smtClean="0"/>
              <a:t>OOD is an approach to design so that design components have their own private state and operations.</a:t>
            </a:r>
          </a:p>
          <a:p>
            <a:pPr marL="488950" indent="-488950" defTabSz="962025" eaLnBrk="1" hangingPunct="1"/>
            <a:r>
              <a:rPr lang="en-GB" sz="2000" smtClean="0"/>
              <a:t>Objects should have constructor and inspection operations. They provide services to other objects.</a:t>
            </a:r>
          </a:p>
          <a:p>
            <a:pPr marL="488950" indent="-488950" defTabSz="962025" eaLnBrk="1" hangingPunct="1"/>
            <a:r>
              <a:rPr lang="en-GB" sz="2000" smtClean="0"/>
              <a:t>Objects may be implemented sequentially or concurrently.</a:t>
            </a:r>
          </a:p>
          <a:p>
            <a:pPr marL="488950" indent="-488950" defTabSz="962025" eaLnBrk="1" hangingPunct="1"/>
            <a:r>
              <a:rPr lang="en-GB" sz="2000" smtClean="0"/>
              <a:t>The Unified Modeling Language provides different notations for defining different object models.</a:t>
            </a:r>
          </a:p>
          <a:p>
            <a:pPr marL="488950" indent="-488950" defTabSz="962025" eaLnBrk="1" hangingPunct="1"/>
            <a:r>
              <a:rPr lang="en-GB" sz="2000" smtClean="0"/>
              <a:t>A range of different models may be produced during an object-oriented design process. These include static and dynamic system models.</a:t>
            </a:r>
          </a:p>
          <a:p>
            <a:pPr marL="488950" indent="-488950" defTabSz="962025" eaLnBrk="1" hangingPunct="1"/>
            <a:r>
              <a:rPr lang="en-GB" sz="2000" smtClean="0"/>
              <a:t>Object interfaces should be defined precisely using e.g. a programming language like Java.</a:t>
            </a:r>
          </a:p>
          <a:p>
            <a:pPr marL="488950" indent="-488950" defTabSz="962025" eaLnBrk="1" hangingPunct="1"/>
            <a:r>
              <a:rPr lang="en-GB" sz="2000" smtClean="0"/>
              <a:t>Object-oriented design potentially simplifies  system evolution.</a:t>
            </a:r>
          </a:p>
        </p:txBody>
      </p:sp>
      <p:sp>
        <p:nvSpPr>
          <p:cNvPr id="100354" name="Slide Number Placeholder 5"/>
          <p:cNvSpPr>
            <a:spLocks noGrp="1"/>
          </p:cNvSpPr>
          <p:nvPr>
            <p:ph type="sldNum" sz="quarter" idx="12"/>
          </p:nvPr>
        </p:nvSpPr>
        <p:spPr>
          <a:noFill/>
        </p:spPr>
        <p:txBody>
          <a:bodyPr/>
          <a:lstStyle/>
          <a:p>
            <a:fld id="{F1161692-6B8C-421C-B039-3DC50B0910DF}" type="slidenum">
              <a:rPr lang="en-US" smtClean="0"/>
              <a:pPr/>
              <a:t>96</a:t>
            </a:fld>
            <a:endParaRPr lang="en-US" smtClean="0"/>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p:cNvSpPr>
            <a:spLocks noGrp="1" noChangeArrowheads="1"/>
          </p:cNvSpPr>
          <p:nvPr>
            <p:ph type="title"/>
          </p:nvPr>
        </p:nvSpPr>
        <p:spPr/>
        <p:txBody>
          <a:bodyPr/>
          <a:lstStyle/>
          <a:p>
            <a:pPr eaLnBrk="1" hangingPunct="1"/>
            <a:r>
              <a:rPr lang="en-US" smtClean="0"/>
              <a:t>Summary</a:t>
            </a:r>
            <a:endParaRPr lang="en-AU" smtClean="0"/>
          </a:p>
        </p:txBody>
      </p:sp>
      <p:sp>
        <p:nvSpPr>
          <p:cNvPr id="101380" name="Rectangle 3"/>
          <p:cNvSpPr>
            <a:spLocks noGrp="1" noChangeArrowheads="1"/>
          </p:cNvSpPr>
          <p:nvPr>
            <p:ph idx="1"/>
          </p:nvPr>
        </p:nvSpPr>
        <p:spPr>
          <a:xfrm>
            <a:off x="457200" y="2133600"/>
            <a:ext cx="7772400" cy="533400"/>
          </a:xfrm>
        </p:spPr>
        <p:txBody>
          <a:bodyPr/>
          <a:lstStyle/>
          <a:p>
            <a:pPr eaLnBrk="1" hangingPunct="1">
              <a:lnSpc>
                <a:spcPct val="90000"/>
              </a:lnSpc>
              <a:buFont typeface="Wingdings" pitchFamily="2" charset="2"/>
              <a:buNone/>
            </a:pPr>
            <a:r>
              <a:rPr lang="en-US" smtClean="0"/>
              <a:t>In this chapter we have come across:</a:t>
            </a:r>
          </a:p>
          <a:p>
            <a:pPr eaLnBrk="1" hangingPunct="1">
              <a:lnSpc>
                <a:spcPct val="90000"/>
              </a:lnSpc>
              <a:buFont typeface="Wingdings" pitchFamily="2" charset="2"/>
              <a:buNone/>
            </a:pPr>
            <a:endParaRPr lang="en-AU" smtClean="0"/>
          </a:p>
        </p:txBody>
      </p:sp>
      <p:sp>
        <p:nvSpPr>
          <p:cNvPr id="101378" name="Slide Number Placeholder 5"/>
          <p:cNvSpPr>
            <a:spLocks noGrp="1"/>
          </p:cNvSpPr>
          <p:nvPr>
            <p:ph type="sldNum" sz="quarter" idx="12"/>
          </p:nvPr>
        </p:nvSpPr>
        <p:spPr>
          <a:noFill/>
        </p:spPr>
        <p:txBody>
          <a:bodyPr/>
          <a:lstStyle/>
          <a:p>
            <a:fld id="{4B0EF050-D545-4311-B3E5-9741FE2BEBC7}" type="slidenum">
              <a:rPr lang="en-US" smtClean="0"/>
              <a:pPr/>
              <a:t>97</a:t>
            </a:fld>
            <a:endParaRPr lang="en-US" smtClean="0"/>
          </a:p>
        </p:txBody>
      </p:sp>
      <p:sp>
        <p:nvSpPr>
          <p:cNvPr id="101381" name="Rectangle 5"/>
          <p:cNvSpPr>
            <a:spLocks noChangeArrowheads="1"/>
          </p:cNvSpPr>
          <p:nvPr/>
        </p:nvSpPr>
        <p:spPr bwMode="auto">
          <a:xfrm>
            <a:off x="609600" y="2667000"/>
            <a:ext cx="7315200" cy="11430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folHlink"/>
              </a:buClr>
              <a:buSzPct val="60000"/>
              <a:buFont typeface="Wingdings" pitchFamily="2" charset="2"/>
              <a:buBlip>
                <a:blip r:embed="rId3"/>
              </a:buBlip>
            </a:pPr>
            <a:r>
              <a:rPr lang="en-US"/>
              <a:t>Architectural design decisions</a:t>
            </a:r>
          </a:p>
          <a:p>
            <a:pPr marL="342900" indent="-342900" eaLnBrk="1" hangingPunct="1">
              <a:lnSpc>
                <a:spcPct val="90000"/>
              </a:lnSpc>
              <a:spcBef>
                <a:spcPct val="20000"/>
              </a:spcBef>
              <a:buClr>
                <a:schemeClr val="folHlink"/>
              </a:buClr>
              <a:buSzPct val="60000"/>
              <a:buFont typeface="Wingdings" pitchFamily="2" charset="2"/>
              <a:buBlip>
                <a:blip r:embed="rId3"/>
              </a:buBlip>
            </a:pPr>
            <a:r>
              <a:rPr lang="en-US"/>
              <a:t>System organization</a:t>
            </a:r>
          </a:p>
          <a:p>
            <a:pPr marL="342900" indent="-342900" eaLnBrk="1" hangingPunct="1">
              <a:lnSpc>
                <a:spcPct val="90000"/>
              </a:lnSpc>
              <a:spcBef>
                <a:spcPct val="20000"/>
              </a:spcBef>
              <a:buClr>
                <a:schemeClr val="folHlink"/>
              </a:buClr>
              <a:buSzPct val="60000"/>
              <a:buFont typeface="Wingdings" pitchFamily="2" charset="2"/>
              <a:buBlip>
                <a:blip r:embed="rId3"/>
              </a:buBlip>
            </a:pPr>
            <a:r>
              <a:rPr lang="en-US"/>
              <a:t>Modular decomposition styles</a:t>
            </a:r>
          </a:p>
          <a:p>
            <a:pPr marL="342900" indent="-342900" eaLnBrk="1" hangingPunct="1">
              <a:lnSpc>
                <a:spcPct val="90000"/>
              </a:lnSpc>
              <a:spcBef>
                <a:spcPct val="20000"/>
              </a:spcBef>
              <a:buClr>
                <a:schemeClr val="folHlink"/>
              </a:buClr>
              <a:buSzPct val="60000"/>
              <a:buFont typeface="Wingdings" pitchFamily="2" charset="2"/>
              <a:buBlip>
                <a:blip r:embed="rId3"/>
              </a:buBlip>
            </a:pPr>
            <a:r>
              <a:rPr lang="en-US"/>
              <a:t>Control styles</a:t>
            </a:r>
          </a:p>
        </p:txBody>
      </p:sp>
      <p:sp>
        <p:nvSpPr>
          <p:cNvPr id="101382" name="Rectangle 6"/>
          <p:cNvSpPr>
            <a:spLocks noChangeArrowheads="1"/>
          </p:cNvSpPr>
          <p:nvPr/>
        </p:nvSpPr>
        <p:spPr bwMode="auto">
          <a:xfrm>
            <a:off x="609600" y="3886200"/>
            <a:ext cx="8229600" cy="13716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folHlink"/>
              </a:buClr>
              <a:buSzPct val="60000"/>
              <a:buFont typeface="Wingdings" pitchFamily="2" charset="2"/>
              <a:buBlip>
                <a:blip r:embed="rId3"/>
              </a:buBlip>
            </a:pPr>
            <a:r>
              <a:rPr lang="en-US"/>
              <a:t>Objects and Object Classes</a:t>
            </a:r>
          </a:p>
          <a:p>
            <a:pPr marL="342900" indent="-342900" eaLnBrk="1" hangingPunct="1">
              <a:lnSpc>
                <a:spcPct val="90000"/>
              </a:lnSpc>
              <a:spcBef>
                <a:spcPct val="20000"/>
              </a:spcBef>
              <a:buClr>
                <a:schemeClr val="folHlink"/>
              </a:buClr>
              <a:buSzPct val="60000"/>
              <a:buFont typeface="Wingdings" pitchFamily="2" charset="2"/>
              <a:buBlip>
                <a:blip r:embed="rId3"/>
              </a:buBlip>
            </a:pPr>
            <a:r>
              <a:rPr lang="en-US"/>
              <a:t>An Object-Oriented design process</a:t>
            </a:r>
          </a:p>
          <a:p>
            <a:pPr marL="342900" indent="-342900" eaLnBrk="1" hangingPunct="1">
              <a:lnSpc>
                <a:spcPct val="90000"/>
              </a:lnSpc>
              <a:spcBef>
                <a:spcPct val="20000"/>
              </a:spcBef>
              <a:buClr>
                <a:schemeClr val="folHlink"/>
              </a:buClr>
              <a:buSzPct val="60000"/>
              <a:buFont typeface="Wingdings" pitchFamily="2" charset="2"/>
              <a:buBlip>
                <a:blip r:embed="rId3"/>
              </a:buBlip>
            </a:pPr>
            <a:r>
              <a:rPr lang="en-US"/>
              <a:t>Design evolution</a:t>
            </a:r>
          </a:p>
          <a:p>
            <a:pPr marL="342900" indent="-342900" eaLnBrk="1" hangingPunct="1">
              <a:lnSpc>
                <a:spcPct val="90000"/>
              </a:lnSpc>
              <a:spcBef>
                <a:spcPct val="20000"/>
              </a:spcBef>
              <a:buClr>
                <a:schemeClr val="folHlink"/>
              </a:buClr>
              <a:buSzPct val="60000"/>
              <a:buFont typeface="Wingdings" pitchFamily="2" charset="2"/>
              <a:buBlip>
                <a:blip r:embed="rId3"/>
              </a:buBlip>
            </a:pPr>
            <a:endParaRPr lang="en-US"/>
          </a:p>
        </p:txBody>
      </p:sp>
    </p:spTree>
  </p:cSld>
  <p:clrMapOvr>
    <a:masterClrMapping/>
  </p:clrMapOvr>
  <p:transition spd="med">
    <p:random/>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216</TotalTime>
  <Words>3967</Words>
  <Application>Microsoft Office PowerPoint</Application>
  <PresentationFormat>On-screen Show (4:3)</PresentationFormat>
  <Paragraphs>555</Paragraphs>
  <Slides>97</Slides>
  <Notes>26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97</vt:i4>
      </vt:variant>
    </vt:vector>
  </HeadingPairs>
  <TitlesOfParts>
    <vt:vector size="105" baseType="lpstr">
      <vt:lpstr>Tahoma</vt:lpstr>
      <vt:lpstr>Arial</vt:lpstr>
      <vt:lpstr>Wingdings</vt:lpstr>
      <vt:lpstr>Times</vt:lpstr>
      <vt:lpstr>Helvetica</vt:lpstr>
      <vt:lpstr>Office Theme</vt:lpstr>
      <vt:lpstr>Microsoft Word Document</vt:lpstr>
      <vt:lpstr>Microsoft Office Word 97 - 2003 Document</vt:lpstr>
      <vt:lpstr>Software Engineering</vt:lpstr>
      <vt:lpstr>Chapter 6- Software Design</vt:lpstr>
      <vt:lpstr>Slide 3</vt:lpstr>
      <vt:lpstr>Software architecture</vt:lpstr>
      <vt:lpstr>Architectural design</vt:lpstr>
      <vt:lpstr>Advantages of explicit architecture</vt:lpstr>
      <vt:lpstr>Architecture and system characteristics</vt:lpstr>
      <vt:lpstr>Architectural conflicts</vt:lpstr>
      <vt:lpstr>System structuring</vt:lpstr>
      <vt:lpstr>Packing robot control system</vt:lpstr>
      <vt:lpstr>Box and line diagrams</vt:lpstr>
      <vt:lpstr>Architectural design decisions</vt:lpstr>
      <vt:lpstr>Architectural design decisions</vt:lpstr>
      <vt:lpstr>Architecture reuse</vt:lpstr>
      <vt:lpstr>Architectural styles</vt:lpstr>
      <vt:lpstr>Architectural models</vt:lpstr>
      <vt:lpstr>System organisation</vt:lpstr>
      <vt:lpstr>The repository model</vt:lpstr>
      <vt:lpstr>CASE toolset architecture</vt:lpstr>
      <vt:lpstr>Repository model characteristics</vt:lpstr>
      <vt:lpstr>Client-server model</vt:lpstr>
      <vt:lpstr>Film and picture library</vt:lpstr>
      <vt:lpstr>Client-server characteristics</vt:lpstr>
      <vt:lpstr>Abstract machine (layered) model</vt:lpstr>
      <vt:lpstr>Version management system</vt:lpstr>
      <vt:lpstr>Modular decomposition styles</vt:lpstr>
      <vt:lpstr>Sub-systems and modules</vt:lpstr>
      <vt:lpstr>Modular decomposition</vt:lpstr>
      <vt:lpstr>Object models</vt:lpstr>
      <vt:lpstr>Invoice processing system</vt:lpstr>
      <vt:lpstr>Object model advantages</vt:lpstr>
      <vt:lpstr>Function-oriented pipelining</vt:lpstr>
      <vt:lpstr>Invoice processing system</vt:lpstr>
      <vt:lpstr>Pipeline model advantages</vt:lpstr>
      <vt:lpstr>Control styles</vt:lpstr>
      <vt:lpstr>Centralised control</vt:lpstr>
      <vt:lpstr>Call-return model</vt:lpstr>
      <vt:lpstr>Real-time system control</vt:lpstr>
      <vt:lpstr>Event-driven systems</vt:lpstr>
      <vt:lpstr>Broadcast model</vt:lpstr>
      <vt:lpstr>Selective broadcasting</vt:lpstr>
      <vt:lpstr>Interrupt-driven systems</vt:lpstr>
      <vt:lpstr>Interrupt-driven control</vt:lpstr>
      <vt:lpstr>Object-oriented development</vt:lpstr>
      <vt:lpstr>Characteristics of OOD</vt:lpstr>
      <vt:lpstr>Interacting objects</vt:lpstr>
      <vt:lpstr>Advantages of OOD</vt:lpstr>
      <vt:lpstr>Objects and object classes </vt:lpstr>
      <vt:lpstr>Objects and object classes</vt:lpstr>
      <vt:lpstr>The Unified Modeling Language</vt:lpstr>
      <vt:lpstr>Employee object class (UML)</vt:lpstr>
      <vt:lpstr>Object communication</vt:lpstr>
      <vt:lpstr>Message examples</vt:lpstr>
      <vt:lpstr>Generalisation and inheritance</vt:lpstr>
      <vt:lpstr>A generalisation hierarchy</vt:lpstr>
      <vt:lpstr>Advantages of inheritance</vt:lpstr>
      <vt:lpstr>Problems with inheritance</vt:lpstr>
      <vt:lpstr>UML associations</vt:lpstr>
      <vt:lpstr>An association model</vt:lpstr>
      <vt:lpstr>Concurrent objects</vt:lpstr>
      <vt:lpstr>Servers and active objects</vt:lpstr>
      <vt:lpstr>Active transponder object</vt:lpstr>
      <vt:lpstr>An active transponder object</vt:lpstr>
      <vt:lpstr>Java threads</vt:lpstr>
      <vt:lpstr>An object-oriented design process</vt:lpstr>
      <vt:lpstr>Process stages</vt:lpstr>
      <vt:lpstr>Weather system description</vt:lpstr>
      <vt:lpstr>System context and models of use</vt:lpstr>
      <vt:lpstr>Layered architecture</vt:lpstr>
      <vt:lpstr>Subsystems in the weather mapping system</vt:lpstr>
      <vt:lpstr>Use-case models</vt:lpstr>
      <vt:lpstr>Use-cases for the weather station</vt:lpstr>
      <vt:lpstr>Use-case description</vt:lpstr>
      <vt:lpstr>Architectural design</vt:lpstr>
      <vt:lpstr>Weather station architecture</vt:lpstr>
      <vt:lpstr>Object identification</vt:lpstr>
      <vt:lpstr>Approaches to identification</vt:lpstr>
      <vt:lpstr>Weather station description</vt:lpstr>
      <vt:lpstr>Weather station object classes</vt:lpstr>
      <vt:lpstr>Weather station object classes</vt:lpstr>
      <vt:lpstr>Further objects and object refinement</vt:lpstr>
      <vt:lpstr>Design models</vt:lpstr>
      <vt:lpstr>Examples of design models</vt:lpstr>
      <vt:lpstr>Subsystem models</vt:lpstr>
      <vt:lpstr>Weather station subsystems</vt:lpstr>
      <vt:lpstr>Sequence models</vt:lpstr>
      <vt:lpstr>Data collection sequence</vt:lpstr>
      <vt:lpstr>Statecharts</vt:lpstr>
      <vt:lpstr>Weather station state diagram</vt:lpstr>
      <vt:lpstr>Object interface specification</vt:lpstr>
      <vt:lpstr>Weather station interface</vt:lpstr>
      <vt:lpstr>Design evolution</vt:lpstr>
      <vt:lpstr>Changes required</vt:lpstr>
      <vt:lpstr>Pollution monitoring</vt:lpstr>
      <vt:lpstr>Key points</vt:lpstr>
      <vt:lpstr>Key points</vt:lpstr>
      <vt:lpstr>Summary</vt:lpstr>
    </vt:vector>
  </TitlesOfParts>
  <Company>Dept. Of ISE, RVCE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Slides: Chap 1- Overview </dc:title>
  <dc:subject>Cryptography &amp; Network Security</dc:subject>
  <dc:creator>DEEPIKA C N</dc:creator>
  <cp:lastModifiedBy>EC02</cp:lastModifiedBy>
  <cp:revision>88</cp:revision>
  <dcterms:created xsi:type="dcterms:W3CDTF">2008-02-07T06:39:22Z</dcterms:created>
  <dcterms:modified xsi:type="dcterms:W3CDTF">2015-01-05T10:09:34Z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DEEPIKA C N</vt:lpwstr>
  </property>
  <property fmtid="{D5CDD505-2E9C-101B-9397-08002B2CF9AE}" pid="3" name="Recorded By">
    <vt:filetime>2008-07-01T18:30:00Z</vt:filetime>
  </property>
  <property fmtid="{D5CDD505-2E9C-101B-9397-08002B2CF9AE}" pid="4" name="Purpose">
    <vt:lpwstr>Lecture Slides</vt:lpwstr>
  </property>
  <property fmtid="{D5CDD505-2E9C-101B-9397-08002B2CF9AE}" pid="5" name="Reference">
    <vt:lpwstr>Book by William Stallings</vt:lpwstr>
  </property>
  <property fmtid="{D5CDD505-2E9C-101B-9397-08002B2CF9AE}" pid="6" name="Division">
    <vt:lpwstr>CS843</vt:lpwstr>
  </property>
</Properties>
</file>