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86"/>
  </p:notesMasterIdLst>
  <p:handoutMasterIdLst>
    <p:handoutMasterId r:id="rId87"/>
  </p:handoutMasterIdLst>
  <p:sldIdLst>
    <p:sldId id="257" r:id="rId2"/>
    <p:sldId id="281" r:id="rId3"/>
    <p:sldId id="284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285" r:id="rId82"/>
    <p:sldId id="287" r:id="rId83"/>
    <p:sldId id="288" r:id="rId84"/>
    <p:sldId id="280" r:id="rId8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28" autoAdjust="0"/>
  </p:normalViewPr>
  <p:slideViewPr>
    <p:cSldViewPr>
      <p:cViewPr varScale="1">
        <p:scale>
          <a:sx n="63" d="100"/>
          <a:sy n="63" d="100"/>
        </p:scale>
        <p:origin x="-6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FD919DD-857D-4028-85C5-63A52AFDD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2E03DBB-2685-46CE-9DAF-31129D720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281C8-206B-4E3D-A3EB-261690F3C7F7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95E8F-AA03-4D6A-BB55-29B72E0B3B0C}" type="slidenum">
              <a:rPr lang="en-US" smtClean="0">
                <a:latin typeface="Arial" pitchFamily="34" charset="0"/>
              </a:rPr>
              <a:pPr/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9331" name="Rectangle 2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9933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1DE65-60FE-43B9-8F58-120131C64755}" type="slidenum">
              <a:rPr lang="en-US" smtClean="0">
                <a:latin typeface="Arial" pitchFamily="34" charset="0"/>
              </a:rPr>
              <a:pPr/>
              <a:t>42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0355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0035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6E958-4893-4B17-98F3-ADBD209E7606}" type="slidenum">
              <a:rPr lang="en-US" smtClean="0">
                <a:latin typeface="Arial" pitchFamily="34" charset="0"/>
              </a:rPr>
              <a:pPr/>
              <a:t>45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0138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BB515-31BD-43E4-9EE8-B69C5D8FCB0C}" type="slidenum">
              <a:rPr lang="en-US" smtClean="0">
                <a:latin typeface="Arial" pitchFamily="34" charset="0"/>
              </a:rPr>
              <a:pPr/>
              <a:t>46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2403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0240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59D42B-4DCF-4A96-A49C-88657E4901A5}" type="slidenum">
              <a:rPr lang="en-US" smtClean="0">
                <a:latin typeface="Arial" pitchFamily="34" charset="0"/>
              </a:rPr>
              <a:pPr/>
              <a:t>47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0342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ED68CE-0C69-4824-8E5B-4F28584AAECE}" type="slidenum">
              <a:rPr lang="en-US" smtClean="0">
                <a:latin typeface="Arial" pitchFamily="34" charset="0"/>
              </a:rPr>
              <a:pPr/>
              <a:t>48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0445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23A8A0-8E65-44E6-B0A1-8C2A523DD958}" type="slidenum">
              <a:rPr lang="en-US" smtClean="0">
                <a:latin typeface="Arial" pitchFamily="34" charset="0"/>
              </a:rPr>
              <a:pPr/>
              <a:t>49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5475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0547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9666DC-BEA2-43D5-8598-F5A1B0C843EA}" type="slidenum">
              <a:rPr lang="en-US" smtClean="0">
                <a:latin typeface="Arial" pitchFamily="34" charset="0"/>
              </a:rPr>
              <a:pPr/>
              <a:t>51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6499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0650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931A7D-869E-49EE-9B2A-267CEB28ECD9}" type="slidenum">
              <a:rPr lang="en-US" smtClean="0">
                <a:latin typeface="Arial" pitchFamily="34" charset="0"/>
              </a:rPr>
              <a:pPr/>
              <a:t>84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4BD737-6942-47C3-9F8E-208EA092C37F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9114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18B69-F375-49CF-AE46-CA691B862E2B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163" name="Rectangle 2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9216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062B59-34D5-4C7E-8432-258E44FDE957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9318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D7777-3BC7-4DEE-BB8F-A68E5989D643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4211" name="Rectangle 2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9421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77295C-3F65-4310-AE5D-9E47A216CB5D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5235" name="Rectangle 2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9523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B1CD9-AEE6-4A44-9018-4165809EA0AB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6259" name="Rectangle 2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9626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853D0-72C0-4CDE-A176-34E0D7716886}" type="slidenum">
              <a:rPr lang="en-US" smtClean="0">
                <a:latin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7283" name="Rectangle 2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9728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338C3-D1AF-4A36-820D-D1D8C416E84E}" type="slidenum">
              <a:rPr lang="en-US" smtClean="0">
                <a:latin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8307" name="Rectangle 2"/>
          <p:cNvSpPr>
            <a:spLocks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9830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FFA77-DC15-416E-82B7-0E37F6D39C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F1183-298B-4A40-B789-E0BD821448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6F9A0-3A8F-4BBD-9FAE-6E9D927C9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BE5E0-EC46-4819-8E0B-8DC63418DC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6059E-DC4D-4879-A020-71B990F9AC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1FF09-3B54-40C3-95F0-D454DE2DEE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EDFBB3-C4D8-4623-BF8B-8BE060F565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608D03-0947-408E-8C23-281F1D16D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8219A-7FBD-45A3-B294-9F13A143D7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9F564-6BFD-4432-9989-2CFC78B141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E41BA-529F-4E23-B744-C1F9F968F1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4455B9-93F4-4651-BDDD-50AE6C6FF5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 spd="med">
    <p:random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7162800" cy="936625"/>
          </a:xfrm>
        </p:spPr>
        <p:txBody>
          <a:bodyPr/>
          <a:lstStyle/>
          <a:p>
            <a:pPr eaLnBrk="1" hangingPunct="1"/>
            <a:r>
              <a:rPr lang="en-US" smtClean="0"/>
              <a:t>Software Engineering</a:t>
            </a:r>
            <a:endParaRPr lang="en-AU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590800"/>
            <a:ext cx="7543800" cy="3128963"/>
          </a:xfrm>
        </p:spPr>
        <p:txBody>
          <a:bodyPr/>
          <a:lstStyle/>
          <a:p>
            <a:pPr algn="l" eaLnBrk="1" hangingPunct="1"/>
            <a:r>
              <a:rPr lang="en-US" sz="1800" b="1" dirty="0" smtClean="0"/>
              <a:t>Text Book:</a:t>
            </a:r>
            <a:r>
              <a:rPr lang="en-US" sz="2800" dirty="0" smtClean="0"/>
              <a:t> by </a:t>
            </a:r>
            <a:r>
              <a:rPr lang="en-US" dirty="0" smtClean="0">
                <a:solidFill>
                  <a:schemeClr val="tx2"/>
                </a:solidFill>
              </a:rPr>
              <a:t>Ian </a:t>
            </a:r>
            <a:r>
              <a:rPr lang="en-US" dirty="0" err="1" smtClean="0">
                <a:solidFill>
                  <a:schemeClr val="tx2"/>
                </a:solidFill>
              </a:rPr>
              <a:t>Sommerville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 </a:t>
            </a:r>
            <a:r>
              <a:rPr lang="en-US" sz="2800" dirty="0" smtClean="0"/>
              <a:t>Edition</a:t>
            </a:r>
            <a:endParaRPr lang="en-US" sz="2800" dirty="0" smtClean="0">
              <a:solidFill>
                <a:schemeClr val="tx2"/>
              </a:solidFill>
            </a:endParaRPr>
          </a:p>
          <a:p>
            <a:pPr algn="l" eaLnBrk="1" hangingPunct="1"/>
            <a:endParaRPr lang="en-US" dirty="0" smtClean="0"/>
          </a:p>
          <a:p>
            <a:pPr algn="l" eaLnBrk="1" hangingPunct="1"/>
            <a:endParaRPr lang="en-US" dirty="0" smtClean="0"/>
          </a:p>
          <a:p>
            <a:pPr algn="l" eaLnBrk="1" hangingPunct="1"/>
            <a:r>
              <a:rPr lang="en-US" dirty="0" smtClean="0"/>
              <a:t>    </a:t>
            </a:r>
            <a:endParaRPr lang="en-AU" dirty="0" smtClean="0">
              <a:solidFill>
                <a:schemeClr val="tx2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Subject: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28600" y="19050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Subject Code: </a:t>
            </a:r>
            <a:r>
              <a:rPr lang="en-US" b="1" dirty="0" smtClean="0"/>
              <a:t>12IS62</a:t>
            </a:r>
            <a:endParaRPr lang="en-US" b="1" dirty="0"/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Prototyping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For some large systems, incremental iterative development and delivery may be impractical; this is especially true when multiple teams are working on different sites.</a:t>
            </a:r>
          </a:p>
          <a:p>
            <a:pPr eaLnBrk="1" hangingPunct="1"/>
            <a:r>
              <a:rPr lang="en-US" sz="2800" smtClean="0"/>
              <a:t>Prototyping, where an experimental system is developed as a basis for formulating the requirements may be used. This system is thrown away when the system specification has been agreed.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CB3869-E33D-47BC-8AA0-36BEA44D0474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3600" smtClean="0"/>
              <a:t>Incremental development and prototyping</a:t>
            </a:r>
            <a:endParaRPr lang="en-GB" smtClean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C57A97-1275-4455-8E7E-A649453D1F8D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21508" name="Picture 4" descr="17.2 Prototyping(8.2*).eps                                     00182AA6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895600"/>
            <a:ext cx="7620000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Conflicting objectives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2800" smtClean="0"/>
              <a:t>The objective of </a:t>
            </a:r>
            <a:r>
              <a:rPr lang="en-GB" sz="2800" smtClean="0">
                <a:solidFill>
                  <a:schemeClr val="tx2"/>
                </a:solidFill>
              </a:rPr>
              <a:t>incremental development</a:t>
            </a:r>
            <a:r>
              <a:rPr lang="en-GB" sz="2800" i="1" smtClean="0"/>
              <a:t> </a:t>
            </a:r>
            <a:r>
              <a:rPr lang="en-GB" sz="2800" smtClean="0"/>
              <a:t> is to deliver a working system to end-users. The development starts with those requirements which are best understood.</a:t>
            </a:r>
          </a:p>
          <a:p>
            <a:pPr eaLnBrk="1" hangingPunct="1"/>
            <a:r>
              <a:rPr lang="en-GB" sz="2800" smtClean="0"/>
              <a:t>The objective of </a:t>
            </a:r>
            <a:r>
              <a:rPr lang="en-GB" sz="2800" smtClean="0">
                <a:solidFill>
                  <a:schemeClr val="tx2"/>
                </a:solidFill>
              </a:rPr>
              <a:t>throw-away prototyping</a:t>
            </a:r>
            <a:r>
              <a:rPr lang="en-GB" sz="2800" smtClean="0"/>
              <a:t> is to validate or derive the system requirements. The prototyping process starts with those requirements which are poorly understood.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CD10DD-183B-4C83-B492-D76F753FC068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Agile methods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400" smtClean="0"/>
              <a:t>Dissatisfaction with the overheads involved in design methods led to the creation of agile methods. These methods: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Focus on the code rather than the design;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Are based on an iterative approach to software development;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Are intended to deliver working software quickly and evolve this quickly to meet changing requirements.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400" smtClean="0"/>
              <a:t>Agile methods are probably best suited to small/medium-sized business systems or PC products.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5450DF-E433-409B-BADE-77E403E76AD4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Principles of agile methods</a:t>
            </a:r>
          </a:p>
        </p:txBody>
      </p:sp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B92A9C-A96C-4264-82B1-54B2CF48EE1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1219200" y="1828800"/>
            <a:ext cx="7924800" cy="4572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295400" y="1905000"/>
          <a:ext cx="7848600" cy="4540250"/>
        </p:xfrm>
        <a:graphic>
          <a:graphicData uri="http://schemas.openxmlformats.org/presentationml/2006/ole">
            <p:oleObj spid="_x0000_s1026" name="Document" r:id="rId3" imgW="5641848" imgH="291084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agile methods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It can be difficult to keep the interest of customers who are involved in the process.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Team members may be unsuited to the intense involvement that characterizes agile methods.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Prioritizing changes can be difficult where there are multiple stakeholders.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Maintaining simplicity requires extra work.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Contracts may be a problem as with other approaches to iterative development.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E874B0-732D-4C9D-9EAC-F10FD412F9F0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Extreme programming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Perhaps the best-known and most widely used agile method.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Extreme Programming (XP) takes an ‘extreme’ approach to iterative development. 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New versions may be built several times per day;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Increments are delivered to customers every 2 weeks;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All tests must be run for every build and the build is only accepted if tests run successfully.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7574A2-0EBC-4FFB-9522-ED8BB7FB6179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The XP release cycle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8473CB-3244-490D-9963-6912B062AE6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81000" y="2133600"/>
            <a:ext cx="8458200" cy="4191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6629" name="Picture 4" descr="17.3 XPCycle.eps                                               00182AA6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76200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162800" cy="1674813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Extreme programming practices 1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CD7677-A34E-495F-AE86-FDDF5A460B9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219200" y="1828800"/>
            <a:ext cx="79248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371600" y="1981200"/>
          <a:ext cx="7543800" cy="4306888"/>
        </p:xfrm>
        <a:graphic>
          <a:graphicData uri="http://schemas.openxmlformats.org/presentationml/2006/ole">
            <p:oleObj spid="_x0000_s2050" name="Document" r:id="rId4" imgW="5733288" imgH="3273552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239000" cy="1524000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Extreme programming practices 2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DE50E-6F07-4CCB-8280-8EBE638E559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1219200" y="1828800"/>
            <a:ext cx="7696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447800" y="1981200"/>
          <a:ext cx="7162800" cy="4311650"/>
        </p:xfrm>
        <a:graphic>
          <a:graphicData uri="http://schemas.openxmlformats.org/presentationml/2006/ole">
            <p:oleObj spid="_x0000_s3074" name="Document" r:id="rId4" imgW="5733288" imgH="3450336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tx1"/>
                </a:solidFill>
              </a:rPr>
              <a:t>Chapter 7</a:t>
            </a:r>
            <a:r>
              <a:rPr lang="en-US" smtClean="0"/>
              <a:t>- Development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590800"/>
            <a:ext cx="7315200" cy="137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Agile methods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Extreme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Rapid application development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A67C93-F045-4485-BEE7-FC32E19395C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1219200" y="2057400"/>
            <a:ext cx="662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>
                <a:solidFill>
                  <a:schemeClr val="tx2"/>
                </a:solidFill>
              </a:rPr>
              <a:t>Rapid Software Development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1143000" y="4038600"/>
            <a:ext cx="662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>
                <a:solidFill>
                  <a:schemeClr val="tx2"/>
                </a:solidFill>
              </a:rPr>
              <a:t>Software Evolution</a:t>
            </a: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1371600" y="4572000"/>
            <a:ext cx="7543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en-US" sz="2800"/>
              <a:t>Program evolution dynamics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en-US" sz="2800"/>
              <a:t>Software maintenance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en-US" sz="2800"/>
              <a:t>Evolution processes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2"/>
              </a:buBlip>
            </a:pPr>
            <a:r>
              <a:rPr lang="en-US" sz="2800"/>
              <a:t>Legacy system evolution</a:t>
            </a:r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XP and agile principles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/>
            <a:r>
              <a:rPr lang="en-US" sz="2400" smtClean="0"/>
              <a:t>Incremental development is supported through small, frequent system releases.</a:t>
            </a:r>
          </a:p>
          <a:p>
            <a:pPr marL="488950" indent="-488950" defTabSz="962025" eaLnBrk="1" hangingPunct="1"/>
            <a:r>
              <a:rPr lang="en-US" sz="2400" smtClean="0"/>
              <a:t>Customer involvement means full-time customer engagement with the team.</a:t>
            </a:r>
          </a:p>
          <a:p>
            <a:pPr marL="488950" indent="-488950" defTabSz="962025" eaLnBrk="1" hangingPunct="1"/>
            <a:r>
              <a:rPr lang="en-US" sz="2400" smtClean="0"/>
              <a:t>People not process through pair programming, collective ownership and a process that avoids long working hours.</a:t>
            </a:r>
          </a:p>
          <a:p>
            <a:pPr marL="488950" indent="-488950" defTabSz="962025" eaLnBrk="1" hangingPunct="1"/>
            <a:r>
              <a:rPr lang="en-US" sz="2400" smtClean="0"/>
              <a:t>Change supported through regular system releases.</a:t>
            </a:r>
          </a:p>
          <a:p>
            <a:pPr marL="488950" indent="-488950" defTabSz="962025" eaLnBrk="1" hangingPunct="1"/>
            <a:r>
              <a:rPr lang="en-US" sz="2400" smtClean="0"/>
              <a:t>Maintaining simplicity through constant refactoring of code.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A8BECD-6303-4B31-96E5-5C39C1EDFF38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Requirements scenarios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 XP, user requirements are expressed as scenarios or user stories.</a:t>
            </a:r>
          </a:p>
          <a:p>
            <a:pPr eaLnBrk="1" hangingPunct="1"/>
            <a:r>
              <a:rPr lang="en-US" sz="2800" smtClean="0"/>
              <a:t>These are written on cards and the development team break them down into implementation tasks. These tasks are the basis of schedule and cost estimates.</a:t>
            </a:r>
          </a:p>
          <a:p>
            <a:pPr eaLnBrk="1" hangingPunct="1"/>
            <a:r>
              <a:rPr lang="en-US" sz="2800" smtClean="0"/>
              <a:t>The customer chooses the stories for inclusion in the next release based on their priorities and the schedule estimates.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78450-7A9D-409E-A081-741413E36B96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4000" smtClean="0"/>
              <a:t>Story card for document downloading</a:t>
            </a:r>
            <a:endParaRPr lang="en-GB" smtClean="0"/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3BFEA7-5ACE-4031-81B1-92D0F3E4819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219200" y="1905000"/>
            <a:ext cx="7620000" cy="44196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1" name="Picture 4" descr="17.6 DownloadingStory.eps                                      00182AA6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057400"/>
            <a:ext cx="67056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XP and change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/>
            <a:r>
              <a:rPr lang="en-US" sz="2400" smtClean="0"/>
              <a:t>Conventional wisdom in software engineering is to design for change. It is worth spending time and effort anticipating changes as this reduces costs later in the life cycle.</a:t>
            </a:r>
          </a:p>
          <a:p>
            <a:pPr marL="488950" indent="-488950" defTabSz="962025" eaLnBrk="1" hangingPunct="1"/>
            <a:r>
              <a:rPr lang="en-US" sz="2400" smtClean="0"/>
              <a:t>XP, however, maintains that this is not worthwhile as changes cannot be reliably anticipated.</a:t>
            </a:r>
          </a:p>
          <a:p>
            <a:pPr marL="488950" indent="-488950" defTabSz="962025" eaLnBrk="1" hangingPunct="1"/>
            <a:r>
              <a:rPr lang="en-US" sz="2400" smtClean="0"/>
              <a:t>Rather, it proposes constant code improvement (refactoring) to make changes easier when they have to be implemented.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66EAA-8D4A-4578-89EE-9A660C1024F6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in XP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Test-first development.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Incremental test development from scenarios.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User involvement in test development and validation.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Automated test harnesses are used to run all component tests each time that a new release is built.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298F86-C224-4745-A9B2-E5B8F3CDE356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6388"/>
            <a:ext cx="7391400" cy="1293812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4000" smtClean="0"/>
              <a:t>Task cards for document downloading</a:t>
            </a:r>
            <a:endParaRPr lang="en-GB" smtClean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19C6A6-3EF0-4C18-A43E-F5B5F907203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219200" y="1828800"/>
            <a:ext cx="79248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2773" name="Picture 4" descr="17.7 Task cards.eps                                            00182AA6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133600"/>
            <a:ext cx="6324600" cy="401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description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9B2272-5FAD-4116-939B-87C2670C4D1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1295400" y="2057400"/>
            <a:ext cx="7848600" cy="44196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3797" name="Picture 4" descr="17.8 CreditCardTest.eps                                        00182AA6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362200"/>
            <a:ext cx="6477000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Test-first development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Writing tests before code clarifies the requirements to be implemented.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Tests are written as programs rather than data so that they can be executed automatically. The test includes a check that it has executed correctly.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All previous and new tests are automatically run when new functionality is added. Thus  checking that the new functionality has not introduced errors.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0EFFF6-B1B0-455C-8516-EA1CD047ADC1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Pair programming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400" smtClean="0"/>
              <a:t>In XP, programmers work in pairs, sitting together to develop code.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400" smtClean="0"/>
              <a:t>This helps develop common ownership of code and spreads knowledge across the team.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400" smtClean="0"/>
              <a:t>It serves as an informal review process as each line of code is looked at by more than 1 person.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400" smtClean="0"/>
              <a:t>It encourages refactoring as the whole team can benefit from this.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400" smtClean="0"/>
              <a:t>Measurements suggest that development productivity with pair programming is similar to that of two people working independently.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F2D304-08DB-4727-81D4-D9D8EB477395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Rapid application development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308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Agile methods have received a lot of attention but other approaches to rapid application development have been used for many years.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These are designed to develop data-intensive business applications and rely on programming and presenting information from a database.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A88E86-CBC8-4331-859C-E22E0BF105FC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Objectives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/>
            <a:r>
              <a:rPr lang="en-GB" sz="2000" smtClean="0"/>
              <a:t>To explain how an iterative, incremental development process leads to faster delivery of more useful software</a:t>
            </a:r>
          </a:p>
          <a:p>
            <a:pPr marL="488950" indent="-488950" defTabSz="962025" eaLnBrk="1" hangingPunct="1"/>
            <a:r>
              <a:rPr lang="en-GB" sz="2000" smtClean="0"/>
              <a:t>To discuss the essence of agile development methods</a:t>
            </a:r>
          </a:p>
          <a:p>
            <a:pPr marL="488950" indent="-488950" defTabSz="962025" eaLnBrk="1" hangingPunct="1"/>
            <a:r>
              <a:rPr lang="en-GB" sz="2000" smtClean="0"/>
              <a:t>To explain the principles and practices of extreme programming</a:t>
            </a:r>
          </a:p>
          <a:p>
            <a:pPr marL="488950" indent="-488950" defTabSz="962025" eaLnBrk="1" hangingPunct="1"/>
            <a:r>
              <a:rPr lang="en-GB" sz="2000" smtClean="0"/>
              <a:t>To explain why change is inevitable if software systems are to remain useful</a:t>
            </a:r>
          </a:p>
          <a:p>
            <a:pPr marL="488950" indent="-488950" defTabSz="962025" eaLnBrk="1" hangingPunct="1"/>
            <a:r>
              <a:rPr lang="en-GB" sz="2000" smtClean="0"/>
              <a:t>To discuss software maintenance and maintenance cost factors</a:t>
            </a:r>
          </a:p>
          <a:p>
            <a:pPr marL="488950" indent="-488950" defTabSz="962025" eaLnBrk="1" hangingPunct="1"/>
            <a:r>
              <a:rPr lang="en-GB" sz="2000" smtClean="0"/>
              <a:t>To describe the processes involved in software evolution</a:t>
            </a:r>
          </a:p>
          <a:p>
            <a:pPr marL="488950" indent="-488950" defTabSz="962025" eaLnBrk="1" hangingPunct="1"/>
            <a:r>
              <a:rPr lang="en-GB" sz="2000" smtClean="0"/>
              <a:t>To discuss an approach to assessing evolution strategies for legacy systems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2C5745-4CB8-4C46-A7C6-CD90A81B3BF4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RAD environment tools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programming language</a:t>
            </a:r>
          </a:p>
          <a:p>
            <a:pPr eaLnBrk="1" hangingPunct="1"/>
            <a:r>
              <a:rPr lang="en-US" smtClean="0"/>
              <a:t>Interface generator</a:t>
            </a:r>
          </a:p>
          <a:p>
            <a:pPr eaLnBrk="1" hangingPunct="1"/>
            <a:r>
              <a:rPr lang="en-US" smtClean="0"/>
              <a:t>Links to office applications</a:t>
            </a:r>
          </a:p>
          <a:p>
            <a:pPr eaLnBrk="1" hangingPunct="1"/>
            <a:r>
              <a:rPr lang="en-US" smtClean="0"/>
              <a:t>Report generators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F62882-BF4F-4B1F-A5CB-FD17D6ACC6A7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A RAD environment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2B7B41-DAA2-48A2-934D-F33E1F6DE6A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1295400" y="1828800"/>
            <a:ext cx="78486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8917" name="Picture 4" descr="17.9 RADEnvironment(8.7*).eps                                  00182AA6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057400"/>
            <a:ext cx="7391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Interface generation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Many applications are based around complex forms and developing these forms manually is a time-consuming activity.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RAD environments include support for screen generation including: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Interactive form definition using drag and drop techniques;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Form linking where the sequence of forms to be presented is specified;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Form verification where allowed ranges in form fields is defined.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51FB6F-350C-4D55-82D0-3929A3DA4B2C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Visual programming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Scripting languages such as Visual Basic support visual programming where the prototype is developed by creating a user interface from standard items and associating components with these items</a:t>
            </a:r>
          </a:p>
          <a:p>
            <a:pPr eaLnBrk="1" hangingPunct="1"/>
            <a:r>
              <a:rPr lang="en-GB" sz="2800" smtClean="0"/>
              <a:t>A large library of components exists to support this type of development</a:t>
            </a:r>
          </a:p>
          <a:p>
            <a:pPr eaLnBrk="1" hangingPunct="1"/>
            <a:r>
              <a:rPr lang="en-GB" sz="2800" smtClean="0"/>
              <a:t>These may be tailored to suit the specific application requirements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48C45-6E95-478D-8364-565DE5346F4B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0"/>
            <a:ext cx="7793037" cy="685800"/>
          </a:xfrm>
        </p:spPr>
        <p:txBody>
          <a:bodyPr/>
          <a:lstStyle/>
          <a:p>
            <a:pPr eaLnBrk="1" hangingPunct="1"/>
            <a:r>
              <a:rPr lang="en-US" sz="4000" smtClean="0"/>
              <a:t>Visual programming with reuse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6CC200-4046-4FE8-967F-FF6C0D3C044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0" y="685800"/>
            <a:ext cx="8839200" cy="5638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989" name="Picture 4" descr="17.10 Visualprog(8.10*).eps                                    00182AA6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458200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Problems with visual development</a:t>
            </a:r>
            <a:endParaRPr lang="en-GB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Difficult to coordinate team-based development.</a:t>
            </a:r>
          </a:p>
          <a:p>
            <a:pPr eaLnBrk="1" hangingPunct="1"/>
            <a:r>
              <a:rPr lang="en-GB" smtClean="0"/>
              <a:t>No explicit system architecture.</a:t>
            </a:r>
          </a:p>
          <a:p>
            <a:pPr eaLnBrk="1" hangingPunct="1"/>
            <a:r>
              <a:rPr lang="en-GB" smtClean="0"/>
              <a:t>Complex dependencies between parts of the program can cause maintainability problems.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B4CDB-24B4-45D2-9427-468F855AAB34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COTS reuse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effective approach to rapid development is to configure and link existing off the shelf systems.</a:t>
            </a:r>
          </a:p>
          <a:p>
            <a:pPr eaLnBrk="1" hangingPunct="1"/>
            <a:r>
              <a:rPr lang="en-US" sz="2800" smtClean="0"/>
              <a:t>For example, a requirements management system could be built by using:</a:t>
            </a:r>
          </a:p>
          <a:p>
            <a:pPr lvl="1" eaLnBrk="1" hangingPunct="1"/>
            <a:r>
              <a:rPr lang="en-US" sz="2400" smtClean="0"/>
              <a:t>A database to store requirements;</a:t>
            </a:r>
          </a:p>
          <a:p>
            <a:pPr lvl="1" eaLnBrk="1" hangingPunct="1"/>
            <a:r>
              <a:rPr lang="en-US" sz="2400" smtClean="0"/>
              <a:t>A word processor to capture requirements and format reports;</a:t>
            </a:r>
          </a:p>
          <a:p>
            <a:pPr lvl="1" eaLnBrk="1" hangingPunct="1"/>
            <a:r>
              <a:rPr lang="en-US" sz="2400" smtClean="0"/>
              <a:t>A spreadsheet for traceability management;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21001D-C5AB-4A6B-8526-EAD8FAC457AA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Compound documents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3316287"/>
          </a:xfrm>
        </p:spPr>
        <p:txBody>
          <a:bodyPr/>
          <a:lstStyle/>
          <a:p>
            <a:pPr marL="488950" indent="-488950" defTabSz="962025" eaLnBrk="1" hangingPunct="1"/>
            <a:r>
              <a:rPr lang="en-GB" sz="2400" smtClean="0"/>
              <a:t>For some applications, a prototype can be created by developing a compound document.</a:t>
            </a:r>
          </a:p>
          <a:p>
            <a:pPr marL="488950" indent="-488950" defTabSz="962025" eaLnBrk="1" hangingPunct="1"/>
            <a:r>
              <a:rPr lang="en-GB" sz="2400" smtClean="0"/>
              <a:t>This is a document with active elements (such as a spreadsheet) that allow user computations.</a:t>
            </a:r>
          </a:p>
          <a:p>
            <a:pPr marL="488950" indent="-488950" defTabSz="962025" eaLnBrk="1" hangingPunct="1"/>
            <a:r>
              <a:rPr lang="en-GB" sz="2400" smtClean="0"/>
              <a:t>Each active element has an associated application which is invoked when that element is selected.</a:t>
            </a:r>
          </a:p>
          <a:p>
            <a:pPr marL="488950" indent="-488950" defTabSz="962025" eaLnBrk="1" hangingPunct="1"/>
            <a:r>
              <a:rPr lang="en-GB" sz="2400" smtClean="0"/>
              <a:t>The document itself is the integrator for the different applications.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BA4C2C-24B2-42E8-80CD-43E5B3B71DAC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linking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DF76C9-7E50-4A9F-A0DB-3E78852C79A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1295400" y="1905000"/>
            <a:ext cx="7848600" cy="4495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085" name="Picture 4" descr="17.11 ApplicationLink(8.9).eps                                 00182AA6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057400"/>
            <a:ext cx="6781800" cy="40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Software change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Software change is inevitable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New requirements emerge when the software is used;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The business environment changes;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Errors must be repaired;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New computers and equipment is added to the system;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The performance or reliability of the system may have to be improved.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A key problem for organisations is implementing and managing change to their existing software systems.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13F88F-865E-4C1C-983B-F1740D8F4BC3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63525"/>
            <a:ext cx="7269163" cy="1108075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Rapid software development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Because of rapidly changing business environments, businesses have to respond to new opportunities and competition.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This requires software and rapid development and delivery is not often the most critical requirement for software systems.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Businesses may be willing to accept lower quality software if rapid delivery of essential functionality is possible.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BB9B0F-11FF-4EB7-ADDC-500CD1EB5A5D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Importance of evolution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Organizations have huge investments in their software systems - they are critical business assets.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To maintain the value of these assets to the business, they must be changed and updated.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The majority of the software budget in large companies is devoted to evolving existing software rather than developing new software.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4075F8-2083-44D0-8ED5-0C7814DA48D2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Spiral model of evolution</a:t>
            </a: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5F310B-19FA-487E-B3DE-6C7D4433570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1143000" y="1905000"/>
            <a:ext cx="8001000" cy="4495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9157" name="Picture 4" descr="21.1 Spiral evolution.eps                                      00168432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7620000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Program evolution dynamics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>
                <a:solidFill>
                  <a:schemeClr val="tx2"/>
                </a:solidFill>
              </a:rPr>
              <a:t>Program evolution dynamics</a:t>
            </a:r>
            <a:r>
              <a:rPr lang="en-GB" sz="2800" smtClean="0"/>
              <a:t> is the study of the processes of system change.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After major empirical studies, Lehman and Belady proposed that there were a number of ‘laws’ which applied to all systems as they evolved.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There are sensible observations rather than laws. They are applicable to large systems developed by large organisations. Perhaps less applicable in other cases.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537A49-5F80-418B-A237-C935815703FC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533400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Lehman’s laws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A84B6-D71E-4A7D-9D9A-7A3A7DF01D84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685800"/>
            <a:ext cx="8915400" cy="6172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685800" y="685800"/>
          <a:ext cx="7620000" cy="5257800"/>
        </p:xfrm>
        <a:graphic>
          <a:graphicData uri="http://schemas.openxmlformats.org/presentationml/2006/ole">
            <p:oleObj spid="_x0000_s4098" name="Document" r:id="rId3" imgW="5605272" imgH="4270248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Applicability of Lehman’s laws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3887787"/>
          </a:xfrm>
        </p:spPr>
        <p:txBody>
          <a:bodyPr/>
          <a:lstStyle/>
          <a:p>
            <a:pPr marL="488950" indent="-488950" defTabSz="962025" eaLnBrk="1" hangingPunct="1"/>
            <a:r>
              <a:rPr lang="en-GB" sz="2000" smtClean="0"/>
              <a:t>Lehman’s laws seem to be generally applicable to large, tailored systems developed by large organisations.</a:t>
            </a:r>
          </a:p>
          <a:p>
            <a:pPr marL="1089025" lvl="1" indent="-479425" defTabSz="962025" eaLnBrk="1" hangingPunct="1"/>
            <a:r>
              <a:rPr lang="en-GB" sz="2000" smtClean="0"/>
              <a:t>Confirmed in more recent work by Lehman on the FEAST project (see further reading on book website).</a:t>
            </a:r>
          </a:p>
          <a:p>
            <a:pPr marL="488950" indent="-488950" defTabSz="962025" eaLnBrk="1" hangingPunct="1"/>
            <a:r>
              <a:rPr lang="en-GB" sz="2000" smtClean="0"/>
              <a:t>It is not clear how they should be modified for</a:t>
            </a:r>
          </a:p>
          <a:p>
            <a:pPr marL="1089025" lvl="1" indent="-479425" defTabSz="962025" eaLnBrk="1" hangingPunct="1"/>
            <a:r>
              <a:rPr lang="en-GB" sz="2000" smtClean="0"/>
              <a:t>Shrink-wrapped software products;</a:t>
            </a:r>
          </a:p>
          <a:p>
            <a:pPr marL="1089025" lvl="1" indent="-479425" defTabSz="962025" eaLnBrk="1" hangingPunct="1"/>
            <a:r>
              <a:rPr lang="en-GB" sz="2000" smtClean="0"/>
              <a:t>Systems that incorporate a significant number of COTS components;</a:t>
            </a:r>
          </a:p>
          <a:p>
            <a:pPr marL="1089025" lvl="1" indent="-479425" defTabSz="962025" eaLnBrk="1" hangingPunct="1"/>
            <a:r>
              <a:rPr lang="en-GB" sz="2000" smtClean="0"/>
              <a:t>Small organisations;</a:t>
            </a:r>
          </a:p>
          <a:p>
            <a:pPr marL="1089025" lvl="1" indent="-479425" defTabSz="962025" eaLnBrk="1" hangingPunct="1"/>
            <a:r>
              <a:rPr lang="en-GB" sz="2000" smtClean="0"/>
              <a:t>Medium sized systems.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F30B60-5C6C-430D-9A62-E74446BC39CE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Software maintenance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Modifying a program after it has been put into use.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Maintenance does not normally involve major changes to the system’s architecture.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Changes are implemented by modifying existing components and adding new components to the system.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D55C7C-7C55-4A51-85FE-023A43AF5D90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Maintenance is inevitable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/>
            <a:r>
              <a:rPr lang="en-GB" sz="2400" smtClean="0"/>
              <a:t>The system requirements are likely to change </a:t>
            </a:r>
            <a:br>
              <a:rPr lang="en-GB" sz="2400" smtClean="0"/>
            </a:br>
            <a:r>
              <a:rPr lang="en-GB" sz="2400" smtClean="0"/>
              <a:t>while the system is being developed because </a:t>
            </a:r>
            <a:br>
              <a:rPr lang="en-GB" sz="2400" smtClean="0"/>
            </a:br>
            <a:r>
              <a:rPr lang="en-GB" sz="2400" smtClean="0"/>
              <a:t>the environment is changing. Therefore a </a:t>
            </a:r>
            <a:br>
              <a:rPr lang="en-GB" sz="2400" smtClean="0"/>
            </a:br>
            <a:r>
              <a:rPr lang="en-GB" sz="2400" smtClean="0"/>
              <a:t>delivered system won't meet its requirements!</a:t>
            </a:r>
          </a:p>
          <a:p>
            <a:pPr marL="488950" indent="-488950" defTabSz="962025" eaLnBrk="1" hangingPunct="1"/>
            <a:r>
              <a:rPr lang="en-GB" sz="2400" smtClean="0"/>
              <a:t>Systems are tightly coupled with their environment. When a system is installed in an </a:t>
            </a:r>
            <a:br>
              <a:rPr lang="en-GB" sz="2400" smtClean="0"/>
            </a:br>
            <a:r>
              <a:rPr lang="en-GB" sz="2400" smtClean="0"/>
              <a:t>environment it changes that environment and </a:t>
            </a:r>
            <a:br>
              <a:rPr lang="en-GB" sz="2400" smtClean="0"/>
            </a:br>
            <a:r>
              <a:rPr lang="en-GB" sz="2400" smtClean="0"/>
              <a:t>therefore changes the system requirements.</a:t>
            </a:r>
          </a:p>
          <a:p>
            <a:pPr marL="488950" indent="-488950" defTabSz="962025" eaLnBrk="1" hangingPunct="1"/>
            <a:r>
              <a:rPr lang="en-GB" sz="2400" smtClean="0"/>
              <a:t>Systems MUST be maintained therefore if they </a:t>
            </a:r>
            <a:br>
              <a:rPr lang="en-GB" sz="2400" smtClean="0"/>
            </a:br>
            <a:r>
              <a:rPr lang="en-GB" sz="2400" smtClean="0"/>
              <a:t>are to remain useful in an environment.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8CA158-558F-4376-80FE-E09BF38629DF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Types of maintenance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Maintenance to repair software faults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Changing a system to correct deficiencies in the way meets its requirements.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Maintenance to adapt software to a different operating environment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Changing a system so that it operates in a different environment (computer, OS, etc.) from its initial implementation.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Maintenance to add to or modify the system’s functionality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Modifying the system to satisfy new requirements.</a:t>
            </a: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24AE88-70A8-49B2-AAD2-D33F07FE3470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63525"/>
            <a:ext cx="7408863" cy="1108075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Distribution of maintenance effort</a:t>
            </a: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DAA3E-5BD1-4CD1-921C-8D61013F7DC8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1295400" y="1828800"/>
            <a:ext cx="6400800" cy="4572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5301" name="Picture 4" descr="21.3 MaintEffort(27.2).eps                                     00168432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828800"/>
            <a:ext cx="434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Maintenance costs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/>
            <a:r>
              <a:rPr lang="en-GB" sz="2400" smtClean="0"/>
              <a:t>Usually greater than development costs (2* to </a:t>
            </a:r>
            <a:br>
              <a:rPr lang="en-GB" sz="2400" smtClean="0"/>
            </a:br>
            <a:r>
              <a:rPr lang="en-GB" sz="2400" smtClean="0"/>
              <a:t>100* depending on the application).</a:t>
            </a:r>
          </a:p>
          <a:p>
            <a:pPr marL="488950" indent="-488950" defTabSz="962025" eaLnBrk="1" hangingPunct="1"/>
            <a:r>
              <a:rPr lang="en-GB" sz="2400" smtClean="0"/>
              <a:t>Affected by both technical and non-technical </a:t>
            </a:r>
            <a:br>
              <a:rPr lang="en-GB" sz="2400" smtClean="0"/>
            </a:br>
            <a:r>
              <a:rPr lang="en-GB" sz="2400" smtClean="0"/>
              <a:t>factors.</a:t>
            </a:r>
          </a:p>
          <a:p>
            <a:pPr marL="488950" indent="-488950" defTabSz="962025" eaLnBrk="1" hangingPunct="1"/>
            <a:r>
              <a:rPr lang="en-GB" sz="2400" smtClean="0"/>
              <a:t>Increases as software is maintained. </a:t>
            </a:r>
            <a:br>
              <a:rPr lang="en-GB" sz="2400" smtClean="0"/>
            </a:br>
            <a:r>
              <a:rPr lang="en-GB" sz="2400" smtClean="0"/>
              <a:t>Maintenance corrupts the software structure so </a:t>
            </a:r>
            <a:br>
              <a:rPr lang="en-GB" sz="2400" smtClean="0"/>
            </a:br>
            <a:r>
              <a:rPr lang="en-GB" sz="2400" smtClean="0"/>
              <a:t>makes further maintenance more difficult.</a:t>
            </a:r>
          </a:p>
          <a:p>
            <a:pPr marL="488950" indent="-488950" defTabSz="962025" eaLnBrk="1" hangingPunct="1"/>
            <a:r>
              <a:rPr lang="en-GB" sz="2400" smtClean="0"/>
              <a:t>Ageing software can have high support costs </a:t>
            </a:r>
            <a:br>
              <a:rPr lang="en-GB" sz="2400" smtClean="0"/>
            </a:br>
            <a:r>
              <a:rPr lang="en-GB" sz="2400" smtClean="0"/>
              <a:t>(e.g. old languages, compilers etc.).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48CEC1-EDD7-4876-913B-143520A17597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Requirements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Because of the changing environment, it is often impossible to arrive at a stable, consistent set of system requirements.</a:t>
            </a:r>
          </a:p>
          <a:p>
            <a:pPr eaLnBrk="1" hangingPunct="1"/>
            <a:r>
              <a:rPr lang="en-US" sz="2800" smtClean="0"/>
              <a:t>Therefore a waterfall model of development is impractical and an approach to development based on iterative specification and delivery is the only way to deliver software quickly.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47E3C9-F9FA-4B8A-8F22-4E5A2F262D32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Development/maintenance costs</a:t>
            </a: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B99440-38E3-4348-9660-9DA9141B2767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1219200" y="1828800"/>
            <a:ext cx="79248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7349" name="Picture 4" descr="21.4 DevMaintCosts(27.4).eps                                   00168432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438400"/>
            <a:ext cx="7543800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Maintenance cost factors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112125" cy="4359275"/>
          </a:xfrm>
          <a:noFill/>
        </p:spPr>
        <p:txBody>
          <a:bodyPr lIns="90840" tIns="44623" rIns="90840" bIns="44623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Team stability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Maintenance costs are reduced if the same staff are involved with them for some time.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Contractual responsibility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The developers of a system may have no contractual responsibility for maintenance so there is no incentive to design for future change.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Staff skills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Maintenance staff are often inexperienced and have limited domain knowledge.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Program age and structure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As programs age, their structure is degraded and they become harder to understand and change.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E9641C-AC8C-4272-B6F2-05827BB43269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Maintenance prediction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752600"/>
            <a:ext cx="7772400" cy="4114800"/>
          </a:xfrm>
        </p:spPr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Maintenance prediction is concerned with assessing which parts of the system may cause problems and have high maintenance costs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Change acceptance depends on the maintainability of the components affected by the change;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Implementing changes degrades the system and reduces its maintainability;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Maintenance costs depend on the number of changes and costs of change depend on maintainability.</a:t>
            </a: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C02DFC-785E-4D1D-AD0E-1A1BDC433340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Maintenance prediction</a:t>
            </a: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D82674-96C2-4122-AA6B-939C5AA42BB2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1219200" y="1828800"/>
            <a:ext cx="79248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0421" name="Picture 4" descr="21.5 MaintPrediction(27.8).eps                                 00168432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7848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Change prediction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Predicting the number of changes requires and understanding of the relationships between a system and its environment.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Tightly coupled systems require changes whenever the environment is changed.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Factors influencing this relationship are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Number and complexity of system interfaces;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Number of inherently volatile system requirements;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The business processes where the system is used.</a:t>
            </a:r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C5F3F6-91A1-4A03-BE4D-794E488B1914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Complexity metrics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Predictions of maintainability can be made by assessing the complexity of system components.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Studies have shown that most maintenance effort is spent on a relatively small number of system components.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Complexity depends on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Complexity of control structures;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Complexity of data structures;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Object, method (procedure) and module size.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AA25AC-8A58-452B-B260-3512C33C165C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Process metrics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2800" smtClean="0"/>
              <a:t>Process measurements may be used to assess maintainability</a:t>
            </a:r>
          </a:p>
          <a:p>
            <a:pPr lvl="1" eaLnBrk="1" hangingPunct="1"/>
            <a:r>
              <a:rPr lang="en-GB" sz="2400" smtClean="0"/>
              <a:t>Number of requests for corrective maintenance;</a:t>
            </a:r>
          </a:p>
          <a:p>
            <a:pPr lvl="1" eaLnBrk="1" hangingPunct="1"/>
            <a:r>
              <a:rPr lang="en-GB" sz="2400" smtClean="0"/>
              <a:t>Average time required for impact analysis;</a:t>
            </a:r>
          </a:p>
          <a:p>
            <a:pPr lvl="1" eaLnBrk="1" hangingPunct="1"/>
            <a:r>
              <a:rPr lang="en-GB" sz="2400" smtClean="0"/>
              <a:t>Average time taken to implement a change request;</a:t>
            </a:r>
          </a:p>
          <a:p>
            <a:pPr lvl="1" eaLnBrk="1" hangingPunct="1"/>
            <a:r>
              <a:rPr lang="en-GB" sz="2400" smtClean="0"/>
              <a:t>Number of outstanding change requests.</a:t>
            </a:r>
          </a:p>
          <a:p>
            <a:pPr eaLnBrk="1" hangingPunct="1"/>
            <a:r>
              <a:rPr lang="en-GB" sz="2800" smtClean="0"/>
              <a:t>If any or all of these is increasing, this may indicate a decline in maintainability.</a:t>
            </a:r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B80E8D-E82F-4469-86F1-BF238A4A03D8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Evolution processes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Evolution processes depend on</a:t>
            </a:r>
          </a:p>
          <a:p>
            <a:pPr lvl="1" eaLnBrk="1" hangingPunct="1"/>
            <a:r>
              <a:rPr lang="en-US" sz="2400" smtClean="0"/>
              <a:t>The type of software being maintained;</a:t>
            </a:r>
          </a:p>
          <a:p>
            <a:pPr lvl="1" eaLnBrk="1" hangingPunct="1"/>
            <a:r>
              <a:rPr lang="en-US" sz="2400" smtClean="0"/>
              <a:t>The development processes used;</a:t>
            </a:r>
          </a:p>
          <a:p>
            <a:pPr lvl="1" eaLnBrk="1" hangingPunct="1"/>
            <a:r>
              <a:rPr lang="en-US" sz="2400" smtClean="0"/>
              <a:t>The skills and experience of the people involved.</a:t>
            </a:r>
          </a:p>
          <a:p>
            <a:pPr eaLnBrk="1" hangingPunct="1"/>
            <a:r>
              <a:rPr lang="en-US" sz="2800" smtClean="0"/>
              <a:t>Proposals for change are the driver for system evolution. Change identification and evolution continue throughout the system lifetime.</a:t>
            </a:r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93EC31-88FE-42C0-9B91-796F6FEC4071}" type="slidenum">
              <a:rPr lang="en-US" smtClean="0"/>
              <a:pPr/>
              <a:t>57</a:t>
            </a:fld>
            <a:endParaRPr lang="en-US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6388"/>
            <a:ext cx="7315200" cy="917575"/>
          </a:xfrm>
        </p:spPr>
        <p:txBody>
          <a:bodyPr/>
          <a:lstStyle/>
          <a:p>
            <a:pPr eaLnBrk="1" hangingPunct="1"/>
            <a:r>
              <a:rPr lang="en-US" sz="4000" smtClean="0"/>
              <a:t>Change identification and evolution</a:t>
            </a:r>
            <a:endParaRPr lang="en-US" smtClean="0"/>
          </a:p>
        </p:txBody>
      </p:sp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7B4DD2-7C49-4E97-9438-8020D6801282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1143000" y="1905000"/>
            <a:ext cx="7772400" cy="4495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5541" name="Picture 4" descr="21.6 ChangeEvolProc.eps                                        00168432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81200"/>
            <a:ext cx="67056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system evolution process</a:t>
            </a:r>
          </a:p>
        </p:txBody>
      </p:sp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21C144-19C8-459C-833A-138D6CF16244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381000" y="2362200"/>
            <a:ext cx="8458200" cy="36576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6565" name="Picture 4" descr="21.7 EvolutionProc(27.5).eps                                   00168432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7924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Characteristics of RAD processes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The processes of specification, design and implementation are concurrent. There is no detailed specification and design documentation is minimized.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The system is developed in a series of increments. End users evaluate each increment and make proposals for later increments.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System user interfaces are usually developed using an interactive development system.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E0EC17-203D-490F-BCD8-3F0DF24A6F5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Change implementation</a:t>
            </a: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2AA723-50D6-4394-8304-FC1F20DC672B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304800" y="2209800"/>
            <a:ext cx="8458200" cy="3124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7589" name="Picture 4" descr="21.8 ChangeImpl(27.6).eps                                      00168432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71800"/>
            <a:ext cx="75438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Urgent change requests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Urgent changes may have to be implemented without going through all stages of the software engineering process</a:t>
            </a:r>
          </a:p>
          <a:p>
            <a:pPr lvl="1" eaLnBrk="1" hangingPunct="1"/>
            <a:r>
              <a:rPr lang="en-US" sz="2400" smtClean="0"/>
              <a:t>If a serious system fault has to be repaired;</a:t>
            </a:r>
          </a:p>
          <a:p>
            <a:pPr lvl="1" eaLnBrk="1" hangingPunct="1"/>
            <a:r>
              <a:rPr lang="en-US" sz="2400" smtClean="0"/>
              <a:t>If changes to the system’s environment (e.g. an OS upgrade) have unexpected effects;</a:t>
            </a:r>
          </a:p>
          <a:p>
            <a:pPr lvl="1" eaLnBrk="1" hangingPunct="1"/>
            <a:r>
              <a:rPr lang="en-US" sz="2400" smtClean="0"/>
              <a:t>If there are business changes that require a very rapid response (e.g. the release of a competing product).</a:t>
            </a:r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FB0DC4-8010-4B20-A387-A8179361BC88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Emergency repair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D35D1C-B00A-460A-B1A8-D7229ED9DB4F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304800" y="2514600"/>
            <a:ext cx="8458200" cy="2667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9637" name="Picture 4" descr="21.9 EmergencyRepair(27.7).eps                                 00168432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29000"/>
            <a:ext cx="77724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re-engineering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Re-structuring or re-writing part or all of a </a:t>
            </a:r>
            <a:br>
              <a:rPr lang="en-GB" sz="2800" smtClean="0"/>
            </a:br>
            <a:r>
              <a:rPr lang="en-GB" sz="2800" smtClean="0"/>
              <a:t>legacy system without changing its </a:t>
            </a:r>
            <a:br>
              <a:rPr lang="en-GB" sz="2800" smtClean="0"/>
            </a:br>
            <a:r>
              <a:rPr lang="en-GB" sz="2800" smtClean="0"/>
              <a:t>functionality.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Applicable where some but not all sub-systems </a:t>
            </a:r>
            <a:br>
              <a:rPr lang="en-GB" sz="2800" smtClean="0"/>
            </a:br>
            <a:r>
              <a:rPr lang="en-GB" sz="2800" smtClean="0"/>
              <a:t>of a larger system require frequent </a:t>
            </a:r>
            <a:br>
              <a:rPr lang="en-GB" sz="2800" smtClean="0"/>
            </a:br>
            <a:r>
              <a:rPr lang="en-GB" sz="2800" smtClean="0"/>
              <a:t>maintenance.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Re-engineering involves adding effort to make </a:t>
            </a:r>
            <a:br>
              <a:rPr lang="en-GB" sz="2800" smtClean="0"/>
            </a:br>
            <a:r>
              <a:rPr lang="en-GB" sz="2800" smtClean="0"/>
              <a:t>them easier to maintain. The system may be re-structured and re-documented.</a:t>
            </a:r>
            <a:endParaRPr lang="en-US" sz="2800" smtClean="0"/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CE691E-FC96-4932-8B01-E2A876047E67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 of reengineering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Reduced risk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There is a high risk in new software development. There may be development problems, staffing problems and specification problems.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Reduced cost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The cost of re-engineering is often significantly less than the costs of developing new software.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7E19BD-6159-48E2-9FD3-D54918BDE890}" type="slidenum">
              <a:rPr lang="en-US" smtClean="0"/>
              <a:pPr/>
              <a:t>64</a:t>
            </a:fld>
            <a:endParaRPr lang="en-US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 and re-engineering</a:t>
            </a:r>
          </a:p>
        </p:txBody>
      </p:sp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4DA060-C94E-4649-89EA-0E331C383CF3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304800" y="1981200"/>
            <a:ext cx="8458200" cy="39624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709" name="Picture 4" descr="21.10 ForwrdReEngin(28.1).eps                                  00168432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696200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re-engineering process</a:t>
            </a:r>
          </a:p>
        </p:txBody>
      </p:sp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734BDB-9533-4647-B496-9297E34D4C8C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304800" y="1600200"/>
            <a:ext cx="8458200" cy="4495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3733" name="Picture 4" descr="21.11 Re-EngProcess.eps                                        00168432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8001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Reengineering process activities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Source code translation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Convert code to a new language.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Reverse engineering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Analyse the program to understand it;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Program structure improvement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Restructure automatically for understandability;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Program modularisation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Reorganise the program structure;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Data reengineering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Clean-up and restructure system data.</a:t>
            </a:r>
          </a:p>
        </p:txBody>
      </p:sp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591F4D-F956-496D-8192-580BE8D8F7C1}" type="slidenum">
              <a:rPr lang="en-US" smtClean="0"/>
              <a:pPr/>
              <a:t>67</a:t>
            </a:fld>
            <a:endParaRPr lang="en-US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Re-engineering approaches</a:t>
            </a: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BF579C-393F-4F11-ABEA-7B3E050823CF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685800" y="2438400"/>
            <a:ext cx="8458200" cy="40386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5781" name="Picture 4" descr="21.12 Re-EngApproaches.eps                                     00168432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971800"/>
            <a:ext cx="78486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Reengineering cost factors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The quality of the software to be reengineered.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The tool support available for reengineering.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The extent of the data conversion which is required.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The availability of expert staff for reengineering. 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This can be a problem with old systems based on technology that is no longer widely used.</a:t>
            </a:r>
            <a:endParaRPr lang="en-US" sz="2400" smtClean="0"/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76A42F-D76F-474C-A7DF-B1D47FD3C7EC}" type="slidenum">
              <a:rPr lang="en-US" smtClean="0"/>
              <a:pPr/>
              <a:t>69</a:t>
            </a:fld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An iterative development process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87B97A-8577-449F-A3B1-8ACFAD991AF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219200" y="1905000"/>
            <a:ext cx="7924800" cy="4495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413" name="Picture 4" descr="17.1 IterativeProcess(8.4).eps                                 00182AA6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0574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Legacy system evolution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Organisations that rely on legacy systems must choose a strategy for evolving these systems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Scrap the system completely and modify business processes so that it is no longer required;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Continue maintaining the system;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Transform the system by re-engineering to improve its maintainability;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Replace the system with a new system.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The strategy chosen should depend on the system quality and its business value.</a:t>
            </a: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E8C9EB-76A2-4E79-8379-2217B815E410}" type="slidenum">
              <a:rPr lang="en-US" smtClean="0"/>
              <a:pPr/>
              <a:t>70</a:t>
            </a:fld>
            <a:endParaRPr lang="en-US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418513" cy="1108075"/>
          </a:xfrm>
        </p:spPr>
        <p:txBody>
          <a:bodyPr/>
          <a:lstStyle/>
          <a:p>
            <a:pPr eaLnBrk="1" hangingPunct="1"/>
            <a:r>
              <a:rPr lang="en-GB" smtClean="0"/>
              <a:t>System quality and business value</a:t>
            </a:r>
          </a:p>
        </p:txBody>
      </p:sp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056194-0AF4-41B9-9D7B-AB3665C582E7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1219200" y="1905000"/>
            <a:ext cx="7924800" cy="4495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8853" name="Picture 4" descr="21.13 LegacySysAss.eps                                         00168432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05000"/>
            <a:ext cx="6781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Legacy system categories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/>
            <a:r>
              <a:rPr lang="en-GB" sz="2000" smtClean="0"/>
              <a:t>Low quality, low business value</a:t>
            </a:r>
          </a:p>
          <a:p>
            <a:pPr marL="1089025" lvl="1" indent="-479425" defTabSz="962025" eaLnBrk="1" hangingPunct="1"/>
            <a:r>
              <a:rPr lang="en-GB" sz="2000" smtClean="0"/>
              <a:t>These systems should be scrapped. </a:t>
            </a:r>
          </a:p>
          <a:p>
            <a:pPr marL="488950" indent="-488950" defTabSz="962025" eaLnBrk="1" hangingPunct="1"/>
            <a:r>
              <a:rPr lang="en-GB" sz="2000" smtClean="0"/>
              <a:t>Low-quality, high-business value</a:t>
            </a:r>
          </a:p>
          <a:p>
            <a:pPr marL="1089025" lvl="1" indent="-479425" defTabSz="962025" eaLnBrk="1" hangingPunct="1"/>
            <a:r>
              <a:rPr lang="en-GB" sz="2000" smtClean="0"/>
              <a:t>These make an important business contribution but are expensive to maintain. Should be re-engineered or replaced if a suitable system is available.</a:t>
            </a:r>
          </a:p>
          <a:p>
            <a:pPr marL="488950" indent="-488950" defTabSz="962025" eaLnBrk="1" hangingPunct="1"/>
            <a:r>
              <a:rPr lang="en-GB" sz="2000" smtClean="0"/>
              <a:t>High-quality, low-business value</a:t>
            </a:r>
          </a:p>
          <a:p>
            <a:pPr marL="1089025" lvl="1" indent="-479425" defTabSz="962025" eaLnBrk="1" hangingPunct="1"/>
            <a:r>
              <a:rPr lang="en-GB" sz="2000" smtClean="0"/>
              <a:t>Replace with COTS, scrap completely or maintain.</a:t>
            </a:r>
          </a:p>
          <a:p>
            <a:pPr marL="488950" indent="-488950" defTabSz="962025" eaLnBrk="1" hangingPunct="1"/>
            <a:r>
              <a:rPr lang="en-GB" sz="2000" smtClean="0"/>
              <a:t>High-quality, high business value</a:t>
            </a:r>
          </a:p>
          <a:p>
            <a:pPr marL="1089025" lvl="1" indent="-479425" defTabSz="962025" eaLnBrk="1" hangingPunct="1"/>
            <a:r>
              <a:rPr lang="en-GB" sz="2000" smtClean="0"/>
              <a:t>Continue in operation using normal system maintenance.</a:t>
            </a:r>
          </a:p>
        </p:txBody>
      </p:sp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92073B-9154-4DDD-BCE3-5421892A2BE0}" type="slidenum">
              <a:rPr lang="en-US" smtClean="0"/>
              <a:pPr/>
              <a:t>72</a:t>
            </a:fld>
            <a:endParaRPr lang="en-US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Business value assessment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Assessment should take different viewpoints into account</a:t>
            </a:r>
          </a:p>
          <a:p>
            <a:pPr lvl="1" eaLnBrk="1" hangingPunct="1"/>
            <a:r>
              <a:rPr lang="en-GB" sz="2400" smtClean="0"/>
              <a:t>System end-users;</a:t>
            </a:r>
          </a:p>
          <a:p>
            <a:pPr lvl="1" eaLnBrk="1" hangingPunct="1"/>
            <a:r>
              <a:rPr lang="en-GB" sz="2400" smtClean="0"/>
              <a:t>Business customers;</a:t>
            </a:r>
          </a:p>
          <a:p>
            <a:pPr lvl="1" eaLnBrk="1" hangingPunct="1"/>
            <a:r>
              <a:rPr lang="en-GB" sz="2400" smtClean="0"/>
              <a:t>Line managers;</a:t>
            </a:r>
          </a:p>
          <a:p>
            <a:pPr lvl="1" eaLnBrk="1" hangingPunct="1"/>
            <a:r>
              <a:rPr lang="en-GB" sz="2400" smtClean="0"/>
              <a:t>IT managers;</a:t>
            </a:r>
          </a:p>
          <a:p>
            <a:pPr lvl="1" eaLnBrk="1" hangingPunct="1"/>
            <a:r>
              <a:rPr lang="en-GB" sz="2400" smtClean="0"/>
              <a:t>Senior managers.</a:t>
            </a:r>
          </a:p>
          <a:p>
            <a:pPr eaLnBrk="1" hangingPunct="1"/>
            <a:r>
              <a:rPr lang="en-GB" sz="2800" smtClean="0"/>
              <a:t>Interview different stakeholders and collate results.</a:t>
            </a:r>
          </a:p>
        </p:txBody>
      </p:sp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C59F3-65E3-4E60-A21A-03248B741B77}" type="slidenum">
              <a:rPr lang="en-US" smtClean="0"/>
              <a:pPr/>
              <a:t>73</a:t>
            </a:fld>
            <a:endParaRPr lang="en-US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System quality assessment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Business process assessment</a:t>
            </a:r>
          </a:p>
          <a:p>
            <a:pPr lvl="1" eaLnBrk="1" hangingPunct="1"/>
            <a:r>
              <a:rPr lang="en-GB" sz="2400" smtClean="0"/>
              <a:t>How well does the business process support the current goals of the business?</a:t>
            </a:r>
          </a:p>
          <a:p>
            <a:pPr eaLnBrk="1" hangingPunct="1"/>
            <a:r>
              <a:rPr lang="en-GB" sz="2800" smtClean="0"/>
              <a:t>Environment assessment</a:t>
            </a:r>
          </a:p>
          <a:p>
            <a:pPr lvl="1" eaLnBrk="1" hangingPunct="1"/>
            <a:r>
              <a:rPr lang="en-GB" sz="2400" smtClean="0"/>
              <a:t>How effective is the system’s environment and how expensive is it to maintain?</a:t>
            </a:r>
          </a:p>
          <a:p>
            <a:pPr eaLnBrk="1" hangingPunct="1"/>
            <a:r>
              <a:rPr lang="en-GB" sz="2800" smtClean="0"/>
              <a:t>Application assessment</a:t>
            </a:r>
          </a:p>
          <a:p>
            <a:pPr lvl="1" eaLnBrk="1" hangingPunct="1"/>
            <a:r>
              <a:rPr lang="en-GB" sz="2400" smtClean="0"/>
              <a:t>What is the quality of the application software system?</a:t>
            </a:r>
          </a:p>
        </p:txBody>
      </p:sp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D29E51-200F-4E62-974C-B068CB1AADAD}" type="slidenum">
              <a:rPr lang="en-US" smtClean="0"/>
              <a:pPr/>
              <a:t>74</a:t>
            </a:fld>
            <a:endParaRPr lang="en-US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Business process assessment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/>
            <a:r>
              <a:rPr lang="en-GB" sz="2000" smtClean="0"/>
              <a:t>Use a viewpoint-oriented approach and seek answers from system stakeholders</a:t>
            </a:r>
          </a:p>
          <a:p>
            <a:pPr marL="1089025" lvl="1" indent="-479425" defTabSz="962025" eaLnBrk="1" hangingPunct="1"/>
            <a:r>
              <a:rPr lang="en-GB" sz="2000" smtClean="0"/>
              <a:t>Is there a defined process model and is it followed?</a:t>
            </a:r>
          </a:p>
          <a:p>
            <a:pPr marL="1089025" lvl="1" indent="-479425" defTabSz="962025" eaLnBrk="1" hangingPunct="1"/>
            <a:r>
              <a:rPr lang="en-GB" sz="2000" smtClean="0"/>
              <a:t>Do different parts of the organisation use different processes for the same function?</a:t>
            </a:r>
          </a:p>
          <a:p>
            <a:pPr marL="1089025" lvl="1" indent="-479425" defTabSz="962025" eaLnBrk="1" hangingPunct="1"/>
            <a:r>
              <a:rPr lang="en-GB" sz="2000" smtClean="0"/>
              <a:t>How has the process been adapted?</a:t>
            </a:r>
          </a:p>
          <a:p>
            <a:pPr marL="1089025" lvl="1" indent="-479425" defTabSz="962025" eaLnBrk="1" hangingPunct="1"/>
            <a:r>
              <a:rPr lang="en-GB" sz="2000" smtClean="0"/>
              <a:t>What are the relationships with other business processes and are these necessary?</a:t>
            </a:r>
          </a:p>
          <a:p>
            <a:pPr marL="1089025" lvl="1" indent="-479425" defTabSz="962025" eaLnBrk="1" hangingPunct="1"/>
            <a:r>
              <a:rPr lang="en-GB" sz="2000" smtClean="0"/>
              <a:t>Is the process effectively supported by the legacy application software?</a:t>
            </a:r>
          </a:p>
          <a:p>
            <a:pPr marL="488950" indent="-488950" defTabSz="962025" eaLnBrk="1" hangingPunct="1"/>
            <a:r>
              <a:rPr lang="en-GB" sz="2000" smtClean="0"/>
              <a:t>Example - a travel ordering system may have a low business value because of the widespread use of web-based ordering.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96A26C-3E67-4F84-B4D7-6F3B091FB0E7}" type="slidenum">
              <a:rPr lang="en-US" smtClean="0"/>
              <a:pPr/>
              <a:t>75</a:t>
            </a:fld>
            <a:endParaRPr lang="en-US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Environment assessment 1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DE6444-FDEC-4AD8-80AD-5DC69E5804A8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143000" y="1905000"/>
            <a:ext cx="8001000" cy="4495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600200" y="1981200"/>
          <a:ext cx="7162800" cy="4310063"/>
        </p:xfrm>
        <a:graphic>
          <a:graphicData uri="http://schemas.openxmlformats.org/presentationml/2006/ole">
            <p:oleObj spid="_x0000_s5122" name="Document" r:id="rId3" imgW="5894832" imgH="3072384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Environment assessment 2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0620A0-A496-4977-8E28-AA831708BCAD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685800" y="2362200"/>
            <a:ext cx="8458200" cy="39624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990600" y="2667000"/>
          <a:ext cx="7924800" cy="3241675"/>
        </p:xfrm>
        <a:graphic>
          <a:graphicData uri="http://schemas.openxmlformats.org/presentationml/2006/ole">
            <p:oleObj spid="_x0000_s6146" name="Document" r:id="rId3" imgW="5894832" imgH="2151888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Application assessment 1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C9D386-FCED-4315-88B2-AEAD09B9B2B1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1143000" y="1905000"/>
            <a:ext cx="8001000" cy="4495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295400" y="2133600"/>
          <a:ext cx="7467600" cy="3944938"/>
        </p:xfrm>
        <a:graphic>
          <a:graphicData uri="http://schemas.openxmlformats.org/presentationml/2006/ole">
            <p:oleObj spid="_x0000_s7170" name="Document" r:id="rId3" imgW="5486400" imgH="2898648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assessment 2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D34F86-005C-4228-8B06-1C5B137DB003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1219200" y="1905000"/>
            <a:ext cx="7924800" cy="4495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990600" y="2209800"/>
          <a:ext cx="7924800" cy="3975100"/>
        </p:xfrm>
        <a:graphic>
          <a:graphicData uri="http://schemas.openxmlformats.org/presentationml/2006/ole">
            <p:oleObj spid="_x0000_s8194" name="Document" r:id="rId3" imgW="5486400" imgH="2752344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6388"/>
            <a:ext cx="7620000" cy="12938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Advantages of incremental development</a:t>
            </a:r>
            <a:endParaRPr 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Accelerated delivery of customer services</a:t>
            </a:r>
            <a:r>
              <a:rPr lang="en-US" sz="2800" smtClean="0"/>
              <a:t>. Each increment delivers the highest priority functionality to the customer.</a:t>
            </a:r>
          </a:p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User engagement with the system</a:t>
            </a:r>
            <a:r>
              <a:rPr lang="en-US" sz="28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Users have to be involved in the development which means the system is more likely to meet their requirements and the users are more committed to the system.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3A1EDC-8C1F-404F-B7C2-BCA55F0768F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System measurement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You may collect quantitative data to make an assessment of the quality of the application system</a:t>
            </a:r>
          </a:p>
          <a:p>
            <a:pPr lvl="1" eaLnBrk="1" hangingPunct="1"/>
            <a:r>
              <a:rPr lang="en-GB" smtClean="0"/>
              <a:t>The number of system change requests; </a:t>
            </a:r>
          </a:p>
          <a:p>
            <a:pPr lvl="1" eaLnBrk="1" hangingPunct="1"/>
            <a:r>
              <a:rPr lang="en-GB" smtClean="0"/>
              <a:t>The number of different user interfaces used by the system;</a:t>
            </a:r>
          </a:p>
          <a:p>
            <a:pPr lvl="1" eaLnBrk="1" hangingPunct="1"/>
            <a:r>
              <a:rPr lang="en-GB" smtClean="0"/>
              <a:t>The volume of data used by the system.</a:t>
            </a:r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6610AF-00FC-438C-8030-ADA54966114B}" type="slidenum">
              <a:rPr lang="en-US" smtClean="0"/>
              <a:pPr/>
              <a:t>80</a:t>
            </a:fld>
            <a:endParaRPr lang="en-US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points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812088" cy="4572000"/>
          </a:xfrm>
        </p:spPr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200" smtClean="0"/>
              <a:t>An iterative approach to software development leads to faster delivery of software.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200" smtClean="0"/>
              <a:t>Agile methods are iterative development methods that aim to reduce development overhead and so produce software faster.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200" smtClean="0"/>
              <a:t>Extreme programming includes practices such as systematic testing, continuous improvement and customer involvement.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200" smtClean="0"/>
              <a:t>The approach to testing in XP is a particular strength where executable tests are developed before the code is written.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200" smtClean="0"/>
              <a:t>Rapid application development environments include database programming languages, form generation tools and links to office applications.</a:t>
            </a:r>
          </a:p>
        </p:txBody>
      </p:sp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51462C-DC7A-4FB9-B49F-DA077DCD9D52}" type="slidenum">
              <a:rPr lang="en-US" smtClean="0"/>
              <a:pPr/>
              <a:t>81</a:t>
            </a:fld>
            <a:endParaRPr lang="en-US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Key points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Software development and evolution should be a single iterative process.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Lehman’s Laws describe a number of insights into system evolution.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Three types of maintenance are bug fixing, modifying software for a new environment and implementing new requirements.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For custom systems, maintenance costs usually exceed development costs.</a:t>
            </a:r>
          </a:p>
        </p:txBody>
      </p:sp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D54A33-E8A1-4D36-9C8A-FBDA134579B6}" type="slidenum">
              <a:rPr lang="en-US" smtClean="0"/>
              <a:pPr/>
              <a:t>82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Key points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09800"/>
            <a:ext cx="7654925" cy="2895600"/>
          </a:xfrm>
          <a:noFill/>
        </p:spPr>
        <p:txBody>
          <a:bodyPr lIns="90840" tIns="44623" rIns="90840" bIns="44623"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The process of evolution is driven by requests for changes from system stakeholders.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Software re-engineering is concerned with re-structuring and re-documenting software to make it easier to change.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The business value of a legacy system and its quality should determine the evolution strategy that is used.</a:t>
            </a:r>
          </a:p>
        </p:txBody>
      </p:sp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F4B61-86B7-4B56-9BB5-F2B870E14D40}" type="slidenum">
              <a:rPr lang="en-US" smtClean="0"/>
              <a:pPr/>
              <a:t>83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en-AU" smtClean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In this chapter we have come across: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mtClean="0"/>
          </a:p>
        </p:txBody>
      </p:sp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423BEA-5529-42B2-92B0-5EFBC2D7EF9F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88069" name="Rectangle 7"/>
          <p:cNvSpPr>
            <a:spLocks noChangeArrowheads="1"/>
          </p:cNvSpPr>
          <p:nvPr/>
        </p:nvSpPr>
        <p:spPr bwMode="auto">
          <a:xfrm>
            <a:off x="914400" y="2743200"/>
            <a:ext cx="6858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/>
              <a:t>Agile methods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/>
              <a:t>Extreme programming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/>
              <a:t>Rapid application development</a:t>
            </a:r>
          </a:p>
        </p:txBody>
      </p:sp>
      <p:sp>
        <p:nvSpPr>
          <p:cNvPr id="88070" name="Rectangle 8"/>
          <p:cNvSpPr>
            <a:spLocks noChangeArrowheads="1"/>
          </p:cNvSpPr>
          <p:nvPr/>
        </p:nvSpPr>
        <p:spPr bwMode="auto">
          <a:xfrm>
            <a:off x="914400" y="3657600"/>
            <a:ext cx="7467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/>
              <a:t>Program evolution dynamics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/>
              <a:t>Software maintenance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/>
              <a:t>Evolution processes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/>
              <a:t>Legacy system evolution</a:t>
            </a:r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6388"/>
            <a:ext cx="7467600" cy="12176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Problems with incremental development</a:t>
            </a:r>
            <a:endParaRPr 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524000"/>
            <a:ext cx="7772400" cy="4724400"/>
          </a:xfrm>
        </p:spPr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tx2"/>
                </a:solidFill>
              </a:rPr>
              <a:t>Management problems</a:t>
            </a:r>
            <a:r>
              <a:rPr lang="en-US" sz="2000" smtClean="0"/>
              <a:t> 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000" smtClean="0"/>
              <a:t>Progress can be hard to judge and problems hard to find because there is no documentation to demonstrate what has been done.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tx2"/>
                </a:solidFill>
              </a:rPr>
              <a:t>Contractual problems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000" smtClean="0"/>
              <a:t>The normal contract may include a specification; without a specification, different forms of contract have to be used.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tx2"/>
                </a:solidFill>
              </a:rPr>
              <a:t>Validation problems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000" smtClean="0"/>
              <a:t>Without a specification, what is the system being tested against?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tx2"/>
                </a:solidFill>
              </a:rPr>
              <a:t>Maintenance problems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000" smtClean="0"/>
              <a:t>Continual change tends to corrupt software structure making it more expensive to change and evolve to meet new requirements.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17F07E-ACCB-4FA6-B494-E54BECC07CAF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3179</Words>
  <Application>Microsoft Office PowerPoint</Application>
  <PresentationFormat>On-screen Show (4:3)</PresentationFormat>
  <Paragraphs>449</Paragraphs>
  <Slides>84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Tahoma</vt:lpstr>
      <vt:lpstr>Arial</vt:lpstr>
      <vt:lpstr>Wingdings</vt:lpstr>
      <vt:lpstr>Office Theme</vt:lpstr>
      <vt:lpstr>Microsoft Word Document</vt:lpstr>
      <vt:lpstr>Software Engineering</vt:lpstr>
      <vt:lpstr>Chapter 7- Development</vt:lpstr>
      <vt:lpstr>Objectives</vt:lpstr>
      <vt:lpstr>Rapid software development</vt:lpstr>
      <vt:lpstr>Requirements</vt:lpstr>
      <vt:lpstr>Characteristics of RAD processes</vt:lpstr>
      <vt:lpstr>An iterative development process</vt:lpstr>
      <vt:lpstr>Advantages of incremental development</vt:lpstr>
      <vt:lpstr>Problems with incremental development</vt:lpstr>
      <vt:lpstr>Prototyping</vt:lpstr>
      <vt:lpstr>Incremental development and prototyping</vt:lpstr>
      <vt:lpstr>Conflicting objectives</vt:lpstr>
      <vt:lpstr>Agile methods</vt:lpstr>
      <vt:lpstr>Principles of agile methods</vt:lpstr>
      <vt:lpstr>Problems with agile methods</vt:lpstr>
      <vt:lpstr>Extreme programming</vt:lpstr>
      <vt:lpstr>The XP release cycle</vt:lpstr>
      <vt:lpstr>Extreme programming practices 1</vt:lpstr>
      <vt:lpstr>Extreme programming practices 2</vt:lpstr>
      <vt:lpstr>XP and agile principles</vt:lpstr>
      <vt:lpstr>Requirements scenarios</vt:lpstr>
      <vt:lpstr>Story card for document downloading</vt:lpstr>
      <vt:lpstr>XP and change</vt:lpstr>
      <vt:lpstr>Testing in XP</vt:lpstr>
      <vt:lpstr>Task cards for document downloading</vt:lpstr>
      <vt:lpstr>Test case description</vt:lpstr>
      <vt:lpstr>Test-first development</vt:lpstr>
      <vt:lpstr>Pair programming</vt:lpstr>
      <vt:lpstr>Rapid application development</vt:lpstr>
      <vt:lpstr>RAD environment tools</vt:lpstr>
      <vt:lpstr>A RAD environment</vt:lpstr>
      <vt:lpstr>Interface generation</vt:lpstr>
      <vt:lpstr>Visual programming</vt:lpstr>
      <vt:lpstr>Visual programming with reuse</vt:lpstr>
      <vt:lpstr>Problems with visual development</vt:lpstr>
      <vt:lpstr>COTS reuse</vt:lpstr>
      <vt:lpstr>Compound documents</vt:lpstr>
      <vt:lpstr>Application linking</vt:lpstr>
      <vt:lpstr>Software change</vt:lpstr>
      <vt:lpstr>Importance of evolution</vt:lpstr>
      <vt:lpstr>Spiral model of evolution</vt:lpstr>
      <vt:lpstr>Program evolution dynamics</vt:lpstr>
      <vt:lpstr>Lehman’s laws</vt:lpstr>
      <vt:lpstr>Applicability of Lehman’s laws</vt:lpstr>
      <vt:lpstr>Software maintenance</vt:lpstr>
      <vt:lpstr>Maintenance is inevitable</vt:lpstr>
      <vt:lpstr>Types of maintenance</vt:lpstr>
      <vt:lpstr>Distribution of maintenance effort</vt:lpstr>
      <vt:lpstr>Maintenance costs</vt:lpstr>
      <vt:lpstr>Development/maintenance costs</vt:lpstr>
      <vt:lpstr>Maintenance cost factors</vt:lpstr>
      <vt:lpstr>Maintenance prediction</vt:lpstr>
      <vt:lpstr>Maintenance prediction</vt:lpstr>
      <vt:lpstr>Change prediction</vt:lpstr>
      <vt:lpstr>Complexity metrics</vt:lpstr>
      <vt:lpstr>Process metrics</vt:lpstr>
      <vt:lpstr>Evolution processes</vt:lpstr>
      <vt:lpstr>Change identification and evolution</vt:lpstr>
      <vt:lpstr>The system evolution process</vt:lpstr>
      <vt:lpstr>Change implementation</vt:lpstr>
      <vt:lpstr>Urgent change requests</vt:lpstr>
      <vt:lpstr>Emergency repair</vt:lpstr>
      <vt:lpstr>System re-engineering</vt:lpstr>
      <vt:lpstr>Advantages of reengineering</vt:lpstr>
      <vt:lpstr>Forward and re-engineering</vt:lpstr>
      <vt:lpstr>The re-engineering process</vt:lpstr>
      <vt:lpstr>Reengineering process activities</vt:lpstr>
      <vt:lpstr>Re-engineering approaches</vt:lpstr>
      <vt:lpstr>Reengineering cost factors</vt:lpstr>
      <vt:lpstr>Legacy system evolution</vt:lpstr>
      <vt:lpstr>System quality and business value</vt:lpstr>
      <vt:lpstr>Legacy system categories</vt:lpstr>
      <vt:lpstr>Business value assessment</vt:lpstr>
      <vt:lpstr>System quality assessment</vt:lpstr>
      <vt:lpstr>Business process assessment</vt:lpstr>
      <vt:lpstr>Environment assessment 1</vt:lpstr>
      <vt:lpstr>Environment assessment 2</vt:lpstr>
      <vt:lpstr>Application assessment 1</vt:lpstr>
      <vt:lpstr>Application assessment 2</vt:lpstr>
      <vt:lpstr>System measurement</vt:lpstr>
      <vt:lpstr>Key points</vt:lpstr>
      <vt:lpstr>Key points</vt:lpstr>
      <vt:lpstr>Key points</vt:lpstr>
      <vt:lpstr>Summary</vt:lpstr>
    </vt:vector>
  </TitlesOfParts>
  <Company>Dept. Of ISE, RVCE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Slides: Chap 1- Overview </dc:title>
  <dc:subject>Cryptography &amp; Network Security</dc:subject>
  <dc:creator>DEEPIKA C N</dc:creator>
  <cp:lastModifiedBy>EC02</cp:lastModifiedBy>
  <cp:revision>119</cp:revision>
  <dcterms:created xsi:type="dcterms:W3CDTF">2008-02-07T06:39:22Z</dcterms:created>
  <dcterms:modified xsi:type="dcterms:W3CDTF">2015-01-05T10:10:23Z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DEEPIKA C N</vt:lpwstr>
  </property>
  <property fmtid="{D5CDD505-2E9C-101B-9397-08002B2CF9AE}" pid="3" name="Recorded By">
    <vt:filetime>2008-07-01T18:30:00Z</vt:filetime>
  </property>
  <property fmtid="{D5CDD505-2E9C-101B-9397-08002B2CF9AE}" pid="4" name="Purpose">
    <vt:lpwstr>Lecture Slides</vt:lpwstr>
  </property>
  <property fmtid="{D5CDD505-2E9C-101B-9397-08002B2CF9AE}" pid="5" name="Reference">
    <vt:lpwstr>Book by William Stallings</vt:lpwstr>
  </property>
  <property fmtid="{D5CDD505-2E9C-101B-9397-08002B2CF9AE}" pid="6" name="Division">
    <vt:lpwstr>CS843</vt:lpwstr>
  </property>
</Properties>
</file>