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101"/>
  </p:notesMasterIdLst>
  <p:handoutMasterIdLst>
    <p:handoutMasterId r:id="rId102"/>
  </p:handoutMasterIdLst>
  <p:sldIdLst>
    <p:sldId id="257" r:id="rId2"/>
    <p:sldId id="281" r:id="rId3"/>
    <p:sldId id="284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  <p:sldId id="368" r:id="rId82"/>
    <p:sldId id="369" r:id="rId83"/>
    <p:sldId id="370" r:id="rId84"/>
    <p:sldId id="371" r:id="rId85"/>
    <p:sldId id="372" r:id="rId86"/>
    <p:sldId id="373" r:id="rId87"/>
    <p:sldId id="374" r:id="rId88"/>
    <p:sldId id="375" r:id="rId89"/>
    <p:sldId id="376" r:id="rId90"/>
    <p:sldId id="377" r:id="rId91"/>
    <p:sldId id="378" r:id="rId92"/>
    <p:sldId id="379" r:id="rId93"/>
    <p:sldId id="380" r:id="rId94"/>
    <p:sldId id="381" r:id="rId95"/>
    <p:sldId id="285" r:id="rId96"/>
    <p:sldId id="286" r:id="rId97"/>
    <p:sldId id="287" r:id="rId98"/>
    <p:sldId id="288" r:id="rId99"/>
    <p:sldId id="280" r:id="rId10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728" autoAdjust="0"/>
  </p:normalViewPr>
  <p:slideViewPr>
    <p:cSldViewPr>
      <p:cViewPr varScale="1">
        <p:scale>
          <a:sx n="63" d="100"/>
          <a:sy n="63" d="100"/>
        </p:scale>
        <p:origin x="-6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0E24F04-B54E-402B-B2D6-BDFFE98B5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EE73270-4992-4DBA-9A12-ED1A44C8B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B05851-E142-45C3-A3B5-C0CC1CE12CA2}" type="slidenum">
              <a:rPr lang="en-US" smtClean="0">
                <a:latin typeface="Arial" pitchFamily="34" charset="0"/>
              </a:rPr>
              <a:pPr/>
              <a:t>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1DCBC-33D1-4CA1-B422-B2CC359E5B83}" type="slidenum">
              <a:rPr lang="en-US" smtClean="0">
                <a:latin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14692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F144EF-BDDA-488A-A0B3-DAE743A35CD5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5715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1571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CED65-A2EA-41A9-AE16-2C68E3941906}" type="slidenum">
              <a:rPr lang="en-US" smtClean="0">
                <a:latin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6739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16740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1E152E-4D11-4073-BAD2-85EFDB110ABB}" type="slidenum">
              <a:rPr lang="en-US" smtClean="0">
                <a:latin typeface="Arial" pitchFamily="34" charset="0"/>
              </a:rPr>
              <a:pPr/>
              <a:t>22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7763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17764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68ABFF-9132-414B-A150-5D94B9B98980}" type="slidenum">
              <a:rPr lang="en-US" smtClean="0">
                <a:latin typeface="Arial" pitchFamily="34" charset="0"/>
              </a:rPr>
              <a:pPr/>
              <a:t>24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8787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18788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D0DA6-220C-4BCD-B247-21F5CED186D0}" type="slidenum">
              <a:rPr lang="en-US" smtClean="0">
                <a:latin typeface="Arial" pitchFamily="34" charset="0"/>
              </a:rPr>
              <a:pPr/>
              <a:t>25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9811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19812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6EF91-FB5F-48E1-999B-04F0DE7B4056}" type="slidenum">
              <a:rPr lang="en-US" smtClean="0">
                <a:latin typeface="Arial" pitchFamily="34" charset="0"/>
              </a:rPr>
              <a:pPr/>
              <a:t>26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0835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2083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7151C-092C-4338-B58C-60C6DDE9488F}" type="slidenum">
              <a:rPr lang="en-US" smtClean="0">
                <a:latin typeface="Arial" pitchFamily="34" charset="0"/>
              </a:rPr>
              <a:pPr/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1859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21860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810E14-40BB-4625-BF36-3A1F146B379C}" type="slidenum">
              <a:rPr lang="en-US" smtClean="0">
                <a:latin typeface="Arial" pitchFamily="34" charset="0"/>
              </a:rPr>
              <a:pPr/>
              <a:t>29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2883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22884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82D8BC-F377-41BA-A42B-85D0BF8F8AF2}" type="slidenum">
              <a:rPr lang="en-US" smtClean="0">
                <a:latin typeface="Arial" pitchFamily="34" charset="0"/>
              </a:rPr>
              <a:pPr/>
              <a:t>30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3907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23908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F69807-05A2-4BD8-AEB0-9BEC216454CE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6499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06500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3F9FC7-FB62-4C0C-920D-4157CB9822B4}" type="slidenum">
              <a:rPr lang="en-US" smtClean="0">
                <a:latin typeface="Arial" pitchFamily="34" charset="0"/>
              </a:rPr>
              <a:pPr/>
              <a:t>31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4931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24932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7858F-D00E-4B7E-9456-B0D4E2290CAC}" type="slidenum">
              <a:rPr lang="en-US" smtClean="0">
                <a:latin typeface="Arial" pitchFamily="34" charset="0"/>
              </a:rPr>
              <a:pPr/>
              <a:t>32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5955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2595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62E7B7-6098-419C-8837-7287E612C1E0}" type="slidenum">
              <a:rPr lang="en-US" smtClean="0">
                <a:latin typeface="Arial" pitchFamily="34" charset="0"/>
              </a:rPr>
              <a:pPr/>
              <a:t>33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6979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26980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689100" y="781050"/>
            <a:ext cx="3454400" cy="25908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5BDB23-BFB2-4C29-97F8-1843967F3F8D}" type="slidenum">
              <a:rPr lang="en-US" smtClean="0">
                <a:latin typeface="Arial" pitchFamily="34" charset="0"/>
              </a:rPr>
              <a:pPr/>
              <a:t>39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8003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28004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FCB04-D0B9-42A9-AE83-E18527549A5F}" type="slidenum">
              <a:rPr lang="en-US" smtClean="0">
                <a:latin typeface="Arial" pitchFamily="34" charset="0"/>
              </a:rPr>
              <a:pPr/>
              <a:t>40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9027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29028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2A9D4E-E70F-4E42-A728-8FA9FD0ACCE0}" type="slidenum">
              <a:rPr lang="en-US" smtClean="0">
                <a:latin typeface="Arial" pitchFamily="34" charset="0"/>
              </a:rPr>
              <a:pPr/>
              <a:t>43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30051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30052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4FB71E-E03C-429E-B4DA-DD2B5880CCA7}" type="slidenum">
              <a:rPr lang="en-US" smtClean="0">
                <a:latin typeface="Arial" pitchFamily="34" charset="0"/>
              </a:rPr>
              <a:pPr/>
              <a:t>44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31075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3107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A47FE6-DFEF-4B9F-8B80-3011FC18C1DE}" type="slidenum">
              <a:rPr lang="en-US" smtClean="0">
                <a:latin typeface="Arial" pitchFamily="34" charset="0"/>
              </a:rPr>
              <a:pPr/>
              <a:t>50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32099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32100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4ABEF-77C7-41C2-A60D-37BA9DF737E2}" type="slidenum">
              <a:rPr lang="en-US" smtClean="0">
                <a:latin typeface="Arial" pitchFamily="34" charset="0"/>
              </a:rPr>
              <a:pPr/>
              <a:t>56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33123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33124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DB3D77-C3E0-4DAC-8263-90D24A83D15C}" type="slidenum">
              <a:rPr lang="en-US" smtClean="0">
                <a:latin typeface="Arial" pitchFamily="34" charset="0"/>
              </a:rPr>
              <a:pPr/>
              <a:t>68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34147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34148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EEB884-DB03-40DF-9299-158565C372E7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7523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07524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AC8DF6-8A63-48C1-B715-BC8967C903D0}" type="slidenum">
              <a:rPr lang="en-US" smtClean="0">
                <a:latin typeface="Arial" pitchFamily="34" charset="0"/>
              </a:rPr>
              <a:pPr/>
              <a:t>78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35171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35172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A60E96-1D64-42D9-8EFB-828D2990A7C0}" type="slidenum">
              <a:rPr lang="en-US" smtClean="0">
                <a:latin typeface="Arial" pitchFamily="34" charset="0"/>
              </a:rPr>
              <a:pPr/>
              <a:t>80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36195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3619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6C3957-100B-46B5-AECA-289A9B490F48}" type="slidenum">
              <a:rPr lang="en-US" smtClean="0">
                <a:latin typeface="Arial" pitchFamily="34" charset="0"/>
              </a:rPr>
              <a:pPr/>
              <a:t>81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37219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37220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4D4D1-4C1F-46BD-83CA-E96710DB8BD8}" type="slidenum">
              <a:rPr lang="en-US" smtClean="0">
                <a:latin typeface="Arial" pitchFamily="34" charset="0"/>
              </a:rPr>
              <a:pPr/>
              <a:t>84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38243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38244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F5EC0D-4BAF-42BD-9730-AC3D0062202B}" type="slidenum">
              <a:rPr lang="en-US" smtClean="0">
                <a:latin typeface="Arial" pitchFamily="34" charset="0"/>
              </a:rPr>
              <a:pPr/>
              <a:t>85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39267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39268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B7648-7D9E-4AD9-8283-CD6AC694E2DF}" type="slidenum">
              <a:rPr lang="en-US" smtClean="0">
                <a:latin typeface="Arial" pitchFamily="34" charset="0"/>
              </a:rPr>
              <a:pPr/>
              <a:t>86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40291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40292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556BB2-FE7B-4355-BF95-BDEFC79DF25D}" type="slidenum">
              <a:rPr lang="en-US" smtClean="0">
                <a:latin typeface="Arial" pitchFamily="34" charset="0"/>
              </a:rPr>
              <a:pPr/>
              <a:t>87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41315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4131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C3F96B-66F3-4F6F-9630-99FF2086F5C2}" type="slidenum">
              <a:rPr lang="en-US" smtClean="0">
                <a:latin typeface="Arial" pitchFamily="34" charset="0"/>
              </a:rPr>
              <a:pPr/>
              <a:t>88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42339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42340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1F5ED-F0B2-4DA3-B692-03F36C3ADE27}" type="slidenum">
              <a:rPr lang="en-US" smtClean="0">
                <a:latin typeface="Arial" pitchFamily="34" charset="0"/>
              </a:rPr>
              <a:pPr/>
              <a:t>91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43363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43364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131D9E-0C48-4E61-BDD0-B3C3490DF8C3}" type="slidenum">
              <a:rPr lang="en-US" smtClean="0">
                <a:latin typeface="Arial" pitchFamily="34" charset="0"/>
              </a:rPr>
              <a:pPr/>
              <a:t>99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44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0ACA0-86C1-49A9-9E6F-60CCE23CCC0A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8547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08548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CAF338-DE28-4DFB-B51A-19101DB8F936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09572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DE5A4F-B280-4C04-9B04-1D067BD80AA4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0595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10596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42C07-BC9E-411B-ACF5-E86317E26937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11620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75E03E-990A-4F14-BA8B-17780DF16E05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2643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12644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3704B-16C8-4114-B656-540BED3A769C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3667" name="Rectangle 2"/>
          <p:cNvSpPr>
            <a:spLocks noChangeArrowheads="1"/>
          </p:cNvSpPr>
          <p:nvPr>
            <p:ph type="body" idx="1"/>
          </p:nvPr>
        </p:nvSpPr>
        <p:spPr>
          <a:xfrm>
            <a:off x="914400" y="4346575"/>
            <a:ext cx="5029200" cy="3852863"/>
          </a:xfrm>
          <a:noFill/>
          <a:ln/>
        </p:spPr>
        <p:txBody>
          <a:bodyPr lIns="90487" tIns="44450" rIns="90487" bIns="44450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13668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296988" y="800100"/>
            <a:ext cx="4265612" cy="319881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2DF92C-DFBB-4D62-8B0D-AE6002BC8D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4AB1C8-3AF5-44D7-AF8D-4F58547FAC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0BD1E-AE42-44FA-9F27-A1143DF225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4E3D6-823A-4580-9D5B-73B0BD1DCE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5B581A-0D93-4300-BD81-D5A48C1984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2EFA8F-C86F-46C7-A7A8-F87C045E1B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1974D-E3E0-435B-9C9D-EC271D38F8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25074-DEEA-4DBA-A94C-22FB02F308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25383F-3DA8-4DC1-825C-6B3347203C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163E8C-158B-4836-ABF4-E348EF1314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CE787A-CBAE-4EE2-8ACC-516D089008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Deepika C N                 RVCE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F50857C-3FEF-40E5-8F42-2F9223A89E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ransition spd="med">
    <p:random/>
  </p:transition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3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Word_97_-_2003_Document5.doc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0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Microsoft_Office_Word_97_-_2003_Document12.doc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1000"/>
            <a:ext cx="7162800" cy="936625"/>
          </a:xfrm>
        </p:spPr>
        <p:txBody>
          <a:bodyPr/>
          <a:lstStyle/>
          <a:p>
            <a:pPr eaLnBrk="1" hangingPunct="1"/>
            <a:r>
              <a:rPr lang="en-US" smtClean="0"/>
              <a:t>Software Engineering</a:t>
            </a:r>
            <a:endParaRPr lang="en-AU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590800"/>
            <a:ext cx="7543800" cy="3128963"/>
          </a:xfrm>
        </p:spPr>
        <p:txBody>
          <a:bodyPr/>
          <a:lstStyle/>
          <a:p>
            <a:pPr algn="l" eaLnBrk="1" hangingPunct="1"/>
            <a:r>
              <a:rPr lang="en-US" sz="1800" b="1" dirty="0" smtClean="0"/>
              <a:t>Text Book:</a:t>
            </a:r>
            <a:r>
              <a:rPr lang="en-US" sz="2800" dirty="0" smtClean="0"/>
              <a:t> by </a:t>
            </a:r>
            <a:r>
              <a:rPr lang="en-US" dirty="0" smtClean="0">
                <a:solidFill>
                  <a:schemeClr val="tx2"/>
                </a:solidFill>
              </a:rPr>
              <a:t>Ian </a:t>
            </a:r>
            <a:r>
              <a:rPr lang="en-US" dirty="0" err="1" smtClean="0">
                <a:solidFill>
                  <a:schemeClr val="tx2"/>
                </a:solidFill>
              </a:rPr>
              <a:t>Sommerville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 </a:t>
            </a:r>
            <a:r>
              <a:rPr lang="en-US" sz="2800" dirty="0" smtClean="0"/>
              <a:t>Edition</a:t>
            </a:r>
            <a:endParaRPr lang="en-US" sz="2800" dirty="0" smtClean="0">
              <a:solidFill>
                <a:schemeClr val="tx2"/>
              </a:solidFill>
            </a:endParaRPr>
          </a:p>
          <a:p>
            <a:pPr algn="l" eaLnBrk="1" hangingPunct="1"/>
            <a:endParaRPr lang="en-US" dirty="0" smtClean="0"/>
          </a:p>
          <a:p>
            <a:pPr algn="l" eaLnBrk="1" hangingPunct="1"/>
            <a:endParaRPr lang="en-US" dirty="0" smtClean="0"/>
          </a:p>
          <a:p>
            <a:pPr algn="l" eaLnBrk="1" hangingPunct="1"/>
            <a:r>
              <a:rPr lang="en-US" dirty="0" smtClean="0"/>
              <a:t>    </a:t>
            </a:r>
            <a:endParaRPr lang="en-AU" dirty="0" smtClean="0">
              <a:solidFill>
                <a:schemeClr val="tx2"/>
              </a:solidFill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52400" y="9144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Subject: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28600" y="19050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Subject Code: </a:t>
            </a:r>
            <a:r>
              <a:rPr lang="en-US" b="1" dirty="0" smtClean="0"/>
              <a:t>12IS62</a:t>
            </a:r>
            <a:endParaRPr lang="en-US" b="1" dirty="0"/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Program testing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z="2800" smtClean="0"/>
              <a:t>Can reveal the presence of errors NOT their </a:t>
            </a:r>
            <a:br>
              <a:rPr lang="en-GB" sz="2800" smtClean="0"/>
            </a:br>
            <a:r>
              <a:rPr lang="en-GB" sz="2800" smtClean="0"/>
              <a:t>absence.</a:t>
            </a:r>
          </a:p>
          <a:p>
            <a:pPr eaLnBrk="1" hangingPunct="1"/>
            <a:r>
              <a:rPr lang="en-GB" sz="2800" smtClean="0"/>
              <a:t>The only validation technique for non-functional requirements as the software has to be executed to see how it behaves.</a:t>
            </a:r>
          </a:p>
          <a:p>
            <a:pPr eaLnBrk="1" hangingPunct="1"/>
            <a:r>
              <a:rPr lang="en-GB" sz="2800" smtClean="0"/>
              <a:t>Should be used in conjunction with static </a:t>
            </a:r>
            <a:br>
              <a:rPr lang="en-GB" sz="2800" smtClean="0"/>
            </a:br>
            <a:r>
              <a:rPr lang="en-GB" sz="2800" smtClean="0"/>
              <a:t>verification to provide full V&amp;V coverage.</a:t>
            </a:r>
          </a:p>
          <a:p>
            <a:pPr eaLnBrk="1" hangingPunct="1">
              <a:buFont typeface="Wingdings" pitchFamily="2" charset="2"/>
              <a:buNone/>
            </a:pPr>
            <a:endParaRPr lang="en-GB" sz="2800" smtClean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7C3DD4-A831-4283-9D07-E2FFF115112B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Types of testing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>
              <a:lnSpc>
                <a:spcPct val="90000"/>
              </a:lnSpc>
            </a:pPr>
            <a:r>
              <a:rPr lang="en-GB" sz="2800" smtClean="0">
                <a:solidFill>
                  <a:schemeClr val="tx2"/>
                </a:solidFill>
              </a:rPr>
              <a:t>Defect 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Tests designed to discover system defects.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A successful defect test is one which reveals the presence of defects in a system.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Covered in Chapter 23   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>
                <a:solidFill>
                  <a:schemeClr val="tx2"/>
                </a:solidFill>
              </a:rPr>
              <a:t>Validation testing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Intended to show  that the software meets its requirements.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A successful test is one that shows that a requirements has been properly implemented.</a:t>
            </a:r>
          </a:p>
          <a:p>
            <a:pPr lvl="1" eaLnBrk="1" hangingPunct="1">
              <a:lnSpc>
                <a:spcPct val="90000"/>
              </a:lnSpc>
            </a:pPr>
            <a:endParaRPr lang="en-GB" sz="2400" smtClean="0"/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806CA3-BB96-4351-86CA-6D85F2B2444A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Testing and debugging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Defect testing and debugging are distinct </a:t>
            </a:r>
            <a:br>
              <a:rPr lang="en-GB" sz="2800" smtClean="0"/>
            </a:br>
            <a:r>
              <a:rPr lang="en-GB" sz="2800" smtClean="0"/>
              <a:t>processes.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Verification and validation is concerned with establishing the existence of defects in a program.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Debugging is concerned with locating and </a:t>
            </a:r>
            <a:br>
              <a:rPr lang="en-GB" sz="2800" smtClean="0"/>
            </a:br>
            <a:r>
              <a:rPr lang="en-GB" sz="2800" smtClean="0"/>
              <a:t>repairing these errors.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Debugging involves formulating a hypothesis </a:t>
            </a:r>
            <a:br>
              <a:rPr lang="en-GB" sz="2800" smtClean="0"/>
            </a:br>
            <a:r>
              <a:rPr lang="en-GB" sz="2800" smtClean="0"/>
              <a:t>about program behaviour then testing these </a:t>
            </a:r>
            <a:br>
              <a:rPr lang="en-GB" sz="2800" smtClean="0"/>
            </a:br>
            <a:r>
              <a:rPr lang="en-GB" sz="2800" smtClean="0"/>
              <a:t>hypotheses to find the system error.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50905B-9AFB-4FE8-A25A-DC5D802E976D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The debugging process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8E5DAA-A309-4CDB-AC9F-029E94E9DDE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457200" y="2362200"/>
            <a:ext cx="8458200" cy="40386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7653" name="Picture 4" descr="22.2 Debugg-proces(19.2).eps                                   00118328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743200"/>
            <a:ext cx="72390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V &amp; V planning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Careful planning is required to get the most out of testing and inspection processes.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Planning should start early in the development process.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The plan should identify the balance between static verification and testing.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Test planning is about defining standards for the testing process rather than describing product tests.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B1166B-BBC8-492D-B22E-C637209F9952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The V-model of development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6CF2A6-B851-4999-A76B-EA142CB454D3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29700" name="Picture 4" descr="22.3 V-model(19.3).eps                                         00118328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438400"/>
            <a:ext cx="8001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z="4000" smtClean="0"/>
              <a:t>The structure of a software test plan</a:t>
            </a:r>
            <a:endParaRPr lang="en-GB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The testing process.</a:t>
            </a:r>
          </a:p>
          <a:p>
            <a:pPr eaLnBrk="1" hangingPunct="1"/>
            <a:r>
              <a:rPr lang="en-GB" smtClean="0"/>
              <a:t>Requirements traceability.</a:t>
            </a:r>
          </a:p>
          <a:p>
            <a:pPr eaLnBrk="1" hangingPunct="1"/>
            <a:r>
              <a:rPr lang="en-GB" smtClean="0"/>
              <a:t>Tested items.</a:t>
            </a:r>
          </a:p>
          <a:p>
            <a:pPr eaLnBrk="1" hangingPunct="1"/>
            <a:r>
              <a:rPr lang="en-GB" smtClean="0"/>
              <a:t>Testing schedule.</a:t>
            </a:r>
          </a:p>
          <a:p>
            <a:pPr eaLnBrk="1" hangingPunct="1"/>
            <a:r>
              <a:rPr lang="en-GB" smtClean="0"/>
              <a:t>Test recording procedures.</a:t>
            </a:r>
          </a:p>
          <a:p>
            <a:pPr eaLnBrk="1" hangingPunct="1"/>
            <a:r>
              <a:rPr lang="en-GB" smtClean="0"/>
              <a:t>Hardware and software requirements.</a:t>
            </a:r>
          </a:p>
          <a:p>
            <a:pPr eaLnBrk="1" hangingPunct="1"/>
            <a:r>
              <a:rPr lang="en-GB" smtClean="0"/>
              <a:t>Constraints.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63A117-0F4A-467E-8466-C8F4AA09B72C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93038" cy="685800"/>
          </a:xfrm>
        </p:spPr>
        <p:txBody>
          <a:bodyPr/>
          <a:lstStyle/>
          <a:p>
            <a:pPr eaLnBrk="1" hangingPunct="1"/>
            <a:r>
              <a:rPr lang="en-US" smtClean="0"/>
              <a:t>The software test plan</a:t>
            </a:r>
          </a:p>
        </p:txBody>
      </p:sp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00341E-1BE2-4505-866B-6C82A0292CF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0" y="609600"/>
            <a:ext cx="8915400" cy="5791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685800" y="685800"/>
          <a:ext cx="6019800" cy="5562600"/>
        </p:xfrm>
        <a:graphic>
          <a:graphicData uri="http://schemas.openxmlformats.org/presentationml/2006/ole">
            <p:oleObj spid="_x0000_s1026" name="Document" r:id="rId3" imgW="5486400" imgH="5269992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Software inspections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/>
            <a:r>
              <a:rPr lang="en-GB" sz="2400" smtClean="0"/>
              <a:t>These involve people examining the source representation with the aim of discovering anomalies and defects.</a:t>
            </a:r>
          </a:p>
          <a:p>
            <a:pPr marL="488950" indent="-488950" defTabSz="962025" eaLnBrk="1" hangingPunct="1"/>
            <a:r>
              <a:rPr lang="en-GB" sz="2400" smtClean="0"/>
              <a:t>Inspections not require execution of a system so may be used before implementation.</a:t>
            </a:r>
          </a:p>
          <a:p>
            <a:pPr marL="488950" indent="-488950" defTabSz="962025" eaLnBrk="1" hangingPunct="1"/>
            <a:r>
              <a:rPr lang="en-GB" sz="2400" smtClean="0"/>
              <a:t>They may be applied to any representation of the system (requirements, design,configuration data, test data, etc.).</a:t>
            </a:r>
          </a:p>
          <a:p>
            <a:pPr marL="488950" indent="-488950" defTabSz="962025" eaLnBrk="1" hangingPunct="1"/>
            <a:r>
              <a:rPr lang="en-GB" sz="2400" smtClean="0"/>
              <a:t>They have been shown to be an effective technique for discovering program errors.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8BC453-138D-4254-A0C5-2595EC52E5FD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Inspection success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Many different defects may be discovered in a single inspection. In testing, one defect ,may mask another so several executions are required.</a:t>
            </a:r>
          </a:p>
          <a:p>
            <a:pPr eaLnBrk="1" hangingPunct="1"/>
            <a:r>
              <a:rPr lang="en-GB" sz="2800" smtClean="0"/>
              <a:t>The reuse domain and programming knowledge so reviewers are likely to have seen the types of error that commonly arise.</a:t>
            </a:r>
          </a:p>
          <a:p>
            <a:pPr eaLnBrk="1" hangingPunct="1"/>
            <a:endParaRPr lang="en-GB" sz="2800" smtClean="0"/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60700D-196F-4DC4-87CC-08F29EC802F2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>
                <a:solidFill>
                  <a:schemeClr val="tx1"/>
                </a:solidFill>
              </a:rPr>
              <a:t>Chapter 8</a:t>
            </a:r>
            <a:r>
              <a:rPr lang="en-US" smtClean="0"/>
              <a:t>- Verification and Validation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2362200"/>
            <a:ext cx="7315200" cy="1828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Planning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Software inspections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Automated static analysis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Verification and formal methods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7DBC18-3CBF-4879-9BF7-FDA019A08B2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1219200" y="1905000"/>
            <a:ext cx="662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>
                <a:solidFill>
                  <a:schemeClr val="tx2"/>
                </a:solidFill>
              </a:rPr>
              <a:t>Verification and Validation</a:t>
            </a: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1219200" y="4191000"/>
            <a:ext cx="662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3200">
                <a:solidFill>
                  <a:schemeClr val="tx2"/>
                </a:solidFill>
              </a:rPr>
              <a:t>Software testing</a:t>
            </a:r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Inspections and testing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Inspections and testing are complementary and not opposing verification techniques.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Both should be used during the V &amp; V process.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Inspections can check conformance with a specification but not conformance with the customer’s real requirements.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Inspections cannot check non-functional characteristics such as performance, usability, etc.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52F777-3786-4DFF-847E-D48CDF8273B9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Program inspections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z="2800" smtClean="0"/>
              <a:t>Formalised approach to document reviews</a:t>
            </a:r>
          </a:p>
          <a:p>
            <a:pPr eaLnBrk="1" hangingPunct="1"/>
            <a:r>
              <a:rPr lang="en-GB" sz="2800" smtClean="0"/>
              <a:t>Intended explicitly for defect detection (not correction).</a:t>
            </a:r>
          </a:p>
          <a:p>
            <a:pPr eaLnBrk="1" hangingPunct="1"/>
            <a:r>
              <a:rPr lang="en-GB" sz="2800" smtClean="0"/>
              <a:t>Defects may be logical errors, anomalies in the code that might indicate an erroneous condition (e.g. an uninitialised variable) or non-compliance with standards.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B3BAF4-588B-4EF7-B7F6-7851966CA857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Inspection pre-conditions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7804150" cy="4352925"/>
          </a:xfrm>
          <a:noFill/>
        </p:spPr>
        <p:txBody>
          <a:bodyPr lIns="90840" tIns="44623" rIns="90840" bIns="44623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A precise specification must be available.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Team members must be familiar with the </a:t>
            </a:r>
            <a:br>
              <a:rPr lang="en-GB" sz="2800" smtClean="0"/>
            </a:br>
            <a:r>
              <a:rPr lang="en-GB" sz="2800" smtClean="0"/>
              <a:t>organisation standards.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Syntactically correct code or other system representations must be available. 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An error checklist should be prepared.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Management must accept that inspection will </a:t>
            </a:r>
            <a:br>
              <a:rPr lang="en-GB" sz="2800" smtClean="0"/>
            </a:br>
            <a:r>
              <a:rPr lang="en-GB" sz="2800" smtClean="0"/>
              <a:t>increase costs early in the software process.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Management should not use inspections for staff </a:t>
            </a:r>
            <a:br>
              <a:rPr lang="en-GB" sz="2800" smtClean="0"/>
            </a:br>
            <a:r>
              <a:rPr lang="en-GB" sz="2800" smtClean="0"/>
              <a:t>appraisal ie finding out who makes mistakes.</a:t>
            </a:r>
          </a:p>
        </p:txBody>
      </p:sp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1FE92F-494E-4FF0-A3EE-A283FE67E16B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The inspection process</a:t>
            </a:r>
          </a:p>
        </p:txBody>
      </p:sp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95009E-155D-46AF-A42A-FD69D689C0A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04800" y="2209800"/>
            <a:ext cx="8610600" cy="3352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6869" name="Picture 4" descr="22.6 Inspection-pro(19.6).eps                                  00118328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8382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Inspection procedure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System overview presented to inspection team.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Code and associated documents are </a:t>
            </a:r>
            <a:br>
              <a:rPr lang="en-GB" sz="2800" smtClean="0"/>
            </a:br>
            <a:r>
              <a:rPr lang="en-GB" sz="2800" smtClean="0"/>
              <a:t>distributed to inspection team in advance.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Inspection takes place and discovered errors </a:t>
            </a:r>
            <a:br>
              <a:rPr lang="en-GB" sz="2800" smtClean="0"/>
            </a:br>
            <a:r>
              <a:rPr lang="en-GB" sz="2800" smtClean="0"/>
              <a:t>are noted.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Modifications are made to repair discovered </a:t>
            </a:r>
            <a:br>
              <a:rPr lang="en-GB" sz="2800" smtClean="0"/>
            </a:br>
            <a:r>
              <a:rPr lang="en-GB" sz="2800" smtClean="0"/>
              <a:t>errors.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Re-inspection may or may not be required.</a:t>
            </a:r>
          </a:p>
        </p:txBody>
      </p:sp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60C82A-E304-499F-B56B-86A3871C7B39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Inspection roles</a:t>
            </a:r>
          </a:p>
        </p:txBody>
      </p:sp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2F161B-0B5E-4971-9307-878005A5869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1219200" y="1828800"/>
            <a:ext cx="7924800" cy="4572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676400" y="1905000"/>
          <a:ext cx="7162800" cy="4471988"/>
        </p:xfrm>
        <a:graphic>
          <a:graphicData uri="http://schemas.openxmlformats.org/presentationml/2006/ole">
            <p:oleObj spid="_x0000_s2050" name="Document" r:id="rId4" imgW="5486400" imgH="3767328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Inspection checklists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marL="488950" indent="-488950" defTabSz="962025" eaLnBrk="1" hangingPunct="1"/>
            <a:r>
              <a:rPr lang="en-GB" sz="2400" smtClean="0"/>
              <a:t>Checklist of common errors should be used to </a:t>
            </a:r>
            <a:br>
              <a:rPr lang="en-GB" sz="2400" smtClean="0"/>
            </a:br>
            <a:r>
              <a:rPr lang="en-GB" sz="2400" smtClean="0"/>
              <a:t>drive the inspection.</a:t>
            </a:r>
          </a:p>
          <a:p>
            <a:pPr marL="488950" indent="-488950" defTabSz="962025" eaLnBrk="1" hangingPunct="1"/>
            <a:r>
              <a:rPr lang="en-GB" sz="2400" smtClean="0"/>
              <a:t>Error checklists are programming language </a:t>
            </a:r>
            <a:br>
              <a:rPr lang="en-GB" sz="2400" smtClean="0"/>
            </a:br>
            <a:r>
              <a:rPr lang="en-GB" sz="2400" smtClean="0"/>
              <a:t>dependent and reflect the characteristic errors that are likely to arise in the language.</a:t>
            </a:r>
          </a:p>
          <a:p>
            <a:pPr marL="488950" indent="-488950" defTabSz="962025" eaLnBrk="1" hangingPunct="1"/>
            <a:r>
              <a:rPr lang="en-GB" sz="2400" smtClean="0"/>
              <a:t>In general, the 'weaker' the type checking, the larger the checklist.</a:t>
            </a:r>
          </a:p>
          <a:p>
            <a:pPr marL="488950" indent="-488950" defTabSz="962025" eaLnBrk="1" hangingPunct="1"/>
            <a:r>
              <a:rPr lang="en-GB" sz="2400" smtClean="0"/>
              <a:t>Examples: Initialisation, Constant naming, loop </a:t>
            </a:r>
            <a:br>
              <a:rPr lang="en-GB" sz="2400" smtClean="0"/>
            </a:br>
            <a:r>
              <a:rPr lang="en-GB" sz="2400" smtClean="0"/>
              <a:t>termination, array bounds, etc.</a:t>
            </a:r>
          </a:p>
        </p:txBody>
      </p:sp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93FD71-7AA7-4B58-B748-4E77A21A14F9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Inspection checks 1</a:t>
            </a:r>
          </a:p>
        </p:txBody>
      </p:sp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E780E2-D459-4869-B064-FBF5FE3F4AE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1219200" y="1905000"/>
            <a:ext cx="7924800" cy="4495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371600" y="1828800"/>
          <a:ext cx="7772400" cy="4495800"/>
        </p:xfrm>
        <a:graphic>
          <a:graphicData uri="http://schemas.openxmlformats.org/presentationml/2006/ole">
            <p:oleObj spid="_x0000_s3074" name="Document" r:id="rId4" imgW="5486400" imgH="3953256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Inspection checks 2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D9E90D-1036-4C4A-AA45-4FB781EACE9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1295400" y="1905000"/>
            <a:ext cx="7848600" cy="4495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371600" y="1981200"/>
          <a:ext cx="7772400" cy="3960813"/>
        </p:xfrm>
        <a:graphic>
          <a:graphicData uri="http://schemas.openxmlformats.org/presentationml/2006/ole">
            <p:oleObj spid="_x0000_s4098" name="Document" r:id="rId3" imgW="5486400" imgH="3371088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Inspection rate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z="2800" smtClean="0"/>
              <a:t>500 statements/hour during overview.</a:t>
            </a:r>
          </a:p>
          <a:p>
            <a:pPr eaLnBrk="1" hangingPunct="1"/>
            <a:r>
              <a:rPr lang="en-GB" sz="2800" smtClean="0"/>
              <a:t>125 source statement/hour during individual </a:t>
            </a:r>
            <a:br>
              <a:rPr lang="en-GB" sz="2800" smtClean="0"/>
            </a:br>
            <a:r>
              <a:rPr lang="en-GB" sz="2800" smtClean="0"/>
              <a:t>preparation.</a:t>
            </a:r>
          </a:p>
          <a:p>
            <a:pPr eaLnBrk="1" hangingPunct="1"/>
            <a:r>
              <a:rPr lang="en-GB" sz="2800" smtClean="0"/>
              <a:t>90-125 statements/hour can be inspected.</a:t>
            </a:r>
          </a:p>
          <a:p>
            <a:pPr eaLnBrk="1" hangingPunct="1"/>
            <a:r>
              <a:rPr lang="en-GB" sz="2800" smtClean="0"/>
              <a:t>Inspection is therefore an expensive process.</a:t>
            </a:r>
          </a:p>
          <a:p>
            <a:pPr eaLnBrk="1" hangingPunct="1"/>
            <a:r>
              <a:rPr lang="en-GB" sz="2800" smtClean="0"/>
              <a:t>Inspecting 500 lines costs about 40 man/hours effort - about £2800 at UK rates.</a:t>
            </a:r>
          </a:p>
        </p:txBody>
      </p:sp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5808BD-CC2A-4D5B-8ACA-C21585D625F8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Objectives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1905000"/>
            <a:ext cx="7772400" cy="4227513"/>
          </a:xfrm>
          <a:noFill/>
        </p:spPr>
        <p:txBody>
          <a:bodyPr lIns="90840" tIns="44623" rIns="90840" bIns="44623"/>
          <a:lstStyle/>
          <a:p>
            <a:pPr eaLnBrk="1" hangingPunct="1"/>
            <a:r>
              <a:rPr lang="en-GB" sz="2000" smtClean="0"/>
              <a:t>To introduce software verification and validation and to discuss the distinction between them</a:t>
            </a:r>
          </a:p>
          <a:p>
            <a:pPr eaLnBrk="1" hangingPunct="1"/>
            <a:r>
              <a:rPr lang="en-GB" sz="2000" smtClean="0"/>
              <a:t>To describe the program inspection process and its role in V &amp; V</a:t>
            </a:r>
          </a:p>
          <a:p>
            <a:pPr eaLnBrk="1" hangingPunct="1"/>
            <a:r>
              <a:rPr lang="en-GB" sz="2000" smtClean="0"/>
              <a:t>To explain static analysis as a verification technique</a:t>
            </a:r>
          </a:p>
          <a:p>
            <a:pPr eaLnBrk="1" hangingPunct="1"/>
            <a:r>
              <a:rPr lang="en-GB" sz="2000" smtClean="0"/>
              <a:t>To describe the Cleanroom software development process</a:t>
            </a:r>
          </a:p>
          <a:p>
            <a:pPr eaLnBrk="1" hangingPunct="1"/>
            <a:r>
              <a:rPr lang="en-GB" sz="2000" smtClean="0"/>
              <a:t>To discuss the distinctions between validation testing and defect testing</a:t>
            </a:r>
          </a:p>
          <a:p>
            <a:pPr eaLnBrk="1" hangingPunct="1"/>
            <a:r>
              <a:rPr lang="en-GB" sz="2000" smtClean="0"/>
              <a:t>To describe the principles of system and component testing</a:t>
            </a:r>
          </a:p>
          <a:p>
            <a:pPr eaLnBrk="1" hangingPunct="1"/>
            <a:r>
              <a:rPr lang="en-GB" sz="2000" smtClean="0"/>
              <a:t>To describe strategies for generating system test cases</a:t>
            </a:r>
          </a:p>
          <a:p>
            <a:pPr eaLnBrk="1" hangingPunct="1"/>
            <a:r>
              <a:rPr lang="en-GB" sz="2000" smtClean="0"/>
              <a:t>To understand the essential characteristics of tool used for test automation</a:t>
            </a:r>
          </a:p>
        </p:txBody>
      </p:sp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1EBB4F-9538-42CD-867C-F16B2B358C5E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Automated static analysis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z="2800" smtClean="0"/>
              <a:t>Static analysers are software tools for source text processing.</a:t>
            </a:r>
          </a:p>
          <a:p>
            <a:pPr eaLnBrk="1" hangingPunct="1"/>
            <a:r>
              <a:rPr lang="en-GB" sz="2800" smtClean="0"/>
              <a:t>They parse the program text and try to discover potentially erroneous conditions and bring these to the attention of the V &amp; V team.</a:t>
            </a:r>
          </a:p>
          <a:p>
            <a:pPr eaLnBrk="1" hangingPunct="1"/>
            <a:r>
              <a:rPr lang="en-GB" sz="2800" smtClean="0"/>
              <a:t>They are very effective as an aid to inspections - they are a supplement to but not a replacement for inspections.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3EE3EC-3B60-41FE-B616-40EC99BA0DB7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Static analysis checks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74892-B49A-46E0-A505-3425ECC84C6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219200" y="1828800"/>
            <a:ext cx="79248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828800" y="1905000"/>
          <a:ext cx="6858000" cy="4603750"/>
        </p:xfrm>
        <a:graphic>
          <a:graphicData uri="http://schemas.openxmlformats.org/presentationml/2006/ole">
            <p:oleObj spid="_x0000_s5122" name="Document" r:id="rId4" imgW="5486400" imgH="7946136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Stages of static analysis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marL="488950" indent="-488950" defTabSz="962025" eaLnBrk="1" hangingPunct="1"/>
            <a:r>
              <a:rPr lang="en-GB" sz="2400" smtClean="0">
                <a:solidFill>
                  <a:schemeClr val="tx2"/>
                </a:solidFill>
              </a:rPr>
              <a:t>Control flow analysis</a:t>
            </a:r>
            <a:r>
              <a:rPr lang="en-GB" sz="2400" i="1" smtClean="0"/>
              <a:t>.</a:t>
            </a:r>
            <a:r>
              <a:rPr lang="en-GB" sz="2400" smtClean="0"/>
              <a:t>  Checks for loops with </a:t>
            </a:r>
            <a:br>
              <a:rPr lang="en-GB" sz="2400" smtClean="0"/>
            </a:br>
            <a:r>
              <a:rPr lang="en-GB" sz="2400" smtClean="0"/>
              <a:t>multiple exit or entry points, finds unreachable </a:t>
            </a:r>
            <a:br>
              <a:rPr lang="en-GB" sz="2400" smtClean="0"/>
            </a:br>
            <a:r>
              <a:rPr lang="en-GB" sz="2400" smtClean="0"/>
              <a:t>code, etc.</a:t>
            </a:r>
          </a:p>
          <a:p>
            <a:pPr marL="488950" indent="-488950" defTabSz="962025" eaLnBrk="1" hangingPunct="1"/>
            <a:r>
              <a:rPr lang="en-GB" sz="2400" smtClean="0">
                <a:solidFill>
                  <a:schemeClr val="tx2"/>
                </a:solidFill>
              </a:rPr>
              <a:t>Data use analysis</a:t>
            </a:r>
            <a:r>
              <a:rPr lang="en-GB" sz="2400" i="1" smtClean="0"/>
              <a:t>.</a:t>
            </a:r>
            <a:r>
              <a:rPr lang="en-GB" sz="2400" smtClean="0"/>
              <a:t>  Detects uninitialised </a:t>
            </a:r>
            <a:br>
              <a:rPr lang="en-GB" sz="2400" smtClean="0"/>
            </a:br>
            <a:r>
              <a:rPr lang="en-GB" sz="2400" smtClean="0"/>
              <a:t>variables, variables written twice without an </a:t>
            </a:r>
            <a:br>
              <a:rPr lang="en-GB" sz="2400" smtClean="0"/>
            </a:br>
            <a:r>
              <a:rPr lang="en-GB" sz="2400" smtClean="0"/>
              <a:t>intervening assignment, variables which are </a:t>
            </a:r>
            <a:br>
              <a:rPr lang="en-GB" sz="2400" smtClean="0"/>
            </a:br>
            <a:r>
              <a:rPr lang="en-GB" sz="2400" smtClean="0"/>
              <a:t>declared but never used, etc.</a:t>
            </a:r>
          </a:p>
          <a:p>
            <a:pPr marL="488950" indent="-488950" defTabSz="962025" eaLnBrk="1" hangingPunct="1"/>
            <a:r>
              <a:rPr lang="en-GB" sz="2400" smtClean="0">
                <a:solidFill>
                  <a:schemeClr val="tx2"/>
                </a:solidFill>
              </a:rPr>
              <a:t>Interface analysis</a:t>
            </a:r>
            <a:r>
              <a:rPr lang="en-GB" sz="2400" i="1" smtClean="0"/>
              <a:t>.</a:t>
            </a:r>
            <a:r>
              <a:rPr lang="en-GB" sz="2400" smtClean="0"/>
              <a:t>  Checks the consistency of </a:t>
            </a:r>
            <a:br>
              <a:rPr lang="en-GB" sz="2400" smtClean="0"/>
            </a:br>
            <a:r>
              <a:rPr lang="en-GB" sz="2400" smtClean="0"/>
              <a:t>routine and procedure declarations and their </a:t>
            </a:r>
            <a:br>
              <a:rPr lang="en-GB" sz="2400" smtClean="0"/>
            </a:br>
            <a:r>
              <a:rPr lang="en-GB" sz="2400" smtClean="0"/>
              <a:t>use</a:t>
            </a:r>
          </a:p>
        </p:txBody>
      </p:sp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5C673-1168-4C2E-8631-35B73CAEF392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Stages of static analysis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7804150" cy="4114800"/>
          </a:xfrm>
          <a:noFill/>
        </p:spPr>
        <p:txBody>
          <a:bodyPr lIns="90840" tIns="44623" rIns="90840" bIns="44623"/>
          <a:lstStyle/>
          <a:p>
            <a:pPr eaLnBrk="1" hangingPunct="1">
              <a:lnSpc>
                <a:spcPct val="90000"/>
              </a:lnSpc>
            </a:pPr>
            <a:r>
              <a:rPr lang="en-GB" sz="2800" smtClean="0">
                <a:solidFill>
                  <a:schemeClr val="tx2"/>
                </a:solidFill>
              </a:rPr>
              <a:t>Information flow analysis</a:t>
            </a:r>
            <a:r>
              <a:rPr lang="en-GB" sz="2800" i="1" smtClean="0"/>
              <a:t>.</a:t>
            </a:r>
            <a:r>
              <a:rPr lang="en-GB" sz="2800" smtClean="0"/>
              <a:t>  Identifies the </a:t>
            </a:r>
            <a:br>
              <a:rPr lang="en-GB" sz="2800" smtClean="0"/>
            </a:br>
            <a:r>
              <a:rPr lang="en-GB" sz="2800" smtClean="0"/>
              <a:t>dependencies of output variables. Does not </a:t>
            </a:r>
            <a:br>
              <a:rPr lang="en-GB" sz="2800" smtClean="0"/>
            </a:br>
            <a:r>
              <a:rPr lang="en-GB" sz="2800" smtClean="0"/>
              <a:t>detect anomalies itself but highlights </a:t>
            </a:r>
            <a:br>
              <a:rPr lang="en-GB" sz="2800" smtClean="0"/>
            </a:br>
            <a:r>
              <a:rPr lang="en-GB" sz="2800" smtClean="0"/>
              <a:t>information for code inspection or review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>
                <a:solidFill>
                  <a:schemeClr val="tx2"/>
                </a:solidFill>
              </a:rPr>
              <a:t>Path analysis</a:t>
            </a:r>
            <a:r>
              <a:rPr lang="en-GB" sz="2800" i="1" smtClean="0"/>
              <a:t>.</a:t>
            </a:r>
            <a:r>
              <a:rPr lang="en-GB" sz="2800" smtClean="0"/>
              <a:t>  Identifies paths through the program and sets out the statements executed in that path. Again, potentially useful in the review process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Both these stages generate vast amounts of information. They must be used with care.</a:t>
            </a:r>
          </a:p>
        </p:txBody>
      </p:sp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C495DA-6125-4BB2-9945-737CDCB2D9B0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LINT static analysis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617FA7-179C-4868-A64A-BBBC762930FD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371600" y="1828800"/>
            <a:ext cx="73152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905000" y="1828800"/>
          <a:ext cx="5181600" cy="4789488"/>
        </p:xfrm>
        <a:graphic>
          <a:graphicData uri="http://schemas.openxmlformats.org/presentationml/2006/ole">
            <p:oleObj spid="_x0000_s6146" name="Document" r:id="rId3" imgW="5486400" imgH="3194304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Use of static analysis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3240087"/>
          </a:xfrm>
        </p:spPr>
        <p:txBody>
          <a:bodyPr/>
          <a:lstStyle/>
          <a:p>
            <a:pPr eaLnBrk="1" hangingPunct="1"/>
            <a:r>
              <a:rPr lang="en-GB" sz="2800" smtClean="0"/>
              <a:t>Particularly valuable when a language such as C is used which has weak typing and hence many errors are undetected by the compiler,</a:t>
            </a:r>
          </a:p>
          <a:p>
            <a:pPr eaLnBrk="1" hangingPunct="1"/>
            <a:r>
              <a:rPr lang="en-GB" sz="2800" smtClean="0"/>
              <a:t>Less cost-effective for languages like Java that have strong type checking and can therefore detect many errors during compilation.</a:t>
            </a:r>
          </a:p>
        </p:txBody>
      </p:sp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5A0F0E-7B64-4C89-91DB-CB01EB2CD0F6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14313"/>
            <a:ext cx="7419975" cy="1462087"/>
          </a:xfrm>
        </p:spPr>
        <p:txBody>
          <a:bodyPr/>
          <a:lstStyle/>
          <a:p>
            <a:pPr eaLnBrk="1" hangingPunct="1"/>
            <a:r>
              <a:rPr lang="en-US" smtClean="0"/>
              <a:t>Verification and formal methods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Formal methods can be used when a mathematical specification of the system is produced.</a:t>
            </a:r>
          </a:p>
          <a:p>
            <a:pPr eaLnBrk="1" hangingPunct="1"/>
            <a:r>
              <a:rPr lang="en-US" sz="2800" smtClean="0"/>
              <a:t>They are the ultimate static verification technique.</a:t>
            </a:r>
          </a:p>
          <a:p>
            <a:pPr eaLnBrk="1" hangingPunct="1"/>
            <a:r>
              <a:rPr lang="en-US" sz="2800" smtClean="0"/>
              <a:t>They involve detailed mathematical analysis of the specification and may develop formal arguments that a program conforms to its mathematical specification.</a:t>
            </a:r>
          </a:p>
        </p:txBody>
      </p:sp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F4A9A3-E5CD-49F8-B57A-7B89B4C7C577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Arguments for formal methods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Producing a mathematical specification requires a detailed analysis of the requirements and this is likely to uncover errors.</a:t>
            </a:r>
          </a:p>
          <a:p>
            <a:pPr eaLnBrk="1" hangingPunct="1"/>
            <a:r>
              <a:rPr lang="en-US" smtClean="0"/>
              <a:t>They can detect implementation errors before testing when the program is analyzed alongside the specification.</a:t>
            </a:r>
          </a:p>
        </p:txBody>
      </p:sp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ED26CE-172E-4C99-A7B1-00D4924212FF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Arguments against formal methods</a:t>
            </a:r>
            <a:endParaRPr lang="en-US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Require specialized notations that cannot be understood by domain experts.</a:t>
            </a:r>
          </a:p>
          <a:p>
            <a:pPr eaLnBrk="1" hangingPunct="1"/>
            <a:r>
              <a:rPr lang="en-US" sz="2800" smtClean="0"/>
              <a:t>Very expensive to develop a specification and even more expensive to show that a program meets that specification.</a:t>
            </a:r>
          </a:p>
          <a:p>
            <a:pPr eaLnBrk="1" hangingPunct="1"/>
            <a:r>
              <a:rPr lang="en-US" sz="2800" smtClean="0"/>
              <a:t>It may be possible to reach the same level of confidence in a program more cheaply using other V &amp; V techniques.</a:t>
            </a:r>
          </a:p>
        </p:txBody>
      </p:sp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AB44AE-66EB-4FC3-8236-4C7A29B8C558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Cleanroom software development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The name is derived from the 'Cleanroom' </a:t>
            </a:r>
            <a:br>
              <a:rPr lang="en-GB" sz="2800" smtClean="0"/>
            </a:br>
            <a:r>
              <a:rPr lang="en-GB" sz="2800" smtClean="0"/>
              <a:t>process in semiconductor fabrication. The </a:t>
            </a:r>
            <a:br>
              <a:rPr lang="en-GB" sz="2800" smtClean="0"/>
            </a:br>
            <a:r>
              <a:rPr lang="en-GB" sz="2800" smtClean="0"/>
              <a:t>philosophy is defect avoidance rather than </a:t>
            </a:r>
            <a:br>
              <a:rPr lang="en-GB" sz="2800" smtClean="0"/>
            </a:br>
            <a:r>
              <a:rPr lang="en-GB" sz="2800" smtClean="0"/>
              <a:t>defect removal.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This software development process is based on: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Incremental development;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Formal specification;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Static verification using correctness arguments;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Statistical testing to determine program reliability.</a:t>
            </a:r>
          </a:p>
        </p:txBody>
      </p:sp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440458-FB0E-43DF-A7D9-16B326B6F321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Verification vs validation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>
              <a:lnSpc>
                <a:spcPct val="90000"/>
              </a:lnSpc>
            </a:pPr>
            <a:r>
              <a:rPr lang="en-GB" smtClean="0">
                <a:solidFill>
                  <a:schemeClr val="tx2"/>
                </a:solidFill>
              </a:rPr>
              <a:t>Verification</a:t>
            </a:r>
            <a:r>
              <a:rPr lang="en-GB" smtClean="0"/>
              <a:t>: </a:t>
            </a:r>
            <a:br>
              <a:rPr lang="en-GB" smtClean="0"/>
            </a:br>
            <a:r>
              <a:rPr lang="en-GB" smtClean="0"/>
              <a:t>	"Are we building the product right”.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The software should conform to its specification.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>
                <a:solidFill>
                  <a:schemeClr val="tx2"/>
                </a:solidFill>
              </a:rPr>
              <a:t>Validation</a:t>
            </a:r>
            <a:r>
              <a:rPr lang="en-GB" smtClean="0"/>
              <a:t>:</a:t>
            </a:r>
            <a:br>
              <a:rPr lang="en-GB" smtClean="0"/>
            </a:br>
            <a:r>
              <a:rPr lang="en-GB" smtClean="0"/>
              <a:t>	 "Are we building the right product”.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The software should do what the user really requires.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DA4899-2C62-46BC-A2FD-36AFC2FFE7C9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The Cleanroom process</a:t>
            </a:r>
          </a:p>
        </p:txBody>
      </p:sp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1854D3-A5AF-4E4B-A9FF-03920C4E8C63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457200" y="2362200"/>
            <a:ext cx="8458200" cy="3886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9157" name="Picture 4" descr="22.10 CleanroomProc(19.10).eps                                 00118328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438400"/>
            <a:ext cx="8153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Cleanroom process characteristics</a:t>
            </a:r>
            <a:endParaRPr lang="en-GB" smtClean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Formal specification using a state transition model.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Incremental development where the customer prioritises increments.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Structured programming - limited control and abstraction constructs are used in the program.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Static verification using rigorous inspections.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Statistical testing of the system.</a:t>
            </a:r>
            <a:endParaRPr lang="en-GB" sz="2400" smtClean="0"/>
          </a:p>
        </p:txBody>
      </p:sp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8E765B-8B09-4B22-9559-D791E64AEF58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Formal specification and inspections</a:t>
            </a:r>
            <a:endParaRPr lang="en-GB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The state based model is a system specification and the inspection process checks the program against this mode.l</a:t>
            </a:r>
          </a:p>
          <a:p>
            <a:pPr eaLnBrk="1" hangingPunct="1"/>
            <a:r>
              <a:rPr lang="en-GB" sz="2800" smtClean="0"/>
              <a:t>The programming approach is defined so that the correspondence between the model and the system is clear.</a:t>
            </a:r>
          </a:p>
          <a:p>
            <a:pPr eaLnBrk="1" hangingPunct="1"/>
            <a:r>
              <a:rPr lang="en-GB" sz="2800" smtClean="0"/>
              <a:t>Mathematical arguments (not proofs) are used to increase confidence in the inspection process.</a:t>
            </a:r>
          </a:p>
        </p:txBody>
      </p:sp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EB76DE-3861-44B1-9813-95DE13151D20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Cleanroom process teams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marL="488950" indent="-488950" defTabSz="962025" eaLnBrk="1" hangingPunct="1"/>
            <a:r>
              <a:rPr lang="en-GB" sz="2400" smtClean="0">
                <a:solidFill>
                  <a:schemeClr val="tx2"/>
                </a:solidFill>
              </a:rPr>
              <a:t>Specification team</a:t>
            </a:r>
            <a:r>
              <a:rPr lang="en-GB" sz="2400" i="1" smtClean="0"/>
              <a:t>.</a:t>
            </a:r>
            <a:r>
              <a:rPr lang="en-GB" sz="2400" smtClean="0"/>
              <a:t>  Responsible for developing </a:t>
            </a:r>
            <a:br>
              <a:rPr lang="en-GB" sz="2400" smtClean="0"/>
            </a:br>
            <a:r>
              <a:rPr lang="en-GB" sz="2400" smtClean="0"/>
              <a:t>and maintaining the system specification.</a:t>
            </a:r>
          </a:p>
          <a:p>
            <a:pPr marL="488950" indent="-488950" defTabSz="962025" eaLnBrk="1" hangingPunct="1"/>
            <a:r>
              <a:rPr lang="en-GB" sz="2400" smtClean="0">
                <a:solidFill>
                  <a:schemeClr val="tx2"/>
                </a:solidFill>
              </a:rPr>
              <a:t>Development team</a:t>
            </a:r>
            <a:r>
              <a:rPr lang="en-GB" sz="2400" i="1" smtClean="0"/>
              <a:t>.</a:t>
            </a:r>
            <a:r>
              <a:rPr lang="en-GB" sz="2400" smtClean="0"/>
              <a:t>  Responsible for </a:t>
            </a:r>
            <a:br>
              <a:rPr lang="en-GB" sz="2400" smtClean="0"/>
            </a:br>
            <a:r>
              <a:rPr lang="en-GB" sz="2400" smtClean="0"/>
              <a:t>developing and verifying the software.  The </a:t>
            </a:r>
            <a:br>
              <a:rPr lang="en-GB" sz="2400" smtClean="0"/>
            </a:br>
            <a:r>
              <a:rPr lang="en-GB" sz="2400" smtClean="0"/>
              <a:t>software is NOT executed or even compiled </a:t>
            </a:r>
            <a:br>
              <a:rPr lang="en-GB" sz="2400" smtClean="0"/>
            </a:br>
            <a:r>
              <a:rPr lang="en-GB" sz="2400" smtClean="0"/>
              <a:t>during this process.</a:t>
            </a:r>
          </a:p>
          <a:p>
            <a:pPr marL="488950" indent="-488950" defTabSz="962025" eaLnBrk="1" hangingPunct="1"/>
            <a:r>
              <a:rPr lang="en-GB" sz="2400" smtClean="0">
                <a:solidFill>
                  <a:schemeClr val="tx2"/>
                </a:solidFill>
              </a:rPr>
              <a:t>Certification team</a:t>
            </a:r>
            <a:r>
              <a:rPr lang="en-GB" sz="2400" i="1" smtClean="0"/>
              <a:t>.</a:t>
            </a:r>
            <a:r>
              <a:rPr lang="en-GB" sz="2400" smtClean="0"/>
              <a:t>  Responsible for developing </a:t>
            </a:r>
            <a:br>
              <a:rPr lang="en-GB" sz="2400" smtClean="0"/>
            </a:br>
            <a:r>
              <a:rPr lang="en-GB" sz="2400" smtClean="0"/>
              <a:t>a set of statistical tests to exercise the software </a:t>
            </a:r>
            <a:br>
              <a:rPr lang="en-GB" sz="2400" smtClean="0"/>
            </a:br>
            <a:r>
              <a:rPr lang="en-GB" sz="2400" smtClean="0"/>
              <a:t>after development. Reliability growth models </a:t>
            </a:r>
            <a:br>
              <a:rPr lang="en-GB" sz="2400" smtClean="0"/>
            </a:br>
            <a:r>
              <a:rPr lang="en-GB" sz="2400" smtClean="0"/>
              <a:t>used to determine when reliability is acceptable.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B0C6E4-5EC5-469F-BAB3-288A9E35927A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Cleanroom process evaluation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400" smtClean="0"/>
              <a:t>The results of using the Cleanroom process have been very impressive with few discovered faults in delivered systems.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400" smtClean="0"/>
              <a:t>Independent assessment shows that the </a:t>
            </a:r>
            <a:br>
              <a:rPr lang="en-GB" sz="2400" smtClean="0"/>
            </a:br>
            <a:r>
              <a:rPr lang="en-GB" sz="2400" smtClean="0"/>
              <a:t>process is no more expensive than other </a:t>
            </a:r>
            <a:br>
              <a:rPr lang="en-GB" sz="2400" smtClean="0"/>
            </a:br>
            <a:r>
              <a:rPr lang="en-GB" sz="2400" smtClean="0"/>
              <a:t>approaches.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400" smtClean="0"/>
              <a:t>There were fewer errors than in a 'traditional' development process.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400" smtClean="0"/>
              <a:t>However, the process is not widely used. It is not clear how this approach can be transferred </a:t>
            </a:r>
            <a:br>
              <a:rPr lang="en-GB" sz="2400" smtClean="0"/>
            </a:br>
            <a:r>
              <a:rPr lang="en-GB" sz="2400" smtClean="0"/>
              <a:t>to an environment with less skilled or less </a:t>
            </a:r>
            <a:br>
              <a:rPr lang="en-GB" sz="2400" smtClean="0"/>
            </a:br>
            <a:r>
              <a:rPr lang="en-GB" sz="2400" smtClean="0"/>
              <a:t>motivated software engineers.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3859D4-BDD9-4455-A4FA-3F45183A0C2A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testing process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/>
            <a:r>
              <a:rPr lang="en-GB" sz="2000" smtClean="0"/>
              <a:t>Component testing </a:t>
            </a:r>
          </a:p>
          <a:p>
            <a:pPr marL="1089025" lvl="1" indent="-479425" defTabSz="962025" eaLnBrk="1" hangingPunct="1"/>
            <a:r>
              <a:rPr lang="en-GB" sz="2000" smtClean="0"/>
              <a:t>Testing of individual program components;</a:t>
            </a:r>
          </a:p>
          <a:p>
            <a:pPr marL="1089025" lvl="1" indent="-479425" defTabSz="962025" eaLnBrk="1" hangingPunct="1"/>
            <a:r>
              <a:rPr lang="en-GB" sz="2000" smtClean="0"/>
              <a:t>Usually the responsibility of the component developer (except sometimes for critical systems);</a:t>
            </a:r>
          </a:p>
          <a:p>
            <a:pPr marL="1089025" lvl="1" indent="-479425" defTabSz="962025" eaLnBrk="1" hangingPunct="1"/>
            <a:r>
              <a:rPr lang="en-GB" sz="2000" smtClean="0"/>
              <a:t>Tests are derived from the developer’s experience.</a:t>
            </a:r>
          </a:p>
          <a:p>
            <a:pPr marL="488950" indent="-488950" defTabSz="962025" eaLnBrk="1" hangingPunct="1"/>
            <a:r>
              <a:rPr lang="en-GB" sz="2000" smtClean="0"/>
              <a:t>System testing</a:t>
            </a:r>
          </a:p>
          <a:p>
            <a:pPr marL="1089025" lvl="1" indent="-479425" defTabSz="962025" eaLnBrk="1" hangingPunct="1"/>
            <a:r>
              <a:rPr lang="en-GB" sz="2000" smtClean="0"/>
              <a:t>Testing of groups of components integrated to create a system or sub-system;</a:t>
            </a:r>
          </a:p>
          <a:p>
            <a:pPr marL="1089025" lvl="1" indent="-479425" defTabSz="962025" eaLnBrk="1" hangingPunct="1"/>
            <a:r>
              <a:rPr lang="en-GB" sz="2000" smtClean="0"/>
              <a:t>The responsibility of an independent testing team;</a:t>
            </a:r>
          </a:p>
          <a:p>
            <a:pPr marL="1089025" lvl="1" indent="-479425" defTabSz="962025" eaLnBrk="1" hangingPunct="1"/>
            <a:r>
              <a:rPr lang="en-GB" sz="2000" smtClean="0"/>
              <a:t>Tests are based on a system specification.</a:t>
            </a:r>
          </a:p>
        </p:txBody>
      </p:sp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244B9E-AD5D-46E7-B56B-B85FDEE8A1AB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Testing phases</a:t>
            </a:r>
          </a:p>
        </p:txBody>
      </p:sp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3B95FD-E4D4-4216-A62C-EC1ED6F2CEAF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381000" y="2438400"/>
            <a:ext cx="8458200" cy="3048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5301" name="Picture 4" descr="23.1 Test-phases(20.1).eps  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895600"/>
            <a:ext cx="6858000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Defect testing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2782887"/>
          </a:xfrm>
          <a:noFill/>
        </p:spPr>
        <p:txBody>
          <a:bodyPr lIns="90840" tIns="44623" rIns="90840" bIns="44623"/>
          <a:lstStyle/>
          <a:p>
            <a:pPr eaLnBrk="1" hangingPunct="1">
              <a:lnSpc>
                <a:spcPct val="90000"/>
              </a:lnSpc>
            </a:pPr>
            <a:r>
              <a:rPr lang="en-GB" sz="2800" smtClean="0"/>
              <a:t>The goal of defect testing is to discover defects in programs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A </a:t>
            </a:r>
            <a:r>
              <a:rPr lang="en-GB" sz="2800" i="1" smtClean="0"/>
              <a:t>successful</a:t>
            </a:r>
            <a:r>
              <a:rPr lang="en-GB" sz="2800" smtClean="0"/>
              <a:t> defect test is a test which causes a program to behave in an anomalous way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Tests show the presence not the absence of defects</a:t>
            </a:r>
          </a:p>
        </p:txBody>
      </p:sp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25116F-C4B3-41B1-96C9-81389A62162F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process goals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/>
            <a:r>
              <a:rPr lang="en-US" sz="2000" smtClean="0"/>
              <a:t>Validation testing</a:t>
            </a:r>
          </a:p>
          <a:p>
            <a:pPr marL="1089025" lvl="1" indent="-479425" defTabSz="962025" eaLnBrk="1" hangingPunct="1"/>
            <a:r>
              <a:rPr lang="en-US" sz="2000" smtClean="0"/>
              <a:t>To demonstrate to the developer and the system customer that the software meets its requirements;</a:t>
            </a:r>
          </a:p>
          <a:p>
            <a:pPr marL="1089025" lvl="1" indent="-479425" defTabSz="962025" eaLnBrk="1" hangingPunct="1"/>
            <a:r>
              <a:rPr lang="en-US" sz="2000" smtClean="0"/>
              <a:t>A successful test shows that the system operates as intended.</a:t>
            </a:r>
          </a:p>
          <a:p>
            <a:pPr marL="488950" indent="-488950" defTabSz="962025" eaLnBrk="1" hangingPunct="1"/>
            <a:r>
              <a:rPr lang="en-US" sz="2000" smtClean="0"/>
              <a:t>Defect testing</a:t>
            </a:r>
          </a:p>
          <a:p>
            <a:pPr marL="1089025" lvl="1" indent="-479425" defTabSz="962025" eaLnBrk="1" hangingPunct="1"/>
            <a:r>
              <a:rPr lang="en-US" sz="2000" smtClean="0"/>
              <a:t>To discover faults or defects in the software where its behavior is incorrect or not in conformance with its specification;</a:t>
            </a:r>
          </a:p>
          <a:p>
            <a:pPr marL="1089025" lvl="1" indent="-479425" defTabSz="962025" eaLnBrk="1" hangingPunct="1"/>
            <a:r>
              <a:rPr lang="en-US" sz="2000" smtClean="0"/>
              <a:t>A successful test is a test that makes the system perform incorrectly and so exposes a defect in the system.</a:t>
            </a: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4715C7-2AFB-4BB3-AF56-8D4EF88327D6}" type="slidenum">
              <a:rPr lang="en-US" smtClean="0"/>
              <a:pPr/>
              <a:t>48</a:t>
            </a:fld>
            <a:endParaRPr lang="en-US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The software testing process</a:t>
            </a: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2B89CD-6E7A-48FE-8855-1CE305892D7C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228600" y="2590800"/>
            <a:ext cx="8686800" cy="3505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8373" name="Picture 4" descr="23.2 SW-testing-pro(20.2).eps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0"/>
            <a:ext cx="8534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The V &amp; V process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Is a whole life-cycle process - V &amp; V must be </a:t>
            </a:r>
            <a:br>
              <a:rPr lang="en-GB" smtClean="0"/>
            </a:br>
            <a:r>
              <a:rPr lang="en-GB" smtClean="0"/>
              <a:t>applied at each stage in the software process.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Has two principal objectives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The discovery of defects in a system;</a:t>
            </a:r>
          </a:p>
          <a:p>
            <a:pPr lvl="1" eaLnBrk="1" hangingPunct="1">
              <a:lnSpc>
                <a:spcPct val="90000"/>
              </a:lnSpc>
            </a:pPr>
            <a:r>
              <a:rPr lang="en-GB" smtClean="0"/>
              <a:t>The assessment of whether or not the system is useful and useable in an operational situation.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1F19A0-12D2-4DCB-B5C5-7091424C73C4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Testing policies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Only exhaustive testing can show a program is free from defects. However, exhaustive testing is impossible,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Testing policies define the approach to be used in selecting system tests: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All functions accessed through menus should be tested;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Combinations of functions accessed through the same menu should be tested;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Where user input is required, all functions must be tested with correct and incorrect input.</a:t>
            </a:r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0D3569-F73F-446A-8705-CFCE89A3166C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testing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Involves integrating components to create a system or sub-system.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May involve testing an increment to be delivered to the customer.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Two phases: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2"/>
                </a:solidFill>
              </a:rPr>
              <a:t>Integration testing</a:t>
            </a:r>
            <a:r>
              <a:rPr lang="en-US" sz="2400" smtClean="0"/>
              <a:t> - the test team have access to the system source code. The system is tested as components are integrated.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tx2"/>
                </a:solidFill>
              </a:rPr>
              <a:t>Release testing</a:t>
            </a:r>
            <a:r>
              <a:rPr lang="en-US" sz="2400" smtClean="0"/>
              <a:t> - the test team test the complete system to be delivered as a black-box.</a:t>
            </a:r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771143-7BD7-42FC-9E21-82B91D0EF7BA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Integration testing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828800"/>
            <a:ext cx="7772400" cy="4114800"/>
          </a:xfrm>
        </p:spPr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Involves building a system from its components and testing it for problems that arise from component interactions.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Top-down integration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Develop the skeleton of the system and populate it with components.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Bottom-up integration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Integrate infrastructure components then add functional components.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To simplify error localisation, systems should be incrementally integrated.</a:t>
            </a:r>
            <a:endParaRPr lang="en-GB" sz="2400" smtClean="0"/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F443E6-776F-41C0-86E8-5780629A5476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Incremental integration testing</a:t>
            </a:r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A38B21-F301-4AF2-B0CA-47B8C0E17AF7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1295400" y="1828800"/>
            <a:ext cx="78486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2469" name="Picture 4" descr="23.3 Inc-testing(20.13).eps 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057400"/>
            <a:ext cx="6858000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Testing approaches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752600"/>
            <a:ext cx="7772400" cy="4114800"/>
          </a:xfrm>
        </p:spPr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400" smtClean="0"/>
              <a:t>Architectural validation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Top-down integration testing is better at discovering errors in the system architecture.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400" smtClean="0"/>
              <a:t>System demonstration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Top-down integration testing allows a limited demonstration at an early stage in the development.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400" smtClean="0"/>
              <a:t>Test implementation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Often easier with bottom-up integration testing.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400" smtClean="0"/>
              <a:t>Test observation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Problems with both approaches. Extra code may be required to observe tests.</a:t>
            </a:r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ACA28B-0557-4C61-A8ED-2F8B707843A0}" type="slidenum">
              <a:rPr lang="en-US" smtClean="0"/>
              <a:pPr/>
              <a:t>54</a:t>
            </a:fld>
            <a:endParaRPr lang="en-US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Release testing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The process of testing a release of a system that will be distributed to customers.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Primary goal is to increase the supplier’s confidence that the system meets its requirements.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Release testing is usually black-box or functional testing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Based on the system specification only;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Testers do not have knowledge of the system implementation.</a:t>
            </a:r>
            <a:endParaRPr lang="en-US" sz="2000" smtClean="0"/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731250-F209-465D-9F90-E4AD71533901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Black-box testing</a:t>
            </a:r>
          </a:p>
        </p:txBody>
      </p:sp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FA33E0-6D04-4A83-A33E-82BF72829C79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1295400" y="1828800"/>
            <a:ext cx="78486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5541" name="Picture 4" descr="23.4 Black-box-testing.eps  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981200"/>
            <a:ext cx="5410200" cy="428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guidelines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Testing guidelines are hints for the testing team to help them choose tests that will reveal defects in the system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Choose inputs that force the system to generate all error messages;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Design inputs that cause buffers to overflow;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Repeat the same input or input series several times;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Force invalid outputs to be generated;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Force computation results to be too large or too small.</a:t>
            </a:r>
            <a:endParaRPr lang="en-US" sz="2000" smtClean="0"/>
          </a:p>
        </p:txBody>
      </p:sp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4FBC8C-AEE4-418C-B23F-47861EE32327}" type="slidenum">
              <a:rPr lang="en-US" smtClean="0"/>
              <a:pPr/>
              <a:t>57</a:t>
            </a:fld>
            <a:endParaRPr lang="en-US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scenario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918BE3-817E-4F28-B0A4-FD8CD9CA4A31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381000" y="2362200"/>
            <a:ext cx="8458200" cy="3886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609600" y="3048000"/>
          <a:ext cx="7924800" cy="2781300"/>
        </p:xfrm>
        <a:graphic>
          <a:graphicData uri="http://schemas.openxmlformats.org/presentationml/2006/ole">
            <p:oleObj spid="_x0000_s7170" name="Document" r:id="rId3" imgW="5486400" imgH="1926336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System tests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DB16A4-013B-4AA6-AC29-F50592C9C484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381000" y="2133600"/>
            <a:ext cx="8458200" cy="3886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762000" y="2514600"/>
          <a:ext cx="7620000" cy="3403600"/>
        </p:xfrm>
        <a:graphic>
          <a:graphicData uri="http://schemas.openxmlformats.org/presentationml/2006/ole">
            <p:oleObj spid="_x0000_s8194" name="Document" r:id="rId3" imgW="5486400" imgH="1871472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V&amp; V goals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Verification and validation should establish confidence that the software is fit for purpose.</a:t>
            </a:r>
          </a:p>
          <a:p>
            <a:pPr eaLnBrk="1" hangingPunct="1"/>
            <a:r>
              <a:rPr lang="en-GB" sz="2800" smtClean="0"/>
              <a:t>This does NOT mean completely free of defects.</a:t>
            </a:r>
          </a:p>
          <a:p>
            <a:pPr eaLnBrk="1" hangingPunct="1"/>
            <a:r>
              <a:rPr lang="en-GB" sz="2800" smtClean="0"/>
              <a:t>Rather, it must be good enough for its intended use and the type of use will determine the degree of confidence that is needed.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A3E007-7F2D-41F2-A3A8-26DE018BA104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cases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Use cases can be a basis for deriving the tests for a system. They help identify operations to be tested and help design the required test cases.</a:t>
            </a:r>
          </a:p>
          <a:p>
            <a:pPr eaLnBrk="1" hangingPunct="1"/>
            <a:r>
              <a:rPr lang="en-US" sz="2800" smtClean="0"/>
              <a:t>From an associated sequence diagram, the inputs and outputs to be created for the tests can be identified.</a:t>
            </a:r>
          </a:p>
        </p:txBody>
      </p:sp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00D4A6-FCAA-428B-8E88-65E252BAB065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Collect weather data sequence chart</a:t>
            </a:r>
            <a:endParaRPr lang="en-US" smtClean="0"/>
          </a:p>
        </p:txBody>
      </p:sp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95F69-F440-47DB-90B4-B436D2B12598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1219200" y="1828800"/>
            <a:ext cx="79248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13" name="Picture 4" descr="23.5 CollectDataSeqChart.eps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828800"/>
            <a:ext cx="5486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Performance testing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Part of release testing may involve testing the emergent properties of a system, such as performance and reliability.</a:t>
            </a:r>
          </a:p>
          <a:p>
            <a:pPr eaLnBrk="1" hangingPunct="1"/>
            <a:r>
              <a:rPr lang="en-US" sz="2800" smtClean="0"/>
              <a:t>Performance tests usually involve planning a series of tests where the load is steadily increased until the system performance becomes unacceptable.</a:t>
            </a:r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EDE3FD-6D29-4ABF-844C-1A1729CF8D7E}" type="slidenum">
              <a:rPr lang="en-US" smtClean="0"/>
              <a:pPr/>
              <a:t>62</a:t>
            </a:fld>
            <a:endParaRPr lang="en-US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Stress testing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/>
            <a:r>
              <a:rPr lang="en-GB" sz="2400" smtClean="0"/>
              <a:t>Exercises the system beyond its maximum design load. Stressing the system often causes defects to </a:t>
            </a:r>
            <a:br>
              <a:rPr lang="en-GB" sz="2400" smtClean="0"/>
            </a:br>
            <a:r>
              <a:rPr lang="en-GB" sz="2400" smtClean="0"/>
              <a:t>come to light.</a:t>
            </a:r>
          </a:p>
          <a:p>
            <a:pPr marL="488950" indent="-488950" defTabSz="962025" eaLnBrk="1" hangingPunct="1"/>
            <a:r>
              <a:rPr lang="en-GB" sz="2400" smtClean="0"/>
              <a:t>Stressing the system test failure behaviour.. Systems should not fail catastrophically. Stress testing checks for unacceptable loss of service or data.</a:t>
            </a:r>
          </a:p>
          <a:p>
            <a:pPr marL="488950" indent="-488950" defTabSz="962025" eaLnBrk="1" hangingPunct="1"/>
            <a:r>
              <a:rPr lang="en-GB" sz="2400" smtClean="0"/>
              <a:t>Stress testing is particularly relevant to distributed systems that can exhibit severe degradation as a </a:t>
            </a:r>
            <a:br>
              <a:rPr lang="en-GB" sz="2400" smtClean="0"/>
            </a:br>
            <a:r>
              <a:rPr lang="en-GB" sz="2400" smtClean="0"/>
              <a:t>network becomes overloaded.</a:t>
            </a:r>
          </a:p>
        </p:txBody>
      </p:sp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1759BB-1067-457D-B14F-0DC8CF31BDCC}" type="slidenum">
              <a:rPr lang="en-US" smtClean="0"/>
              <a:pPr/>
              <a:t>63</a:t>
            </a:fld>
            <a:endParaRPr lang="en-US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Component testing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Component or unit testing is the process of testing individual components in isolation.</a:t>
            </a:r>
          </a:p>
          <a:p>
            <a:pPr eaLnBrk="1" hangingPunct="1"/>
            <a:r>
              <a:rPr lang="en-US" sz="2800" smtClean="0"/>
              <a:t>It is a defect testing process.</a:t>
            </a:r>
          </a:p>
          <a:p>
            <a:pPr eaLnBrk="1" hangingPunct="1"/>
            <a:r>
              <a:rPr lang="en-US" sz="2800" smtClean="0"/>
              <a:t>Components may be:</a:t>
            </a:r>
          </a:p>
          <a:p>
            <a:pPr lvl="1" eaLnBrk="1" hangingPunct="1"/>
            <a:r>
              <a:rPr lang="en-US" sz="2400" smtClean="0"/>
              <a:t>Individual functions or methods within an object;</a:t>
            </a:r>
          </a:p>
          <a:p>
            <a:pPr lvl="1" eaLnBrk="1" hangingPunct="1"/>
            <a:r>
              <a:rPr lang="en-US" sz="2400" smtClean="0"/>
              <a:t>Object classes with several attributes and methods;</a:t>
            </a:r>
          </a:p>
          <a:p>
            <a:pPr lvl="1" eaLnBrk="1" hangingPunct="1"/>
            <a:r>
              <a:rPr lang="en-US" sz="2400" smtClean="0"/>
              <a:t>Composite components with defined interfaces used to access their functionality.</a:t>
            </a:r>
          </a:p>
        </p:txBody>
      </p:sp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39C757-D00F-4136-84D2-3A1F43737367}" type="slidenum">
              <a:rPr lang="en-US" smtClean="0"/>
              <a:pPr/>
              <a:t>64</a:t>
            </a:fld>
            <a:endParaRPr lang="en-US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Object class testing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Complete test coverage of a class involves</a:t>
            </a:r>
          </a:p>
          <a:p>
            <a:pPr lvl="1" eaLnBrk="1" hangingPunct="1"/>
            <a:r>
              <a:rPr lang="en-GB" sz="2400" smtClean="0"/>
              <a:t>Testing all operations associated with an object;</a:t>
            </a:r>
          </a:p>
          <a:p>
            <a:pPr lvl="1" eaLnBrk="1" hangingPunct="1"/>
            <a:r>
              <a:rPr lang="en-GB" sz="2400" smtClean="0"/>
              <a:t>Setting and interrogating all object attributes;</a:t>
            </a:r>
          </a:p>
          <a:p>
            <a:pPr lvl="1" eaLnBrk="1" hangingPunct="1"/>
            <a:r>
              <a:rPr lang="en-GB" sz="2400" smtClean="0"/>
              <a:t>Exercising the object in all possible states.</a:t>
            </a:r>
          </a:p>
          <a:p>
            <a:pPr eaLnBrk="1" hangingPunct="1"/>
            <a:r>
              <a:rPr lang="en-GB" sz="2800" smtClean="0"/>
              <a:t>Inheritance makes it more difficult to design object class tests as the information to be tested is not localised.</a:t>
            </a:r>
          </a:p>
        </p:txBody>
      </p:sp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DDB417-03A4-45DD-8630-D34C309764CC}" type="slidenum">
              <a:rPr lang="en-US" smtClean="0"/>
              <a:pPr/>
              <a:t>65</a:t>
            </a:fld>
            <a:endParaRPr lang="en-US" smtClean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Weather station object interface</a:t>
            </a:r>
          </a:p>
        </p:txBody>
      </p:sp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86DE3C-F6A1-4694-BBD9-BEB5FC3481FA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1447800" y="1905000"/>
            <a:ext cx="5943600" cy="43434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3733" name="Picture 4" descr="23.6 Weather-station.eps    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438400"/>
            <a:ext cx="4038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Weather station testing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Need to define test cases for reportWeather, calibrate, test, startup and shutdown.</a:t>
            </a:r>
          </a:p>
          <a:p>
            <a:pPr eaLnBrk="1" hangingPunct="1"/>
            <a:r>
              <a:rPr lang="en-US" sz="2800" smtClean="0"/>
              <a:t>Using a state model, identify sequences of state transitions to be tested and the event sequences to cause these transitions</a:t>
            </a:r>
          </a:p>
          <a:p>
            <a:pPr eaLnBrk="1" hangingPunct="1"/>
            <a:r>
              <a:rPr lang="en-US" sz="2800" smtClean="0"/>
              <a:t>For example:</a:t>
            </a:r>
          </a:p>
          <a:p>
            <a:pPr lvl="1" eaLnBrk="1" hangingPunct="1"/>
            <a:r>
              <a:rPr lang="en-US" sz="2400" smtClean="0"/>
              <a:t>Waiting -&gt; Calibrating -&gt; Testing -&gt; Transmitting -&gt; Waiting</a:t>
            </a:r>
          </a:p>
        </p:txBody>
      </p:sp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6A369B-51AD-4880-920D-DC2ADEA87A84}" type="slidenum">
              <a:rPr lang="en-US" smtClean="0"/>
              <a:pPr/>
              <a:t>67</a:t>
            </a:fld>
            <a:endParaRPr lang="en-US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Interface testing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Objectives are to detect faults due to interface errors or invalid assumptions about interfaces.</a:t>
            </a:r>
          </a:p>
          <a:p>
            <a:pPr eaLnBrk="1" hangingPunct="1"/>
            <a:r>
              <a:rPr lang="en-GB" smtClean="0"/>
              <a:t>Particularly important for object-oriented development as objects are defined by their interfaces.</a:t>
            </a:r>
          </a:p>
        </p:txBody>
      </p:sp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3010BE-D2CC-42D0-BA08-B1D507F2FB04}" type="slidenum">
              <a:rPr lang="en-US" smtClean="0"/>
              <a:pPr/>
              <a:t>68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Interface testing</a:t>
            </a:r>
          </a:p>
        </p:txBody>
      </p:sp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791365-7D57-4281-AB63-394F6A53840A}" type="slidenum">
              <a:rPr lang="en-US" smtClean="0"/>
              <a:pPr/>
              <a:t>69</a:t>
            </a:fld>
            <a:endParaRPr lang="en-US" smtClean="0"/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1524000" y="1905000"/>
            <a:ext cx="6248400" cy="44958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6805" name="Picture 4" descr="23.7 InterfaceTesting.eps   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057400"/>
            <a:ext cx="4572000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 &amp; V confidence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Depends on system’s purpose, user expectations and marketing environment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tx2"/>
                </a:solidFill>
              </a:rPr>
              <a:t>Software function</a:t>
            </a:r>
          </a:p>
          <a:p>
            <a:pPr marL="1449388" lvl="2" indent="-241300" defTabSz="962025" eaLnBrk="1" hangingPunct="1">
              <a:lnSpc>
                <a:spcPct val="90000"/>
              </a:lnSpc>
            </a:pPr>
            <a:r>
              <a:rPr lang="en-GB" sz="2000" smtClean="0"/>
              <a:t>The level of confidence depends on how critical the software is to an organisation.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tx2"/>
                </a:solidFill>
              </a:rPr>
              <a:t>User expectations</a:t>
            </a:r>
          </a:p>
          <a:p>
            <a:pPr marL="1449388" lvl="2" indent="-241300" defTabSz="962025" eaLnBrk="1" hangingPunct="1">
              <a:lnSpc>
                <a:spcPct val="90000"/>
              </a:lnSpc>
            </a:pPr>
            <a:r>
              <a:rPr lang="en-GB" sz="2000" smtClean="0"/>
              <a:t>Users may have low expectations of certain kinds of software.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>
                <a:solidFill>
                  <a:schemeClr val="tx2"/>
                </a:solidFill>
              </a:rPr>
              <a:t>Marketing environment</a:t>
            </a:r>
          </a:p>
          <a:p>
            <a:pPr marL="1449388" lvl="2" indent="-241300" defTabSz="962025" eaLnBrk="1" hangingPunct="1">
              <a:lnSpc>
                <a:spcPct val="90000"/>
              </a:lnSpc>
            </a:pPr>
            <a:r>
              <a:rPr lang="en-GB" sz="2000" smtClean="0"/>
              <a:t>Getting a product to market early may be more important than finding defects in the program.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A54573-2162-4A19-A898-42C89AB2F466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Interface types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752600"/>
            <a:ext cx="7772400" cy="4114800"/>
          </a:xfrm>
          <a:noFill/>
        </p:spPr>
        <p:txBody>
          <a:bodyPr lIns="90840" tIns="44623" rIns="90840" bIns="44623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Parameter interfaces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Data passed from one procedure to another.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Shared memory interfaces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Block of memory is shared between procedures or functions.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Procedural interfaces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Sub-system encapsulates a set of procedures to be called by other sub-systems.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Message passing interfaces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Sub-systems request services from other sub-systems.</a:t>
            </a:r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6E34B0-7D8A-4DE2-B963-2A92F4B89456}" type="slidenum">
              <a:rPr lang="en-US" smtClean="0"/>
              <a:pPr/>
              <a:t>70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Interface errors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752600"/>
            <a:ext cx="7772400" cy="4114800"/>
          </a:xfrm>
          <a:noFill/>
        </p:spPr>
        <p:txBody>
          <a:bodyPr lIns="90840" tIns="44623" rIns="90840" bIns="44623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Interface misuse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A calling component calls another component and makes an error in its use of its interface e.g. parameters in the wrong order.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Interface misunderstanding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A calling component embeds assumptions about the behaviour of the called component which are incorrect.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Timing errors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GB" sz="2400" smtClean="0"/>
              <a:t>The called and the calling component operate at different speeds and out-of-date information is accessed.</a:t>
            </a:r>
          </a:p>
        </p:txBody>
      </p:sp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F349D4-104B-48EF-9FCD-DCD906125B1A}" type="slidenum">
              <a:rPr lang="en-US" smtClean="0"/>
              <a:pPr/>
              <a:t>71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Interface testing guidelines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828800"/>
            <a:ext cx="7772400" cy="3962400"/>
          </a:xfrm>
          <a:noFill/>
        </p:spPr>
        <p:txBody>
          <a:bodyPr lIns="90840" tIns="44623" rIns="90840" bIns="44623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Design tests so that parameters to a called procedure are at the extreme ends of their ranges.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Always test pointer parameters with null pointers.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Design tests which cause the component to fail.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Use stress testing in message passing systems.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In shared memory systems, vary the order in which components are activated.</a:t>
            </a:r>
          </a:p>
        </p:txBody>
      </p:sp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5AF478-9BD2-4E95-89A2-D58763567221}" type="slidenum">
              <a:rPr lang="en-US" smtClean="0"/>
              <a:pPr/>
              <a:t>72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 design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Involves designing the test cases (inputs and outputs) used to test the system.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The goal of test case design is to create a set of tests that are effective in validation and defect testing.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US" sz="2800" smtClean="0"/>
              <a:t>Design approaches: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Requirements-based testing;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Partition testing;</a:t>
            </a:r>
          </a:p>
          <a:p>
            <a:pPr marL="1089025" lvl="1" indent="-479425" defTabSz="962025" eaLnBrk="1" hangingPunct="1">
              <a:lnSpc>
                <a:spcPct val="90000"/>
              </a:lnSpc>
            </a:pPr>
            <a:r>
              <a:rPr lang="en-US" sz="2400" smtClean="0"/>
              <a:t>Structural testing.</a:t>
            </a:r>
          </a:p>
        </p:txBody>
      </p:sp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CC6834-7FCD-461C-926A-94AF028783F5}" type="slidenum">
              <a:rPr lang="en-US" smtClean="0"/>
              <a:pPr/>
              <a:t>73</a:t>
            </a:fld>
            <a:endParaRPr lang="en-US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Requirements based testing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general principle of requirements engineering is that requirements should be testable.</a:t>
            </a:r>
          </a:p>
          <a:p>
            <a:pPr eaLnBrk="1" hangingPunct="1"/>
            <a:r>
              <a:rPr lang="en-US" sz="2800" smtClean="0"/>
              <a:t>Requirements-based testing is a validation testing technique where you consider each requirement and derive a set of tests for that requirement.</a:t>
            </a:r>
          </a:p>
        </p:txBody>
      </p:sp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F4F4AE-172A-4678-A7D6-3D708C54D4CE}" type="slidenum">
              <a:rPr lang="en-US" smtClean="0"/>
              <a:pPr/>
              <a:t>74</a:t>
            </a:fld>
            <a:endParaRPr lang="en-US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LIBSYS requirements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E102BF-47D6-4319-864C-FD5737694BF2}" type="slidenum">
              <a:rPr lang="en-US" smtClean="0"/>
              <a:pPr/>
              <a:t>75</a:t>
            </a:fld>
            <a:endParaRPr lang="en-US" smtClean="0"/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457200" y="2209800"/>
            <a:ext cx="8458200" cy="3429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914400" y="2590800"/>
          <a:ext cx="7696200" cy="2360613"/>
        </p:xfrm>
        <a:graphic>
          <a:graphicData uri="http://schemas.openxmlformats.org/presentationml/2006/ole">
            <p:oleObj spid="_x0000_s9218" name="Document" r:id="rId3" imgW="5486400" imgH="13563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LIBSYS tests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8934F2-5D5B-4A2B-B8A0-F73478E515E4}" type="slidenum">
              <a:rPr lang="en-US" smtClean="0"/>
              <a:pPr/>
              <a:t>76</a:t>
            </a:fld>
            <a:endParaRPr lang="en-US" smtClean="0"/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838200" y="2057400"/>
            <a:ext cx="8077200" cy="43434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457200" y="2057400"/>
          <a:ext cx="8382000" cy="4244975"/>
        </p:xfrm>
        <a:graphic>
          <a:graphicData uri="http://schemas.openxmlformats.org/presentationml/2006/ole">
            <p:oleObj spid="_x0000_s10242" name="Document" r:id="rId3" imgW="5486400" imgH="2779776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Partition testing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Input data and output results often fall into different classes where all members of a class are related.</a:t>
            </a:r>
          </a:p>
          <a:p>
            <a:pPr eaLnBrk="1" hangingPunct="1"/>
            <a:r>
              <a:rPr lang="en-GB" sz="2800" smtClean="0"/>
              <a:t>Each of these classes is an </a:t>
            </a:r>
            <a:r>
              <a:rPr lang="en-GB" sz="2800" smtClean="0">
                <a:solidFill>
                  <a:schemeClr val="tx2"/>
                </a:solidFill>
              </a:rPr>
              <a:t>equivalence partition</a:t>
            </a:r>
            <a:r>
              <a:rPr lang="en-GB" sz="2800" smtClean="0"/>
              <a:t> or domain where the program behaves in an equivalent way for each class member.</a:t>
            </a:r>
          </a:p>
          <a:p>
            <a:pPr eaLnBrk="1" hangingPunct="1"/>
            <a:r>
              <a:rPr lang="en-GB" sz="2800" smtClean="0"/>
              <a:t>Test cases should be chosen from each partition.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5DD431-8324-47C0-A204-743D518A70A2}" type="slidenum">
              <a:rPr lang="en-US" smtClean="0"/>
              <a:pPr/>
              <a:t>77</a:t>
            </a:fld>
            <a:endParaRPr lang="en-US" smtClean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Equivalence partitioning</a:t>
            </a:r>
          </a:p>
        </p:txBody>
      </p:sp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DEEA8E-C7A8-45C5-B41A-2AF71F1DCF45}" type="slidenum">
              <a:rPr lang="en-US" smtClean="0"/>
              <a:pPr/>
              <a:t>78</a:t>
            </a:fld>
            <a:endParaRPr lang="en-US" smtClean="0"/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1447800" y="1828800"/>
            <a:ext cx="59436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3973" name="Picture 4" descr="23.8 Equiv-partitioning.eps 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5257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Equivalence partitions</a:t>
            </a:r>
          </a:p>
        </p:txBody>
      </p:sp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5F8CEE-C9FB-4134-9AAB-A6CD96A06E68}" type="slidenum">
              <a:rPr lang="en-US" smtClean="0"/>
              <a:pPr/>
              <a:t>79</a:t>
            </a:fld>
            <a:endParaRPr lang="en-US" smtClean="0"/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1295400" y="1905000"/>
            <a:ext cx="7848600" cy="4572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4997" name="Picture 4" descr="23.9 Equiv-partitions.eps   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57400"/>
            <a:ext cx="64008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Static and dynamic verification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912813" y="1982788"/>
            <a:ext cx="7805737" cy="4129087"/>
          </a:xfrm>
          <a:noFill/>
        </p:spPr>
        <p:txBody>
          <a:bodyPr lIns="90840" tIns="44623" rIns="90840" bIns="44623"/>
          <a:lstStyle/>
          <a:p>
            <a:pPr marL="488950" indent="-488950" defTabSz="962025" eaLnBrk="1" hangingPunct="1"/>
            <a:r>
              <a:rPr lang="en-GB" sz="2400" smtClean="0">
                <a:solidFill>
                  <a:schemeClr val="tx2"/>
                </a:solidFill>
              </a:rPr>
              <a:t>Software inspections</a:t>
            </a:r>
            <a:r>
              <a:rPr lang="en-GB" sz="2400" i="1" smtClean="0"/>
              <a:t>.</a:t>
            </a:r>
            <a:r>
              <a:rPr lang="en-GB" sz="2400" smtClean="0"/>
              <a:t>  Concerned with analysis of </a:t>
            </a:r>
            <a:br>
              <a:rPr lang="en-GB" sz="2400" smtClean="0"/>
            </a:br>
            <a:r>
              <a:rPr lang="en-GB" sz="2400" smtClean="0"/>
              <a:t>the static system representation to discover problems</a:t>
            </a:r>
            <a:r>
              <a:rPr lang="en-GB" sz="2400" i="1" smtClean="0"/>
              <a:t>  (</a:t>
            </a:r>
            <a:r>
              <a:rPr lang="en-GB" sz="2400" smtClean="0"/>
              <a:t>static verification)</a:t>
            </a:r>
          </a:p>
          <a:p>
            <a:pPr marL="1089025" lvl="1" indent="-479425" defTabSz="962025" eaLnBrk="1" hangingPunct="1"/>
            <a:r>
              <a:rPr lang="en-GB" sz="2400" smtClean="0"/>
              <a:t>May be supplement by tool-based document and code analysis</a:t>
            </a:r>
            <a:endParaRPr lang="en-GB" sz="2400" i="1" smtClean="0"/>
          </a:p>
          <a:p>
            <a:pPr marL="488950" indent="-488950" defTabSz="962025" eaLnBrk="1" hangingPunct="1"/>
            <a:r>
              <a:rPr lang="en-GB" sz="2400" smtClean="0">
                <a:solidFill>
                  <a:schemeClr val="tx2"/>
                </a:solidFill>
              </a:rPr>
              <a:t>Software testing</a:t>
            </a:r>
            <a:r>
              <a:rPr lang="en-GB" sz="2400" i="1" smtClean="0"/>
              <a:t>.</a:t>
            </a:r>
            <a:r>
              <a:rPr lang="en-GB" sz="2400" smtClean="0"/>
              <a:t>  Concerned with exercising and </a:t>
            </a:r>
            <a:br>
              <a:rPr lang="en-GB" sz="2400" smtClean="0"/>
            </a:br>
            <a:r>
              <a:rPr lang="en-GB" sz="2400" smtClean="0"/>
              <a:t>observing product behaviour (dynamic verification)</a:t>
            </a:r>
          </a:p>
          <a:p>
            <a:pPr marL="1089025" lvl="1" indent="-479425" defTabSz="962025" eaLnBrk="1" hangingPunct="1"/>
            <a:r>
              <a:rPr lang="en-GB" sz="2400" smtClean="0"/>
              <a:t>The system is executed with test data and its operational behaviour is observed</a:t>
            </a:r>
          </a:p>
          <a:p>
            <a:pPr marL="488950" indent="-488950" defTabSz="962025" eaLnBrk="1" hangingPunct="1"/>
            <a:endParaRPr lang="en-GB" sz="2400" smtClean="0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A71720-23DA-445A-A5A7-B1613B51E0BF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Search routine specification</a:t>
            </a:r>
          </a:p>
        </p:txBody>
      </p:sp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DD4FB5-E696-47C5-873D-CA1DC2CF166D}" type="slidenum">
              <a:rPr lang="en-US" smtClean="0"/>
              <a:pPr/>
              <a:t>80</a:t>
            </a:fld>
            <a:endParaRPr lang="en-US" smtClean="0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1295400" y="1905000"/>
            <a:ext cx="6337300" cy="3933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840" tIns="44623" rIns="90840" bIns="44623">
            <a:spAutoFit/>
          </a:bodyPr>
          <a:lstStyle/>
          <a:p>
            <a:pPr defTabSz="917575"/>
            <a:r>
              <a:rPr lang="en-GB" b="1">
                <a:latin typeface="Helvetica" charset="0"/>
              </a:rPr>
              <a:t>procedure</a:t>
            </a:r>
            <a:r>
              <a:rPr lang="en-GB">
                <a:latin typeface="Helvetica" charset="0"/>
              </a:rPr>
              <a:t> Search (Key : ELEM ; T: SEQ of ELEM;</a:t>
            </a:r>
          </a:p>
          <a:p>
            <a:pPr defTabSz="917575"/>
            <a:r>
              <a:rPr lang="en-GB">
                <a:latin typeface="Helvetica" charset="0"/>
              </a:rPr>
              <a:t>       Found : </a:t>
            </a:r>
            <a:r>
              <a:rPr lang="en-GB" b="1">
                <a:latin typeface="Helvetica" charset="0"/>
              </a:rPr>
              <a:t>in out</a:t>
            </a:r>
            <a:r>
              <a:rPr lang="en-GB">
                <a:latin typeface="Helvetica" charset="0"/>
              </a:rPr>
              <a:t> BOOLEAN; L:</a:t>
            </a:r>
            <a:r>
              <a:rPr lang="en-GB" b="1">
                <a:latin typeface="Helvetica" charset="0"/>
              </a:rPr>
              <a:t> in out</a:t>
            </a:r>
            <a:r>
              <a:rPr lang="en-GB">
                <a:latin typeface="Helvetica" charset="0"/>
              </a:rPr>
              <a:t> ELEM_INDEX) ;</a:t>
            </a:r>
          </a:p>
          <a:p>
            <a:pPr defTabSz="917575"/>
            <a:endParaRPr lang="en-GB">
              <a:latin typeface="Helvetica" charset="0"/>
            </a:endParaRPr>
          </a:p>
          <a:p>
            <a:pPr defTabSz="917575"/>
            <a:r>
              <a:rPr lang="en-GB" b="1">
                <a:latin typeface="Helvetica" charset="0"/>
              </a:rPr>
              <a:t>Pre-condition</a:t>
            </a:r>
            <a:endParaRPr lang="en-GB">
              <a:latin typeface="Helvetica" charset="0"/>
            </a:endParaRPr>
          </a:p>
          <a:p>
            <a:pPr defTabSz="917575"/>
            <a:r>
              <a:rPr lang="en-GB">
                <a:latin typeface="Helvetica" charset="0"/>
              </a:rPr>
              <a:t>	-- the sequence has at least one element</a:t>
            </a:r>
          </a:p>
          <a:p>
            <a:pPr defTabSz="917575"/>
            <a:r>
              <a:rPr lang="en-GB">
                <a:latin typeface="Helvetica" charset="0"/>
              </a:rPr>
              <a:t>	T’FIRST &lt;= T’LAST </a:t>
            </a:r>
          </a:p>
          <a:p>
            <a:pPr defTabSz="917575"/>
            <a:r>
              <a:rPr lang="en-GB" b="1">
                <a:latin typeface="Helvetica" charset="0"/>
              </a:rPr>
              <a:t>Post-condition</a:t>
            </a:r>
            <a:endParaRPr lang="en-GB">
              <a:latin typeface="Helvetica" charset="0"/>
            </a:endParaRPr>
          </a:p>
          <a:p>
            <a:pPr defTabSz="917575"/>
            <a:r>
              <a:rPr lang="en-GB">
                <a:latin typeface="Helvetica" charset="0"/>
              </a:rPr>
              <a:t>	-- the element is found and is referenced by L</a:t>
            </a:r>
          </a:p>
          <a:p>
            <a:pPr defTabSz="917575"/>
            <a:r>
              <a:rPr lang="en-GB">
                <a:latin typeface="Helvetica" charset="0"/>
              </a:rPr>
              <a:t>	( Found and T (L) = Key) </a:t>
            </a:r>
          </a:p>
          <a:p>
            <a:pPr defTabSz="917575"/>
            <a:r>
              <a:rPr lang="en-GB" b="1">
                <a:latin typeface="Helvetica" charset="0"/>
              </a:rPr>
              <a:t>or</a:t>
            </a:r>
            <a:r>
              <a:rPr lang="en-GB">
                <a:latin typeface="Helvetica" charset="0"/>
              </a:rPr>
              <a:t> </a:t>
            </a:r>
          </a:p>
          <a:p>
            <a:pPr defTabSz="917575"/>
            <a:r>
              <a:rPr lang="en-GB">
                <a:latin typeface="Helvetica" charset="0"/>
              </a:rPr>
              <a:t>	-- the element is not in the array</a:t>
            </a:r>
          </a:p>
          <a:p>
            <a:pPr defTabSz="917575"/>
            <a:r>
              <a:rPr lang="en-GB">
                <a:latin typeface="Helvetica" charset="0"/>
              </a:rPr>
              <a:t>	( </a:t>
            </a:r>
            <a:r>
              <a:rPr lang="en-GB" b="1">
                <a:latin typeface="Helvetica" charset="0"/>
              </a:rPr>
              <a:t>not</a:t>
            </a:r>
            <a:r>
              <a:rPr lang="en-GB">
                <a:latin typeface="Helvetica" charset="0"/>
              </a:rPr>
              <a:t> Found </a:t>
            </a:r>
            <a:r>
              <a:rPr lang="en-GB" b="1">
                <a:latin typeface="Helvetica" charset="0"/>
              </a:rPr>
              <a:t>and</a:t>
            </a:r>
            <a:endParaRPr lang="en-GB">
              <a:latin typeface="Helvetica" charset="0"/>
            </a:endParaRPr>
          </a:p>
          <a:p>
            <a:pPr defTabSz="917575"/>
            <a:r>
              <a:rPr lang="en-GB">
                <a:latin typeface="Helvetica" charset="0"/>
              </a:rPr>
              <a:t>       	</a:t>
            </a:r>
            <a:r>
              <a:rPr lang="en-GB" b="1">
                <a:latin typeface="Helvetica" charset="0"/>
              </a:rPr>
              <a:t>not</a:t>
            </a:r>
            <a:r>
              <a:rPr lang="en-GB">
                <a:latin typeface="Helvetica" charset="0"/>
              </a:rPr>
              <a:t> (</a:t>
            </a:r>
            <a:r>
              <a:rPr lang="en-GB" b="1">
                <a:latin typeface="Helvetica" charset="0"/>
              </a:rPr>
              <a:t>exists</a:t>
            </a:r>
            <a:r>
              <a:rPr lang="en-GB">
                <a:latin typeface="Helvetica" charset="0"/>
              </a:rPr>
              <a:t> i, T’FIRST &gt;= i &lt;= T’LAST, T (i) = Key ))</a:t>
            </a:r>
          </a:p>
          <a:p>
            <a:pPr defTabSz="917575"/>
            <a:endParaRPr lang="en-GB">
              <a:latin typeface="Helvetica" charset="0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Search routine - input partitions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z="2800" smtClean="0"/>
              <a:t>Inputs which conform to the pre-conditions.</a:t>
            </a:r>
          </a:p>
          <a:p>
            <a:pPr eaLnBrk="1" hangingPunct="1"/>
            <a:r>
              <a:rPr lang="en-GB" sz="2800" smtClean="0"/>
              <a:t>Inputs where a pre-condition does not hold.</a:t>
            </a:r>
          </a:p>
          <a:p>
            <a:pPr eaLnBrk="1" hangingPunct="1"/>
            <a:r>
              <a:rPr lang="en-GB" sz="2800" smtClean="0"/>
              <a:t>Inputs where the key element is a member of </a:t>
            </a:r>
            <a:br>
              <a:rPr lang="en-GB" sz="2800" smtClean="0"/>
            </a:br>
            <a:r>
              <a:rPr lang="en-GB" sz="2800" smtClean="0"/>
              <a:t>the array.</a:t>
            </a:r>
          </a:p>
          <a:p>
            <a:pPr eaLnBrk="1" hangingPunct="1"/>
            <a:r>
              <a:rPr lang="en-GB" sz="2800" smtClean="0"/>
              <a:t>Inputs where the key element is not a member of the array.</a:t>
            </a:r>
          </a:p>
        </p:txBody>
      </p:sp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25B790-26DF-4F27-B2D0-F55093C4FCA5}" type="slidenum">
              <a:rPr lang="en-US" smtClean="0"/>
              <a:pPr/>
              <a:t>81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Testing guidelines (sequences)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>
              <a:lnSpc>
                <a:spcPct val="90000"/>
              </a:lnSpc>
            </a:pPr>
            <a:r>
              <a:rPr lang="en-GB" smtClean="0"/>
              <a:t>Test software with sequences which have only a single value.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Use sequences of different sizes in different tests.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Derive tests so that the first, middle and last elements of the sequence are accessed.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/>
              <a:t>Test with sequences of zero length.</a:t>
            </a:r>
          </a:p>
        </p:txBody>
      </p:sp>
      <p:sp>
        <p:nvSpPr>
          <p:cNvPr id="880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700E2E-339F-4D48-BF8C-EF72AECCA92B}" type="slidenum">
              <a:rPr lang="en-US" smtClean="0"/>
              <a:pPr/>
              <a:t>82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Search routine - input partitions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0F1F8D-1C12-4082-8968-F455DA2774C7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295400" y="1828800"/>
            <a:ext cx="78486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990600" y="1981200"/>
          <a:ext cx="7924800" cy="4186238"/>
        </p:xfrm>
        <a:graphic>
          <a:graphicData uri="http://schemas.openxmlformats.org/presentationml/2006/ole">
            <p:oleObj spid="_x0000_s11266" name="Document" r:id="rId3" imgW="5486400" imgH="6184392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Structural testing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z="2800" smtClean="0"/>
              <a:t>Sometime called white-box testing.</a:t>
            </a:r>
          </a:p>
          <a:p>
            <a:pPr eaLnBrk="1" hangingPunct="1"/>
            <a:r>
              <a:rPr lang="en-GB" sz="2800" smtClean="0"/>
              <a:t>Derivation of test cases according to program structure. Knowledge of the program is used to identify additional test cases.</a:t>
            </a:r>
          </a:p>
          <a:p>
            <a:pPr eaLnBrk="1" hangingPunct="1"/>
            <a:r>
              <a:rPr lang="en-GB" sz="2800" smtClean="0"/>
              <a:t>Objective is to exercise all program statements (not all path combinations).</a:t>
            </a:r>
          </a:p>
        </p:txBody>
      </p:sp>
      <p:sp>
        <p:nvSpPr>
          <p:cNvPr id="890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F1B51E-82F0-4F58-9794-253F01DC7AF8}" type="slidenum">
              <a:rPr lang="en-US" smtClean="0"/>
              <a:pPr/>
              <a:t>84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Structural testing</a:t>
            </a:r>
          </a:p>
        </p:txBody>
      </p:sp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917D69-92D5-4D69-961B-D8355C38B35E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685800" y="2209800"/>
            <a:ext cx="8458200" cy="4267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0117" name="Picture 4" descr="23.12 Structural-testing.eps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895600"/>
            <a:ext cx="624840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51863" cy="685800"/>
          </a:xfrm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Binary search - equiv. partitions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7804150" cy="4506913"/>
          </a:xfrm>
          <a:noFill/>
        </p:spPr>
        <p:txBody>
          <a:bodyPr lIns="90840" tIns="44623" rIns="90840" bIns="44623"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Pre-conditions satisfied, key element in array.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Pre-conditions satisfied, key element not in </a:t>
            </a:r>
            <a:br>
              <a:rPr lang="en-GB" sz="2800" smtClean="0"/>
            </a:br>
            <a:r>
              <a:rPr lang="en-GB" sz="2800" smtClean="0"/>
              <a:t>array.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Pre-conditions unsatisfied, key element in array.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Pre-conditions unsatisfied, key element not in array.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Input array has a single value.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Input array has an even number of values.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Input array has an odd number of values.</a:t>
            </a:r>
          </a:p>
        </p:txBody>
      </p:sp>
      <p:sp>
        <p:nvSpPr>
          <p:cNvPr id="911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2155E-095E-4F3F-AB49-FA311D99A6BC}" type="slidenum">
              <a:rPr lang="en-US" smtClean="0"/>
              <a:pPr/>
              <a:t>86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Binary search equiv. partitions</a:t>
            </a:r>
          </a:p>
        </p:txBody>
      </p:sp>
      <p:sp>
        <p:nvSpPr>
          <p:cNvPr id="921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8AA692-4123-4F9B-8BBB-7E1CE8D0F906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381000" y="2209800"/>
            <a:ext cx="8458200" cy="3886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2165" name="Picture 4" descr="23.13 BinSearchPartitions.eps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971800"/>
            <a:ext cx="6553200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Binary search - test cases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75C99-42B7-476C-BB6E-82886B0B21DB}" type="slidenum">
              <a:rPr lang="en-US" smtClean="0"/>
              <a:pPr/>
              <a:t>88</a:t>
            </a:fld>
            <a:endParaRPr lang="en-US" smtClean="0"/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381000" y="2286000"/>
            <a:ext cx="8458200" cy="39624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685800" y="2819400"/>
          <a:ext cx="7772400" cy="2587625"/>
        </p:xfrm>
        <a:graphic>
          <a:graphicData uri="http://schemas.openxmlformats.org/presentationml/2006/ole">
            <p:oleObj spid="_x0000_s12290" name="Document" r:id="rId4" imgW="5486400" imgH="1319784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Path testing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The objective of path testing is to ensure that the set of test cases is such that each path through the program is executed at least once.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The starting point for path testing is a program flow graph that shows nodes representing program decisions and arcs representing the flow of control.</a:t>
            </a:r>
          </a:p>
          <a:p>
            <a:pPr marL="488950" indent="-488950" defTabSz="962025" eaLnBrk="1" hangingPunct="1">
              <a:lnSpc>
                <a:spcPct val="90000"/>
              </a:lnSpc>
            </a:pPr>
            <a:r>
              <a:rPr lang="en-GB" sz="2800" smtClean="0"/>
              <a:t>Statements with conditions are therefore nodes in the flow graph.</a:t>
            </a:r>
          </a:p>
        </p:txBody>
      </p:sp>
      <p:sp>
        <p:nvSpPr>
          <p:cNvPr id="931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0C3B80-BFB2-4B83-8C92-AECA6F2EF7C5}" type="slidenum">
              <a:rPr lang="en-US" smtClean="0"/>
              <a:pPr/>
              <a:t>89</a:t>
            </a:fld>
            <a:endParaRPr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Static and dynamic V&amp;V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6094F8-F236-4B7B-B606-548D1251BD9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219200" y="1905000"/>
            <a:ext cx="7924800" cy="4648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3557" name="Picture 4" descr="22.1 Verif&amp;Valid(19.1).eps                                     00118328Macintosh HD                   B8AA5F2E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286000"/>
            <a:ext cx="7620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93038" cy="685800"/>
          </a:xfrm>
        </p:spPr>
        <p:txBody>
          <a:bodyPr/>
          <a:lstStyle/>
          <a:p>
            <a:pPr eaLnBrk="1" hangingPunct="1"/>
            <a:r>
              <a:rPr lang="en-GB" smtClean="0"/>
              <a:t>Binary search flow graph</a:t>
            </a:r>
          </a:p>
        </p:txBody>
      </p:sp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92D162-AB30-43D9-9185-6C72F832C0E9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0" y="685800"/>
            <a:ext cx="8839200" cy="57912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4213" name="Picture 4" descr="23.16 FlowGraph.eps         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62000"/>
            <a:ext cx="6172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Independent paths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z="2800" smtClean="0"/>
              <a:t>1, 2, 3, 4, 5, 6, 7, 8, 9, 10, 14</a:t>
            </a:r>
          </a:p>
          <a:p>
            <a:pPr eaLnBrk="1" hangingPunct="1"/>
            <a:r>
              <a:rPr lang="en-GB" sz="2800" smtClean="0"/>
              <a:t>1, 2, 3, 4, 5, 14</a:t>
            </a:r>
          </a:p>
          <a:p>
            <a:pPr eaLnBrk="1" hangingPunct="1"/>
            <a:r>
              <a:rPr lang="en-GB" sz="2800" smtClean="0"/>
              <a:t>1, 2, 3, 4, 5, 6, 7, 11, 12, 5, …</a:t>
            </a:r>
          </a:p>
          <a:p>
            <a:pPr eaLnBrk="1" hangingPunct="1"/>
            <a:r>
              <a:rPr lang="en-GB" sz="2800" smtClean="0"/>
              <a:t>1, 2, 3, 4, 6, 7, 2, 11, 13, 5, …</a:t>
            </a:r>
          </a:p>
          <a:p>
            <a:pPr eaLnBrk="1" hangingPunct="1"/>
            <a:r>
              <a:rPr lang="en-GB" sz="2800" smtClean="0"/>
              <a:t>Test cases should be derived so that all of these paths are executed</a:t>
            </a:r>
          </a:p>
          <a:p>
            <a:pPr eaLnBrk="1" hangingPunct="1"/>
            <a:r>
              <a:rPr lang="en-GB" sz="2800" smtClean="0"/>
              <a:t>A dynamic program analyser may be used to check that paths have been executed</a:t>
            </a:r>
          </a:p>
        </p:txBody>
      </p:sp>
      <p:sp>
        <p:nvSpPr>
          <p:cNvPr id="952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C92066-D280-46D0-8736-726ACEF2F510}" type="slidenum">
              <a:rPr lang="en-US" smtClean="0"/>
              <a:pPr/>
              <a:t>91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Test automation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88950" indent="-488950" defTabSz="962025" eaLnBrk="1" hangingPunct="1"/>
            <a:r>
              <a:rPr lang="en-GB" sz="2400" smtClean="0"/>
              <a:t>Testing is an expensive process phase. Testing workbenches provide a range of tools to reduce the time required and total testing costs.</a:t>
            </a:r>
          </a:p>
          <a:p>
            <a:pPr marL="488950" indent="-488950" defTabSz="962025" eaLnBrk="1" hangingPunct="1"/>
            <a:r>
              <a:rPr lang="en-GB" sz="2400" smtClean="0"/>
              <a:t>Systems such as Junit support the automatic execution of tests.</a:t>
            </a:r>
          </a:p>
          <a:p>
            <a:pPr marL="488950" indent="-488950" defTabSz="962025" eaLnBrk="1" hangingPunct="1"/>
            <a:r>
              <a:rPr lang="en-GB" sz="2400" smtClean="0"/>
              <a:t>Most testing workbenches are open systems because testing needs are organisation-specific.</a:t>
            </a:r>
          </a:p>
          <a:p>
            <a:pPr marL="488950" indent="-488950" defTabSz="962025" eaLnBrk="1" hangingPunct="1"/>
            <a:r>
              <a:rPr lang="en-GB" sz="2400" smtClean="0"/>
              <a:t>They are sometimes difficult to integrate with closed design and analysis workbenches.</a:t>
            </a:r>
          </a:p>
        </p:txBody>
      </p:sp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15C01D-F45F-4F11-A62B-9EAA2D83678A}" type="slidenum">
              <a:rPr lang="en-US" smtClean="0"/>
              <a:pPr/>
              <a:t>92</a:t>
            </a:fld>
            <a:endParaRPr lang="en-US" smtClean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93038" cy="609600"/>
          </a:xfrm>
        </p:spPr>
        <p:txBody>
          <a:bodyPr/>
          <a:lstStyle/>
          <a:p>
            <a:pPr eaLnBrk="1" hangingPunct="1"/>
            <a:r>
              <a:rPr lang="en-GB" smtClean="0"/>
              <a:t>A testing workbench</a:t>
            </a:r>
          </a:p>
        </p:txBody>
      </p:sp>
      <p:sp>
        <p:nvSpPr>
          <p:cNvPr id="972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4B4701-5200-44A3-84DA-F560E578B87C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0" y="533400"/>
            <a:ext cx="9144000" cy="59436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7285" name="Picture 4" descr="23.17 Testing.Wbench.eps                                       0011FDCC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3413"/>
            <a:ext cx="8305800" cy="569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Testing workbench adaptation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800" smtClean="0"/>
              <a:t>Scripts may be developed for user interface simulators and patterns for test data generators.</a:t>
            </a:r>
          </a:p>
          <a:p>
            <a:pPr eaLnBrk="1" hangingPunct="1"/>
            <a:r>
              <a:rPr lang="en-GB" sz="2800" smtClean="0"/>
              <a:t>Test outputs may have to be prepared manually for comparison.</a:t>
            </a:r>
          </a:p>
          <a:p>
            <a:pPr eaLnBrk="1" hangingPunct="1"/>
            <a:r>
              <a:rPr lang="en-GB" sz="2800" smtClean="0"/>
              <a:t>Special-purpose file comparators may be developed.</a:t>
            </a:r>
          </a:p>
        </p:txBody>
      </p:sp>
      <p:sp>
        <p:nvSpPr>
          <p:cNvPr id="983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5D84FD-D003-4260-BEAB-9B58B29DB570}" type="slidenum">
              <a:rPr lang="en-US" smtClean="0"/>
              <a:pPr/>
              <a:t>94</a:t>
            </a:fld>
            <a:endParaRPr lang="en-US" smtClean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Key points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z="2800" smtClean="0"/>
              <a:t>Verification and validation are not the same thing. Verification shows conformance with specification; validation shows that the program meets the customer’s needs.</a:t>
            </a:r>
          </a:p>
          <a:p>
            <a:pPr eaLnBrk="1" hangingPunct="1"/>
            <a:r>
              <a:rPr lang="en-GB" sz="2800" smtClean="0"/>
              <a:t>Test plans should be drawn up to guide the testing process.</a:t>
            </a:r>
          </a:p>
          <a:p>
            <a:pPr eaLnBrk="1" hangingPunct="1"/>
            <a:r>
              <a:rPr lang="en-GB" sz="2800" smtClean="0"/>
              <a:t>Static verification techniques involve examination and analysis of the program for error detection.</a:t>
            </a:r>
          </a:p>
        </p:txBody>
      </p:sp>
      <p:sp>
        <p:nvSpPr>
          <p:cNvPr id="993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F400DD-9C86-44F6-BC47-5D3A7B0478EE}" type="slidenum">
              <a:rPr lang="en-US" smtClean="0"/>
              <a:pPr/>
              <a:t>95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Key points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Program inspections are very effective in discovering errors.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Program code in inspections is systematically checked by a small team to locate software faults.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Static analysis tools can discover program anomalies which may be an indication of faults in the code.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The Cleanroom development process depends on incremental development, static verification and statistical testing.</a:t>
            </a:r>
          </a:p>
        </p:txBody>
      </p:sp>
      <p:sp>
        <p:nvSpPr>
          <p:cNvPr id="1003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A2A4D4-B8C7-488F-BC93-122829D452F3}" type="slidenum">
              <a:rPr lang="en-US" smtClean="0"/>
              <a:pPr/>
              <a:t>96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Key points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0" tIns="44623" rIns="90840" bIns="44623"/>
          <a:lstStyle/>
          <a:p>
            <a:pPr marL="488950" indent="-488950" defTabSz="962025" eaLnBrk="1" hangingPunct="1"/>
            <a:r>
              <a:rPr lang="en-GB" sz="2400" smtClean="0"/>
              <a:t>Testing can show the presence of faults in a system; it cannot prove there are no remaining faults.</a:t>
            </a:r>
          </a:p>
          <a:p>
            <a:pPr marL="488950" indent="-488950" defTabSz="962025" eaLnBrk="1" hangingPunct="1"/>
            <a:r>
              <a:rPr lang="en-GB" sz="2400" smtClean="0"/>
              <a:t>Component developers are responsible for component testing; system testing is the responsibility of a separate team.</a:t>
            </a:r>
          </a:p>
          <a:p>
            <a:pPr marL="488950" indent="-488950" defTabSz="962025" eaLnBrk="1" hangingPunct="1"/>
            <a:r>
              <a:rPr lang="en-GB" sz="2400" smtClean="0"/>
              <a:t>Integration testing is testing increments of the system; release testing involves testing a system to be released to a customer.</a:t>
            </a:r>
          </a:p>
          <a:p>
            <a:pPr marL="488950" indent="-488950" defTabSz="962025" eaLnBrk="1" hangingPunct="1"/>
            <a:r>
              <a:rPr lang="en-GB" sz="2400" smtClean="0"/>
              <a:t>Use experience and guidelines to design test cases in defect testing.</a:t>
            </a:r>
          </a:p>
        </p:txBody>
      </p:sp>
      <p:sp>
        <p:nvSpPr>
          <p:cNvPr id="1013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B11565-5C89-40D2-B3CC-8F15243274A7}" type="slidenum">
              <a:rPr lang="en-US" smtClean="0"/>
              <a:pPr/>
              <a:t>97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840" tIns="44623" rIns="90840" bIns="44623"/>
          <a:lstStyle/>
          <a:p>
            <a:pPr eaLnBrk="1" hangingPunct="1"/>
            <a:r>
              <a:rPr lang="en-GB" smtClean="0"/>
              <a:t>Key points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idx="1"/>
          </p:nvPr>
        </p:nvSpPr>
        <p:spPr>
          <a:xfrm>
            <a:off x="534988" y="1981200"/>
            <a:ext cx="7805737" cy="3754438"/>
          </a:xfrm>
          <a:noFill/>
        </p:spPr>
        <p:txBody>
          <a:bodyPr lIns="90840" tIns="44623" rIns="90840" bIns="44623"/>
          <a:lstStyle/>
          <a:p>
            <a:pPr marL="488950" indent="-488950" defTabSz="962025" eaLnBrk="1" hangingPunct="1"/>
            <a:r>
              <a:rPr lang="en-GB" sz="2400" smtClean="0"/>
              <a:t>Interface testing is designed to discover defects in the interfaces of composite components.</a:t>
            </a:r>
          </a:p>
          <a:p>
            <a:pPr marL="488950" indent="-488950" defTabSz="962025" eaLnBrk="1" hangingPunct="1"/>
            <a:r>
              <a:rPr lang="en-GB" sz="2400" smtClean="0"/>
              <a:t>Equivalence partitioning is a way of discovering test cases - all cases in a partition should behave in the same way.</a:t>
            </a:r>
          </a:p>
          <a:p>
            <a:pPr marL="488950" indent="-488950" defTabSz="962025" eaLnBrk="1" hangingPunct="1"/>
            <a:r>
              <a:rPr lang="en-GB" sz="2400" smtClean="0"/>
              <a:t>Structural analysis relies on analysing a program and deriving tests from this analysis.</a:t>
            </a:r>
          </a:p>
          <a:p>
            <a:pPr marL="488950" indent="-488950" defTabSz="962025" eaLnBrk="1" hangingPunct="1"/>
            <a:r>
              <a:rPr lang="en-GB" sz="2400" smtClean="0"/>
              <a:t>Test automation reduces testing costs by supporting the test process with a range of software tools.</a:t>
            </a:r>
          </a:p>
        </p:txBody>
      </p:sp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8DA35A-935F-4DFD-B370-3EBA663652F9}" type="slidenum">
              <a:rPr lang="en-US" smtClean="0"/>
              <a:pPr/>
              <a:t>98</a:t>
            </a:fld>
            <a:endParaRPr lang="en-US" smtClean="0"/>
          </a:p>
        </p:txBody>
      </p: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  <a:endParaRPr lang="en-AU" smtClean="0"/>
          </a:p>
        </p:txBody>
      </p:sp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7772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In this chapter we have come across: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AU" smtClean="0"/>
          </a:p>
        </p:txBody>
      </p:sp>
      <p:sp>
        <p:nvSpPr>
          <p:cNvPr id="1034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1C7C4E-0641-4FD5-85D2-E626F7A648FD}" type="slidenum">
              <a:rPr lang="en-US" smtClean="0"/>
              <a:pPr/>
              <a:t>99</a:t>
            </a:fld>
            <a:endParaRPr lang="en-US" smtClean="0"/>
          </a:p>
        </p:txBody>
      </p:sp>
      <p:sp>
        <p:nvSpPr>
          <p:cNvPr id="103429" name="Rectangle 9"/>
          <p:cNvSpPr>
            <a:spLocks noChangeArrowheads="1"/>
          </p:cNvSpPr>
          <p:nvPr/>
        </p:nvSpPr>
        <p:spPr bwMode="auto">
          <a:xfrm>
            <a:off x="1143000" y="2590800"/>
            <a:ext cx="7315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</a:pPr>
            <a:r>
              <a:rPr lang="en-US"/>
              <a:t>Planning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</a:pPr>
            <a:r>
              <a:rPr lang="en-US"/>
              <a:t>Software inspections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</a:pPr>
            <a:r>
              <a:rPr lang="en-US"/>
              <a:t>Automated static analysis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</a:pPr>
            <a:r>
              <a:rPr lang="en-US"/>
              <a:t>Verification and formal methods</a:t>
            </a:r>
          </a:p>
        </p:txBody>
      </p:sp>
      <p:sp>
        <p:nvSpPr>
          <p:cNvPr id="103430" name="Rectangle 10"/>
          <p:cNvSpPr>
            <a:spLocks noChangeArrowheads="1"/>
          </p:cNvSpPr>
          <p:nvPr/>
        </p:nvSpPr>
        <p:spPr bwMode="auto">
          <a:xfrm>
            <a:off x="1143000" y="3810000"/>
            <a:ext cx="7315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</a:pPr>
            <a:r>
              <a:rPr lang="en-US"/>
              <a:t>System testing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</a:pPr>
            <a:r>
              <a:rPr lang="en-US"/>
              <a:t>Component testing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</a:pPr>
            <a:r>
              <a:rPr lang="en-US"/>
              <a:t>Test case design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Blip>
                <a:blip r:embed="rId3"/>
              </a:buBlip>
            </a:pPr>
            <a:r>
              <a:rPr lang="en-US"/>
              <a:t>Test automation</a:t>
            </a:r>
          </a:p>
        </p:txBody>
      </p:sp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3252</Words>
  <Application>Microsoft Office PowerPoint</Application>
  <PresentationFormat>On-screen Show (4:3)</PresentationFormat>
  <Paragraphs>553</Paragraphs>
  <Slides>99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5" baseType="lpstr">
      <vt:lpstr>Tahoma</vt:lpstr>
      <vt:lpstr>Arial</vt:lpstr>
      <vt:lpstr>Wingdings</vt:lpstr>
      <vt:lpstr>Helvetica</vt:lpstr>
      <vt:lpstr>Office Theme</vt:lpstr>
      <vt:lpstr>Microsoft Word Document</vt:lpstr>
      <vt:lpstr>Software Engineering</vt:lpstr>
      <vt:lpstr>Chapter 8- Verification and Validation</vt:lpstr>
      <vt:lpstr>Objectives</vt:lpstr>
      <vt:lpstr>Verification vs validation</vt:lpstr>
      <vt:lpstr>The V &amp; V process</vt:lpstr>
      <vt:lpstr>V&amp; V goals</vt:lpstr>
      <vt:lpstr>V &amp; V confidence</vt:lpstr>
      <vt:lpstr>Static and dynamic verification</vt:lpstr>
      <vt:lpstr>Static and dynamic V&amp;V</vt:lpstr>
      <vt:lpstr>Program testing</vt:lpstr>
      <vt:lpstr>Types of testing</vt:lpstr>
      <vt:lpstr>Testing and debugging</vt:lpstr>
      <vt:lpstr>The debugging process</vt:lpstr>
      <vt:lpstr>V &amp; V planning</vt:lpstr>
      <vt:lpstr>The V-model of development</vt:lpstr>
      <vt:lpstr>The structure of a software test plan</vt:lpstr>
      <vt:lpstr>The software test plan</vt:lpstr>
      <vt:lpstr>Software inspections</vt:lpstr>
      <vt:lpstr>Inspection success</vt:lpstr>
      <vt:lpstr>Inspections and testing</vt:lpstr>
      <vt:lpstr>Program inspections</vt:lpstr>
      <vt:lpstr>Inspection pre-conditions</vt:lpstr>
      <vt:lpstr>The inspection process</vt:lpstr>
      <vt:lpstr>Inspection procedure</vt:lpstr>
      <vt:lpstr>Inspection roles</vt:lpstr>
      <vt:lpstr>Inspection checklists</vt:lpstr>
      <vt:lpstr>Inspection checks 1</vt:lpstr>
      <vt:lpstr>Inspection checks 2</vt:lpstr>
      <vt:lpstr>Inspection rate</vt:lpstr>
      <vt:lpstr>Automated static analysis</vt:lpstr>
      <vt:lpstr>Static analysis checks</vt:lpstr>
      <vt:lpstr>Stages of static analysis</vt:lpstr>
      <vt:lpstr>Stages of static analysis</vt:lpstr>
      <vt:lpstr>LINT static analysis</vt:lpstr>
      <vt:lpstr>Use of static analysis</vt:lpstr>
      <vt:lpstr>Verification and formal methods</vt:lpstr>
      <vt:lpstr>Arguments for formal methods</vt:lpstr>
      <vt:lpstr>Arguments against formal methods</vt:lpstr>
      <vt:lpstr>Cleanroom software development</vt:lpstr>
      <vt:lpstr>The Cleanroom process</vt:lpstr>
      <vt:lpstr>Cleanroom process characteristics</vt:lpstr>
      <vt:lpstr>Formal specification and inspections</vt:lpstr>
      <vt:lpstr>Cleanroom process teams</vt:lpstr>
      <vt:lpstr>Cleanroom process evaluation</vt:lpstr>
      <vt:lpstr>The testing process</vt:lpstr>
      <vt:lpstr>Testing phases</vt:lpstr>
      <vt:lpstr>Defect testing</vt:lpstr>
      <vt:lpstr>Testing process goals</vt:lpstr>
      <vt:lpstr>The software testing process</vt:lpstr>
      <vt:lpstr>Testing policies</vt:lpstr>
      <vt:lpstr>System testing</vt:lpstr>
      <vt:lpstr>Integration testing</vt:lpstr>
      <vt:lpstr>Incremental integration testing</vt:lpstr>
      <vt:lpstr>Testing approaches</vt:lpstr>
      <vt:lpstr>Release testing</vt:lpstr>
      <vt:lpstr>Black-box testing</vt:lpstr>
      <vt:lpstr>Testing guidelines</vt:lpstr>
      <vt:lpstr>Testing scenario</vt:lpstr>
      <vt:lpstr>System tests</vt:lpstr>
      <vt:lpstr>Use cases</vt:lpstr>
      <vt:lpstr>Collect weather data sequence chart</vt:lpstr>
      <vt:lpstr>Performance testing</vt:lpstr>
      <vt:lpstr>Stress testing</vt:lpstr>
      <vt:lpstr>Component testing</vt:lpstr>
      <vt:lpstr>Object class testing</vt:lpstr>
      <vt:lpstr>Weather station object interface</vt:lpstr>
      <vt:lpstr>Weather station testing</vt:lpstr>
      <vt:lpstr>Interface testing</vt:lpstr>
      <vt:lpstr>Interface testing</vt:lpstr>
      <vt:lpstr>Interface types</vt:lpstr>
      <vt:lpstr>Interface errors</vt:lpstr>
      <vt:lpstr>Interface testing guidelines</vt:lpstr>
      <vt:lpstr>Test case design</vt:lpstr>
      <vt:lpstr>Requirements based testing</vt:lpstr>
      <vt:lpstr>LIBSYS requirements</vt:lpstr>
      <vt:lpstr>LIBSYS tests</vt:lpstr>
      <vt:lpstr>Partition testing</vt:lpstr>
      <vt:lpstr>Equivalence partitioning</vt:lpstr>
      <vt:lpstr>Equivalence partitions</vt:lpstr>
      <vt:lpstr>Search routine specification</vt:lpstr>
      <vt:lpstr>Search routine - input partitions</vt:lpstr>
      <vt:lpstr>Testing guidelines (sequences)</vt:lpstr>
      <vt:lpstr>Search routine - input partitions</vt:lpstr>
      <vt:lpstr>Structural testing</vt:lpstr>
      <vt:lpstr>Structural testing</vt:lpstr>
      <vt:lpstr>Binary search - equiv. partitions</vt:lpstr>
      <vt:lpstr>Binary search equiv. partitions</vt:lpstr>
      <vt:lpstr>Binary search - test cases</vt:lpstr>
      <vt:lpstr>Path testing</vt:lpstr>
      <vt:lpstr>Binary search flow graph</vt:lpstr>
      <vt:lpstr>Independent paths</vt:lpstr>
      <vt:lpstr>Test automation</vt:lpstr>
      <vt:lpstr>A testing workbench</vt:lpstr>
      <vt:lpstr>Testing workbench adaptation</vt:lpstr>
      <vt:lpstr>Key points</vt:lpstr>
      <vt:lpstr>Key points</vt:lpstr>
      <vt:lpstr>Key points</vt:lpstr>
      <vt:lpstr>Key points</vt:lpstr>
      <vt:lpstr>Summary</vt:lpstr>
    </vt:vector>
  </TitlesOfParts>
  <Company>Dept. Of ISE, RVCE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Slides: Chap 1- Overview </dc:title>
  <dc:subject>Cryptography &amp; Network Security</dc:subject>
  <dc:creator>DEEPIKA C N</dc:creator>
  <cp:lastModifiedBy>EC02</cp:lastModifiedBy>
  <cp:revision>161</cp:revision>
  <dcterms:created xsi:type="dcterms:W3CDTF">2008-02-07T06:39:22Z</dcterms:created>
  <dcterms:modified xsi:type="dcterms:W3CDTF">2015-01-05T10:11:12Z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DEEPIKA C N</vt:lpwstr>
  </property>
  <property fmtid="{D5CDD505-2E9C-101B-9397-08002B2CF9AE}" pid="3" name="Recorded By">
    <vt:filetime>2008-07-01T18:30:00Z</vt:filetime>
  </property>
  <property fmtid="{D5CDD505-2E9C-101B-9397-08002B2CF9AE}" pid="4" name="Purpose">
    <vt:lpwstr>Lecture Slides</vt:lpwstr>
  </property>
  <property fmtid="{D5CDD505-2E9C-101B-9397-08002B2CF9AE}" pid="5" name="Reference">
    <vt:lpwstr>Book by William Stallings</vt:lpwstr>
  </property>
  <property fmtid="{D5CDD505-2E9C-101B-9397-08002B2CF9AE}" pid="6" name="Division">
    <vt:lpwstr>CS843</vt:lpwstr>
  </property>
</Properties>
</file>