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140"/>
  </p:notesMasterIdLst>
  <p:handoutMasterIdLst>
    <p:handoutMasterId r:id="rId141"/>
  </p:handoutMasterIdLst>
  <p:sldIdLst>
    <p:sldId id="257" r:id="rId2"/>
    <p:sldId id="281" r:id="rId3"/>
    <p:sldId id="284" r:id="rId4"/>
    <p:sldId id="285" r:id="rId5"/>
    <p:sldId id="286"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7" r:id="rId111"/>
    <p:sldId id="398" r:id="rId112"/>
    <p:sldId id="399" r:id="rId113"/>
    <p:sldId id="400" r:id="rId114"/>
    <p:sldId id="401" r:id="rId115"/>
    <p:sldId id="402" r:id="rId116"/>
    <p:sldId id="403" r:id="rId117"/>
    <p:sldId id="404" r:id="rId118"/>
    <p:sldId id="405" r:id="rId119"/>
    <p:sldId id="406" r:id="rId120"/>
    <p:sldId id="407" r:id="rId121"/>
    <p:sldId id="408" r:id="rId122"/>
    <p:sldId id="409" r:id="rId123"/>
    <p:sldId id="410" r:id="rId124"/>
    <p:sldId id="411" r:id="rId125"/>
    <p:sldId id="412" r:id="rId126"/>
    <p:sldId id="413" r:id="rId127"/>
    <p:sldId id="414" r:id="rId128"/>
    <p:sldId id="415" r:id="rId129"/>
    <p:sldId id="416" r:id="rId130"/>
    <p:sldId id="417" r:id="rId131"/>
    <p:sldId id="418" r:id="rId132"/>
    <p:sldId id="287" r:id="rId133"/>
    <p:sldId id="288" r:id="rId134"/>
    <p:sldId id="289" r:id="rId135"/>
    <p:sldId id="290" r:id="rId136"/>
    <p:sldId id="291" r:id="rId137"/>
    <p:sldId id="292" r:id="rId138"/>
    <p:sldId id="280" r:id="rId1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63" d="100"/>
          <a:sy n="63" d="100"/>
        </p:scale>
        <p:origin x="-6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95626084-EE4C-41A5-825A-DCAB2A363F5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443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158B76C0-26D1-4845-80FF-FBB9349CCB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CCA767BC-B0EC-4A74-B36D-329FB9CFEE8E}" type="slidenum">
              <a:rPr lang="en-US" smtClean="0">
                <a:latin typeface="Arial" pitchFamily="34" charset="0"/>
              </a:rPr>
              <a:pPr/>
              <a:t>1</a:t>
            </a:fld>
            <a:endParaRPr lang="en-US" smtClean="0">
              <a:latin typeface="Arial" pitchFamily="34" charset="0"/>
            </a:endParaRPr>
          </a:p>
        </p:txBody>
      </p:sp>
      <p:sp>
        <p:nvSpPr>
          <p:cNvPr id="145411" name="Rectangle 2"/>
          <p:cNvSpPr>
            <a:spLocks noRo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A46EF1D-B7E3-4C3E-8359-944050CA59EE}" type="slidenum">
              <a:rPr lang="en-US" smtClean="0">
                <a:latin typeface="Arial" pitchFamily="34" charset="0"/>
              </a:rPr>
              <a:pPr/>
              <a:t>20</a:t>
            </a:fld>
            <a:endParaRPr lang="en-US" smtClean="0">
              <a:latin typeface="Arial" pitchFamily="34" charset="0"/>
            </a:endParaRPr>
          </a:p>
        </p:txBody>
      </p:sp>
      <p:sp>
        <p:nvSpPr>
          <p:cNvPr id="154627"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4628"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5325F9A-7AD7-465F-BCE2-DB2B364AF6F1}" type="slidenum">
              <a:rPr lang="en-US" smtClean="0">
                <a:latin typeface="Arial" pitchFamily="34" charset="0"/>
              </a:rPr>
              <a:pPr/>
              <a:t>21</a:t>
            </a:fld>
            <a:endParaRPr lang="en-US" smtClean="0">
              <a:latin typeface="Arial" pitchFamily="34" charset="0"/>
            </a:endParaRPr>
          </a:p>
        </p:txBody>
      </p:sp>
      <p:sp>
        <p:nvSpPr>
          <p:cNvPr id="15565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5652"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270062E3-212C-4D21-A57A-580C1FE96CA9}" type="slidenum">
              <a:rPr lang="en-US" smtClean="0">
                <a:latin typeface="Arial" pitchFamily="34" charset="0"/>
              </a:rPr>
              <a:pPr/>
              <a:t>23</a:t>
            </a:fld>
            <a:endParaRPr lang="en-US" smtClean="0">
              <a:latin typeface="Arial" pitchFamily="34" charset="0"/>
            </a:endParaRPr>
          </a:p>
        </p:txBody>
      </p:sp>
      <p:sp>
        <p:nvSpPr>
          <p:cNvPr id="15667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6676"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D58AAA7-44A3-4260-8BFF-9A883F84E070}" type="slidenum">
              <a:rPr lang="en-US" smtClean="0">
                <a:latin typeface="Arial" pitchFamily="34" charset="0"/>
              </a:rPr>
              <a:pPr/>
              <a:t>24</a:t>
            </a:fld>
            <a:endParaRPr lang="en-US" smtClean="0">
              <a:latin typeface="Arial" pitchFamily="34" charset="0"/>
            </a:endParaRPr>
          </a:p>
        </p:txBody>
      </p:sp>
      <p:sp>
        <p:nvSpPr>
          <p:cNvPr id="15769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7700"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01593DE-A60A-4124-A0FD-B1E9080310A4}" type="slidenum">
              <a:rPr lang="en-US" smtClean="0">
                <a:latin typeface="Arial" pitchFamily="34" charset="0"/>
              </a:rPr>
              <a:pPr/>
              <a:t>25</a:t>
            </a:fld>
            <a:endParaRPr lang="en-US" smtClean="0">
              <a:latin typeface="Arial" pitchFamily="34" charset="0"/>
            </a:endParaRPr>
          </a:p>
        </p:txBody>
      </p:sp>
      <p:sp>
        <p:nvSpPr>
          <p:cNvPr id="15872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8724"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373E6511-94FB-4503-B718-C3FC257D23D8}" type="slidenum">
              <a:rPr lang="en-US" smtClean="0">
                <a:latin typeface="Arial" pitchFamily="34" charset="0"/>
              </a:rPr>
              <a:pPr/>
              <a:t>40</a:t>
            </a:fld>
            <a:endParaRPr lang="en-US" smtClean="0">
              <a:latin typeface="Arial" pitchFamily="34" charset="0"/>
            </a:endParaRPr>
          </a:p>
        </p:txBody>
      </p:sp>
      <p:sp>
        <p:nvSpPr>
          <p:cNvPr id="15974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5974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FF79207-874C-44F7-9BE7-83F1D66CDDFB}" type="slidenum">
              <a:rPr lang="en-US" smtClean="0">
                <a:latin typeface="Arial" pitchFamily="34" charset="0"/>
              </a:rPr>
              <a:pPr/>
              <a:t>41</a:t>
            </a:fld>
            <a:endParaRPr lang="en-US" smtClean="0">
              <a:latin typeface="Arial" pitchFamily="34" charset="0"/>
            </a:endParaRPr>
          </a:p>
        </p:txBody>
      </p:sp>
      <p:sp>
        <p:nvSpPr>
          <p:cNvPr id="16077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077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70CD0E1-C7C7-477A-A147-F652B2FF967E}" type="slidenum">
              <a:rPr lang="en-US" smtClean="0">
                <a:latin typeface="Arial" pitchFamily="34" charset="0"/>
              </a:rPr>
              <a:pPr/>
              <a:t>43</a:t>
            </a:fld>
            <a:endParaRPr lang="en-US" smtClean="0">
              <a:latin typeface="Arial" pitchFamily="34" charset="0"/>
            </a:endParaRPr>
          </a:p>
        </p:txBody>
      </p:sp>
      <p:sp>
        <p:nvSpPr>
          <p:cNvPr id="16179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179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15637272-0EC1-45C3-93C2-13E53D4CBF03}" type="slidenum">
              <a:rPr lang="en-US" smtClean="0">
                <a:latin typeface="Arial" pitchFamily="34" charset="0"/>
              </a:rPr>
              <a:pPr/>
              <a:t>44</a:t>
            </a:fld>
            <a:endParaRPr lang="en-US" smtClean="0">
              <a:latin typeface="Arial" pitchFamily="34" charset="0"/>
            </a:endParaRPr>
          </a:p>
        </p:txBody>
      </p:sp>
      <p:sp>
        <p:nvSpPr>
          <p:cNvPr id="16281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282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50A1EE5C-6854-45E7-B912-377B4C09CB67}" type="slidenum">
              <a:rPr lang="en-US" smtClean="0">
                <a:latin typeface="Arial" pitchFamily="34" charset="0"/>
              </a:rPr>
              <a:pPr/>
              <a:t>49</a:t>
            </a:fld>
            <a:endParaRPr lang="en-US" smtClean="0">
              <a:latin typeface="Arial" pitchFamily="34" charset="0"/>
            </a:endParaRPr>
          </a:p>
        </p:txBody>
      </p:sp>
      <p:sp>
        <p:nvSpPr>
          <p:cNvPr id="16384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384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DECEA59-429A-4FAD-A220-2D96F3A476C0}" type="slidenum">
              <a:rPr lang="en-US" smtClean="0">
                <a:latin typeface="Arial" pitchFamily="34" charset="0"/>
              </a:rPr>
              <a:pPr/>
              <a:t>6</a:t>
            </a:fld>
            <a:endParaRPr lang="en-US" smtClean="0">
              <a:latin typeface="Arial" pitchFamily="34" charset="0"/>
            </a:endParaRPr>
          </a:p>
        </p:txBody>
      </p:sp>
      <p:sp>
        <p:nvSpPr>
          <p:cNvPr id="14643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46436"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647D0036-D68F-4213-B2BE-771AEE7DF2BE}" type="slidenum">
              <a:rPr lang="en-US" smtClean="0">
                <a:latin typeface="Arial" pitchFamily="34" charset="0"/>
              </a:rPr>
              <a:pPr/>
              <a:t>50</a:t>
            </a:fld>
            <a:endParaRPr lang="en-US" smtClean="0">
              <a:latin typeface="Arial" pitchFamily="34" charset="0"/>
            </a:endParaRPr>
          </a:p>
        </p:txBody>
      </p:sp>
      <p:sp>
        <p:nvSpPr>
          <p:cNvPr id="16486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486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5FEED60-1540-4C72-AE37-D59EA231110D}" type="slidenum">
              <a:rPr lang="en-US" smtClean="0">
                <a:latin typeface="Arial" pitchFamily="34" charset="0"/>
              </a:rPr>
              <a:pPr/>
              <a:t>51</a:t>
            </a:fld>
            <a:endParaRPr lang="en-US" smtClean="0">
              <a:latin typeface="Arial" pitchFamily="34" charset="0"/>
            </a:endParaRPr>
          </a:p>
        </p:txBody>
      </p:sp>
      <p:sp>
        <p:nvSpPr>
          <p:cNvPr id="16589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589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B3FA04B6-4CDA-42D2-861B-FBE42A23EDF1}" type="slidenum">
              <a:rPr lang="en-US" smtClean="0">
                <a:latin typeface="Arial" pitchFamily="34" charset="0"/>
              </a:rPr>
              <a:pPr/>
              <a:t>53</a:t>
            </a:fld>
            <a:endParaRPr lang="en-US" smtClean="0">
              <a:latin typeface="Arial" pitchFamily="34" charset="0"/>
            </a:endParaRPr>
          </a:p>
        </p:txBody>
      </p:sp>
      <p:sp>
        <p:nvSpPr>
          <p:cNvPr id="16691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691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BD4CBE5-4060-4EB1-8974-71F1D9329247}" type="slidenum">
              <a:rPr lang="en-US" smtClean="0">
                <a:latin typeface="Arial" pitchFamily="34" charset="0"/>
              </a:rPr>
              <a:pPr/>
              <a:t>54</a:t>
            </a:fld>
            <a:endParaRPr lang="en-US" smtClean="0">
              <a:latin typeface="Arial" pitchFamily="34" charset="0"/>
            </a:endParaRPr>
          </a:p>
        </p:txBody>
      </p:sp>
      <p:sp>
        <p:nvSpPr>
          <p:cNvPr id="16793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794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F0ACCAC5-35D1-4F21-8871-A3F195BE6F02}" type="slidenum">
              <a:rPr lang="en-US" smtClean="0">
                <a:latin typeface="Arial" pitchFamily="34" charset="0"/>
              </a:rPr>
              <a:pPr/>
              <a:t>57</a:t>
            </a:fld>
            <a:endParaRPr lang="en-US" smtClean="0">
              <a:latin typeface="Arial" pitchFamily="34" charset="0"/>
            </a:endParaRPr>
          </a:p>
        </p:txBody>
      </p:sp>
      <p:sp>
        <p:nvSpPr>
          <p:cNvPr id="16896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896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37DDB788-6E2C-4AD2-90DD-F7B7E58F897D}" type="slidenum">
              <a:rPr lang="en-US" smtClean="0">
                <a:latin typeface="Arial" pitchFamily="34" charset="0"/>
              </a:rPr>
              <a:pPr/>
              <a:t>59</a:t>
            </a:fld>
            <a:endParaRPr lang="en-US" smtClean="0">
              <a:latin typeface="Arial" pitchFamily="34" charset="0"/>
            </a:endParaRPr>
          </a:p>
        </p:txBody>
      </p:sp>
      <p:sp>
        <p:nvSpPr>
          <p:cNvPr id="16998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6998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CE9752F-1530-4122-9760-863311CDF31B}" type="slidenum">
              <a:rPr lang="en-US" smtClean="0">
                <a:latin typeface="Arial" pitchFamily="34" charset="0"/>
              </a:rPr>
              <a:pPr/>
              <a:t>63</a:t>
            </a:fld>
            <a:endParaRPr lang="en-US" smtClean="0">
              <a:latin typeface="Arial" pitchFamily="34" charset="0"/>
            </a:endParaRPr>
          </a:p>
        </p:txBody>
      </p:sp>
      <p:sp>
        <p:nvSpPr>
          <p:cNvPr id="17101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101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7167BF6-B6AA-498F-AD82-FDDCB40C9666}" type="slidenum">
              <a:rPr lang="en-US" smtClean="0">
                <a:latin typeface="Arial" pitchFamily="34" charset="0"/>
              </a:rPr>
              <a:pPr/>
              <a:t>65</a:t>
            </a:fld>
            <a:endParaRPr lang="en-US" smtClean="0">
              <a:latin typeface="Arial" pitchFamily="34" charset="0"/>
            </a:endParaRPr>
          </a:p>
        </p:txBody>
      </p:sp>
      <p:sp>
        <p:nvSpPr>
          <p:cNvPr id="17203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203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5FB3DBB0-17F1-42C4-98C4-9132C6F53C89}" type="slidenum">
              <a:rPr lang="en-US" smtClean="0">
                <a:latin typeface="Arial" pitchFamily="34" charset="0"/>
              </a:rPr>
              <a:pPr/>
              <a:t>71</a:t>
            </a:fld>
            <a:endParaRPr lang="en-US" smtClean="0">
              <a:latin typeface="Arial" pitchFamily="34" charset="0"/>
            </a:endParaRPr>
          </a:p>
        </p:txBody>
      </p:sp>
      <p:sp>
        <p:nvSpPr>
          <p:cNvPr id="17305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306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6E3CFEE8-5D73-4C39-AC48-42DF8E97263C}" type="slidenum">
              <a:rPr lang="en-US" smtClean="0">
                <a:latin typeface="Arial" pitchFamily="34" charset="0"/>
              </a:rPr>
              <a:pPr/>
              <a:t>72</a:t>
            </a:fld>
            <a:endParaRPr lang="en-US" smtClean="0">
              <a:latin typeface="Arial" pitchFamily="34" charset="0"/>
            </a:endParaRPr>
          </a:p>
        </p:txBody>
      </p:sp>
      <p:sp>
        <p:nvSpPr>
          <p:cNvPr id="17408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408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76DB3A12-0D80-4D4F-985D-76053971ED85}" type="slidenum">
              <a:rPr lang="en-US" smtClean="0">
                <a:latin typeface="Arial" pitchFamily="34" charset="0"/>
              </a:rPr>
              <a:pPr/>
              <a:t>7</a:t>
            </a:fld>
            <a:endParaRPr lang="en-US" smtClean="0">
              <a:latin typeface="Arial" pitchFamily="34" charset="0"/>
            </a:endParaRPr>
          </a:p>
        </p:txBody>
      </p:sp>
      <p:sp>
        <p:nvSpPr>
          <p:cNvPr id="14745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47460"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10F696CC-3E11-40CD-B3E1-0954313AA423}" type="slidenum">
              <a:rPr lang="en-US" smtClean="0">
                <a:latin typeface="Arial" pitchFamily="34" charset="0"/>
              </a:rPr>
              <a:pPr/>
              <a:t>74</a:t>
            </a:fld>
            <a:endParaRPr lang="en-US" smtClean="0">
              <a:latin typeface="Arial" pitchFamily="34" charset="0"/>
            </a:endParaRPr>
          </a:p>
        </p:txBody>
      </p:sp>
      <p:sp>
        <p:nvSpPr>
          <p:cNvPr id="17510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510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91724FBA-E282-4932-B0E4-1C728FAF7178}" type="slidenum">
              <a:rPr lang="en-US" smtClean="0">
                <a:latin typeface="Arial" pitchFamily="34" charset="0"/>
              </a:rPr>
              <a:pPr/>
              <a:t>80</a:t>
            </a:fld>
            <a:endParaRPr lang="en-US" smtClean="0">
              <a:latin typeface="Arial" pitchFamily="34" charset="0"/>
            </a:endParaRPr>
          </a:p>
        </p:txBody>
      </p:sp>
      <p:sp>
        <p:nvSpPr>
          <p:cNvPr id="17613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613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8E90C996-DFE8-415A-A945-32CFF09A044B}" type="slidenum">
              <a:rPr lang="en-US" smtClean="0">
                <a:latin typeface="Arial" pitchFamily="34" charset="0"/>
              </a:rPr>
              <a:pPr/>
              <a:t>83</a:t>
            </a:fld>
            <a:endParaRPr lang="en-US" smtClean="0">
              <a:latin typeface="Arial" pitchFamily="34" charset="0"/>
            </a:endParaRPr>
          </a:p>
        </p:txBody>
      </p:sp>
      <p:sp>
        <p:nvSpPr>
          <p:cNvPr id="17715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715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03644AA-F1D5-4509-8166-61CB7C7F7AF4}" type="slidenum">
              <a:rPr lang="en-US" smtClean="0">
                <a:latin typeface="Arial" pitchFamily="34" charset="0"/>
              </a:rPr>
              <a:pPr/>
              <a:t>84</a:t>
            </a:fld>
            <a:endParaRPr lang="en-US" smtClean="0">
              <a:latin typeface="Arial" pitchFamily="34" charset="0"/>
            </a:endParaRPr>
          </a:p>
        </p:txBody>
      </p:sp>
      <p:sp>
        <p:nvSpPr>
          <p:cNvPr id="17817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818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B0253D6-2990-4B38-81A0-DAF9E188C4DC}" type="slidenum">
              <a:rPr lang="en-US" smtClean="0">
                <a:latin typeface="Arial" pitchFamily="34" charset="0"/>
              </a:rPr>
              <a:pPr/>
              <a:t>85</a:t>
            </a:fld>
            <a:endParaRPr lang="en-US" smtClean="0">
              <a:latin typeface="Arial" pitchFamily="34" charset="0"/>
            </a:endParaRPr>
          </a:p>
        </p:txBody>
      </p:sp>
      <p:sp>
        <p:nvSpPr>
          <p:cNvPr id="17920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7920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5281D444-E800-40A8-913B-9B83B3B0F0EA}" type="slidenum">
              <a:rPr lang="en-US" smtClean="0">
                <a:latin typeface="Arial" pitchFamily="34" charset="0"/>
              </a:rPr>
              <a:pPr/>
              <a:t>86</a:t>
            </a:fld>
            <a:endParaRPr lang="en-US" smtClean="0">
              <a:latin typeface="Arial" pitchFamily="34" charset="0"/>
            </a:endParaRPr>
          </a:p>
        </p:txBody>
      </p:sp>
      <p:sp>
        <p:nvSpPr>
          <p:cNvPr id="18022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022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F8500B66-D4CB-40D6-B739-F7CF6CFBB79E}" type="slidenum">
              <a:rPr lang="en-US" smtClean="0">
                <a:latin typeface="Arial" pitchFamily="34" charset="0"/>
              </a:rPr>
              <a:pPr/>
              <a:t>87</a:t>
            </a:fld>
            <a:endParaRPr lang="en-US" smtClean="0">
              <a:latin typeface="Arial" pitchFamily="34" charset="0"/>
            </a:endParaRPr>
          </a:p>
        </p:txBody>
      </p:sp>
      <p:sp>
        <p:nvSpPr>
          <p:cNvPr id="18125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125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B2758283-6F7F-4535-84CC-3936FC023538}" type="slidenum">
              <a:rPr lang="en-US" smtClean="0">
                <a:latin typeface="Arial" pitchFamily="34" charset="0"/>
              </a:rPr>
              <a:pPr/>
              <a:t>93</a:t>
            </a:fld>
            <a:endParaRPr lang="en-US" smtClean="0">
              <a:latin typeface="Arial" pitchFamily="34" charset="0"/>
            </a:endParaRPr>
          </a:p>
        </p:txBody>
      </p:sp>
      <p:sp>
        <p:nvSpPr>
          <p:cNvPr id="18227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227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6390F5C-6D65-423E-A487-E528C7AA6AE2}" type="slidenum">
              <a:rPr lang="en-US" smtClean="0">
                <a:latin typeface="Arial" pitchFamily="34" charset="0"/>
              </a:rPr>
              <a:pPr/>
              <a:t>94</a:t>
            </a:fld>
            <a:endParaRPr lang="en-US" smtClean="0">
              <a:latin typeface="Arial" pitchFamily="34" charset="0"/>
            </a:endParaRPr>
          </a:p>
        </p:txBody>
      </p:sp>
      <p:sp>
        <p:nvSpPr>
          <p:cNvPr id="18329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330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228AF0D8-3C50-4798-B4E6-EC7D400FA4D0}" type="slidenum">
              <a:rPr lang="en-US" smtClean="0">
                <a:latin typeface="Arial" pitchFamily="34" charset="0"/>
              </a:rPr>
              <a:pPr/>
              <a:t>95</a:t>
            </a:fld>
            <a:endParaRPr lang="en-US" smtClean="0">
              <a:latin typeface="Arial" pitchFamily="34" charset="0"/>
            </a:endParaRPr>
          </a:p>
        </p:txBody>
      </p:sp>
      <p:sp>
        <p:nvSpPr>
          <p:cNvPr id="18432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432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393293C4-0E7A-4FAC-93AD-BEC9C3FAF601}" type="slidenum">
              <a:rPr lang="en-US" smtClean="0">
                <a:latin typeface="Arial" pitchFamily="34" charset="0"/>
              </a:rPr>
              <a:pPr/>
              <a:t>8</a:t>
            </a:fld>
            <a:endParaRPr lang="en-US" smtClean="0">
              <a:latin typeface="Arial" pitchFamily="34" charset="0"/>
            </a:endParaRPr>
          </a:p>
        </p:txBody>
      </p:sp>
      <p:sp>
        <p:nvSpPr>
          <p:cNvPr id="14848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48484"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2F65DCF4-4B6B-4559-A8B3-BA677337979A}" type="slidenum">
              <a:rPr lang="en-US" smtClean="0">
                <a:latin typeface="Arial" pitchFamily="34" charset="0"/>
              </a:rPr>
              <a:pPr/>
              <a:t>98</a:t>
            </a:fld>
            <a:endParaRPr lang="en-US" smtClean="0">
              <a:latin typeface="Arial" pitchFamily="34" charset="0"/>
            </a:endParaRPr>
          </a:p>
        </p:txBody>
      </p:sp>
      <p:sp>
        <p:nvSpPr>
          <p:cNvPr id="18534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534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53EEC02-BD9C-4B2E-8DC8-9688177C9F32}" type="slidenum">
              <a:rPr lang="en-US" smtClean="0">
                <a:latin typeface="Arial" pitchFamily="34" charset="0"/>
              </a:rPr>
              <a:pPr/>
              <a:t>100</a:t>
            </a:fld>
            <a:endParaRPr lang="en-US" smtClean="0">
              <a:latin typeface="Arial" pitchFamily="34" charset="0"/>
            </a:endParaRPr>
          </a:p>
        </p:txBody>
      </p:sp>
      <p:sp>
        <p:nvSpPr>
          <p:cNvPr id="18637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637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6B3A3134-D888-4EFF-AB25-9BEC6966CD3A}" type="slidenum">
              <a:rPr lang="en-US" smtClean="0">
                <a:latin typeface="Arial" pitchFamily="34" charset="0"/>
              </a:rPr>
              <a:pPr/>
              <a:t>102</a:t>
            </a:fld>
            <a:endParaRPr lang="en-US" smtClean="0">
              <a:latin typeface="Arial" pitchFamily="34" charset="0"/>
            </a:endParaRPr>
          </a:p>
        </p:txBody>
      </p:sp>
      <p:sp>
        <p:nvSpPr>
          <p:cNvPr id="18739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739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23E7DD39-AECC-48ED-8246-CDF7B6F4D247}" type="slidenum">
              <a:rPr lang="en-US" smtClean="0">
                <a:latin typeface="Arial" pitchFamily="34" charset="0"/>
              </a:rPr>
              <a:pPr/>
              <a:t>103</a:t>
            </a:fld>
            <a:endParaRPr lang="en-US" smtClean="0">
              <a:latin typeface="Arial" pitchFamily="34" charset="0"/>
            </a:endParaRPr>
          </a:p>
        </p:txBody>
      </p:sp>
      <p:sp>
        <p:nvSpPr>
          <p:cNvPr id="18841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842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778D2CB6-327A-410B-B661-7F5B43E8CA40}" type="slidenum">
              <a:rPr lang="en-US" smtClean="0">
                <a:latin typeface="Arial" pitchFamily="34" charset="0"/>
              </a:rPr>
              <a:pPr/>
              <a:t>106</a:t>
            </a:fld>
            <a:endParaRPr lang="en-US" smtClean="0">
              <a:latin typeface="Arial" pitchFamily="34" charset="0"/>
            </a:endParaRPr>
          </a:p>
        </p:txBody>
      </p:sp>
      <p:sp>
        <p:nvSpPr>
          <p:cNvPr id="18944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8944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26521DA-B298-45F5-96A2-C1C31B0F5F14}" type="slidenum">
              <a:rPr lang="en-US" smtClean="0">
                <a:latin typeface="Arial" pitchFamily="34" charset="0"/>
              </a:rPr>
              <a:pPr/>
              <a:t>109</a:t>
            </a:fld>
            <a:endParaRPr lang="en-US" smtClean="0">
              <a:latin typeface="Arial" pitchFamily="34" charset="0"/>
            </a:endParaRPr>
          </a:p>
        </p:txBody>
      </p:sp>
      <p:sp>
        <p:nvSpPr>
          <p:cNvPr id="19046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046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03CD4AAC-E338-48C2-B674-E1BD9DF5C4A5}" type="slidenum">
              <a:rPr lang="en-US" smtClean="0">
                <a:latin typeface="Arial" pitchFamily="34" charset="0"/>
              </a:rPr>
              <a:pPr/>
              <a:t>111</a:t>
            </a:fld>
            <a:endParaRPr lang="en-US" smtClean="0">
              <a:latin typeface="Arial" pitchFamily="34" charset="0"/>
            </a:endParaRPr>
          </a:p>
        </p:txBody>
      </p:sp>
      <p:sp>
        <p:nvSpPr>
          <p:cNvPr id="19149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149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88F1D114-68FC-41B2-A6F2-3507FE0AB603}" type="slidenum">
              <a:rPr lang="en-US" smtClean="0">
                <a:latin typeface="Arial" pitchFamily="34" charset="0"/>
              </a:rPr>
              <a:pPr/>
              <a:t>116</a:t>
            </a:fld>
            <a:endParaRPr lang="en-US" smtClean="0">
              <a:latin typeface="Arial" pitchFamily="34" charset="0"/>
            </a:endParaRPr>
          </a:p>
        </p:txBody>
      </p:sp>
      <p:sp>
        <p:nvSpPr>
          <p:cNvPr id="19251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2516" name="Rectangle 3"/>
          <p:cNvSpPr>
            <a:spLocks noChangeArrowheads="1" noTextEdit="1"/>
          </p:cNvSpPr>
          <p:nvPr>
            <p:ph type="sldImg"/>
          </p:nvPr>
        </p:nvSpPr>
        <p:spPr>
          <a:xfrm>
            <a:off x="1689100" y="781050"/>
            <a:ext cx="3454400" cy="2590800"/>
          </a:xfrm>
          <a:ln w="12700" cap="flat">
            <a:solidFill>
              <a:schemeClr val="tx1"/>
            </a:solid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46978585-0F7A-404E-AA76-BAC869EAA1A7}" type="slidenum">
              <a:rPr lang="en-US" smtClean="0">
                <a:latin typeface="Arial" pitchFamily="34" charset="0"/>
              </a:rPr>
              <a:pPr/>
              <a:t>122</a:t>
            </a:fld>
            <a:endParaRPr lang="en-US" smtClean="0">
              <a:latin typeface="Arial" pitchFamily="34" charset="0"/>
            </a:endParaRPr>
          </a:p>
        </p:txBody>
      </p:sp>
      <p:sp>
        <p:nvSpPr>
          <p:cNvPr id="19353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354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2D1F44F-2227-4286-81AE-4FC7004D6F7C}" type="slidenum">
              <a:rPr lang="en-US" smtClean="0">
                <a:latin typeface="Arial" pitchFamily="34" charset="0"/>
              </a:rPr>
              <a:pPr/>
              <a:t>124</a:t>
            </a:fld>
            <a:endParaRPr lang="en-US" smtClean="0">
              <a:latin typeface="Arial" pitchFamily="34" charset="0"/>
            </a:endParaRPr>
          </a:p>
        </p:txBody>
      </p:sp>
      <p:sp>
        <p:nvSpPr>
          <p:cNvPr id="19456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456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8C9C6B60-B5F7-4B7E-85DD-E83DB96D5880}" type="slidenum">
              <a:rPr lang="en-US" smtClean="0">
                <a:latin typeface="Arial" pitchFamily="34" charset="0"/>
              </a:rPr>
              <a:pPr/>
              <a:t>9</a:t>
            </a:fld>
            <a:endParaRPr lang="en-US" smtClean="0">
              <a:latin typeface="Arial" pitchFamily="34" charset="0"/>
            </a:endParaRPr>
          </a:p>
        </p:txBody>
      </p:sp>
      <p:sp>
        <p:nvSpPr>
          <p:cNvPr id="149507"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49508"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41CD4C16-DCFD-4346-852B-1538CDEFA3DB}" type="slidenum">
              <a:rPr lang="en-US" smtClean="0">
                <a:latin typeface="Arial" pitchFamily="34" charset="0"/>
              </a:rPr>
              <a:pPr/>
              <a:t>126</a:t>
            </a:fld>
            <a:endParaRPr lang="en-US" smtClean="0">
              <a:latin typeface="Arial" pitchFamily="34" charset="0"/>
            </a:endParaRPr>
          </a:p>
        </p:txBody>
      </p:sp>
      <p:sp>
        <p:nvSpPr>
          <p:cNvPr id="19558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558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6D1AFC03-12FD-43FB-B0F4-E56FDB06E773}" type="slidenum">
              <a:rPr lang="en-US" smtClean="0">
                <a:latin typeface="Arial" pitchFamily="34" charset="0"/>
              </a:rPr>
              <a:pPr/>
              <a:t>128</a:t>
            </a:fld>
            <a:endParaRPr lang="en-US" smtClean="0">
              <a:latin typeface="Arial" pitchFamily="34" charset="0"/>
            </a:endParaRPr>
          </a:p>
        </p:txBody>
      </p:sp>
      <p:sp>
        <p:nvSpPr>
          <p:cNvPr id="19661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latin typeface="Arial" pitchFamily="34" charset="0"/>
            </a:endParaRPr>
          </a:p>
        </p:txBody>
      </p:sp>
      <p:sp>
        <p:nvSpPr>
          <p:cNvPr id="19661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11A12CEC-4C0F-4535-9BAF-E47EE416F941}" type="slidenum">
              <a:rPr lang="en-US" smtClean="0">
                <a:latin typeface="Arial" pitchFamily="34" charset="0"/>
              </a:rPr>
              <a:pPr/>
              <a:t>132</a:t>
            </a:fld>
            <a:endParaRPr lang="en-US" smtClean="0">
              <a:latin typeface="Arial" pitchFamily="34" charset="0"/>
            </a:endParaRPr>
          </a:p>
        </p:txBody>
      </p:sp>
      <p:sp>
        <p:nvSpPr>
          <p:cNvPr id="19763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97636"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6719484D-F38C-4642-82D4-3F633DB10977}" type="slidenum">
              <a:rPr lang="en-US" smtClean="0">
                <a:latin typeface="Arial" pitchFamily="34" charset="0"/>
              </a:rPr>
              <a:pPr/>
              <a:t>133</a:t>
            </a:fld>
            <a:endParaRPr lang="en-US" smtClean="0">
              <a:latin typeface="Arial" pitchFamily="34" charset="0"/>
            </a:endParaRPr>
          </a:p>
        </p:txBody>
      </p:sp>
      <p:sp>
        <p:nvSpPr>
          <p:cNvPr id="19865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98660"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A6FE0A25-7CD7-42B9-992F-36AF1CEB1280}" type="slidenum">
              <a:rPr lang="en-US" smtClean="0">
                <a:latin typeface="Arial" pitchFamily="34" charset="0"/>
              </a:rPr>
              <a:pPr/>
              <a:t>138</a:t>
            </a:fld>
            <a:endParaRPr lang="en-US" smtClean="0">
              <a:latin typeface="Arial" pitchFamily="34" charset="0"/>
            </a:endParaRPr>
          </a:p>
        </p:txBody>
      </p:sp>
      <p:sp>
        <p:nvSpPr>
          <p:cNvPr id="199683" name="Rectangle 2"/>
          <p:cNvSpPr>
            <a:spLocks noRo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730B1231-DD62-4705-8583-75A47E2A7E18}" type="slidenum">
              <a:rPr lang="en-US" smtClean="0">
                <a:latin typeface="Arial" pitchFamily="34" charset="0"/>
              </a:rPr>
              <a:pPr/>
              <a:t>11</a:t>
            </a:fld>
            <a:endParaRPr lang="en-US" smtClean="0">
              <a:latin typeface="Arial" pitchFamily="34" charset="0"/>
            </a:endParaRPr>
          </a:p>
        </p:txBody>
      </p:sp>
      <p:sp>
        <p:nvSpPr>
          <p:cNvPr id="15053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0532"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80772B2-8AB5-46E6-AB2F-B738E3FEB79E}" type="slidenum">
              <a:rPr lang="en-US" smtClean="0">
                <a:latin typeface="Arial" pitchFamily="34" charset="0"/>
              </a:rPr>
              <a:pPr/>
              <a:t>13</a:t>
            </a:fld>
            <a:endParaRPr lang="en-US" smtClean="0">
              <a:latin typeface="Arial" pitchFamily="34" charset="0"/>
            </a:endParaRPr>
          </a:p>
        </p:txBody>
      </p:sp>
      <p:sp>
        <p:nvSpPr>
          <p:cNvPr id="15155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1556"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186AC20D-458F-44B3-886D-3317AD91645E}" type="slidenum">
              <a:rPr lang="en-US" smtClean="0">
                <a:latin typeface="Arial" pitchFamily="34" charset="0"/>
              </a:rPr>
              <a:pPr/>
              <a:t>17</a:t>
            </a:fld>
            <a:endParaRPr lang="en-US" smtClean="0">
              <a:latin typeface="Arial" pitchFamily="34" charset="0"/>
            </a:endParaRPr>
          </a:p>
        </p:txBody>
      </p:sp>
      <p:sp>
        <p:nvSpPr>
          <p:cNvPr id="15257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2580"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E246D170-1B2B-4476-BE2D-233AED2CC37A}" type="slidenum">
              <a:rPr lang="en-US" smtClean="0">
                <a:latin typeface="Arial" pitchFamily="34" charset="0"/>
              </a:rPr>
              <a:pPr/>
              <a:t>18</a:t>
            </a:fld>
            <a:endParaRPr lang="en-US" smtClean="0">
              <a:latin typeface="Arial" pitchFamily="34" charset="0"/>
            </a:endParaRPr>
          </a:p>
        </p:txBody>
      </p:sp>
      <p:sp>
        <p:nvSpPr>
          <p:cNvPr id="15360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53604" name="Rectangle 3"/>
          <p:cNvSpPr>
            <a:spLocks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41455221-1AA8-4991-A697-023B4E9FEA1B}"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9B96C3DA-EADD-4FED-B434-3D43B10041DB}"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98DDF571-BD8F-4685-BE97-8F38FD751175}"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758C261E-1357-4AC4-B662-FDEF4F667A92}"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DB922BAB-330B-4A4C-B5B7-94200EECE41F}"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6E95EE2D-F9C2-4602-B7CB-C786DAE90755}"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Deepika C N                 RVCE    </a:t>
            </a:r>
            <a:endParaRPr lang="en-US"/>
          </a:p>
        </p:txBody>
      </p:sp>
      <p:sp>
        <p:nvSpPr>
          <p:cNvPr id="9" name="Slide Number Placeholder 8"/>
          <p:cNvSpPr>
            <a:spLocks noGrp="1"/>
          </p:cNvSpPr>
          <p:nvPr>
            <p:ph type="sldNum" sz="quarter" idx="12"/>
          </p:nvPr>
        </p:nvSpPr>
        <p:spPr/>
        <p:txBody>
          <a:bodyPr/>
          <a:lstStyle/>
          <a:p>
            <a:pPr>
              <a:defRPr/>
            </a:pPr>
            <a:fld id="{5765CA3D-C8C4-4462-8027-3439C28E7E20}"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Deepika C N                 RVCE    </a:t>
            </a:r>
            <a:endParaRPr lang="en-US"/>
          </a:p>
        </p:txBody>
      </p:sp>
      <p:sp>
        <p:nvSpPr>
          <p:cNvPr id="5" name="Slide Number Placeholder 4"/>
          <p:cNvSpPr>
            <a:spLocks noGrp="1"/>
          </p:cNvSpPr>
          <p:nvPr>
            <p:ph type="sldNum" sz="quarter" idx="12"/>
          </p:nvPr>
        </p:nvSpPr>
        <p:spPr/>
        <p:txBody>
          <a:bodyPr/>
          <a:lstStyle/>
          <a:p>
            <a:pPr>
              <a:defRPr/>
            </a:pPr>
            <a:fld id="{7368A395-6FFA-4954-9DD6-DBE473F9EDC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Deepika C N                 RVCE    </a:t>
            </a:r>
            <a:endParaRPr lang="en-US"/>
          </a:p>
        </p:txBody>
      </p:sp>
      <p:sp>
        <p:nvSpPr>
          <p:cNvPr id="4" name="Slide Number Placeholder 3"/>
          <p:cNvSpPr>
            <a:spLocks noGrp="1"/>
          </p:cNvSpPr>
          <p:nvPr>
            <p:ph type="sldNum" sz="quarter" idx="12"/>
          </p:nvPr>
        </p:nvSpPr>
        <p:spPr/>
        <p:txBody>
          <a:bodyPr/>
          <a:lstStyle/>
          <a:p>
            <a:pPr>
              <a:defRPr/>
            </a:pPr>
            <a:fld id="{97A4FC93-C6FD-4C41-AB82-AA15625CD2F0}"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B7AE7967-E3AC-4658-AFF6-9F1571DB3320}"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ADE187D5-083D-4F86-BA09-53710561E688}"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Deepika C N                 RVCE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6A2295F-6CD0-460A-AD9D-BD1BEA3B8EB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med">
    <p:random/>
  </p:transition>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Microsoft_Office_Word_97_-_2003_Document22.doc"/><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Microsoft_Office_Word_97_-_2003_Document23.doc"/><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Microsoft_Office_Word_97_-_2003_Document24.doc"/><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Microsoft_Office_Word_97_-_2003_Document26.doc"/></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Microsoft_Office_Word_97_-_2003_Document10.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Microsoft_Office_Word_97_-_2003_Document11.doc"/></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Document13.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Microsoft_Office_Word_97_-_2003_Document14.doc"/></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Office_Word_97_-_2003_Document16.doc"/><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Office_Word_97_-_2003_Document17.doc"/><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Office_Word_97_-_2003_Document18.doc"/><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Office_Word_97_-_2003_Document19.doc"/><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Microsoft_Office_Word_97_-_2003_Document20.doc"/></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Microsoft_Office_Word_97_-_2003_Document21.doc"/><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219200" y="381000"/>
            <a:ext cx="7162800" cy="936625"/>
          </a:xfrm>
        </p:spPr>
        <p:txBody>
          <a:bodyPr/>
          <a:lstStyle/>
          <a:p>
            <a:pPr eaLnBrk="1" hangingPunct="1"/>
            <a:r>
              <a:rPr lang="en-US" smtClean="0"/>
              <a:t>Software Engineering</a:t>
            </a:r>
            <a:endParaRPr lang="en-AU" smtClean="0"/>
          </a:p>
        </p:txBody>
      </p:sp>
      <p:sp>
        <p:nvSpPr>
          <p:cNvPr id="29699" name="Rectangle 3"/>
          <p:cNvSpPr>
            <a:spLocks noGrp="1" noChangeArrowheads="1"/>
          </p:cNvSpPr>
          <p:nvPr>
            <p:ph type="subTitle" idx="1"/>
          </p:nvPr>
        </p:nvSpPr>
        <p:spPr>
          <a:xfrm>
            <a:off x="1143000" y="2590800"/>
            <a:ext cx="7543800" cy="3128963"/>
          </a:xfrm>
        </p:spPr>
        <p:txBody>
          <a:bodyPr/>
          <a:lstStyle/>
          <a:p>
            <a:pPr algn="l" eaLnBrk="1" hangingPunct="1"/>
            <a:r>
              <a:rPr lang="en-US" sz="1800" b="1" dirty="0" smtClean="0"/>
              <a:t>Text Book:</a:t>
            </a:r>
            <a:r>
              <a:rPr lang="en-US" sz="2800" dirty="0" smtClean="0"/>
              <a:t> by </a:t>
            </a:r>
            <a:r>
              <a:rPr lang="en-US" dirty="0" smtClean="0">
                <a:solidFill>
                  <a:schemeClr val="tx2"/>
                </a:solidFill>
              </a:rPr>
              <a:t>Ian </a:t>
            </a:r>
            <a:r>
              <a:rPr lang="en-US" dirty="0" err="1" smtClean="0">
                <a:solidFill>
                  <a:schemeClr val="tx2"/>
                </a:solidFill>
              </a:rPr>
              <a:t>Sommerville</a:t>
            </a:r>
            <a:r>
              <a:rPr lang="en-US" dirty="0" smtClean="0">
                <a:solidFill>
                  <a:schemeClr val="tx2"/>
                </a:solidFill>
              </a:rPr>
              <a:t>, </a:t>
            </a:r>
            <a:r>
              <a:rPr lang="en-US" dirty="0" smtClean="0"/>
              <a:t>9</a:t>
            </a:r>
            <a:r>
              <a:rPr lang="en-US" baseline="30000" dirty="0" smtClean="0"/>
              <a:t>th</a:t>
            </a:r>
            <a:r>
              <a:rPr lang="en-US" dirty="0" smtClean="0">
                <a:solidFill>
                  <a:schemeClr val="tx2"/>
                </a:solidFill>
              </a:rPr>
              <a:t> </a:t>
            </a:r>
            <a:r>
              <a:rPr lang="en-US" sz="2800" dirty="0" smtClean="0"/>
              <a:t> </a:t>
            </a:r>
            <a:r>
              <a:rPr lang="en-US" sz="2800" dirty="0" smtClean="0"/>
              <a:t>Edition</a:t>
            </a:r>
            <a:endParaRPr lang="en-US" sz="2800" dirty="0" smtClean="0">
              <a:solidFill>
                <a:schemeClr val="tx2"/>
              </a:solidFill>
            </a:endParaRPr>
          </a:p>
          <a:p>
            <a:pPr algn="l" eaLnBrk="1" hangingPunct="1"/>
            <a:endParaRPr lang="en-US" dirty="0" smtClean="0"/>
          </a:p>
          <a:p>
            <a:pPr algn="l" eaLnBrk="1" hangingPunct="1"/>
            <a:endParaRPr lang="en-US" dirty="0" smtClean="0"/>
          </a:p>
          <a:p>
            <a:pPr algn="l" eaLnBrk="1" hangingPunct="1"/>
            <a:r>
              <a:rPr lang="en-US" dirty="0" smtClean="0"/>
              <a:t>    </a:t>
            </a:r>
            <a:endParaRPr lang="en-AU" dirty="0" smtClean="0">
              <a:solidFill>
                <a:schemeClr val="tx2"/>
              </a:solidFill>
            </a:endParaRPr>
          </a:p>
        </p:txBody>
      </p:sp>
      <p:sp>
        <p:nvSpPr>
          <p:cNvPr id="29700" name="Text Box 4"/>
          <p:cNvSpPr txBox="1">
            <a:spLocks noChangeArrowheads="1"/>
          </p:cNvSpPr>
          <p:nvPr/>
        </p:nvSpPr>
        <p:spPr bwMode="auto">
          <a:xfrm>
            <a:off x="152400" y="914400"/>
            <a:ext cx="1143000" cy="366713"/>
          </a:xfrm>
          <a:prstGeom prst="rect">
            <a:avLst/>
          </a:prstGeom>
          <a:noFill/>
          <a:ln w="9525">
            <a:noFill/>
            <a:miter lim="800000"/>
            <a:headEnd/>
            <a:tailEnd/>
          </a:ln>
        </p:spPr>
        <p:txBody>
          <a:bodyPr>
            <a:spAutoFit/>
          </a:bodyPr>
          <a:lstStyle/>
          <a:p>
            <a:pPr>
              <a:spcBef>
                <a:spcPct val="50000"/>
              </a:spcBef>
            </a:pPr>
            <a:r>
              <a:rPr lang="en-US" b="1"/>
              <a:t>Subject:</a:t>
            </a:r>
          </a:p>
        </p:txBody>
      </p:sp>
      <p:sp>
        <p:nvSpPr>
          <p:cNvPr id="29701" name="Text Box 5"/>
          <p:cNvSpPr txBox="1">
            <a:spLocks noChangeArrowheads="1"/>
          </p:cNvSpPr>
          <p:nvPr/>
        </p:nvSpPr>
        <p:spPr bwMode="auto">
          <a:xfrm>
            <a:off x="228600" y="1905000"/>
            <a:ext cx="3886200" cy="366713"/>
          </a:xfrm>
          <a:prstGeom prst="rect">
            <a:avLst/>
          </a:prstGeom>
          <a:noFill/>
          <a:ln w="9525">
            <a:noFill/>
            <a:miter lim="800000"/>
            <a:headEnd/>
            <a:tailEnd/>
          </a:ln>
        </p:spPr>
        <p:txBody>
          <a:bodyPr>
            <a:spAutoFit/>
          </a:bodyPr>
          <a:lstStyle/>
          <a:p>
            <a:pPr>
              <a:spcBef>
                <a:spcPct val="50000"/>
              </a:spcBef>
            </a:pPr>
            <a:r>
              <a:rPr lang="en-US" b="1" dirty="0"/>
              <a:t>Subject Code: </a:t>
            </a:r>
            <a:r>
              <a:rPr lang="en-US" b="1" dirty="0" smtClean="0"/>
              <a:t>12IS62</a:t>
            </a:r>
            <a:endParaRPr lang="en-US" b="1" dirty="0"/>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Project staffing</a:t>
            </a:r>
          </a:p>
        </p:txBody>
      </p:sp>
      <p:sp>
        <p:nvSpPr>
          <p:cNvPr id="38916" name="Rectangle 3"/>
          <p:cNvSpPr>
            <a:spLocks noGrp="1" noChangeArrowheads="1"/>
          </p:cNvSpPr>
          <p:nvPr>
            <p:ph idx="1"/>
          </p:nvPr>
        </p:nvSpPr>
        <p:spPr>
          <a:noFill/>
        </p:spPr>
        <p:txBody>
          <a:bodyPr lIns="90840" tIns="44623" rIns="90840" bIns="44623"/>
          <a:lstStyle/>
          <a:p>
            <a:pPr eaLnBrk="1" hangingPunct="1">
              <a:lnSpc>
                <a:spcPct val="90000"/>
              </a:lnSpc>
            </a:pPr>
            <a:r>
              <a:rPr lang="en-GB" sz="2500" smtClean="0"/>
              <a:t>May not be possible to appoint the ideal people to work on a project</a:t>
            </a:r>
          </a:p>
          <a:p>
            <a:pPr lvl="1" eaLnBrk="1" hangingPunct="1">
              <a:lnSpc>
                <a:spcPct val="90000"/>
              </a:lnSpc>
            </a:pPr>
            <a:r>
              <a:rPr lang="en-GB" sz="2200" smtClean="0"/>
              <a:t>Project budget may not allow for the use of highly-paid staff;</a:t>
            </a:r>
          </a:p>
          <a:p>
            <a:pPr lvl="1" eaLnBrk="1" hangingPunct="1">
              <a:lnSpc>
                <a:spcPct val="90000"/>
              </a:lnSpc>
            </a:pPr>
            <a:r>
              <a:rPr lang="en-GB" sz="2200" smtClean="0"/>
              <a:t>Staff with the appropriate experience may not be available;</a:t>
            </a:r>
          </a:p>
          <a:p>
            <a:pPr lvl="1" eaLnBrk="1" hangingPunct="1">
              <a:lnSpc>
                <a:spcPct val="90000"/>
              </a:lnSpc>
            </a:pPr>
            <a:r>
              <a:rPr lang="en-GB" sz="2200" smtClean="0"/>
              <a:t>An organisation may wish to develop employee skills on a software project.</a:t>
            </a:r>
          </a:p>
          <a:p>
            <a:pPr eaLnBrk="1" hangingPunct="1">
              <a:lnSpc>
                <a:spcPct val="90000"/>
              </a:lnSpc>
            </a:pPr>
            <a:r>
              <a:rPr lang="en-GB" sz="2500" smtClean="0"/>
              <a:t>Managers have to work within these constraints especially when there are shortages of trained staff.</a:t>
            </a:r>
          </a:p>
        </p:txBody>
      </p:sp>
      <p:sp>
        <p:nvSpPr>
          <p:cNvPr id="38914" name="Slide Number Placeholder 5"/>
          <p:cNvSpPr>
            <a:spLocks noGrp="1"/>
          </p:cNvSpPr>
          <p:nvPr>
            <p:ph type="sldNum" sz="quarter" idx="12"/>
          </p:nvPr>
        </p:nvSpPr>
        <p:spPr>
          <a:noFill/>
        </p:spPr>
        <p:txBody>
          <a:bodyPr/>
          <a:lstStyle/>
          <a:p>
            <a:fld id="{19E99803-A595-46E6-B800-C3DB32080F6C}" type="slidenum">
              <a:rPr lang="en-US" smtClean="0"/>
              <a:pPr/>
              <a:t>10</a:t>
            </a:fld>
            <a:endParaRPr lang="en-US" smtClean="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noFill/>
        </p:spPr>
        <p:txBody>
          <a:bodyPr lIns="90840" tIns="44623" rIns="90840" bIns="44623"/>
          <a:lstStyle/>
          <a:p>
            <a:pPr eaLnBrk="1" hangingPunct="1"/>
            <a:r>
              <a:rPr lang="en-GB" smtClean="0"/>
              <a:t>Pricing to win</a:t>
            </a:r>
          </a:p>
        </p:txBody>
      </p:sp>
      <p:sp>
        <p:nvSpPr>
          <p:cNvPr id="109572" name="Rectangle 3"/>
          <p:cNvSpPr>
            <a:spLocks noGrp="1" noChangeArrowheads="1"/>
          </p:cNvSpPr>
          <p:nvPr>
            <p:ph idx="1"/>
          </p:nvPr>
        </p:nvSpPr>
        <p:spPr>
          <a:noFill/>
        </p:spPr>
        <p:txBody>
          <a:bodyPr lIns="90840" tIns="44623" rIns="90840" bIns="44623"/>
          <a:lstStyle/>
          <a:p>
            <a:pPr eaLnBrk="1" hangingPunct="1"/>
            <a:r>
              <a:rPr lang="en-GB" smtClean="0"/>
              <a:t>The project costs whatever the customer has to spend on it.</a:t>
            </a:r>
          </a:p>
          <a:p>
            <a:pPr eaLnBrk="1" hangingPunct="1"/>
            <a:r>
              <a:rPr lang="en-GB" smtClean="0"/>
              <a:t>Advantages: </a:t>
            </a:r>
          </a:p>
          <a:p>
            <a:pPr lvl="1" eaLnBrk="1" hangingPunct="1"/>
            <a:r>
              <a:rPr lang="en-GB" smtClean="0"/>
              <a:t>You get the contract.</a:t>
            </a:r>
          </a:p>
          <a:p>
            <a:pPr eaLnBrk="1" hangingPunct="1"/>
            <a:r>
              <a:rPr lang="en-GB" smtClean="0"/>
              <a:t>Disadvantages: </a:t>
            </a:r>
          </a:p>
          <a:p>
            <a:pPr lvl="1" eaLnBrk="1" hangingPunct="1"/>
            <a:r>
              <a:rPr lang="en-GB" smtClean="0"/>
              <a:t>The probability that the customer gets the system he or she wants is small. Costs do not accurately reflect the work required.</a:t>
            </a:r>
          </a:p>
        </p:txBody>
      </p:sp>
      <p:sp>
        <p:nvSpPr>
          <p:cNvPr id="109570" name="Slide Number Placeholder 5"/>
          <p:cNvSpPr>
            <a:spLocks noGrp="1"/>
          </p:cNvSpPr>
          <p:nvPr>
            <p:ph type="sldNum" sz="quarter" idx="12"/>
          </p:nvPr>
        </p:nvSpPr>
        <p:spPr>
          <a:noFill/>
        </p:spPr>
        <p:txBody>
          <a:bodyPr/>
          <a:lstStyle/>
          <a:p>
            <a:fld id="{D9A9A13E-26AF-4DA2-8642-33E295500D18}" type="slidenum">
              <a:rPr lang="en-US" smtClean="0"/>
              <a:pPr/>
              <a:t>100</a:t>
            </a:fld>
            <a:endParaRPr lang="en-US" smtClean="0"/>
          </a:p>
        </p:txBody>
      </p:sp>
    </p:spTree>
  </p:cSld>
  <p:clrMapOvr>
    <a:masterClrMapping/>
  </p:clrMapOvr>
  <p:transition advTm="200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pPr eaLnBrk="1" hangingPunct="1"/>
            <a:r>
              <a:rPr lang="en-GB" sz="4000" smtClean="0"/>
              <a:t>Top-down and bottom-up estimation</a:t>
            </a:r>
            <a:endParaRPr lang="en-GB" smtClean="0"/>
          </a:p>
        </p:txBody>
      </p:sp>
      <p:sp>
        <p:nvSpPr>
          <p:cNvPr id="110596" name="Rectangle 3"/>
          <p:cNvSpPr>
            <a:spLocks noGrp="1" noChangeArrowheads="1"/>
          </p:cNvSpPr>
          <p:nvPr>
            <p:ph idx="1"/>
          </p:nvPr>
        </p:nvSpPr>
        <p:spPr/>
        <p:txBody>
          <a:bodyPr/>
          <a:lstStyle/>
          <a:p>
            <a:pPr marL="488950" indent="-488950" defTabSz="962025" eaLnBrk="1" hangingPunct="1">
              <a:lnSpc>
                <a:spcPct val="90000"/>
              </a:lnSpc>
            </a:pPr>
            <a:r>
              <a:rPr lang="en-GB" sz="2800" smtClean="0"/>
              <a:t>Any of these approaches may be used top-down or bottom-up.</a:t>
            </a:r>
          </a:p>
          <a:p>
            <a:pPr marL="488950" indent="-488950" defTabSz="962025" eaLnBrk="1" hangingPunct="1">
              <a:lnSpc>
                <a:spcPct val="90000"/>
              </a:lnSpc>
            </a:pPr>
            <a:r>
              <a:rPr lang="en-GB" sz="2800" smtClean="0"/>
              <a:t>Top-down</a:t>
            </a:r>
          </a:p>
          <a:p>
            <a:pPr marL="1089025" lvl="1" indent="-479425" defTabSz="962025" eaLnBrk="1" hangingPunct="1">
              <a:lnSpc>
                <a:spcPct val="90000"/>
              </a:lnSpc>
            </a:pPr>
            <a:r>
              <a:rPr lang="en-GB" sz="2400" smtClean="0"/>
              <a:t>Start at the system level and assess the overall system functionality and how this is delivered through sub-systems.</a:t>
            </a:r>
          </a:p>
          <a:p>
            <a:pPr marL="488950" indent="-488950" defTabSz="962025" eaLnBrk="1" hangingPunct="1">
              <a:lnSpc>
                <a:spcPct val="90000"/>
              </a:lnSpc>
            </a:pPr>
            <a:r>
              <a:rPr lang="en-GB" sz="2800" smtClean="0"/>
              <a:t>Bottom-up</a:t>
            </a:r>
          </a:p>
          <a:p>
            <a:pPr marL="1089025" lvl="1" indent="-479425" defTabSz="962025" eaLnBrk="1" hangingPunct="1">
              <a:lnSpc>
                <a:spcPct val="90000"/>
              </a:lnSpc>
            </a:pPr>
            <a:r>
              <a:rPr lang="en-GB" sz="2400" smtClean="0"/>
              <a:t>Start at the component level and estimate the effort required for each component. Add these efforts to reach a final estimate.</a:t>
            </a:r>
          </a:p>
        </p:txBody>
      </p:sp>
      <p:sp>
        <p:nvSpPr>
          <p:cNvPr id="110594" name="Slide Number Placeholder 5"/>
          <p:cNvSpPr>
            <a:spLocks noGrp="1"/>
          </p:cNvSpPr>
          <p:nvPr>
            <p:ph type="sldNum" sz="quarter" idx="12"/>
          </p:nvPr>
        </p:nvSpPr>
        <p:spPr>
          <a:noFill/>
        </p:spPr>
        <p:txBody>
          <a:bodyPr/>
          <a:lstStyle/>
          <a:p>
            <a:fld id="{3EA80B14-499A-41B4-AC91-D09CCFABECFF}" type="slidenum">
              <a:rPr lang="en-US" smtClean="0"/>
              <a:pPr/>
              <a:t>101</a:t>
            </a:fld>
            <a:endParaRPr 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noFill/>
        </p:spPr>
        <p:txBody>
          <a:bodyPr lIns="90840" tIns="44623" rIns="90840" bIns="44623"/>
          <a:lstStyle/>
          <a:p>
            <a:pPr eaLnBrk="1" hangingPunct="1"/>
            <a:r>
              <a:rPr lang="en-GB" smtClean="0"/>
              <a:t>Top-down estimation</a:t>
            </a:r>
          </a:p>
        </p:txBody>
      </p:sp>
      <p:sp>
        <p:nvSpPr>
          <p:cNvPr id="111620" name="Rectangle 3"/>
          <p:cNvSpPr>
            <a:spLocks noGrp="1" noChangeArrowheads="1"/>
          </p:cNvSpPr>
          <p:nvPr>
            <p:ph idx="1"/>
          </p:nvPr>
        </p:nvSpPr>
        <p:spPr>
          <a:noFill/>
        </p:spPr>
        <p:txBody>
          <a:bodyPr lIns="90840" tIns="44623" rIns="90840" bIns="44623"/>
          <a:lstStyle/>
          <a:p>
            <a:pPr eaLnBrk="1" hangingPunct="1"/>
            <a:r>
              <a:rPr lang="en-GB" sz="2800" smtClean="0"/>
              <a:t>Usable without knowledge of the system architecture and the components that might be part of the system.</a:t>
            </a:r>
          </a:p>
          <a:p>
            <a:pPr eaLnBrk="1" hangingPunct="1"/>
            <a:r>
              <a:rPr lang="en-GB" sz="2800" smtClean="0"/>
              <a:t>Takes into account costs such as integration, configuration management and documentation.</a:t>
            </a:r>
          </a:p>
          <a:p>
            <a:pPr eaLnBrk="1" hangingPunct="1"/>
            <a:r>
              <a:rPr lang="en-GB" sz="2800" smtClean="0"/>
              <a:t>Can underestimate the cost of solving difficult low-level technical problems.</a:t>
            </a:r>
          </a:p>
        </p:txBody>
      </p:sp>
      <p:sp>
        <p:nvSpPr>
          <p:cNvPr id="111618" name="Slide Number Placeholder 5"/>
          <p:cNvSpPr>
            <a:spLocks noGrp="1"/>
          </p:cNvSpPr>
          <p:nvPr>
            <p:ph type="sldNum" sz="quarter" idx="12"/>
          </p:nvPr>
        </p:nvSpPr>
        <p:spPr>
          <a:noFill/>
        </p:spPr>
        <p:txBody>
          <a:bodyPr/>
          <a:lstStyle/>
          <a:p>
            <a:fld id="{E261CBFE-A0E2-4972-85E8-6087FD47E94B}" type="slidenum">
              <a:rPr lang="en-US" smtClean="0"/>
              <a:pPr/>
              <a:t>102</a:t>
            </a:fld>
            <a:endParaRPr lang="en-US" smtClean="0"/>
          </a:p>
        </p:txBody>
      </p:sp>
    </p:spTree>
  </p:cSld>
  <p:clrMapOvr>
    <a:masterClrMapping/>
  </p:clrMapOvr>
  <p:transition advTm="2000"/>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noFill/>
        </p:spPr>
        <p:txBody>
          <a:bodyPr lIns="90840" tIns="44623" rIns="90840" bIns="44623"/>
          <a:lstStyle/>
          <a:p>
            <a:pPr eaLnBrk="1" hangingPunct="1"/>
            <a:r>
              <a:rPr lang="en-GB" smtClean="0"/>
              <a:t>Bottom-up estimation</a:t>
            </a:r>
          </a:p>
        </p:txBody>
      </p:sp>
      <p:sp>
        <p:nvSpPr>
          <p:cNvPr id="112644" name="Rectangle 3"/>
          <p:cNvSpPr>
            <a:spLocks noGrp="1" noChangeArrowheads="1"/>
          </p:cNvSpPr>
          <p:nvPr>
            <p:ph idx="1"/>
          </p:nvPr>
        </p:nvSpPr>
        <p:spPr>
          <a:noFill/>
        </p:spPr>
        <p:txBody>
          <a:bodyPr lIns="90840" tIns="44623" rIns="90840" bIns="44623"/>
          <a:lstStyle/>
          <a:p>
            <a:pPr eaLnBrk="1" hangingPunct="1">
              <a:lnSpc>
                <a:spcPct val="90000"/>
              </a:lnSpc>
            </a:pPr>
            <a:r>
              <a:rPr lang="en-GB" smtClean="0"/>
              <a:t>Usable when the architecture of the system is known and components identified.</a:t>
            </a:r>
          </a:p>
          <a:p>
            <a:pPr eaLnBrk="1" hangingPunct="1">
              <a:lnSpc>
                <a:spcPct val="90000"/>
              </a:lnSpc>
            </a:pPr>
            <a:r>
              <a:rPr lang="en-GB" smtClean="0"/>
              <a:t>This can be an accurate method if the system has been designed in detail.</a:t>
            </a:r>
          </a:p>
          <a:p>
            <a:pPr eaLnBrk="1" hangingPunct="1">
              <a:lnSpc>
                <a:spcPct val="90000"/>
              </a:lnSpc>
            </a:pPr>
            <a:r>
              <a:rPr lang="en-GB" smtClean="0"/>
              <a:t>It may underestimate the costs of system level activities such as integration and documentation.</a:t>
            </a:r>
          </a:p>
        </p:txBody>
      </p:sp>
      <p:sp>
        <p:nvSpPr>
          <p:cNvPr id="112642" name="Slide Number Placeholder 5"/>
          <p:cNvSpPr>
            <a:spLocks noGrp="1"/>
          </p:cNvSpPr>
          <p:nvPr>
            <p:ph type="sldNum" sz="quarter" idx="12"/>
          </p:nvPr>
        </p:nvSpPr>
        <p:spPr>
          <a:noFill/>
        </p:spPr>
        <p:txBody>
          <a:bodyPr/>
          <a:lstStyle/>
          <a:p>
            <a:fld id="{D6AFD755-0F47-4262-BB02-F18FC0A703DA}" type="slidenum">
              <a:rPr lang="en-US" smtClean="0"/>
              <a:pPr/>
              <a:t>103</a:t>
            </a:fld>
            <a:endParaRPr lang="en-US" smtClean="0"/>
          </a:p>
        </p:txBody>
      </p:sp>
    </p:spTree>
  </p:cSld>
  <p:clrMapOvr>
    <a:masterClrMapping/>
  </p:clrMapOvr>
  <p:transition advTm="2000"/>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noFill/>
        </p:spPr>
        <p:txBody>
          <a:bodyPr lIns="90840" tIns="44623" rIns="90840" bIns="44623"/>
          <a:lstStyle/>
          <a:p>
            <a:pPr eaLnBrk="1" hangingPunct="1"/>
            <a:r>
              <a:rPr lang="en-GB" smtClean="0"/>
              <a:t>Estimation methods</a:t>
            </a:r>
          </a:p>
        </p:txBody>
      </p:sp>
      <p:sp>
        <p:nvSpPr>
          <p:cNvPr id="113668" name="Rectangle 3"/>
          <p:cNvSpPr>
            <a:spLocks noGrp="1" noChangeArrowheads="1"/>
          </p:cNvSpPr>
          <p:nvPr>
            <p:ph idx="1"/>
          </p:nvPr>
        </p:nvSpPr>
        <p:spPr>
          <a:noFill/>
        </p:spPr>
        <p:txBody>
          <a:bodyPr lIns="90840" tIns="44623" rIns="90840" bIns="44623"/>
          <a:lstStyle/>
          <a:p>
            <a:pPr marL="488950" indent="-488950" defTabSz="962025" eaLnBrk="1" hangingPunct="1"/>
            <a:r>
              <a:rPr lang="en-GB" sz="2400" smtClean="0"/>
              <a:t>Each method has strengths and weaknesses.</a:t>
            </a:r>
          </a:p>
          <a:p>
            <a:pPr marL="488950" indent="-488950" defTabSz="962025" eaLnBrk="1" hangingPunct="1"/>
            <a:r>
              <a:rPr lang="en-GB" sz="2400" smtClean="0"/>
              <a:t>Estimation should be based on several methods.</a:t>
            </a:r>
          </a:p>
          <a:p>
            <a:pPr marL="488950" indent="-488950" defTabSz="962025" eaLnBrk="1" hangingPunct="1"/>
            <a:r>
              <a:rPr lang="en-GB" sz="2400" smtClean="0"/>
              <a:t>If these do not return approximately the same result, then you have insufficient information available to make an estimate.</a:t>
            </a:r>
          </a:p>
          <a:p>
            <a:pPr marL="488950" indent="-488950" defTabSz="962025" eaLnBrk="1" hangingPunct="1"/>
            <a:r>
              <a:rPr lang="en-GB" sz="2400" smtClean="0"/>
              <a:t>Some action should be taken to find out more in order to make more accurate estimates.</a:t>
            </a:r>
          </a:p>
          <a:p>
            <a:pPr marL="488950" indent="-488950" defTabSz="962025" eaLnBrk="1" hangingPunct="1"/>
            <a:r>
              <a:rPr lang="en-GB" sz="2400" smtClean="0"/>
              <a:t>Pricing to win is sometimes the only applicable method.</a:t>
            </a:r>
          </a:p>
        </p:txBody>
      </p:sp>
      <p:sp>
        <p:nvSpPr>
          <p:cNvPr id="113666" name="Slide Number Placeholder 5"/>
          <p:cNvSpPr>
            <a:spLocks noGrp="1"/>
          </p:cNvSpPr>
          <p:nvPr>
            <p:ph type="sldNum" sz="quarter" idx="12"/>
          </p:nvPr>
        </p:nvSpPr>
        <p:spPr>
          <a:noFill/>
        </p:spPr>
        <p:txBody>
          <a:bodyPr/>
          <a:lstStyle/>
          <a:p>
            <a:fld id="{BF4B105C-5688-4538-857A-0199E6351C98}" type="slidenum">
              <a:rPr lang="en-US" smtClean="0"/>
              <a:pPr/>
              <a:t>104</a:t>
            </a:fld>
            <a:endParaRPr lang="en-US" smtClean="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en-GB" smtClean="0"/>
              <a:t>Pricing to win</a:t>
            </a:r>
          </a:p>
        </p:txBody>
      </p:sp>
      <p:sp>
        <p:nvSpPr>
          <p:cNvPr id="114692" name="Rectangle 3"/>
          <p:cNvSpPr>
            <a:spLocks noGrp="1" noChangeArrowheads="1"/>
          </p:cNvSpPr>
          <p:nvPr>
            <p:ph idx="1"/>
          </p:nvPr>
        </p:nvSpPr>
        <p:spPr/>
        <p:txBody>
          <a:bodyPr/>
          <a:lstStyle/>
          <a:p>
            <a:pPr marL="488950" indent="-488950" defTabSz="962025" eaLnBrk="1" hangingPunct="1">
              <a:lnSpc>
                <a:spcPct val="90000"/>
              </a:lnSpc>
            </a:pPr>
            <a:r>
              <a:rPr lang="en-GB" sz="2800" smtClean="0"/>
              <a:t>This approach may seem unethical and un-businesslike.</a:t>
            </a:r>
          </a:p>
          <a:p>
            <a:pPr marL="488950" indent="-488950" defTabSz="962025" eaLnBrk="1" hangingPunct="1">
              <a:lnSpc>
                <a:spcPct val="90000"/>
              </a:lnSpc>
            </a:pPr>
            <a:r>
              <a:rPr lang="en-GB" sz="2800" smtClean="0"/>
              <a:t>However, when detailed information is lacking it may be the only appropriate strategy.</a:t>
            </a:r>
          </a:p>
          <a:p>
            <a:pPr marL="488950" indent="-488950" defTabSz="962025" eaLnBrk="1" hangingPunct="1">
              <a:lnSpc>
                <a:spcPct val="90000"/>
              </a:lnSpc>
            </a:pPr>
            <a:r>
              <a:rPr lang="en-GB" sz="2800" smtClean="0"/>
              <a:t>The project cost is agreed on the basis of an outline proposal and the development is constrained by that cost.</a:t>
            </a:r>
          </a:p>
          <a:p>
            <a:pPr marL="488950" indent="-488950" defTabSz="962025" eaLnBrk="1" hangingPunct="1">
              <a:lnSpc>
                <a:spcPct val="90000"/>
              </a:lnSpc>
            </a:pPr>
            <a:r>
              <a:rPr lang="en-GB" sz="2800" smtClean="0"/>
              <a:t>A detailed specification may be negotiated or an evolutionary approach used for system development.</a:t>
            </a:r>
          </a:p>
        </p:txBody>
      </p:sp>
      <p:sp>
        <p:nvSpPr>
          <p:cNvPr id="114690" name="Slide Number Placeholder 5"/>
          <p:cNvSpPr>
            <a:spLocks noGrp="1"/>
          </p:cNvSpPr>
          <p:nvPr>
            <p:ph type="sldNum" sz="quarter" idx="12"/>
          </p:nvPr>
        </p:nvSpPr>
        <p:spPr>
          <a:noFill/>
        </p:spPr>
        <p:txBody>
          <a:bodyPr/>
          <a:lstStyle/>
          <a:p>
            <a:fld id="{F9EB4392-7858-410E-AB9A-8CD6FEDF5266}" type="slidenum">
              <a:rPr lang="en-US" smtClean="0"/>
              <a:pPr/>
              <a:t>105</a:t>
            </a:fld>
            <a:endParaRPr lang="en-US"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noFill/>
        </p:spPr>
        <p:txBody>
          <a:bodyPr lIns="90840" tIns="44623" rIns="90840" bIns="44623"/>
          <a:lstStyle/>
          <a:p>
            <a:pPr eaLnBrk="1" hangingPunct="1"/>
            <a:r>
              <a:rPr lang="en-GB" smtClean="0"/>
              <a:t>Algorithmic cost modelling</a:t>
            </a:r>
          </a:p>
        </p:txBody>
      </p:sp>
      <p:sp>
        <p:nvSpPr>
          <p:cNvPr id="115716"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Cost is estimated as a mathematical function of </a:t>
            </a:r>
            <a:br>
              <a:rPr lang="en-GB" sz="2400" smtClean="0"/>
            </a:br>
            <a:r>
              <a:rPr lang="en-GB" sz="2400" smtClean="0"/>
              <a:t>product, project and process attributes whose </a:t>
            </a:r>
            <a:br>
              <a:rPr lang="en-GB" sz="2400" smtClean="0"/>
            </a:br>
            <a:r>
              <a:rPr lang="en-GB" sz="2400" smtClean="0"/>
              <a:t>values are estimated by project managers:</a:t>
            </a:r>
          </a:p>
          <a:p>
            <a:pPr marL="1089025" lvl="1" indent="-479425" algn="just" defTabSz="962025" eaLnBrk="1" hangingPunct="1">
              <a:lnSpc>
                <a:spcPct val="90000"/>
              </a:lnSpc>
              <a:spcBef>
                <a:spcPts val="600"/>
              </a:spcBef>
              <a:spcAft>
                <a:spcPts val="600"/>
              </a:spcAft>
            </a:pPr>
            <a:r>
              <a:rPr lang="en-GB" sz="2400" smtClean="0">
                <a:latin typeface="Helvetica" charset="0"/>
              </a:rPr>
              <a:t>Effort</a:t>
            </a:r>
            <a:r>
              <a:rPr lang="en-GB" sz="2400" smtClean="0"/>
              <a:t> = </a:t>
            </a:r>
            <a:r>
              <a:rPr lang="en-GB" sz="2400" smtClean="0">
                <a:latin typeface="Helvetica" charset="0"/>
              </a:rPr>
              <a:t>A </a:t>
            </a:r>
            <a:r>
              <a:rPr lang="en-GB" sz="2400" smtClean="0"/>
              <a:t> </a:t>
            </a:r>
            <a:r>
              <a:rPr lang="en-GB" sz="2400" smtClean="0">
                <a:latin typeface="Symbol" pitchFamily="18" charset="2"/>
              </a:rPr>
              <a:t>´</a:t>
            </a:r>
            <a:r>
              <a:rPr lang="en-GB" sz="2400" smtClean="0"/>
              <a:t> </a:t>
            </a:r>
            <a:r>
              <a:rPr lang="en-GB" sz="2400" smtClean="0">
                <a:latin typeface="Helvetica" charset="0"/>
              </a:rPr>
              <a:t>Size</a:t>
            </a:r>
            <a:r>
              <a:rPr lang="en-GB" sz="2400" baseline="30000" smtClean="0">
                <a:latin typeface="Helvetica" charset="0"/>
              </a:rPr>
              <a:t>B</a:t>
            </a:r>
            <a:r>
              <a:rPr lang="en-GB" sz="2400" baseline="30000" smtClean="0"/>
              <a:t>  </a:t>
            </a:r>
            <a:r>
              <a:rPr lang="en-GB" sz="2400" smtClean="0">
                <a:latin typeface="Symbol" pitchFamily="18" charset="2"/>
              </a:rPr>
              <a:t>´</a:t>
            </a:r>
            <a:r>
              <a:rPr lang="en-GB" sz="2400" smtClean="0"/>
              <a:t> </a:t>
            </a:r>
            <a:r>
              <a:rPr lang="en-GB" sz="2400" smtClean="0">
                <a:latin typeface="Helvetica" charset="0"/>
              </a:rPr>
              <a:t>M</a:t>
            </a:r>
          </a:p>
          <a:p>
            <a:pPr marL="1089025" lvl="1" indent="-479425" algn="just" defTabSz="962025" eaLnBrk="1" hangingPunct="1">
              <a:lnSpc>
                <a:spcPct val="90000"/>
              </a:lnSpc>
              <a:spcBef>
                <a:spcPts val="600"/>
              </a:spcBef>
              <a:spcAft>
                <a:spcPts val="600"/>
              </a:spcAft>
            </a:pPr>
            <a:r>
              <a:rPr lang="en-GB" sz="2400" smtClean="0"/>
              <a:t>A is an organisation-dependent constant, B reflects the disproportionate effort for large projects and M is a multiplier reflecting product, process and people attributes.</a:t>
            </a:r>
          </a:p>
          <a:p>
            <a:pPr marL="488950" indent="-488950" defTabSz="962025" eaLnBrk="1" hangingPunct="1">
              <a:lnSpc>
                <a:spcPct val="90000"/>
              </a:lnSpc>
            </a:pPr>
            <a:r>
              <a:rPr lang="en-GB" sz="2400" smtClean="0"/>
              <a:t>The most commonly used product attribute for cost </a:t>
            </a:r>
            <a:br>
              <a:rPr lang="en-GB" sz="2400" smtClean="0"/>
            </a:br>
            <a:r>
              <a:rPr lang="en-GB" sz="2400" smtClean="0"/>
              <a:t>estimation is code size.</a:t>
            </a:r>
          </a:p>
          <a:p>
            <a:pPr marL="488950" indent="-488950" defTabSz="962025" eaLnBrk="1" hangingPunct="1">
              <a:lnSpc>
                <a:spcPct val="90000"/>
              </a:lnSpc>
            </a:pPr>
            <a:r>
              <a:rPr lang="en-GB" sz="2400" smtClean="0"/>
              <a:t>Most models are similar but they use different values for A, B and M.</a:t>
            </a:r>
          </a:p>
        </p:txBody>
      </p:sp>
      <p:sp>
        <p:nvSpPr>
          <p:cNvPr id="115714" name="Slide Number Placeholder 5"/>
          <p:cNvSpPr>
            <a:spLocks noGrp="1"/>
          </p:cNvSpPr>
          <p:nvPr>
            <p:ph type="sldNum" sz="quarter" idx="12"/>
          </p:nvPr>
        </p:nvSpPr>
        <p:spPr>
          <a:noFill/>
        </p:spPr>
        <p:txBody>
          <a:bodyPr/>
          <a:lstStyle/>
          <a:p>
            <a:fld id="{24D5DD7D-5CAB-42F9-A54C-D34AE8547832}" type="slidenum">
              <a:rPr lang="en-US" smtClean="0"/>
              <a:pPr/>
              <a:t>106</a:t>
            </a:fld>
            <a:endParaRPr lang="en-US" smtClean="0"/>
          </a:p>
        </p:txBody>
      </p:sp>
    </p:spTree>
  </p:cSld>
  <p:clrMapOvr>
    <a:masterClrMapping/>
  </p:clrMapOvr>
  <p:transition advTm="2000"/>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p:txBody>
          <a:bodyPr/>
          <a:lstStyle/>
          <a:p>
            <a:pPr eaLnBrk="1" hangingPunct="1"/>
            <a:r>
              <a:rPr lang="en-GB" smtClean="0"/>
              <a:t>Estimation accuracy</a:t>
            </a:r>
          </a:p>
        </p:txBody>
      </p:sp>
      <p:sp>
        <p:nvSpPr>
          <p:cNvPr id="116740" name="Rectangle 3"/>
          <p:cNvSpPr>
            <a:spLocks noGrp="1" noChangeArrowheads="1"/>
          </p:cNvSpPr>
          <p:nvPr>
            <p:ph idx="1"/>
          </p:nvPr>
        </p:nvSpPr>
        <p:spPr/>
        <p:txBody>
          <a:bodyPr/>
          <a:lstStyle/>
          <a:p>
            <a:pPr marL="488950" indent="-488950" defTabSz="962025" eaLnBrk="1" hangingPunct="1"/>
            <a:r>
              <a:rPr lang="en-GB" sz="2800" smtClean="0"/>
              <a:t>The size of a software system can only be known accurately when it is finished.</a:t>
            </a:r>
          </a:p>
          <a:p>
            <a:pPr marL="488950" indent="-488950" defTabSz="962025" eaLnBrk="1" hangingPunct="1"/>
            <a:r>
              <a:rPr lang="en-GB" sz="2800" smtClean="0"/>
              <a:t>Several factors influence the final size</a:t>
            </a:r>
          </a:p>
          <a:p>
            <a:pPr marL="1089025" lvl="1" indent="-479425" defTabSz="962025" eaLnBrk="1" hangingPunct="1"/>
            <a:r>
              <a:rPr lang="en-GB" sz="2400" smtClean="0"/>
              <a:t>Use of COTS and components;</a:t>
            </a:r>
          </a:p>
          <a:p>
            <a:pPr marL="1089025" lvl="1" indent="-479425" defTabSz="962025" eaLnBrk="1" hangingPunct="1"/>
            <a:r>
              <a:rPr lang="en-GB" sz="2400" smtClean="0"/>
              <a:t>Programming language;</a:t>
            </a:r>
          </a:p>
          <a:p>
            <a:pPr marL="1089025" lvl="1" indent="-479425" defTabSz="962025" eaLnBrk="1" hangingPunct="1"/>
            <a:r>
              <a:rPr lang="en-GB" sz="2400" smtClean="0"/>
              <a:t>Distribution of system.</a:t>
            </a:r>
          </a:p>
          <a:p>
            <a:pPr marL="488950" indent="-488950" defTabSz="962025" eaLnBrk="1" hangingPunct="1"/>
            <a:r>
              <a:rPr lang="en-GB" sz="2800" smtClean="0"/>
              <a:t>As the development process progresses then the size estimate becomes more accurate.</a:t>
            </a:r>
          </a:p>
        </p:txBody>
      </p:sp>
      <p:sp>
        <p:nvSpPr>
          <p:cNvPr id="116738" name="Slide Number Placeholder 5"/>
          <p:cNvSpPr>
            <a:spLocks noGrp="1"/>
          </p:cNvSpPr>
          <p:nvPr>
            <p:ph type="sldNum" sz="quarter" idx="12"/>
          </p:nvPr>
        </p:nvSpPr>
        <p:spPr>
          <a:noFill/>
        </p:spPr>
        <p:txBody>
          <a:bodyPr/>
          <a:lstStyle/>
          <a:p>
            <a:fld id="{8D2B7E9F-5296-454B-AFB1-30458715000C}" type="slidenum">
              <a:rPr lang="en-US" smtClean="0"/>
              <a:pPr/>
              <a:t>107</a:t>
            </a:fld>
            <a:endParaRPr lang="en-US"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eaLnBrk="1" hangingPunct="1"/>
            <a:r>
              <a:rPr lang="en-GB" smtClean="0"/>
              <a:t>Estimate uncertainty</a:t>
            </a:r>
          </a:p>
        </p:txBody>
      </p:sp>
      <p:sp>
        <p:nvSpPr>
          <p:cNvPr id="117762" name="Slide Number Placeholder 5"/>
          <p:cNvSpPr>
            <a:spLocks noGrp="1"/>
          </p:cNvSpPr>
          <p:nvPr>
            <p:ph type="sldNum" sz="quarter" idx="12"/>
          </p:nvPr>
        </p:nvSpPr>
        <p:spPr>
          <a:noFill/>
        </p:spPr>
        <p:txBody>
          <a:bodyPr/>
          <a:lstStyle/>
          <a:p>
            <a:fld id="{E0A2386F-FC2E-45AC-84F8-FFBA3A60B873}" type="slidenum">
              <a:rPr lang="en-US" smtClean="0"/>
              <a:pPr/>
              <a:t>108</a:t>
            </a:fld>
            <a:endParaRPr lang="en-US" smtClean="0"/>
          </a:p>
        </p:txBody>
      </p:sp>
      <p:sp>
        <p:nvSpPr>
          <p:cNvPr id="117764" name="Rectangle 3"/>
          <p:cNvSpPr>
            <a:spLocks noChangeArrowheads="1"/>
          </p:cNvSpPr>
          <p:nvPr/>
        </p:nvSpPr>
        <p:spPr bwMode="auto">
          <a:xfrm>
            <a:off x="838200" y="2057400"/>
            <a:ext cx="8305800" cy="4343400"/>
          </a:xfrm>
          <a:prstGeom prst="rect">
            <a:avLst/>
          </a:prstGeom>
          <a:solidFill>
            <a:srgbClr val="CCFFFF"/>
          </a:solidFill>
          <a:ln w="12700">
            <a:noFill/>
            <a:miter lim="800000"/>
            <a:headEnd/>
            <a:tailEnd/>
          </a:ln>
        </p:spPr>
        <p:txBody>
          <a:bodyPr wrap="none" anchor="ctr"/>
          <a:lstStyle/>
          <a:p>
            <a:endParaRPr lang="en-US"/>
          </a:p>
        </p:txBody>
      </p:sp>
      <p:pic>
        <p:nvPicPr>
          <p:cNvPr id="117765" name="Picture 4" descr="26.5 Estimate-uncertainty.eps                                  0010A8A1Macintosh HD                   B8AA5F2E:"/>
          <p:cNvPicPr>
            <a:picLocks noChangeAspect="1" noChangeArrowheads="1"/>
          </p:cNvPicPr>
          <p:nvPr/>
        </p:nvPicPr>
        <p:blipFill>
          <a:blip r:embed="rId2" cstate="print"/>
          <a:srcRect/>
          <a:stretch>
            <a:fillRect/>
          </a:stretch>
        </p:blipFill>
        <p:spPr bwMode="auto">
          <a:xfrm>
            <a:off x="1219200" y="2209800"/>
            <a:ext cx="6705600" cy="4078288"/>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noFill/>
        </p:spPr>
        <p:txBody>
          <a:bodyPr lIns="90840" tIns="44623" rIns="90840" bIns="44623"/>
          <a:lstStyle/>
          <a:p>
            <a:pPr eaLnBrk="1" hangingPunct="1"/>
            <a:r>
              <a:rPr lang="en-GB" smtClean="0"/>
              <a:t>The COCOMO model</a:t>
            </a:r>
          </a:p>
        </p:txBody>
      </p:sp>
      <p:sp>
        <p:nvSpPr>
          <p:cNvPr id="118788"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An empirical model based on project experience.</a:t>
            </a:r>
          </a:p>
          <a:p>
            <a:pPr marL="488950" indent="-488950" defTabSz="962025" eaLnBrk="1" hangingPunct="1">
              <a:lnSpc>
                <a:spcPct val="90000"/>
              </a:lnSpc>
            </a:pPr>
            <a:r>
              <a:rPr lang="en-GB" sz="2800" smtClean="0"/>
              <a:t>Well-documented, ‘independent’ model which is not tied to a specific software vendor.</a:t>
            </a:r>
          </a:p>
          <a:p>
            <a:pPr marL="488950" indent="-488950" defTabSz="962025" eaLnBrk="1" hangingPunct="1">
              <a:lnSpc>
                <a:spcPct val="90000"/>
              </a:lnSpc>
            </a:pPr>
            <a:r>
              <a:rPr lang="en-GB" sz="2800" smtClean="0"/>
              <a:t>Long history from initial version published in 1981 (COCOMO-81) through various instantiations to COCOMO 2.</a:t>
            </a:r>
          </a:p>
          <a:p>
            <a:pPr marL="488950" indent="-488950" defTabSz="962025" eaLnBrk="1" hangingPunct="1">
              <a:lnSpc>
                <a:spcPct val="90000"/>
              </a:lnSpc>
            </a:pPr>
            <a:r>
              <a:rPr lang="en-GB" sz="2800" smtClean="0"/>
              <a:t>COCOMO 2 takes into account different approaches to software development, reuse, etc. </a:t>
            </a:r>
          </a:p>
        </p:txBody>
      </p:sp>
      <p:sp>
        <p:nvSpPr>
          <p:cNvPr id="118786" name="Slide Number Placeholder 5"/>
          <p:cNvSpPr>
            <a:spLocks noGrp="1"/>
          </p:cNvSpPr>
          <p:nvPr>
            <p:ph type="sldNum" sz="quarter" idx="12"/>
          </p:nvPr>
        </p:nvSpPr>
        <p:spPr>
          <a:noFill/>
        </p:spPr>
        <p:txBody>
          <a:bodyPr/>
          <a:lstStyle/>
          <a:p>
            <a:fld id="{F3625FB3-1D52-486C-9701-42D39B075CD7}" type="slidenum">
              <a:rPr lang="en-US" smtClean="0"/>
              <a:pPr/>
              <a:t>109</a:t>
            </a:fld>
            <a:endParaRPr lang="en-US" smtClean="0"/>
          </a:p>
        </p:txBody>
      </p:sp>
    </p:spTree>
  </p:cSld>
  <p:clrMapOvr>
    <a:masterClrMapping/>
  </p:clrMapOvr>
  <p:transition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Project planning</a:t>
            </a:r>
          </a:p>
        </p:txBody>
      </p:sp>
      <p:sp>
        <p:nvSpPr>
          <p:cNvPr id="39940" name="Rectangle 3"/>
          <p:cNvSpPr>
            <a:spLocks noGrp="1" noChangeArrowheads="1"/>
          </p:cNvSpPr>
          <p:nvPr>
            <p:ph idx="1"/>
          </p:nvPr>
        </p:nvSpPr>
        <p:spPr>
          <a:noFill/>
        </p:spPr>
        <p:txBody>
          <a:bodyPr lIns="90840" tIns="44623" rIns="90840" bIns="44623"/>
          <a:lstStyle/>
          <a:p>
            <a:pPr eaLnBrk="1" hangingPunct="1">
              <a:lnSpc>
                <a:spcPct val="90000"/>
              </a:lnSpc>
            </a:pPr>
            <a:r>
              <a:rPr lang="en-GB" sz="2800" smtClean="0"/>
              <a:t>Probably the most time-consuming  project management activity.</a:t>
            </a:r>
          </a:p>
          <a:p>
            <a:pPr eaLnBrk="1" hangingPunct="1">
              <a:lnSpc>
                <a:spcPct val="90000"/>
              </a:lnSpc>
            </a:pPr>
            <a:r>
              <a:rPr lang="en-GB" sz="2800" smtClean="0"/>
              <a:t>Continuous activity from initial concept through </a:t>
            </a:r>
            <a:br>
              <a:rPr lang="en-GB" sz="2800" smtClean="0"/>
            </a:br>
            <a:r>
              <a:rPr lang="en-GB" sz="2800" smtClean="0"/>
              <a:t>to system delivery. Plans must be regularly revised as new information becomes available.</a:t>
            </a:r>
          </a:p>
          <a:p>
            <a:pPr eaLnBrk="1" hangingPunct="1">
              <a:lnSpc>
                <a:spcPct val="90000"/>
              </a:lnSpc>
            </a:pPr>
            <a:r>
              <a:rPr lang="en-GB" sz="2800" smtClean="0"/>
              <a:t>Various different types of plan may be developed to support the main software project plan that is concerned with schedule and budget. </a:t>
            </a:r>
          </a:p>
        </p:txBody>
      </p:sp>
      <p:sp>
        <p:nvSpPr>
          <p:cNvPr id="39938" name="Slide Number Placeholder 5"/>
          <p:cNvSpPr>
            <a:spLocks noGrp="1"/>
          </p:cNvSpPr>
          <p:nvPr>
            <p:ph type="sldNum" sz="quarter" idx="12"/>
          </p:nvPr>
        </p:nvSpPr>
        <p:spPr>
          <a:noFill/>
        </p:spPr>
        <p:txBody>
          <a:bodyPr/>
          <a:lstStyle/>
          <a:p>
            <a:fld id="{F9AA481D-5E52-4921-8736-E854224F0878}" type="slidenum">
              <a:rPr lang="en-US" smtClean="0"/>
              <a:pPr/>
              <a:t>11</a:t>
            </a:fld>
            <a:endParaRPr lang="en-US" smtClean="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GB" smtClean="0"/>
              <a:t>COCOMO 81</a:t>
            </a:r>
          </a:p>
        </p:txBody>
      </p:sp>
      <p:sp>
        <p:nvSpPr>
          <p:cNvPr id="22531" name="Slide Number Placeholder 5"/>
          <p:cNvSpPr>
            <a:spLocks noGrp="1"/>
          </p:cNvSpPr>
          <p:nvPr>
            <p:ph type="sldNum" sz="quarter" idx="12"/>
          </p:nvPr>
        </p:nvSpPr>
        <p:spPr>
          <a:noFill/>
        </p:spPr>
        <p:txBody>
          <a:bodyPr/>
          <a:lstStyle/>
          <a:p>
            <a:fld id="{ABA1851B-C63B-456B-AF0D-6050984ED274}" type="slidenum">
              <a:rPr lang="en-US" smtClean="0"/>
              <a:pPr/>
              <a:t>110</a:t>
            </a:fld>
            <a:endParaRPr lang="en-US" smtClean="0"/>
          </a:p>
        </p:txBody>
      </p:sp>
      <p:sp>
        <p:nvSpPr>
          <p:cNvPr id="22533" name="Rectangle 3"/>
          <p:cNvSpPr>
            <a:spLocks noChangeArrowheads="1"/>
          </p:cNvSpPr>
          <p:nvPr/>
        </p:nvSpPr>
        <p:spPr bwMode="auto">
          <a:xfrm>
            <a:off x="685800" y="2133600"/>
            <a:ext cx="8458200" cy="4343400"/>
          </a:xfrm>
          <a:prstGeom prst="rect">
            <a:avLst/>
          </a:prstGeom>
          <a:solidFill>
            <a:srgbClr val="CCFFFF"/>
          </a:solidFill>
          <a:ln w="12700">
            <a:noFill/>
            <a:miter lim="800000"/>
            <a:headEnd/>
            <a:tailEnd/>
          </a:ln>
        </p:spPr>
        <p:txBody>
          <a:bodyPr wrap="none" anchor="ctr"/>
          <a:lstStyle/>
          <a:p>
            <a:endParaRPr lang="en-US"/>
          </a:p>
        </p:txBody>
      </p:sp>
      <p:graphicFrame>
        <p:nvGraphicFramePr>
          <p:cNvPr id="22530" name="Object 4"/>
          <p:cNvGraphicFramePr>
            <a:graphicFrameLocks noChangeAspect="1"/>
          </p:cNvGraphicFramePr>
          <p:nvPr/>
        </p:nvGraphicFramePr>
        <p:xfrm>
          <a:off x="914400" y="2209800"/>
          <a:ext cx="7772400" cy="4135438"/>
        </p:xfrm>
        <a:graphic>
          <a:graphicData uri="http://schemas.openxmlformats.org/presentationml/2006/ole">
            <p:oleObj spid="_x0000_s22530" name="Document" r:id="rId3" imgW="5605272" imgH="2392680" progId="Word.Document.8">
              <p:embed/>
            </p:oleObj>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a:noFill/>
        </p:spPr>
        <p:txBody>
          <a:bodyPr lIns="90840" tIns="44623" rIns="90840" bIns="44623"/>
          <a:lstStyle/>
          <a:p>
            <a:pPr eaLnBrk="1" hangingPunct="1"/>
            <a:r>
              <a:rPr lang="en-GB" smtClean="0"/>
              <a:t>COCOMO 2</a:t>
            </a:r>
          </a:p>
        </p:txBody>
      </p:sp>
      <p:sp>
        <p:nvSpPr>
          <p:cNvPr id="119812" name="Rectangle 3"/>
          <p:cNvSpPr>
            <a:spLocks noGrp="1" noChangeArrowheads="1"/>
          </p:cNvSpPr>
          <p:nvPr>
            <p:ph idx="1"/>
          </p:nvPr>
        </p:nvSpPr>
        <p:spPr>
          <a:xfrm>
            <a:off x="533400" y="2133600"/>
            <a:ext cx="8326438" cy="4129088"/>
          </a:xfrm>
          <a:noFill/>
        </p:spPr>
        <p:txBody>
          <a:bodyPr lIns="90840" tIns="44623" rIns="90840" bIns="44623"/>
          <a:lstStyle/>
          <a:p>
            <a:pPr eaLnBrk="1" hangingPunct="1"/>
            <a:r>
              <a:rPr lang="en-GB" sz="2800" smtClean="0"/>
              <a:t>COCOMO 81 was developed with the assumption that a waterfall process would be used and that all software would be developed from scratch.</a:t>
            </a:r>
          </a:p>
          <a:p>
            <a:pPr eaLnBrk="1" hangingPunct="1"/>
            <a:r>
              <a:rPr lang="en-GB" sz="2800" smtClean="0"/>
              <a:t>Since its formulation, there have been many changes in software engineering practice and COCOMO 2 is designed to accommodate different approaches to software development.</a:t>
            </a:r>
          </a:p>
        </p:txBody>
      </p:sp>
      <p:sp>
        <p:nvSpPr>
          <p:cNvPr id="119810" name="Slide Number Placeholder 5"/>
          <p:cNvSpPr>
            <a:spLocks noGrp="1"/>
          </p:cNvSpPr>
          <p:nvPr>
            <p:ph type="sldNum" sz="quarter" idx="12"/>
          </p:nvPr>
        </p:nvSpPr>
        <p:spPr>
          <a:noFill/>
        </p:spPr>
        <p:txBody>
          <a:bodyPr/>
          <a:lstStyle/>
          <a:p>
            <a:fld id="{C63103C9-5FC4-4EB2-B52D-C90337F34CDB}" type="slidenum">
              <a:rPr lang="en-US" smtClean="0"/>
              <a:pPr/>
              <a:t>111</a:t>
            </a:fld>
            <a:endParaRPr lang="en-US" smtClean="0"/>
          </a:p>
        </p:txBody>
      </p:sp>
    </p:spTree>
  </p:cSld>
  <p:clrMapOvr>
    <a:masterClrMapping/>
  </p:clrMapOvr>
  <p:transition advTm="2000"/>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en-US" smtClean="0"/>
              <a:t>COCOMO 2 models</a:t>
            </a:r>
          </a:p>
        </p:txBody>
      </p:sp>
      <p:sp>
        <p:nvSpPr>
          <p:cNvPr id="120836" name="Rectangle 3"/>
          <p:cNvSpPr>
            <a:spLocks noGrp="1" noChangeArrowheads="1"/>
          </p:cNvSpPr>
          <p:nvPr>
            <p:ph idx="1"/>
          </p:nvPr>
        </p:nvSpPr>
        <p:spPr/>
        <p:txBody>
          <a:bodyPr/>
          <a:lstStyle/>
          <a:p>
            <a:pPr marL="488950" indent="-488950" defTabSz="962025" eaLnBrk="1" hangingPunct="1">
              <a:lnSpc>
                <a:spcPct val="90000"/>
              </a:lnSpc>
            </a:pPr>
            <a:r>
              <a:rPr lang="en-US" sz="2400" smtClean="0"/>
              <a:t>COCOMO 2 incorporates a range of sub-models that produce increasingly detailed software estimates.</a:t>
            </a:r>
          </a:p>
          <a:p>
            <a:pPr marL="488950" indent="-488950" defTabSz="962025" eaLnBrk="1" hangingPunct="1">
              <a:lnSpc>
                <a:spcPct val="90000"/>
              </a:lnSpc>
            </a:pPr>
            <a:r>
              <a:rPr lang="en-US" sz="2400" smtClean="0"/>
              <a:t>The sub-models in COCOMO 2 are:</a:t>
            </a:r>
          </a:p>
          <a:p>
            <a:pPr marL="1089025" lvl="1" indent="-479425" defTabSz="962025" eaLnBrk="1" hangingPunct="1">
              <a:lnSpc>
                <a:spcPct val="90000"/>
              </a:lnSpc>
            </a:pPr>
            <a:r>
              <a:rPr lang="en-US" sz="2400" smtClean="0">
                <a:solidFill>
                  <a:schemeClr val="tx2"/>
                </a:solidFill>
              </a:rPr>
              <a:t>Application composition model</a:t>
            </a:r>
            <a:r>
              <a:rPr lang="en-US" sz="2400" smtClean="0"/>
              <a:t>. Used when software is composed from existing parts.</a:t>
            </a:r>
          </a:p>
          <a:p>
            <a:pPr marL="1089025" lvl="1" indent="-479425" defTabSz="962025" eaLnBrk="1" hangingPunct="1">
              <a:lnSpc>
                <a:spcPct val="90000"/>
              </a:lnSpc>
            </a:pPr>
            <a:r>
              <a:rPr lang="en-US" sz="2400" smtClean="0">
                <a:solidFill>
                  <a:schemeClr val="tx2"/>
                </a:solidFill>
              </a:rPr>
              <a:t>Early design model</a:t>
            </a:r>
            <a:r>
              <a:rPr lang="en-US" sz="2400" smtClean="0"/>
              <a:t>. Used when requirements are available but design has not yet started.</a:t>
            </a:r>
          </a:p>
          <a:p>
            <a:pPr marL="1089025" lvl="1" indent="-479425" defTabSz="962025" eaLnBrk="1" hangingPunct="1">
              <a:lnSpc>
                <a:spcPct val="90000"/>
              </a:lnSpc>
            </a:pPr>
            <a:r>
              <a:rPr lang="en-US" sz="2400" smtClean="0">
                <a:solidFill>
                  <a:schemeClr val="tx2"/>
                </a:solidFill>
              </a:rPr>
              <a:t>Reuse model</a:t>
            </a:r>
            <a:r>
              <a:rPr lang="en-US" sz="2400" smtClean="0"/>
              <a:t>. Used to compute the effort of integrating reusable components.</a:t>
            </a:r>
          </a:p>
          <a:p>
            <a:pPr marL="1089025" lvl="1" indent="-479425" defTabSz="962025" eaLnBrk="1" hangingPunct="1">
              <a:lnSpc>
                <a:spcPct val="90000"/>
              </a:lnSpc>
            </a:pPr>
            <a:r>
              <a:rPr lang="en-US" sz="2400" smtClean="0">
                <a:solidFill>
                  <a:schemeClr val="tx2"/>
                </a:solidFill>
              </a:rPr>
              <a:t>Post-architecture model</a:t>
            </a:r>
            <a:r>
              <a:rPr lang="en-US" sz="2400" smtClean="0"/>
              <a:t>. Used once the system architecture has been designed and more information about the system is available.</a:t>
            </a:r>
          </a:p>
        </p:txBody>
      </p:sp>
      <p:sp>
        <p:nvSpPr>
          <p:cNvPr id="120834" name="Slide Number Placeholder 5"/>
          <p:cNvSpPr>
            <a:spLocks noGrp="1"/>
          </p:cNvSpPr>
          <p:nvPr>
            <p:ph type="sldNum" sz="quarter" idx="12"/>
          </p:nvPr>
        </p:nvSpPr>
        <p:spPr>
          <a:noFill/>
        </p:spPr>
        <p:txBody>
          <a:bodyPr/>
          <a:lstStyle/>
          <a:p>
            <a:fld id="{1C197041-8CEC-45A4-B1F0-6EE3DDEA3DE0}" type="slidenum">
              <a:rPr lang="en-US" smtClean="0"/>
              <a:pPr/>
              <a:t>112</a:t>
            </a:fld>
            <a:endParaRPr lang="en-US"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1066800" y="0"/>
            <a:ext cx="7793038" cy="685800"/>
          </a:xfrm>
        </p:spPr>
        <p:txBody>
          <a:bodyPr/>
          <a:lstStyle/>
          <a:p>
            <a:pPr eaLnBrk="1" hangingPunct="1"/>
            <a:r>
              <a:rPr lang="en-US" smtClean="0"/>
              <a:t>Use of COCOMO 2 models</a:t>
            </a:r>
          </a:p>
        </p:txBody>
      </p:sp>
      <p:sp>
        <p:nvSpPr>
          <p:cNvPr id="121858" name="Slide Number Placeholder 5"/>
          <p:cNvSpPr>
            <a:spLocks noGrp="1"/>
          </p:cNvSpPr>
          <p:nvPr>
            <p:ph type="sldNum" sz="quarter" idx="12"/>
          </p:nvPr>
        </p:nvSpPr>
        <p:spPr>
          <a:noFill/>
        </p:spPr>
        <p:txBody>
          <a:bodyPr/>
          <a:lstStyle/>
          <a:p>
            <a:fld id="{117F4A81-EB88-48C6-A35E-652DF25196A5}" type="slidenum">
              <a:rPr lang="en-US" smtClean="0"/>
              <a:pPr/>
              <a:t>113</a:t>
            </a:fld>
            <a:endParaRPr lang="en-US" smtClean="0"/>
          </a:p>
        </p:txBody>
      </p:sp>
      <p:sp>
        <p:nvSpPr>
          <p:cNvPr id="121860" name="Rectangle 3"/>
          <p:cNvSpPr>
            <a:spLocks noChangeArrowheads="1"/>
          </p:cNvSpPr>
          <p:nvPr/>
        </p:nvSpPr>
        <p:spPr bwMode="auto">
          <a:xfrm>
            <a:off x="0" y="685800"/>
            <a:ext cx="8839200" cy="5638800"/>
          </a:xfrm>
          <a:prstGeom prst="rect">
            <a:avLst/>
          </a:prstGeom>
          <a:solidFill>
            <a:srgbClr val="CCFFFF"/>
          </a:solidFill>
          <a:ln w="12700">
            <a:noFill/>
            <a:miter lim="800000"/>
            <a:headEnd/>
            <a:tailEnd/>
          </a:ln>
        </p:spPr>
        <p:txBody>
          <a:bodyPr wrap="none" anchor="ctr"/>
          <a:lstStyle/>
          <a:p>
            <a:endParaRPr lang="en-US"/>
          </a:p>
        </p:txBody>
      </p:sp>
      <p:pic>
        <p:nvPicPr>
          <p:cNvPr id="121861" name="Picture 4" descr="26.7 COCOMO-models.eps                                         0010A8A1Macintosh HD                   B8AA5F2E:"/>
          <p:cNvPicPr>
            <a:picLocks noChangeAspect="1" noChangeArrowheads="1"/>
          </p:cNvPicPr>
          <p:nvPr/>
        </p:nvPicPr>
        <p:blipFill>
          <a:blip r:embed="rId2" cstate="print"/>
          <a:srcRect/>
          <a:stretch>
            <a:fillRect/>
          </a:stretch>
        </p:blipFill>
        <p:spPr bwMode="auto">
          <a:xfrm>
            <a:off x="304800" y="838200"/>
            <a:ext cx="8305800" cy="5376863"/>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en-GB" smtClean="0"/>
              <a:t>Application composition model</a:t>
            </a:r>
          </a:p>
        </p:txBody>
      </p:sp>
      <p:sp>
        <p:nvSpPr>
          <p:cNvPr id="122884" name="Rectangle 3"/>
          <p:cNvSpPr>
            <a:spLocks noGrp="1" noChangeArrowheads="1"/>
          </p:cNvSpPr>
          <p:nvPr>
            <p:ph idx="1"/>
          </p:nvPr>
        </p:nvSpPr>
        <p:spPr>
          <a:xfrm>
            <a:off x="1143000" y="1828800"/>
            <a:ext cx="7772400" cy="4114800"/>
          </a:xfrm>
        </p:spPr>
        <p:txBody>
          <a:bodyPr/>
          <a:lstStyle/>
          <a:p>
            <a:pPr marL="488950" indent="-488950" defTabSz="962025" eaLnBrk="1" hangingPunct="1">
              <a:lnSpc>
                <a:spcPct val="90000"/>
              </a:lnSpc>
            </a:pPr>
            <a:r>
              <a:rPr lang="en-GB" sz="2800" smtClean="0"/>
              <a:t>Supports prototyping projects and projects where there is extensive reuse.</a:t>
            </a:r>
          </a:p>
          <a:p>
            <a:pPr marL="488950" indent="-488950" defTabSz="962025" eaLnBrk="1" hangingPunct="1">
              <a:lnSpc>
                <a:spcPct val="90000"/>
              </a:lnSpc>
            </a:pPr>
            <a:r>
              <a:rPr lang="en-GB" sz="2800" smtClean="0"/>
              <a:t>Based on standard estimates of developer productivity in application (object) points/month.</a:t>
            </a:r>
          </a:p>
          <a:p>
            <a:pPr marL="488950" indent="-488950" defTabSz="962025" eaLnBrk="1" hangingPunct="1">
              <a:lnSpc>
                <a:spcPct val="90000"/>
              </a:lnSpc>
            </a:pPr>
            <a:r>
              <a:rPr lang="en-GB" sz="2800" smtClean="0"/>
              <a:t>Takes CASE tool use into account.</a:t>
            </a:r>
          </a:p>
          <a:p>
            <a:pPr marL="488950" indent="-488950" defTabSz="962025" eaLnBrk="1" hangingPunct="1">
              <a:lnSpc>
                <a:spcPct val="90000"/>
              </a:lnSpc>
            </a:pPr>
            <a:r>
              <a:rPr lang="en-GB" sz="2800" smtClean="0"/>
              <a:t>Formula is</a:t>
            </a:r>
          </a:p>
          <a:p>
            <a:pPr marL="1089025" lvl="1" indent="-479425" algn="just" defTabSz="962025" eaLnBrk="1" hangingPunct="1">
              <a:lnSpc>
                <a:spcPct val="90000"/>
              </a:lnSpc>
              <a:spcBef>
                <a:spcPts val="600"/>
              </a:spcBef>
              <a:spcAft>
                <a:spcPts val="600"/>
              </a:spcAft>
            </a:pPr>
            <a:r>
              <a:rPr lang="en-GB" sz="2400" smtClean="0">
                <a:latin typeface="Helvetica" charset="0"/>
              </a:rPr>
              <a:t>PM</a:t>
            </a:r>
            <a:r>
              <a:rPr lang="en-GB" sz="2400" smtClean="0"/>
              <a:t> = </a:t>
            </a:r>
            <a:r>
              <a:rPr lang="en-GB" sz="2400" smtClean="0">
                <a:latin typeface="Helvetica" charset="0"/>
              </a:rPr>
              <a:t>( NAP</a:t>
            </a:r>
            <a:r>
              <a:rPr lang="en-GB" sz="2400" smtClean="0"/>
              <a:t> </a:t>
            </a:r>
            <a:r>
              <a:rPr lang="en-GB" sz="2400" smtClean="0">
                <a:latin typeface="Symbol" pitchFamily="18" charset="2"/>
              </a:rPr>
              <a:t>´</a:t>
            </a:r>
            <a:r>
              <a:rPr lang="en-GB" sz="2400" smtClean="0"/>
              <a:t> </a:t>
            </a:r>
            <a:r>
              <a:rPr lang="en-GB" sz="2400" smtClean="0">
                <a:latin typeface="Helvetica" charset="0"/>
              </a:rPr>
              <a:t>(1 - %reuse/100 ) ) / PROD</a:t>
            </a:r>
            <a:endParaRPr lang="en-GB" sz="2400" smtClean="0"/>
          </a:p>
          <a:p>
            <a:pPr marL="1089025" lvl="1" indent="-479425" algn="just" defTabSz="962025" eaLnBrk="1" hangingPunct="1">
              <a:lnSpc>
                <a:spcPct val="90000"/>
              </a:lnSpc>
            </a:pPr>
            <a:r>
              <a:rPr lang="en-GB" sz="2400" smtClean="0">
                <a:latin typeface="Helvetica" charset="0"/>
              </a:rPr>
              <a:t>PM</a:t>
            </a:r>
            <a:r>
              <a:rPr lang="en-GB" sz="2400" smtClean="0"/>
              <a:t> is the effort in person-months, </a:t>
            </a:r>
            <a:r>
              <a:rPr lang="en-GB" sz="2400" smtClean="0">
                <a:latin typeface="Helvetica" charset="0"/>
              </a:rPr>
              <a:t>NAP</a:t>
            </a:r>
            <a:r>
              <a:rPr lang="en-GB" sz="2400" smtClean="0"/>
              <a:t> is the number of application points and </a:t>
            </a:r>
            <a:r>
              <a:rPr lang="en-GB" sz="2400" smtClean="0">
                <a:latin typeface="Helvetica" charset="0"/>
              </a:rPr>
              <a:t>PROD</a:t>
            </a:r>
            <a:r>
              <a:rPr lang="en-GB" sz="2400" smtClean="0"/>
              <a:t> is the productivity.</a:t>
            </a:r>
          </a:p>
        </p:txBody>
      </p:sp>
      <p:sp>
        <p:nvSpPr>
          <p:cNvPr id="122882" name="Slide Number Placeholder 5"/>
          <p:cNvSpPr>
            <a:spLocks noGrp="1"/>
          </p:cNvSpPr>
          <p:nvPr>
            <p:ph type="sldNum" sz="quarter" idx="12"/>
          </p:nvPr>
        </p:nvSpPr>
        <p:spPr>
          <a:noFill/>
        </p:spPr>
        <p:txBody>
          <a:bodyPr/>
          <a:lstStyle/>
          <a:p>
            <a:fld id="{C94319B0-67C8-40DF-8C0C-23A216FBBF38}" type="slidenum">
              <a:rPr lang="en-US" smtClean="0"/>
              <a:pPr/>
              <a:t>114</a:t>
            </a:fld>
            <a:endParaRPr lang="en-US"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GB" smtClean="0"/>
              <a:t>Object point productivity</a:t>
            </a:r>
          </a:p>
        </p:txBody>
      </p:sp>
      <p:sp>
        <p:nvSpPr>
          <p:cNvPr id="23555" name="Slide Number Placeholder 5"/>
          <p:cNvSpPr>
            <a:spLocks noGrp="1"/>
          </p:cNvSpPr>
          <p:nvPr>
            <p:ph type="sldNum" sz="quarter" idx="12"/>
          </p:nvPr>
        </p:nvSpPr>
        <p:spPr>
          <a:noFill/>
        </p:spPr>
        <p:txBody>
          <a:bodyPr/>
          <a:lstStyle/>
          <a:p>
            <a:fld id="{27906535-8AA8-44C1-B673-F857BF91EE33}" type="slidenum">
              <a:rPr lang="en-US" smtClean="0"/>
              <a:pPr/>
              <a:t>115</a:t>
            </a:fld>
            <a:endParaRPr lang="en-US" smtClean="0"/>
          </a:p>
        </p:txBody>
      </p:sp>
      <p:sp>
        <p:nvSpPr>
          <p:cNvPr id="23557" name="Rectangle 3"/>
          <p:cNvSpPr>
            <a:spLocks noChangeArrowheads="1"/>
          </p:cNvSpPr>
          <p:nvPr/>
        </p:nvSpPr>
        <p:spPr bwMode="auto">
          <a:xfrm>
            <a:off x="381000" y="2362200"/>
            <a:ext cx="8458200" cy="3733800"/>
          </a:xfrm>
          <a:prstGeom prst="rect">
            <a:avLst/>
          </a:prstGeom>
          <a:solidFill>
            <a:srgbClr val="CCFFFF"/>
          </a:solidFill>
          <a:ln w="12700">
            <a:noFill/>
            <a:miter lim="800000"/>
            <a:headEnd/>
            <a:tailEnd/>
          </a:ln>
        </p:spPr>
        <p:txBody>
          <a:bodyPr wrap="none" anchor="ctr"/>
          <a:lstStyle/>
          <a:p>
            <a:endParaRPr lang="en-US"/>
          </a:p>
        </p:txBody>
      </p:sp>
      <p:graphicFrame>
        <p:nvGraphicFramePr>
          <p:cNvPr id="23554" name="Object 4"/>
          <p:cNvGraphicFramePr>
            <a:graphicFrameLocks noChangeAspect="1"/>
          </p:cNvGraphicFramePr>
          <p:nvPr/>
        </p:nvGraphicFramePr>
        <p:xfrm>
          <a:off x="762000" y="2819400"/>
          <a:ext cx="7848600" cy="2144713"/>
        </p:xfrm>
        <a:graphic>
          <a:graphicData uri="http://schemas.openxmlformats.org/presentationml/2006/ole">
            <p:oleObj spid="_x0000_s23554" name="Document" r:id="rId3" imgW="5641848" imgH="1249680" progId="Word.Document.8">
              <p:embed/>
            </p:oleObj>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noFill/>
        </p:spPr>
        <p:txBody>
          <a:bodyPr lIns="90840" tIns="44623" rIns="90840" bIns="44623"/>
          <a:lstStyle/>
          <a:p>
            <a:pPr eaLnBrk="1" hangingPunct="1"/>
            <a:r>
              <a:rPr lang="en-GB" smtClean="0"/>
              <a:t>Early design model</a:t>
            </a:r>
          </a:p>
        </p:txBody>
      </p:sp>
      <p:sp>
        <p:nvSpPr>
          <p:cNvPr id="123908"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Estimates can be made after the requirements have been agreed.</a:t>
            </a:r>
          </a:p>
          <a:p>
            <a:pPr marL="488950" indent="-488950" defTabSz="962025" eaLnBrk="1" hangingPunct="1">
              <a:lnSpc>
                <a:spcPct val="90000"/>
              </a:lnSpc>
            </a:pPr>
            <a:r>
              <a:rPr lang="en-GB" sz="2400" smtClean="0"/>
              <a:t>Based on a standard formula for algorithmic models</a:t>
            </a:r>
          </a:p>
          <a:p>
            <a:pPr marL="1089025" lvl="1" indent="-479425" algn="just" defTabSz="962025" eaLnBrk="1" hangingPunct="1">
              <a:lnSpc>
                <a:spcPct val="90000"/>
              </a:lnSpc>
              <a:spcBef>
                <a:spcPts val="600"/>
              </a:spcBef>
              <a:spcAft>
                <a:spcPts val="600"/>
              </a:spcAft>
            </a:pPr>
            <a:r>
              <a:rPr lang="en-GB" sz="2400" smtClean="0">
                <a:latin typeface="Helvetica" charset="0"/>
              </a:rPr>
              <a:t>PM</a:t>
            </a:r>
            <a:r>
              <a:rPr lang="en-GB" sz="2400" smtClean="0"/>
              <a:t> = </a:t>
            </a:r>
            <a:r>
              <a:rPr lang="en-GB" sz="2400" smtClean="0">
                <a:latin typeface="Helvetica" charset="0"/>
              </a:rPr>
              <a:t>A</a:t>
            </a:r>
            <a:r>
              <a:rPr lang="en-GB" sz="2400" smtClean="0"/>
              <a:t> </a:t>
            </a:r>
            <a:r>
              <a:rPr lang="en-GB" sz="2400" smtClean="0">
                <a:latin typeface="Symbol" pitchFamily="18" charset="2"/>
              </a:rPr>
              <a:t>´</a:t>
            </a:r>
            <a:r>
              <a:rPr lang="en-GB" sz="2400" smtClean="0"/>
              <a:t> </a:t>
            </a:r>
            <a:r>
              <a:rPr lang="en-GB" sz="2400" smtClean="0">
                <a:latin typeface="Helvetica" charset="0"/>
              </a:rPr>
              <a:t>Size</a:t>
            </a:r>
            <a:r>
              <a:rPr lang="en-GB" sz="2400" baseline="30000" smtClean="0">
                <a:latin typeface="Helvetica" charset="0"/>
              </a:rPr>
              <a:t>B</a:t>
            </a:r>
            <a:r>
              <a:rPr lang="en-GB" sz="2400" baseline="30000" smtClean="0"/>
              <a:t> </a:t>
            </a:r>
            <a:r>
              <a:rPr lang="en-GB" sz="2400" smtClean="0">
                <a:latin typeface="Symbol" pitchFamily="18" charset="2"/>
              </a:rPr>
              <a:t>´</a:t>
            </a:r>
            <a:r>
              <a:rPr lang="en-GB" sz="2400" smtClean="0"/>
              <a:t> </a:t>
            </a:r>
            <a:r>
              <a:rPr lang="en-GB" sz="2400" smtClean="0">
                <a:latin typeface="Helvetica" charset="0"/>
              </a:rPr>
              <a:t>M</a:t>
            </a:r>
            <a:r>
              <a:rPr lang="en-GB" sz="2400" smtClean="0"/>
              <a:t> where</a:t>
            </a:r>
          </a:p>
          <a:p>
            <a:pPr marL="1089025" lvl="1" indent="-479425" algn="just" defTabSz="962025" eaLnBrk="1" hangingPunct="1">
              <a:lnSpc>
                <a:spcPct val="90000"/>
              </a:lnSpc>
            </a:pPr>
            <a:r>
              <a:rPr lang="en-GB" sz="2400" smtClean="0">
                <a:latin typeface="Helvetica" charset="0"/>
              </a:rPr>
              <a:t>M</a:t>
            </a:r>
            <a:r>
              <a:rPr lang="en-GB" sz="2400" smtClean="0"/>
              <a:t> = PERS </a:t>
            </a:r>
            <a:r>
              <a:rPr lang="en-GB" sz="2400" smtClean="0">
                <a:latin typeface="Symbol" pitchFamily="18" charset="2"/>
              </a:rPr>
              <a:t>´</a:t>
            </a:r>
            <a:r>
              <a:rPr lang="en-GB" sz="2400" smtClean="0"/>
              <a:t> RCPX </a:t>
            </a:r>
            <a:r>
              <a:rPr lang="en-GB" sz="2400" smtClean="0">
                <a:latin typeface="Symbol" pitchFamily="18" charset="2"/>
              </a:rPr>
              <a:t>´</a:t>
            </a:r>
            <a:r>
              <a:rPr lang="en-GB" sz="2400" smtClean="0"/>
              <a:t> RUSE </a:t>
            </a:r>
            <a:r>
              <a:rPr lang="en-GB" sz="2400" smtClean="0">
                <a:latin typeface="Symbol" pitchFamily="18" charset="2"/>
              </a:rPr>
              <a:t>´</a:t>
            </a:r>
            <a:r>
              <a:rPr lang="en-GB" sz="2400" smtClean="0"/>
              <a:t> PDIF </a:t>
            </a:r>
            <a:r>
              <a:rPr lang="en-GB" sz="2400" smtClean="0">
                <a:latin typeface="Symbol" pitchFamily="18" charset="2"/>
              </a:rPr>
              <a:t>´</a:t>
            </a:r>
            <a:r>
              <a:rPr lang="en-GB" sz="2400" smtClean="0"/>
              <a:t> PREX </a:t>
            </a:r>
            <a:r>
              <a:rPr lang="en-GB" sz="2400" smtClean="0">
                <a:latin typeface="Symbol" pitchFamily="18" charset="2"/>
              </a:rPr>
              <a:t>´</a:t>
            </a:r>
            <a:r>
              <a:rPr lang="en-GB" sz="2400" smtClean="0"/>
              <a:t> FCIL </a:t>
            </a:r>
            <a:r>
              <a:rPr lang="en-GB" sz="2400" smtClean="0">
                <a:latin typeface="Symbol" pitchFamily="18" charset="2"/>
              </a:rPr>
              <a:t>´</a:t>
            </a:r>
            <a:r>
              <a:rPr lang="en-GB" sz="2400" smtClean="0"/>
              <a:t> SCED;</a:t>
            </a:r>
          </a:p>
          <a:p>
            <a:pPr marL="1089025" lvl="1" indent="-479425" algn="just" defTabSz="962025" eaLnBrk="1" hangingPunct="1">
              <a:lnSpc>
                <a:spcPct val="90000"/>
              </a:lnSpc>
            </a:pPr>
            <a:r>
              <a:rPr lang="en-GB" sz="2400" smtClean="0"/>
              <a:t>A = 2.94 in initial calibration, Size in KLOC, B varies from 1.1 to 1.24 depending on novelty of the project, development flexibility, risk management approaches and the process maturity.</a:t>
            </a:r>
            <a:endParaRPr lang="en-GB" sz="2000" smtClean="0"/>
          </a:p>
        </p:txBody>
      </p:sp>
      <p:sp>
        <p:nvSpPr>
          <p:cNvPr id="123906" name="Slide Number Placeholder 5"/>
          <p:cNvSpPr>
            <a:spLocks noGrp="1"/>
          </p:cNvSpPr>
          <p:nvPr>
            <p:ph type="sldNum" sz="quarter" idx="12"/>
          </p:nvPr>
        </p:nvSpPr>
        <p:spPr>
          <a:noFill/>
        </p:spPr>
        <p:txBody>
          <a:bodyPr/>
          <a:lstStyle/>
          <a:p>
            <a:fld id="{8AE06942-0692-4489-896A-6D3599F2D322}" type="slidenum">
              <a:rPr lang="en-US" smtClean="0"/>
              <a:pPr/>
              <a:t>116</a:t>
            </a:fld>
            <a:endParaRPr lang="en-US" smtClean="0"/>
          </a:p>
        </p:txBody>
      </p:sp>
    </p:spTree>
  </p:cSld>
  <p:clrMapOvr>
    <a:masterClrMapping/>
  </p:clrMapOvr>
  <p:transition advTm="200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pPr eaLnBrk="1" hangingPunct="1"/>
            <a:r>
              <a:rPr lang="en-GB" smtClean="0"/>
              <a:t>Multipliers</a:t>
            </a:r>
          </a:p>
        </p:txBody>
      </p:sp>
      <p:sp>
        <p:nvSpPr>
          <p:cNvPr id="124932" name="Rectangle 3"/>
          <p:cNvSpPr>
            <a:spLocks noGrp="1" noChangeArrowheads="1"/>
          </p:cNvSpPr>
          <p:nvPr>
            <p:ph idx="1"/>
          </p:nvPr>
        </p:nvSpPr>
        <p:spPr>
          <a:xfrm>
            <a:off x="685800" y="2057400"/>
            <a:ext cx="7804150" cy="4129088"/>
          </a:xfrm>
        </p:spPr>
        <p:txBody>
          <a:bodyPr/>
          <a:lstStyle/>
          <a:p>
            <a:pPr marL="488950" indent="-488950" defTabSz="962025" eaLnBrk="1" hangingPunct="1">
              <a:lnSpc>
                <a:spcPct val="90000"/>
              </a:lnSpc>
            </a:pPr>
            <a:r>
              <a:rPr lang="en-GB" sz="2800" smtClean="0"/>
              <a:t>Multipliers reflect the capability of the developers, the non-functional requirements, the familiarity with the development platform, etc.</a:t>
            </a:r>
          </a:p>
          <a:p>
            <a:pPr marL="1089025" lvl="1" indent="-479425" defTabSz="962025" eaLnBrk="1" hangingPunct="1">
              <a:lnSpc>
                <a:spcPct val="90000"/>
              </a:lnSpc>
            </a:pPr>
            <a:r>
              <a:rPr lang="en-GB" sz="2400" smtClean="0"/>
              <a:t>RCPX - product reliability and complexity;</a:t>
            </a:r>
          </a:p>
          <a:p>
            <a:pPr marL="1089025" lvl="1" indent="-479425" defTabSz="962025" eaLnBrk="1" hangingPunct="1">
              <a:lnSpc>
                <a:spcPct val="90000"/>
              </a:lnSpc>
            </a:pPr>
            <a:r>
              <a:rPr lang="en-GB" sz="2400" smtClean="0"/>
              <a:t>RUSE - the reuse required;</a:t>
            </a:r>
          </a:p>
          <a:p>
            <a:pPr marL="1089025" lvl="1" indent="-479425" defTabSz="962025" eaLnBrk="1" hangingPunct="1">
              <a:lnSpc>
                <a:spcPct val="90000"/>
              </a:lnSpc>
            </a:pPr>
            <a:r>
              <a:rPr lang="en-GB" sz="2400" smtClean="0"/>
              <a:t>PDIF - platform difficulty;</a:t>
            </a:r>
          </a:p>
          <a:p>
            <a:pPr marL="1089025" lvl="1" indent="-479425" defTabSz="962025" eaLnBrk="1" hangingPunct="1">
              <a:lnSpc>
                <a:spcPct val="90000"/>
              </a:lnSpc>
            </a:pPr>
            <a:r>
              <a:rPr lang="en-GB" sz="2400" smtClean="0"/>
              <a:t>PREX - personnel experience;</a:t>
            </a:r>
          </a:p>
          <a:p>
            <a:pPr marL="1089025" lvl="1" indent="-479425" defTabSz="962025" eaLnBrk="1" hangingPunct="1">
              <a:lnSpc>
                <a:spcPct val="90000"/>
              </a:lnSpc>
            </a:pPr>
            <a:r>
              <a:rPr lang="en-GB" sz="2400" smtClean="0"/>
              <a:t>PERS - personnel capability;</a:t>
            </a:r>
          </a:p>
          <a:p>
            <a:pPr marL="1089025" lvl="1" indent="-479425" defTabSz="962025" eaLnBrk="1" hangingPunct="1">
              <a:lnSpc>
                <a:spcPct val="90000"/>
              </a:lnSpc>
            </a:pPr>
            <a:r>
              <a:rPr lang="en-GB" sz="2400" smtClean="0"/>
              <a:t>SCED - required schedule;</a:t>
            </a:r>
          </a:p>
          <a:p>
            <a:pPr marL="1089025" lvl="1" indent="-479425" defTabSz="962025" eaLnBrk="1" hangingPunct="1">
              <a:lnSpc>
                <a:spcPct val="90000"/>
              </a:lnSpc>
            </a:pPr>
            <a:r>
              <a:rPr lang="en-GB" sz="2400" smtClean="0"/>
              <a:t>FCIL - the team support facilities.</a:t>
            </a:r>
          </a:p>
        </p:txBody>
      </p:sp>
      <p:sp>
        <p:nvSpPr>
          <p:cNvPr id="124930" name="Slide Number Placeholder 5"/>
          <p:cNvSpPr>
            <a:spLocks noGrp="1"/>
          </p:cNvSpPr>
          <p:nvPr>
            <p:ph type="sldNum" sz="quarter" idx="12"/>
          </p:nvPr>
        </p:nvSpPr>
        <p:spPr>
          <a:noFill/>
        </p:spPr>
        <p:txBody>
          <a:bodyPr/>
          <a:lstStyle/>
          <a:p>
            <a:fld id="{D2DA2A2F-ABEA-4A28-82CF-2C888DE44759}" type="slidenum">
              <a:rPr lang="en-US" smtClean="0"/>
              <a:pPr/>
              <a:t>117</a:t>
            </a:fld>
            <a:endParaRPr lang="en-US"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en-US" smtClean="0"/>
              <a:t>The reuse model</a:t>
            </a:r>
          </a:p>
        </p:txBody>
      </p:sp>
      <p:sp>
        <p:nvSpPr>
          <p:cNvPr id="125956" name="Rectangle 3"/>
          <p:cNvSpPr>
            <a:spLocks noGrp="1" noChangeArrowheads="1"/>
          </p:cNvSpPr>
          <p:nvPr>
            <p:ph idx="1"/>
          </p:nvPr>
        </p:nvSpPr>
        <p:spPr/>
        <p:txBody>
          <a:bodyPr/>
          <a:lstStyle/>
          <a:p>
            <a:pPr marL="488950" indent="-488950" defTabSz="962025" eaLnBrk="1" hangingPunct="1">
              <a:lnSpc>
                <a:spcPct val="90000"/>
              </a:lnSpc>
            </a:pPr>
            <a:r>
              <a:rPr lang="en-US" sz="2800" smtClean="0"/>
              <a:t>Takes into account black-box code that is reused without change and code that has to be adapted to integrate it with new code.</a:t>
            </a:r>
          </a:p>
          <a:p>
            <a:pPr marL="488950" indent="-488950" defTabSz="962025" eaLnBrk="1" hangingPunct="1">
              <a:lnSpc>
                <a:spcPct val="90000"/>
              </a:lnSpc>
            </a:pPr>
            <a:r>
              <a:rPr lang="en-US" sz="2800" smtClean="0"/>
              <a:t>There are two versions:</a:t>
            </a:r>
          </a:p>
          <a:p>
            <a:pPr marL="1089025" lvl="1" indent="-479425" defTabSz="962025" eaLnBrk="1" hangingPunct="1">
              <a:lnSpc>
                <a:spcPct val="90000"/>
              </a:lnSpc>
            </a:pPr>
            <a:r>
              <a:rPr lang="en-US" sz="2400" smtClean="0"/>
              <a:t>Black-box reuse where code is not modified. An effort estimate (PM) is computed.</a:t>
            </a:r>
          </a:p>
          <a:p>
            <a:pPr marL="1089025" lvl="1" indent="-479425" defTabSz="962025" eaLnBrk="1" hangingPunct="1">
              <a:lnSpc>
                <a:spcPct val="90000"/>
              </a:lnSpc>
            </a:pPr>
            <a:r>
              <a:rPr lang="en-US" sz="2400" smtClean="0"/>
              <a:t>White-box reuse where code is modified. A size estimate equivalent to the number of lines of new source code is computed. This then adjusts the size estimate for new code.</a:t>
            </a:r>
          </a:p>
        </p:txBody>
      </p:sp>
      <p:sp>
        <p:nvSpPr>
          <p:cNvPr id="125954" name="Slide Number Placeholder 5"/>
          <p:cNvSpPr>
            <a:spLocks noGrp="1"/>
          </p:cNvSpPr>
          <p:nvPr>
            <p:ph type="sldNum" sz="quarter" idx="12"/>
          </p:nvPr>
        </p:nvSpPr>
        <p:spPr>
          <a:noFill/>
        </p:spPr>
        <p:txBody>
          <a:bodyPr/>
          <a:lstStyle/>
          <a:p>
            <a:fld id="{21529CAA-2D56-45B6-A879-2E62636CFB40}" type="slidenum">
              <a:rPr lang="en-US" smtClean="0"/>
              <a:pPr/>
              <a:t>118</a:t>
            </a:fld>
            <a:endParaRPr lang="en-US"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eaLnBrk="1" hangingPunct="1"/>
            <a:r>
              <a:rPr lang="en-US" smtClean="0"/>
              <a:t>Reuse model estimates 1</a:t>
            </a:r>
          </a:p>
        </p:txBody>
      </p:sp>
      <p:sp>
        <p:nvSpPr>
          <p:cNvPr id="126980" name="Rectangle 3"/>
          <p:cNvSpPr>
            <a:spLocks noGrp="1" noChangeArrowheads="1"/>
          </p:cNvSpPr>
          <p:nvPr>
            <p:ph idx="1"/>
          </p:nvPr>
        </p:nvSpPr>
        <p:spPr/>
        <p:txBody>
          <a:bodyPr/>
          <a:lstStyle/>
          <a:p>
            <a:pPr eaLnBrk="1" hangingPunct="1"/>
            <a:r>
              <a:rPr lang="en-US" smtClean="0"/>
              <a:t>For generated code:</a:t>
            </a:r>
          </a:p>
          <a:p>
            <a:pPr lvl="1" eaLnBrk="1" hangingPunct="1"/>
            <a:r>
              <a:rPr lang="en-US" smtClean="0"/>
              <a:t>PM = (ASLOC * AT/100)/ATPROD</a:t>
            </a:r>
          </a:p>
          <a:p>
            <a:pPr lvl="1" eaLnBrk="1" hangingPunct="1"/>
            <a:r>
              <a:rPr lang="en-US" smtClean="0"/>
              <a:t>ASLOC is the number of lines of generated code</a:t>
            </a:r>
          </a:p>
          <a:p>
            <a:pPr lvl="1" eaLnBrk="1" hangingPunct="1"/>
            <a:r>
              <a:rPr lang="en-US" smtClean="0"/>
              <a:t>AT is the percentage of code automatically generated.</a:t>
            </a:r>
          </a:p>
          <a:p>
            <a:pPr lvl="1" eaLnBrk="1" hangingPunct="1"/>
            <a:r>
              <a:rPr lang="en-US" smtClean="0"/>
              <a:t>ATPROD is the productivity of engineers in integrating this code.</a:t>
            </a:r>
          </a:p>
          <a:p>
            <a:pPr eaLnBrk="1" hangingPunct="1"/>
            <a:endParaRPr lang="en-US" smtClean="0"/>
          </a:p>
        </p:txBody>
      </p:sp>
      <p:sp>
        <p:nvSpPr>
          <p:cNvPr id="126978" name="Slide Number Placeholder 5"/>
          <p:cNvSpPr>
            <a:spLocks noGrp="1"/>
          </p:cNvSpPr>
          <p:nvPr>
            <p:ph type="sldNum" sz="quarter" idx="12"/>
          </p:nvPr>
        </p:nvSpPr>
        <p:spPr>
          <a:noFill/>
        </p:spPr>
        <p:txBody>
          <a:bodyPr/>
          <a:lstStyle/>
          <a:p>
            <a:fld id="{5663778B-BFE6-4AC4-9E06-B3FA9CE2EB7A}" type="slidenum">
              <a:rPr lang="en-US" smtClean="0"/>
              <a:pPr/>
              <a:t>119</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Types of project plan</a:t>
            </a:r>
          </a:p>
        </p:txBody>
      </p:sp>
      <p:sp>
        <p:nvSpPr>
          <p:cNvPr id="1027" name="Slide Number Placeholder 5"/>
          <p:cNvSpPr>
            <a:spLocks noGrp="1"/>
          </p:cNvSpPr>
          <p:nvPr>
            <p:ph type="sldNum" sz="quarter" idx="12"/>
          </p:nvPr>
        </p:nvSpPr>
        <p:spPr>
          <a:noFill/>
        </p:spPr>
        <p:txBody>
          <a:bodyPr/>
          <a:lstStyle/>
          <a:p>
            <a:fld id="{DB37B9C1-DBCE-46D3-BB7C-A43FA50FF7A4}" type="slidenum">
              <a:rPr lang="en-US" smtClean="0"/>
              <a:pPr/>
              <a:t>12</a:t>
            </a:fld>
            <a:endParaRPr lang="en-US" smtClean="0"/>
          </a:p>
        </p:txBody>
      </p:sp>
      <p:sp>
        <p:nvSpPr>
          <p:cNvPr id="1029" name="Rectangle 3"/>
          <p:cNvSpPr>
            <a:spLocks noChangeArrowheads="1"/>
          </p:cNvSpPr>
          <p:nvPr/>
        </p:nvSpPr>
        <p:spPr bwMode="auto">
          <a:xfrm>
            <a:off x="990600" y="2209800"/>
            <a:ext cx="7880350" cy="4130675"/>
          </a:xfrm>
          <a:prstGeom prst="rect">
            <a:avLst/>
          </a:prstGeom>
          <a:solidFill>
            <a:srgbClr val="DBFDFF"/>
          </a:solidFill>
          <a:ln w="12700">
            <a:solidFill>
              <a:srgbClr val="DBFDFF"/>
            </a:solidFill>
            <a:miter lim="800000"/>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914400" y="2438400"/>
          <a:ext cx="9023350" cy="3513138"/>
        </p:xfrm>
        <a:graphic>
          <a:graphicData uri="http://schemas.openxmlformats.org/presentationml/2006/ole">
            <p:oleObj spid="_x0000_s1026" name="Document" r:id="rId3" imgW="5785104" imgH="2252472" progId="Word.Document.8">
              <p:embed/>
            </p:oleObj>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en-US" smtClean="0"/>
              <a:t>Reuse model estimates 2</a:t>
            </a:r>
          </a:p>
        </p:txBody>
      </p:sp>
      <p:sp>
        <p:nvSpPr>
          <p:cNvPr id="128004" name="Rectangle 3"/>
          <p:cNvSpPr>
            <a:spLocks noGrp="1" noChangeArrowheads="1"/>
          </p:cNvSpPr>
          <p:nvPr>
            <p:ph idx="1"/>
          </p:nvPr>
        </p:nvSpPr>
        <p:spPr/>
        <p:txBody>
          <a:bodyPr/>
          <a:lstStyle/>
          <a:p>
            <a:pPr eaLnBrk="1" hangingPunct="1">
              <a:lnSpc>
                <a:spcPct val="90000"/>
              </a:lnSpc>
            </a:pPr>
            <a:r>
              <a:rPr lang="en-US" smtClean="0"/>
              <a:t>When code has to be understood and integrated:</a:t>
            </a:r>
          </a:p>
          <a:p>
            <a:pPr lvl="1" eaLnBrk="1" hangingPunct="1">
              <a:lnSpc>
                <a:spcPct val="90000"/>
              </a:lnSpc>
            </a:pPr>
            <a:r>
              <a:rPr lang="en-US" smtClean="0"/>
              <a:t>ESLOC = ASLOC * (1-AT/100) * AAM.</a:t>
            </a:r>
          </a:p>
          <a:p>
            <a:pPr lvl="1" eaLnBrk="1" hangingPunct="1">
              <a:lnSpc>
                <a:spcPct val="90000"/>
              </a:lnSpc>
            </a:pPr>
            <a:r>
              <a:rPr lang="en-US" smtClean="0"/>
              <a:t>ASLOC and AT as before.</a:t>
            </a:r>
          </a:p>
          <a:p>
            <a:pPr lvl="1" eaLnBrk="1" hangingPunct="1">
              <a:lnSpc>
                <a:spcPct val="90000"/>
              </a:lnSpc>
            </a:pPr>
            <a:r>
              <a:rPr lang="en-US" smtClean="0"/>
              <a:t>AAM is the adaptation adjustment multiplier computed from the costs of changing the reused code, the costs of understanding how to integrate the code and the costs of reuse decision making.</a:t>
            </a:r>
          </a:p>
        </p:txBody>
      </p:sp>
      <p:sp>
        <p:nvSpPr>
          <p:cNvPr id="128002" name="Slide Number Placeholder 5"/>
          <p:cNvSpPr>
            <a:spLocks noGrp="1"/>
          </p:cNvSpPr>
          <p:nvPr>
            <p:ph type="sldNum" sz="quarter" idx="12"/>
          </p:nvPr>
        </p:nvSpPr>
        <p:spPr>
          <a:noFill/>
        </p:spPr>
        <p:txBody>
          <a:bodyPr/>
          <a:lstStyle/>
          <a:p>
            <a:fld id="{D1BEC203-BED8-4A87-BEE4-74E818EF995A}" type="slidenum">
              <a:rPr lang="en-US" smtClean="0"/>
              <a:pPr/>
              <a:t>120</a:t>
            </a:fld>
            <a:endParaRPr lang="en-US"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lstStyle/>
          <a:p>
            <a:pPr eaLnBrk="1" hangingPunct="1"/>
            <a:r>
              <a:rPr lang="en-GB" smtClean="0"/>
              <a:t>Post-architecture level</a:t>
            </a:r>
          </a:p>
        </p:txBody>
      </p:sp>
      <p:sp>
        <p:nvSpPr>
          <p:cNvPr id="129028" name="Rectangle 3"/>
          <p:cNvSpPr>
            <a:spLocks noGrp="1" noChangeArrowheads="1"/>
          </p:cNvSpPr>
          <p:nvPr>
            <p:ph idx="1"/>
          </p:nvPr>
        </p:nvSpPr>
        <p:spPr>
          <a:xfrm>
            <a:off x="609600" y="2133600"/>
            <a:ext cx="8186738" cy="4359275"/>
          </a:xfrm>
        </p:spPr>
        <p:txBody>
          <a:bodyPr/>
          <a:lstStyle/>
          <a:p>
            <a:pPr eaLnBrk="1" hangingPunct="1"/>
            <a:r>
              <a:rPr lang="en-GB" sz="2800" smtClean="0"/>
              <a:t>Uses the same formula as the early design model but with 17 rather than 7 associated multipliers.</a:t>
            </a:r>
          </a:p>
          <a:p>
            <a:pPr eaLnBrk="1" hangingPunct="1"/>
            <a:r>
              <a:rPr lang="en-GB" sz="2800" smtClean="0"/>
              <a:t>The code size is estimated as:</a:t>
            </a:r>
          </a:p>
          <a:p>
            <a:pPr lvl="1" eaLnBrk="1" hangingPunct="1"/>
            <a:r>
              <a:rPr lang="en-GB" sz="2400" smtClean="0"/>
              <a:t>Number of lines of new code to be developed;</a:t>
            </a:r>
          </a:p>
          <a:p>
            <a:pPr lvl="1" eaLnBrk="1" hangingPunct="1"/>
            <a:r>
              <a:rPr lang="en-GB" sz="2400" smtClean="0"/>
              <a:t>Estimate of equivalent number of lines of new code computed using the reuse model;</a:t>
            </a:r>
          </a:p>
          <a:p>
            <a:pPr lvl="1" eaLnBrk="1" hangingPunct="1"/>
            <a:r>
              <a:rPr lang="en-GB" sz="2400" smtClean="0"/>
              <a:t>An estimate of the number of lines of code that have to be modified according to requirements changes.</a:t>
            </a:r>
          </a:p>
        </p:txBody>
      </p:sp>
      <p:sp>
        <p:nvSpPr>
          <p:cNvPr id="129026" name="Slide Number Placeholder 5"/>
          <p:cNvSpPr>
            <a:spLocks noGrp="1"/>
          </p:cNvSpPr>
          <p:nvPr>
            <p:ph type="sldNum" sz="quarter" idx="12"/>
          </p:nvPr>
        </p:nvSpPr>
        <p:spPr>
          <a:noFill/>
        </p:spPr>
        <p:txBody>
          <a:bodyPr/>
          <a:lstStyle/>
          <a:p>
            <a:fld id="{C8F279B3-195C-4E8F-97F8-E5CB145B473A}" type="slidenum">
              <a:rPr lang="en-US" smtClean="0"/>
              <a:pPr/>
              <a:t>121</a:t>
            </a:fld>
            <a:endParaRPr lang="en-US"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3"/>
          <p:cNvSpPr>
            <a:spLocks noGrp="1" noChangeArrowheads="1"/>
          </p:cNvSpPr>
          <p:nvPr>
            <p:ph type="title"/>
          </p:nvPr>
        </p:nvSpPr>
        <p:spPr>
          <a:noFill/>
        </p:spPr>
        <p:txBody>
          <a:bodyPr lIns="90840" tIns="44623" rIns="90840" bIns="44623"/>
          <a:lstStyle/>
          <a:p>
            <a:pPr eaLnBrk="1" hangingPunct="1"/>
            <a:r>
              <a:rPr lang="en-GB" smtClean="0"/>
              <a:t>The exponent term</a:t>
            </a:r>
          </a:p>
        </p:txBody>
      </p:sp>
      <p:sp>
        <p:nvSpPr>
          <p:cNvPr id="130051" name="Rectangle 2"/>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000" smtClean="0"/>
              <a:t>This depends on 5 scale factors (see next slide). Their sum/100 is added to 1.01</a:t>
            </a:r>
          </a:p>
          <a:p>
            <a:pPr marL="488950" indent="-488950" defTabSz="962025" eaLnBrk="1" hangingPunct="1">
              <a:lnSpc>
                <a:spcPct val="90000"/>
              </a:lnSpc>
            </a:pPr>
            <a:r>
              <a:rPr lang="en-GB" sz="2000" smtClean="0"/>
              <a:t>A company takes on a project in a new domain. The client has not defined the process to be used and has not allowed time for risk analysis. The company has a CMM level 2 rating.</a:t>
            </a:r>
          </a:p>
          <a:p>
            <a:pPr marL="1089025" lvl="1" indent="-479425" defTabSz="962025" eaLnBrk="1" hangingPunct="1">
              <a:lnSpc>
                <a:spcPct val="90000"/>
              </a:lnSpc>
            </a:pPr>
            <a:r>
              <a:rPr lang="en-GB" sz="2000" smtClean="0"/>
              <a:t>Precedenteness - new project (4)</a:t>
            </a:r>
          </a:p>
          <a:p>
            <a:pPr marL="1089025" lvl="1" indent="-479425" defTabSz="962025" eaLnBrk="1" hangingPunct="1">
              <a:lnSpc>
                <a:spcPct val="90000"/>
              </a:lnSpc>
            </a:pPr>
            <a:r>
              <a:rPr lang="en-GB" sz="2000" smtClean="0"/>
              <a:t>Development flexibility - no client involvement - Very high (1)</a:t>
            </a:r>
          </a:p>
          <a:p>
            <a:pPr marL="1089025" lvl="1" indent="-479425" defTabSz="962025" eaLnBrk="1" hangingPunct="1">
              <a:lnSpc>
                <a:spcPct val="90000"/>
              </a:lnSpc>
            </a:pPr>
            <a:r>
              <a:rPr lang="en-GB" sz="2000" smtClean="0"/>
              <a:t>Architecture/risk resolution - No risk analysis - V. Low .(5)</a:t>
            </a:r>
          </a:p>
          <a:p>
            <a:pPr marL="1089025" lvl="1" indent="-479425" defTabSz="962025" eaLnBrk="1" hangingPunct="1">
              <a:lnSpc>
                <a:spcPct val="90000"/>
              </a:lnSpc>
            </a:pPr>
            <a:r>
              <a:rPr lang="en-GB" sz="2000" smtClean="0"/>
              <a:t>Team cohesion - new team - nominal (3)</a:t>
            </a:r>
          </a:p>
          <a:p>
            <a:pPr marL="1089025" lvl="1" indent="-479425" defTabSz="962025" eaLnBrk="1" hangingPunct="1">
              <a:lnSpc>
                <a:spcPct val="90000"/>
              </a:lnSpc>
            </a:pPr>
            <a:r>
              <a:rPr lang="en-GB" sz="2000" smtClean="0"/>
              <a:t>Process maturity - some control - nominal (3)</a:t>
            </a:r>
          </a:p>
          <a:p>
            <a:pPr marL="488950" indent="-488950" defTabSz="962025" eaLnBrk="1" hangingPunct="1">
              <a:lnSpc>
                <a:spcPct val="90000"/>
              </a:lnSpc>
            </a:pPr>
            <a:r>
              <a:rPr lang="en-GB" sz="2000" smtClean="0"/>
              <a:t>Scale factor is therefore 1.17.</a:t>
            </a:r>
          </a:p>
          <a:p>
            <a:pPr marL="1089025" lvl="1" indent="-479425" defTabSz="962025" eaLnBrk="1" hangingPunct="1">
              <a:lnSpc>
                <a:spcPct val="90000"/>
              </a:lnSpc>
            </a:pPr>
            <a:endParaRPr lang="en-GB" sz="2000" smtClean="0"/>
          </a:p>
        </p:txBody>
      </p:sp>
      <p:sp>
        <p:nvSpPr>
          <p:cNvPr id="130050" name="Slide Number Placeholder 5"/>
          <p:cNvSpPr>
            <a:spLocks noGrp="1"/>
          </p:cNvSpPr>
          <p:nvPr>
            <p:ph type="sldNum" sz="quarter" idx="12"/>
          </p:nvPr>
        </p:nvSpPr>
        <p:spPr>
          <a:noFill/>
        </p:spPr>
        <p:txBody>
          <a:bodyPr/>
          <a:lstStyle/>
          <a:p>
            <a:fld id="{0CADEB73-1460-4602-8643-BC464243D774}" type="slidenum">
              <a:rPr lang="en-US" smtClean="0"/>
              <a:pPr/>
              <a:t>122</a:t>
            </a:fld>
            <a:endParaRPr lang="en-US" smtClean="0"/>
          </a:p>
        </p:txBody>
      </p:sp>
    </p:spTree>
  </p:cSld>
  <p:clrMapOvr>
    <a:masterClrMapping/>
  </p:clrMapOvr>
  <p:transition advTm="2000"/>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GB" smtClean="0"/>
              <a:t>Exponent scale factors</a:t>
            </a:r>
          </a:p>
        </p:txBody>
      </p:sp>
      <p:sp>
        <p:nvSpPr>
          <p:cNvPr id="24579" name="Footer Placeholder 4"/>
          <p:cNvSpPr>
            <a:spLocks noGrp="1"/>
          </p:cNvSpPr>
          <p:nvPr>
            <p:ph type="ftr" sz="quarter" idx="11"/>
          </p:nvPr>
        </p:nvSpPr>
        <p:spPr>
          <a:noFill/>
        </p:spPr>
        <p:txBody>
          <a:bodyPr/>
          <a:lstStyle/>
          <a:p>
            <a:r>
              <a:rPr lang="en-US" smtClean="0"/>
              <a:t>Deepika C N                 RVCE    </a:t>
            </a:r>
          </a:p>
        </p:txBody>
      </p:sp>
      <p:sp>
        <p:nvSpPr>
          <p:cNvPr id="24580" name="Slide Number Placeholder 5"/>
          <p:cNvSpPr>
            <a:spLocks noGrp="1"/>
          </p:cNvSpPr>
          <p:nvPr>
            <p:ph type="sldNum" sz="quarter" idx="12"/>
          </p:nvPr>
        </p:nvSpPr>
        <p:spPr>
          <a:noFill/>
        </p:spPr>
        <p:txBody>
          <a:bodyPr/>
          <a:lstStyle/>
          <a:p>
            <a:fld id="{115830EB-56E4-4246-BB28-8E37ED9E5038}" type="slidenum">
              <a:rPr lang="en-US" smtClean="0"/>
              <a:pPr/>
              <a:t>123</a:t>
            </a:fld>
            <a:endParaRPr lang="en-US" smtClean="0"/>
          </a:p>
        </p:txBody>
      </p:sp>
      <p:sp>
        <p:nvSpPr>
          <p:cNvPr id="24582" name="Rectangle 3"/>
          <p:cNvSpPr>
            <a:spLocks noChangeArrowheads="1"/>
          </p:cNvSpPr>
          <p:nvPr/>
        </p:nvSpPr>
        <p:spPr bwMode="auto">
          <a:xfrm>
            <a:off x="1295400" y="1905000"/>
            <a:ext cx="7848600" cy="4495800"/>
          </a:xfrm>
          <a:prstGeom prst="rect">
            <a:avLst/>
          </a:prstGeom>
          <a:solidFill>
            <a:srgbClr val="CCFFFF"/>
          </a:solidFill>
          <a:ln w="12700">
            <a:noFill/>
            <a:miter lim="800000"/>
            <a:headEnd/>
            <a:tailEnd/>
          </a:ln>
        </p:spPr>
        <p:txBody>
          <a:bodyPr wrap="none" anchor="ctr"/>
          <a:lstStyle/>
          <a:p>
            <a:endParaRPr lang="en-US"/>
          </a:p>
        </p:txBody>
      </p:sp>
      <p:graphicFrame>
        <p:nvGraphicFramePr>
          <p:cNvPr id="24578" name="Object 4"/>
          <p:cNvGraphicFramePr>
            <a:graphicFrameLocks noChangeAspect="1"/>
          </p:cNvGraphicFramePr>
          <p:nvPr/>
        </p:nvGraphicFramePr>
        <p:xfrm>
          <a:off x="1600200" y="1981200"/>
          <a:ext cx="7315200" cy="4641850"/>
        </p:xfrm>
        <a:graphic>
          <a:graphicData uri="http://schemas.openxmlformats.org/presentationml/2006/ole">
            <p:oleObj spid="_x0000_s24578" name="Document" r:id="rId3" imgW="5641848" imgH="3093720" progId="Word.Document.8">
              <p:embed/>
            </p:oleObj>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3"/>
          <p:cNvSpPr>
            <a:spLocks noGrp="1" noChangeArrowheads="1"/>
          </p:cNvSpPr>
          <p:nvPr>
            <p:ph type="title"/>
          </p:nvPr>
        </p:nvSpPr>
        <p:spPr>
          <a:noFill/>
        </p:spPr>
        <p:txBody>
          <a:bodyPr lIns="90840" tIns="44623" rIns="90840" bIns="44623"/>
          <a:lstStyle/>
          <a:p>
            <a:pPr eaLnBrk="1" hangingPunct="1"/>
            <a:r>
              <a:rPr lang="en-GB" smtClean="0"/>
              <a:t>Multipliers</a:t>
            </a:r>
          </a:p>
        </p:txBody>
      </p:sp>
      <p:sp>
        <p:nvSpPr>
          <p:cNvPr id="131075" name="Rectangle 2"/>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000" smtClean="0"/>
              <a:t>Product attributes </a:t>
            </a:r>
          </a:p>
          <a:p>
            <a:pPr marL="1089025" lvl="1" indent="-479425" defTabSz="962025" eaLnBrk="1" hangingPunct="1">
              <a:lnSpc>
                <a:spcPct val="90000"/>
              </a:lnSpc>
            </a:pPr>
            <a:r>
              <a:rPr lang="en-GB" sz="2000" smtClean="0"/>
              <a:t>Concerned with required characteristics of the software product being developed.</a:t>
            </a:r>
          </a:p>
          <a:p>
            <a:pPr marL="488950" indent="-488950" algn="just" defTabSz="962025" eaLnBrk="1" hangingPunct="1">
              <a:lnSpc>
                <a:spcPct val="90000"/>
              </a:lnSpc>
              <a:spcAft>
                <a:spcPts val="600"/>
              </a:spcAft>
            </a:pPr>
            <a:r>
              <a:rPr lang="en-GB" sz="2000" smtClean="0"/>
              <a:t>Computer attributes </a:t>
            </a:r>
          </a:p>
          <a:p>
            <a:pPr marL="1089025" lvl="1" indent="-479425" algn="just" defTabSz="962025" eaLnBrk="1" hangingPunct="1">
              <a:lnSpc>
                <a:spcPct val="90000"/>
              </a:lnSpc>
              <a:spcAft>
                <a:spcPts val="600"/>
              </a:spcAft>
            </a:pPr>
            <a:r>
              <a:rPr lang="en-GB" sz="2000" smtClean="0"/>
              <a:t>Constraints imposed on the software by the hardware platform.</a:t>
            </a:r>
          </a:p>
          <a:p>
            <a:pPr marL="488950" indent="-488950" algn="just" defTabSz="962025" eaLnBrk="1" hangingPunct="1">
              <a:lnSpc>
                <a:spcPct val="90000"/>
              </a:lnSpc>
              <a:spcAft>
                <a:spcPts val="600"/>
              </a:spcAft>
            </a:pPr>
            <a:r>
              <a:rPr lang="en-GB" sz="2000" smtClean="0"/>
              <a:t>Personnel attributes </a:t>
            </a:r>
          </a:p>
          <a:p>
            <a:pPr marL="1089025" lvl="1" indent="-479425" algn="just" defTabSz="962025" eaLnBrk="1" hangingPunct="1">
              <a:lnSpc>
                <a:spcPct val="90000"/>
              </a:lnSpc>
              <a:spcAft>
                <a:spcPts val="600"/>
              </a:spcAft>
            </a:pPr>
            <a:r>
              <a:rPr lang="en-GB" sz="2000" smtClean="0"/>
              <a:t>Multipliers that take the experience and capabilities of the people working on the project into account. </a:t>
            </a:r>
          </a:p>
          <a:p>
            <a:pPr marL="488950" indent="-488950" algn="just" defTabSz="962025" eaLnBrk="1" hangingPunct="1">
              <a:lnSpc>
                <a:spcPct val="90000"/>
              </a:lnSpc>
            </a:pPr>
            <a:r>
              <a:rPr lang="en-GB" sz="2000" smtClean="0"/>
              <a:t>Project attributes </a:t>
            </a:r>
          </a:p>
          <a:p>
            <a:pPr marL="1089025" lvl="1" indent="-479425" algn="just" defTabSz="962025" eaLnBrk="1" hangingPunct="1">
              <a:lnSpc>
                <a:spcPct val="90000"/>
              </a:lnSpc>
            </a:pPr>
            <a:r>
              <a:rPr lang="en-GB" sz="2000" smtClean="0"/>
              <a:t>Concerned with the particular characteristics of the software development project.</a:t>
            </a:r>
          </a:p>
          <a:p>
            <a:pPr marL="488950" indent="-488950" defTabSz="962025" eaLnBrk="1" hangingPunct="1">
              <a:lnSpc>
                <a:spcPct val="90000"/>
              </a:lnSpc>
            </a:pPr>
            <a:endParaRPr lang="en-GB" sz="2000" smtClean="0"/>
          </a:p>
        </p:txBody>
      </p:sp>
      <p:sp>
        <p:nvSpPr>
          <p:cNvPr id="131074" name="Slide Number Placeholder 5"/>
          <p:cNvSpPr>
            <a:spLocks noGrp="1"/>
          </p:cNvSpPr>
          <p:nvPr>
            <p:ph type="sldNum" sz="quarter" idx="12"/>
          </p:nvPr>
        </p:nvSpPr>
        <p:spPr>
          <a:noFill/>
        </p:spPr>
        <p:txBody>
          <a:bodyPr/>
          <a:lstStyle/>
          <a:p>
            <a:fld id="{B64A6892-D62B-4BEA-9603-3169BB327CF3}" type="slidenum">
              <a:rPr lang="en-US" smtClean="0"/>
              <a:pPr/>
              <a:t>124</a:t>
            </a:fld>
            <a:endParaRPr lang="en-US" smtClean="0"/>
          </a:p>
        </p:txBody>
      </p:sp>
    </p:spTree>
  </p:cSld>
  <p:clrMapOvr>
    <a:masterClrMapping/>
  </p:clrMapOvr>
  <p:transition advTm="2000"/>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GB" smtClean="0"/>
              <a:t>Effects of cost drivers</a:t>
            </a:r>
          </a:p>
        </p:txBody>
      </p:sp>
      <p:sp>
        <p:nvSpPr>
          <p:cNvPr id="25603" name="Slide Number Placeholder 5"/>
          <p:cNvSpPr>
            <a:spLocks noGrp="1"/>
          </p:cNvSpPr>
          <p:nvPr>
            <p:ph type="sldNum" sz="quarter" idx="12"/>
          </p:nvPr>
        </p:nvSpPr>
        <p:spPr>
          <a:noFill/>
        </p:spPr>
        <p:txBody>
          <a:bodyPr/>
          <a:lstStyle/>
          <a:p>
            <a:fld id="{632F5C9A-84AD-4F3C-AD3B-BC188FBD19D4}" type="slidenum">
              <a:rPr lang="en-US" smtClean="0"/>
              <a:pPr/>
              <a:t>125</a:t>
            </a:fld>
            <a:endParaRPr lang="en-US" smtClean="0"/>
          </a:p>
        </p:txBody>
      </p:sp>
      <p:sp>
        <p:nvSpPr>
          <p:cNvPr id="25605" name="Rectangle 3"/>
          <p:cNvSpPr>
            <a:spLocks noChangeArrowheads="1"/>
          </p:cNvSpPr>
          <p:nvPr/>
        </p:nvSpPr>
        <p:spPr bwMode="auto">
          <a:xfrm>
            <a:off x="1143000" y="1905000"/>
            <a:ext cx="8001000" cy="4495800"/>
          </a:xfrm>
          <a:prstGeom prst="rect">
            <a:avLst/>
          </a:prstGeom>
          <a:solidFill>
            <a:srgbClr val="CCFFFF"/>
          </a:solidFill>
          <a:ln w="12700">
            <a:noFill/>
            <a:miter lim="800000"/>
            <a:headEnd/>
            <a:tailEnd/>
          </a:ln>
        </p:spPr>
        <p:txBody>
          <a:bodyPr wrap="none" anchor="ctr"/>
          <a:lstStyle/>
          <a:p>
            <a:endParaRPr lang="en-US"/>
          </a:p>
        </p:txBody>
      </p:sp>
      <p:graphicFrame>
        <p:nvGraphicFramePr>
          <p:cNvPr id="25602" name="Object 4"/>
          <p:cNvGraphicFramePr>
            <a:graphicFrameLocks noChangeAspect="1"/>
          </p:cNvGraphicFramePr>
          <p:nvPr/>
        </p:nvGraphicFramePr>
        <p:xfrm>
          <a:off x="1752600" y="1752600"/>
          <a:ext cx="8686800" cy="4651375"/>
        </p:xfrm>
        <a:graphic>
          <a:graphicData uri="http://schemas.openxmlformats.org/presentationml/2006/ole">
            <p:oleObj spid="_x0000_s25602" name="Document" r:id="rId3" imgW="5605272" imgH="3002280" progId="Word.Document.8">
              <p:embed/>
            </p:oleObj>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3"/>
          <p:cNvSpPr>
            <a:spLocks noGrp="1" noChangeArrowheads="1"/>
          </p:cNvSpPr>
          <p:nvPr>
            <p:ph type="title"/>
          </p:nvPr>
        </p:nvSpPr>
        <p:spPr>
          <a:noFill/>
        </p:spPr>
        <p:txBody>
          <a:bodyPr lIns="90840" tIns="44623" rIns="90840" bIns="44623"/>
          <a:lstStyle/>
          <a:p>
            <a:pPr eaLnBrk="1" hangingPunct="1"/>
            <a:r>
              <a:rPr lang="en-GB" smtClean="0"/>
              <a:t>Project planning</a:t>
            </a:r>
          </a:p>
        </p:txBody>
      </p:sp>
      <p:sp>
        <p:nvSpPr>
          <p:cNvPr id="132099" name="Rectangle 2"/>
          <p:cNvSpPr>
            <a:spLocks noGrp="1" noChangeArrowheads="1"/>
          </p:cNvSpPr>
          <p:nvPr>
            <p:ph idx="1"/>
          </p:nvPr>
        </p:nvSpPr>
        <p:spPr>
          <a:xfrm>
            <a:off x="1066800" y="1752600"/>
            <a:ext cx="7772400" cy="4114800"/>
          </a:xfrm>
          <a:noFill/>
        </p:spPr>
        <p:txBody>
          <a:bodyPr lIns="90840" tIns="44623" rIns="90840" bIns="44623"/>
          <a:lstStyle/>
          <a:p>
            <a:pPr marL="488950" indent="-488950" defTabSz="962025" eaLnBrk="1" hangingPunct="1">
              <a:lnSpc>
                <a:spcPct val="90000"/>
              </a:lnSpc>
            </a:pPr>
            <a:r>
              <a:rPr lang="en-GB" sz="2400" smtClean="0"/>
              <a:t>Algorithmic cost models provide a basis for </a:t>
            </a:r>
            <a:br>
              <a:rPr lang="en-GB" sz="2400" smtClean="0"/>
            </a:br>
            <a:r>
              <a:rPr lang="en-GB" sz="2400" smtClean="0"/>
              <a:t>project planning as they allow alternative </a:t>
            </a:r>
            <a:br>
              <a:rPr lang="en-GB" sz="2400" smtClean="0"/>
            </a:br>
            <a:r>
              <a:rPr lang="en-GB" sz="2400" smtClean="0"/>
              <a:t>strategies to be compared.</a:t>
            </a:r>
          </a:p>
          <a:p>
            <a:pPr marL="488950" indent="-488950" defTabSz="962025" eaLnBrk="1" hangingPunct="1">
              <a:lnSpc>
                <a:spcPct val="90000"/>
              </a:lnSpc>
            </a:pPr>
            <a:r>
              <a:rPr lang="en-GB" sz="2400" smtClean="0"/>
              <a:t>Embedded spacecraft system</a:t>
            </a:r>
          </a:p>
          <a:p>
            <a:pPr marL="1089025" lvl="1" indent="-479425" defTabSz="962025" eaLnBrk="1" hangingPunct="1">
              <a:lnSpc>
                <a:spcPct val="90000"/>
              </a:lnSpc>
            </a:pPr>
            <a:r>
              <a:rPr lang="en-GB" sz="2400" smtClean="0"/>
              <a:t>Must be reliable;</a:t>
            </a:r>
          </a:p>
          <a:p>
            <a:pPr marL="1089025" lvl="1" indent="-479425" defTabSz="962025" eaLnBrk="1" hangingPunct="1">
              <a:lnSpc>
                <a:spcPct val="90000"/>
              </a:lnSpc>
            </a:pPr>
            <a:r>
              <a:rPr lang="en-GB" sz="2400" smtClean="0"/>
              <a:t>Must minimise weight (number of chips);</a:t>
            </a:r>
          </a:p>
          <a:p>
            <a:pPr marL="1089025" lvl="1" indent="-479425" defTabSz="962025" eaLnBrk="1" hangingPunct="1">
              <a:lnSpc>
                <a:spcPct val="90000"/>
              </a:lnSpc>
            </a:pPr>
            <a:r>
              <a:rPr lang="en-GB" sz="2400" smtClean="0"/>
              <a:t>Multipliers on reliability and computer constraints &gt; 1.</a:t>
            </a:r>
          </a:p>
          <a:p>
            <a:pPr marL="488950" indent="-488950" defTabSz="962025" eaLnBrk="1" hangingPunct="1">
              <a:lnSpc>
                <a:spcPct val="90000"/>
              </a:lnSpc>
            </a:pPr>
            <a:r>
              <a:rPr lang="en-GB" sz="2400" smtClean="0"/>
              <a:t>Cost components</a:t>
            </a:r>
          </a:p>
          <a:p>
            <a:pPr marL="1089025" lvl="1" indent="-479425" defTabSz="962025" eaLnBrk="1" hangingPunct="1">
              <a:lnSpc>
                <a:spcPct val="90000"/>
              </a:lnSpc>
            </a:pPr>
            <a:r>
              <a:rPr lang="en-GB" sz="2400" smtClean="0"/>
              <a:t>Target hardware;</a:t>
            </a:r>
          </a:p>
          <a:p>
            <a:pPr marL="1089025" lvl="1" indent="-479425" defTabSz="962025" eaLnBrk="1" hangingPunct="1">
              <a:lnSpc>
                <a:spcPct val="90000"/>
              </a:lnSpc>
            </a:pPr>
            <a:r>
              <a:rPr lang="en-GB" sz="2400" smtClean="0"/>
              <a:t>Development platform;</a:t>
            </a:r>
          </a:p>
          <a:p>
            <a:pPr marL="1089025" lvl="1" indent="-479425" defTabSz="962025" eaLnBrk="1" hangingPunct="1">
              <a:lnSpc>
                <a:spcPct val="90000"/>
              </a:lnSpc>
            </a:pPr>
            <a:r>
              <a:rPr lang="en-GB" sz="2400" smtClean="0"/>
              <a:t>Development effort.</a:t>
            </a:r>
          </a:p>
        </p:txBody>
      </p:sp>
      <p:sp>
        <p:nvSpPr>
          <p:cNvPr id="132098" name="Slide Number Placeholder 5"/>
          <p:cNvSpPr>
            <a:spLocks noGrp="1"/>
          </p:cNvSpPr>
          <p:nvPr>
            <p:ph type="sldNum" sz="quarter" idx="12"/>
          </p:nvPr>
        </p:nvSpPr>
        <p:spPr>
          <a:noFill/>
        </p:spPr>
        <p:txBody>
          <a:bodyPr/>
          <a:lstStyle/>
          <a:p>
            <a:fld id="{4BFCAFC4-173D-410A-B6BD-28D95282FE86}" type="slidenum">
              <a:rPr lang="en-US" smtClean="0"/>
              <a:pPr/>
              <a:t>126</a:t>
            </a:fld>
            <a:endParaRPr lang="en-US" smtClean="0"/>
          </a:p>
        </p:txBody>
      </p:sp>
    </p:spTree>
  </p:cSld>
  <p:clrMapOvr>
    <a:masterClrMapping/>
  </p:clrMapOvr>
  <p:transition advTm="2000"/>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noFill/>
        </p:spPr>
        <p:txBody>
          <a:bodyPr lIns="90840" tIns="44623" rIns="90840" bIns="44623"/>
          <a:lstStyle/>
          <a:p>
            <a:pPr eaLnBrk="1" hangingPunct="1"/>
            <a:r>
              <a:rPr lang="en-GB" smtClean="0"/>
              <a:t>Management options</a:t>
            </a:r>
          </a:p>
        </p:txBody>
      </p:sp>
      <p:sp>
        <p:nvSpPr>
          <p:cNvPr id="133122" name="Slide Number Placeholder 5"/>
          <p:cNvSpPr>
            <a:spLocks noGrp="1"/>
          </p:cNvSpPr>
          <p:nvPr>
            <p:ph type="sldNum" sz="quarter" idx="12"/>
          </p:nvPr>
        </p:nvSpPr>
        <p:spPr>
          <a:noFill/>
        </p:spPr>
        <p:txBody>
          <a:bodyPr/>
          <a:lstStyle/>
          <a:p>
            <a:fld id="{32FE5D8D-F270-4663-A698-4C5ACE8926D2}" type="slidenum">
              <a:rPr lang="en-US" smtClean="0"/>
              <a:pPr/>
              <a:t>127</a:t>
            </a:fld>
            <a:endParaRPr lang="en-US" smtClean="0"/>
          </a:p>
        </p:txBody>
      </p:sp>
      <p:sp>
        <p:nvSpPr>
          <p:cNvPr id="133124" name="Rectangle 3"/>
          <p:cNvSpPr>
            <a:spLocks noChangeArrowheads="1"/>
          </p:cNvSpPr>
          <p:nvPr/>
        </p:nvSpPr>
        <p:spPr bwMode="auto">
          <a:xfrm>
            <a:off x="1295400" y="1905000"/>
            <a:ext cx="7467600" cy="4495800"/>
          </a:xfrm>
          <a:prstGeom prst="rect">
            <a:avLst/>
          </a:prstGeom>
          <a:solidFill>
            <a:srgbClr val="CCFFFF"/>
          </a:solidFill>
          <a:ln w="12700">
            <a:noFill/>
            <a:miter lim="800000"/>
            <a:headEnd/>
            <a:tailEnd/>
          </a:ln>
        </p:spPr>
        <p:txBody>
          <a:bodyPr wrap="none" anchor="ctr"/>
          <a:lstStyle/>
          <a:p>
            <a:endParaRPr lang="en-US"/>
          </a:p>
        </p:txBody>
      </p:sp>
      <p:pic>
        <p:nvPicPr>
          <p:cNvPr id="133125" name="Picture 4" descr="26.12 ManagementOptions.eps                                    0010A8A1Macintosh HD                   B8AA5F2E:"/>
          <p:cNvPicPr>
            <a:picLocks noChangeAspect="1" noChangeArrowheads="1"/>
          </p:cNvPicPr>
          <p:nvPr/>
        </p:nvPicPr>
        <p:blipFill>
          <a:blip r:embed="rId2" cstate="print"/>
          <a:srcRect/>
          <a:stretch>
            <a:fillRect/>
          </a:stretch>
        </p:blipFill>
        <p:spPr bwMode="auto">
          <a:xfrm>
            <a:off x="2362200" y="1905000"/>
            <a:ext cx="6096000" cy="4337050"/>
          </a:xfrm>
          <a:prstGeom prst="rect">
            <a:avLst/>
          </a:prstGeom>
          <a:noFill/>
          <a:ln w="9525">
            <a:noFill/>
            <a:miter lim="800000"/>
            <a:headEnd/>
            <a:tailEnd/>
          </a:ln>
        </p:spPr>
      </p:pic>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noFill/>
        </p:spPr>
        <p:txBody>
          <a:bodyPr lIns="90840" tIns="44623" rIns="90840" bIns="44623"/>
          <a:lstStyle/>
          <a:p>
            <a:pPr eaLnBrk="1" hangingPunct="1"/>
            <a:r>
              <a:rPr lang="en-GB" smtClean="0"/>
              <a:t>Management option costs</a:t>
            </a:r>
          </a:p>
        </p:txBody>
      </p:sp>
      <p:sp>
        <p:nvSpPr>
          <p:cNvPr id="26627" name="Slide Number Placeholder 5"/>
          <p:cNvSpPr>
            <a:spLocks noGrp="1"/>
          </p:cNvSpPr>
          <p:nvPr>
            <p:ph type="sldNum" sz="quarter" idx="12"/>
          </p:nvPr>
        </p:nvSpPr>
        <p:spPr>
          <a:noFill/>
        </p:spPr>
        <p:txBody>
          <a:bodyPr/>
          <a:lstStyle/>
          <a:p>
            <a:fld id="{FC70ED0C-1167-4757-A5A9-E4217F06A11D}" type="slidenum">
              <a:rPr lang="en-US" smtClean="0"/>
              <a:pPr/>
              <a:t>128</a:t>
            </a:fld>
            <a:endParaRPr lang="en-US" smtClean="0"/>
          </a:p>
        </p:txBody>
      </p:sp>
      <p:sp>
        <p:nvSpPr>
          <p:cNvPr id="26629" name="Rectangle 3"/>
          <p:cNvSpPr>
            <a:spLocks noChangeArrowheads="1"/>
          </p:cNvSpPr>
          <p:nvPr/>
        </p:nvSpPr>
        <p:spPr bwMode="auto">
          <a:xfrm>
            <a:off x="381000" y="2209800"/>
            <a:ext cx="8458200" cy="3581400"/>
          </a:xfrm>
          <a:prstGeom prst="rect">
            <a:avLst/>
          </a:prstGeom>
          <a:solidFill>
            <a:srgbClr val="CCFFFF"/>
          </a:solidFill>
          <a:ln w="12700">
            <a:noFill/>
            <a:miter lim="800000"/>
            <a:headEnd/>
            <a:tailEnd/>
          </a:ln>
        </p:spPr>
        <p:txBody>
          <a:bodyPr wrap="none" anchor="ctr"/>
          <a:lstStyle/>
          <a:p>
            <a:endParaRPr lang="en-US"/>
          </a:p>
        </p:txBody>
      </p:sp>
      <p:graphicFrame>
        <p:nvGraphicFramePr>
          <p:cNvPr id="26626" name="Object 4"/>
          <p:cNvGraphicFramePr>
            <a:graphicFrameLocks noChangeAspect="1"/>
          </p:cNvGraphicFramePr>
          <p:nvPr/>
        </p:nvGraphicFramePr>
        <p:xfrm>
          <a:off x="533400" y="2743200"/>
          <a:ext cx="8305800" cy="2386013"/>
        </p:xfrm>
        <a:graphic>
          <a:graphicData uri="http://schemas.openxmlformats.org/presentationml/2006/ole">
            <p:oleObj spid="_x0000_s26626" name="Document" r:id="rId4" imgW="5535168" imgH="1591056" progId="Word.Document.8">
              <p:embed/>
            </p:oleObj>
          </a:graphicData>
        </a:graphic>
      </p:graphicFrame>
    </p:spTree>
  </p:cSld>
  <p:clrMapOvr>
    <a:masterClrMapping/>
  </p:clrMapOvr>
  <p:transition advTm="2000"/>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pPr eaLnBrk="1" hangingPunct="1"/>
            <a:r>
              <a:rPr lang="en-GB" smtClean="0"/>
              <a:t>Option choice</a:t>
            </a:r>
          </a:p>
        </p:txBody>
      </p:sp>
      <p:sp>
        <p:nvSpPr>
          <p:cNvPr id="134148" name="Rectangle 3"/>
          <p:cNvSpPr>
            <a:spLocks noGrp="1" noChangeArrowheads="1"/>
          </p:cNvSpPr>
          <p:nvPr>
            <p:ph idx="1"/>
          </p:nvPr>
        </p:nvSpPr>
        <p:spPr/>
        <p:txBody>
          <a:bodyPr/>
          <a:lstStyle/>
          <a:p>
            <a:pPr eaLnBrk="1" hangingPunct="1"/>
            <a:r>
              <a:rPr lang="en-GB" sz="2800" smtClean="0"/>
              <a:t>Option D (use more experienced staff) appears to be the best alternative</a:t>
            </a:r>
          </a:p>
          <a:p>
            <a:pPr lvl="1" eaLnBrk="1" hangingPunct="1"/>
            <a:r>
              <a:rPr lang="en-GB" sz="2400" smtClean="0"/>
              <a:t>However, it has a high associated risk as experienced staff may be difficult to find.</a:t>
            </a:r>
          </a:p>
          <a:p>
            <a:pPr eaLnBrk="1" hangingPunct="1"/>
            <a:r>
              <a:rPr lang="en-GB" sz="2800" smtClean="0"/>
              <a:t>Option C (upgrade memory) has a lower cost saving but very low risk.</a:t>
            </a:r>
          </a:p>
          <a:p>
            <a:pPr eaLnBrk="1" hangingPunct="1"/>
            <a:r>
              <a:rPr lang="en-GB" sz="2800" smtClean="0"/>
              <a:t>Overall, the model reveals the importance of staff experience in software development.</a:t>
            </a:r>
          </a:p>
        </p:txBody>
      </p:sp>
      <p:sp>
        <p:nvSpPr>
          <p:cNvPr id="134146" name="Slide Number Placeholder 5"/>
          <p:cNvSpPr>
            <a:spLocks noGrp="1"/>
          </p:cNvSpPr>
          <p:nvPr>
            <p:ph type="sldNum" sz="quarter" idx="12"/>
          </p:nvPr>
        </p:nvSpPr>
        <p:spPr>
          <a:noFill/>
        </p:spPr>
        <p:txBody>
          <a:bodyPr/>
          <a:lstStyle/>
          <a:p>
            <a:fld id="{26398D6F-50F9-4031-B3DE-9F3EA52A3450}" type="slidenum">
              <a:rPr lang="en-US" smtClean="0"/>
              <a:pPr/>
              <a:t>129</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Project planning process</a:t>
            </a:r>
          </a:p>
        </p:txBody>
      </p:sp>
      <p:sp>
        <p:nvSpPr>
          <p:cNvPr id="40962" name="Slide Number Placeholder 5"/>
          <p:cNvSpPr>
            <a:spLocks noGrp="1"/>
          </p:cNvSpPr>
          <p:nvPr>
            <p:ph type="sldNum" sz="quarter" idx="12"/>
          </p:nvPr>
        </p:nvSpPr>
        <p:spPr>
          <a:noFill/>
        </p:spPr>
        <p:txBody>
          <a:bodyPr/>
          <a:lstStyle/>
          <a:p>
            <a:fld id="{2F4B70FC-74E9-4281-ABE5-0A686C7249AD}" type="slidenum">
              <a:rPr lang="en-US" smtClean="0"/>
              <a:pPr/>
              <a:t>13</a:t>
            </a:fld>
            <a:endParaRPr lang="en-US" smtClean="0"/>
          </a:p>
        </p:txBody>
      </p:sp>
      <p:sp>
        <p:nvSpPr>
          <p:cNvPr id="40964" name="Rectangle 3"/>
          <p:cNvSpPr>
            <a:spLocks noChangeArrowheads="1"/>
          </p:cNvSpPr>
          <p:nvPr/>
        </p:nvSpPr>
        <p:spPr bwMode="auto">
          <a:xfrm>
            <a:off x="1371600" y="1905000"/>
            <a:ext cx="7577138" cy="4513263"/>
          </a:xfrm>
          <a:prstGeom prst="rect">
            <a:avLst/>
          </a:prstGeom>
          <a:solidFill>
            <a:srgbClr val="DBFDFF"/>
          </a:solidFill>
          <a:ln w="12700">
            <a:solidFill>
              <a:srgbClr val="DBFDFF"/>
            </a:solidFill>
            <a:miter lim="800000"/>
            <a:headEnd/>
            <a:tailEnd/>
          </a:ln>
        </p:spPr>
        <p:txBody>
          <a:bodyPr wrap="none" lIns="91797" tIns="45898" rIns="91797" bIns="45898" anchor="ctr"/>
          <a:lstStyle/>
          <a:p>
            <a:pPr defTabSz="917575"/>
            <a:r>
              <a:rPr lang="en-US">
                <a:solidFill>
                  <a:srgbClr val="000000"/>
                </a:solidFill>
                <a:latin typeface="Arial" pitchFamily="34" charset="0"/>
              </a:rPr>
              <a:t>Establish the project constraints </a:t>
            </a:r>
          </a:p>
          <a:p>
            <a:pPr defTabSz="917575"/>
            <a:r>
              <a:rPr lang="en-US">
                <a:solidFill>
                  <a:srgbClr val="000000"/>
                </a:solidFill>
                <a:latin typeface="Arial" pitchFamily="34" charset="0"/>
              </a:rPr>
              <a:t>Make initial assessments of the project parameters </a:t>
            </a:r>
          </a:p>
          <a:p>
            <a:pPr defTabSz="917575"/>
            <a:r>
              <a:rPr lang="en-US">
                <a:solidFill>
                  <a:srgbClr val="000000"/>
                </a:solidFill>
                <a:latin typeface="Arial" pitchFamily="34" charset="0"/>
              </a:rPr>
              <a:t>Define project milestones and deliverables</a:t>
            </a:r>
          </a:p>
          <a:p>
            <a:pPr defTabSz="917575"/>
            <a:r>
              <a:rPr lang="en-US">
                <a:solidFill>
                  <a:srgbClr val="000000"/>
                </a:solidFill>
                <a:latin typeface="Arial" pitchFamily="34" charset="0"/>
              </a:rPr>
              <a:t>while project has not been completed or cancelled loop</a:t>
            </a:r>
          </a:p>
          <a:p>
            <a:pPr defTabSz="917575"/>
            <a:r>
              <a:rPr lang="en-US">
                <a:solidFill>
                  <a:srgbClr val="000000"/>
                </a:solidFill>
                <a:latin typeface="Arial" pitchFamily="34" charset="0"/>
              </a:rPr>
              <a:t>	Draw up project schedule</a:t>
            </a:r>
          </a:p>
          <a:p>
            <a:pPr defTabSz="917575"/>
            <a:r>
              <a:rPr lang="en-US">
                <a:solidFill>
                  <a:srgbClr val="000000"/>
                </a:solidFill>
                <a:latin typeface="Arial" pitchFamily="34" charset="0"/>
              </a:rPr>
              <a:t>	Initiate activities according to schedule</a:t>
            </a:r>
          </a:p>
          <a:p>
            <a:pPr defTabSz="917575"/>
            <a:r>
              <a:rPr lang="en-US">
                <a:solidFill>
                  <a:srgbClr val="000000"/>
                </a:solidFill>
                <a:latin typeface="Arial" pitchFamily="34" charset="0"/>
              </a:rPr>
              <a:t> 	Wait ( for a while )</a:t>
            </a:r>
          </a:p>
          <a:p>
            <a:pPr defTabSz="917575"/>
            <a:r>
              <a:rPr lang="en-US">
                <a:solidFill>
                  <a:srgbClr val="000000"/>
                </a:solidFill>
                <a:latin typeface="Arial" pitchFamily="34" charset="0"/>
              </a:rPr>
              <a:t> 	Review project progress</a:t>
            </a:r>
          </a:p>
          <a:p>
            <a:pPr defTabSz="917575"/>
            <a:r>
              <a:rPr lang="en-US">
                <a:solidFill>
                  <a:srgbClr val="000000"/>
                </a:solidFill>
                <a:latin typeface="Arial" pitchFamily="34" charset="0"/>
              </a:rPr>
              <a:t> 	Revise estimates of project parameters</a:t>
            </a:r>
          </a:p>
          <a:p>
            <a:pPr defTabSz="917575"/>
            <a:r>
              <a:rPr lang="en-US">
                <a:solidFill>
                  <a:srgbClr val="000000"/>
                </a:solidFill>
                <a:latin typeface="Arial" pitchFamily="34" charset="0"/>
              </a:rPr>
              <a:t> 	Update the project schedule</a:t>
            </a:r>
          </a:p>
          <a:p>
            <a:pPr defTabSz="917575"/>
            <a:r>
              <a:rPr lang="en-US">
                <a:solidFill>
                  <a:srgbClr val="000000"/>
                </a:solidFill>
                <a:latin typeface="Arial" pitchFamily="34" charset="0"/>
              </a:rPr>
              <a:t> 	Re-negotiate project constraints and deliverables</a:t>
            </a:r>
          </a:p>
          <a:p>
            <a:pPr defTabSz="917575"/>
            <a:r>
              <a:rPr lang="en-US">
                <a:solidFill>
                  <a:srgbClr val="000000"/>
                </a:solidFill>
                <a:latin typeface="Arial" pitchFamily="34" charset="0"/>
              </a:rPr>
              <a:t> 	if ( problems arise ) then</a:t>
            </a:r>
          </a:p>
          <a:p>
            <a:pPr defTabSz="917575"/>
            <a:r>
              <a:rPr lang="en-US">
                <a:solidFill>
                  <a:srgbClr val="000000"/>
                </a:solidFill>
                <a:latin typeface="Arial" pitchFamily="34" charset="0"/>
              </a:rPr>
              <a:t> 		Initiate technical review and possible revision</a:t>
            </a:r>
          </a:p>
          <a:p>
            <a:pPr defTabSz="917575"/>
            <a:r>
              <a:rPr lang="en-US">
                <a:solidFill>
                  <a:srgbClr val="000000"/>
                </a:solidFill>
                <a:latin typeface="Arial" pitchFamily="34" charset="0"/>
              </a:rPr>
              <a:t> 	end if</a:t>
            </a:r>
          </a:p>
          <a:p>
            <a:pPr defTabSz="917575"/>
            <a:r>
              <a:rPr lang="en-US">
                <a:solidFill>
                  <a:srgbClr val="000000"/>
                </a:solidFill>
                <a:latin typeface="Arial" pitchFamily="34" charset="0"/>
              </a:rPr>
              <a:t>end loop </a:t>
            </a:r>
          </a:p>
          <a:p>
            <a:pPr defTabSz="917575"/>
            <a:endParaRPr lang="en-US" sz="2000">
              <a:solidFill>
                <a:schemeClr val="bg1"/>
              </a:solidFill>
              <a:latin typeface="Arial" pitchFamily="34" charset="0"/>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en-GB" smtClean="0"/>
              <a:t>Project duration and staffing</a:t>
            </a:r>
          </a:p>
        </p:txBody>
      </p:sp>
      <p:sp>
        <p:nvSpPr>
          <p:cNvPr id="135172" name="Rectangle 3"/>
          <p:cNvSpPr>
            <a:spLocks noGrp="1" noChangeArrowheads="1"/>
          </p:cNvSpPr>
          <p:nvPr>
            <p:ph idx="1"/>
          </p:nvPr>
        </p:nvSpPr>
        <p:spPr/>
        <p:txBody>
          <a:bodyPr/>
          <a:lstStyle/>
          <a:p>
            <a:pPr marL="488950" indent="-488950" defTabSz="962025" eaLnBrk="1" hangingPunct="1"/>
            <a:r>
              <a:rPr lang="en-GB" sz="2000" smtClean="0"/>
              <a:t>As well as effort estimation, managers must estimate the calendar time required to complete a project and when staff will be required.</a:t>
            </a:r>
          </a:p>
          <a:p>
            <a:pPr marL="488950" indent="-488950" defTabSz="962025" eaLnBrk="1" hangingPunct="1"/>
            <a:r>
              <a:rPr lang="en-GB" sz="2000" smtClean="0"/>
              <a:t>Calendar time can be estimated using a COCOMO 2 formula</a:t>
            </a:r>
          </a:p>
          <a:p>
            <a:pPr marL="1089025" lvl="1" indent="-479425" algn="just" defTabSz="962025" eaLnBrk="1" hangingPunct="1">
              <a:spcBef>
                <a:spcPts val="600"/>
              </a:spcBef>
              <a:spcAft>
                <a:spcPts val="600"/>
              </a:spcAft>
            </a:pPr>
            <a:r>
              <a:rPr lang="en-GB" sz="2000" smtClean="0"/>
              <a:t>TDEV = 3 </a:t>
            </a:r>
            <a:r>
              <a:rPr lang="en-GB" sz="2000" smtClean="0">
                <a:latin typeface="Symbol" pitchFamily="18" charset="2"/>
              </a:rPr>
              <a:t>´</a:t>
            </a:r>
            <a:r>
              <a:rPr lang="en-GB" sz="2000" smtClean="0"/>
              <a:t> (PM)</a:t>
            </a:r>
            <a:r>
              <a:rPr lang="en-GB" sz="2000" baseline="30000" smtClean="0"/>
              <a:t>(0.33+0.2*(B-1.01))</a:t>
            </a:r>
          </a:p>
          <a:p>
            <a:pPr marL="1089025" lvl="1" indent="-479425" defTabSz="962025" eaLnBrk="1" hangingPunct="1"/>
            <a:r>
              <a:rPr lang="en-GB" sz="2000" smtClean="0"/>
              <a:t>PM is the effort computation and B is the exponent computed as discussed above (B is 1 for the early prototyping model). This computation predicts the nominal schedule for the project.</a:t>
            </a:r>
          </a:p>
          <a:p>
            <a:pPr marL="488950" indent="-488950" defTabSz="962025" eaLnBrk="1" hangingPunct="1"/>
            <a:r>
              <a:rPr lang="en-GB" sz="2000" smtClean="0"/>
              <a:t>The time required is independent of the number of people working on the project.</a:t>
            </a:r>
          </a:p>
        </p:txBody>
      </p:sp>
      <p:sp>
        <p:nvSpPr>
          <p:cNvPr id="135170" name="Slide Number Placeholder 5"/>
          <p:cNvSpPr>
            <a:spLocks noGrp="1"/>
          </p:cNvSpPr>
          <p:nvPr>
            <p:ph type="sldNum" sz="quarter" idx="12"/>
          </p:nvPr>
        </p:nvSpPr>
        <p:spPr>
          <a:noFill/>
        </p:spPr>
        <p:txBody>
          <a:bodyPr/>
          <a:lstStyle/>
          <a:p>
            <a:fld id="{E8CA92B4-1400-476A-87B8-6B922209322A}" type="slidenum">
              <a:rPr lang="en-US" smtClean="0"/>
              <a:pPr/>
              <a:t>130</a:t>
            </a:fld>
            <a:endParaRPr lang="en-US"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a:noFill/>
        </p:spPr>
        <p:txBody>
          <a:bodyPr lIns="90840" tIns="44623" rIns="90840" bIns="44623"/>
          <a:lstStyle/>
          <a:p>
            <a:pPr eaLnBrk="1" hangingPunct="1"/>
            <a:r>
              <a:rPr lang="en-GB" smtClean="0"/>
              <a:t>Staffing requirements</a:t>
            </a:r>
          </a:p>
        </p:txBody>
      </p:sp>
      <p:sp>
        <p:nvSpPr>
          <p:cNvPr id="136196"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Staff required can’t be computed by diving the development time by the required schedule.</a:t>
            </a:r>
          </a:p>
          <a:p>
            <a:pPr marL="488950" indent="-488950" defTabSz="962025" eaLnBrk="1" hangingPunct="1">
              <a:lnSpc>
                <a:spcPct val="90000"/>
              </a:lnSpc>
            </a:pPr>
            <a:r>
              <a:rPr lang="en-GB" sz="2800" smtClean="0"/>
              <a:t>The number of people working on a project varies depending on the phase of the project.</a:t>
            </a:r>
          </a:p>
          <a:p>
            <a:pPr marL="488950" indent="-488950" defTabSz="962025" eaLnBrk="1" hangingPunct="1">
              <a:lnSpc>
                <a:spcPct val="90000"/>
              </a:lnSpc>
            </a:pPr>
            <a:r>
              <a:rPr lang="en-GB" sz="2800" smtClean="0"/>
              <a:t>The more people who work on the project, the more total effort is usually required.</a:t>
            </a:r>
          </a:p>
          <a:p>
            <a:pPr marL="488950" indent="-488950" defTabSz="962025" eaLnBrk="1" hangingPunct="1">
              <a:lnSpc>
                <a:spcPct val="90000"/>
              </a:lnSpc>
            </a:pPr>
            <a:r>
              <a:rPr lang="en-GB" sz="2800" smtClean="0"/>
              <a:t>A very rapid build-up of people often correlates with schedule slippage.</a:t>
            </a:r>
          </a:p>
        </p:txBody>
      </p:sp>
      <p:sp>
        <p:nvSpPr>
          <p:cNvPr id="136194" name="Slide Number Placeholder 5"/>
          <p:cNvSpPr>
            <a:spLocks noGrp="1"/>
          </p:cNvSpPr>
          <p:nvPr>
            <p:ph type="sldNum" sz="quarter" idx="12"/>
          </p:nvPr>
        </p:nvSpPr>
        <p:spPr>
          <a:noFill/>
        </p:spPr>
        <p:txBody>
          <a:bodyPr/>
          <a:lstStyle/>
          <a:p>
            <a:fld id="{783D1249-84BE-4DED-9535-B35C0634D3FE}" type="slidenum">
              <a:rPr lang="en-US" smtClean="0"/>
              <a:pPr/>
              <a:t>131</a:t>
            </a:fld>
            <a:endParaRPr lang="en-US" smtClean="0"/>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Key points</a:t>
            </a:r>
          </a:p>
        </p:txBody>
      </p:sp>
      <p:sp>
        <p:nvSpPr>
          <p:cNvPr id="137220" name="Rectangle 3"/>
          <p:cNvSpPr>
            <a:spLocks noGrp="1" noChangeArrowheads="1"/>
          </p:cNvSpPr>
          <p:nvPr>
            <p:ph idx="1"/>
          </p:nvPr>
        </p:nvSpPr>
        <p:spPr>
          <a:noFill/>
        </p:spPr>
        <p:txBody>
          <a:bodyPr lIns="90840" tIns="44623" rIns="90840" bIns="44623"/>
          <a:lstStyle/>
          <a:p>
            <a:pPr marL="465138" indent="-465138" eaLnBrk="1" hangingPunct="1">
              <a:lnSpc>
                <a:spcPct val="90000"/>
              </a:lnSpc>
            </a:pPr>
            <a:r>
              <a:rPr lang="en-GB" sz="2800" smtClean="0"/>
              <a:t>Good project management is essential for project success.</a:t>
            </a:r>
          </a:p>
          <a:p>
            <a:pPr marL="465138" indent="-465138" eaLnBrk="1" hangingPunct="1">
              <a:lnSpc>
                <a:spcPct val="90000"/>
              </a:lnSpc>
            </a:pPr>
            <a:r>
              <a:rPr lang="en-GB" sz="2800" smtClean="0"/>
              <a:t>The intangible nature of software causes problems for management.</a:t>
            </a:r>
          </a:p>
          <a:p>
            <a:pPr marL="465138" indent="-465138" eaLnBrk="1" hangingPunct="1">
              <a:lnSpc>
                <a:spcPct val="90000"/>
              </a:lnSpc>
            </a:pPr>
            <a:r>
              <a:rPr lang="en-GB" sz="2800" smtClean="0"/>
              <a:t>Managers have diverse roles but their most significant activities are planning, estimating and scheduling.</a:t>
            </a:r>
          </a:p>
          <a:p>
            <a:pPr marL="465138" indent="-465138" eaLnBrk="1" hangingPunct="1">
              <a:lnSpc>
                <a:spcPct val="90000"/>
              </a:lnSpc>
            </a:pPr>
            <a:r>
              <a:rPr lang="en-GB" sz="2800" smtClean="0"/>
              <a:t>Planning and estimating are iterative processes </a:t>
            </a:r>
            <a:br>
              <a:rPr lang="en-GB" sz="2800" smtClean="0"/>
            </a:br>
            <a:r>
              <a:rPr lang="en-GB" sz="2800" smtClean="0"/>
              <a:t>which continue throughout the course of a </a:t>
            </a:r>
            <a:br>
              <a:rPr lang="en-GB" sz="2800" smtClean="0"/>
            </a:br>
            <a:r>
              <a:rPr lang="en-GB" sz="2800" smtClean="0"/>
              <a:t>project.</a:t>
            </a:r>
          </a:p>
        </p:txBody>
      </p:sp>
      <p:sp>
        <p:nvSpPr>
          <p:cNvPr id="137218" name="Slide Number Placeholder 5"/>
          <p:cNvSpPr>
            <a:spLocks noGrp="1"/>
          </p:cNvSpPr>
          <p:nvPr>
            <p:ph type="sldNum" sz="quarter" idx="12"/>
          </p:nvPr>
        </p:nvSpPr>
        <p:spPr>
          <a:noFill/>
        </p:spPr>
        <p:txBody>
          <a:bodyPr/>
          <a:lstStyle/>
          <a:p>
            <a:fld id="{29C4AFE0-65B1-4E2D-9A6A-13EDD53433B0}" type="slidenum">
              <a:rPr lang="en-US" smtClean="0"/>
              <a:pPr/>
              <a:t>132</a:t>
            </a:fld>
            <a:endParaRPr lang="en-US" smtClean="0"/>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3"/>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Key points</a:t>
            </a:r>
          </a:p>
        </p:txBody>
      </p:sp>
      <p:sp>
        <p:nvSpPr>
          <p:cNvPr id="138243" name="Rectangle 2"/>
          <p:cNvSpPr>
            <a:spLocks noGrp="1" noChangeArrowheads="1"/>
          </p:cNvSpPr>
          <p:nvPr>
            <p:ph idx="1"/>
          </p:nvPr>
        </p:nvSpPr>
        <p:spPr>
          <a:noFill/>
        </p:spPr>
        <p:txBody>
          <a:bodyPr lIns="90840" tIns="44623" rIns="90840" bIns="44623"/>
          <a:lstStyle/>
          <a:p>
            <a:pPr marL="465138" indent="-465138" eaLnBrk="1" hangingPunct="1">
              <a:lnSpc>
                <a:spcPct val="90000"/>
              </a:lnSpc>
            </a:pPr>
            <a:r>
              <a:rPr lang="en-GB" sz="2800" smtClean="0"/>
              <a:t>A project milestone is a predictable state where a formal report of progress is presented to management. </a:t>
            </a:r>
          </a:p>
          <a:p>
            <a:pPr marL="465138" indent="-465138" eaLnBrk="1" hangingPunct="1">
              <a:lnSpc>
                <a:spcPct val="90000"/>
              </a:lnSpc>
            </a:pPr>
            <a:r>
              <a:rPr lang="en-GB" sz="2800" smtClean="0"/>
              <a:t>Project scheduling involves preparing various graphical representations showing project activities, their durations and staffing. </a:t>
            </a:r>
          </a:p>
          <a:p>
            <a:pPr marL="465138" indent="-465138" eaLnBrk="1" hangingPunct="1">
              <a:lnSpc>
                <a:spcPct val="90000"/>
              </a:lnSpc>
            </a:pPr>
            <a:r>
              <a:rPr lang="en-GB" sz="2800" smtClean="0"/>
              <a:t>Risk management is concerned with identifying risks which may affect the project and planning to ensure that these risks do not develop into major threats.</a:t>
            </a:r>
          </a:p>
        </p:txBody>
      </p:sp>
      <p:sp>
        <p:nvSpPr>
          <p:cNvPr id="138242" name="Slide Number Placeholder 5"/>
          <p:cNvSpPr>
            <a:spLocks noGrp="1"/>
          </p:cNvSpPr>
          <p:nvPr>
            <p:ph type="sldNum" sz="quarter" idx="12"/>
          </p:nvPr>
        </p:nvSpPr>
        <p:spPr>
          <a:noFill/>
        </p:spPr>
        <p:txBody>
          <a:bodyPr/>
          <a:lstStyle/>
          <a:p>
            <a:fld id="{40FE394A-EDF0-4232-8871-67BD731536EC}" type="slidenum">
              <a:rPr lang="en-US" smtClean="0"/>
              <a:pPr/>
              <a:t>133</a:t>
            </a:fld>
            <a:endParaRPr lang="en-US" smtClean="0"/>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a:noFill/>
        </p:spPr>
        <p:txBody>
          <a:bodyPr lIns="90840" tIns="44623" rIns="90840" bIns="44623"/>
          <a:lstStyle/>
          <a:p>
            <a:pPr eaLnBrk="1" hangingPunct="1"/>
            <a:r>
              <a:rPr lang="en-GB" smtClean="0"/>
              <a:t>Key points</a:t>
            </a:r>
          </a:p>
        </p:txBody>
      </p:sp>
      <p:sp>
        <p:nvSpPr>
          <p:cNvPr id="139268" name="Rectangle 3"/>
          <p:cNvSpPr>
            <a:spLocks noGrp="1" noChangeArrowheads="1"/>
          </p:cNvSpPr>
          <p:nvPr>
            <p:ph idx="1"/>
          </p:nvPr>
        </p:nvSpPr>
        <p:spPr>
          <a:noFill/>
        </p:spPr>
        <p:txBody>
          <a:bodyPr lIns="90840" tIns="44623" rIns="90840" bIns="44623"/>
          <a:lstStyle/>
          <a:p>
            <a:pPr eaLnBrk="1" hangingPunct="1">
              <a:lnSpc>
                <a:spcPct val="90000"/>
              </a:lnSpc>
            </a:pPr>
            <a:r>
              <a:rPr lang="en-GB" sz="2800" smtClean="0"/>
              <a:t>Staff selection factors include education, domain experience, adaptability and personality. </a:t>
            </a:r>
          </a:p>
          <a:p>
            <a:pPr eaLnBrk="1" hangingPunct="1">
              <a:lnSpc>
                <a:spcPct val="90000"/>
              </a:lnSpc>
            </a:pPr>
            <a:r>
              <a:rPr lang="en-GB" sz="2800" smtClean="0"/>
              <a:t>People are motivated by interaction, recognition and personal development.</a:t>
            </a:r>
          </a:p>
          <a:p>
            <a:pPr eaLnBrk="1" hangingPunct="1">
              <a:lnSpc>
                <a:spcPct val="90000"/>
              </a:lnSpc>
            </a:pPr>
            <a:r>
              <a:rPr lang="en-GB" sz="2800" smtClean="0"/>
              <a:t>Software development groups should be small and cohesive. Leaders should be competent and should have administrative and technical support.</a:t>
            </a:r>
            <a:endParaRPr lang="en-GB" sz="2400" smtClean="0"/>
          </a:p>
          <a:p>
            <a:pPr eaLnBrk="1" hangingPunct="1">
              <a:lnSpc>
                <a:spcPct val="90000"/>
              </a:lnSpc>
            </a:pPr>
            <a:endParaRPr lang="en-GB" sz="2400" smtClean="0"/>
          </a:p>
        </p:txBody>
      </p:sp>
      <p:sp>
        <p:nvSpPr>
          <p:cNvPr id="139266" name="Slide Number Placeholder 5"/>
          <p:cNvSpPr>
            <a:spLocks noGrp="1"/>
          </p:cNvSpPr>
          <p:nvPr>
            <p:ph type="sldNum" sz="quarter" idx="12"/>
          </p:nvPr>
        </p:nvSpPr>
        <p:spPr>
          <a:noFill/>
        </p:spPr>
        <p:txBody>
          <a:bodyPr/>
          <a:lstStyle/>
          <a:p>
            <a:fld id="{02B17ECE-79B9-41A1-BFD5-3C047843FC92}" type="slidenum">
              <a:rPr lang="en-US" smtClean="0"/>
              <a:pPr/>
              <a:t>134</a:t>
            </a:fld>
            <a:endParaRPr lang="en-US" smtClean="0"/>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a:noFill/>
        </p:spPr>
        <p:txBody>
          <a:bodyPr lIns="90840" tIns="44623" rIns="90840" bIns="44623"/>
          <a:lstStyle/>
          <a:p>
            <a:pPr eaLnBrk="1" hangingPunct="1"/>
            <a:r>
              <a:rPr lang="en-GB" smtClean="0"/>
              <a:t>Key points</a:t>
            </a:r>
          </a:p>
        </p:txBody>
      </p:sp>
      <p:sp>
        <p:nvSpPr>
          <p:cNvPr id="140292"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Group communications are affected by status, group size, group organisation and the gender and personality composition of the group</a:t>
            </a:r>
          </a:p>
          <a:p>
            <a:pPr marL="488950" indent="-488950" defTabSz="962025" eaLnBrk="1" hangingPunct="1">
              <a:lnSpc>
                <a:spcPct val="90000"/>
              </a:lnSpc>
            </a:pPr>
            <a:r>
              <a:rPr lang="en-GB" sz="2800" smtClean="0"/>
              <a:t>Working environments should include spaces for interaction and spaces for private working.</a:t>
            </a:r>
          </a:p>
          <a:p>
            <a:pPr marL="488950" indent="-488950" defTabSz="962025" eaLnBrk="1" hangingPunct="1">
              <a:lnSpc>
                <a:spcPct val="90000"/>
              </a:lnSpc>
            </a:pPr>
            <a:r>
              <a:rPr lang="en-GB" sz="2800" smtClean="0"/>
              <a:t>The People Capability Maturity Model is a framework for improving the capabilities of staff in an organisation.</a:t>
            </a:r>
          </a:p>
        </p:txBody>
      </p:sp>
      <p:sp>
        <p:nvSpPr>
          <p:cNvPr id="140290" name="Slide Number Placeholder 5"/>
          <p:cNvSpPr>
            <a:spLocks noGrp="1"/>
          </p:cNvSpPr>
          <p:nvPr>
            <p:ph type="sldNum" sz="quarter" idx="12"/>
          </p:nvPr>
        </p:nvSpPr>
        <p:spPr>
          <a:noFill/>
        </p:spPr>
        <p:txBody>
          <a:bodyPr/>
          <a:lstStyle/>
          <a:p>
            <a:fld id="{C8301F10-FDCC-4EC1-8C41-80FE7E216F14}" type="slidenum">
              <a:rPr lang="en-US" smtClean="0"/>
              <a:pPr/>
              <a:t>135</a:t>
            </a:fld>
            <a:endParaRPr lang="en-US" smtClean="0"/>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a:noFill/>
        </p:spPr>
        <p:txBody>
          <a:bodyPr lIns="90840" tIns="44623" rIns="90840" bIns="44623"/>
          <a:lstStyle/>
          <a:p>
            <a:pPr eaLnBrk="1" hangingPunct="1"/>
            <a:r>
              <a:rPr lang="en-GB" smtClean="0"/>
              <a:t>Key points</a:t>
            </a:r>
          </a:p>
        </p:txBody>
      </p:sp>
      <p:sp>
        <p:nvSpPr>
          <p:cNvPr id="141316" name="Rectangle 3"/>
          <p:cNvSpPr>
            <a:spLocks noGrp="1" noChangeArrowheads="1"/>
          </p:cNvSpPr>
          <p:nvPr>
            <p:ph idx="1"/>
          </p:nvPr>
        </p:nvSpPr>
        <p:spPr>
          <a:noFill/>
        </p:spPr>
        <p:txBody>
          <a:bodyPr lIns="90840" tIns="44623" rIns="90840" bIns="44623"/>
          <a:lstStyle/>
          <a:p>
            <a:pPr eaLnBrk="1" hangingPunct="1"/>
            <a:r>
              <a:rPr lang="en-GB" sz="2800" smtClean="0"/>
              <a:t>There is not a simple relationship between the price charged for a system and its development costs.</a:t>
            </a:r>
          </a:p>
          <a:p>
            <a:pPr eaLnBrk="1" hangingPunct="1"/>
            <a:r>
              <a:rPr lang="en-GB" sz="2800" smtClean="0"/>
              <a:t>Factors affecting productivity include individual aptitude, domain experience, the development project, the project size, tool support and the working environment.</a:t>
            </a:r>
          </a:p>
          <a:p>
            <a:pPr eaLnBrk="1" hangingPunct="1"/>
            <a:r>
              <a:rPr lang="en-GB" sz="2800" smtClean="0"/>
              <a:t>Software may be priced to gain a contract and the functionality adjusted to the price.</a:t>
            </a:r>
          </a:p>
        </p:txBody>
      </p:sp>
      <p:sp>
        <p:nvSpPr>
          <p:cNvPr id="141314" name="Slide Number Placeholder 5"/>
          <p:cNvSpPr>
            <a:spLocks noGrp="1"/>
          </p:cNvSpPr>
          <p:nvPr>
            <p:ph type="sldNum" sz="quarter" idx="12"/>
          </p:nvPr>
        </p:nvSpPr>
        <p:spPr>
          <a:noFill/>
        </p:spPr>
        <p:txBody>
          <a:bodyPr/>
          <a:lstStyle/>
          <a:p>
            <a:fld id="{7266A446-1CFE-4067-9F21-45F515ED1E0C}" type="slidenum">
              <a:rPr lang="en-US" smtClean="0"/>
              <a:pPr/>
              <a:t>136</a:t>
            </a:fld>
            <a:endParaRPr lang="en-US" smtClean="0"/>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a:noFill/>
        </p:spPr>
        <p:txBody>
          <a:bodyPr lIns="90840" tIns="44623" rIns="90840" bIns="44623"/>
          <a:lstStyle/>
          <a:p>
            <a:pPr eaLnBrk="1" hangingPunct="1"/>
            <a:r>
              <a:rPr lang="en-GB" smtClean="0"/>
              <a:t>Key points</a:t>
            </a:r>
          </a:p>
        </p:txBody>
      </p:sp>
      <p:sp>
        <p:nvSpPr>
          <p:cNvPr id="142340" name="Rectangle 3"/>
          <p:cNvSpPr>
            <a:spLocks noGrp="1" noChangeArrowheads="1"/>
          </p:cNvSpPr>
          <p:nvPr>
            <p:ph idx="1"/>
          </p:nvPr>
        </p:nvSpPr>
        <p:spPr>
          <a:xfrm>
            <a:off x="381000" y="1981200"/>
            <a:ext cx="8186738" cy="4435475"/>
          </a:xfrm>
          <a:noFill/>
        </p:spPr>
        <p:txBody>
          <a:bodyPr lIns="90840" tIns="44623" rIns="90840" bIns="44623"/>
          <a:lstStyle/>
          <a:p>
            <a:pPr marL="488950" indent="-488950" defTabSz="962025" eaLnBrk="1" hangingPunct="1">
              <a:lnSpc>
                <a:spcPct val="90000"/>
              </a:lnSpc>
            </a:pPr>
            <a:r>
              <a:rPr lang="en-GB" sz="2800" smtClean="0"/>
              <a:t>Different techniques of cost estimation should be used when estimating costs. </a:t>
            </a:r>
          </a:p>
          <a:p>
            <a:pPr marL="488950" indent="-488950" defTabSz="962025" eaLnBrk="1" hangingPunct="1">
              <a:lnSpc>
                <a:spcPct val="90000"/>
              </a:lnSpc>
            </a:pPr>
            <a:r>
              <a:rPr lang="en-GB" sz="2800" smtClean="0"/>
              <a:t>The COCOMO model takes project, product, personnel and hardware attributes into account when predicting effort required.</a:t>
            </a:r>
          </a:p>
          <a:p>
            <a:pPr marL="488950" indent="-488950" defTabSz="962025" eaLnBrk="1" hangingPunct="1">
              <a:lnSpc>
                <a:spcPct val="90000"/>
              </a:lnSpc>
            </a:pPr>
            <a:r>
              <a:rPr lang="en-GB" sz="2800" smtClean="0"/>
              <a:t>Algorithmic cost models support quantitative option analysis as they allow the costs of different options to be compared.</a:t>
            </a:r>
          </a:p>
          <a:p>
            <a:pPr marL="488950" indent="-488950" defTabSz="962025" eaLnBrk="1" hangingPunct="1">
              <a:lnSpc>
                <a:spcPct val="90000"/>
              </a:lnSpc>
            </a:pPr>
            <a:r>
              <a:rPr lang="en-GB" sz="2800" smtClean="0"/>
              <a:t>The time to complete a project is not proportional to the number of people working on the project.</a:t>
            </a:r>
          </a:p>
        </p:txBody>
      </p:sp>
      <p:sp>
        <p:nvSpPr>
          <p:cNvPr id="142338" name="Slide Number Placeholder 5"/>
          <p:cNvSpPr>
            <a:spLocks noGrp="1"/>
          </p:cNvSpPr>
          <p:nvPr>
            <p:ph type="sldNum" sz="quarter" idx="12"/>
          </p:nvPr>
        </p:nvSpPr>
        <p:spPr>
          <a:noFill/>
        </p:spPr>
        <p:txBody>
          <a:bodyPr/>
          <a:lstStyle/>
          <a:p>
            <a:fld id="{2397833A-7C8A-4728-B52B-56F395A77662}" type="slidenum">
              <a:rPr lang="en-US" smtClean="0"/>
              <a:pPr/>
              <a:t>137</a:t>
            </a:fld>
            <a:endParaRPr lang="en-US" smtClean="0"/>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eaLnBrk="1" hangingPunct="1"/>
            <a:r>
              <a:rPr lang="en-US" smtClean="0"/>
              <a:t>Summary</a:t>
            </a:r>
            <a:endParaRPr lang="en-AU" smtClean="0"/>
          </a:p>
        </p:txBody>
      </p:sp>
      <p:sp>
        <p:nvSpPr>
          <p:cNvPr id="143364" name="Rectangle 3"/>
          <p:cNvSpPr>
            <a:spLocks noGrp="1" noChangeArrowheads="1"/>
          </p:cNvSpPr>
          <p:nvPr>
            <p:ph idx="1"/>
          </p:nvPr>
        </p:nvSpPr>
        <p:spPr>
          <a:xfrm>
            <a:off x="457200" y="1981200"/>
            <a:ext cx="7772400" cy="533400"/>
          </a:xfrm>
        </p:spPr>
        <p:txBody>
          <a:bodyPr/>
          <a:lstStyle/>
          <a:p>
            <a:pPr eaLnBrk="1" hangingPunct="1">
              <a:lnSpc>
                <a:spcPct val="90000"/>
              </a:lnSpc>
              <a:buFont typeface="Wingdings" pitchFamily="2" charset="2"/>
              <a:buNone/>
            </a:pPr>
            <a:r>
              <a:rPr lang="en-US" smtClean="0"/>
              <a:t>In this chapter we have come across:</a:t>
            </a:r>
          </a:p>
          <a:p>
            <a:pPr eaLnBrk="1" hangingPunct="1">
              <a:lnSpc>
                <a:spcPct val="90000"/>
              </a:lnSpc>
              <a:buFont typeface="Wingdings" pitchFamily="2" charset="2"/>
              <a:buNone/>
            </a:pPr>
            <a:endParaRPr lang="en-AU" smtClean="0"/>
          </a:p>
        </p:txBody>
      </p:sp>
      <p:sp>
        <p:nvSpPr>
          <p:cNvPr id="143362" name="Slide Number Placeholder 5"/>
          <p:cNvSpPr>
            <a:spLocks noGrp="1"/>
          </p:cNvSpPr>
          <p:nvPr>
            <p:ph type="sldNum" sz="quarter" idx="12"/>
          </p:nvPr>
        </p:nvSpPr>
        <p:spPr>
          <a:noFill/>
        </p:spPr>
        <p:txBody>
          <a:bodyPr/>
          <a:lstStyle/>
          <a:p>
            <a:fld id="{ECF971A5-3AC6-4261-8861-673CD7E06471}" type="slidenum">
              <a:rPr lang="en-US" smtClean="0"/>
              <a:pPr/>
              <a:t>138</a:t>
            </a:fld>
            <a:endParaRPr lang="en-US" smtClean="0"/>
          </a:p>
        </p:txBody>
      </p:sp>
      <p:sp>
        <p:nvSpPr>
          <p:cNvPr id="143365" name="Rectangle 11"/>
          <p:cNvSpPr>
            <a:spLocks noChangeArrowheads="1"/>
          </p:cNvSpPr>
          <p:nvPr/>
        </p:nvSpPr>
        <p:spPr bwMode="auto">
          <a:xfrm>
            <a:off x="990600" y="2590800"/>
            <a:ext cx="7315200" cy="1524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Blip>
                <a:blip r:embed="rId3"/>
              </a:buBlip>
            </a:pPr>
            <a:r>
              <a:rPr lang="en-US" sz="2000"/>
              <a:t>Management activities</a:t>
            </a:r>
          </a:p>
          <a:p>
            <a:pPr marL="342900" indent="-342900" eaLnBrk="1" hangingPunct="1">
              <a:spcBef>
                <a:spcPct val="20000"/>
              </a:spcBef>
              <a:buClr>
                <a:schemeClr val="folHlink"/>
              </a:buClr>
              <a:buSzPct val="60000"/>
              <a:buFont typeface="Wingdings" pitchFamily="2" charset="2"/>
              <a:buBlip>
                <a:blip r:embed="rId3"/>
              </a:buBlip>
            </a:pPr>
            <a:r>
              <a:rPr lang="en-US" sz="2000"/>
              <a:t>Project planning</a:t>
            </a:r>
          </a:p>
          <a:p>
            <a:pPr marL="342900" indent="-342900" eaLnBrk="1" hangingPunct="1">
              <a:spcBef>
                <a:spcPct val="20000"/>
              </a:spcBef>
              <a:buClr>
                <a:schemeClr val="folHlink"/>
              </a:buClr>
              <a:buSzPct val="60000"/>
              <a:buFont typeface="Wingdings" pitchFamily="2" charset="2"/>
              <a:buBlip>
                <a:blip r:embed="rId3"/>
              </a:buBlip>
            </a:pPr>
            <a:r>
              <a:rPr lang="en-US" sz="2000"/>
              <a:t>Project scheduling</a:t>
            </a:r>
          </a:p>
          <a:p>
            <a:pPr marL="342900" indent="-342900" eaLnBrk="1" hangingPunct="1">
              <a:spcBef>
                <a:spcPct val="20000"/>
              </a:spcBef>
              <a:buClr>
                <a:schemeClr val="folHlink"/>
              </a:buClr>
              <a:buSzPct val="60000"/>
              <a:buFont typeface="Wingdings" pitchFamily="2" charset="2"/>
              <a:buBlip>
                <a:blip r:embed="rId3"/>
              </a:buBlip>
            </a:pPr>
            <a:r>
              <a:rPr lang="en-US" sz="2000"/>
              <a:t>Risk management</a:t>
            </a:r>
            <a:endParaRPr lang="en-GB" sz="2000"/>
          </a:p>
        </p:txBody>
      </p:sp>
      <p:sp>
        <p:nvSpPr>
          <p:cNvPr id="143366" name="Rectangle 12"/>
          <p:cNvSpPr>
            <a:spLocks noChangeArrowheads="1"/>
          </p:cNvSpPr>
          <p:nvPr/>
        </p:nvSpPr>
        <p:spPr bwMode="auto">
          <a:xfrm>
            <a:off x="990600" y="4038600"/>
            <a:ext cx="7391400" cy="1371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Selecting staff</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Motivating people</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Managing groups</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The People capability maturity model</a:t>
            </a:r>
          </a:p>
        </p:txBody>
      </p:sp>
      <p:sp>
        <p:nvSpPr>
          <p:cNvPr id="143367" name="Rectangle 13"/>
          <p:cNvSpPr>
            <a:spLocks noChangeArrowheads="1"/>
          </p:cNvSpPr>
          <p:nvPr/>
        </p:nvSpPr>
        <p:spPr bwMode="auto">
          <a:xfrm>
            <a:off x="990600" y="5410200"/>
            <a:ext cx="7391400" cy="990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Productivity, Estimation techniques</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Algorithmic Cost Modeling</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sz="2000"/>
              <a:t>Project duration and staffing</a:t>
            </a: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150938" y="212725"/>
            <a:ext cx="7793037" cy="1463675"/>
          </a:xfrm>
        </p:spPr>
        <p:txBody>
          <a:bodyPr/>
          <a:lstStyle/>
          <a:p>
            <a:pPr eaLnBrk="1" hangingPunct="1"/>
            <a:r>
              <a:rPr lang="en-US" smtClean="0"/>
              <a:t>The project plan</a:t>
            </a:r>
          </a:p>
        </p:txBody>
      </p:sp>
      <p:sp>
        <p:nvSpPr>
          <p:cNvPr id="41988" name="Rectangle 3"/>
          <p:cNvSpPr>
            <a:spLocks noGrp="1" noChangeArrowheads="1"/>
          </p:cNvSpPr>
          <p:nvPr>
            <p:ph idx="1"/>
          </p:nvPr>
        </p:nvSpPr>
        <p:spPr/>
        <p:txBody>
          <a:bodyPr/>
          <a:lstStyle/>
          <a:p>
            <a:pPr eaLnBrk="1" hangingPunct="1"/>
            <a:r>
              <a:rPr lang="en-US" smtClean="0"/>
              <a:t>The project plan sets out:</a:t>
            </a:r>
          </a:p>
          <a:p>
            <a:pPr lvl="1" eaLnBrk="1" hangingPunct="1"/>
            <a:r>
              <a:rPr lang="en-US" smtClean="0"/>
              <a:t>The resources available to the project;</a:t>
            </a:r>
          </a:p>
          <a:p>
            <a:pPr lvl="1" eaLnBrk="1" hangingPunct="1"/>
            <a:r>
              <a:rPr lang="en-US" smtClean="0"/>
              <a:t>The work breakdown;</a:t>
            </a:r>
          </a:p>
          <a:p>
            <a:pPr lvl="1" eaLnBrk="1" hangingPunct="1"/>
            <a:r>
              <a:rPr lang="en-US" smtClean="0"/>
              <a:t>A schedule for the work.</a:t>
            </a:r>
          </a:p>
          <a:p>
            <a:pPr eaLnBrk="1" hangingPunct="1"/>
            <a:endParaRPr lang="en-US" smtClean="0"/>
          </a:p>
        </p:txBody>
      </p:sp>
      <p:sp>
        <p:nvSpPr>
          <p:cNvPr id="41986" name="Slide Number Placeholder 5"/>
          <p:cNvSpPr>
            <a:spLocks noGrp="1"/>
          </p:cNvSpPr>
          <p:nvPr>
            <p:ph type="sldNum" sz="quarter" idx="12"/>
          </p:nvPr>
        </p:nvSpPr>
        <p:spPr>
          <a:noFill/>
        </p:spPr>
        <p:txBody>
          <a:bodyPr/>
          <a:lstStyle/>
          <a:p>
            <a:fld id="{AF474AD4-D702-4E0D-A956-B41CF7286A09}"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Project plan structure</a:t>
            </a:r>
          </a:p>
        </p:txBody>
      </p:sp>
      <p:sp>
        <p:nvSpPr>
          <p:cNvPr id="43012" name="Rectangle 3"/>
          <p:cNvSpPr>
            <a:spLocks noGrp="1" noChangeArrowheads="1"/>
          </p:cNvSpPr>
          <p:nvPr>
            <p:ph idx="1"/>
          </p:nvPr>
        </p:nvSpPr>
        <p:spPr>
          <a:noFill/>
        </p:spPr>
        <p:txBody>
          <a:bodyPr lIns="90840" tIns="44623" rIns="90840" bIns="44623"/>
          <a:lstStyle/>
          <a:p>
            <a:pPr eaLnBrk="1" hangingPunct="1"/>
            <a:r>
              <a:rPr lang="en-GB" sz="2800" smtClean="0"/>
              <a:t>Introduction.</a:t>
            </a:r>
          </a:p>
          <a:p>
            <a:pPr eaLnBrk="1" hangingPunct="1"/>
            <a:r>
              <a:rPr lang="en-GB" sz="2800" smtClean="0"/>
              <a:t>Project organisation.</a:t>
            </a:r>
          </a:p>
          <a:p>
            <a:pPr eaLnBrk="1" hangingPunct="1"/>
            <a:r>
              <a:rPr lang="en-GB" sz="2800" smtClean="0"/>
              <a:t>Risk analysis.</a:t>
            </a:r>
          </a:p>
          <a:p>
            <a:pPr eaLnBrk="1" hangingPunct="1"/>
            <a:r>
              <a:rPr lang="en-GB" sz="2800" smtClean="0"/>
              <a:t>Hardware and software resource requirements.</a:t>
            </a:r>
          </a:p>
          <a:p>
            <a:pPr eaLnBrk="1" hangingPunct="1"/>
            <a:r>
              <a:rPr lang="en-GB" sz="2800" smtClean="0"/>
              <a:t>Work breakdown.</a:t>
            </a:r>
          </a:p>
          <a:p>
            <a:pPr eaLnBrk="1" hangingPunct="1"/>
            <a:r>
              <a:rPr lang="en-GB" sz="2800" smtClean="0"/>
              <a:t>Project schedule.</a:t>
            </a:r>
          </a:p>
          <a:p>
            <a:pPr eaLnBrk="1" hangingPunct="1"/>
            <a:r>
              <a:rPr lang="en-GB" sz="2800" smtClean="0"/>
              <a:t>Monitoring and reporting mechanisms.</a:t>
            </a:r>
          </a:p>
        </p:txBody>
      </p:sp>
      <p:sp>
        <p:nvSpPr>
          <p:cNvPr id="43010" name="Slide Number Placeholder 5"/>
          <p:cNvSpPr>
            <a:spLocks noGrp="1"/>
          </p:cNvSpPr>
          <p:nvPr>
            <p:ph type="sldNum" sz="quarter" idx="12"/>
          </p:nvPr>
        </p:nvSpPr>
        <p:spPr>
          <a:noFill/>
        </p:spPr>
        <p:txBody>
          <a:bodyPr/>
          <a:lstStyle/>
          <a:p>
            <a:fld id="{CA8DA3C3-D1C8-4148-9C01-FE392E740494}" type="slidenum">
              <a:rPr lang="en-US" smtClean="0"/>
              <a:pPr/>
              <a:t>15</a:t>
            </a:fld>
            <a:endParaRPr lang="en-US"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Activity organization</a:t>
            </a:r>
          </a:p>
        </p:txBody>
      </p:sp>
      <p:sp>
        <p:nvSpPr>
          <p:cNvPr id="44036" name="Rectangle 3"/>
          <p:cNvSpPr>
            <a:spLocks noGrp="1" noChangeArrowheads="1"/>
          </p:cNvSpPr>
          <p:nvPr>
            <p:ph idx="1"/>
          </p:nvPr>
        </p:nvSpPr>
        <p:spPr>
          <a:noFill/>
        </p:spPr>
        <p:txBody>
          <a:bodyPr lIns="90840" tIns="44623" rIns="90840" bIns="44623"/>
          <a:lstStyle/>
          <a:p>
            <a:pPr marL="465138" indent="-465138" eaLnBrk="1" hangingPunct="1">
              <a:lnSpc>
                <a:spcPct val="90000"/>
              </a:lnSpc>
            </a:pPr>
            <a:r>
              <a:rPr lang="en-GB" sz="2800" smtClean="0"/>
              <a:t>Activities in a project should be organised to produce tangible outputs for management to judge progress.</a:t>
            </a:r>
          </a:p>
          <a:p>
            <a:pPr marL="465138" indent="-465138" eaLnBrk="1" hangingPunct="1">
              <a:lnSpc>
                <a:spcPct val="90000"/>
              </a:lnSpc>
            </a:pPr>
            <a:r>
              <a:rPr lang="en-GB" sz="2800" i="1" smtClean="0"/>
              <a:t>Milestones</a:t>
            </a:r>
            <a:r>
              <a:rPr lang="en-GB" sz="2800" smtClean="0"/>
              <a:t> are the end-point of a process activity.</a:t>
            </a:r>
          </a:p>
          <a:p>
            <a:pPr marL="465138" indent="-465138" eaLnBrk="1" hangingPunct="1">
              <a:lnSpc>
                <a:spcPct val="90000"/>
              </a:lnSpc>
            </a:pPr>
            <a:r>
              <a:rPr lang="en-GB" sz="2800" i="1" smtClean="0"/>
              <a:t>Deliverables</a:t>
            </a:r>
            <a:r>
              <a:rPr lang="en-GB" sz="2800" smtClean="0"/>
              <a:t> are project results delivered to customers.</a:t>
            </a:r>
          </a:p>
          <a:p>
            <a:pPr marL="465138" indent="-465138" eaLnBrk="1" hangingPunct="1">
              <a:lnSpc>
                <a:spcPct val="90000"/>
              </a:lnSpc>
            </a:pPr>
            <a:r>
              <a:rPr lang="en-GB" sz="2800" smtClean="0"/>
              <a:t>The waterfall process allows for the straightforward definition of progress milestones.</a:t>
            </a:r>
          </a:p>
        </p:txBody>
      </p:sp>
      <p:sp>
        <p:nvSpPr>
          <p:cNvPr id="44034" name="Slide Number Placeholder 5"/>
          <p:cNvSpPr>
            <a:spLocks noGrp="1"/>
          </p:cNvSpPr>
          <p:nvPr>
            <p:ph type="sldNum" sz="quarter" idx="12"/>
          </p:nvPr>
        </p:nvSpPr>
        <p:spPr>
          <a:noFill/>
        </p:spPr>
        <p:txBody>
          <a:bodyPr/>
          <a:lstStyle/>
          <a:p>
            <a:fld id="{13864DC0-2B89-4151-8CBE-CD964EDFA3C1}" type="slidenum">
              <a:rPr lang="en-US" smtClean="0"/>
              <a:pPr/>
              <a:t>16</a:t>
            </a:fld>
            <a:endParaRPr lang="en-US"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Milestones in the RE process</a:t>
            </a:r>
          </a:p>
        </p:txBody>
      </p:sp>
      <p:sp>
        <p:nvSpPr>
          <p:cNvPr id="45058" name="Slide Number Placeholder 5"/>
          <p:cNvSpPr>
            <a:spLocks noGrp="1"/>
          </p:cNvSpPr>
          <p:nvPr>
            <p:ph type="sldNum" sz="quarter" idx="12"/>
          </p:nvPr>
        </p:nvSpPr>
        <p:spPr>
          <a:noFill/>
        </p:spPr>
        <p:txBody>
          <a:bodyPr/>
          <a:lstStyle/>
          <a:p>
            <a:fld id="{25DC9507-789B-444A-9501-F7C1E4C5F2DA}" type="slidenum">
              <a:rPr lang="en-US" smtClean="0"/>
              <a:pPr/>
              <a:t>17</a:t>
            </a:fld>
            <a:endParaRPr lang="en-US" smtClean="0"/>
          </a:p>
        </p:txBody>
      </p:sp>
      <p:sp>
        <p:nvSpPr>
          <p:cNvPr id="45059" name="Rectangle 2"/>
          <p:cNvSpPr>
            <a:spLocks noChangeArrowheads="1"/>
          </p:cNvSpPr>
          <p:nvPr/>
        </p:nvSpPr>
        <p:spPr bwMode="auto">
          <a:xfrm>
            <a:off x="230188" y="2217738"/>
            <a:ext cx="8645525" cy="2982912"/>
          </a:xfrm>
          <a:prstGeom prst="rect">
            <a:avLst/>
          </a:prstGeom>
          <a:solidFill>
            <a:srgbClr val="CCFFFF"/>
          </a:solidFill>
          <a:ln w="12700">
            <a:noFill/>
            <a:miter lim="800000"/>
            <a:headEnd/>
            <a:tailEnd/>
          </a:ln>
        </p:spPr>
        <p:txBody>
          <a:bodyPr wrap="none" anchor="ctr"/>
          <a:lstStyle/>
          <a:p>
            <a:endParaRPr lang="en-US"/>
          </a:p>
        </p:txBody>
      </p:sp>
      <p:pic>
        <p:nvPicPr>
          <p:cNvPr id="45061" name="Picture 4" descr="5.3.RE milestones.eps                                          000FF90EMacintosh HD                   B8AA5F2E:"/>
          <p:cNvPicPr>
            <a:picLocks noChangeAspect="1" noChangeArrowheads="1"/>
          </p:cNvPicPr>
          <p:nvPr/>
        </p:nvPicPr>
        <p:blipFill>
          <a:blip r:embed="rId3" cstate="print"/>
          <a:srcRect/>
          <a:stretch>
            <a:fillRect/>
          </a:stretch>
        </p:blipFill>
        <p:spPr bwMode="auto">
          <a:xfrm>
            <a:off x="381000" y="2362200"/>
            <a:ext cx="8382000" cy="2590800"/>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Project scheduling</a:t>
            </a:r>
          </a:p>
        </p:txBody>
      </p:sp>
      <p:sp>
        <p:nvSpPr>
          <p:cNvPr id="46084" name="Rectangle 3"/>
          <p:cNvSpPr>
            <a:spLocks noGrp="1" noChangeArrowheads="1"/>
          </p:cNvSpPr>
          <p:nvPr>
            <p:ph idx="1"/>
          </p:nvPr>
        </p:nvSpPr>
        <p:spPr>
          <a:noFill/>
        </p:spPr>
        <p:txBody>
          <a:bodyPr lIns="90840" tIns="44623" rIns="90840" bIns="44623"/>
          <a:lstStyle/>
          <a:p>
            <a:pPr eaLnBrk="1" hangingPunct="1">
              <a:lnSpc>
                <a:spcPct val="90000"/>
              </a:lnSpc>
            </a:pPr>
            <a:r>
              <a:rPr lang="en-GB" sz="2800" smtClean="0"/>
              <a:t>Split project into tasks and estimate time and resources required to complete each task.</a:t>
            </a:r>
          </a:p>
          <a:p>
            <a:pPr eaLnBrk="1" hangingPunct="1">
              <a:lnSpc>
                <a:spcPct val="90000"/>
              </a:lnSpc>
            </a:pPr>
            <a:r>
              <a:rPr lang="en-GB" sz="2800" smtClean="0"/>
              <a:t>Organize tasks concurrently to make optimal </a:t>
            </a:r>
            <a:br>
              <a:rPr lang="en-GB" sz="2800" smtClean="0"/>
            </a:br>
            <a:r>
              <a:rPr lang="en-GB" sz="2800" smtClean="0"/>
              <a:t>use of workforce.</a:t>
            </a:r>
          </a:p>
          <a:p>
            <a:pPr eaLnBrk="1" hangingPunct="1">
              <a:lnSpc>
                <a:spcPct val="90000"/>
              </a:lnSpc>
            </a:pPr>
            <a:r>
              <a:rPr lang="en-GB" sz="2800" smtClean="0"/>
              <a:t>Minimize task dependencies to avoid delays </a:t>
            </a:r>
            <a:br>
              <a:rPr lang="en-GB" sz="2800" smtClean="0"/>
            </a:br>
            <a:r>
              <a:rPr lang="en-GB" sz="2800" smtClean="0"/>
              <a:t>caused by one task waiting for another to complete.</a:t>
            </a:r>
          </a:p>
          <a:p>
            <a:pPr eaLnBrk="1" hangingPunct="1">
              <a:lnSpc>
                <a:spcPct val="90000"/>
              </a:lnSpc>
            </a:pPr>
            <a:r>
              <a:rPr lang="en-GB" sz="2800" smtClean="0"/>
              <a:t>Dependent on project managers intuition and experience.</a:t>
            </a:r>
          </a:p>
        </p:txBody>
      </p:sp>
      <p:sp>
        <p:nvSpPr>
          <p:cNvPr id="46082" name="Slide Number Placeholder 5"/>
          <p:cNvSpPr>
            <a:spLocks noGrp="1"/>
          </p:cNvSpPr>
          <p:nvPr>
            <p:ph type="sldNum" sz="quarter" idx="12"/>
          </p:nvPr>
        </p:nvSpPr>
        <p:spPr>
          <a:noFill/>
        </p:spPr>
        <p:txBody>
          <a:bodyPr/>
          <a:lstStyle/>
          <a:p>
            <a:fld id="{1ADF41F7-3429-4B17-B9AD-17AA23135C1B}" type="slidenum">
              <a:rPr lang="en-US" smtClean="0"/>
              <a:pPr/>
              <a:t>18</a:t>
            </a:fld>
            <a:endParaRPr lang="en-US"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a:xfrm>
            <a:off x="1150938" y="212725"/>
            <a:ext cx="7793037" cy="1463675"/>
          </a:xfrm>
        </p:spPr>
        <p:txBody>
          <a:bodyPr/>
          <a:lstStyle/>
          <a:p>
            <a:pPr eaLnBrk="1" hangingPunct="1"/>
            <a:r>
              <a:rPr lang="en-GB" smtClean="0"/>
              <a:t>The project scheduling process</a:t>
            </a:r>
          </a:p>
        </p:txBody>
      </p:sp>
      <p:sp>
        <p:nvSpPr>
          <p:cNvPr id="47106" name="Slide Number Placeholder 5"/>
          <p:cNvSpPr>
            <a:spLocks noGrp="1"/>
          </p:cNvSpPr>
          <p:nvPr>
            <p:ph type="sldNum" sz="quarter" idx="12"/>
          </p:nvPr>
        </p:nvSpPr>
        <p:spPr>
          <a:noFill/>
        </p:spPr>
        <p:txBody>
          <a:bodyPr/>
          <a:lstStyle/>
          <a:p>
            <a:fld id="{6E40B88D-C20E-4CBD-86DC-4139AC6E04BE}" type="slidenum">
              <a:rPr lang="en-US" smtClean="0"/>
              <a:pPr/>
              <a:t>19</a:t>
            </a:fld>
            <a:endParaRPr lang="en-US" smtClean="0"/>
          </a:p>
        </p:txBody>
      </p:sp>
      <p:sp>
        <p:nvSpPr>
          <p:cNvPr id="47107" name="Rectangle 2"/>
          <p:cNvSpPr>
            <a:spLocks noChangeArrowheads="1"/>
          </p:cNvSpPr>
          <p:nvPr/>
        </p:nvSpPr>
        <p:spPr bwMode="auto">
          <a:xfrm>
            <a:off x="230188" y="2447925"/>
            <a:ext cx="8721725" cy="2524125"/>
          </a:xfrm>
          <a:prstGeom prst="rect">
            <a:avLst/>
          </a:prstGeom>
          <a:solidFill>
            <a:srgbClr val="CCFFFF"/>
          </a:solidFill>
          <a:ln w="12700">
            <a:noFill/>
            <a:miter lim="800000"/>
            <a:headEnd/>
            <a:tailEnd/>
          </a:ln>
        </p:spPr>
        <p:txBody>
          <a:bodyPr wrap="none" anchor="ctr"/>
          <a:lstStyle/>
          <a:p>
            <a:endParaRPr lang="en-US"/>
          </a:p>
        </p:txBody>
      </p:sp>
      <p:pic>
        <p:nvPicPr>
          <p:cNvPr id="47109" name="Picture 4" descr="5.4.Scheduling-process.eps                                     000FF90EMacintosh HD                   B8AA5F2E:"/>
          <p:cNvPicPr>
            <a:picLocks noChangeAspect="1" noChangeArrowheads="1"/>
          </p:cNvPicPr>
          <p:nvPr/>
        </p:nvPicPr>
        <p:blipFill>
          <a:blip r:embed="rId2" cstate="print"/>
          <a:srcRect/>
          <a:stretch>
            <a:fillRect/>
          </a:stretch>
        </p:blipFill>
        <p:spPr bwMode="auto">
          <a:xfrm>
            <a:off x="382588" y="2667000"/>
            <a:ext cx="8416925" cy="2209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3600" smtClean="0">
                <a:solidFill>
                  <a:schemeClr val="tx1"/>
                </a:solidFill>
              </a:rPr>
              <a:t>Chapter 9</a:t>
            </a:r>
            <a:r>
              <a:rPr lang="en-US" smtClean="0"/>
              <a:t>- Management</a:t>
            </a:r>
          </a:p>
        </p:txBody>
      </p:sp>
      <p:sp>
        <p:nvSpPr>
          <p:cNvPr id="30724" name="Rectangle 3"/>
          <p:cNvSpPr>
            <a:spLocks noGrp="1" noChangeArrowheads="1"/>
          </p:cNvSpPr>
          <p:nvPr>
            <p:ph idx="1"/>
          </p:nvPr>
        </p:nvSpPr>
        <p:spPr>
          <a:xfrm>
            <a:off x="1371600" y="2057400"/>
            <a:ext cx="7315200" cy="1676400"/>
          </a:xfrm>
        </p:spPr>
        <p:txBody>
          <a:bodyPr/>
          <a:lstStyle/>
          <a:p>
            <a:pPr eaLnBrk="1" hangingPunct="1"/>
            <a:r>
              <a:rPr lang="en-US" sz="2000" smtClean="0"/>
              <a:t>Management activities</a:t>
            </a:r>
          </a:p>
          <a:p>
            <a:pPr eaLnBrk="1" hangingPunct="1"/>
            <a:r>
              <a:rPr lang="en-US" sz="2000" smtClean="0"/>
              <a:t>Project planning</a:t>
            </a:r>
          </a:p>
          <a:p>
            <a:pPr eaLnBrk="1" hangingPunct="1"/>
            <a:r>
              <a:rPr lang="en-US" sz="2000" smtClean="0"/>
              <a:t>Project scheduling</a:t>
            </a:r>
          </a:p>
          <a:p>
            <a:pPr eaLnBrk="1" hangingPunct="1"/>
            <a:r>
              <a:rPr lang="en-US" sz="2000" smtClean="0"/>
              <a:t>Risk management</a:t>
            </a:r>
            <a:endParaRPr lang="en-GB" sz="2000" smtClean="0"/>
          </a:p>
        </p:txBody>
      </p:sp>
      <p:sp>
        <p:nvSpPr>
          <p:cNvPr id="30722" name="Slide Number Placeholder 5"/>
          <p:cNvSpPr>
            <a:spLocks noGrp="1"/>
          </p:cNvSpPr>
          <p:nvPr>
            <p:ph type="sldNum" sz="quarter" idx="12"/>
          </p:nvPr>
        </p:nvSpPr>
        <p:spPr>
          <a:noFill/>
        </p:spPr>
        <p:txBody>
          <a:bodyPr/>
          <a:lstStyle/>
          <a:p>
            <a:fld id="{07018291-247E-4CA5-843D-0F8ED2658BA5}" type="slidenum">
              <a:rPr lang="en-US" smtClean="0"/>
              <a:pPr/>
              <a:t>2</a:t>
            </a:fld>
            <a:endParaRPr lang="en-US" smtClean="0"/>
          </a:p>
        </p:txBody>
      </p:sp>
      <p:sp>
        <p:nvSpPr>
          <p:cNvPr id="30725" name="Rectangle 6"/>
          <p:cNvSpPr>
            <a:spLocks noChangeArrowheads="1"/>
          </p:cNvSpPr>
          <p:nvPr/>
        </p:nvSpPr>
        <p:spPr bwMode="auto">
          <a:xfrm>
            <a:off x="1219200" y="1752600"/>
            <a:ext cx="6629400" cy="533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400">
                <a:solidFill>
                  <a:schemeClr val="tx2"/>
                </a:solidFill>
              </a:rPr>
              <a:t>Project Management</a:t>
            </a:r>
          </a:p>
        </p:txBody>
      </p:sp>
      <p:sp>
        <p:nvSpPr>
          <p:cNvPr id="30726" name="Rectangle 7"/>
          <p:cNvSpPr>
            <a:spLocks noChangeArrowheads="1"/>
          </p:cNvSpPr>
          <p:nvPr/>
        </p:nvSpPr>
        <p:spPr bwMode="auto">
          <a:xfrm>
            <a:off x="1219200" y="35052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400">
                <a:solidFill>
                  <a:schemeClr val="tx2"/>
                </a:solidFill>
              </a:rPr>
              <a:t>Managing People</a:t>
            </a:r>
          </a:p>
        </p:txBody>
      </p:sp>
      <p:sp>
        <p:nvSpPr>
          <p:cNvPr id="30727" name="Rectangle 8"/>
          <p:cNvSpPr>
            <a:spLocks noChangeArrowheads="1"/>
          </p:cNvSpPr>
          <p:nvPr/>
        </p:nvSpPr>
        <p:spPr bwMode="auto">
          <a:xfrm>
            <a:off x="1371600" y="3886200"/>
            <a:ext cx="7391400" cy="1371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Selecting staff</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Motivating people</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Managing groups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The People capability maturity model</a:t>
            </a:r>
          </a:p>
        </p:txBody>
      </p:sp>
      <p:sp>
        <p:nvSpPr>
          <p:cNvPr id="30728" name="Rectangle 9"/>
          <p:cNvSpPr>
            <a:spLocks noChangeArrowheads="1"/>
          </p:cNvSpPr>
          <p:nvPr/>
        </p:nvSpPr>
        <p:spPr bwMode="auto">
          <a:xfrm>
            <a:off x="1219200" y="5181600"/>
            <a:ext cx="6553200" cy="533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400">
                <a:solidFill>
                  <a:schemeClr val="tx2"/>
                </a:solidFill>
              </a:rPr>
              <a:t>Software Cost Estimation</a:t>
            </a:r>
          </a:p>
        </p:txBody>
      </p:sp>
      <p:sp>
        <p:nvSpPr>
          <p:cNvPr id="30729" name="Rectangle 10"/>
          <p:cNvSpPr>
            <a:spLocks noChangeArrowheads="1"/>
          </p:cNvSpPr>
          <p:nvPr/>
        </p:nvSpPr>
        <p:spPr bwMode="auto">
          <a:xfrm>
            <a:off x="1371600" y="5486400"/>
            <a:ext cx="7391400" cy="990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Productivity, Estimation techniques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Algorithmic Cost Modeling</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Project duration and staffing</a:t>
            </a: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Scheduling problems</a:t>
            </a:r>
          </a:p>
        </p:txBody>
      </p:sp>
      <p:sp>
        <p:nvSpPr>
          <p:cNvPr id="48132" name="Rectangle 3"/>
          <p:cNvSpPr>
            <a:spLocks noGrp="1" noChangeArrowheads="1"/>
          </p:cNvSpPr>
          <p:nvPr>
            <p:ph idx="1"/>
          </p:nvPr>
        </p:nvSpPr>
        <p:spPr>
          <a:noFill/>
        </p:spPr>
        <p:txBody>
          <a:bodyPr lIns="90840" tIns="44623" rIns="90840" bIns="44623"/>
          <a:lstStyle/>
          <a:p>
            <a:pPr eaLnBrk="1" hangingPunct="1">
              <a:lnSpc>
                <a:spcPct val="90000"/>
              </a:lnSpc>
            </a:pPr>
            <a:r>
              <a:rPr lang="en-GB" sz="2800" smtClean="0"/>
              <a:t>Estimating the difficulty of problems and hence the cost of developing a solution is hard.</a:t>
            </a:r>
          </a:p>
          <a:p>
            <a:pPr eaLnBrk="1" hangingPunct="1">
              <a:lnSpc>
                <a:spcPct val="90000"/>
              </a:lnSpc>
            </a:pPr>
            <a:r>
              <a:rPr lang="en-GB" sz="2800" smtClean="0"/>
              <a:t>Productivity is not proportional to the number of people working on a task.</a:t>
            </a:r>
          </a:p>
          <a:p>
            <a:pPr eaLnBrk="1" hangingPunct="1">
              <a:lnSpc>
                <a:spcPct val="90000"/>
              </a:lnSpc>
            </a:pPr>
            <a:r>
              <a:rPr lang="en-GB" sz="2800" smtClean="0"/>
              <a:t>Adding people to a late project makes it later because of communication overheads.</a:t>
            </a:r>
          </a:p>
          <a:p>
            <a:pPr eaLnBrk="1" hangingPunct="1">
              <a:lnSpc>
                <a:spcPct val="90000"/>
              </a:lnSpc>
            </a:pPr>
            <a:r>
              <a:rPr lang="en-GB" sz="2800" smtClean="0"/>
              <a:t>The unexpected always happens. Always allow contingency in planning.</a:t>
            </a:r>
          </a:p>
        </p:txBody>
      </p:sp>
      <p:sp>
        <p:nvSpPr>
          <p:cNvPr id="48130" name="Slide Number Placeholder 5"/>
          <p:cNvSpPr>
            <a:spLocks noGrp="1"/>
          </p:cNvSpPr>
          <p:nvPr>
            <p:ph type="sldNum" sz="quarter" idx="12"/>
          </p:nvPr>
        </p:nvSpPr>
        <p:spPr>
          <a:noFill/>
        </p:spPr>
        <p:txBody>
          <a:bodyPr/>
          <a:lstStyle/>
          <a:p>
            <a:fld id="{D4556443-9C6D-4AF1-A0F6-17590F09B208}" type="slidenum">
              <a:rPr lang="en-US" smtClean="0"/>
              <a:pPr/>
              <a:t>20</a:t>
            </a:fld>
            <a:endParaRPr lang="en-US"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Bar charts and activity networks</a:t>
            </a:r>
          </a:p>
        </p:txBody>
      </p:sp>
      <p:sp>
        <p:nvSpPr>
          <p:cNvPr id="49156" name="Rectangle 3"/>
          <p:cNvSpPr>
            <a:spLocks noGrp="1" noChangeArrowheads="1"/>
          </p:cNvSpPr>
          <p:nvPr>
            <p:ph idx="1"/>
          </p:nvPr>
        </p:nvSpPr>
        <p:spPr>
          <a:noFill/>
        </p:spPr>
        <p:txBody>
          <a:bodyPr lIns="90840" tIns="44623" rIns="90840" bIns="44623"/>
          <a:lstStyle/>
          <a:p>
            <a:pPr eaLnBrk="1" hangingPunct="1">
              <a:lnSpc>
                <a:spcPct val="90000"/>
              </a:lnSpc>
            </a:pPr>
            <a:r>
              <a:rPr lang="en-GB" sz="2800" smtClean="0"/>
              <a:t>Graphical notations used to illustrate the project schedule.</a:t>
            </a:r>
          </a:p>
          <a:p>
            <a:pPr eaLnBrk="1" hangingPunct="1">
              <a:lnSpc>
                <a:spcPct val="90000"/>
              </a:lnSpc>
            </a:pPr>
            <a:r>
              <a:rPr lang="en-GB" sz="2800" smtClean="0"/>
              <a:t>Show project breakdown into tasks. Tasks should not be too small. They should take about a week or two.</a:t>
            </a:r>
          </a:p>
          <a:p>
            <a:pPr eaLnBrk="1" hangingPunct="1">
              <a:lnSpc>
                <a:spcPct val="90000"/>
              </a:lnSpc>
            </a:pPr>
            <a:r>
              <a:rPr lang="en-GB" sz="2800" smtClean="0"/>
              <a:t>Activity charts show task dependencies and the the critical path.</a:t>
            </a:r>
          </a:p>
          <a:p>
            <a:pPr eaLnBrk="1" hangingPunct="1">
              <a:lnSpc>
                <a:spcPct val="90000"/>
              </a:lnSpc>
            </a:pPr>
            <a:r>
              <a:rPr lang="en-GB" sz="2800" smtClean="0"/>
              <a:t>Bar charts show schedule against calendar time.</a:t>
            </a:r>
          </a:p>
        </p:txBody>
      </p:sp>
      <p:sp>
        <p:nvSpPr>
          <p:cNvPr id="49154" name="Slide Number Placeholder 5"/>
          <p:cNvSpPr>
            <a:spLocks noGrp="1"/>
          </p:cNvSpPr>
          <p:nvPr>
            <p:ph type="sldNum" sz="quarter" idx="12"/>
          </p:nvPr>
        </p:nvSpPr>
        <p:spPr>
          <a:noFill/>
        </p:spPr>
        <p:txBody>
          <a:bodyPr/>
          <a:lstStyle/>
          <a:p>
            <a:fld id="{69CB09AB-2331-4164-81C7-EA798EA9DF72}" type="slidenum">
              <a:rPr lang="en-US" smtClean="0"/>
              <a:pPr/>
              <a:t>21</a:t>
            </a:fld>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Task durations and dependencies</a:t>
            </a:r>
          </a:p>
        </p:txBody>
      </p:sp>
      <p:sp>
        <p:nvSpPr>
          <p:cNvPr id="2051" name="Slide Number Placeholder 5"/>
          <p:cNvSpPr>
            <a:spLocks noGrp="1"/>
          </p:cNvSpPr>
          <p:nvPr>
            <p:ph type="sldNum" sz="quarter" idx="12"/>
          </p:nvPr>
        </p:nvSpPr>
        <p:spPr>
          <a:noFill/>
        </p:spPr>
        <p:txBody>
          <a:bodyPr/>
          <a:lstStyle/>
          <a:p>
            <a:fld id="{92917658-4AA4-4C8D-8476-AE1C9484D302}" type="slidenum">
              <a:rPr lang="en-US" smtClean="0"/>
              <a:pPr/>
              <a:t>22</a:t>
            </a:fld>
            <a:endParaRPr lang="en-US" smtClean="0"/>
          </a:p>
        </p:txBody>
      </p:sp>
      <p:sp>
        <p:nvSpPr>
          <p:cNvPr id="2052" name="Rectangle 2"/>
          <p:cNvSpPr>
            <a:spLocks noChangeArrowheads="1"/>
          </p:cNvSpPr>
          <p:nvPr/>
        </p:nvSpPr>
        <p:spPr bwMode="auto">
          <a:xfrm>
            <a:off x="1295400" y="1828800"/>
            <a:ext cx="6275388" cy="4665663"/>
          </a:xfrm>
          <a:prstGeom prst="rect">
            <a:avLst/>
          </a:prstGeom>
          <a:solidFill>
            <a:srgbClr val="CCFFFF"/>
          </a:solidFill>
          <a:ln w="12700">
            <a:noFill/>
            <a:miter lim="800000"/>
            <a:headEnd/>
            <a:tailEnd/>
          </a:ln>
        </p:spPr>
        <p:txBody>
          <a:bodyPr wrap="none" anchor="ctr"/>
          <a:lstStyle/>
          <a:p>
            <a:endParaRPr lang="en-US"/>
          </a:p>
        </p:txBody>
      </p:sp>
      <p:graphicFrame>
        <p:nvGraphicFramePr>
          <p:cNvPr id="2050" name="Object 4"/>
          <p:cNvGraphicFramePr>
            <a:graphicFrameLocks noChangeAspect="1"/>
          </p:cNvGraphicFramePr>
          <p:nvPr/>
        </p:nvGraphicFramePr>
        <p:xfrm>
          <a:off x="1219200" y="1981200"/>
          <a:ext cx="9634538" cy="4468813"/>
        </p:xfrm>
        <a:graphic>
          <a:graphicData uri="http://schemas.openxmlformats.org/presentationml/2006/ole">
            <p:oleObj spid="_x0000_s2050" name="Document" r:id="rId3" imgW="5486400" imgH="2545080" progId="Word.Document.8">
              <p:embed/>
            </p:oleObj>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a:xfrm>
            <a:off x="1143000" y="0"/>
            <a:ext cx="7793038" cy="685800"/>
          </a:xfrm>
          <a:noFill/>
        </p:spPr>
        <p:txBody>
          <a:bodyPr lIns="90840" tIns="44623" rIns="90840" bIns="44623"/>
          <a:lstStyle/>
          <a:p>
            <a:pPr eaLnBrk="1" hangingPunct="1"/>
            <a:r>
              <a:rPr lang="en-GB" smtClean="0"/>
              <a:t>Activity network</a:t>
            </a:r>
          </a:p>
        </p:txBody>
      </p:sp>
      <p:sp>
        <p:nvSpPr>
          <p:cNvPr id="50178" name="Slide Number Placeholder 5"/>
          <p:cNvSpPr>
            <a:spLocks noGrp="1"/>
          </p:cNvSpPr>
          <p:nvPr>
            <p:ph type="sldNum" sz="quarter" idx="12"/>
          </p:nvPr>
        </p:nvSpPr>
        <p:spPr>
          <a:noFill/>
        </p:spPr>
        <p:txBody>
          <a:bodyPr/>
          <a:lstStyle/>
          <a:p>
            <a:fld id="{B528B712-BC24-4249-A9E8-ADC6C55901DE}" type="slidenum">
              <a:rPr lang="en-US" smtClean="0"/>
              <a:pPr/>
              <a:t>23</a:t>
            </a:fld>
            <a:endParaRPr lang="en-US" smtClean="0"/>
          </a:p>
        </p:txBody>
      </p:sp>
      <p:sp>
        <p:nvSpPr>
          <p:cNvPr id="50179" name="Rectangle 2"/>
          <p:cNvSpPr>
            <a:spLocks noChangeArrowheads="1"/>
          </p:cNvSpPr>
          <p:nvPr/>
        </p:nvSpPr>
        <p:spPr bwMode="auto">
          <a:xfrm>
            <a:off x="0" y="685800"/>
            <a:ext cx="8107363" cy="5810250"/>
          </a:xfrm>
          <a:prstGeom prst="rect">
            <a:avLst/>
          </a:prstGeom>
          <a:solidFill>
            <a:srgbClr val="CCFFFF"/>
          </a:solidFill>
          <a:ln w="12700">
            <a:noFill/>
            <a:miter lim="800000"/>
            <a:headEnd/>
            <a:tailEnd/>
          </a:ln>
        </p:spPr>
        <p:txBody>
          <a:bodyPr wrap="none" anchor="ctr"/>
          <a:lstStyle/>
          <a:p>
            <a:endParaRPr lang="en-US"/>
          </a:p>
        </p:txBody>
      </p:sp>
      <p:pic>
        <p:nvPicPr>
          <p:cNvPr id="50181" name="Picture 4" descr="5.6 Activity-network(4.6*).eps                                 001BE227Macintosh HD                   B8AA5F2E:"/>
          <p:cNvPicPr>
            <a:picLocks noChangeAspect="1" noChangeArrowheads="1"/>
          </p:cNvPicPr>
          <p:nvPr/>
        </p:nvPicPr>
        <p:blipFill>
          <a:blip r:embed="rId3" cstate="print"/>
          <a:srcRect/>
          <a:stretch>
            <a:fillRect/>
          </a:stretch>
        </p:blipFill>
        <p:spPr bwMode="auto">
          <a:xfrm>
            <a:off x="381000" y="928688"/>
            <a:ext cx="7423150" cy="5478462"/>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143000" y="0"/>
            <a:ext cx="7793038" cy="609600"/>
          </a:xfrm>
          <a:noFill/>
        </p:spPr>
        <p:txBody>
          <a:bodyPr lIns="90840" tIns="44623" rIns="90840" bIns="44623"/>
          <a:lstStyle/>
          <a:p>
            <a:pPr eaLnBrk="1" hangingPunct="1"/>
            <a:r>
              <a:rPr lang="en-GB" smtClean="0"/>
              <a:t>Activity timeline</a:t>
            </a:r>
          </a:p>
        </p:txBody>
      </p:sp>
      <p:sp>
        <p:nvSpPr>
          <p:cNvPr id="51202" name="Slide Number Placeholder 5"/>
          <p:cNvSpPr>
            <a:spLocks noGrp="1"/>
          </p:cNvSpPr>
          <p:nvPr>
            <p:ph type="sldNum" sz="quarter" idx="12"/>
          </p:nvPr>
        </p:nvSpPr>
        <p:spPr>
          <a:noFill/>
        </p:spPr>
        <p:txBody>
          <a:bodyPr/>
          <a:lstStyle/>
          <a:p>
            <a:fld id="{F57A5DE8-BF4E-4072-B7C5-7D34EBA5CAC8}" type="slidenum">
              <a:rPr lang="en-US" smtClean="0"/>
              <a:pPr/>
              <a:t>24</a:t>
            </a:fld>
            <a:endParaRPr lang="en-US" smtClean="0"/>
          </a:p>
        </p:txBody>
      </p:sp>
      <p:pic>
        <p:nvPicPr>
          <p:cNvPr id="51204" name="Picture 3" descr="5.7 Activity-bar-chart.eps                                     000FF90EMacintosh HD                   B8AA5F2E:"/>
          <p:cNvPicPr>
            <a:picLocks noChangeAspect="1" noChangeArrowheads="1"/>
          </p:cNvPicPr>
          <p:nvPr/>
        </p:nvPicPr>
        <p:blipFill>
          <a:blip r:embed="rId3" cstate="print"/>
          <a:srcRect/>
          <a:stretch>
            <a:fillRect/>
          </a:stretch>
        </p:blipFill>
        <p:spPr bwMode="auto">
          <a:xfrm>
            <a:off x="0" y="609600"/>
            <a:ext cx="9144000" cy="5827713"/>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Staff allocation</a:t>
            </a:r>
          </a:p>
        </p:txBody>
      </p:sp>
      <p:sp>
        <p:nvSpPr>
          <p:cNvPr id="52226" name="Slide Number Placeholder 5"/>
          <p:cNvSpPr>
            <a:spLocks noGrp="1"/>
          </p:cNvSpPr>
          <p:nvPr>
            <p:ph type="sldNum" sz="quarter" idx="12"/>
          </p:nvPr>
        </p:nvSpPr>
        <p:spPr>
          <a:noFill/>
        </p:spPr>
        <p:txBody>
          <a:bodyPr/>
          <a:lstStyle/>
          <a:p>
            <a:fld id="{C1BFF2A8-F42B-4CF5-ACE9-B643AC1385D3}" type="slidenum">
              <a:rPr lang="en-US" smtClean="0"/>
              <a:pPr/>
              <a:t>25</a:t>
            </a:fld>
            <a:endParaRPr lang="en-US" smtClean="0"/>
          </a:p>
        </p:txBody>
      </p:sp>
      <p:pic>
        <p:nvPicPr>
          <p:cNvPr id="52228" name="Picture 3" descr="5.8 Staff-alloc-chart.eps                                      000FF90EMacintosh HD                   B8AA5F2E:"/>
          <p:cNvPicPr>
            <a:picLocks noChangeAspect="1" noChangeArrowheads="1"/>
          </p:cNvPicPr>
          <p:nvPr/>
        </p:nvPicPr>
        <p:blipFill>
          <a:blip r:embed="rId3" cstate="print"/>
          <a:srcRect/>
          <a:stretch>
            <a:fillRect/>
          </a:stretch>
        </p:blipFill>
        <p:spPr bwMode="auto">
          <a:xfrm>
            <a:off x="685800" y="2057400"/>
            <a:ext cx="7467600" cy="4410075"/>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1150938" y="212725"/>
            <a:ext cx="7793037" cy="1463675"/>
          </a:xfrm>
        </p:spPr>
        <p:txBody>
          <a:bodyPr/>
          <a:lstStyle/>
          <a:p>
            <a:pPr eaLnBrk="1" hangingPunct="1"/>
            <a:r>
              <a:rPr lang="en-GB" smtClean="0"/>
              <a:t>Risk management</a:t>
            </a:r>
          </a:p>
        </p:txBody>
      </p:sp>
      <p:sp>
        <p:nvSpPr>
          <p:cNvPr id="53252" name="Rectangle 3"/>
          <p:cNvSpPr>
            <a:spLocks noGrp="1" noChangeArrowheads="1"/>
          </p:cNvSpPr>
          <p:nvPr>
            <p:ph idx="1"/>
          </p:nvPr>
        </p:nvSpPr>
        <p:spPr/>
        <p:txBody>
          <a:bodyPr/>
          <a:lstStyle/>
          <a:p>
            <a:pPr marL="465138" indent="-465138" eaLnBrk="1" hangingPunct="1">
              <a:lnSpc>
                <a:spcPct val="90000"/>
              </a:lnSpc>
            </a:pPr>
            <a:r>
              <a:rPr lang="en-GB" sz="2800" smtClean="0"/>
              <a:t>Risk management is concerned with identifying risks and drawing up plans to minimise their effect on a project.</a:t>
            </a:r>
          </a:p>
          <a:p>
            <a:pPr marL="465138" indent="-465138" eaLnBrk="1" hangingPunct="1">
              <a:lnSpc>
                <a:spcPct val="90000"/>
              </a:lnSpc>
            </a:pPr>
            <a:r>
              <a:rPr lang="en-GB" sz="2800" smtClean="0"/>
              <a:t>A risk is a probability that some adverse circumstance will occur </a:t>
            </a:r>
          </a:p>
          <a:p>
            <a:pPr marL="1035050" lvl="1" indent="-455613" eaLnBrk="1" hangingPunct="1">
              <a:lnSpc>
                <a:spcPct val="90000"/>
              </a:lnSpc>
            </a:pPr>
            <a:r>
              <a:rPr lang="en-GB" sz="2400" smtClean="0"/>
              <a:t>Project risks affect schedule or resources;</a:t>
            </a:r>
          </a:p>
          <a:p>
            <a:pPr marL="1035050" lvl="1" indent="-455613" eaLnBrk="1" hangingPunct="1">
              <a:lnSpc>
                <a:spcPct val="90000"/>
              </a:lnSpc>
            </a:pPr>
            <a:r>
              <a:rPr lang="en-GB" sz="2400" smtClean="0"/>
              <a:t>Product risks affect the quality or performance of the software being developed;</a:t>
            </a:r>
          </a:p>
          <a:p>
            <a:pPr marL="1035050" lvl="1" indent="-455613" eaLnBrk="1" hangingPunct="1">
              <a:lnSpc>
                <a:spcPct val="90000"/>
              </a:lnSpc>
            </a:pPr>
            <a:r>
              <a:rPr lang="en-GB" sz="2400" smtClean="0"/>
              <a:t>Business risks affect the organisation developing or procuring the software.</a:t>
            </a:r>
          </a:p>
        </p:txBody>
      </p:sp>
      <p:sp>
        <p:nvSpPr>
          <p:cNvPr id="53250" name="Slide Number Placeholder 5"/>
          <p:cNvSpPr>
            <a:spLocks noGrp="1"/>
          </p:cNvSpPr>
          <p:nvPr>
            <p:ph type="sldNum" sz="quarter" idx="12"/>
          </p:nvPr>
        </p:nvSpPr>
        <p:spPr>
          <a:noFill/>
        </p:spPr>
        <p:txBody>
          <a:bodyPr/>
          <a:lstStyle/>
          <a:p>
            <a:fld id="{3AE8FD4B-5AE8-42AD-B359-C14605943576}"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title"/>
          </p:nvPr>
        </p:nvSpPr>
        <p:spPr>
          <a:xfrm>
            <a:off x="1066800" y="381000"/>
            <a:ext cx="7793038" cy="533400"/>
          </a:xfrm>
        </p:spPr>
        <p:txBody>
          <a:bodyPr/>
          <a:lstStyle/>
          <a:p>
            <a:pPr eaLnBrk="1" hangingPunct="1"/>
            <a:r>
              <a:rPr lang="en-GB" smtClean="0"/>
              <a:t>Software risks</a:t>
            </a:r>
          </a:p>
        </p:txBody>
      </p:sp>
      <p:sp>
        <p:nvSpPr>
          <p:cNvPr id="3075" name="Slide Number Placeholder 5"/>
          <p:cNvSpPr>
            <a:spLocks noGrp="1"/>
          </p:cNvSpPr>
          <p:nvPr>
            <p:ph type="sldNum" sz="quarter" idx="12"/>
          </p:nvPr>
        </p:nvSpPr>
        <p:spPr>
          <a:noFill/>
        </p:spPr>
        <p:txBody>
          <a:bodyPr/>
          <a:lstStyle/>
          <a:p>
            <a:fld id="{9C627C01-673C-424E-821B-8F7BB46F9006}" type="slidenum">
              <a:rPr lang="en-US" smtClean="0"/>
              <a:pPr/>
              <a:t>27</a:t>
            </a:fld>
            <a:endParaRPr lang="en-US" smtClean="0"/>
          </a:p>
        </p:txBody>
      </p:sp>
      <p:sp>
        <p:nvSpPr>
          <p:cNvPr id="3076" name="Rectangle 2"/>
          <p:cNvSpPr>
            <a:spLocks noChangeArrowheads="1"/>
          </p:cNvSpPr>
          <p:nvPr/>
        </p:nvSpPr>
        <p:spPr bwMode="auto">
          <a:xfrm>
            <a:off x="0" y="914400"/>
            <a:ext cx="8337550" cy="5503863"/>
          </a:xfrm>
          <a:prstGeom prst="rect">
            <a:avLst/>
          </a:prstGeom>
          <a:solidFill>
            <a:srgbClr val="CCFFFF"/>
          </a:solidFill>
          <a:ln w="12700">
            <a:noFill/>
            <a:miter lim="800000"/>
            <a:headEnd/>
            <a:tailEnd/>
          </a:ln>
        </p:spPr>
        <p:txBody>
          <a:bodyPr wrap="none" anchor="ctr"/>
          <a:lstStyle/>
          <a:p>
            <a:endParaRPr lang="en-US"/>
          </a:p>
        </p:txBody>
      </p:sp>
      <p:graphicFrame>
        <p:nvGraphicFramePr>
          <p:cNvPr id="3074" name="Object 4"/>
          <p:cNvGraphicFramePr>
            <a:graphicFrameLocks noChangeAspect="1"/>
          </p:cNvGraphicFramePr>
          <p:nvPr/>
        </p:nvGraphicFramePr>
        <p:xfrm>
          <a:off x="304800" y="1062038"/>
          <a:ext cx="7727950" cy="5227637"/>
        </p:xfrm>
        <a:graphic>
          <a:graphicData uri="http://schemas.openxmlformats.org/presentationml/2006/ole">
            <p:oleObj spid="_x0000_s3074" name="Document" r:id="rId3" imgW="5641848" imgH="3816096" progId="Word.Document.8">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150938" y="212725"/>
            <a:ext cx="7793037" cy="1463675"/>
          </a:xfrm>
        </p:spPr>
        <p:txBody>
          <a:bodyPr/>
          <a:lstStyle/>
          <a:p>
            <a:pPr eaLnBrk="1" hangingPunct="1"/>
            <a:r>
              <a:rPr lang="en-GB" smtClean="0"/>
              <a:t>The risk management process</a:t>
            </a:r>
          </a:p>
        </p:txBody>
      </p:sp>
      <p:sp>
        <p:nvSpPr>
          <p:cNvPr id="54276" name="Rectangle 3"/>
          <p:cNvSpPr>
            <a:spLocks noGrp="1" noChangeArrowheads="1"/>
          </p:cNvSpPr>
          <p:nvPr>
            <p:ph idx="1"/>
          </p:nvPr>
        </p:nvSpPr>
        <p:spPr/>
        <p:txBody>
          <a:bodyPr/>
          <a:lstStyle/>
          <a:p>
            <a:pPr marL="465138" indent="-465138" eaLnBrk="1" hangingPunct="1">
              <a:lnSpc>
                <a:spcPct val="90000"/>
              </a:lnSpc>
            </a:pPr>
            <a:r>
              <a:rPr lang="en-GB" sz="2800" smtClean="0"/>
              <a:t>Risk identification</a:t>
            </a:r>
          </a:p>
          <a:p>
            <a:pPr marL="1035050" lvl="1" indent="-455613" eaLnBrk="1" hangingPunct="1">
              <a:lnSpc>
                <a:spcPct val="90000"/>
              </a:lnSpc>
            </a:pPr>
            <a:r>
              <a:rPr lang="en-GB" sz="2400" smtClean="0"/>
              <a:t>Identify project, product and business risks;</a:t>
            </a:r>
          </a:p>
          <a:p>
            <a:pPr marL="465138" indent="-465138" eaLnBrk="1" hangingPunct="1">
              <a:lnSpc>
                <a:spcPct val="90000"/>
              </a:lnSpc>
            </a:pPr>
            <a:r>
              <a:rPr lang="en-GB" sz="2800" smtClean="0"/>
              <a:t>Risk analysis</a:t>
            </a:r>
          </a:p>
          <a:p>
            <a:pPr marL="1035050" lvl="1" indent="-455613" eaLnBrk="1" hangingPunct="1">
              <a:lnSpc>
                <a:spcPct val="90000"/>
              </a:lnSpc>
            </a:pPr>
            <a:r>
              <a:rPr lang="en-GB" sz="2400" smtClean="0"/>
              <a:t>Assess the likelihood and consequences of these risks;</a:t>
            </a:r>
          </a:p>
          <a:p>
            <a:pPr marL="465138" indent="-465138" eaLnBrk="1" hangingPunct="1">
              <a:lnSpc>
                <a:spcPct val="90000"/>
              </a:lnSpc>
            </a:pPr>
            <a:r>
              <a:rPr lang="en-GB" sz="2800" smtClean="0"/>
              <a:t>Risk planning</a:t>
            </a:r>
          </a:p>
          <a:p>
            <a:pPr marL="1035050" lvl="1" indent="-455613" eaLnBrk="1" hangingPunct="1">
              <a:lnSpc>
                <a:spcPct val="90000"/>
              </a:lnSpc>
            </a:pPr>
            <a:r>
              <a:rPr lang="en-GB" sz="2400" smtClean="0"/>
              <a:t>Draw up plans to avoid or minimise the effects of the risk;</a:t>
            </a:r>
          </a:p>
          <a:p>
            <a:pPr marL="465138" indent="-465138" eaLnBrk="1" hangingPunct="1">
              <a:lnSpc>
                <a:spcPct val="90000"/>
              </a:lnSpc>
            </a:pPr>
            <a:r>
              <a:rPr lang="en-GB" sz="2800" smtClean="0"/>
              <a:t>Risk monitoring</a:t>
            </a:r>
          </a:p>
          <a:p>
            <a:pPr marL="1035050" lvl="1" indent="-455613" eaLnBrk="1" hangingPunct="1">
              <a:lnSpc>
                <a:spcPct val="90000"/>
              </a:lnSpc>
            </a:pPr>
            <a:r>
              <a:rPr lang="en-GB" sz="2400" smtClean="0"/>
              <a:t>Monitor the risks throughout the project;</a:t>
            </a:r>
          </a:p>
        </p:txBody>
      </p:sp>
      <p:sp>
        <p:nvSpPr>
          <p:cNvPr id="54274" name="Slide Number Placeholder 5"/>
          <p:cNvSpPr>
            <a:spLocks noGrp="1"/>
          </p:cNvSpPr>
          <p:nvPr>
            <p:ph type="sldNum" sz="quarter" idx="12"/>
          </p:nvPr>
        </p:nvSpPr>
        <p:spPr>
          <a:noFill/>
        </p:spPr>
        <p:txBody>
          <a:bodyPr/>
          <a:lstStyle/>
          <a:p>
            <a:fld id="{19979E65-F81C-4D18-B67D-B2D7ECC84C01}" type="slidenum">
              <a:rPr lang="en-US" smtClean="0"/>
              <a:pPr/>
              <a:t>28</a:t>
            </a:fld>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title"/>
          </p:nvPr>
        </p:nvSpPr>
        <p:spPr>
          <a:xfrm>
            <a:off x="1150938" y="212725"/>
            <a:ext cx="7793037" cy="1463675"/>
          </a:xfrm>
        </p:spPr>
        <p:txBody>
          <a:bodyPr/>
          <a:lstStyle/>
          <a:p>
            <a:pPr eaLnBrk="1" hangingPunct="1"/>
            <a:r>
              <a:rPr lang="en-GB" smtClean="0"/>
              <a:t>The risk management process</a:t>
            </a:r>
          </a:p>
        </p:txBody>
      </p:sp>
      <p:sp>
        <p:nvSpPr>
          <p:cNvPr id="55298" name="Slide Number Placeholder 5"/>
          <p:cNvSpPr>
            <a:spLocks noGrp="1"/>
          </p:cNvSpPr>
          <p:nvPr>
            <p:ph type="sldNum" sz="quarter" idx="12"/>
          </p:nvPr>
        </p:nvSpPr>
        <p:spPr>
          <a:noFill/>
        </p:spPr>
        <p:txBody>
          <a:bodyPr/>
          <a:lstStyle/>
          <a:p>
            <a:fld id="{6DFD5D16-2518-4979-AEA5-8AF5C42682EE}" type="slidenum">
              <a:rPr lang="en-US" smtClean="0"/>
              <a:pPr/>
              <a:t>29</a:t>
            </a:fld>
            <a:endParaRPr lang="en-US" smtClean="0"/>
          </a:p>
        </p:txBody>
      </p:sp>
      <p:sp>
        <p:nvSpPr>
          <p:cNvPr id="55299" name="Rectangle 2"/>
          <p:cNvSpPr>
            <a:spLocks noChangeArrowheads="1"/>
          </p:cNvSpPr>
          <p:nvPr/>
        </p:nvSpPr>
        <p:spPr bwMode="auto">
          <a:xfrm>
            <a:off x="230188" y="2217738"/>
            <a:ext cx="8569325" cy="3135312"/>
          </a:xfrm>
          <a:prstGeom prst="rect">
            <a:avLst/>
          </a:prstGeom>
          <a:solidFill>
            <a:srgbClr val="CCFFFF"/>
          </a:solidFill>
          <a:ln w="12700">
            <a:noFill/>
            <a:miter lim="800000"/>
            <a:headEnd/>
            <a:tailEnd/>
          </a:ln>
        </p:spPr>
        <p:txBody>
          <a:bodyPr wrap="none" anchor="ctr"/>
          <a:lstStyle/>
          <a:p>
            <a:endParaRPr lang="en-US"/>
          </a:p>
        </p:txBody>
      </p:sp>
      <p:pic>
        <p:nvPicPr>
          <p:cNvPr id="55301" name="Picture 4" descr="5.10 Risk-man-process.eps                                      000FF90EMacintosh HD                   B8AA5F2E:"/>
          <p:cNvPicPr>
            <a:picLocks noChangeAspect="1" noChangeArrowheads="1"/>
          </p:cNvPicPr>
          <p:nvPr/>
        </p:nvPicPr>
        <p:blipFill>
          <a:blip r:embed="rId2" cstate="print"/>
          <a:srcRect/>
          <a:stretch>
            <a:fillRect/>
          </a:stretch>
        </p:blipFill>
        <p:spPr bwMode="auto">
          <a:xfrm>
            <a:off x="612775" y="2524125"/>
            <a:ext cx="7880350" cy="23225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Objectives</a:t>
            </a:r>
          </a:p>
        </p:txBody>
      </p:sp>
      <p:sp>
        <p:nvSpPr>
          <p:cNvPr id="31748" name="Rectangle 3"/>
          <p:cNvSpPr>
            <a:spLocks noGrp="1" noChangeArrowheads="1"/>
          </p:cNvSpPr>
          <p:nvPr>
            <p:ph idx="1"/>
          </p:nvPr>
        </p:nvSpPr>
        <p:spPr>
          <a:xfrm>
            <a:off x="1143000" y="1752600"/>
            <a:ext cx="7772400" cy="4114800"/>
          </a:xfrm>
          <a:noFill/>
        </p:spPr>
        <p:txBody>
          <a:bodyPr lIns="90840" tIns="44623" rIns="90840" bIns="44623">
            <a:normAutofit lnSpcReduction="10000"/>
          </a:bodyPr>
          <a:lstStyle/>
          <a:p>
            <a:pPr marL="465138" indent="-465138" eaLnBrk="1" hangingPunct="1">
              <a:lnSpc>
                <a:spcPct val="90000"/>
              </a:lnSpc>
            </a:pPr>
            <a:r>
              <a:rPr lang="en-GB" sz="2800" smtClean="0"/>
              <a:t>To explain the main tasks undertaken by project managers</a:t>
            </a:r>
          </a:p>
          <a:p>
            <a:pPr marL="465138" indent="-465138" eaLnBrk="1" hangingPunct="1">
              <a:lnSpc>
                <a:spcPct val="90000"/>
              </a:lnSpc>
            </a:pPr>
            <a:r>
              <a:rPr lang="en-GB" sz="2800" smtClean="0"/>
              <a:t>To introduce software project management and to describe its distinctive characteristics</a:t>
            </a:r>
          </a:p>
          <a:p>
            <a:pPr marL="465138" indent="-465138" eaLnBrk="1" hangingPunct="1">
              <a:lnSpc>
                <a:spcPct val="90000"/>
              </a:lnSpc>
            </a:pPr>
            <a:r>
              <a:rPr lang="en-GB" sz="2800" smtClean="0"/>
              <a:t>To discuss project planning and the planning process</a:t>
            </a:r>
          </a:p>
          <a:p>
            <a:pPr marL="465138" indent="-465138" eaLnBrk="1" hangingPunct="1">
              <a:lnSpc>
                <a:spcPct val="90000"/>
              </a:lnSpc>
            </a:pPr>
            <a:r>
              <a:rPr lang="en-GB" sz="2800" smtClean="0"/>
              <a:t>To show how graphical schedule representations are used by project management</a:t>
            </a:r>
          </a:p>
          <a:p>
            <a:pPr marL="465138" indent="-465138" eaLnBrk="1" hangingPunct="1">
              <a:lnSpc>
                <a:spcPct val="90000"/>
              </a:lnSpc>
            </a:pPr>
            <a:r>
              <a:rPr lang="en-GB" sz="2800" smtClean="0"/>
              <a:t>To discuss the notion of risks and the risk management process</a:t>
            </a:r>
          </a:p>
        </p:txBody>
      </p:sp>
      <p:sp>
        <p:nvSpPr>
          <p:cNvPr id="31746" name="Slide Number Placeholder 5"/>
          <p:cNvSpPr>
            <a:spLocks noGrp="1"/>
          </p:cNvSpPr>
          <p:nvPr>
            <p:ph type="sldNum" sz="quarter" idx="12"/>
          </p:nvPr>
        </p:nvSpPr>
        <p:spPr>
          <a:noFill/>
        </p:spPr>
        <p:txBody>
          <a:bodyPr/>
          <a:lstStyle/>
          <a:p>
            <a:fld id="{CB438EE8-65F2-44E8-B316-95294659BCA6}" type="slidenum">
              <a:rPr lang="en-US" smtClean="0"/>
              <a:pPr/>
              <a:t>3</a:t>
            </a:fld>
            <a:endParaRPr 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150938" y="212725"/>
            <a:ext cx="7793037" cy="1463675"/>
          </a:xfrm>
        </p:spPr>
        <p:txBody>
          <a:bodyPr/>
          <a:lstStyle/>
          <a:p>
            <a:pPr eaLnBrk="1" hangingPunct="1"/>
            <a:r>
              <a:rPr lang="en-GB" smtClean="0"/>
              <a:t>Risk identification</a:t>
            </a:r>
          </a:p>
        </p:txBody>
      </p:sp>
      <p:sp>
        <p:nvSpPr>
          <p:cNvPr id="56324" name="Rectangle 3"/>
          <p:cNvSpPr>
            <a:spLocks noGrp="1" noChangeArrowheads="1"/>
          </p:cNvSpPr>
          <p:nvPr>
            <p:ph idx="1"/>
          </p:nvPr>
        </p:nvSpPr>
        <p:spPr/>
        <p:txBody>
          <a:bodyPr/>
          <a:lstStyle/>
          <a:p>
            <a:pPr eaLnBrk="1" hangingPunct="1"/>
            <a:r>
              <a:rPr lang="en-GB" smtClean="0"/>
              <a:t>Technology risks.</a:t>
            </a:r>
          </a:p>
          <a:p>
            <a:pPr eaLnBrk="1" hangingPunct="1"/>
            <a:r>
              <a:rPr lang="en-GB" smtClean="0"/>
              <a:t>People risks.</a:t>
            </a:r>
          </a:p>
          <a:p>
            <a:pPr eaLnBrk="1" hangingPunct="1"/>
            <a:r>
              <a:rPr lang="en-GB" smtClean="0"/>
              <a:t>Organisational risks.</a:t>
            </a:r>
          </a:p>
          <a:p>
            <a:pPr eaLnBrk="1" hangingPunct="1"/>
            <a:r>
              <a:rPr lang="en-GB" smtClean="0"/>
              <a:t>Requirements risks.</a:t>
            </a:r>
          </a:p>
          <a:p>
            <a:pPr eaLnBrk="1" hangingPunct="1"/>
            <a:r>
              <a:rPr lang="en-GB" smtClean="0"/>
              <a:t>Estimation risks.</a:t>
            </a:r>
          </a:p>
        </p:txBody>
      </p:sp>
      <p:sp>
        <p:nvSpPr>
          <p:cNvPr id="56322" name="Slide Number Placeholder 5"/>
          <p:cNvSpPr>
            <a:spLocks noGrp="1"/>
          </p:cNvSpPr>
          <p:nvPr>
            <p:ph type="sldNum" sz="quarter" idx="12"/>
          </p:nvPr>
        </p:nvSpPr>
        <p:spPr>
          <a:noFill/>
        </p:spPr>
        <p:txBody>
          <a:bodyPr/>
          <a:lstStyle/>
          <a:p>
            <a:fld id="{07AF8AB1-581B-4D83-9C6D-69521202981C}" type="slidenum">
              <a:rPr lang="en-US" smtClean="0"/>
              <a:pPr/>
              <a:t>30</a:t>
            </a:fld>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150938" y="212725"/>
            <a:ext cx="7793037" cy="1463675"/>
          </a:xfrm>
        </p:spPr>
        <p:txBody>
          <a:bodyPr/>
          <a:lstStyle/>
          <a:p>
            <a:pPr eaLnBrk="1" hangingPunct="1"/>
            <a:r>
              <a:rPr lang="en-GB" smtClean="0"/>
              <a:t>Risks and risk types</a:t>
            </a:r>
          </a:p>
        </p:txBody>
      </p:sp>
      <p:sp>
        <p:nvSpPr>
          <p:cNvPr id="4099" name="Slide Number Placeholder 5"/>
          <p:cNvSpPr>
            <a:spLocks noGrp="1"/>
          </p:cNvSpPr>
          <p:nvPr>
            <p:ph type="sldNum" sz="quarter" idx="12"/>
          </p:nvPr>
        </p:nvSpPr>
        <p:spPr>
          <a:noFill/>
        </p:spPr>
        <p:txBody>
          <a:bodyPr/>
          <a:lstStyle/>
          <a:p>
            <a:fld id="{41864258-8BAB-41F6-9FAF-94E26CDFD60F}" type="slidenum">
              <a:rPr lang="en-US" smtClean="0"/>
              <a:pPr/>
              <a:t>31</a:t>
            </a:fld>
            <a:endParaRPr lang="en-US" smtClean="0"/>
          </a:p>
        </p:txBody>
      </p:sp>
      <p:sp>
        <p:nvSpPr>
          <p:cNvPr id="4101" name="Rectangle 3"/>
          <p:cNvSpPr>
            <a:spLocks noChangeArrowheads="1"/>
          </p:cNvSpPr>
          <p:nvPr/>
        </p:nvSpPr>
        <p:spPr bwMode="auto">
          <a:xfrm>
            <a:off x="1219200" y="1828800"/>
            <a:ext cx="7924800" cy="4589463"/>
          </a:xfrm>
          <a:prstGeom prst="rect">
            <a:avLst/>
          </a:prstGeom>
          <a:solidFill>
            <a:srgbClr val="CCFFFF"/>
          </a:solidFill>
          <a:ln w="12700">
            <a:noFill/>
            <a:miter lim="800000"/>
            <a:headEnd/>
            <a:tailEnd/>
          </a:ln>
        </p:spPr>
        <p:txBody>
          <a:bodyPr wrap="none" anchor="ctr"/>
          <a:lstStyle/>
          <a:p>
            <a:endParaRPr lang="en-US"/>
          </a:p>
        </p:txBody>
      </p:sp>
      <p:graphicFrame>
        <p:nvGraphicFramePr>
          <p:cNvPr id="4098" name="Object 4"/>
          <p:cNvGraphicFramePr>
            <a:graphicFrameLocks noChangeAspect="1"/>
          </p:cNvGraphicFramePr>
          <p:nvPr/>
        </p:nvGraphicFramePr>
        <p:xfrm>
          <a:off x="1447800" y="1828800"/>
          <a:ext cx="7391400" cy="4548188"/>
        </p:xfrm>
        <a:graphic>
          <a:graphicData uri="http://schemas.openxmlformats.org/presentationml/2006/ole">
            <p:oleObj spid="_x0000_s4098" name="Document" r:id="rId3" imgW="6312408" imgH="4081272" progId="Word.Document.8">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150938" y="212725"/>
            <a:ext cx="7793037" cy="1463675"/>
          </a:xfrm>
        </p:spPr>
        <p:txBody>
          <a:bodyPr/>
          <a:lstStyle/>
          <a:p>
            <a:pPr eaLnBrk="1" hangingPunct="1"/>
            <a:r>
              <a:rPr lang="en-GB" smtClean="0"/>
              <a:t>Risk analysis</a:t>
            </a:r>
          </a:p>
        </p:txBody>
      </p:sp>
      <p:sp>
        <p:nvSpPr>
          <p:cNvPr id="57348" name="Rectangle 3"/>
          <p:cNvSpPr>
            <a:spLocks noGrp="1" noChangeArrowheads="1"/>
          </p:cNvSpPr>
          <p:nvPr>
            <p:ph idx="1"/>
          </p:nvPr>
        </p:nvSpPr>
        <p:spPr/>
        <p:txBody>
          <a:bodyPr/>
          <a:lstStyle/>
          <a:p>
            <a:pPr eaLnBrk="1" hangingPunct="1"/>
            <a:r>
              <a:rPr lang="en-GB" smtClean="0"/>
              <a:t>Assess probability and seriousness of each risk.</a:t>
            </a:r>
          </a:p>
          <a:p>
            <a:pPr eaLnBrk="1" hangingPunct="1"/>
            <a:r>
              <a:rPr lang="en-GB" smtClean="0"/>
              <a:t>Probability may be very low, low, moderate, high or very high.</a:t>
            </a:r>
          </a:p>
          <a:p>
            <a:pPr eaLnBrk="1" hangingPunct="1"/>
            <a:r>
              <a:rPr lang="en-GB" smtClean="0"/>
              <a:t>Risk effects might be catastrophic, serious, tolerable or insignificant.</a:t>
            </a:r>
          </a:p>
        </p:txBody>
      </p:sp>
      <p:sp>
        <p:nvSpPr>
          <p:cNvPr id="57346" name="Slide Number Placeholder 5"/>
          <p:cNvSpPr>
            <a:spLocks noGrp="1"/>
          </p:cNvSpPr>
          <p:nvPr>
            <p:ph type="sldNum" sz="quarter" idx="12"/>
          </p:nvPr>
        </p:nvSpPr>
        <p:spPr>
          <a:noFill/>
        </p:spPr>
        <p:txBody>
          <a:bodyPr/>
          <a:lstStyle/>
          <a:p>
            <a:fld id="{C77AD4E2-994E-4312-8547-9222D7D11992}" type="slidenum">
              <a:rPr lang="en-US" smtClean="0"/>
              <a:pPr/>
              <a:t>32</a:t>
            </a:fld>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title"/>
          </p:nvPr>
        </p:nvSpPr>
        <p:spPr>
          <a:xfrm>
            <a:off x="1150938" y="212725"/>
            <a:ext cx="7793037" cy="1463675"/>
          </a:xfrm>
        </p:spPr>
        <p:txBody>
          <a:bodyPr/>
          <a:lstStyle/>
          <a:p>
            <a:pPr eaLnBrk="1" hangingPunct="1"/>
            <a:r>
              <a:rPr lang="en-GB" smtClean="0"/>
              <a:t>Risk analysis (i)</a:t>
            </a:r>
          </a:p>
        </p:txBody>
      </p:sp>
      <p:sp>
        <p:nvSpPr>
          <p:cNvPr id="5123" name="Slide Number Placeholder 5"/>
          <p:cNvSpPr>
            <a:spLocks noGrp="1"/>
          </p:cNvSpPr>
          <p:nvPr>
            <p:ph type="sldNum" sz="quarter" idx="12"/>
          </p:nvPr>
        </p:nvSpPr>
        <p:spPr>
          <a:noFill/>
        </p:spPr>
        <p:txBody>
          <a:bodyPr/>
          <a:lstStyle/>
          <a:p>
            <a:fld id="{95ADC3EC-4B14-48D8-881F-D8FC1C8AF288}" type="slidenum">
              <a:rPr lang="en-US" smtClean="0"/>
              <a:pPr/>
              <a:t>33</a:t>
            </a:fld>
            <a:endParaRPr lang="en-US" smtClean="0"/>
          </a:p>
        </p:txBody>
      </p:sp>
      <p:sp>
        <p:nvSpPr>
          <p:cNvPr id="5124" name="Rectangle 2"/>
          <p:cNvSpPr>
            <a:spLocks noChangeArrowheads="1"/>
          </p:cNvSpPr>
          <p:nvPr/>
        </p:nvSpPr>
        <p:spPr bwMode="auto">
          <a:xfrm>
            <a:off x="533400" y="2057400"/>
            <a:ext cx="8416925" cy="4359275"/>
          </a:xfrm>
          <a:prstGeom prst="rect">
            <a:avLst/>
          </a:prstGeom>
          <a:solidFill>
            <a:srgbClr val="CCFFFF"/>
          </a:solidFill>
          <a:ln w="12700">
            <a:noFill/>
            <a:miter lim="800000"/>
            <a:headEnd/>
            <a:tailEnd/>
          </a:ln>
        </p:spPr>
        <p:txBody>
          <a:bodyPr wrap="none" anchor="ctr"/>
          <a:lstStyle/>
          <a:p>
            <a:endParaRPr lang="en-US"/>
          </a:p>
        </p:txBody>
      </p:sp>
      <p:graphicFrame>
        <p:nvGraphicFramePr>
          <p:cNvPr id="5122" name="Object 4"/>
          <p:cNvGraphicFramePr>
            <a:graphicFrameLocks noChangeAspect="1"/>
          </p:cNvGraphicFramePr>
          <p:nvPr/>
        </p:nvGraphicFramePr>
        <p:xfrm>
          <a:off x="609600" y="2209800"/>
          <a:ext cx="8186738" cy="4086225"/>
        </p:xfrm>
        <a:graphic>
          <a:graphicData uri="http://schemas.openxmlformats.org/presentationml/2006/ole">
            <p:oleObj spid="_x0000_s5122" name="Document" r:id="rId3" imgW="6068568" imgH="3029712" progId="Word.Document.8">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150938" y="212725"/>
            <a:ext cx="7793037" cy="1463675"/>
          </a:xfrm>
        </p:spPr>
        <p:txBody>
          <a:bodyPr/>
          <a:lstStyle/>
          <a:p>
            <a:pPr eaLnBrk="1" hangingPunct="1"/>
            <a:r>
              <a:rPr lang="en-US" smtClean="0"/>
              <a:t>Risk analysis (ii)</a:t>
            </a:r>
          </a:p>
        </p:txBody>
      </p:sp>
      <p:sp>
        <p:nvSpPr>
          <p:cNvPr id="6147" name="Slide Number Placeholder 5"/>
          <p:cNvSpPr>
            <a:spLocks noGrp="1"/>
          </p:cNvSpPr>
          <p:nvPr>
            <p:ph type="sldNum" sz="quarter" idx="12"/>
          </p:nvPr>
        </p:nvSpPr>
        <p:spPr>
          <a:noFill/>
        </p:spPr>
        <p:txBody>
          <a:bodyPr/>
          <a:lstStyle/>
          <a:p>
            <a:fld id="{01B2DF12-0F79-4E2B-9FB8-2C98356C929F}" type="slidenum">
              <a:rPr lang="en-US" smtClean="0"/>
              <a:pPr/>
              <a:t>34</a:t>
            </a:fld>
            <a:endParaRPr lang="en-US" smtClean="0"/>
          </a:p>
        </p:txBody>
      </p:sp>
      <p:sp>
        <p:nvSpPr>
          <p:cNvPr id="6149" name="Rectangle 3"/>
          <p:cNvSpPr>
            <a:spLocks noChangeArrowheads="1"/>
          </p:cNvSpPr>
          <p:nvPr/>
        </p:nvSpPr>
        <p:spPr bwMode="auto">
          <a:xfrm>
            <a:off x="990600" y="2057400"/>
            <a:ext cx="7958138" cy="4359275"/>
          </a:xfrm>
          <a:prstGeom prst="rect">
            <a:avLst/>
          </a:prstGeom>
          <a:solidFill>
            <a:srgbClr val="CCFFFF"/>
          </a:solidFill>
          <a:ln w="12700">
            <a:noFill/>
            <a:miter lim="800000"/>
            <a:headEnd/>
            <a:tailEnd/>
          </a:ln>
        </p:spPr>
        <p:txBody>
          <a:bodyPr wrap="none" anchor="ctr"/>
          <a:lstStyle/>
          <a:p>
            <a:endParaRPr lang="en-US"/>
          </a:p>
        </p:txBody>
      </p:sp>
      <p:graphicFrame>
        <p:nvGraphicFramePr>
          <p:cNvPr id="6146" name="Object 4"/>
          <p:cNvGraphicFramePr>
            <a:graphicFrameLocks noChangeAspect="1"/>
          </p:cNvGraphicFramePr>
          <p:nvPr/>
        </p:nvGraphicFramePr>
        <p:xfrm>
          <a:off x="1219200" y="2286000"/>
          <a:ext cx="7493000" cy="3967163"/>
        </p:xfrm>
        <a:graphic>
          <a:graphicData uri="http://schemas.openxmlformats.org/presentationml/2006/ole">
            <p:oleObj spid="_x0000_s6146" name="Document" r:id="rId3" imgW="6068568" imgH="3212592" progId="Word.Document.8">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1150938" y="212725"/>
            <a:ext cx="7793037" cy="1463675"/>
          </a:xfrm>
        </p:spPr>
        <p:txBody>
          <a:bodyPr/>
          <a:lstStyle/>
          <a:p>
            <a:pPr eaLnBrk="1" hangingPunct="1"/>
            <a:r>
              <a:rPr lang="en-GB" smtClean="0"/>
              <a:t>Risk planning</a:t>
            </a:r>
          </a:p>
        </p:txBody>
      </p:sp>
      <p:sp>
        <p:nvSpPr>
          <p:cNvPr id="58372" name="Rectangle 3"/>
          <p:cNvSpPr>
            <a:spLocks noGrp="1" noChangeArrowheads="1"/>
          </p:cNvSpPr>
          <p:nvPr>
            <p:ph idx="1"/>
          </p:nvPr>
        </p:nvSpPr>
        <p:spPr>
          <a:xfrm>
            <a:off x="1143000" y="1828800"/>
            <a:ext cx="7772400" cy="4114800"/>
          </a:xfrm>
        </p:spPr>
        <p:txBody>
          <a:bodyPr/>
          <a:lstStyle/>
          <a:p>
            <a:pPr marL="465138" indent="-465138" eaLnBrk="1" hangingPunct="1">
              <a:lnSpc>
                <a:spcPct val="90000"/>
              </a:lnSpc>
            </a:pPr>
            <a:r>
              <a:rPr lang="en-GB" sz="2800" smtClean="0"/>
              <a:t>Consider each risk and develop a strategy to manage that risk.</a:t>
            </a:r>
          </a:p>
          <a:p>
            <a:pPr marL="465138" indent="-465138" eaLnBrk="1" hangingPunct="1">
              <a:lnSpc>
                <a:spcPct val="90000"/>
              </a:lnSpc>
            </a:pPr>
            <a:r>
              <a:rPr lang="en-GB" sz="2800" smtClean="0"/>
              <a:t>Avoidance strategies</a:t>
            </a:r>
          </a:p>
          <a:p>
            <a:pPr marL="1035050" lvl="1" indent="-455613" eaLnBrk="1" hangingPunct="1">
              <a:lnSpc>
                <a:spcPct val="90000"/>
              </a:lnSpc>
            </a:pPr>
            <a:r>
              <a:rPr lang="en-GB" sz="2400" smtClean="0"/>
              <a:t>The probability that the risk will arise is reduced;</a:t>
            </a:r>
          </a:p>
          <a:p>
            <a:pPr marL="465138" indent="-465138" eaLnBrk="1" hangingPunct="1">
              <a:lnSpc>
                <a:spcPct val="90000"/>
              </a:lnSpc>
            </a:pPr>
            <a:r>
              <a:rPr lang="en-GB" sz="2800" smtClean="0"/>
              <a:t>Minimisation strategies</a:t>
            </a:r>
          </a:p>
          <a:p>
            <a:pPr marL="1035050" lvl="1" indent="-455613" eaLnBrk="1" hangingPunct="1">
              <a:lnSpc>
                <a:spcPct val="90000"/>
              </a:lnSpc>
            </a:pPr>
            <a:r>
              <a:rPr lang="en-GB" sz="2400" smtClean="0"/>
              <a:t>The impact of the risk on the project or product will be reduced;</a:t>
            </a:r>
          </a:p>
          <a:p>
            <a:pPr marL="465138" indent="-465138" eaLnBrk="1" hangingPunct="1">
              <a:lnSpc>
                <a:spcPct val="90000"/>
              </a:lnSpc>
            </a:pPr>
            <a:r>
              <a:rPr lang="en-GB" sz="2800" smtClean="0"/>
              <a:t>Contingency plans</a:t>
            </a:r>
          </a:p>
          <a:p>
            <a:pPr marL="1035050" lvl="1" indent="-455613" eaLnBrk="1" hangingPunct="1">
              <a:lnSpc>
                <a:spcPct val="90000"/>
              </a:lnSpc>
            </a:pPr>
            <a:r>
              <a:rPr lang="en-GB" sz="2400" smtClean="0"/>
              <a:t>If the risk arises, contingency plans are plans to deal with that risk;</a:t>
            </a:r>
          </a:p>
        </p:txBody>
      </p:sp>
      <p:sp>
        <p:nvSpPr>
          <p:cNvPr id="58370" name="Slide Number Placeholder 5"/>
          <p:cNvSpPr>
            <a:spLocks noGrp="1"/>
          </p:cNvSpPr>
          <p:nvPr>
            <p:ph type="sldNum" sz="quarter" idx="12"/>
          </p:nvPr>
        </p:nvSpPr>
        <p:spPr>
          <a:noFill/>
        </p:spPr>
        <p:txBody>
          <a:bodyPr/>
          <a:lstStyle/>
          <a:p>
            <a:fld id="{FE701679-2E98-455D-8EA9-9257A51500E6}" type="slidenum">
              <a:rPr lang="en-US" smtClean="0"/>
              <a:pPr/>
              <a:t>35</a:t>
            </a:fld>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150938" y="212725"/>
            <a:ext cx="7793037" cy="1463675"/>
          </a:xfrm>
        </p:spPr>
        <p:txBody>
          <a:bodyPr/>
          <a:lstStyle/>
          <a:p>
            <a:pPr eaLnBrk="1" hangingPunct="1"/>
            <a:r>
              <a:rPr lang="en-GB" smtClean="0"/>
              <a:t>Risk management strategies (i)</a:t>
            </a:r>
          </a:p>
        </p:txBody>
      </p:sp>
      <p:sp>
        <p:nvSpPr>
          <p:cNvPr id="7171" name="Slide Number Placeholder 5"/>
          <p:cNvSpPr>
            <a:spLocks noGrp="1"/>
          </p:cNvSpPr>
          <p:nvPr>
            <p:ph type="sldNum" sz="quarter" idx="12"/>
          </p:nvPr>
        </p:nvSpPr>
        <p:spPr>
          <a:noFill/>
        </p:spPr>
        <p:txBody>
          <a:bodyPr/>
          <a:lstStyle/>
          <a:p>
            <a:fld id="{B9AC5C29-44C5-4653-92B5-97CBFD7D0FC7}" type="slidenum">
              <a:rPr lang="en-US" smtClean="0"/>
              <a:pPr/>
              <a:t>36</a:t>
            </a:fld>
            <a:endParaRPr lang="en-US" smtClean="0"/>
          </a:p>
        </p:txBody>
      </p:sp>
      <p:sp>
        <p:nvSpPr>
          <p:cNvPr id="7173" name="Rectangle 3"/>
          <p:cNvSpPr>
            <a:spLocks noChangeArrowheads="1"/>
          </p:cNvSpPr>
          <p:nvPr/>
        </p:nvSpPr>
        <p:spPr bwMode="auto">
          <a:xfrm>
            <a:off x="650875" y="2057400"/>
            <a:ext cx="8493125" cy="4437063"/>
          </a:xfrm>
          <a:prstGeom prst="rect">
            <a:avLst/>
          </a:prstGeom>
          <a:solidFill>
            <a:srgbClr val="CCFFFF"/>
          </a:solidFill>
          <a:ln w="12700">
            <a:noFill/>
            <a:miter lim="800000"/>
            <a:headEnd/>
            <a:tailEnd/>
          </a:ln>
        </p:spPr>
        <p:txBody>
          <a:bodyPr wrap="none" anchor="ctr"/>
          <a:lstStyle/>
          <a:p>
            <a:endParaRPr lang="en-US"/>
          </a:p>
        </p:txBody>
      </p:sp>
      <p:graphicFrame>
        <p:nvGraphicFramePr>
          <p:cNvPr id="7170" name="Object 4"/>
          <p:cNvGraphicFramePr>
            <a:graphicFrameLocks noChangeAspect="1"/>
          </p:cNvGraphicFramePr>
          <p:nvPr/>
        </p:nvGraphicFramePr>
        <p:xfrm>
          <a:off x="685800" y="2133600"/>
          <a:ext cx="9023350" cy="4275138"/>
        </p:xfrm>
        <a:graphic>
          <a:graphicData uri="http://schemas.openxmlformats.org/presentationml/2006/ole">
            <p:oleObj spid="_x0000_s7170" name="Document" r:id="rId3" imgW="5641848" imgH="2673096" progId="Word.Document.8">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type="title"/>
          </p:nvPr>
        </p:nvSpPr>
        <p:spPr>
          <a:xfrm>
            <a:off x="1150938" y="212725"/>
            <a:ext cx="7793037" cy="1463675"/>
          </a:xfrm>
        </p:spPr>
        <p:txBody>
          <a:bodyPr/>
          <a:lstStyle/>
          <a:p>
            <a:pPr eaLnBrk="1" hangingPunct="1"/>
            <a:r>
              <a:rPr lang="en-GB" smtClean="0"/>
              <a:t>Risk management strategies (ii)</a:t>
            </a:r>
            <a:endParaRPr lang="en-US" smtClean="0"/>
          </a:p>
        </p:txBody>
      </p:sp>
      <p:sp>
        <p:nvSpPr>
          <p:cNvPr id="8195" name="Slide Number Placeholder 5"/>
          <p:cNvSpPr>
            <a:spLocks noGrp="1"/>
          </p:cNvSpPr>
          <p:nvPr>
            <p:ph type="sldNum" sz="quarter" idx="12"/>
          </p:nvPr>
        </p:nvSpPr>
        <p:spPr>
          <a:noFill/>
        </p:spPr>
        <p:txBody>
          <a:bodyPr/>
          <a:lstStyle/>
          <a:p>
            <a:fld id="{39E5D597-0432-4482-AC7D-12E68586CFCE}" type="slidenum">
              <a:rPr lang="en-US" smtClean="0"/>
              <a:pPr/>
              <a:t>37</a:t>
            </a:fld>
            <a:endParaRPr lang="en-US" smtClean="0"/>
          </a:p>
        </p:txBody>
      </p:sp>
      <p:sp>
        <p:nvSpPr>
          <p:cNvPr id="8196" name="Rectangle 2"/>
          <p:cNvSpPr>
            <a:spLocks noChangeArrowheads="1"/>
          </p:cNvSpPr>
          <p:nvPr/>
        </p:nvSpPr>
        <p:spPr bwMode="auto">
          <a:xfrm>
            <a:off x="803275" y="2057400"/>
            <a:ext cx="8340725" cy="4435475"/>
          </a:xfrm>
          <a:prstGeom prst="rect">
            <a:avLst/>
          </a:prstGeom>
          <a:solidFill>
            <a:srgbClr val="CCFFFF"/>
          </a:solidFill>
          <a:ln w="12700">
            <a:noFill/>
            <a:miter lim="800000"/>
            <a:headEnd/>
            <a:tailEnd/>
          </a:ln>
        </p:spPr>
        <p:txBody>
          <a:bodyPr wrap="none" anchor="ctr"/>
          <a:lstStyle/>
          <a:p>
            <a:endParaRPr lang="en-US"/>
          </a:p>
        </p:txBody>
      </p:sp>
      <p:graphicFrame>
        <p:nvGraphicFramePr>
          <p:cNvPr id="8194" name="Object 4"/>
          <p:cNvGraphicFramePr>
            <a:graphicFrameLocks noChangeAspect="1"/>
          </p:cNvGraphicFramePr>
          <p:nvPr/>
        </p:nvGraphicFramePr>
        <p:xfrm>
          <a:off x="990600" y="2209800"/>
          <a:ext cx="8562975" cy="4162425"/>
        </p:xfrm>
        <a:graphic>
          <a:graphicData uri="http://schemas.openxmlformats.org/presentationml/2006/ole">
            <p:oleObj spid="_x0000_s8194" name="Document" r:id="rId3" imgW="5641848" imgH="2743200" progId="Word.Document.8">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150938" y="212725"/>
            <a:ext cx="7793037" cy="1463675"/>
          </a:xfrm>
        </p:spPr>
        <p:txBody>
          <a:bodyPr/>
          <a:lstStyle/>
          <a:p>
            <a:pPr eaLnBrk="1" hangingPunct="1"/>
            <a:r>
              <a:rPr lang="en-GB" smtClean="0"/>
              <a:t>Risk monitoring</a:t>
            </a:r>
          </a:p>
        </p:txBody>
      </p:sp>
      <p:sp>
        <p:nvSpPr>
          <p:cNvPr id="59396" name="Rectangle 3"/>
          <p:cNvSpPr>
            <a:spLocks noGrp="1" noChangeArrowheads="1"/>
          </p:cNvSpPr>
          <p:nvPr>
            <p:ph idx="1"/>
          </p:nvPr>
        </p:nvSpPr>
        <p:spPr/>
        <p:txBody>
          <a:bodyPr/>
          <a:lstStyle/>
          <a:p>
            <a:pPr eaLnBrk="1" hangingPunct="1"/>
            <a:r>
              <a:rPr lang="en-GB" sz="2800" smtClean="0"/>
              <a:t>Assess each identified risks regularly to decide whether or not it is becoming less or more probable.</a:t>
            </a:r>
          </a:p>
          <a:p>
            <a:pPr eaLnBrk="1" hangingPunct="1"/>
            <a:r>
              <a:rPr lang="en-GB" sz="2800" smtClean="0"/>
              <a:t>Also assess whether the effects of the risk have changed.</a:t>
            </a:r>
          </a:p>
          <a:p>
            <a:pPr eaLnBrk="1" hangingPunct="1"/>
            <a:r>
              <a:rPr lang="en-GB" sz="2800" smtClean="0"/>
              <a:t>Each key risk should be discussed at management progress meetings.</a:t>
            </a:r>
          </a:p>
        </p:txBody>
      </p:sp>
      <p:sp>
        <p:nvSpPr>
          <p:cNvPr id="59394" name="Slide Number Placeholder 5"/>
          <p:cNvSpPr>
            <a:spLocks noGrp="1"/>
          </p:cNvSpPr>
          <p:nvPr>
            <p:ph type="sldNum" sz="quarter" idx="12"/>
          </p:nvPr>
        </p:nvSpPr>
        <p:spPr>
          <a:noFill/>
        </p:spPr>
        <p:txBody>
          <a:bodyPr/>
          <a:lstStyle/>
          <a:p>
            <a:fld id="{35783C70-8DA4-4773-A03F-6B7302631CA1}" type="slidenum">
              <a:rPr lang="en-US" smtClean="0"/>
              <a:pPr/>
              <a:t>38</a:t>
            </a:fld>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150938" y="212725"/>
            <a:ext cx="7793037" cy="1463675"/>
          </a:xfrm>
        </p:spPr>
        <p:txBody>
          <a:bodyPr/>
          <a:lstStyle/>
          <a:p>
            <a:pPr eaLnBrk="1" hangingPunct="1"/>
            <a:r>
              <a:rPr lang="en-GB" smtClean="0"/>
              <a:t>Risk indicators</a:t>
            </a:r>
          </a:p>
        </p:txBody>
      </p:sp>
      <p:sp>
        <p:nvSpPr>
          <p:cNvPr id="9219" name="Slide Number Placeholder 5"/>
          <p:cNvSpPr>
            <a:spLocks noGrp="1"/>
          </p:cNvSpPr>
          <p:nvPr>
            <p:ph type="sldNum" sz="quarter" idx="12"/>
          </p:nvPr>
        </p:nvSpPr>
        <p:spPr>
          <a:noFill/>
        </p:spPr>
        <p:txBody>
          <a:bodyPr/>
          <a:lstStyle/>
          <a:p>
            <a:fld id="{2B67B77D-A5BF-4E6F-B4F5-EBFF248C51E1}" type="slidenum">
              <a:rPr lang="en-US" smtClean="0"/>
              <a:pPr/>
              <a:t>39</a:t>
            </a:fld>
            <a:endParaRPr lang="en-US" smtClean="0"/>
          </a:p>
        </p:txBody>
      </p:sp>
      <p:sp>
        <p:nvSpPr>
          <p:cNvPr id="9221" name="Rectangle 3"/>
          <p:cNvSpPr>
            <a:spLocks noChangeArrowheads="1"/>
          </p:cNvSpPr>
          <p:nvPr/>
        </p:nvSpPr>
        <p:spPr bwMode="auto">
          <a:xfrm>
            <a:off x="650875" y="2133600"/>
            <a:ext cx="8493125" cy="4283075"/>
          </a:xfrm>
          <a:prstGeom prst="rect">
            <a:avLst/>
          </a:prstGeom>
          <a:solidFill>
            <a:srgbClr val="CCFFFF"/>
          </a:solidFill>
          <a:ln w="12700">
            <a:noFill/>
            <a:miter lim="800000"/>
            <a:headEnd/>
            <a:tailEnd/>
          </a:ln>
        </p:spPr>
        <p:txBody>
          <a:bodyPr wrap="none" anchor="ctr"/>
          <a:lstStyle/>
          <a:p>
            <a:endParaRPr lang="en-US"/>
          </a:p>
        </p:txBody>
      </p:sp>
      <p:graphicFrame>
        <p:nvGraphicFramePr>
          <p:cNvPr id="9218" name="Object 4"/>
          <p:cNvGraphicFramePr>
            <a:graphicFrameLocks noChangeAspect="1"/>
          </p:cNvGraphicFramePr>
          <p:nvPr/>
        </p:nvGraphicFramePr>
        <p:xfrm>
          <a:off x="1036638" y="2286000"/>
          <a:ext cx="8107362" cy="4094163"/>
        </p:xfrm>
        <a:graphic>
          <a:graphicData uri="http://schemas.openxmlformats.org/presentationml/2006/ole">
            <p:oleObj spid="_x0000_s9218" name="Document" r:id="rId3" imgW="5641848" imgH="2849880" progId="Word.Document.8">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noFill/>
        </p:spPr>
        <p:txBody>
          <a:bodyPr lIns="90840" tIns="44623" rIns="90840" bIns="44623"/>
          <a:lstStyle/>
          <a:p>
            <a:pPr eaLnBrk="1" hangingPunct="1"/>
            <a:r>
              <a:rPr lang="en-GB" smtClean="0"/>
              <a:t>Objectives</a:t>
            </a:r>
          </a:p>
        </p:txBody>
      </p:sp>
      <p:sp>
        <p:nvSpPr>
          <p:cNvPr id="32772"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To explain some of the issues involved in selecting and retaining staff</a:t>
            </a:r>
          </a:p>
          <a:p>
            <a:pPr marL="488950" indent="-488950" defTabSz="962025" eaLnBrk="1" hangingPunct="1">
              <a:lnSpc>
                <a:spcPct val="90000"/>
              </a:lnSpc>
            </a:pPr>
            <a:r>
              <a:rPr lang="en-GB" sz="2800" smtClean="0"/>
              <a:t>To describe factors that influence individual motivation</a:t>
            </a:r>
          </a:p>
          <a:p>
            <a:pPr marL="488950" indent="-488950" defTabSz="962025" eaLnBrk="1" hangingPunct="1">
              <a:lnSpc>
                <a:spcPct val="90000"/>
              </a:lnSpc>
            </a:pPr>
            <a:r>
              <a:rPr lang="en-GB" sz="2800" smtClean="0"/>
              <a:t>To discuss key issues of team working including composition, cohesiveness and communications</a:t>
            </a:r>
          </a:p>
          <a:p>
            <a:pPr marL="488950" indent="-488950" defTabSz="962025" eaLnBrk="1" hangingPunct="1">
              <a:lnSpc>
                <a:spcPct val="90000"/>
              </a:lnSpc>
            </a:pPr>
            <a:r>
              <a:rPr lang="en-GB" sz="2800" smtClean="0"/>
              <a:t>To introduce the people capability maturity model (P-CMM) - a framework for enhancing the capabilities of people in an organisation</a:t>
            </a:r>
          </a:p>
        </p:txBody>
      </p:sp>
      <p:sp>
        <p:nvSpPr>
          <p:cNvPr id="32770" name="Slide Number Placeholder 5"/>
          <p:cNvSpPr>
            <a:spLocks noGrp="1"/>
          </p:cNvSpPr>
          <p:nvPr>
            <p:ph type="sldNum" sz="quarter" idx="12"/>
          </p:nvPr>
        </p:nvSpPr>
        <p:spPr>
          <a:noFill/>
        </p:spPr>
        <p:txBody>
          <a:bodyPr/>
          <a:lstStyle/>
          <a:p>
            <a:fld id="{A8BBF684-57EB-4056-A361-3FE062561804}" type="slidenum">
              <a:rPr lang="en-US" smtClean="0"/>
              <a:pPr/>
              <a:t>4</a:t>
            </a:fld>
            <a:endParaRPr lang="en-US" smtClean="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noFill/>
        </p:spPr>
        <p:txBody>
          <a:bodyPr lIns="90840" tIns="44623" rIns="90840" bIns="44623"/>
          <a:lstStyle/>
          <a:p>
            <a:pPr eaLnBrk="1" hangingPunct="1"/>
            <a:r>
              <a:rPr lang="en-GB" smtClean="0"/>
              <a:t>People in the process</a:t>
            </a:r>
          </a:p>
        </p:txBody>
      </p:sp>
      <p:sp>
        <p:nvSpPr>
          <p:cNvPr id="60420" name="Rectangle 3"/>
          <p:cNvSpPr>
            <a:spLocks noGrp="1" noChangeArrowheads="1"/>
          </p:cNvSpPr>
          <p:nvPr>
            <p:ph idx="1"/>
          </p:nvPr>
        </p:nvSpPr>
        <p:spPr>
          <a:noFill/>
        </p:spPr>
        <p:txBody>
          <a:bodyPr lIns="90840" tIns="44623" rIns="90840" bIns="44623"/>
          <a:lstStyle/>
          <a:p>
            <a:pPr eaLnBrk="1" hangingPunct="1"/>
            <a:r>
              <a:rPr lang="en-GB" sz="2800" smtClean="0"/>
              <a:t>People are an organisation’s most important assets.</a:t>
            </a:r>
          </a:p>
          <a:p>
            <a:pPr eaLnBrk="1" hangingPunct="1"/>
            <a:r>
              <a:rPr lang="en-GB" sz="2800" smtClean="0"/>
              <a:t>The tasks of a manager are essentially people-oriented. Unless there is some understanding of people, management will be unsuccessful.</a:t>
            </a:r>
          </a:p>
          <a:p>
            <a:pPr eaLnBrk="1" hangingPunct="1"/>
            <a:r>
              <a:rPr lang="en-GB" sz="2800" smtClean="0"/>
              <a:t>Poor people management is an important contributor to project failure.</a:t>
            </a:r>
          </a:p>
        </p:txBody>
      </p:sp>
      <p:sp>
        <p:nvSpPr>
          <p:cNvPr id="60418" name="Slide Number Placeholder 5"/>
          <p:cNvSpPr>
            <a:spLocks noGrp="1"/>
          </p:cNvSpPr>
          <p:nvPr>
            <p:ph type="sldNum" sz="quarter" idx="12"/>
          </p:nvPr>
        </p:nvSpPr>
        <p:spPr>
          <a:noFill/>
        </p:spPr>
        <p:txBody>
          <a:bodyPr/>
          <a:lstStyle/>
          <a:p>
            <a:fld id="{0214DB18-D563-484B-AD72-07662134F5A0}" type="slidenum">
              <a:rPr lang="en-US" smtClean="0"/>
              <a:pPr/>
              <a:t>40</a:t>
            </a:fld>
            <a:endParaRPr lang="en-US" smtClean="0"/>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noFill/>
        </p:spPr>
        <p:txBody>
          <a:bodyPr lIns="90840" tIns="44623" rIns="90840" bIns="44623"/>
          <a:lstStyle/>
          <a:p>
            <a:pPr eaLnBrk="1" hangingPunct="1"/>
            <a:r>
              <a:rPr lang="en-GB" smtClean="0"/>
              <a:t>People management factors</a:t>
            </a:r>
          </a:p>
        </p:txBody>
      </p:sp>
      <p:sp>
        <p:nvSpPr>
          <p:cNvPr id="61444"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000" smtClean="0"/>
              <a:t>Consistency</a:t>
            </a:r>
          </a:p>
          <a:p>
            <a:pPr marL="1089025" lvl="1" indent="-479425" defTabSz="962025" eaLnBrk="1" hangingPunct="1">
              <a:lnSpc>
                <a:spcPct val="90000"/>
              </a:lnSpc>
            </a:pPr>
            <a:r>
              <a:rPr lang="en-GB" sz="2000" smtClean="0"/>
              <a:t>Team members should all be treated in a comparable way without favourites or discrimination.</a:t>
            </a:r>
          </a:p>
          <a:p>
            <a:pPr marL="488950" indent="-488950" defTabSz="962025" eaLnBrk="1" hangingPunct="1">
              <a:lnSpc>
                <a:spcPct val="90000"/>
              </a:lnSpc>
            </a:pPr>
            <a:r>
              <a:rPr lang="en-GB" sz="2000" smtClean="0"/>
              <a:t>Respect</a:t>
            </a:r>
          </a:p>
          <a:p>
            <a:pPr marL="1089025" lvl="1" indent="-479425" defTabSz="962025" eaLnBrk="1" hangingPunct="1">
              <a:lnSpc>
                <a:spcPct val="90000"/>
              </a:lnSpc>
            </a:pPr>
            <a:r>
              <a:rPr lang="en-GB" sz="2000" smtClean="0"/>
              <a:t>Different team members have different skills and these differences should be respected.</a:t>
            </a:r>
          </a:p>
          <a:p>
            <a:pPr marL="488950" indent="-488950" defTabSz="962025" eaLnBrk="1" hangingPunct="1">
              <a:lnSpc>
                <a:spcPct val="90000"/>
              </a:lnSpc>
            </a:pPr>
            <a:r>
              <a:rPr lang="en-GB" sz="2000" smtClean="0"/>
              <a:t>Inclusion</a:t>
            </a:r>
          </a:p>
          <a:p>
            <a:pPr marL="1089025" lvl="1" indent="-479425" defTabSz="962025" eaLnBrk="1" hangingPunct="1">
              <a:lnSpc>
                <a:spcPct val="90000"/>
              </a:lnSpc>
            </a:pPr>
            <a:r>
              <a:rPr lang="en-GB" sz="2000" smtClean="0"/>
              <a:t>Involve all team members and make sure that people’s views are considered.</a:t>
            </a:r>
          </a:p>
          <a:p>
            <a:pPr marL="488950" indent="-488950" defTabSz="962025" eaLnBrk="1" hangingPunct="1">
              <a:lnSpc>
                <a:spcPct val="90000"/>
              </a:lnSpc>
            </a:pPr>
            <a:r>
              <a:rPr lang="en-GB" sz="2000" smtClean="0"/>
              <a:t>Honesty</a:t>
            </a:r>
          </a:p>
          <a:p>
            <a:pPr marL="1089025" lvl="1" indent="-479425" defTabSz="962025" eaLnBrk="1" hangingPunct="1">
              <a:lnSpc>
                <a:spcPct val="90000"/>
              </a:lnSpc>
            </a:pPr>
            <a:r>
              <a:rPr lang="en-GB" sz="2000" smtClean="0"/>
              <a:t>You should always be honest about what is going well and what is going badly in a project.</a:t>
            </a:r>
          </a:p>
        </p:txBody>
      </p:sp>
      <p:sp>
        <p:nvSpPr>
          <p:cNvPr id="61442" name="Slide Number Placeholder 5"/>
          <p:cNvSpPr>
            <a:spLocks noGrp="1"/>
          </p:cNvSpPr>
          <p:nvPr>
            <p:ph type="sldNum" sz="quarter" idx="12"/>
          </p:nvPr>
        </p:nvSpPr>
        <p:spPr>
          <a:noFill/>
        </p:spPr>
        <p:txBody>
          <a:bodyPr/>
          <a:lstStyle/>
          <a:p>
            <a:fld id="{94A28390-F82D-4637-A47E-E02CFD7ABEEE}" type="slidenum">
              <a:rPr lang="en-US" smtClean="0"/>
              <a:pPr/>
              <a:t>41</a:t>
            </a:fld>
            <a:endParaRPr lang="en-US" smtClean="0"/>
          </a:p>
        </p:txBody>
      </p:sp>
    </p:spTree>
  </p:cSld>
  <p:clrMapOvr>
    <a:masterClrMapping/>
  </p:clrMapOvr>
  <p:transition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noFill/>
        </p:spPr>
        <p:txBody>
          <a:bodyPr lIns="90840" tIns="44623" rIns="90840" bIns="44623"/>
          <a:lstStyle/>
          <a:p>
            <a:pPr eaLnBrk="1" hangingPunct="1"/>
            <a:r>
              <a:rPr lang="en-GB" smtClean="0"/>
              <a:t>Selecting staff</a:t>
            </a:r>
          </a:p>
        </p:txBody>
      </p:sp>
      <p:sp>
        <p:nvSpPr>
          <p:cNvPr id="62468" name="Rectangle 3"/>
          <p:cNvSpPr>
            <a:spLocks noGrp="1" noChangeArrowheads="1"/>
          </p:cNvSpPr>
          <p:nvPr>
            <p:ph idx="1"/>
          </p:nvPr>
        </p:nvSpPr>
        <p:spPr>
          <a:noFill/>
        </p:spPr>
        <p:txBody>
          <a:bodyPr lIns="90840" tIns="44623" rIns="90840" bIns="44623"/>
          <a:lstStyle/>
          <a:p>
            <a:pPr eaLnBrk="1" hangingPunct="1"/>
            <a:r>
              <a:rPr lang="en-US" sz="2400" smtClean="0"/>
              <a:t>An important project management task is team selection.</a:t>
            </a:r>
          </a:p>
          <a:p>
            <a:pPr eaLnBrk="1" hangingPunct="1"/>
            <a:r>
              <a:rPr lang="en-US" sz="2400" smtClean="0"/>
              <a:t>Information on selection comes from:</a:t>
            </a:r>
          </a:p>
          <a:p>
            <a:pPr lvl="1" eaLnBrk="1" hangingPunct="1"/>
            <a:r>
              <a:rPr lang="en-US" sz="2400" smtClean="0"/>
              <a:t>Information provided by the candidates.</a:t>
            </a:r>
          </a:p>
          <a:p>
            <a:pPr lvl="1" eaLnBrk="1" hangingPunct="1"/>
            <a:r>
              <a:rPr lang="en-US" sz="2400" smtClean="0"/>
              <a:t>Information gained by interviewing and talking with candidates.</a:t>
            </a:r>
          </a:p>
          <a:p>
            <a:pPr lvl="1" eaLnBrk="1" hangingPunct="1"/>
            <a:r>
              <a:rPr lang="en-US" sz="2400" smtClean="0"/>
              <a:t>Recommendations and comments from other people who know or who have worked with the candidates.</a:t>
            </a:r>
          </a:p>
        </p:txBody>
      </p:sp>
      <p:sp>
        <p:nvSpPr>
          <p:cNvPr id="62466" name="Slide Number Placeholder 5"/>
          <p:cNvSpPr>
            <a:spLocks noGrp="1"/>
          </p:cNvSpPr>
          <p:nvPr>
            <p:ph type="sldNum" sz="quarter" idx="12"/>
          </p:nvPr>
        </p:nvSpPr>
        <p:spPr>
          <a:noFill/>
        </p:spPr>
        <p:txBody>
          <a:bodyPr/>
          <a:lstStyle/>
          <a:p>
            <a:fld id="{C61A31B2-1980-4A16-A8BF-39B4492E1409}" type="slidenum">
              <a:rPr lang="en-US" smtClean="0"/>
              <a:pPr/>
              <a:t>42</a:t>
            </a:fld>
            <a:endParaRPr lang="en-US" smtClean="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noFill/>
        </p:spPr>
        <p:txBody>
          <a:bodyPr lIns="90840" tIns="44623" rIns="90840" bIns="44623"/>
          <a:lstStyle/>
          <a:p>
            <a:pPr eaLnBrk="1" hangingPunct="1"/>
            <a:r>
              <a:rPr lang="en-GB" smtClean="0"/>
              <a:t>Staff selection case study 1</a:t>
            </a:r>
          </a:p>
        </p:txBody>
      </p:sp>
      <p:sp>
        <p:nvSpPr>
          <p:cNvPr id="10243" name="Slide Number Placeholder 5"/>
          <p:cNvSpPr>
            <a:spLocks noGrp="1"/>
          </p:cNvSpPr>
          <p:nvPr>
            <p:ph type="sldNum" sz="quarter" idx="12"/>
          </p:nvPr>
        </p:nvSpPr>
        <p:spPr>
          <a:noFill/>
        </p:spPr>
        <p:txBody>
          <a:bodyPr/>
          <a:lstStyle/>
          <a:p>
            <a:fld id="{AE894E5C-DD81-4A4F-B5E1-67E900F8BF3A}" type="slidenum">
              <a:rPr lang="en-US" smtClean="0"/>
              <a:pPr/>
              <a:t>43</a:t>
            </a:fld>
            <a:endParaRPr lang="en-US" smtClean="0"/>
          </a:p>
        </p:txBody>
      </p:sp>
      <p:sp>
        <p:nvSpPr>
          <p:cNvPr id="10245" name="Rectangle 3"/>
          <p:cNvSpPr>
            <a:spLocks noChangeArrowheads="1"/>
          </p:cNvSpPr>
          <p:nvPr/>
        </p:nvSpPr>
        <p:spPr bwMode="auto">
          <a:xfrm>
            <a:off x="685800" y="2133600"/>
            <a:ext cx="8458200" cy="4343400"/>
          </a:xfrm>
          <a:prstGeom prst="rect">
            <a:avLst/>
          </a:prstGeom>
          <a:solidFill>
            <a:srgbClr val="CCFFFF"/>
          </a:solidFill>
          <a:ln w="12700">
            <a:noFill/>
            <a:miter lim="800000"/>
            <a:headEnd/>
            <a:tailEnd/>
          </a:ln>
        </p:spPr>
        <p:txBody>
          <a:bodyPr wrap="none" anchor="ctr"/>
          <a:lstStyle/>
          <a:p>
            <a:endParaRPr lang="en-US"/>
          </a:p>
        </p:txBody>
      </p:sp>
      <p:graphicFrame>
        <p:nvGraphicFramePr>
          <p:cNvPr id="10242" name="Object 4"/>
          <p:cNvGraphicFramePr>
            <a:graphicFrameLocks noChangeAspect="1"/>
          </p:cNvGraphicFramePr>
          <p:nvPr/>
        </p:nvGraphicFramePr>
        <p:xfrm>
          <a:off x="838200" y="2286000"/>
          <a:ext cx="8001000" cy="3821113"/>
        </p:xfrm>
        <a:graphic>
          <a:graphicData uri="http://schemas.openxmlformats.org/presentationml/2006/ole">
            <p:oleObj spid="_x0000_s10242" name="Document" r:id="rId4" imgW="5486400" imgH="2121408" progId="Word.Document.8">
              <p:embed/>
            </p:oleObj>
          </a:graphicData>
        </a:graphic>
      </p:graphicFrame>
    </p:spTree>
  </p:cSld>
  <p:clrMapOvr>
    <a:masterClrMapping/>
  </p:clrMapOvr>
  <p:transition advTm="2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p:spPr>
        <p:txBody>
          <a:bodyPr lIns="90840" tIns="44623" rIns="90840" bIns="44623"/>
          <a:lstStyle/>
          <a:p>
            <a:pPr eaLnBrk="1" hangingPunct="1"/>
            <a:r>
              <a:rPr lang="en-GB" smtClean="0"/>
              <a:t>Staff selection case study 2</a:t>
            </a:r>
          </a:p>
        </p:txBody>
      </p:sp>
      <p:sp>
        <p:nvSpPr>
          <p:cNvPr id="11267" name="Slide Number Placeholder 5"/>
          <p:cNvSpPr>
            <a:spLocks noGrp="1"/>
          </p:cNvSpPr>
          <p:nvPr>
            <p:ph type="sldNum" sz="quarter" idx="12"/>
          </p:nvPr>
        </p:nvSpPr>
        <p:spPr>
          <a:noFill/>
        </p:spPr>
        <p:txBody>
          <a:bodyPr/>
          <a:lstStyle/>
          <a:p>
            <a:fld id="{ACD8CCDB-AA07-4563-B1E2-AA169E395E03}" type="slidenum">
              <a:rPr lang="en-US" smtClean="0"/>
              <a:pPr/>
              <a:t>44</a:t>
            </a:fld>
            <a:endParaRPr lang="en-US" smtClean="0"/>
          </a:p>
        </p:txBody>
      </p:sp>
      <p:sp>
        <p:nvSpPr>
          <p:cNvPr id="11269" name="Rectangle 3"/>
          <p:cNvSpPr>
            <a:spLocks noChangeArrowheads="1"/>
          </p:cNvSpPr>
          <p:nvPr/>
        </p:nvSpPr>
        <p:spPr bwMode="auto">
          <a:xfrm>
            <a:off x="685800" y="2057400"/>
            <a:ext cx="8458200" cy="4419600"/>
          </a:xfrm>
          <a:prstGeom prst="rect">
            <a:avLst/>
          </a:prstGeom>
          <a:solidFill>
            <a:srgbClr val="CCFFFF"/>
          </a:solidFill>
          <a:ln w="12700">
            <a:noFill/>
            <a:miter lim="800000"/>
            <a:headEnd/>
            <a:tailEnd/>
          </a:ln>
        </p:spPr>
        <p:txBody>
          <a:bodyPr wrap="none" anchor="ctr"/>
          <a:lstStyle/>
          <a:p>
            <a:endParaRPr lang="en-US"/>
          </a:p>
        </p:txBody>
      </p:sp>
      <p:graphicFrame>
        <p:nvGraphicFramePr>
          <p:cNvPr id="11266" name="Object 4"/>
          <p:cNvGraphicFramePr>
            <a:graphicFrameLocks noChangeAspect="1"/>
          </p:cNvGraphicFramePr>
          <p:nvPr/>
        </p:nvGraphicFramePr>
        <p:xfrm>
          <a:off x="1143000" y="2133600"/>
          <a:ext cx="7772400" cy="4325938"/>
        </p:xfrm>
        <a:graphic>
          <a:graphicData uri="http://schemas.openxmlformats.org/presentationml/2006/ole">
            <p:oleObj spid="_x0000_s11266" name="Document" r:id="rId4" imgW="5486400" imgH="3054096" progId="Word.Document.8">
              <p:embed/>
            </p:oleObj>
          </a:graphicData>
        </a:graphic>
      </p:graphicFrame>
    </p:spTree>
  </p:cSld>
  <p:clrMapOvr>
    <a:masterClrMapping/>
  </p:clrMapOvr>
  <p:transition advTm="2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mtClean="0"/>
              <a:t>Lessons</a:t>
            </a:r>
          </a:p>
        </p:txBody>
      </p:sp>
      <p:sp>
        <p:nvSpPr>
          <p:cNvPr id="63492" name="Rectangle 3"/>
          <p:cNvSpPr>
            <a:spLocks noGrp="1" noChangeArrowheads="1"/>
          </p:cNvSpPr>
          <p:nvPr>
            <p:ph idx="1"/>
          </p:nvPr>
        </p:nvSpPr>
        <p:spPr/>
        <p:txBody>
          <a:bodyPr/>
          <a:lstStyle/>
          <a:p>
            <a:pPr marL="488950" indent="-488950" defTabSz="962025" eaLnBrk="1" hangingPunct="1"/>
            <a:r>
              <a:rPr lang="en-US" sz="2400" smtClean="0"/>
              <a:t>Managers in a company may not wish to lose people to a new project. Part-time involvement may be inevitable.</a:t>
            </a:r>
          </a:p>
          <a:p>
            <a:pPr marL="488950" indent="-488950" defTabSz="962025" eaLnBrk="1" hangingPunct="1"/>
            <a:r>
              <a:rPr lang="en-US" sz="2400" smtClean="0"/>
              <a:t>Skills such as UI design and hardware interfacing are in short supply.</a:t>
            </a:r>
          </a:p>
          <a:p>
            <a:pPr marL="488950" indent="-488950" defTabSz="962025" eaLnBrk="1" hangingPunct="1"/>
            <a:r>
              <a:rPr lang="en-US" sz="2400" smtClean="0"/>
              <a:t>Recent graduates may not have specific skills but may be a way of introducing new skills.</a:t>
            </a:r>
          </a:p>
          <a:p>
            <a:pPr marL="488950" indent="-488950" defTabSz="962025" eaLnBrk="1" hangingPunct="1"/>
            <a:r>
              <a:rPr lang="en-US" sz="2400" smtClean="0"/>
              <a:t>Technical proficiency may be less important than social skills.</a:t>
            </a:r>
          </a:p>
        </p:txBody>
      </p:sp>
      <p:sp>
        <p:nvSpPr>
          <p:cNvPr id="63490" name="Slide Number Placeholder 5"/>
          <p:cNvSpPr>
            <a:spLocks noGrp="1"/>
          </p:cNvSpPr>
          <p:nvPr>
            <p:ph type="sldNum" sz="quarter" idx="12"/>
          </p:nvPr>
        </p:nvSpPr>
        <p:spPr>
          <a:noFill/>
        </p:spPr>
        <p:txBody>
          <a:bodyPr/>
          <a:lstStyle/>
          <a:p>
            <a:fld id="{60EA7859-F418-487A-81D9-1FF7579AA079}" type="slidenum">
              <a:rPr lang="en-US" smtClean="0"/>
              <a:pPr/>
              <a:t>45</a:t>
            </a:fld>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mtClean="0"/>
              <a:t>Staff selection factors 1</a:t>
            </a:r>
          </a:p>
        </p:txBody>
      </p:sp>
      <p:sp>
        <p:nvSpPr>
          <p:cNvPr id="12291" name="Slide Number Placeholder 5"/>
          <p:cNvSpPr>
            <a:spLocks noGrp="1"/>
          </p:cNvSpPr>
          <p:nvPr>
            <p:ph type="sldNum" sz="quarter" idx="12"/>
          </p:nvPr>
        </p:nvSpPr>
        <p:spPr>
          <a:noFill/>
        </p:spPr>
        <p:txBody>
          <a:bodyPr/>
          <a:lstStyle/>
          <a:p>
            <a:fld id="{F6EA6B88-5E07-4E74-8BA5-4116C5200B8A}" type="slidenum">
              <a:rPr lang="en-US" smtClean="0"/>
              <a:pPr/>
              <a:t>46</a:t>
            </a:fld>
            <a:endParaRPr lang="en-US" smtClean="0"/>
          </a:p>
        </p:txBody>
      </p:sp>
      <p:sp>
        <p:nvSpPr>
          <p:cNvPr id="12293" name="Rectangle 3"/>
          <p:cNvSpPr>
            <a:spLocks noChangeArrowheads="1"/>
          </p:cNvSpPr>
          <p:nvPr/>
        </p:nvSpPr>
        <p:spPr bwMode="auto">
          <a:xfrm>
            <a:off x="1219200" y="1828800"/>
            <a:ext cx="7924800" cy="4648200"/>
          </a:xfrm>
          <a:prstGeom prst="rect">
            <a:avLst/>
          </a:prstGeom>
          <a:solidFill>
            <a:srgbClr val="CCFFFF"/>
          </a:solidFill>
          <a:ln w="12700">
            <a:noFill/>
            <a:miter lim="800000"/>
            <a:headEnd/>
            <a:tailEnd/>
          </a:ln>
        </p:spPr>
        <p:txBody>
          <a:bodyPr wrap="none" anchor="ctr"/>
          <a:lstStyle/>
          <a:p>
            <a:endParaRPr lang="en-US"/>
          </a:p>
        </p:txBody>
      </p:sp>
      <p:graphicFrame>
        <p:nvGraphicFramePr>
          <p:cNvPr id="12290" name="Object 4"/>
          <p:cNvGraphicFramePr>
            <a:graphicFrameLocks noChangeAspect="1"/>
          </p:cNvGraphicFramePr>
          <p:nvPr/>
        </p:nvGraphicFramePr>
        <p:xfrm>
          <a:off x="1524000" y="2133600"/>
          <a:ext cx="7391400" cy="4203700"/>
        </p:xfrm>
        <a:graphic>
          <a:graphicData uri="http://schemas.openxmlformats.org/presentationml/2006/ole">
            <p:oleObj spid="_x0000_s12290" name="Document" r:id="rId3" imgW="5605272" imgH="2731008" progId="Word.Document.8">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Staff selection factors 2</a:t>
            </a:r>
          </a:p>
        </p:txBody>
      </p:sp>
      <p:sp>
        <p:nvSpPr>
          <p:cNvPr id="13315" name="Slide Number Placeholder 5"/>
          <p:cNvSpPr>
            <a:spLocks noGrp="1"/>
          </p:cNvSpPr>
          <p:nvPr>
            <p:ph type="sldNum" sz="quarter" idx="12"/>
          </p:nvPr>
        </p:nvSpPr>
        <p:spPr>
          <a:noFill/>
        </p:spPr>
        <p:txBody>
          <a:bodyPr/>
          <a:lstStyle/>
          <a:p>
            <a:fld id="{303FDCE8-B0CF-4222-B242-C3937C2773AA}" type="slidenum">
              <a:rPr lang="en-US" smtClean="0"/>
              <a:pPr/>
              <a:t>47</a:t>
            </a:fld>
            <a:endParaRPr lang="en-US" smtClean="0"/>
          </a:p>
        </p:txBody>
      </p:sp>
      <p:sp>
        <p:nvSpPr>
          <p:cNvPr id="13317" name="Rectangle 3"/>
          <p:cNvSpPr>
            <a:spLocks noChangeArrowheads="1"/>
          </p:cNvSpPr>
          <p:nvPr/>
        </p:nvSpPr>
        <p:spPr bwMode="auto">
          <a:xfrm>
            <a:off x="1371600" y="1905000"/>
            <a:ext cx="7543800" cy="4495800"/>
          </a:xfrm>
          <a:prstGeom prst="rect">
            <a:avLst/>
          </a:prstGeom>
          <a:solidFill>
            <a:srgbClr val="CCFFFF"/>
          </a:solidFill>
          <a:ln w="12700">
            <a:noFill/>
            <a:miter lim="800000"/>
            <a:headEnd/>
            <a:tailEnd/>
          </a:ln>
        </p:spPr>
        <p:txBody>
          <a:bodyPr wrap="none" anchor="ctr"/>
          <a:lstStyle/>
          <a:p>
            <a:endParaRPr lang="en-US"/>
          </a:p>
        </p:txBody>
      </p:sp>
      <p:graphicFrame>
        <p:nvGraphicFramePr>
          <p:cNvPr id="13314" name="Object 4"/>
          <p:cNvGraphicFramePr>
            <a:graphicFrameLocks noChangeAspect="1"/>
          </p:cNvGraphicFramePr>
          <p:nvPr/>
        </p:nvGraphicFramePr>
        <p:xfrm>
          <a:off x="1524000" y="1981200"/>
          <a:ext cx="7315200" cy="4572000"/>
        </p:xfrm>
        <a:graphic>
          <a:graphicData uri="http://schemas.openxmlformats.org/presentationml/2006/ole">
            <p:oleObj spid="_x0000_s13314" name="Document" r:id="rId3" imgW="5605272" imgH="3118104" progId="Word.Document.8">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Motivating people</a:t>
            </a:r>
          </a:p>
        </p:txBody>
      </p:sp>
      <p:sp>
        <p:nvSpPr>
          <p:cNvPr id="64516" name="Rectangle 3"/>
          <p:cNvSpPr>
            <a:spLocks noGrp="1" noChangeArrowheads="1"/>
          </p:cNvSpPr>
          <p:nvPr>
            <p:ph idx="1"/>
          </p:nvPr>
        </p:nvSpPr>
        <p:spPr/>
        <p:txBody>
          <a:bodyPr/>
          <a:lstStyle/>
          <a:p>
            <a:pPr eaLnBrk="1" hangingPunct="1">
              <a:lnSpc>
                <a:spcPct val="90000"/>
              </a:lnSpc>
            </a:pPr>
            <a:r>
              <a:rPr lang="en-GB" sz="2800" smtClean="0"/>
              <a:t>An important role of a manager is to motivate the people working on a project.</a:t>
            </a:r>
          </a:p>
          <a:p>
            <a:pPr eaLnBrk="1" hangingPunct="1">
              <a:lnSpc>
                <a:spcPct val="90000"/>
              </a:lnSpc>
            </a:pPr>
            <a:r>
              <a:rPr lang="en-GB" sz="2800" smtClean="0"/>
              <a:t>Motivation is a complex issue but it appears that their are different types of motivation based on:</a:t>
            </a:r>
          </a:p>
          <a:p>
            <a:pPr lvl="1" eaLnBrk="1" hangingPunct="1">
              <a:lnSpc>
                <a:spcPct val="90000"/>
              </a:lnSpc>
            </a:pPr>
            <a:r>
              <a:rPr lang="en-GB" sz="2400" smtClean="0"/>
              <a:t>Basic needs (e.g. food, sleep, etc.);</a:t>
            </a:r>
          </a:p>
          <a:p>
            <a:pPr lvl="1" eaLnBrk="1" hangingPunct="1">
              <a:lnSpc>
                <a:spcPct val="90000"/>
              </a:lnSpc>
            </a:pPr>
            <a:r>
              <a:rPr lang="en-GB" sz="2400" smtClean="0"/>
              <a:t>Personal needs (e.g. respect, self-esteem);</a:t>
            </a:r>
          </a:p>
          <a:p>
            <a:pPr lvl="1" eaLnBrk="1" hangingPunct="1">
              <a:lnSpc>
                <a:spcPct val="90000"/>
              </a:lnSpc>
            </a:pPr>
            <a:r>
              <a:rPr lang="en-GB" sz="2400" smtClean="0"/>
              <a:t>Social needs (e.g. to be accepted as part of a group).</a:t>
            </a:r>
            <a:endParaRPr lang="en-US" sz="2400" smtClean="0"/>
          </a:p>
        </p:txBody>
      </p:sp>
      <p:sp>
        <p:nvSpPr>
          <p:cNvPr id="64514" name="Slide Number Placeholder 5"/>
          <p:cNvSpPr>
            <a:spLocks noGrp="1"/>
          </p:cNvSpPr>
          <p:nvPr>
            <p:ph type="sldNum" sz="quarter" idx="12"/>
          </p:nvPr>
        </p:nvSpPr>
        <p:spPr>
          <a:noFill/>
        </p:spPr>
        <p:txBody>
          <a:bodyPr/>
          <a:lstStyle/>
          <a:p>
            <a:fld id="{AD645574-FA54-4609-BC1D-C1030F31C084}" type="slidenum">
              <a:rPr lang="en-US" smtClean="0"/>
              <a:pPr/>
              <a:t>48</a:t>
            </a:fld>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noFill/>
        </p:spPr>
        <p:txBody>
          <a:bodyPr lIns="90840" tIns="44623" rIns="90840" bIns="44623"/>
          <a:lstStyle/>
          <a:p>
            <a:pPr eaLnBrk="1" hangingPunct="1"/>
            <a:r>
              <a:rPr lang="en-GB" smtClean="0"/>
              <a:t>Human needs hierarchy</a:t>
            </a:r>
          </a:p>
        </p:txBody>
      </p:sp>
      <p:sp>
        <p:nvSpPr>
          <p:cNvPr id="65538" name="Slide Number Placeholder 5"/>
          <p:cNvSpPr>
            <a:spLocks noGrp="1"/>
          </p:cNvSpPr>
          <p:nvPr>
            <p:ph type="sldNum" sz="quarter" idx="12"/>
          </p:nvPr>
        </p:nvSpPr>
        <p:spPr>
          <a:noFill/>
        </p:spPr>
        <p:txBody>
          <a:bodyPr/>
          <a:lstStyle/>
          <a:p>
            <a:fld id="{0B60C02A-9962-4319-BD05-A7CE97022F96}" type="slidenum">
              <a:rPr lang="en-US" smtClean="0"/>
              <a:pPr/>
              <a:t>49</a:t>
            </a:fld>
            <a:endParaRPr lang="en-US" smtClean="0"/>
          </a:p>
        </p:txBody>
      </p:sp>
      <p:sp>
        <p:nvSpPr>
          <p:cNvPr id="65540" name="Rectangle 3"/>
          <p:cNvSpPr>
            <a:spLocks noChangeArrowheads="1"/>
          </p:cNvSpPr>
          <p:nvPr/>
        </p:nvSpPr>
        <p:spPr bwMode="auto">
          <a:xfrm>
            <a:off x="990600" y="2057400"/>
            <a:ext cx="7848600" cy="4191000"/>
          </a:xfrm>
          <a:prstGeom prst="rect">
            <a:avLst/>
          </a:prstGeom>
          <a:solidFill>
            <a:srgbClr val="CCFFFF"/>
          </a:solidFill>
          <a:ln w="12700">
            <a:noFill/>
            <a:miter lim="800000"/>
            <a:headEnd/>
            <a:tailEnd/>
          </a:ln>
        </p:spPr>
        <p:txBody>
          <a:bodyPr wrap="none" anchor="ctr"/>
          <a:lstStyle/>
          <a:p>
            <a:endParaRPr lang="en-US"/>
          </a:p>
        </p:txBody>
      </p:sp>
      <p:pic>
        <p:nvPicPr>
          <p:cNvPr id="65541" name="Picture 4" descr="25.3 Needs-hierarchy.eps                                       0010A886Macintosh HD                   B8AA5F2E:"/>
          <p:cNvPicPr>
            <a:picLocks noChangeAspect="1" noChangeArrowheads="1"/>
          </p:cNvPicPr>
          <p:nvPr/>
        </p:nvPicPr>
        <p:blipFill>
          <a:blip r:embed="rId3" cstate="print"/>
          <a:srcRect/>
          <a:stretch>
            <a:fillRect/>
          </a:stretch>
        </p:blipFill>
        <p:spPr bwMode="auto">
          <a:xfrm>
            <a:off x="1828800" y="2362200"/>
            <a:ext cx="5638800" cy="3608388"/>
          </a:xfrm>
          <a:prstGeom prst="rect">
            <a:avLst/>
          </a:prstGeom>
          <a:noFill/>
          <a:ln w="9525">
            <a:noFill/>
            <a:miter lim="800000"/>
            <a:headEnd/>
            <a:tailEnd/>
          </a:ln>
        </p:spPr>
      </p:pic>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noFill/>
        </p:spPr>
        <p:txBody>
          <a:bodyPr lIns="90840" tIns="44623" rIns="90840" bIns="44623"/>
          <a:lstStyle/>
          <a:p>
            <a:pPr eaLnBrk="1" hangingPunct="1"/>
            <a:r>
              <a:rPr lang="en-GB" smtClean="0"/>
              <a:t>Objectives</a:t>
            </a:r>
          </a:p>
        </p:txBody>
      </p:sp>
      <p:sp>
        <p:nvSpPr>
          <p:cNvPr id="33796" name="Rectangle 3"/>
          <p:cNvSpPr>
            <a:spLocks noGrp="1" noChangeArrowheads="1"/>
          </p:cNvSpPr>
          <p:nvPr>
            <p:ph idx="1"/>
          </p:nvPr>
        </p:nvSpPr>
        <p:spPr>
          <a:noFill/>
        </p:spPr>
        <p:txBody>
          <a:bodyPr lIns="90840" tIns="44623" rIns="90840" bIns="44623"/>
          <a:lstStyle/>
          <a:p>
            <a:pPr eaLnBrk="1" hangingPunct="1"/>
            <a:r>
              <a:rPr lang="en-GB" sz="2800" smtClean="0"/>
              <a:t>To introduce the fundamentals of software costing and pricing</a:t>
            </a:r>
          </a:p>
          <a:p>
            <a:pPr eaLnBrk="1" hangingPunct="1"/>
            <a:r>
              <a:rPr lang="en-GB" sz="2800" smtClean="0"/>
              <a:t>To describe three metrics for software productivity assessment</a:t>
            </a:r>
          </a:p>
          <a:p>
            <a:pPr eaLnBrk="1" hangingPunct="1"/>
            <a:r>
              <a:rPr lang="en-GB" sz="2800" smtClean="0"/>
              <a:t>To explain why different techniques should be used for software estimation</a:t>
            </a:r>
          </a:p>
          <a:p>
            <a:pPr eaLnBrk="1" hangingPunct="1"/>
            <a:r>
              <a:rPr lang="en-GB" sz="2800" smtClean="0"/>
              <a:t>To describe the principles of the COCOMO 2 algorithmic cost estimation model</a:t>
            </a:r>
          </a:p>
        </p:txBody>
      </p:sp>
      <p:sp>
        <p:nvSpPr>
          <p:cNvPr id="33794" name="Slide Number Placeholder 5"/>
          <p:cNvSpPr>
            <a:spLocks noGrp="1"/>
          </p:cNvSpPr>
          <p:nvPr>
            <p:ph type="sldNum" sz="quarter" idx="12"/>
          </p:nvPr>
        </p:nvSpPr>
        <p:spPr>
          <a:noFill/>
        </p:spPr>
        <p:txBody>
          <a:bodyPr/>
          <a:lstStyle/>
          <a:p>
            <a:fld id="{7B7A9DB8-DDCC-46CF-9674-0C211EE805C7}" type="slidenum">
              <a:rPr lang="en-US" smtClean="0"/>
              <a:pPr/>
              <a:t>5</a:t>
            </a:fld>
            <a:endParaRPr lang="en-US" smtClean="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noFill/>
        </p:spPr>
        <p:txBody>
          <a:bodyPr lIns="90840" tIns="44623" rIns="90840" bIns="44623"/>
          <a:lstStyle/>
          <a:p>
            <a:pPr eaLnBrk="1" hangingPunct="1"/>
            <a:r>
              <a:rPr lang="en-GB" smtClean="0"/>
              <a:t>Need satisfaction</a:t>
            </a:r>
          </a:p>
        </p:txBody>
      </p:sp>
      <p:sp>
        <p:nvSpPr>
          <p:cNvPr id="66564"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Social</a:t>
            </a:r>
          </a:p>
          <a:p>
            <a:pPr marL="1089025" lvl="1" indent="-479425" defTabSz="962025" eaLnBrk="1" hangingPunct="1">
              <a:lnSpc>
                <a:spcPct val="90000"/>
              </a:lnSpc>
            </a:pPr>
            <a:r>
              <a:rPr lang="en-GB" sz="2400" smtClean="0"/>
              <a:t>Provide communal facilities;</a:t>
            </a:r>
          </a:p>
          <a:p>
            <a:pPr marL="1089025" lvl="1" indent="-479425" defTabSz="962025" eaLnBrk="1" hangingPunct="1">
              <a:lnSpc>
                <a:spcPct val="90000"/>
              </a:lnSpc>
            </a:pPr>
            <a:r>
              <a:rPr lang="en-GB" sz="2400" smtClean="0"/>
              <a:t>Allow informal communications.</a:t>
            </a:r>
          </a:p>
          <a:p>
            <a:pPr marL="488950" indent="-488950" defTabSz="962025" eaLnBrk="1" hangingPunct="1">
              <a:lnSpc>
                <a:spcPct val="90000"/>
              </a:lnSpc>
            </a:pPr>
            <a:r>
              <a:rPr lang="en-GB" sz="2800" smtClean="0"/>
              <a:t>Esteem</a:t>
            </a:r>
          </a:p>
          <a:p>
            <a:pPr marL="1089025" lvl="1" indent="-479425" defTabSz="962025" eaLnBrk="1" hangingPunct="1">
              <a:lnSpc>
                <a:spcPct val="90000"/>
              </a:lnSpc>
            </a:pPr>
            <a:r>
              <a:rPr lang="en-GB" sz="2400" smtClean="0"/>
              <a:t>Recognition of achievements;</a:t>
            </a:r>
          </a:p>
          <a:p>
            <a:pPr marL="1089025" lvl="1" indent="-479425" defTabSz="962025" eaLnBrk="1" hangingPunct="1">
              <a:lnSpc>
                <a:spcPct val="90000"/>
              </a:lnSpc>
            </a:pPr>
            <a:r>
              <a:rPr lang="en-GB" sz="2400" smtClean="0"/>
              <a:t>Appropriate rewards.</a:t>
            </a:r>
          </a:p>
          <a:p>
            <a:pPr marL="488950" indent="-488950" defTabSz="962025" eaLnBrk="1" hangingPunct="1">
              <a:lnSpc>
                <a:spcPct val="90000"/>
              </a:lnSpc>
            </a:pPr>
            <a:r>
              <a:rPr lang="en-GB" sz="2800" smtClean="0"/>
              <a:t>Self-realization</a:t>
            </a:r>
          </a:p>
          <a:p>
            <a:pPr marL="1089025" lvl="1" indent="-479425" defTabSz="962025" eaLnBrk="1" hangingPunct="1">
              <a:lnSpc>
                <a:spcPct val="90000"/>
              </a:lnSpc>
            </a:pPr>
            <a:r>
              <a:rPr lang="en-GB" sz="2400" smtClean="0"/>
              <a:t>Training - people want to learn more;</a:t>
            </a:r>
          </a:p>
          <a:p>
            <a:pPr marL="1089025" lvl="1" indent="-479425" defTabSz="962025" eaLnBrk="1" hangingPunct="1">
              <a:lnSpc>
                <a:spcPct val="90000"/>
              </a:lnSpc>
            </a:pPr>
            <a:r>
              <a:rPr lang="en-GB" sz="2400" smtClean="0"/>
              <a:t>Responsibility.</a:t>
            </a:r>
          </a:p>
        </p:txBody>
      </p:sp>
      <p:sp>
        <p:nvSpPr>
          <p:cNvPr id="66562" name="Slide Number Placeholder 5"/>
          <p:cNvSpPr>
            <a:spLocks noGrp="1"/>
          </p:cNvSpPr>
          <p:nvPr>
            <p:ph type="sldNum" sz="quarter" idx="12"/>
          </p:nvPr>
        </p:nvSpPr>
        <p:spPr>
          <a:noFill/>
        </p:spPr>
        <p:txBody>
          <a:bodyPr/>
          <a:lstStyle/>
          <a:p>
            <a:fld id="{79D2B975-0539-4C37-8759-7F07E4FF35B0}" type="slidenum">
              <a:rPr lang="en-US" smtClean="0"/>
              <a:pPr/>
              <a:t>50</a:t>
            </a:fld>
            <a:endParaRPr lang="en-US" smtClean="0"/>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noFill/>
        </p:spPr>
        <p:txBody>
          <a:bodyPr lIns="90840" tIns="44623" rIns="90840" bIns="44623"/>
          <a:lstStyle/>
          <a:p>
            <a:pPr eaLnBrk="1" hangingPunct="1"/>
            <a:r>
              <a:rPr lang="en-GB" smtClean="0"/>
              <a:t>Individual motivation</a:t>
            </a:r>
          </a:p>
        </p:txBody>
      </p:sp>
      <p:sp>
        <p:nvSpPr>
          <p:cNvPr id="14339" name="Slide Number Placeholder 5"/>
          <p:cNvSpPr>
            <a:spLocks noGrp="1"/>
          </p:cNvSpPr>
          <p:nvPr>
            <p:ph type="sldNum" sz="quarter" idx="12"/>
          </p:nvPr>
        </p:nvSpPr>
        <p:spPr>
          <a:noFill/>
        </p:spPr>
        <p:txBody>
          <a:bodyPr/>
          <a:lstStyle/>
          <a:p>
            <a:fld id="{9BCE9E3D-3536-4D3A-B21E-9820DB95E2FD}" type="slidenum">
              <a:rPr lang="en-US" smtClean="0"/>
              <a:pPr/>
              <a:t>51</a:t>
            </a:fld>
            <a:endParaRPr lang="en-US" smtClean="0"/>
          </a:p>
        </p:txBody>
      </p:sp>
      <p:sp>
        <p:nvSpPr>
          <p:cNvPr id="14341" name="Rectangle 3"/>
          <p:cNvSpPr>
            <a:spLocks noChangeArrowheads="1"/>
          </p:cNvSpPr>
          <p:nvPr/>
        </p:nvSpPr>
        <p:spPr bwMode="auto">
          <a:xfrm>
            <a:off x="1295400" y="1828800"/>
            <a:ext cx="7848600" cy="4648200"/>
          </a:xfrm>
          <a:prstGeom prst="rect">
            <a:avLst/>
          </a:prstGeom>
          <a:solidFill>
            <a:srgbClr val="CCFFFF"/>
          </a:solidFill>
          <a:ln w="12700">
            <a:noFill/>
            <a:miter lim="800000"/>
            <a:headEnd/>
            <a:tailEnd/>
          </a:ln>
        </p:spPr>
        <p:txBody>
          <a:bodyPr wrap="none" anchor="ctr"/>
          <a:lstStyle/>
          <a:p>
            <a:endParaRPr lang="en-US"/>
          </a:p>
        </p:txBody>
      </p:sp>
      <p:graphicFrame>
        <p:nvGraphicFramePr>
          <p:cNvPr id="14338" name="Object 4"/>
          <p:cNvGraphicFramePr>
            <a:graphicFrameLocks noChangeAspect="1"/>
          </p:cNvGraphicFramePr>
          <p:nvPr/>
        </p:nvGraphicFramePr>
        <p:xfrm>
          <a:off x="2362200" y="1905000"/>
          <a:ext cx="6400800" cy="4654550"/>
        </p:xfrm>
        <a:graphic>
          <a:graphicData uri="http://schemas.openxmlformats.org/presentationml/2006/ole">
            <p:oleObj spid="_x0000_s14338" name="Document" r:id="rId4" imgW="5486400" imgH="3755136" progId="Word.Document.8">
              <p:embed/>
            </p:oleObj>
          </a:graphicData>
        </a:graphic>
      </p:graphicFrame>
    </p:spTree>
  </p:cSld>
  <p:clrMapOvr>
    <a:masterClrMapping/>
  </p:clrMapOvr>
  <p:transition advTm="2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noFill/>
        </p:spPr>
        <p:txBody>
          <a:bodyPr lIns="90840" tIns="44623" rIns="90840" bIns="44623"/>
          <a:lstStyle/>
          <a:p>
            <a:pPr eaLnBrk="1" hangingPunct="1"/>
            <a:r>
              <a:rPr lang="en-GB" smtClean="0"/>
              <a:t>Personality types</a:t>
            </a:r>
          </a:p>
        </p:txBody>
      </p:sp>
      <p:sp>
        <p:nvSpPr>
          <p:cNvPr id="67588" name="Rectangle 3"/>
          <p:cNvSpPr>
            <a:spLocks noGrp="1" noChangeArrowheads="1"/>
          </p:cNvSpPr>
          <p:nvPr>
            <p:ph idx="1"/>
          </p:nvPr>
        </p:nvSpPr>
        <p:spPr>
          <a:noFill/>
        </p:spPr>
        <p:txBody>
          <a:bodyPr lIns="90840" tIns="44623" rIns="90840" bIns="44623"/>
          <a:lstStyle/>
          <a:p>
            <a:pPr eaLnBrk="1" hangingPunct="1"/>
            <a:r>
              <a:rPr lang="en-GB" sz="2800" smtClean="0"/>
              <a:t>The needs hierarchy is almost certainly an over-simplification of motivation in practice.</a:t>
            </a:r>
          </a:p>
          <a:p>
            <a:pPr eaLnBrk="1" hangingPunct="1"/>
            <a:r>
              <a:rPr lang="en-GB" sz="2800" smtClean="0"/>
              <a:t>Motivation should also take into account different personality types:</a:t>
            </a:r>
          </a:p>
          <a:p>
            <a:pPr lvl="1" eaLnBrk="1" hangingPunct="1"/>
            <a:r>
              <a:rPr lang="en-GB" smtClean="0"/>
              <a:t>Task-oriented;</a:t>
            </a:r>
          </a:p>
          <a:p>
            <a:pPr lvl="1" eaLnBrk="1" hangingPunct="1"/>
            <a:r>
              <a:rPr lang="en-GB" smtClean="0"/>
              <a:t>Self-oriented;</a:t>
            </a:r>
          </a:p>
          <a:p>
            <a:pPr lvl="1" eaLnBrk="1" hangingPunct="1"/>
            <a:r>
              <a:rPr lang="en-GB" smtClean="0"/>
              <a:t>Interaction-oriented.</a:t>
            </a:r>
          </a:p>
        </p:txBody>
      </p:sp>
      <p:sp>
        <p:nvSpPr>
          <p:cNvPr id="67586" name="Slide Number Placeholder 5"/>
          <p:cNvSpPr>
            <a:spLocks noGrp="1"/>
          </p:cNvSpPr>
          <p:nvPr>
            <p:ph type="sldNum" sz="quarter" idx="12"/>
          </p:nvPr>
        </p:nvSpPr>
        <p:spPr>
          <a:noFill/>
        </p:spPr>
        <p:txBody>
          <a:bodyPr/>
          <a:lstStyle/>
          <a:p>
            <a:fld id="{FB7A8DCE-FE58-447E-B015-EA81CE500184}" type="slidenum">
              <a:rPr lang="en-US" smtClean="0"/>
              <a:pPr/>
              <a:t>52</a:t>
            </a:fld>
            <a:endParaRPr lang="en-US"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noFill/>
        </p:spPr>
        <p:txBody>
          <a:bodyPr lIns="90840" tIns="44623" rIns="90840" bIns="44623"/>
          <a:lstStyle/>
          <a:p>
            <a:pPr eaLnBrk="1" hangingPunct="1"/>
            <a:r>
              <a:rPr lang="en-GB" smtClean="0"/>
              <a:t>Personality types</a:t>
            </a:r>
          </a:p>
        </p:txBody>
      </p:sp>
      <p:sp>
        <p:nvSpPr>
          <p:cNvPr id="68612"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Task-oriented.  </a:t>
            </a:r>
          </a:p>
          <a:p>
            <a:pPr marL="1089025" lvl="1" indent="-479425" defTabSz="962025" eaLnBrk="1" hangingPunct="1">
              <a:lnSpc>
                <a:spcPct val="90000"/>
              </a:lnSpc>
            </a:pPr>
            <a:r>
              <a:rPr lang="en-GB" sz="2400" smtClean="0"/>
              <a:t>The motivation for doing the work is the work itself;</a:t>
            </a:r>
          </a:p>
          <a:p>
            <a:pPr marL="488950" indent="-488950" defTabSz="962025" eaLnBrk="1" hangingPunct="1">
              <a:lnSpc>
                <a:spcPct val="90000"/>
              </a:lnSpc>
            </a:pPr>
            <a:r>
              <a:rPr lang="en-GB" sz="2400" smtClean="0"/>
              <a:t>Self-oriented. </a:t>
            </a:r>
          </a:p>
          <a:p>
            <a:pPr marL="1089025" lvl="1" indent="-479425" defTabSz="962025" eaLnBrk="1" hangingPunct="1">
              <a:lnSpc>
                <a:spcPct val="90000"/>
              </a:lnSpc>
            </a:pPr>
            <a:r>
              <a:rPr lang="en-GB" sz="2400" smtClean="0"/>
              <a:t>The work is a means to an end which is the achievement of individual goals - e.g. to get rich, to play tennis, to travel etc.;</a:t>
            </a:r>
          </a:p>
          <a:p>
            <a:pPr marL="488950" indent="-488950" defTabSz="962025" eaLnBrk="1" hangingPunct="1">
              <a:lnSpc>
                <a:spcPct val="90000"/>
              </a:lnSpc>
            </a:pPr>
            <a:r>
              <a:rPr lang="en-GB" sz="2400" smtClean="0"/>
              <a:t>Interaction-oriented</a:t>
            </a:r>
          </a:p>
          <a:p>
            <a:pPr marL="1089025" lvl="1" indent="-479425" defTabSz="962025" eaLnBrk="1" hangingPunct="1">
              <a:lnSpc>
                <a:spcPct val="90000"/>
              </a:lnSpc>
            </a:pPr>
            <a:r>
              <a:rPr lang="en-GB" sz="2400" smtClean="0"/>
              <a:t>The principal motivation is the presence and actions of </a:t>
            </a:r>
            <a:br>
              <a:rPr lang="en-GB" sz="2400" smtClean="0"/>
            </a:br>
            <a:r>
              <a:rPr lang="en-GB" sz="2400" smtClean="0"/>
              <a:t>co-workers. People go to work because they like to go to work.</a:t>
            </a:r>
          </a:p>
        </p:txBody>
      </p:sp>
      <p:sp>
        <p:nvSpPr>
          <p:cNvPr id="68610" name="Slide Number Placeholder 5"/>
          <p:cNvSpPr>
            <a:spLocks noGrp="1"/>
          </p:cNvSpPr>
          <p:nvPr>
            <p:ph type="sldNum" sz="quarter" idx="12"/>
          </p:nvPr>
        </p:nvSpPr>
        <p:spPr>
          <a:noFill/>
        </p:spPr>
        <p:txBody>
          <a:bodyPr/>
          <a:lstStyle/>
          <a:p>
            <a:fld id="{07FC4FE9-6F50-4858-8629-62767F95AEC4}" type="slidenum">
              <a:rPr lang="en-US" smtClean="0"/>
              <a:pPr/>
              <a:t>53</a:t>
            </a:fld>
            <a:endParaRPr lang="en-US" smtClean="0"/>
          </a:p>
        </p:txBody>
      </p:sp>
    </p:spTree>
  </p:cSld>
  <p:clrMapOvr>
    <a:masterClrMapping/>
  </p:clrMapOvr>
  <p:transition advTm="2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noFill/>
        </p:spPr>
        <p:txBody>
          <a:bodyPr lIns="90840" tIns="44623" rIns="90840" bIns="44623"/>
          <a:lstStyle/>
          <a:p>
            <a:pPr eaLnBrk="1" hangingPunct="1"/>
            <a:r>
              <a:rPr lang="en-GB" smtClean="0"/>
              <a:t>Motivation balance</a:t>
            </a:r>
          </a:p>
        </p:txBody>
      </p:sp>
      <p:sp>
        <p:nvSpPr>
          <p:cNvPr id="69636" name="Rectangle 3"/>
          <p:cNvSpPr>
            <a:spLocks noGrp="1" noChangeArrowheads="1"/>
          </p:cNvSpPr>
          <p:nvPr>
            <p:ph idx="1"/>
          </p:nvPr>
        </p:nvSpPr>
        <p:spPr>
          <a:xfrm>
            <a:off x="1143000" y="1752600"/>
            <a:ext cx="7772400" cy="4114800"/>
          </a:xfrm>
          <a:noFill/>
        </p:spPr>
        <p:txBody>
          <a:bodyPr lIns="90840" tIns="44623" rIns="90840" bIns="44623"/>
          <a:lstStyle/>
          <a:p>
            <a:pPr marL="488950" indent="-488950" defTabSz="962025" eaLnBrk="1" hangingPunct="1">
              <a:lnSpc>
                <a:spcPct val="90000"/>
              </a:lnSpc>
            </a:pPr>
            <a:r>
              <a:rPr lang="en-GB" sz="2800" smtClean="0"/>
              <a:t>Individual motivations are made up of elements </a:t>
            </a:r>
            <a:br>
              <a:rPr lang="en-GB" sz="2800" smtClean="0"/>
            </a:br>
            <a:r>
              <a:rPr lang="en-GB" sz="2800" smtClean="0"/>
              <a:t>of each class.</a:t>
            </a:r>
          </a:p>
          <a:p>
            <a:pPr marL="488950" indent="-488950" defTabSz="962025" eaLnBrk="1" hangingPunct="1">
              <a:lnSpc>
                <a:spcPct val="90000"/>
              </a:lnSpc>
            </a:pPr>
            <a:r>
              <a:rPr lang="en-GB" sz="2800" smtClean="0"/>
              <a:t>The balance can change depending on personal </a:t>
            </a:r>
            <a:br>
              <a:rPr lang="en-GB" sz="2800" smtClean="0"/>
            </a:br>
            <a:r>
              <a:rPr lang="en-GB" sz="2800" smtClean="0"/>
              <a:t>circumstances and external events.</a:t>
            </a:r>
          </a:p>
          <a:p>
            <a:pPr marL="488950" indent="-488950" defTabSz="962025" eaLnBrk="1" hangingPunct="1">
              <a:lnSpc>
                <a:spcPct val="90000"/>
              </a:lnSpc>
            </a:pPr>
            <a:r>
              <a:rPr lang="en-GB" sz="2800" smtClean="0"/>
              <a:t>However, people are not just motivated by personal factors but also by being part of a group and culture. </a:t>
            </a:r>
          </a:p>
          <a:p>
            <a:pPr marL="488950" indent="-488950" defTabSz="962025" eaLnBrk="1" hangingPunct="1">
              <a:lnSpc>
                <a:spcPct val="90000"/>
              </a:lnSpc>
            </a:pPr>
            <a:r>
              <a:rPr lang="en-GB" sz="2800" smtClean="0"/>
              <a:t>People go to work because they are motivated by the people that they work with.</a:t>
            </a:r>
          </a:p>
        </p:txBody>
      </p:sp>
      <p:sp>
        <p:nvSpPr>
          <p:cNvPr id="69634" name="Slide Number Placeholder 5"/>
          <p:cNvSpPr>
            <a:spLocks noGrp="1"/>
          </p:cNvSpPr>
          <p:nvPr>
            <p:ph type="sldNum" sz="quarter" idx="12"/>
          </p:nvPr>
        </p:nvSpPr>
        <p:spPr>
          <a:noFill/>
        </p:spPr>
        <p:txBody>
          <a:bodyPr/>
          <a:lstStyle/>
          <a:p>
            <a:fld id="{DF9D4380-EA2B-4115-AA72-8F51B611DE79}" type="slidenum">
              <a:rPr lang="en-US" smtClean="0"/>
              <a:pPr/>
              <a:t>54</a:t>
            </a:fld>
            <a:endParaRPr lang="en-US" smtClean="0"/>
          </a:p>
        </p:txBody>
      </p:sp>
    </p:spTree>
  </p:cSld>
  <p:clrMapOvr>
    <a:masterClrMapping/>
  </p:clrMapOvr>
  <p:transition advTm="2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mtClean="0"/>
              <a:t>Managing groups</a:t>
            </a:r>
          </a:p>
        </p:txBody>
      </p:sp>
      <p:sp>
        <p:nvSpPr>
          <p:cNvPr id="70660" name="Rectangle 3"/>
          <p:cNvSpPr>
            <a:spLocks noGrp="1" noChangeArrowheads="1"/>
          </p:cNvSpPr>
          <p:nvPr>
            <p:ph idx="1"/>
          </p:nvPr>
        </p:nvSpPr>
        <p:spPr/>
        <p:txBody>
          <a:bodyPr/>
          <a:lstStyle/>
          <a:p>
            <a:pPr eaLnBrk="1" hangingPunct="1">
              <a:lnSpc>
                <a:spcPct val="90000"/>
              </a:lnSpc>
            </a:pPr>
            <a:r>
              <a:rPr lang="en-GB" sz="2800" smtClean="0"/>
              <a:t>Most software engineering is a group activity</a:t>
            </a:r>
          </a:p>
          <a:p>
            <a:pPr lvl="1" eaLnBrk="1" hangingPunct="1">
              <a:lnSpc>
                <a:spcPct val="90000"/>
              </a:lnSpc>
            </a:pPr>
            <a:r>
              <a:rPr lang="en-GB" sz="2400" smtClean="0"/>
              <a:t>The development schedule for most non-trivial software projects is such that they cannot be completed by one person working alone.</a:t>
            </a:r>
          </a:p>
          <a:p>
            <a:pPr eaLnBrk="1" hangingPunct="1">
              <a:lnSpc>
                <a:spcPct val="90000"/>
              </a:lnSpc>
            </a:pPr>
            <a:r>
              <a:rPr lang="en-GB" sz="2800" smtClean="0"/>
              <a:t>Group interaction is a key determinant of group performance.</a:t>
            </a:r>
          </a:p>
          <a:p>
            <a:pPr eaLnBrk="1" hangingPunct="1">
              <a:lnSpc>
                <a:spcPct val="90000"/>
              </a:lnSpc>
            </a:pPr>
            <a:r>
              <a:rPr lang="en-GB" sz="2800" smtClean="0"/>
              <a:t>Flexibility in group composition is limited</a:t>
            </a:r>
          </a:p>
          <a:p>
            <a:pPr lvl="1" eaLnBrk="1" hangingPunct="1">
              <a:lnSpc>
                <a:spcPct val="90000"/>
              </a:lnSpc>
            </a:pPr>
            <a:r>
              <a:rPr lang="en-GB" sz="2400" smtClean="0"/>
              <a:t>Managers must do the best they can with available people.</a:t>
            </a:r>
            <a:endParaRPr lang="en-US" sz="2400" smtClean="0"/>
          </a:p>
        </p:txBody>
      </p:sp>
      <p:sp>
        <p:nvSpPr>
          <p:cNvPr id="70658" name="Slide Number Placeholder 5"/>
          <p:cNvSpPr>
            <a:spLocks noGrp="1"/>
          </p:cNvSpPr>
          <p:nvPr>
            <p:ph type="sldNum" sz="quarter" idx="12"/>
          </p:nvPr>
        </p:nvSpPr>
        <p:spPr>
          <a:noFill/>
        </p:spPr>
        <p:txBody>
          <a:bodyPr/>
          <a:lstStyle/>
          <a:p>
            <a:fld id="{3DD5AC27-AD92-4B59-BF03-F77A1598137C}" type="slidenum">
              <a:rPr lang="en-US" smtClean="0"/>
              <a:pPr/>
              <a:t>55</a:t>
            </a:fld>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smtClean="0"/>
              <a:t>Factors influencing group working</a:t>
            </a:r>
          </a:p>
        </p:txBody>
      </p:sp>
      <p:sp>
        <p:nvSpPr>
          <p:cNvPr id="71684" name="Rectangle 3"/>
          <p:cNvSpPr>
            <a:spLocks noGrp="1" noChangeArrowheads="1"/>
          </p:cNvSpPr>
          <p:nvPr>
            <p:ph idx="1"/>
          </p:nvPr>
        </p:nvSpPr>
        <p:spPr/>
        <p:txBody>
          <a:bodyPr/>
          <a:lstStyle/>
          <a:p>
            <a:pPr eaLnBrk="1" hangingPunct="1"/>
            <a:r>
              <a:rPr lang="en-US" smtClean="0"/>
              <a:t>Group composition.</a:t>
            </a:r>
          </a:p>
          <a:p>
            <a:pPr eaLnBrk="1" hangingPunct="1"/>
            <a:r>
              <a:rPr lang="en-US" smtClean="0"/>
              <a:t>Group cohesiveness.</a:t>
            </a:r>
          </a:p>
          <a:p>
            <a:pPr eaLnBrk="1" hangingPunct="1"/>
            <a:r>
              <a:rPr lang="en-US" smtClean="0"/>
              <a:t>Group communications.</a:t>
            </a:r>
          </a:p>
          <a:p>
            <a:pPr eaLnBrk="1" hangingPunct="1"/>
            <a:r>
              <a:rPr lang="en-US" smtClean="0"/>
              <a:t>Group organisation.</a:t>
            </a:r>
          </a:p>
        </p:txBody>
      </p:sp>
      <p:sp>
        <p:nvSpPr>
          <p:cNvPr id="71682" name="Slide Number Placeholder 5"/>
          <p:cNvSpPr>
            <a:spLocks noGrp="1"/>
          </p:cNvSpPr>
          <p:nvPr>
            <p:ph type="sldNum" sz="quarter" idx="12"/>
          </p:nvPr>
        </p:nvSpPr>
        <p:spPr>
          <a:noFill/>
        </p:spPr>
        <p:txBody>
          <a:bodyPr/>
          <a:lstStyle/>
          <a:p>
            <a:fld id="{6508EA67-6DBA-4A16-8A8C-5A92AD011DFB}" type="slidenum">
              <a:rPr lang="en-US" smtClean="0"/>
              <a:pPr/>
              <a:t>56</a:t>
            </a:fld>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noFill/>
        </p:spPr>
        <p:txBody>
          <a:bodyPr lIns="90840" tIns="44623" rIns="90840" bIns="44623"/>
          <a:lstStyle/>
          <a:p>
            <a:pPr eaLnBrk="1" hangingPunct="1"/>
            <a:r>
              <a:rPr lang="en-GB" smtClean="0"/>
              <a:t>Group composition</a:t>
            </a:r>
          </a:p>
        </p:txBody>
      </p:sp>
      <p:sp>
        <p:nvSpPr>
          <p:cNvPr id="72708" name="Rectangle 3"/>
          <p:cNvSpPr>
            <a:spLocks noGrp="1" noChangeArrowheads="1"/>
          </p:cNvSpPr>
          <p:nvPr>
            <p:ph idx="1"/>
          </p:nvPr>
        </p:nvSpPr>
        <p:spPr>
          <a:xfrm>
            <a:off x="990600" y="1828800"/>
            <a:ext cx="7804150" cy="4505325"/>
          </a:xfrm>
          <a:noFill/>
        </p:spPr>
        <p:txBody>
          <a:bodyPr lIns="90840" tIns="44623" rIns="90840" bIns="44623"/>
          <a:lstStyle/>
          <a:p>
            <a:pPr marL="488950" indent="-488950" defTabSz="962025" eaLnBrk="1" hangingPunct="1">
              <a:lnSpc>
                <a:spcPct val="90000"/>
              </a:lnSpc>
            </a:pPr>
            <a:r>
              <a:rPr lang="en-GB" sz="2400" smtClean="0"/>
              <a:t>Group composed of members who share the </a:t>
            </a:r>
            <a:br>
              <a:rPr lang="en-GB" sz="2400" smtClean="0"/>
            </a:br>
            <a:r>
              <a:rPr lang="en-GB" sz="2400" smtClean="0"/>
              <a:t>same motivation can be problematic</a:t>
            </a:r>
          </a:p>
          <a:p>
            <a:pPr marL="1089025" lvl="1" indent="-479425" defTabSz="962025" eaLnBrk="1" hangingPunct="1">
              <a:lnSpc>
                <a:spcPct val="90000"/>
              </a:lnSpc>
            </a:pPr>
            <a:r>
              <a:rPr lang="en-GB" sz="2400" smtClean="0"/>
              <a:t>Task-oriented - everyone wants to do their own thing;</a:t>
            </a:r>
          </a:p>
          <a:p>
            <a:pPr marL="1089025" lvl="1" indent="-479425" defTabSz="962025" eaLnBrk="1" hangingPunct="1">
              <a:lnSpc>
                <a:spcPct val="90000"/>
              </a:lnSpc>
            </a:pPr>
            <a:r>
              <a:rPr lang="en-GB" sz="2400" smtClean="0"/>
              <a:t>Self-oriented - everyone wants to be the boss;</a:t>
            </a:r>
          </a:p>
          <a:p>
            <a:pPr marL="1089025" lvl="1" indent="-479425" defTabSz="962025" eaLnBrk="1" hangingPunct="1">
              <a:lnSpc>
                <a:spcPct val="90000"/>
              </a:lnSpc>
            </a:pPr>
            <a:r>
              <a:rPr lang="en-GB" sz="2400" smtClean="0"/>
              <a:t>Interaction-oriented - too much chatting, not enough work.</a:t>
            </a:r>
          </a:p>
          <a:p>
            <a:pPr marL="488950" indent="-488950" defTabSz="962025" eaLnBrk="1" hangingPunct="1">
              <a:lnSpc>
                <a:spcPct val="90000"/>
              </a:lnSpc>
            </a:pPr>
            <a:r>
              <a:rPr lang="en-GB" sz="2400" smtClean="0"/>
              <a:t>An effective group has a balance of all types.</a:t>
            </a:r>
          </a:p>
          <a:p>
            <a:pPr marL="488950" indent="-488950" defTabSz="962025" eaLnBrk="1" hangingPunct="1">
              <a:lnSpc>
                <a:spcPct val="90000"/>
              </a:lnSpc>
            </a:pPr>
            <a:r>
              <a:rPr lang="en-GB" sz="2400" smtClean="0"/>
              <a:t>This can be difficult to achieve software engineers are often task-oriented.</a:t>
            </a:r>
          </a:p>
          <a:p>
            <a:pPr marL="488950" indent="-488950" defTabSz="962025" eaLnBrk="1" hangingPunct="1">
              <a:lnSpc>
                <a:spcPct val="90000"/>
              </a:lnSpc>
            </a:pPr>
            <a:r>
              <a:rPr lang="en-GB" sz="2400" smtClean="0"/>
              <a:t>Interaction-oriented people are very important as they can detect and defuse tensions that arise.</a:t>
            </a:r>
          </a:p>
        </p:txBody>
      </p:sp>
      <p:sp>
        <p:nvSpPr>
          <p:cNvPr id="72706" name="Slide Number Placeholder 5"/>
          <p:cNvSpPr>
            <a:spLocks noGrp="1"/>
          </p:cNvSpPr>
          <p:nvPr>
            <p:ph type="sldNum" sz="quarter" idx="12"/>
          </p:nvPr>
        </p:nvSpPr>
        <p:spPr>
          <a:noFill/>
        </p:spPr>
        <p:txBody>
          <a:bodyPr/>
          <a:lstStyle/>
          <a:p>
            <a:fld id="{61E7B7D1-C7CD-42EA-B2C4-EA27F49B5BF5}" type="slidenum">
              <a:rPr lang="en-US" smtClean="0"/>
              <a:pPr/>
              <a:t>57</a:t>
            </a:fld>
            <a:endParaRPr lang="en-US" smtClean="0"/>
          </a:p>
        </p:txBody>
      </p:sp>
    </p:spTree>
  </p:cSld>
  <p:clrMapOvr>
    <a:masterClrMapping/>
  </p:clrMapOvr>
  <p:transition advTm="2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GB" smtClean="0"/>
              <a:t>Group composition</a:t>
            </a:r>
          </a:p>
        </p:txBody>
      </p:sp>
      <p:sp>
        <p:nvSpPr>
          <p:cNvPr id="15363" name="Slide Number Placeholder 5"/>
          <p:cNvSpPr>
            <a:spLocks noGrp="1"/>
          </p:cNvSpPr>
          <p:nvPr>
            <p:ph type="sldNum" sz="quarter" idx="12"/>
          </p:nvPr>
        </p:nvSpPr>
        <p:spPr>
          <a:noFill/>
        </p:spPr>
        <p:txBody>
          <a:bodyPr/>
          <a:lstStyle/>
          <a:p>
            <a:fld id="{65A3DC6B-EE0C-488A-95BB-3292F0E5E1F4}" type="slidenum">
              <a:rPr lang="en-US" smtClean="0"/>
              <a:pPr/>
              <a:t>58</a:t>
            </a:fld>
            <a:endParaRPr lang="en-US" smtClean="0"/>
          </a:p>
        </p:txBody>
      </p:sp>
      <p:sp>
        <p:nvSpPr>
          <p:cNvPr id="15365" name="Rectangle 3"/>
          <p:cNvSpPr>
            <a:spLocks noChangeArrowheads="1"/>
          </p:cNvSpPr>
          <p:nvPr/>
        </p:nvSpPr>
        <p:spPr bwMode="auto">
          <a:xfrm>
            <a:off x="1295400" y="1828800"/>
            <a:ext cx="7848600" cy="4648200"/>
          </a:xfrm>
          <a:prstGeom prst="rect">
            <a:avLst/>
          </a:prstGeom>
          <a:solidFill>
            <a:srgbClr val="CCFFFF"/>
          </a:solidFill>
          <a:ln w="12700">
            <a:noFill/>
            <a:miter lim="800000"/>
            <a:headEnd/>
            <a:tailEnd/>
          </a:ln>
        </p:spPr>
        <p:txBody>
          <a:bodyPr wrap="none" anchor="ctr"/>
          <a:lstStyle/>
          <a:p>
            <a:endParaRPr lang="en-US"/>
          </a:p>
        </p:txBody>
      </p:sp>
      <p:graphicFrame>
        <p:nvGraphicFramePr>
          <p:cNvPr id="15362" name="Object 4"/>
          <p:cNvGraphicFramePr>
            <a:graphicFrameLocks noChangeAspect="1"/>
          </p:cNvGraphicFramePr>
          <p:nvPr/>
        </p:nvGraphicFramePr>
        <p:xfrm>
          <a:off x="1371600" y="2057400"/>
          <a:ext cx="7772400" cy="4368800"/>
        </p:xfrm>
        <a:graphic>
          <a:graphicData uri="http://schemas.openxmlformats.org/presentationml/2006/ole">
            <p:oleObj spid="_x0000_s15362" name="Document" r:id="rId3" imgW="5486400" imgH="2441448" progId="Word.Document.8">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type="title"/>
          </p:nvPr>
        </p:nvSpPr>
        <p:spPr>
          <a:noFill/>
        </p:spPr>
        <p:txBody>
          <a:bodyPr lIns="90840" tIns="44623" rIns="90840" bIns="44623"/>
          <a:lstStyle/>
          <a:p>
            <a:pPr eaLnBrk="1" hangingPunct="1"/>
            <a:r>
              <a:rPr lang="en-GB" smtClean="0"/>
              <a:t>Group leadership</a:t>
            </a:r>
          </a:p>
        </p:txBody>
      </p:sp>
      <p:sp>
        <p:nvSpPr>
          <p:cNvPr id="73731" name="Rectangle 2"/>
          <p:cNvSpPr>
            <a:spLocks noGrp="1" noChangeArrowheads="1"/>
          </p:cNvSpPr>
          <p:nvPr>
            <p:ph idx="1"/>
          </p:nvPr>
        </p:nvSpPr>
        <p:spPr>
          <a:noFill/>
        </p:spPr>
        <p:txBody>
          <a:bodyPr lIns="90840" tIns="44623" rIns="90840" bIns="44623"/>
          <a:lstStyle/>
          <a:p>
            <a:pPr eaLnBrk="1" hangingPunct="1"/>
            <a:r>
              <a:rPr lang="en-GB" sz="2800" smtClean="0"/>
              <a:t>Leadership depends on respect not titular </a:t>
            </a:r>
            <a:br>
              <a:rPr lang="en-GB" sz="2800" smtClean="0"/>
            </a:br>
            <a:r>
              <a:rPr lang="en-GB" sz="2800" smtClean="0"/>
              <a:t>status.</a:t>
            </a:r>
          </a:p>
          <a:p>
            <a:pPr eaLnBrk="1" hangingPunct="1"/>
            <a:r>
              <a:rPr lang="en-GB" sz="2800" smtClean="0"/>
              <a:t>There may be both a technical and an </a:t>
            </a:r>
            <a:br>
              <a:rPr lang="en-GB" sz="2800" smtClean="0"/>
            </a:br>
            <a:r>
              <a:rPr lang="en-GB" sz="2800" smtClean="0"/>
              <a:t>administrative leader.</a:t>
            </a:r>
          </a:p>
          <a:p>
            <a:pPr eaLnBrk="1" hangingPunct="1"/>
            <a:r>
              <a:rPr lang="en-GB" sz="2800" smtClean="0"/>
              <a:t>Democratic leadership is more effective that </a:t>
            </a:r>
            <a:br>
              <a:rPr lang="en-GB" sz="2800" smtClean="0"/>
            </a:br>
            <a:r>
              <a:rPr lang="en-GB" sz="2800" smtClean="0"/>
              <a:t>autocratic leadership.</a:t>
            </a:r>
          </a:p>
        </p:txBody>
      </p:sp>
      <p:sp>
        <p:nvSpPr>
          <p:cNvPr id="73730" name="Slide Number Placeholder 5"/>
          <p:cNvSpPr>
            <a:spLocks noGrp="1"/>
          </p:cNvSpPr>
          <p:nvPr>
            <p:ph type="sldNum" sz="quarter" idx="12"/>
          </p:nvPr>
        </p:nvSpPr>
        <p:spPr>
          <a:noFill/>
        </p:spPr>
        <p:txBody>
          <a:bodyPr/>
          <a:lstStyle/>
          <a:p>
            <a:fld id="{C9004D18-F482-47FB-9567-DAB16A6A2070}" type="slidenum">
              <a:rPr lang="en-US" smtClean="0"/>
              <a:pPr/>
              <a:t>59</a:t>
            </a:fld>
            <a:endParaRPr lang="en-US" smtClean="0"/>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Software project management</a:t>
            </a:r>
          </a:p>
        </p:txBody>
      </p:sp>
      <p:sp>
        <p:nvSpPr>
          <p:cNvPr id="34819" name="Rectangle 2"/>
          <p:cNvSpPr>
            <a:spLocks noGrp="1" noChangeArrowheads="1"/>
          </p:cNvSpPr>
          <p:nvPr>
            <p:ph idx="1"/>
          </p:nvPr>
        </p:nvSpPr>
        <p:spPr>
          <a:noFill/>
        </p:spPr>
        <p:txBody>
          <a:bodyPr lIns="90840" tIns="44623" rIns="90840" bIns="44623"/>
          <a:lstStyle/>
          <a:p>
            <a:pPr eaLnBrk="1" hangingPunct="1"/>
            <a:r>
              <a:rPr lang="en-GB" sz="2800" smtClean="0"/>
              <a:t>Concerned with activities involved in ensuring </a:t>
            </a:r>
            <a:br>
              <a:rPr lang="en-GB" sz="2800" smtClean="0"/>
            </a:br>
            <a:r>
              <a:rPr lang="en-GB" sz="2800" smtClean="0"/>
              <a:t>that software is delivered on time and on </a:t>
            </a:r>
            <a:br>
              <a:rPr lang="en-GB" sz="2800" smtClean="0"/>
            </a:br>
            <a:r>
              <a:rPr lang="en-GB" sz="2800" smtClean="0"/>
              <a:t>schedule and in accordance with the </a:t>
            </a:r>
            <a:br>
              <a:rPr lang="en-GB" sz="2800" smtClean="0"/>
            </a:br>
            <a:r>
              <a:rPr lang="en-GB" sz="2800" smtClean="0"/>
              <a:t>requirements of the organisations developing </a:t>
            </a:r>
            <a:br>
              <a:rPr lang="en-GB" sz="2800" smtClean="0"/>
            </a:br>
            <a:r>
              <a:rPr lang="en-GB" sz="2800" smtClean="0"/>
              <a:t>and procuring the software.</a:t>
            </a:r>
          </a:p>
          <a:p>
            <a:pPr eaLnBrk="1" hangingPunct="1"/>
            <a:r>
              <a:rPr lang="en-GB" sz="2800" smtClean="0"/>
              <a:t>Project management is needed because software development is always subject to budget and schedule constraints that are set by the organisation developing the software.</a:t>
            </a:r>
          </a:p>
        </p:txBody>
      </p:sp>
      <p:sp>
        <p:nvSpPr>
          <p:cNvPr id="34818" name="Slide Number Placeholder 5"/>
          <p:cNvSpPr>
            <a:spLocks noGrp="1"/>
          </p:cNvSpPr>
          <p:nvPr>
            <p:ph type="sldNum" sz="quarter" idx="12"/>
          </p:nvPr>
        </p:nvSpPr>
        <p:spPr>
          <a:noFill/>
        </p:spPr>
        <p:txBody>
          <a:bodyPr/>
          <a:lstStyle/>
          <a:p>
            <a:fld id="{6C8F5E57-D470-4E02-91AD-C29800DF7BD7}" type="slidenum">
              <a:rPr lang="en-US" smtClean="0"/>
              <a:pPr/>
              <a:t>6</a:t>
            </a:fld>
            <a:endParaRPr lang="en-US" smtClean="0"/>
          </a:p>
        </p:txBody>
      </p:sp>
    </p:spTree>
  </p:cSld>
  <p:clrMapOvr>
    <a:masterClrMapping/>
  </p:clrMapOvr>
  <p:transition advTm="2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noFill/>
        </p:spPr>
        <p:txBody>
          <a:bodyPr lIns="90840" tIns="44623" rIns="90840" bIns="44623"/>
          <a:lstStyle/>
          <a:p>
            <a:pPr eaLnBrk="1" hangingPunct="1"/>
            <a:r>
              <a:rPr lang="en-GB" smtClean="0"/>
              <a:t>Group cohesiveness</a:t>
            </a:r>
          </a:p>
        </p:txBody>
      </p:sp>
      <p:sp>
        <p:nvSpPr>
          <p:cNvPr id="74756"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In a cohesive group, members consider the group to be more important than any individual in it.</a:t>
            </a:r>
          </a:p>
          <a:p>
            <a:pPr marL="488950" indent="-488950" defTabSz="962025" eaLnBrk="1" hangingPunct="1">
              <a:lnSpc>
                <a:spcPct val="90000"/>
              </a:lnSpc>
            </a:pPr>
            <a:r>
              <a:rPr lang="en-GB" sz="2400" smtClean="0"/>
              <a:t>The advantages of a cohesive group are:</a:t>
            </a:r>
          </a:p>
          <a:p>
            <a:pPr marL="1089025" lvl="1" indent="-479425" defTabSz="962025" eaLnBrk="1" hangingPunct="1">
              <a:lnSpc>
                <a:spcPct val="90000"/>
              </a:lnSpc>
            </a:pPr>
            <a:r>
              <a:rPr lang="en-GB" sz="2400" smtClean="0"/>
              <a:t>Group quality standards can be developed;</a:t>
            </a:r>
          </a:p>
          <a:p>
            <a:pPr marL="1089025" lvl="1" indent="-479425" defTabSz="962025" eaLnBrk="1" hangingPunct="1">
              <a:lnSpc>
                <a:spcPct val="90000"/>
              </a:lnSpc>
            </a:pPr>
            <a:r>
              <a:rPr lang="en-GB" sz="2400" smtClean="0"/>
              <a:t>Group members work closely together so inhibitions caused by ignorance are reduced;</a:t>
            </a:r>
          </a:p>
          <a:p>
            <a:pPr marL="1089025" lvl="1" indent="-479425" defTabSz="962025" eaLnBrk="1" hangingPunct="1">
              <a:lnSpc>
                <a:spcPct val="90000"/>
              </a:lnSpc>
            </a:pPr>
            <a:r>
              <a:rPr lang="en-GB" sz="2400" smtClean="0"/>
              <a:t>Team members  learn from each other and get to know each other’s work;</a:t>
            </a:r>
          </a:p>
          <a:p>
            <a:pPr marL="1089025" lvl="1" indent="-479425" defTabSz="962025" eaLnBrk="1" hangingPunct="1">
              <a:lnSpc>
                <a:spcPct val="90000"/>
              </a:lnSpc>
            </a:pPr>
            <a:r>
              <a:rPr lang="en-GB" sz="2400" smtClean="0"/>
              <a:t>Egoless programming where members strive to improve each other’s programs can be practised.</a:t>
            </a:r>
          </a:p>
        </p:txBody>
      </p:sp>
      <p:sp>
        <p:nvSpPr>
          <p:cNvPr id="74754" name="Slide Number Placeholder 5"/>
          <p:cNvSpPr>
            <a:spLocks noGrp="1"/>
          </p:cNvSpPr>
          <p:nvPr>
            <p:ph type="sldNum" sz="quarter" idx="12"/>
          </p:nvPr>
        </p:nvSpPr>
        <p:spPr>
          <a:noFill/>
        </p:spPr>
        <p:txBody>
          <a:bodyPr/>
          <a:lstStyle/>
          <a:p>
            <a:fld id="{7A609F08-55CC-41DD-BEC4-17BB14EAA824}" type="slidenum">
              <a:rPr lang="en-US" smtClean="0"/>
              <a:pPr/>
              <a:t>60</a:t>
            </a:fld>
            <a:endParaRPr lang="en-US" smtClean="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GB" smtClean="0"/>
              <a:t>Team spirit</a:t>
            </a:r>
          </a:p>
        </p:txBody>
      </p:sp>
      <p:sp>
        <p:nvSpPr>
          <p:cNvPr id="16387" name="Slide Number Placeholder 5"/>
          <p:cNvSpPr>
            <a:spLocks noGrp="1"/>
          </p:cNvSpPr>
          <p:nvPr>
            <p:ph type="sldNum" sz="quarter" idx="12"/>
          </p:nvPr>
        </p:nvSpPr>
        <p:spPr>
          <a:noFill/>
        </p:spPr>
        <p:txBody>
          <a:bodyPr/>
          <a:lstStyle/>
          <a:p>
            <a:fld id="{C569FF99-D16A-41B2-9398-C7D396031A2B}" type="slidenum">
              <a:rPr lang="en-US" smtClean="0"/>
              <a:pPr/>
              <a:t>61</a:t>
            </a:fld>
            <a:endParaRPr lang="en-US" smtClean="0"/>
          </a:p>
        </p:txBody>
      </p:sp>
      <p:sp>
        <p:nvSpPr>
          <p:cNvPr id="16389" name="Rectangle 3"/>
          <p:cNvSpPr>
            <a:spLocks noChangeArrowheads="1"/>
          </p:cNvSpPr>
          <p:nvPr/>
        </p:nvSpPr>
        <p:spPr bwMode="auto">
          <a:xfrm>
            <a:off x="1295400" y="1905000"/>
            <a:ext cx="7848600" cy="4572000"/>
          </a:xfrm>
          <a:prstGeom prst="rect">
            <a:avLst/>
          </a:prstGeom>
          <a:solidFill>
            <a:srgbClr val="CCFFFF"/>
          </a:solidFill>
          <a:ln w="12700">
            <a:noFill/>
            <a:miter lim="800000"/>
            <a:headEnd/>
            <a:tailEnd/>
          </a:ln>
        </p:spPr>
        <p:txBody>
          <a:bodyPr wrap="none" anchor="ctr"/>
          <a:lstStyle/>
          <a:p>
            <a:endParaRPr lang="en-US"/>
          </a:p>
        </p:txBody>
      </p:sp>
      <p:graphicFrame>
        <p:nvGraphicFramePr>
          <p:cNvPr id="16386" name="Object 4"/>
          <p:cNvGraphicFramePr>
            <a:graphicFrameLocks noChangeAspect="1"/>
          </p:cNvGraphicFramePr>
          <p:nvPr/>
        </p:nvGraphicFramePr>
        <p:xfrm>
          <a:off x="1600200" y="1981200"/>
          <a:ext cx="7315200" cy="4632325"/>
        </p:xfrm>
        <a:graphic>
          <a:graphicData uri="http://schemas.openxmlformats.org/presentationml/2006/ole">
            <p:oleObj spid="_x0000_s16386" name="Document" r:id="rId3" imgW="5486400" imgH="2703576" progId="Word.Document.8">
              <p:embed/>
            </p:oleObj>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GB" smtClean="0"/>
              <a:t>Developing cohesiveness</a:t>
            </a:r>
          </a:p>
        </p:txBody>
      </p:sp>
      <p:sp>
        <p:nvSpPr>
          <p:cNvPr id="75780" name="Rectangle 3"/>
          <p:cNvSpPr>
            <a:spLocks noGrp="1" noChangeArrowheads="1"/>
          </p:cNvSpPr>
          <p:nvPr>
            <p:ph idx="1"/>
          </p:nvPr>
        </p:nvSpPr>
        <p:spPr/>
        <p:txBody>
          <a:bodyPr/>
          <a:lstStyle/>
          <a:p>
            <a:pPr marL="488950" indent="-488950" defTabSz="962025" eaLnBrk="1" hangingPunct="1">
              <a:lnSpc>
                <a:spcPct val="90000"/>
              </a:lnSpc>
            </a:pPr>
            <a:r>
              <a:rPr lang="en-GB" sz="2800" smtClean="0"/>
              <a:t>Cohesiveness is influenced by factors such as the organisational culture and the personalities in the group.</a:t>
            </a:r>
          </a:p>
          <a:p>
            <a:pPr marL="488950" indent="-488950" defTabSz="962025" eaLnBrk="1" hangingPunct="1">
              <a:lnSpc>
                <a:spcPct val="90000"/>
              </a:lnSpc>
            </a:pPr>
            <a:r>
              <a:rPr lang="en-GB" sz="2800" smtClean="0"/>
              <a:t>Cohesiveness can be encouraged through</a:t>
            </a:r>
          </a:p>
          <a:p>
            <a:pPr marL="1089025" lvl="1" indent="-479425" defTabSz="962025" eaLnBrk="1" hangingPunct="1">
              <a:lnSpc>
                <a:spcPct val="90000"/>
              </a:lnSpc>
            </a:pPr>
            <a:r>
              <a:rPr lang="en-GB" sz="2400" smtClean="0"/>
              <a:t>Social events;</a:t>
            </a:r>
          </a:p>
          <a:p>
            <a:pPr marL="1089025" lvl="1" indent="-479425" defTabSz="962025" eaLnBrk="1" hangingPunct="1">
              <a:lnSpc>
                <a:spcPct val="90000"/>
              </a:lnSpc>
            </a:pPr>
            <a:r>
              <a:rPr lang="en-GB" sz="2400" smtClean="0"/>
              <a:t>Developing a group identity and territory;</a:t>
            </a:r>
          </a:p>
          <a:p>
            <a:pPr marL="1089025" lvl="1" indent="-479425" defTabSz="962025" eaLnBrk="1" hangingPunct="1">
              <a:lnSpc>
                <a:spcPct val="90000"/>
              </a:lnSpc>
            </a:pPr>
            <a:r>
              <a:rPr lang="en-GB" sz="2400" smtClean="0"/>
              <a:t>Explicit team-building activities.</a:t>
            </a:r>
          </a:p>
          <a:p>
            <a:pPr marL="488950" indent="-488950" defTabSz="962025" eaLnBrk="1" hangingPunct="1">
              <a:lnSpc>
                <a:spcPct val="90000"/>
              </a:lnSpc>
            </a:pPr>
            <a:r>
              <a:rPr lang="en-GB" sz="2800" smtClean="0"/>
              <a:t>Openness with information is a simple way of ensuring all group members feel part of the group.</a:t>
            </a:r>
          </a:p>
        </p:txBody>
      </p:sp>
      <p:sp>
        <p:nvSpPr>
          <p:cNvPr id="75778" name="Slide Number Placeholder 5"/>
          <p:cNvSpPr>
            <a:spLocks noGrp="1"/>
          </p:cNvSpPr>
          <p:nvPr>
            <p:ph type="sldNum" sz="quarter" idx="12"/>
          </p:nvPr>
        </p:nvSpPr>
        <p:spPr>
          <a:noFill/>
        </p:spPr>
        <p:txBody>
          <a:bodyPr/>
          <a:lstStyle/>
          <a:p>
            <a:fld id="{651F4B88-CEAA-41C5-A63F-48503C493B23}" type="slidenum">
              <a:rPr lang="en-US" smtClean="0"/>
              <a:pPr/>
              <a:t>62</a:t>
            </a:fld>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type="title"/>
          </p:nvPr>
        </p:nvSpPr>
        <p:spPr>
          <a:noFill/>
        </p:spPr>
        <p:txBody>
          <a:bodyPr lIns="90840" tIns="44623" rIns="90840" bIns="44623"/>
          <a:lstStyle/>
          <a:p>
            <a:pPr eaLnBrk="1" hangingPunct="1"/>
            <a:r>
              <a:rPr lang="en-GB" smtClean="0"/>
              <a:t>Group loyalties</a:t>
            </a:r>
          </a:p>
        </p:txBody>
      </p:sp>
      <p:sp>
        <p:nvSpPr>
          <p:cNvPr id="76803" name="Rectangle 2"/>
          <p:cNvSpPr>
            <a:spLocks noGrp="1" noChangeArrowheads="1"/>
          </p:cNvSpPr>
          <p:nvPr>
            <p:ph idx="1"/>
          </p:nvPr>
        </p:nvSpPr>
        <p:spPr>
          <a:noFill/>
        </p:spPr>
        <p:txBody>
          <a:bodyPr lIns="90840" tIns="44623" rIns="90840" bIns="44623"/>
          <a:lstStyle/>
          <a:p>
            <a:pPr eaLnBrk="1" hangingPunct="1"/>
            <a:r>
              <a:rPr lang="en-GB" sz="2800" smtClean="0"/>
              <a:t>Group members tend to be loyal to cohesive groups.</a:t>
            </a:r>
          </a:p>
          <a:p>
            <a:pPr eaLnBrk="1" hangingPunct="1"/>
            <a:r>
              <a:rPr lang="en-GB" sz="2800" smtClean="0"/>
              <a:t>'Groupthink' is preservation of group </a:t>
            </a:r>
            <a:br>
              <a:rPr lang="en-GB" sz="2800" smtClean="0"/>
            </a:br>
            <a:r>
              <a:rPr lang="en-GB" sz="2800" smtClean="0"/>
              <a:t>irrespective of technical or organizational </a:t>
            </a:r>
            <a:br>
              <a:rPr lang="en-GB" sz="2800" smtClean="0"/>
            </a:br>
            <a:r>
              <a:rPr lang="en-GB" sz="2800" smtClean="0"/>
              <a:t>considerations.</a:t>
            </a:r>
          </a:p>
          <a:p>
            <a:pPr eaLnBrk="1" hangingPunct="1"/>
            <a:r>
              <a:rPr lang="en-GB" sz="2800" smtClean="0"/>
              <a:t>Management should act positively to avoid </a:t>
            </a:r>
            <a:br>
              <a:rPr lang="en-GB" sz="2800" smtClean="0"/>
            </a:br>
            <a:r>
              <a:rPr lang="en-GB" sz="2800" smtClean="0"/>
              <a:t>groupthink by forcing external involvement with each group.</a:t>
            </a:r>
          </a:p>
        </p:txBody>
      </p:sp>
      <p:sp>
        <p:nvSpPr>
          <p:cNvPr id="76802" name="Slide Number Placeholder 5"/>
          <p:cNvSpPr>
            <a:spLocks noGrp="1"/>
          </p:cNvSpPr>
          <p:nvPr>
            <p:ph type="sldNum" sz="quarter" idx="12"/>
          </p:nvPr>
        </p:nvSpPr>
        <p:spPr>
          <a:noFill/>
        </p:spPr>
        <p:txBody>
          <a:bodyPr/>
          <a:lstStyle/>
          <a:p>
            <a:fld id="{B7B78B12-8575-42D0-A749-E95CABC95C9F}" type="slidenum">
              <a:rPr lang="en-US" smtClean="0"/>
              <a:pPr/>
              <a:t>63</a:t>
            </a:fld>
            <a:endParaRPr lang="en-US" smtClean="0"/>
          </a:p>
        </p:txBody>
      </p:sp>
    </p:spTree>
  </p:cSld>
  <p:clrMapOvr>
    <a:masterClrMapping/>
  </p:clrMapOvr>
  <p:transition advTm="2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GB" smtClean="0"/>
              <a:t>Group communications</a:t>
            </a:r>
          </a:p>
        </p:txBody>
      </p:sp>
      <p:sp>
        <p:nvSpPr>
          <p:cNvPr id="77828" name="Rectangle 3"/>
          <p:cNvSpPr>
            <a:spLocks noGrp="1" noChangeArrowheads="1"/>
          </p:cNvSpPr>
          <p:nvPr>
            <p:ph idx="1"/>
          </p:nvPr>
        </p:nvSpPr>
        <p:spPr/>
        <p:txBody>
          <a:bodyPr/>
          <a:lstStyle/>
          <a:p>
            <a:pPr eaLnBrk="1" hangingPunct="1">
              <a:lnSpc>
                <a:spcPct val="90000"/>
              </a:lnSpc>
            </a:pPr>
            <a:r>
              <a:rPr lang="en-GB" smtClean="0"/>
              <a:t>Good communications are essential for effective group working.</a:t>
            </a:r>
          </a:p>
          <a:p>
            <a:pPr eaLnBrk="1" hangingPunct="1">
              <a:lnSpc>
                <a:spcPct val="90000"/>
              </a:lnSpc>
            </a:pPr>
            <a:r>
              <a:rPr lang="en-GB" smtClean="0"/>
              <a:t>Information must be exchanged on the status of work, design decisions and changes to previous decisions.</a:t>
            </a:r>
          </a:p>
          <a:p>
            <a:pPr eaLnBrk="1" hangingPunct="1">
              <a:lnSpc>
                <a:spcPct val="90000"/>
              </a:lnSpc>
            </a:pPr>
            <a:r>
              <a:rPr lang="en-GB" smtClean="0"/>
              <a:t>Good communications also strengthens group cohesion as it promotes understanding.</a:t>
            </a:r>
          </a:p>
        </p:txBody>
      </p:sp>
      <p:sp>
        <p:nvSpPr>
          <p:cNvPr id="77826" name="Slide Number Placeholder 5"/>
          <p:cNvSpPr>
            <a:spLocks noGrp="1"/>
          </p:cNvSpPr>
          <p:nvPr>
            <p:ph type="sldNum" sz="quarter" idx="12"/>
          </p:nvPr>
        </p:nvSpPr>
        <p:spPr>
          <a:noFill/>
        </p:spPr>
        <p:txBody>
          <a:bodyPr/>
          <a:lstStyle/>
          <a:p>
            <a:fld id="{C2F81FCA-A0A2-429F-9504-C079CDF1C5D6}" type="slidenum">
              <a:rPr lang="en-US" smtClean="0"/>
              <a:pPr/>
              <a:t>64</a:t>
            </a:fld>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type="title"/>
          </p:nvPr>
        </p:nvSpPr>
        <p:spPr>
          <a:xfrm>
            <a:off x="1219200" y="263525"/>
            <a:ext cx="7561263" cy="1108075"/>
          </a:xfrm>
          <a:noFill/>
        </p:spPr>
        <p:txBody>
          <a:bodyPr lIns="90840" tIns="44623" rIns="90840" bIns="44623"/>
          <a:lstStyle/>
          <a:p>
            <a:pPr eaLnBrk="1" hangingPunct="1"/>
            <a:r>
              <a:rPr lang="en-GB" smtClean="0"/>
              <a:t>Group communications</a:t>
            </a:r>
          </a:p>
        </p:txBody>
      </p:sp>
      <p:sp>
        <p:nvSpPr>
          <p:cNvPr id="78851" name="Rectangle 2"/>
          <p:cNvSpPr>
            <a:spLocks noGrp="1" noChangeArrowheads="1"/>
          </p:cNvSpPr>
          <p:nvPr>
            <p:ph idx="1"/>
          </p:nvPr>
        </p:nvSpPr>
        <p:spPr>
          <a:xfrm>
            <a:off x="1143000" y="1676400"/>
            <a:ext cx="7772400" cy="4114800"/>
          </a:xfrm>
          <a:noFill/>
        </p:spPr>
        <p:txBody>
          <a:bodyPr lIns="90840" tIns="44623" rIns="90840" bIns="44623"/>
          <a:lstStyle/>
          <a:p>
            <a:pPr marL="488950" indent="-488950" defTabSz="962025" eaLnBrk="1" hangingPunct="1">
              <a:lnSpc>
                <a:spcPct val="90000"/>
              </a:lnSpc>
            </a:pPr>
            <a:r>
              <a:rPr lang="en-GB" sz="2400" smtClean="0"/>
              <a:t>Group size</a:t>
            </a:r>
          </a:p>
          <a:p>
            <a:pPr marL="1089025" lvl="1" indent="-479425" defTabSz="962025" eaLnBrk="1" hangingPunct="1">
              <a:lnSpc>
                <a:spcPct val="90000"/>
              </a:lnSpc>
            </a:pPr>
            <a:r>
              <a:rPr lang="en-GB" sz="2400" smtClean="0"/>
              <a:t>The larger the group, the harder it is for people to communicate with other group members.</a:t>
            </a:r>
          </a:p>
          <a:p>
            <a:pPr marL="488950" indent="-488950" defTabSz="962025" eaLnBrk="1" hangingPunct="1">
              <a:lnSpc>
                <a:spcPct val="90000"/>
              </a:lnSpc>
            </a:pPr>
            <a:r>
              <a:rPr lang="en-GB" sz="2400" smtClean="0"/>
              <a:t>Group structure</a:t>
            </a:r>
          </a:p>
          <a:p>
            <a:pPr marL="1089025" lvl="1" indent="-479425" defTabSz="962025" eaLnBrk="1" hangingPunct="1">
              <a:lnSpc>
                <a:spcPct val="90000"/>
              </a:lnSpc>
            </a:pPr>
            <a:r>
              <a:rPr lang="en-GB" sz="2400" smtClean="0"/>
              <a:t>Communication is better in informally structured groups than in hierarchically structured groups.</a:t>
            </a:r>
          </a:p>
          <a:p>
            <a:pPr marL="488950" indent="-488950" defTabSz="962025" eaLnBrk="1" hangingPunct="1">
              <a:lnSpc>
                <a:spcPct val="90000"/>
              </a:lnSpc>
            </a:pPr>
            <a:r>
              <a:rPr lang="en-GB" sz="2400" smtClean="0"/>
              <a:t>Group composition</a:t>
            </a:r>
          </a:p>
          <a:p>
            <a:pPr marL="1089025" lvl="1" indent="-479425" defTabSz="962025" eaLnBrk="1" hangingPunct="1">
              <a:lnSpc>
                <a:spcPct val="90000"/>
              </a:lnSpc>
            </a:pPr>
            <a:r>
              <a:rPr lang="en-GB" sz="2400" smtClean="0"/>
              <a:t>Communication is better when there are different personality types in a group and when groups are mixed rather than single sex.</a:t>
            </a:r>
          </a:p>
          <a:p>
            <a:pPr marL="488950" indent="-488950" defTabSz="962025" eaLnBrk="1" hangingPunct="1">
              <a:lnSpc>
                <a:spcPct val="90000"/>
              </a:lnSpc>
            </a:pPr>
            <a:r>
              <a:rPr lang="en-GB" sz="2400" smtClean="0"/>
              <a:t>The physical work environment</a:t>
            </a:r>
          </a:p>
          <a:p>
            <a:pPr marL="1089025" lvl="1" indent="-479425" defTabSz="962025" eaLnBrk="1" hangingPunct="1">
              <a:lnSpc>
                <a:spcPct val="90000"/>
              </a:lnSpc>
            </a:pPr>
            <a:r>
              <a:rPr lang="en-GB" sz="2400" smtClean="0"/>
              <a:t>Good workplace organisation can help encourage communications.</a:t>
            </a:r>
          </a:p>
        </p:txBody>
      </p:sp>
      <p:sp>
        <p:nvSpPr>
          <p:cNvPr id="78850" name="Slide Number Placeholder 5"/>
          <p:cNvSpPr>
            <a:spLocks noGrp="1"/>
          </p:cNvSpPr>
          <p:nvPr>
            <p:ph type="sldNum" sz="quarter" idx="12"/>
          </p:nvPr>
        </p:nvSpPr>
        <p:spPr>
          <a:noFill/>
        </p:spPr>
        <p:txBody>
          <a:bodyPr/>
          <a:lstStyle/>
          <a:p>
            <a:fld id="{19F41243-913B-4E68-853D-378076CC3344}" type="slidenum">
              <a:rPr lang="en-US" smtClean="0"/>
              <a:pPr/>
              <a:t>65</a:t>
            </a:fld>
            <a:endParaRPr lang="en-US" smtClean="0"/>
          </a:p>
        </p:txBody>
      </p:sp>
    </p:spTree>
  </p:cSld>
  <p:clrMapOvr>
    <a:masterClrMapping/>
  </p:clrMapOvr>
  <p:transition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noFill/>
        </p:spPr>
        <p:txBody>
          <a:bodyPr lIns="90840" tIns="44623" rIns="90840" bIns="44623"/>
          <a:lstStyle/>
          <a:p>
            <a:pPr eaLnBrk="1" hangingPunct="1"/>
            <a:r>
              <a:rPr lang="en-GB" smtClean="0"/>
              <a:t>Group organisation</a:t>
            </a:r>
          </a:p>
        </p:txBody>
      </p:sp>
      <p:sp>
        <p:nvSpPr>
          <p:cNvPr id="79876" name="Rectangle 3"/>
          <p:cNvSpPr>
            <a:spLocks noGrp="1" noChangeArrowheads="1"/>
          </p:cNvSpPr>
          <p:nvPr>
            <p:ph idx="1"/>
          </p:nvPr>
        </p:nvSpPr>
        <p:spPr>
          <a:noFill/>
        </p:spPr>
        <p:txBody>
          <a:bodyPr lIns="90840" tIns="44623" rIns="90840" bIns="44623"/>
          <a:lstStyle/>
          <a:p>
            <a:pPr eaLnBrk="1" hangingPunct="1"/>
            <a:r>
              <a:rPr lang="en-GB" smtClean="0"/>
              <a:t>Small software engineering groups are usually organised informally without a rigid structure.</a:t>
            </a:r>
          </a:p>
          <a:p>
            <a:pPr eaLnBrk="1" hangingPunct="1"/>
            <a:r>
              <a:rPr lang="en-GB" smtClean="0"/>
              <a:t>For large projects, there may be a hierarchical structure where different groups are responsible for different sub-projects.</a:t>
            </a:r>
          </a:p>
        </p:txBody>
      </p:sp>
      <p:sp>
        <p:nvSpPr>
          <p:cNvPr id="79874" name="Slide Number Placeholder 5"/>
          <p:cNvSpPr>
            <a:spLocks noGrp="1"/>
          </p:cNvSpPr>
          <p:nvPr>
            <p:ph type="sldNum" sz="quarter" idx="12"/>
          </p:nvPr>
        </p:nvSpPr>
        <p:spPr>
          <a:noFill/>
        </p:spPr>
        <p:txBody>
          <a:bodyPr/>
          <a:lstStyle/>
          <a:p>
            <a:fld id="{35A015BB-F263-40A3-AB1F-35D4C0BF4119}" type="slidenum">
              <a:rPr lang="en-US" smtClean="0"/>
              <a:pPr/>
              <a:t>66</a:t>
            </a:fld>
            <a:endParaRPr lang="en-US" smtClean="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GB" smtClean="0"/>
              <a:t>Informal groups</a:t>
            </a:r>
          </a:p>
        </p:txBody>
      </p:sp>
      <p:sp>
        <p:nvSpPr>
          <p:cNvPr id="80900" name="Rectangle 3"/>
          <p:cNvSpPr>
            <a:spLocks noGrp="1" noChangeArrowheads="1"/>
          </p:cNvSpPr>
          <p:nvPr>
            <p:ph idx="1"/>
          </p:nvPr>
        </p:nvSpPr>
        <p:spPr/>
        <p:txBody>
          <a:bodyPr/>
          <a:lstStyle/>
          <a:p>
            <a:pPr marL="488950" indent="-488950" defTabSz="962025" eaLnBrk="1" hangingPunct="1">
              <a:lnSpc>
                <a:spcPct val="90000"/>
              </a:lnSpc>
            </a:pPr>
            <a:r>
              <a:rPr lang="en-GB" sz="2800" smtClean="0"/>
              <a:t>The group acts as a whole and comes to a consensus on decisions affecting the system.</a:t>
            </a:r>
          </a:p>
          <a:p>
            <a:pPr marL="488950" indent="-488950" defTabSz="962025" eaLnBrk="1" hangingPunct="1">
              <a:lnSpc>
                <a:spcPct val="90000"/>
              </a:lnSpc>
            </a:pPr>
            <a:r>
              <a:rPr lang="en-GB" sz="2800" smtClean="0"/>
              <a:t>The group leader serves as the external interface of the group but does not allocate specific work items.</a:t>
            </a:r>
          </a:p>
          <a:p>
            <a:pPr marL="488950" indent="-488950" defTabSz="962025" eaLnBrk="1" hangingPunct="1">
              <a:lnSpc>
                <a:spcPct val="90000"/>
              </a:lnSpc>
            </a:pPr>
            <a:r>
              <a:rPr lang="en-GB" sz="2800" smtClean="0"/>
              <a:t>Rather, work is discussed by the group as a whole and tasks are allocated according to ability and experience.</a:t>
            </a:r>
          </a:p>
          <a:p>
            <a:pPr marL="488950" indent="-488950" defTabSz="962025" eaLnBrk="1" hangingPunct="1">
              <a:lnSpc>
                <a:spcPct val="90000"/>
              </a:lnSpc>
            </a:pPr>
            <a:r>
              <a:rPr lang="en-GB" sz="2800" smtClean="0"/>
              <a:t>This approach is successful for groups where all members are experienced and competent.</a:t>
            </a:r>
          </a:p>
        </p:txBody>
      </p:sp>
      <p:sp>
        <p:nvSpPr>
          <p:cNvPr id="80898" name="Slide Number Placeholder 5"/>
          <p:cNvSpPr>
            <a:spLocks noGrp="1"/>
          </p:cNvSpPr>
          <p:nvPr>
            <p:ph type="sldNum" sz="quarter" idx="12"/>
          </p:nvPr>
        </p:nvSpPr>
        <p:spPr>
          <a:noFill/>
        </p:spPr>
        <p:txBody>
          <a:bodyPr/>
          <a:lstStyle/>
          <a:p>
            <a:fld id="{0DDB8B05-0366-48E5-A75C-8B8244E1DA48}" type="slidenum">
              <a:rPr lang="en-US" smtClean="0"/>
              <a:pPr/>
              <a:t>67</a:t>
            </a:fld>
            <a:endParaRPr 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GB" smtClean="0"/>
              <a:t>Extreme programming groups</a:t>
            </a:r>
          </a:p>
        </p:txBody>
      </p:sp>
      <p:sp>
        <p:nvSpPr>
          <p:cNvPr id="81924" name="Rectangle 3"/>
          <p:cNvSpPr>
            <a:spLocks noGrp="1" noChangeArrowheads="1"/>
          </p:cNvSpPr>
          <p:nvPr>
            <p:ph idx="1"/>
          </p:nvPr>
        </p:nvSpPr>
        <p:spPr/>
        <p:txBody>
          <a:bodyPr/>
          <a:lstStyle/>
          <a:p>
            <a:pPr eaLnBrk="1" hangingPunct="1"/>
            <a:r>
              <a:rPr lang="en-GB" sz="2800" smtClean="0"/>
              <a:t>Extreme programming groups are variants of an informal, democratic organisation.</a:t>
            </a:r>
          </a:p>
          <a:p>
            <a:pPr eaLnBrk="1" hangingPunct="1"/>
            <a:r>
              <a:rPr lang="en-GB" sz="2800" smtClean="0"/>
              <a:t>In extreme programming groups, some ‘management’ decisions are devolved to group members.</a:t>
            </a:r>
          </a:p>
          <a:p>
            <a:pPr eaLnBrk="1" hangingPunct="1"/>
            <a:r>
              <a:rPr lang="en-GB" sz="2800" smtClean="0"/>
              <a:t>Programmers work in pairs and take a collective responsibility for code that is developed.</a:t>
            </a:r>
          </a:p>
        </p:txBody>
      </p:sp>
      <p:sp>
        <p:nvSpPr>
          <p:cNvPr id="81922" name="Slide Number Placeholder 5"/>
          <p:cNvSpPr>
            <a:spLocks noGrp="1"/>
          </p:cNvSpPr>
          <p:nvPr>
            <p:ph type="sldNum" sz="quarter" idx="12"/>
          </p:nvPr>
        </p:nvSpPr>
        <p:spPr>
          <a:noFill/>
        </p:spPr>
        <p:txBody>
          <a:bodyPr/>
          <a:lstStyle/>
          <a:p>
            <a:fld id="{7CD4AA0C-AC72-426A-A61D-95CE0D648D56}" type="slidenum">
              <a:rPr lang="en-US" smtClean="0"/>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noFill/>
        </p:spPr>
        <p:txBody>
          <a:bodyPr lIns="90840" tIns="44623" rIns="90840" bIns="44623"/>
          <a:lstStyle/>
          <a:p>
            <a:pPr eaLnBrk="1" hangingPunct="1"/>
            <a:r>
              <a:rPr lang="en-GB" smtClean="0"/>
              <a:t>Chief programmer teams</a:t>
            </a:r>
          </a:p>
        </p:txBody>
      </p:sp>
      <p:sp>
        <p:nvSpPr>
          <p:cNvPr id="82948" name="Rectangle 3"/>
          <p:cNvSpPr>
            <a:spLocks noGrp="1" noChangeArrowheads="1"/>
          </p:cNvSpPr>
          <p:nvPr>
            <p:ph idx="1"/>
          </p:nvPr>
        </p:nvSpPr>
        <p:spPr>
          <a:noFill/>
        </p:spPr>
        <p:txBody>
          <a:bodyPr lIns="90840" tIns="44623" rIns="90840" bIns="44623"/>
          <a:lstStyle/>
          <a:p>
            <a:pPr eaLnBrk="1" hangingPunct="1"/>
            <a:r>
              <a:rPr lang="en-GB" sz="2800" smtClean="0"/>
              <a:t>Consist of a kernel of specialists helped by others added to the project as required.</a:t>
            </a:r>
          </a:p>
          <a:p>
            <a:pPr eaLnBrk="1" hangingPunct="1"/>
            <a:r>
              <a:rPr lang="en-GB" sz="2800" smtClean="0"/>
              <a:t>The motivation behind their development is the wide difference in ability in different programmers.</a:t>
            </a:r>
          </a:p>
          <a:p>
            <a:pPr eaLnBrk="1" hangingPunct="1"/>
            <a:r>
              <a:rPr lang="en-GB" sz="2800" smtClean="0"/>
              <a:t>Chief programmer teams provide a supporting environment for very able programmers to be responsible for most of the system development.</a:t>
            </a:r>
          </a:p>
          <a:p>
            <a:pPr eaLnBrk="1" hangingPunct="1"/>
            <a:endParaRPr lang="en-GB" sz="2800" smtClean="0"/>
          </a:p>
        </p:txBody>
      </p:sp>
      <p:sp>
        <p:nvSpPr>
          <p:cNvPr id="82946" name="Slide Number Placeholder 5"/>
          <p:cNvSpPr>
            <a:spLocks noGrp="1"/>
          </p:cNvSpPr>
          <p:nvPr>
            <p:ph type="sldNum" sz="quarter" idx="12"/>
          </p:nvPr>
        </p:nvSpPr>
        <p:spPr>
          <a:noFill/>
        </p:spPr>
        <p:txBody>
          <a:bodyPr/>
          <a:lstStyle/>
          <a:p>
            <a:fld id="{88B9CCFB-7402-4D37-89B1-0234B01DB523}" type="slidenum">
              <a:rPr lang="en-US" smtClean="0"/>
              <a:pPr/>
              <a:t>69</a:t>
            </a:fld>
            <a:endParaRPr lang="en-US"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title"/>
          </p:nvPr>
        </p:nvSpPr>
        <p:spPr>
          <a:xfrm>
            <a:off x="1371600" y="263525"/>
            <a:ext cx="7485063" cy="1108075"/>
          </a:xfrm>
          <a:noFill/>
        </p:spPr>
        <p:txBody>
          <a:bodyPr lIns="90840" tIns="44623" rIns="90840" bIns="44623">
            <a:normAutofit fontScale="90000"/>
          </a:bodyPr>
          <a:lstStyle/>
          <a:p>
            <a:pPr eaLnBrk="1" hangingPunct="1"/>
            <a:r>
              <a:rPr lang="en-GB" smtClean="0"/>
              <a:t>Software management distinctions</a:t>
            </a:r>
          </a:p>
        </p:txBody>
      </p:sp>
      <p:sp>
        <p:nvSpPr>
          <p:cNvPr id="35843" name="Rectangle 2"/>
          <p:cNvSpPr>
            <a:spLocks noGrp="1" noChangeArrowheads="1"/>
          </p:cNvSpPr>
          <p:nvPr>
            <p:ph idx="1"/>
          </p:nvPr>
        </p:nvSpPr>
        <p:spPr>
          <a:noFill/>
        </p:spPr>
        <p:txBody>
          <a:bodyPr lIns="90840" tIns="44623" rIns="90840" bIns="44623"/>
          <a:lstStyle/>
          <a:p>
            <a:pPr eaLnBrk="1" hangingPunct="1"/>
            <a:r>
              <a:rPr lang="en-GB" sz="2800" smtClean="0"/>
              <a:t>The product is intangible.</a:t>
            </a:r>
          </a:p>
          <a:p>
            <a:pPr eaLnBrk="1" hangingPunct="1"/>
            <a:r>
              <a:rPr lang="en-GB" sz="2800" smtClean="0"/>
              <a:t>The product is uniquely flexible.</a:t>
            </a:r>
          </a:p>
          <a:p>
            <a:pPr eaLnBrk="1" hangingPunct="1"/>
            <a:r>
              <a:rPr lang="en-GB" sz="2800" smtClean="0"/>
              <a:t>Software engineering is not recognized as an </a:t>
            </a:r>
            <a:br>
              <a:rPr lang="en-GB" sz="2800" smtClean="0"/>
            </a:br>
            <a:r>
              <a:rPr lang="en-GB" sz="2800" smtClean="0"/>
              <a:t>engineering discipline with the sane status as </a:t>
            </a:r>
            <a:br>
              <a:rPr lang="en-GB" sz="2800" smtClean="0"/>
            </a:br>
            <a:r>
              <a:rPr lang="en-GB" sz="2800" smtClean="0"/>
              <a:t>mechanical, electrical engineering, etc.</a:t>
            </a:r>
          </a:p>
          <a:p>
            <a:pPr eaLnBrk="1" hangingPunct="1"/>
            <a:r>
              <a:rPr lang="en-GB" sz="2800" smtClean="0"/>
              <a:t>The software development process is not </a:t>
            </a:r>
            <a:br>
              <a:rPr lang="en-GB" sz="2800" smtClean="0"/>
            </a:br>
            <a:r>
              <a:rPr lang="en-GB" sz="2800" smtClean="0"/>
              <a:t>standardised.</a:t>
            </a:r>
          </a:p>
          <a:p>
            <a:pPr eaLnBrk="1" hangingPunct="1"/>
            <a:r>
              <a:rPr lang="en-GB" sz="2800" smtClean="0"/>
              <a:t>Many software projects are 'one-off' projects.</a:t>
            </a:r>
          </a:p>
        </p:txBody>
      </p:sp>
      <p:sp>
        <p:nvSpPr>
          <p:cNvPr id="35842" name="Slide Number Placeholder 5"/>
          <p:cNvSpPr>
            <a:spLocks noGrp="1"/>
          </p:cNvSpPr>
          <p:nvPr>
            <p:ph type="sldNum" sz="quarter" idx="12"/>
          </p:nvPr>
        </p:nvSpPr>
        <p:spPr>
          <a:noFill/>
        </p:spPr>
        <p:txBody>
          <a:bodyPr/>
          <a:lstStyle/>
          <a:p>
            <a:fld id="{AA50AC60-30C9-4CAB-93D0-3D424283485B}" type="slidenum">
              <a:rPr lang="en-US" smtClean="0"/>
              <a:pPr/>
              <a:t>7</a:t>
            </a:fld>
            <a:endParaRPr lang="en-US" smtClean="0"/>
          </a:p>
        </p:txBody>
      </p:sp>
    </p:spTree>
  </p:cSld>
  <p:clrMapOvr>
    <a:masterClrMapping/>
  </p:clrMapOvr>
  <p:transition advTm="2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GB" smtClean="0"/>
              <a:t>Problems </a:t>
            </a:r>
          </a:p>
        </p:txBody>
      </p:sp>
      <p:sp>
        <p:nvSpPr>
          <p:cNvPr id="83972" name="Rectangle 3"/>
          <p:cNvSpPr>
            <a:spLocks noGrp="1" noChangeArrowheads="1"/>
          </p:cNvSpPr>
          <p:nvPr>
            <p:ph idx="1"/>
          </p:nvPr>
        </p:nvSpPr>
        <p:spPr/>
        <p:txBody>
          <a:bodyPr/>
          <a:lstStyle/>
          <a:p>
            <a:pPr marL="488950" indent="-488950" defTabSz="962025" eaLnBrk="1" hangingPunct="1">
              <a:lnSpc>
                <a:spcPct val="90000"/>
              </a:lnSpc>
            </a:pPr>
            <a:r>
              <a:rPr lang="en-GB" sz="2000" smtClean="0"/>
              <a:t>This chief programmer approach, in different forms, has been successful in some settings.</a:t>
            </a:r>
          </a:p>
          <a:p>
            <a:pPr marL="488950" indent="-488950" defTabSz="962025" eaLnBrk="1" hangingPunct="1">
              <a:lnSpc>
                <a:spcPct val="90000"/>
              </a:lnSpc>
            </a:pPr>
            <a:r>
              <a:rPr lang="en-GB" sz="2000" smtClean="0"/>
              <a:t>However, it suffers from a number of problems</a:t>
            </a:r>
          </a:p>
          <a:p>
            <a:pPr marL="1089025" lvl="1" indent="-479425" defTabSz="962025" eaLnBrk="1" hangingPunct="1">
              <a:lnSpc>
                <a:spcPct val="90000"/>
              </a:lnSpc>
            </a:pPr>
            <a:r>
              <a:rPr lang="en-GB" sz="2000" smtClean="0"/>
              <a:t>Talented designers and programmers are hard to find. Without exceptional people in these roles, the approach will fail;</a:t>
            </a:r>
          </a:p>
          <a:p>
            <a:pPr marL="1089025" lvl="1" indent="-479425" defTabSz="962025" eaLnBrk="1" hangingPunct="1">
              <a:lnSpc>
                <a:spcPct val="90000"/>
              </a:lnSpc>
            </a:pPr>
            <a:r>
              <a:rPr lang="en-GB" sz="2000" smtClean="0"/>
              <a:t>Other group members may resent the chief programmer taking the credit for success so may deliberately undermine his/her role;</a:t>
            </a:r>
          </a:p>
          <a:p>
            <a:pPr marL="1089025" lvl="1" indent="-479425" defTabSz="962025" eaLnBrk="1" hangingPunct="1">
              <a:lnSpc>
                <a:spcPct val="90000"/>
              </a:lnSpc>
            </a:pPr>
            <a:r>
              <a:rPr lang="en-GB" sz="2000" smtClean="0"/>
              <a:t>There is a high project risk as the project will fail if both the chief and deputy programmer are unavailable.</a:t>
            </a:r>
          </a:p>
          <a:p>
            <a:pPr marL="1089025" lvl="1" indent="-479425" defTabSz="962025" eaLnBrk="1" hangingPunct="1">
              <a:lnSpc>
                <a:spcPct val="90000"/>
              </a:lnSpc>
            </a:pPr>
            <a:r>
              <a:rPr lang="en-GB" sz="2000" smtClean="0"/>
              <a:t>The organisational structures and grades in a company may be unable to accommodate this type of group.</a:t>
            </a:r>
          </a:p>
        </p:txBody>
      </p:sp>
      <p:sp>
        <p:nvSpPr>
          <p:cNvPr id="83970" name="Slide Number Placeholder 5"/>
          <p:cNvSpPr>
            <a:spLocks noGrp="1"/>
          </p:cNvSpPr>
          <p:nvPr>
            <p:ph type="sldNum" sz="quarter" idx="12"/>
          </p:nvPr>
        </p:nvSpPr>
        <p:spPr>
          <a:noFill/>
        </p:spPr>
        <p:txBody>
          <a:bodyPr/>
          <a:lstStyle/>
          <a:p>
            <a:fld id="{514432B5-948F-43D9-9F5B-3AA93AFD9511}" type="slidenum">
              <a:rPr lang="en-US" smtClean="0"/>
              <a:pPr/>
              <a:t>70</a:t>
            </a:fld>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type="title"/>
          </p:nvPr>
        </p:nvSpPr>
        <p:spPr>
          <a:noFill/>
        </p:spPr>
        <p:txBody>
          <a:bodyPr lIns="90840" tIns="44623" rIns="90840" bIns="44623"/>
          <a:lstStyle/>
          <a:p>
            <a:pPr eaLnBrk="1" hangingPunct="1"/>
            <a:r>
              <a:rPr lang="en-GB" smtClean="0"/>
              <a:t>Working environments</a:t>
            </a:r>
          </a:p>
        </p:txBody>
      </p:sp>
      <p:sp>
        <p:nvSpPr>
          <p:cNvPr id="84995" name="Rectangle 2"/>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The physical workplace provision has an important </a:t>
            </a:r>
            <a:br>
              <a:rPr lang="en-GB" sz="2400" smtClean="0"/>
            </a:br>
            <a:r>
              <a:rPr lang="en-GB" sz="2400" smtClean="0"/>
              <a:t>effect on individual productivity and satisfaction</a:t>
            </a:r>
          </a:p>
          <a:p>
            <a:pPr marL="1089025" lvl="1" indent="-479425" defTabSz="962025" eaLnBrk="1" hangingPunct="1">
              <a:lnSpc>
                <a:spcPct val="90000"/>
              </a:lnSpc>
            </a:pPr>
            <a:r>
              <a:rPr lang="en-GB" sz="2400" smtClean="0"/>
              <a:t>Comfort;</a:t>
            </a:r>
          </a:p>
          <a:p>
            <a:pPr marL="1089025" lvl="1" indent="-479425" defTabSz="962025" eaLnBrk="1" hangingPunct="1">
              <a:lnSpc>
                <a:spcPct val="90000"/>
              </a:lnSpc>
            </a:pPr>
            <a:r>
              <a:rPr lang="en-GB" sz="2400" smtClean="0"/>
              <a:t>Privacy;</a:t>
            </a:r>
          </a:p>
          <a:p>
            <a:pPr marL="1089025" lvl="1" indent="-479425" defTabSz="962025" eaLnBrk="1" hangingPunct="1">
              <a:lnSpc>
                <a:spcPct val="90000"/>
              </a:lnSpc>
            </a:pPr>
            <a:r>
              <a:rPr lang="en-GB" sz="2400" smtClean="0"/>
              <a:t>Facilities.</a:t>
            </a:r>
          </a:p>
          <a:p>
            <a:pPr marL="488950" indent="-488950" defTabSz="962025" eaLnBrk="1" hangingPunct="1">
              <a:lnSpc>
                <a:spcPct val="90000"/>
              </a:lnSpc>
            </a:pPr>
            <a:r>
              <a:rPr lang="en-GB" sz="2400" smtClean="0"/>
              <a:t>Health and safety considerations must be taken </a:t>
            </a:r>
            <a:br>
              <a:rPr lang="en-GB" sz="2400" smtClean="0"/>
            </a:br>
            <a:r>
              <a:rPr lang="en-GB" sz="2400" smtClean="0"/>
              <a:t>into account</a:t>
            </a:r>
          </a:p>
          <a:p>
            <a:pPr marL="1089025" lvl="1" indent="-479425" defTabSz="962025" eaLnBrk="1" hangingPunct="1">
              <a:lnSpc>
                <a:spcPct val="90000"/>
              </a:lnSpc>
            </a:pPr>
            <a:r>
              <a:rPr lang="en-GB" sz="2400" smtClean="0"/>
              <a:t>Lighting;</a:t>
            </a:r>
          </a:p>
          <a:p>
            <a:pPr marL="1089025" lvl="1" indent="-479425" defTabSz="962025" eaLnBrk="1" hangingPunct="1">
              <a:lnSpc>
                <a:spcPct val="90000"/>
              </a:lnSpc>
            </a:pPr>
            <a:r>
              <a:rPr lang="en-GB" sz="2400" smtClean="0"/>
              <a:t>Heating;</a:t>
            </a:r>
          </a:p>
          <a:p>
            <a:pPr marL="1089025" lvl="1" indent="-479425" defTabSz="962025" eaLnBrk="1" hangingPunct="1">
              <a:lnSpc>
                <a:spcPct val="90000"/>
              </a:lnSpc>
            </a:pPr>
            <a:r>
              <a:rPr lang="en-GB" sz="2400" smtClean="0"/>
              <a:t>Furniture.</a:t>
            </a:r>
          </a:p>
        </p:txBody>
      </p:sp>
      <p:sp>
        <p:nvSpPr>
          <p:cNvPr id="84994" name="Slide Number Placeholder 5"/>
          <p:cNvSpPr>
            <a:spLocks noGrp="1"/>
          </p:cNvSpPr>
          <p:nvPr>
            <p:ph type="sldNum" sz="quarter" idx="12"/>
          </p:nvPr>
        </p:nvSpPr>
        <p:spPr>
          <a:noFill/>
        </p:spPr>
        <p:txBody>
          <a:bodyPr/>
          <a:lstStyle/>
          <a:p>
            <a:fld id="{EDC463BC-7E31-4C30-AFC5-96AC3635E4D6}" type="slidenum">
              <a:rPr lang="en-US" smtClean="0"/>
              <a:pPr/>
              <a:t>71</a:t>
            </a:fld>
            <a:endParaRPr lang="en-US" smtClean="0"/>
          </a:p>
        </p:txBody>
      </p:sp>
    </p:spTree>
  </p:cSld>
  <p:clrMapOvr>
    <a:masterClrMapping/>
  </p:clrMapOvr>
  <p:transition advTm="20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type="title"/>
          </p:nvPr>
        </p:nvSpPr>
        <p:spPr>
          <a:noFill/>
        </p:spPr>
        <p:txBody>
          <a:bodyPr lIns="90840" tIns="44623" rIns="90840" bIns="44623"/>
          <a:lstStyle/>
          <a:p>
            <a:pPr eaLnBrk="1" hangingPunct="1"/>
            <a:r>
              <a:rPr lang="en-GB" smtClean="0"/>
              <a:t>Environmental factors</a:t>
            </a:r>
          </a:p>
        </p:txBody>
      </p:sp>
      <p:sp>
        <p:nvSpPr>
          <p:cNvPr id="86019" name="Rectangle 2"/>
          <p:cNvSpPr>
            <a:spLocks noGrp="1" noChangeArrowheads="1"/>
          </p:cNvSpPr>
          <p:nvPr>
            <p:ph idx="1"/>
          </p:nvPr>
        </p:nvSpPr>
        <p:spPr>
          <a:noFill/>
        </p:spPr>
        <p:txBody>
          <a:bodyPr lIns="90840" tIns="44623" rIns="90840" bIns="44623"/>
          <a:lstStyle/>
          <a:p>
            <a:pPr eaLnBrk="1" hangingPunct="1"/>
            <a:r>
              <a:rPr lang="en-GB" sz="2800" smtClean="0"/>
              <a:t>Privacy - each engineer requires an area for </a:t>
            </a:r>
            <a:br>
              <a:rPr lang="en-GB" sz="2800" smtClean="0"/>
            </a:br>
            <a:r>
              <a:rPr lang="en-GB" sz="2800" smtClean="0"/>
              <a:t>uninterrupted work.</a:t>
            </a:r>
          </a:p>
          <a:p>
            <a:pPr eaLnBrk="1" hangingPunct="1"/>
            <a:r>
              <a:rPr lang="en-GB" sz="2800" smtClean="0"/>
              <a:t>Outside awareness - people prefer to work in </a:t>
            </a:r>
            <a:br>
              <a:rPr lang="en-GB" sz="2800" smtClean="0"/>
            </a:br>
            <a:r>
              <a:rPr lang="en-GB" sz="2800" smtClean="0"/>
              <a:t>natural light.</a:t>
            </a:r>
          </a:p>
          <a:p>
            <a:pPr eaLnBrk="1" hangingPunct="1"/>
            <a:r>
              <a:rPr lang="en-GB" sz="2800" smtClean="0"/>
              <a:t>Personalization - individuals adopt different </a:t>
            </a:r>
            <a:br>
              <a:rPr lang="en-GB" sz="2800" smtClean="0"/>
            </a:br>
            <a:r>
              <a:rPr lang="en-GB" sz="2800" smtClean="0"/>
              <a:t>working practices and like to organize their </a:t>
            </a:r>
            <a:br>
              <a:rPr lang="en-GB" sz="2800" smtClean="0"/>
            </a:br>
            <a:r>
              <a:rPr lang="en-GB" sz="2800" smtClean="0"/>
              <a:t>environment in different ways.</a:t>
            </a:r>
          </a:p>
        </p:txBody>
      </p:sp>
      <p:sp>
        <p:nvSpPr>
          <p:cNvPr id="86018" name="Slide Number Placeholder 5"/>
          <p:cNvSpPr>
            <a:spLocks noGrp="1"/>
          </p:cNvSpPr>
          <p:nvPr>
            <p:ph type="sldNum" sz="quarter" idx="12"/>
          </p:nvPr>
        </p:nvSpPr>
        <p:spPr>
          <a:noFill/>
        </p:spPr>
        <p:txBody>
          <a:bodyPr/>
          <a:lstStyle/>
          <a:p>
            <a:fld id="{C61E3FCA-D1AC-4C83-9851-3C781B18EADF}" type="slidenum">
              <a:rPr lang="en-US" smtClean="0"/>
              <a:pPr/>
              <a:t>72</a:t>
            </a:fld>
            <a:endParaRPr lang="en-US" smtClean="0"/>
          </a:p>
        </p:txBody>
      </p:sp>
    </p:spTree>
  </p:cSld>
  <p:clrMapOvr>
    <a:masterClrMapping/>
  </p:clrMapOvr>
  <p:transition advTm="2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en-GB" smtClean="0"/>
              <a:t>Workspace organisation</a:t>
            </a:r>
          </a:p>
        </p:txBody>
      </p:sp>
      <p:sp>
        <p:nvSpPr>
          <p:cNvPr id="87044" name="Rectangle 3"/>
          <p:cNvSpPr>
            <a:spLocks noGrp="1" noChangeArrowheads="1"/>
          </p:cNvSpPr>
          <p:nvPr>
            <p:ph idx="1"/>
          </p:nvPr>
        </p:nvSpPr>
        <p:spPr/>
        <p:txBody>
          <a:bodyPr/>
          <a:lstStyle/>
          <a:p>
            <a:pPr eaLnBrk="1" hangingPunct="1"/>
            <a:r>
              <a:rPr lang="en-GB" smtClean="0"/>
              <a:t>Workspaces should provide private spaces where people can work without interruption</a:t>
            </a:r>
          </a:p>
          <a:p>
            <a:pPr lvl="1" eaLnBrk="1" hangingPunct="1"/>
            <a:r>
              <a:rPr lang="en-GB" smtClean="0"/>
              <a:t>Providing individual offices for staff has been shown to increase productivity.</a:t>
            </a:r>
          </a:p>
          <a:p>
            <a:pPr eaLnBrk="1" hangingPunct="1"/>
            <a:r>
              <a:rPr lang="en-GB" smtClean="0"/>
              <a:t>However, teams working together also require spaces where formal and informal meetings can be held.</a:t>
            </a:r>
          </a:p>
        </p:txBody>
      </p:sp>
      <p:sp>
        <p:nvSpPr>
          <p:cNvPr id="87042" name="Slide Number Placeholder 5"/>
          <p:cNvSpPr>
            <a:spLocks noGrp="1"/>
          </p:cNvSpPr>
          <p:nvPr>
            <p:ph type="sldNum" sz="quarter" idx="12"/>
          </p:nvPr>
        </p:nvSpPr>
        <p:spPr>
          <a:noFill/>
        </p:spPr>
        <p:txBody>
          <a:bodyPr/>
          <a:lstStyle/>
          <a:p>
            <a:fld id="{91EB796C-5185-4FCC-9B87-D4A7A3A89476}" type="slidenum">
              <a:rPr lang="en-US" smtClean="0"/>
              <a:pPr/>
              <a:t>73</a:t>
            </a:fld>
            <a:endParaRPr lang="en-US"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noFill/>
        </p:spPr>
        <p:txBody>
          <a:bodyPr lIns="90840" tIns="44623" rIns="90840" bIns="44623"/>
          <a:lstStyle/>
          <a:p>
            <a:pPr eaLnBrk="1" hangingPunct="1"/>
            <a:r>
              <a:rPr lang="en-GB" smtClean="0"/>
              <a:t>Office layout</a:t>
            </a:r>
          </a:p>
        </p:txBody>
      </p:sp>
      <p:sp>
        <p:nvSpPr>
          <p:cNvPr id="88066" name="Slide Number Placeholder 5"/>
          <p:cNvSpPr>
            <a:spLocks noGrp="1"/>
          </p:cNvSpPr>
          <p:nvPr>
            <p:ph type="sldNum" sz="quarter" idx="12"/>
          </p:nvPr>
        </p:nvSpPr>
        <p:spPr>
          <a:noFill/>
        </p:spPr>
        <p:txBody>
          <a:bodyPr/>
          <a:lstStyle/>
          <a:p>
            <a:fld id="{E4C212FF-1ED7-4055-923D-95B911AD455A}" type="slidenum">
              <a:rPr lang="en-US" smtClean="0"/>
              <a:pPr/>
              <a:t>74</a:t>
            </a:fld>
            <a:endParaRPr lang="en-US" smtClean="0"/>
          </a:p>
        </p:txBody>
      </p:sp>
      <p:sp>
        <p:nvSpPr>
          <p:cNvPr id="88068" name="Rectangle 3"/>
          <p:cNvSpPr>
            <a:spLocks noChangeArrowheads="1"/>
          </p:cNvSpPr>
          <p:nvPr/>
        </p:nvSpPr>
        <p:spPr bwMode="auto">
          <a:xfrm>
            <a:off x="381000" y="2057400"/>
            <a:ext cx="8458200" cy="4267200"/>
          </a:xfrm>
          <a:prstGeom prst="rect">
            <a:avLst/>
          </a:prstGeom>
          <a:solidFill>
            <a:srgbClr val="CCFFFF"/>
          </a:solidFill>
          <a:ln w="12700">
            <a:noFill/>
            <a:miter lim="800000"/>
            <a:headEnd/>
            <a:tailEnd/>
          </a:ln>
        </p:spPr>
        <p:txBody>
          <a:bodyPr wrap="none" anchor="ctr"/>
          <a:lstStyle/>
          <a:p>
            <a:endParaRPr lang="en-US"/>
          </a:p>
        </p:txBody>
      </p:sp>
      <p:pic>
        <p:nvPicPr>
          <p:cNvPr id="88069" name="Picture 4" descr="25.7 room-grouping.eps                                         0010A886Macintosh HD                   B8AA5F2E:"/>
          <p:cNvPicPr>
            <a:picLocks noChangeAspect="1" noChangeArrowheads="1"/>
          </p:cNvPicPr>
          <p:nvPr/>
        </p:nvPicPr>
        <p:blipFill>
          <a:blip r:embed="rId3" cstate="print"/>
          <a:srcRect/>
          <a:stretch>
            <a:fillRect/>
          </a:stretch>
        </p:blipFill>
        <p:spPr bwMode="auto">
          <a:xfrm>
            <a:off x="1752600" y="2286000"/>
            <a:ext cx="6324600" cy="3910013"/>
          </a:xfrm>
          <a:prstGeom prst="rect">
            <a:avLst/>
          </a:prstGeom>
          <a:noFill/>
          <a:ln w="9525">
            <a:noFill/>
            <a:miter lim="800000"/>
            <a:headEnd/>
            <a:tailEnd/>
          </a:ln>
        </p:spPr>
      </p:pic>
    </p:spTree>
  </p:cSld>
  <p:clrMapOvr>
    <a:masterClrMapping/>
  </p:clrMapOvr>
  <p:transition advTm="2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GB" sz="3600" smtClean="0"/>
              <a:t>The People Capability Maturity Model</a:t>
            </a:r>
            <a:endParaRPr lang="en-GB" smtClean="0"/>
          </a:p>
        </p:txBody>
      </p:sp>
      <p:sp>
        <p:nvSpPr>
          <p:cNvPr id="89092" name="Rectangle 3"/>
          <p:cNvSpPr>
            <a:spLocks noGrp="1" noChangeArrowheads="1"/>
          </p:cNvSpPr>
          <p:nvPr>
            <p:ph idx="1"/>
          </p:nvPr>
        </p:nvSpPr>
        <p:spPr/>
        <p:txBody>
          <a:bodyPr/>
          <a:lstStyle/>
          <a:p>
            <a:pPr eaLnBrk="1" hangingPunct="1"/>
            <a:r>
              <a:rPr lang="en-GB" smtClean="0"/>
              <a:t>Intended as a framework for managing the development of people involved in software development.</a:t>
            </a:r>
          </a:p>
        </p:txBody>
      </p:sp>
      <p:sp>
        <p:nvSpPr>
          <p:cNvPr id="89090" name="Slide Number Placeholder 5"/>
          <p:cNvSpPr>
            <a:spLocks noGrp="1"/>
          </p:cNvSpPr>
          <p:nvPr>
            <p:ph type="sldNum" sz="quarter" idx="12"/>
          </p:nvPr>
        </p:nvSpPr>
        <p:spPr>
          <a:noFill/>
        </p:spPr>
        <p:txBody>
          <a:bodyPr/>
          <a:lstStyle/>
          <a:p>
            <a:fld id="{611BFA94-F8F9-4D6D-B6E7-850BC71EED28}" type="slidenum">
              <a:rPr lang="en-US" smtClean="0"/>
              <a:pPr/>
              <a:t>75</a:t>
            </a:fld>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n-GB" smtClean="0"/>
              <a:t>P-CMM Objectives</a:t>
            </a:r>
          </a:p>
        </p:txBody>
      </p:sp>
      <p:sp>
        <p:nvSpPr>
          <p:cNvPr id="90116" name="Rectangle 3"/>
          <p:cNvSpPr>
            <a:spLocks noGrp="1" noChangeArrowheads="1"/>
          </p:cNvSpPr>
          <p:nvPr>
            <p:ph idx="1"/>
          </p:nvPr>
        </p:nvSpPr>
        <p:spPr/>
        <p:txBody>
          <a:bodyPr/>
          <a:lstStyle/>
          <a:p>
            <a:pPr marL="488950" indent="-488950" defTabSz="962025" eaLnBrk="1" hangingPunct="1">
              <a:lnSpc>
                <a:spcPct val="90000"/>
              </a:lnSpc>
            </a:pPr>
            <a:r>
              <a:rPr lang="en-GB" sz="2800" smtClean="0"/>
              <a:t>To improve organisational capability by improving workforce capability.</a:t>
            </a:r>
          </a:p>
          <a:p>
            <a:pPr marL="488950" indent="-488950" defTabSz="962025" eaLnBrk="1" hangingPunct="1">
              <a:lnSpc>
                <a:spcPct val="90000"/>
              </a:lnSpc>
            </a:pPr>
            <a:r>
              <a:rPr lang="en-GB" sz="2800" smtClean="0"/>
              <a:t>To ensure that software development capability is not reliant on a small number of individuals.</a:t>
            </a:r>
          </a:p>
          <a:p>
            <a:pPr marL="488950" indent="-488950" defTabSz="962025" eaLnBrk="1" hangingPunct="1">
              <a:lnSpc>
                <a:spcPct val="90000"/>
              </a:lnSpc>
            </a:pPr>
            <a:r>
              <a:rPr lang="en-GB" sz="2800" smtClean="0"/>
              <a:t>To align the motivation of individuals with that of the organisation.</a:t>
            </a:r>
          </a:p>
          <a:p>
            <a:pPr marL="488950" indent="-488950" defTabSz="962025" eaLnBrk="1" hangingPunct="1">
              <a:lnSpc>
                <a:spcPct val="90000"/>
              </a:lnSpc>
            </a:pPr>
            <a:r>
              <a:rPr lang="en-GB" sz="2800" smtClean="0"/>
              <a:t>To help retain people with critical knowledge and skills.</a:t>
            </a:r>
          </a:p>
        </p:txBody>
      </p:sp>
      <p:sp>
        <p:nvSpPr>
          <p:cNvPr id="90114" name="Slide Number Placeholder 5"/>
          <p:cNvSpPr>
            <a:spLocks noGrp="1"/>
          </p:cNvSpPr>
          <p:nvPr>
            <p:ph type="sldNum" sz="quarter" idx="12"/>
          </p:nvPr>
        </p:nvSpPr>
        <p:spPr>
          <a:noFill/>
        </p:spPr>
        <p:txBody>
          <a:bodyPr/>
          <a:lstStyle/>
          <a:p>
            <a:fld id="{005BFDA2-FC3F-400D-9D02-47082AD2315B}" type="slidenum">
              <a:rPr lang="en-US" smtClean="0"/>
              <a:pPr/>
              <a:t>76</a:t>
            </a:fld>
            <a:endParaRPr 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en-US" smtClean="0"/>
              <a:t>P-CMM levels</a:t>
            </a:r>
          </a:p>
        </p:txBody>
      </p:sp>
      <p:sp>
        <p:nvSpPr>
          <p:cNvPr id="91140" name="Rectangle 3"/>
          <p:cNvSpPr>
            <a:spLocks noGrp="1" noChangeArrowheads="1"/>
          </p:cNvSpPr>
          <p:nvPr>
            <p:ph idx="1"/>
          </p:nvPr>
        </p:nvSpPr>
        <p:spPr/>
        <p:txBody>
          <a:bodyPr/>
          <a:lstStyle/>
          <a:p>
            <a:pPr eaLnBrk="1" hangingPunct="1">
              <a:lnSpc>
                <a:spcPct val="90000"/>
              </a:lnSpc>
            </a:pPr>
            <a:r>
              <a:rPr lang="en-GB" sz="2800" smtClean="0"/>
              <a:t>Five stage model</a:t>
            </a:r>
          </a:p>
          <a:p>
            <a:pPr lvl="1" eaLnBrk="1" hangingPunct="1">
              <a:lnSpc>
                <a:spcPct val="90000"/>
              </a:lnSpc>
            </a:pPr>
            <a:r>
              <a:rPr lang="en-GB" sz="2400" smtClean="0"/>
              <a:t>Initial. Ad-hoc people management</a:t>
            </a:r>
          </a:p>
          <a:p>
            <a:pPr lvl="1" eaLnBrk="1" hangingPunct="1">
              <a:lnSpc>
                <a:spcPct val="90000"/>
              </a:lnSpc>
            </a:pPr>
            <a:r>
              <a:rPr lang="en-GB" sz="2400" smtClean="0"/>
              <a:t>Repeatable. Policies developed for capability improvement</a:t>
            </a:r>
          </a:p>
          <a:p>
            <a:pPr lvl="1" eaLnBrk="1" hangingPunct="1">
              <a:lnSpc>
                <a:spcPct val="90000"/>
              </a:lnSpc>
            </a:pPr>
            <a:r>
              <a:rPr lang="en-GB" sz="2400" smtClean="0"/>
              <a:t>Defined. Standardised people management across the organisation</a:t>
            </a:r>
          </a:p>
          <a:p>
            <a:pPr lvl="1" eaLnBrk="1" hangingPunct="1">
              <a:lnSpc>
                <a:spcPct val="90000"/>
              </a:lnSpc>
            </a:pPr>
            <a:r>
              <a:rPr lang="en-GB" sz="2400" smtClean="0"/>
              <a:t>Managed. Quantitative goals for people management in place</a:t>
            </a:r>
          </a:p>
          <a:p>
            <a:pPr lvl="1" eaLnBrk="1" hangingPunct="1">
              <a:lnSpc>
                <a:spcPct val="90000"/>
              </a:lnSpc>
            </a:pPr>
            <a:r>
              <a:rPr lang="en-GB" sz="2400" smtClean="0"/>
              <a:t>Optimizing. Continuous focus on improving individual competence and workforce motivation</a:t>
            </a:r>
            <a:endParaRPr lang="en-US" sz="2400" smtClean="0"/>
          </a:p>
        </p:txBody>
      </p:sp>
      <p:sp>
        <p:nvSpPr>
          <p:cNvPr id="91138" name="Slide Number Placeholder 5"/>
          <p:cNvSpPr>
            <a:spLocks noGrp="1"/>
          </p:cNvSpPr>
          <p:nvPr>
            <p:ph type="sldNum" sz="quarter" idx="12"/>
          </p:nvPr>
        </p:nvSpPr>
        <p:spPr>
          <a:noFill/>
        </p:spPr>
        <p:txBody>
          <a:bodyPr/>
          <a:lstStyle/>
          <a:p>
            <a:fld id="{01911246-990C-4FAF-9DF7-B4CDF91A0BC1}" type="slidenum">
              <a:rPr lang="en-US" smtClean="0"/>
              <a:pPr/>
              <a:t>77</a:t>
            </a:fld>
            <a:endParaRPr 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1066800" y="0"/>
            <a:ext cx="7793038" cy="685800"/>
          </a:xfrm>
        </p:spPr>
        <p:txBody>
          <a:bodyPr/>
          <a:lstStyle/>
          <a:p>
            <a:pPr eaLnBrk="1" hangingPunct="1"/>
            <a:r>
              <a:rPr lang="en-US" smtClean="0"/>
              <a:t>The people capability model</a:t>
            </a:r>
          </a:p>
        </p:txBody>
      </p:sp>
      <p:sp>
        <p:nvSpPr>
          <p:cNvPr id="92162" name="Slide Number Placeholder 5"/>
          <p:cNvSpPr>
            <a:spLocks noGrp="1"/>
          </p:cNvSpPr>
          <p:nvPr>
            <p:ph type="sldNum" sz="quarter" idx="12"/>
          </p:nvPr>
        </p:nvSpPr>
        <p:spPr>
          <a:noFill/>
        </p:spPr>
        <p:txBody>
          <a:bodyPr/>
          <a:lstStyle/>
          <a:p>
            <a:fld id="{6A0C0AD0-09A4-4B20-AA0D-0532F587AFE5}" type="slidenum">
              <a:rPr lang="en-US" smtClean="0"/>
              <a:pPr/>
              <a:t>78</a:t>
            </a:fld>
            <a:endParaRPr lang="en-US" smtClean="0"/>
          </a:p>
        </p:txBody>
      </p:sp>
      <p:sp>
        <p:nvSpPr>
          <p:cNvPr id="92164" name="Rectangle 3"/>
          <p:cNvSpPr>
            <a:spLocks noChangeArrowheads="1"/>
          </p:cNvSpPr>
          <p:nvPr/>
        </p:nvSpPr>
        <p:spPr bwMode="auto">
          <a:xfrm>
            <a:off x="0" y="685800"/>
            <a:ext cx="8839200" cy="5791200"/>
          </a:xfrm>
          <a:prstGeom prst="rect">
            <a:avLst/>
          </a:prstGeom>
          <a:solidFill>
            <a:srgbClr val="CCFFFF"/>
          </a:solidFill>
          <a:ln w="12700">
            <a:noFill/>
            <a:miter lim="800000"/>
            <a:headEnd/>
            <a:tailEnd/>
          </a:ln>
        </p:spPr>
        <p:txBody>
          <a:bodyPr wrap="none" anchor="ctr"/>
          <a:lstStyle/>
          <a:p>
            <a:endParaRPr lang="en-US"/>
          </a:p>
        </p:txBody>
      </p:sp>
      <p:pic>
        <p:nvPicPr>
          <p:cNvPr id="92165" name="Picture 4" descr="25.9 P-CMM.eps                                                 0010A886Macintosh HD                   B8AA5F2E:"/>
          <p:cNvPicPr>
            <a:picLocks noChangeAspect="1" noChangeArrowheads="1"/>
          </p:cNvPicPr>
          <p:nvPr/>
        </p:nvPicPr>
        <p:blipFill>
          <a:blip r:embed="rId2" cstate="print"/>
          <a:srcRect/>
          <a:stretch>
            <a:fillRect/>
          </a:stretch>
        </p:blipFill>
        <p:spPr bwMode="auto">
          <a:xfrm>
            <a:off x="762000" y="762000"/>
            <a:ext cx="7543800" cy="56388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1295400" y="263525"/>
            <a:ext cx="7351713" cy="1108075"/>
          </a:xfrm>
        </p:spPr>
        <p:txBody>
          <a:bodyPr/>
          <a:lstStyle/>
          <a:p>
            <a:pPr eaLnBrk="1" hangingPunct="1"/>
            <a:r>
              <a:rPr lang="en-GB" smtClean="0"/>
              <a:t>Fundamental estimation questions</a:t>
            </a:r>
          </a:p>
        </p:txBody>
      </p:sp>
      <p:sp>
        <p:nvSpPr>
          <p:cNvPr id="93188" name="Rectangle 3"/>
          <p:cNvSpPr>
            <a:spLocks noGrp="1" noChangeArrowheads="1"/>
          </p:cNvSpPr>
          <p:nvPr>
            <p:ph idx="1"/>
          </p:nvPr>
        </p:nvSpPr>
        <p:spPr/>
        <p:txBody>
          <a:bodyPr/>
          <a:lstStyle/>
          <a:p>
            <a:pPr eaLnBrk="1" hangingPunct="1"/>
            <a:r>
              <a:rPr lang="en-GB" smtClean="0"/>
              <a:t>How much effort is required to complete an activity?</a:t>
            </a:r>
          </a:p>
          <a:p>
            <a:pPr eaLnBrk="1" hangingPunct="1"/>
            <a:r>
              <a:rPr lang="en-GB" smtClean="0"/>
              <a:t>How much calendar time is needed to complete an activity?</a:t>
            </a:r>
          </a:p>
          <a:p>
            <a:pPr eaLnBrk="1" hangingPunct="1"/>
            <a:r>
              <a:rPr lang="en-GB" smtClean="0"/>
              <a:t>What is the total cost of an activity?</a:t>
            </a:r>
          </a:p>
          <a:p>
            <a:pPr eaLnBrk="1" hangingPunct="1"/>
            <a:r>
              <a:rPr lang="en-GB" smtClean="0"/>
              <a:t>Project estimation and scheduling are interleaved management activities.</a:t>
            </a:r>
          </a:p>
        </p:txBody>
      </p:sp>
      <p:sp>
        <p:nvSpPr>
          <p:cNvPr id="93186" name="Slide Number Placeholder 5"/>
          <p:cNvSpPr>
            <a:spLocks noGrp="1"/>
          </p:cNvSpPr>
          <p:nvPr>
            <p:ph type="sldNum" sz="quarter" idx="12"/>
          </p:nvPr>
        </p:nvSpPr>
        <p:spPr>
          <a:noFill/>
        </p:spPr>
        <p:txBody>
          <a:bodyPr/>
          <a:lstStyle/>
          <a:p>
            <a:fld id="{59D94FE2-40C8-43FE-9FB5-9D790E66691E}" type="slidenum">
              <a:rPr lang="en-US" smtClean="0"/>
              <a:pPr/>
              <a:t>79</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Management activities</a:t>
            </a:r>
          </a:p>
        </p:txBody>
      </p:sp>
      <p:sp>
        <p:nvSpPr>
          <p:cNvPr id="36867" name="Rectangle 2"/>
          <p:cNvSpPr>
            <a:spLocks noGrp="1" noChangeArrowheads="1"/>
          </p:cNvSpPr>
          <p:nvPr>
            <p:ph idx="1"/>
          </p:nvPr>
        </p:nvSpPr>
        <p:spPr>
          <a:noFill/>
        </p:spPr>
        <p:txBody>
          <a:bodyPr lIns="90840" tIns="44623" rIns="90840" bIns="44623"/>
          <a:lstStyle/>
          <a:p>
            <a:pPr eaLnBrk="1" hangingPunct="1"/>
            <a:r>
              <a:rPr lang="en-GB" smtClean="0"/>
              <a:t>Proposal writing.</a:t>
            </a:r>
          </a:p>
          <a:p>
            <a:pPr eaLnBrk="1" hangingPunct="1"/>
            <a:r>
              <a:rPr lang="en-GB" smtClean="0"/>
              <a:t>Project planning and scheduling.</a:t>
            </a:r>
          </a:p>
          <a:p>
            <a:pPr eaLnBrk="1" hangingPunct="1"/>
            <a:r>
              <a:rPr lang="en-GB" smtClean="0"/>
              <a:t>Project costing.</a:t>
            </a:r>
          </a:p>
          <a:p>
            <a:pPr eaLnBrk="1" hangingPunct="1"/>
            <a:r>
              <a:rPr lang="en-GB" smtClean="0"/>
              <a:t>Project monitoring and reviews.</a:t>
            </a:r>
          </a:p>
          <a:p>
            <a:pPr eaLnBrk="1" hangingPunct="1"/>
            <a:r>
              <a:rPr lang="en-GB" smtClean="0"/>
              <a:t>Personnel selection and evaluation.</a:t>
            </a:r>
          </a:p>
          <a:p>
            <a:pPr eaLnBrk="1" hangingPunct="1"/>
            <a:r>
              <a:rPr lang="en-GB" smtClean="0"/>
              <a:t>Report writing and presentations.</a:t>
            </a:r>
          </a:p>
        </p:txBody>
      </p:sp>
      <p:sp>
        <p:nvSpPr>
          <p:cNvPr id="36866" name="Slide Number Placeholder 5"/>
          <p:cNvSpPr>
            <a:spLocks noGrp="1"/>
          </p:cNvSpPr>
          <p:nvPr>
            <p:ph type="sldNum" sz="quarter" idx="12"/>
          </p:nvPr>
        </p:nvSpPr>
        <p:spPr>
          <a:noFill/>
        </p:spPr>
        <p:txBody>
          <a:bodyPr/>
          <a:lstStyle/>
          <a:p>
            <a:fld id="{11621B88-16D6-441A-9C5C-12937E7B05C7}" type="slidenum">
              <a:rPr lang="en-US" smtClean="0"/>
              <a:pPr/>
              <a:t>8</a:t>
            </a:fld>
            <a:endParaRPr lang="en-US" smtClean="0"/>
          </a:p>
        </p:txBody>
      </p:sp>
    </p:spTree>
  </p:cSld>
  <p:clrMapOvr>
    <a:masterClrMapping/>
  </p:clrMapOvr>
  <p:transition advTm="2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noFill/>
        </p:spPr>
        <p:txBody>
          <a:bodyPr lIns="90840" tIns="44623" rIns="90840" bIns="44623"/>
          <a:lstStyle/>
          <a:p>
            <a:pPr eaLnBrk="1" hangingPunct="1"/>
            <a:r>
              <a:rPr lang="en-GB" smtClean="0"/>
              <a:t>Software cost components</a:t>
            </a:r>
          </a:p>
        </p:txBody>
      </p:sp>
      <p:sp>
        <p:nvSpPr>
          <p:cNvPr id="94212" name="Rectangle 3"/>
          <p:cNvSpPr>
            <a:spLocks noGrp="1" noChangeArrowheads="1"/>
          </p:cNvSpPr>
          <p:nvPr>
            <p:ph idx="1"/>
          </p:nvPr>
        </p:nvSpPr>
        <p:spPr>
          <a:noFill/>
        </p:spPr>
        <p:txBody>
          <a:bodyPr lIns="90840" tIns="44623" rIns="90840" bIns="44623"/>
          <a:lstStyle/>
          <a:p>
            <a:pPr marL="488950" indent="-488950" defTabSz="962025" eaLnBrk="1" hangingPunct="1"/>
            <a:r>
              <a:rPr lang="en-GB" sz="2000" smtClean="0"/>
              <a:t>Hardware and software costs.</a:t>
            </a:r>
          </a:p>
          <a:p>
            <a:pPr marL="488950" indent="-488950" defTabSz="962025" eaLnBrk="1" hangingPunct="1"/>
            <a:r>
              <a:rPr lang="en-GB" sz="2000" smtClean="0"/>
              <a:t>Travel and training costs.</a:t>
            </a:r>
          </a:p>
          <a:p>
            <a:pPr marL="488950" indent="-488950" defTabSz="962025" eaLnBrk="1" hangingPunct="1"/>
            <a:r>
              <a:rPr lang="en-GB" sz="2000" smtClean="0"/>
              <a:t>Effort costs  (the dominant factor in most </a:t>
            </a:r>
            <a:br>
              <a:rPr lang="en-GB" sz="2000" smtClean="0"/>
            </a:br>
            <a:r>
              <a:rPr lang="en-GB" sz="2000" smtClean="0"/>
              <a:t>projects)</a:t>
            </a:r>
          </a:p>
          <a:p>
            <a:pPr marL="1089025" lvl="1" indent="-479425" defTabSz="962025" eaLnBrk="1" hangingPunct="1"/>
            <a:r>
              <a:rPr lang="en-GB" sz="2000" smtClean="0"/>
              <a:t>The salaries of engineers involved in the project;</a:t>
            </a:r>
          </a:p>
          <a:p>
            <a:pPr marL="1089025" lvl="1" indent="-479425" defTabSz="962025" eaLnBrk="1" hangingPunct="1"/>
            <a:r>
              <a:rPr lang="en-GB" sz="2000" smtClean="0"/>
              <a:t>Social and insurance costs.</a:t>
            </a:r>
          </a:p>
          <a:p>
            <a:pPr marL="488950" indent="-488950" defTabSz="962025" eaLnBrk="1" hangingPunct="1"/>
            <a:r>
              <a:rPr lang="en-GB" sz="2000" smtClean="0"/>
              <a:t>Effort costs must take overheads into account</a:t>
            </a:r>
          </a:p>
          <a:p>
            <a:pPr marL="1089025" lvl="1" indent="-479425" defTabSz="962025" eaLnBrk="1" hangingPunct="1"/>
            <a:r>
              <a:rPr lang="en-GB" sz="2000" smtClean="0"/>
              <a:t>Costs of building, heating, lighting.</a:t>
            </a:r>
          </a:p>
          <a:p>
            <a:pPr marL="1089025" lvl="1" indent="-479425" defTabSz="962025" eaLnBrk="1" hangingPunct="1"/>
            <a:r>
              <a:rPr lang="en-GB" sz="2000" smtClean="0"/>
              <a:t>Costs of networking and communications.</a:t>
            </a:r>
          </a:p>
          <a:p>
            <a:pPr marL="1089025" lvl="1" indent="-479425" defTabSz="962025" eaLnBrk="1" hangingPunct="1"/>
            <a:r>
              <a:rPr lang="en-GB" sz="2000" smtClean="0"/>
              <a:t>Costs of shared facilities (e.g library, staff restaurant, etc.).</a:t>
            </a:r>
          </a:p>
        </p:txBody>
      </p:sp>
      <p:sp>
        <p:nvSpPr>
          <p:cNvPr id="94210" name="Slide Number Placeholder 5"/>
          <p:cNvSpPr>
            <a:spLocks noGrp="1"/>
          </p:cNvSpPr>
          <p:nvPr>
            <p:ph type="sldNum" sz="quarter" idx="12"/>
          </p:nvPr>
        </p:nvSpPr>
        <p:spPr>
          <a:noFill/>
        </p:spPr>
        <p:txBody>
          <a:bodyPr/>
          <a:lstStyle/>
          <a:p>
            <a:fld id="{DCB11847-EA69-47AF-918D-7007C4EEF898}" type="slidenum">
              <a:rPr lang="en-US" smtClean="0"/>
              <a:pPr/>
              <a:t>80</a:t>
            </a:fld>
            <a:endParaRPr lang="en-US" smtClean="0"/>
          </a:p>
        </p:txBody>
      </p:sp>
    </p:spTree>
  </p:cSld>
  <p:clrMapOvr>
    <a:masterClrMapping/>
  </p:clrMapOvr>
  <p:transition advTm="200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noFill/>
        </p:spPr>
        <p:txBody>
          <a:bodyPr lIns="90840" tIns="44623" rIns="90840" bIns="44623"/>
          <a:lstStyle/>
          <a:p>
            <a:pPr eaLnBrk="1" hangingPunct="1"/>
            <a:r>
              <a:rPr lang="en-GB" smtClean="0"/>
              <a:t>Costing and pricing</a:t>
            </a:r>
          </a:p>
        </p:txBody>
      </p:sp>
      <p:sp>
        <p:nvSpPr>
          <p:cNvPr id="95236" name="Rectangle 3"/>
          <p:cNvSpPr>
            <a:spLocks noGrp="1" noChangeArrowheads="1"/>
          </p:cNvSpPr>
          <p:nvPr>
            <p:ph idx="1"/>
          </p:nvPr>
        </p:nvSpPr>
        <p:spPr>
          <a:noFill/>
        </p:spPr>
        <p:txBody>
          <a:bodyPr lIns="90840" tIns="44623" rIns="90840" bIns="44623"/>
          <a:lstStyle/>
          <a:p>
            <a:pPr eaLnBrk="1" hangingPunct="1"/>
            <a:r>
              <a:rPr lang="en-GB" sz="2800" smtClean="0"/>
              <a:t>Estimates are made to discover the cost, to the developer, of producing a software system.</a:t>
            </a:r>
          </a:p>
          <a:p>
            <a:pPr eaLnBrk="1" hangingPunct="1"/>
            <a:r>
              <a:rPr lang="en-GB" sz="2800" smtClean="0"/>
              <a:t>There is not a simple relationship between the development cost and the price charged to the customer.</a:t>
            </a:r>
          </a:p>
          <a:p>
            <a:pPr eaLnBrk="1" hangingPunct="1"/>
            <a:r>
              <a:rPr lang="en-GB" sz="2800" smtClean="0"/>
              <a:t>Broader organisational, economic, political and business considerations influence the price charged.</a:t>
            </a:r>
          </a:p>
        </p:txBody>
      </p:sp>
      <p:sp>
        <p:nvSpPr>
          <p:cNvPr id="95234" name="Slide Number Placeholder 5"/>
          <p:cNvSpPr>
            <a:spLocks noGrp="1"/>
          </p:cNvSpPr>
          <p:nvPr>
            <p:ph type="sldNum" sz="quarter" idx="12"/>
          </p:nvPr>
        </p:nvSpPr>
        <p:spPr>
          <a:noFill/>
        </p:spPr>
        <p:txBody>
          <a:bodyPr/>
          <a:lstStyle/>
          <a:p>
            <a:fld id="{2FFC6F82-6B80-4286-9804-F37512DF5970}" type="slidenum">
              <a:rPr lang="en-US" smtClean="0"/>
              <a:pPr/>
              <a:t>81</a:t>
            </a:fld>
            <a:endParaRPr lang="en-US" smtClean="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noFill/>
        </p:spPr>
        <p:txBody>
          <a:bodyPr lIns="90840" tIns="44623" rIns="90840" bIns="44623"/>
          <a:lstStyle/>
          <a:p>
            <a:pPr eaLnBrk="1" hangingPunct="1"/>
            <a:r>
              <a:rPr lang="en-GB" smtClean="0"/>
              <a:t>Software pricing factors</a:t>
            </a:r>
          </a:p>
        </p:txBody>
      </p:sp>
      <p:sp>
        <p:nvSpPr>
          <p:cNvPr id="17411" name="Slide Number Placeholder 5"/>
          <p:cNvSpPr>
            <a:spLocks noGrp="1"/>
          </p:cNvSpPr>
          <p:nvPr>
            <p:ph type="sldNum" sz="quarter" idx="12"/>
          </p:nvPr>
        </p:nvSpPr>
        <p:spPr>
          <a:noFill/>
        </p:spPr>
        <p:txBody>
          <a:bodyPr/>
          <a:lstStyle/>
          <a:p>
            <a:fld id="{9CCBB826-16A7-4D08-87EE-165F50A9E0C9}" type="slidenum">
              <a:rPr lang="en-US" smtClean="0"/>
              <a:pPr/>
              <a:t>82</a:t>
            </a:fld>
            <a:endParaRPr lang="en-US" smtClean="0"/>
          </a:p>
        </p:txBody>
      </p:sp>
      <p:sp>
        <p:nvSpPr>
          <p:cNvPr id="17413" name="Rectangle 3"/>
          <p:cNvSpPr>
            <a:spLocks noChangeArrowheads="1"/>
          </p:cNvSpPr>
          <p:nvPr/>
        </p:nvSpPr>
        <p:spPr bwMode="auto">
          <a:xfrm>
            <a:off x="1295400" y="1828800"/>
            <a:ext cx="7848600" cy="4648200"/>
          </a:xfrm>
          <a:prstGeom prst="rect">
            <a:avLst/>
          </a:prstGeom>
          <a:solidFill>
            <a:srgbClr val="CCFFFF"/>
          </a:solidFill>
          <a:ln w="12700">
            <a:noFill/>
            <a:miter lim="800000"/>
            <a:headEnd/>
            <a:tailEnd/>
          </a:ln>
        </p:spPr>
        <p:txBody>
          <a:bodyPr wrap="none" anchor="ctr"/>
          <a:lstStyle/>
          <a:p>
            <a:endParaRPr lang="en-US"/>
          </a:p>
        </p:txBody>
      </p:sp>
      <p:graphicFrame>
        <p:nvGraphicFramePr>
          <p:cNvPr id="17410" name="Object 4"/>
          <p:cNvGraphicFramePr>
            <a:graphicFrameLocks noChangeAspect="1"/>
          </p:cNvGraphicFramePr>
          <p:nvPr/>
        </p:nvGraphicFramePr>
        <p:xfrm>
          <a:off x="1981200" y="1828800"/>
          <a:ext cx="6934200" cy="4656138"/>
        </p:xfrm>
        <a:graphic>
          <a:graphicData uri="http://schemas.openxmlformats.org/presentationml/2006/ole">
            <p:oleObj spid="_x0000_s17410" name="Document" r:id="rId3" imgW="5605272" imgH="3121152" progId="Word.Document.8">
              <p:embed/>
            </p:oleObj>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type="title"/>
          </p:nvPr>
        </p:nvSpPr>
        <p:spPr>
          <a:noFill/>
        </p:spPr>
        <p:txBody>
          <a:bodyPr lIns="90840" tIns="44623" rIns="90840" bIns="44623"/>
          <a:lstStyle/>
          <a:p>
            <a:pPr eaLnBrk="1" hangingPunct="1"/>
            <a:r>
              <a:rPr lang="en-GB" smtClean="0"/>
              <a:t>Software productivity</a:t>
            </a:r>
          </a:p>
        </p:txBody>
      </p:sp>
      <p:sp>
        <p:nvSpPr>
          <p:cNvPr id="96259" name="Rectangle 2"/>
          <p:cNvSpPr>
            <a:spLocks noGrp="1" noChangeArrowheads="1"/>
          </p:cNvSpPr>
          <p:nvPr>
            <p:ph idx="1"/>
          </p:nvPr>
        </p:nvSpPr>
        <p:spPr>
          <a:noFill/>
        </p:spPr>
        <p:txBody>
          <a:bodyPr lIns="90840" tIns="44623" rIns="90840" bIns="44623"/>
          <a:lstStyle/>
          <a:p>
            <a:pPr eaLnBrk="1" hangingPunct="1"/>
            <a:r>
              <a:rPr lang="en-GB" sz="2800" smtClean="0"/>
              <a:t>A measure of the rate at which individual </a:t>
            </a:r>
            <a:br>
              <a:rPr lang="en-GB" sz="2800" smtClean="0"/>
            </a:br>
            <a:r>
              <a:rPr lang="en-GB" sz="2800" smtClean="0"/>
              <a:t>engineers involved in software development </a:t>
            </a:r>
            <a:br>
              <a:rPr lang="en-GB" sz="2800" smtClean="0"/>
            </a:br>
            <a:r>
              <a:rPr lang="en-GB" sz="2800" smtClean="0"/>
              <a:t>produce software and associated </a:t>
            </a:r>
            <a:br>
              <a:rPr lang="en-GB" sz="2800" smtClean="0"/>
            </a:br>
            <a:r>
              <a:rPr lang="en-GB" sz="2800" smtClean="0"/>
              <a:t>documentation.</a:t>
            </a:r>
          </a:p>
          <a:p>
            <a:pPr eaLnBrk="1" hangingPunct="1"/>
            <a:r>
              <a:rPr lang="en-GB" sz="2800" smtClean="0"/>
              <a:t>Not quality-oriented although quality assurance is a factor in productivity assessment.</a:t>
            </a:r>
          </a:p>
          <a:p>
            <a:pPr eaLnBrk="1" hangingPunct="1"/>
            <a:r>
              <a:rPr lang="en-GB" sz="2800" smtClean="0"/>
              <a:t>Essentially, we want to measure useful </a:t>
            </a:r>
            <a:br>
              <a:rPr lang="en-GB" sz="2800" smtClean="0"/>
            </a:br>
            <a:r>
              <a:rPr lang="en-GB" sz="2800" smtClean="0"/>
              <a:t>functionality produced per time unit.</a:t>
            </a:r>
          </a:p>
        </p:txBody>
      </p:sp>
      <p:sp>
        <p:nvSpPr>
          <p:cNvPr id="96258" name="Slide Number Placeholder 5"/>
          <p:cNvSpPr>
            <a:spLocks noGrp="1"/>
          </p:cNvSpPr>
          <p:nvPr>
            <p:ph type="sldNum" sz="quarter" idx="12"/>
          </p:nvPr>
        </p:nvSpPr>
        <p:spPr>
          <a:noFill/>
        </p:spPr>
        <p:txBody>
          <a:bodyPr/>
          <a:lstStyle/>
          <a:p>
            <a:fld id="{E0D27C1B-6101-4371-8FC3-466C6E49A0AE}" type="slidenum">
              <a:rPr lang="en-US" smtClean="0"/>
              <a:pPr/>
              <a:t>83</a:t>
            </a:fld>
            <a:endParaRPr lang="en-US" smtClean="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p:cNvSpPr>
            <a:spLocks noGrp="1" noChangeArrowheads="1"/>
          </p:cNvSpPr>
          <p:nvPr>
            <p:ph type="title"/>
          </p:nvPr>
        </p:nvSpPr>
        <p:spPr>
          <a:noFill/>
        </p:spPr>
        <p:txBody>
          <a:bodyPr lIns="90840" tIns="44623" rIns="90840" bIns="44623"/>
          <a:lstStyle/>
          <a:p>
            <a:pPr eaLnBrk="1" hangingPunct="1"/>
            <a:r>
              <a:rPr lang="en-GB" smtClean="0"/>
              <a:t>Productivity measures</a:t>
            </a:r>
          </a:p>
        </p:txBody>
      </p:sp>
      <p:sp>
        <p:nvSpPr>
          <p:cNvPr id="97283" name="Rectangle 2"/>
          <p:cNvSpPr>
            <a:spLocks noGrp="1" noChangeArrowheads="1"/>
          </p:cNvSpPr>
          <p:nvPr>
            <p:ph idx="1"/>
          </p:nvPr>
        </p:nvSpPr>
        <p:spPr>
          <a:noFill/>
        </p:spPr>
        <p:txBody>
          <a:bodyPr lIns="90840" tIns="44623" rIns="90840" bIns="44623"/>
          <a:lstStyle/>
          <a:p>
            <a:pPr eaLnBrk="1" hangingPunct="1"/>
            <a:r>
              <a:rPr lang="en-GB" smtClean="0">
                <a:solidFill>
                  <a:schemeClr val="tx2"/>
                </a:solidFill>
              </a:rPr>
              <a:t>Size related measures</a:t>
            </a:r>
            <a:r>
              <a:rPr lang="en-GB" smtClean="0"/>
              <a:t> based on some output from the software process. This may be lines of delivered source code, object code instructions, etc.</a:t>
            </a:r>
          </a:p>
          <a:p>
            <a:pPr eaLnBrk="1" hangingPunct="1"/>
            <a:r>
              <a:rPr lang="en-GB" smtClean="0">
                <a:solidFill>
                  <a:schemeClr val="tx2"/>
                </a:solidFill>
              </a:rPr>
              <a:t>Function-related measures</a:t>
            </a:r>
            <a:r>
              <a:rPr lang="en-GB" smtClean="0"/>
              <a:t> based on an estimate of the functionality of the delivered software. Function-points are the best known of this type of measure.</a:t>
            </a:r>
          </a:p>
        </p:txBody>
      </p:sp>
      <p:sp>
        <p:nvSpPr>
          <p:cNvPr id="97282" name="Slide Number Placeholder 5"/>
          <p:cNvSpPr>
            <a:spLocks noGrp="1"/>
          </p:cNvSpPr>
          <p:nvPr>
            <p:ph type="sldNum" sz="quarter" idx="12"/>
          </p:nvPr>
        </p:nvSpPr>
        <p:spPr>
          <a:noFill/>
        </p:spPr>
        <p:txBody>
          <a:bodyPr/>
          <a:lstStyle/>
          <a:p>
            <a:fld id="{BDA67382-C993-4522-8A84-96BA5EEDE957}" type="slidenum">
              <a:rPr lang="en-US" smtClean="0"/>
              <a:pPr/>
              <a:t>84</a:t>
            </a:fld>
            <a:endParaRPr lang="en-US" smtClean="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Grp="1" noChangeArrowheads="1"/>
          </p:cNvSpPr>
          <p:nvPr>
            <p:ph type="title"/>
          </p:nvPr>
        </p:nvSpPr>
        <p:spPr>
          <a:noFill/>
        </p:spPr>
        <p:txBody>
          <a:bodyPr lIns="90840" tIns="44623" rIns="90840" bIns="44623"/>
          <a:lstStyle/>
          <a:p>
            <a:pPr eaLnBrk="1" hangingPunct="1"/>
            <a:r>
              <a:rPr lang="en-GB" smtClean="0"/>
              <a:t>Measurement problems</a:t>
            </a:r>
          </a:p>
        </p:txBody>
      </p:sp>
      <p:sp>
        <p:nvSpPr>
          <p:cNvPr id="98307" name="Rectangle 2"/>
          <p:cNvSpPr>
            <a:spLocks noGrp="1" noChangeArrowheads="1"/>
          </p:cNvSpPr>
          <p:nvPr>
            <p:ph idx="1"/>
          </p:nvPr>
        </p:nvSpPr>
        <p:spPr>
          <a:noFill/>
        </p:spPr>
        <p:txBody>
          <a:bodyPr lIns="90840" tIns="44623" rIns="90840" bIns="44623"/>
          <a:lstStyle/>
          <a:p>
            <a:pPr eaLnBrk="1" hangingPunct="1"/>
            <a:r>
              <a:rPr lang="en-GB" sz="2800" smtClean="0"/>
              <a:t>Estimating the size of the measure (e.g. how many function points).</a:t>
            </a:r>
          </a:p>
          <a:p>
            <a:pPr eaLnBrk="1" hangingPunct="1"/>
            <a:r>
              <a:rPr lang="en-GB" sz="2800" smtClean="0"/>
              <a:t>Estimating the total number of programmer </a:t>
            </a:r>
            <a:br>
              <a:rPr lang="en-GB" sz="2800" smtClean="0"/>
            </a:br>
            <a:r>
              <a:rPr lang="en-GB" sz="2800" smtClean="0"/>
              <a:t>months that have elapsed.</a:t>
            </a:r>
          </a:p>
          <a:p>
            <a:pPr eaLnBrk="1" hangingPunct="1"/>
            <a:r>
              <a:rPr lang="en-GB" sz="2800" smtClean="0"/>
              <a:t>Estimating contractor productivity (e.g. </a:t>
            </a:r>
            <a:br>
              <a:rPr lang="en-GB" sz="2800" smtClean="0"/>
            </a:br>
            <a:r>
              <a:rPr lang="en-GB" sz="2800" smtClean="0"/>
              <a:t>documentation team) and incorporating this </a:t>
            </a:r>
            <a:br>
              <a:rPr lang="en-GB" sz="2800" smtClean="0"/>
            </a:br>
            <a:r>
              <a:rPr lang="en-GB" sz="2800" smtClean="0"/>
              <a:t>estimate in overall estimate.</a:t>
            </a:r>
          </a:p>
        </p:txBody>
      </p:sp>
      <p:sp>
        <p:nvSpPr>
          <p:cNvPr id="98306" name="Slide Number Placeholder 5"/>
          <p:cNvSpPr>
            <a:spLocks noGrp="1"/>
          </p:cNvSpPr>
          <p:nvPr>
            <p:ph type="sldNum" sz="quarter" idx="12"/>
          </p:nvPr>
        </p:nvSpPr>
        <p:spPr>
          <a:noFill/>
        </p:spPr>
        <p:txBody>
          <a:bodyPr/>
          <a:lstStyle/>
          <a:p>
            <a:fld id="{BCAA079D-1CDD-439D-AEF0-1F84492BE1CF}" type="slidenum">
              <a:rPr lang="en-US" smtClean="0"/>
              <a:pPr/>
              <a:t>85</a:t>
            </a:fld>
            <a:endParaRPr lang="en-US" smtClean="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type="title"/>
          </p:nvPr>
        </p:nvSpPr>
        <p:spPr>
          <a:noFill/>
        </p:spPr>
        <p:txBody>
          <a:bodyPr lIns="90840" tIns="44623" rIns="90840" bIns="44623"/>
          <a:lstStyle/>
          <a:p>
            <a:pPr eaLnBrk="1" hangingPunct="1"/>
            <a:r>
              <a:rPr lang="en-GB" smtClean="0"/>
              <a:t>Lines of code</a:t>
            </a:r>
          </a:p>
        </p:txBody>
      </p:sp>
      <p:sp>
        <p:nvSpPr>
          <p:cNvPr id="99331" name="Rectangle 2"/>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What's  a line of code?</a:t>
            </a:r>
          </a:p>
          <a:p>
            <a:pPr marL="1089025" lvl="1" indent="-479425" defTabSz="962025" eaLnBrk="1" hangingPunct="1">
              <a:lnSpc>
                <a:spcPct val="90000"/>
              </a:lnSpc>
            </a:pPr>
            <a:r>
              <a:rPr lang="en-GB" sz="2400" smtClean="0"/>
              <a:t>The measure was first proposed when programs were typed on cards with one line per card;</a:t>
            </a:r>
          </a:p>
          <a:p>
            <a:pPr marL="1089025" lvl="1" indent="-479425" defTabSz="962025" eaLnBrk="1" hangingPunct="1">
              <a:lnSpc>
                <a:spcPct val="90000"/>
              </a:lnSpc>
            </a:pPr>
            <a:r>
              <a:rPr lang="en-GB" sz="2400" smtClean="0"/>
              <a:t>How does this correspond to statements as in Java which can span several lines or where there can be several statements on one line.</a:t>
            </a:r>
          </a:p>
          <a:p>
            <a:pPr marL="488950" indent="-488950" defTabSz="962025" eaLnBrk="1" hangingPunct="1">
              <a:lnSpc>
                <a:spcPct val="90000"/>
              </a:lnSpc>
            </a:pPr>
            <a:r>
              <a:rPr lang="en-GB" sz="2400" smtClean="0"/>
              <a:t>What programs should be counted as part of the system?</a:t>
            </a:r>
          </a:p>
          <a:p>
            <a:pPr marL="488950" indent="-488950" defTabSz="962025" eaLnBrk="1" hangingPunct="1">
              <a:lnSpc>
                <a:spcPct val="90000"/>
              </a:lnSpc>
            </a:pPr>
            <a:r>
              <a:rPr lang="en-GB" sz="2400" smtClean="0"/>
              <a:t>This model assumes that there is a linear relationship between system size and volume of documentation.</a:t>
            </a:r>
          </a:p>
        </p:txBody>
      </p:sp>
      <p:sp>
        <p:nvSpPr>
          <p:cNvPr id="99330" name="Slide Number Placeholder 5"/>
          <p:cNvSpPr>
            <a:spLocks noGrp="1"/>
          </p:cNvSpPr>
          <p:nvPr>
            <p:ph type="sldNum" sz="quarter" idx="12"/>
          </p:nvPr>
        </p:nvSpPr>
        <p:spPr>
          <a:noFill/>
        </p:spPr>
        <p:txBody>
          <a:bodyPr/>
          <a:lstStyle/>
          <a:p>
            <a:fld id="{56C19394-74E1-404B-BE05-ABEF54E774C1}" type="slidenum">
              <a:rPr lang="en-US" smtClean="0"/>
              <a:pPr/>
              <a:t>86</a:t>
            </a:fld>
            <a:endParaRPr lang="en-US" smtClean="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3"/>
          <p:cNvSpPr>
            <a:spLocks noGrp="1" noChangeArrowheads="1"/>
          </p:cNvSpPr>
          <p:nvPr>
            <p:ph type="title"/>
          </p:nvPr>
        </p:nvSpPr>
        <p:spPr>
          <a:noFill/>
        </p:spPr>
        <p:txBody>
          <a:bodyPr lIns="90840" tIns="44623" rIns="90840" bIns="44623"/>
          <a:lstStyle/>
          <a:p>
            <a:pPr eaLnBrk="1" hangingPunct="1"/>
            <a:r>
              <a:rPr lang="en-GB" smtClean="0"/>
              <a:t>Productivity comparisons</a:t>
            </a:r>
          </a:p>
        </p:txBody>
      </p:sp>
      <p:sp>
        <p:nvSpPr>
          <p:cNvPr id="100355" name="Rectangle 2"/>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The lower level the language, the more </a:t>
            </a:r>
            <a:br>
              <a:rPr lang="en-GB" sz="2400" smtClean="0"/>
            </a:br>
            <a:r>
              <a:rPr lang="en-GB" sz="2400" smtClean="0"/>
              <a:t>productive the programmer</a:t>
            </a:r>
          </a:p>
          <a:p>
            <a:pPr marL="1089025" lvl="1" indent="-479425" defTabSz="962025" eaLnBrk="1" hangingPunct="1">
              <a:lnSpc>
                <a:spcPct val="90000"/>
              </a:lnSpc>
            </a:pPr>
            <a:r>
              <a:rPr lang="en-GB" sz="2400" smtClean="0"/>
              <a:t>The same functionality takes more code to implement in a lower-level language than in a high-level language.</a:t>
            </a:r>
          </a:p>
          <a:p>
            <a:pPr marL="488950" indent="-488950" defTabSz="962025" eaLnBrk="1" hangingPunct="1">
              <a:lnSpc>
                <a:spcPct val="90000"/>
              </a:lnSpc>
            </a:pPr>
            <a:r>
              <a:rPr lang="en-GB" sz="2400" smtClean="0"/>
              <a:t>The more verbose the programmer, the higher </a:t>
            </a:r>
            <a:br>
              <a:rPr lang="en-GB" sz="2400" smtClean="0"/>
            </a:br>
            <a:r>
              <a:rPr lang="en-GB" sz="2400" smtClean="0"/>
              <a:t>the productivity</a:t>
            </a:r>
          </a:p>
          <a:p>
            <a:pPr marL="1089025" lvl="1" indent="-479425" defTabSz="962025" eaLnBrk="1" hangingPunct="1">
              <a:lnSpc>
                <a:spcPct val="90000"/>
              </a:lnSpc>
            </a:pPr>
            <a:r>
              <a:rPr lang="en-GB" sz="2400" smtClean="0"/>
              <a:t>Measures of productivity based on lines of code suggest that programmers who write verbose code are more productive than programmers who write compact code.</a:t>
            </a:r>
          </a:p>
        </p:txBody>
      </p:sp>
      <p:sp>
        <p:nvSpPr>
          <p:cNvPr id="100354" name="Slide Number Placeholder 5"/>
          <p:cNvSpPr>
            <a:spLocks noGrp="1"/>
          </p:cNvSpPr>
          <p:nvPr>
            <p:ph type="sldNum" sz="quarter" idx="12"/>
          </p:nvPr>
        </p:nvSpPr>
        <p:spPr>
          <a:noFill/>
        </p:spPr>
        <p:txBody>
          <a:bodyPr/>
          <a:lstStyle/>
          <a:p>
            <a:fld id="{D1C57557-6294-4483-B5F2-B26F8046F55E}" type="slidenum">
              <a:rPr lang="en-US" smtClean="0"/>
              <a:pPr/>
              <a:t>87</a:t>
            </a:fld>
            <a:endParaRPr lang="en-US" smtClean="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lIns="90840" tIns="44623" rIns="90840" bIns="44623"/>
          <a:lstStyle/>
          <a:p>
            <a:pPr eaLnBrk="1" hangingPunct="1"/>
            <a:r>
              <a:rPr lang="en-GB" smtClean="0"/>
              <a:t>System development times</a:t>
            </a:r>
          </a:p>
        </p:txBody>
      </p:sp>
      <p:sp>
        <p:nvSpPr>
          <p:cNvPr id="18435" name="Slide Number Placeholder 5"/>
          <p:cNvSpPr>
            <a:spLocks noGrp="1"/>
          </p:cNvSpPr>
          <p:nvPr>
            <p:ph type="sldNum" sz="quarter" idx="12"/>
          </p:nvPr>
        </p:nvSpPr>
        <p:spPr>
          <a:noFill/>
        </p:spPr>
        <p:txBody>
          <a:bodyPr/>
          <a:lstStyle/>
          <a:p>
            <a:fld id="{3384BDCA-3261-45D6-AED7-5CFBC8B1F5B3}" type="slidenum">
              <a:rPr lang="en-US" smtClean="0"/>
              <a:pPr/>
              <a:t>88</a:t>
            </a:fld>
            <a:endParaRPr lang="en-US" smtClean="0"/>
          </a:p>
        </p:txBody>
      </p:sp>
      <p:sp>
        <p:nvSpPr>
          <p:cNvPr id="18437" name="Rectangle 3"/>
          <p:cNvSpPr>
            <a:spLocks noChangeArrowheads="1"/>
          </p:cNvSpPr>
          <p:nvPr/>
        </p:nvSpPr>
        <p:spPr bwMode="auto">
          <a:xfrm>
            <a:off x="457200" y="2209800"/>
            <a:ext cx="8458200" cy="3886200"/>
          </a:xfrm>
          <a:prstGeom prst="rect">
            <a:avLst/>
          </a:prstGeom>
          <a:solidFill>
            <a:srgbClr val="CCFFFF"/>
          </a:solidFill>
          <a:ln w="12700">
            <a:noFill/>
            <a:miter lim="800000"/>
            <a:headEnd/>
            <a:tailEnd/>
          </a:ln>
        </p:spPr>
        <p:txBody>
          <a:bodyPr wrap="none" anchor="ctr"/>
          <a:lstStyle/>
          <a:p>
            <a:endParaRPr lang="en-US"/>
          </a:p>
        </p:txBody>
      </p:sp>
      <p:graphicFrame>
        <p:nvGraphicFramePr>
          <p:cNvPr id="18434" name="Object 4"/>
          <p:cNvGraphicFramePr>
            <a:graphicFrameLocks noChangeAspect="1"/>
          </p:cNvGraphicFramePr>
          <p:nvPr/>
        </p:nvGraphicFramePr>
        <p:xfrm>
          <a:off x="762000" y="2438400"/>
          <a:ext cx="7848600" cy="2805113"/>
        </p:xfrm>
        <a:graphic>
          <a:graphicData uri="http://schemas.openxmlformats.org/presentationml/2006/ole">
            <p:oleObj spid="_x0000_s18434" name="Document" r:id="rId3" imgW="5605272" imgH="1716024" progId="Word.Document.8">
              <p:embed/>
            </p:oleObj>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lIns="90840" tIns="44623" rIns="90840" bIns="44623"/>
          <a:lstStyle/>
          <a:p>
            <a:pPr eaLnBrk="1" hangingPunct="1"/>
            <a:r>
              <a:rPr lang="en-GB" smtClean="0"/>
              <a:t>Function points</a:t>
            </a:r>
          </a:p>
        </p:txBody>
      </p:sp>
      <p:sp>
        <p:nvSpPr>
          <p:cNvPr id="19461" name="Rectangle 3"/>
          <p:cNvSpPr>
            <a:spLocks noGrp="1" noChangeArrowheads="1"/>
          </p:cNvSpPr>
          <p:nvPr>
            <p:ph idx="1"/>
          </p:nvPr>
        </p:nvSpPr>
        <p:spPr>
          <a:xfrm>
            <a:off x="1182688" y="2017713"/>
            <a:ext cx="7772400" cy="3187700"/>
          </a:xfrm>
          <a:noFill/>
        </p:spPr>
        <p:txBody>
          <a:bodyPr lIns="90840" tIns="44623" rIns="90840" bIns="44623"/>
          <a:lstStyle/>
          <a:p>
            <a:pPr marL="488950" indent="-488950" defTabSz="962025" eaLnBrk="1" hangingPunct="1"/>
            <a:r>
              <a:rPr lang="en-GB" sz="2000" smtClean="0"/>
              <a:t>Based on a combination of program characteristics</a:t>
            </a:r>
          </a:p>
          <a:p>
            <a:pPr marL="1089025" lvl="1" indent="-479425" defTabSz="962025" eaLnBrk="1" hangingPunct="1"/>
            <a:r>
              <a:rPr lang="en-GB" sz="2000" smtClean="0"/>
              <a:t>external inputs and outputs;</a:t>
            </a:r>
          </a:p>
          <a:p>
            <a:pPr marL="1089025" lvl="1" indent="-479425" defTabSz="962025" eaLnBrk="1" hangingPunct="1"/>
            <a:r>
              <a:rPr lang="en-GB" sz="2000" smtClean="0"/>
              <a:t>user interactions;</a:t>
            </a:r>
          </a:p>
          <a:p>
            <a:pPr marL="1089025" lvl="1" indent="-479425" defTabSz="962025" eaLnBrk="1" hangingPunct="1"/>
            <a:r>
              <a:rPr lang="en-GB" sz="2000" smtClean="0"/>
              <a:t>external interfaces;</a:t>
            </a:r>
          </a:p>
          <a:p>
            <a:pPr marL="1089025" lvl="1" indent="-479425" defTabSz="962025" eaLnBrk="1" hangingPunct="1"/>
            <a:r>
              <a:rPr lang="en-GB" sz="2000" smtClean="0"/>
              <a:t>files used by the system.</a:t>
            </a:r>
          </a:p>
          <a:p>
            <a:pPr marL="488950" indent="-488950" defTabSz="962025" eaLnBrk="1" hangingPunct="1"/>
            <a:r>
              <a:rPr lang="en-GB" sz="2000" smtClean="0"/>
              <a:t>A weight is associated with each of these and the function point count is computed by multiplying each raw count by the weight and summing all values.</a:t>
            </a:r>
          </a:p>
        </p:txBody>
      </p:sp>
      <p:sp>
        <p:nvSpPr>
          <p:cNvPr id="19459" name="Slide Number Placeholder 5"/>
          <p:cNvSpPr>
            <a:spLocks noGrp="1"/>
          </p:cNvSpPr>
          <p:nvPr>
            <p:ph type="sldNum" sz="quarter" idx="12"/>
          </p:nvPr>
        </p:nvSpPr>
        <p:spPr>
          <a:noFill/>
        </p:spPr>
        <p:txBody>
          <a:bodyPr/>
          <a:lstStyle/>
          <a:p>
            <a:fld id="{7889E5C6-D681-4475-A62C-F9E89E3C545C}" type="slidenum">
              <a:rPr lang="en-US" smtClean="0"/>
              <a:pPr/>
              <a:t>89</a:t>
            </a:fld>
            <a:endParaRPr lang="en-US" smtClean="0"/>
          </a:p>
        </p:txBody>
      </p:sp>
      <p:sp>
        <p:nvSpPr>
          <p:cNvPr id="19462" name="Rectangle 4"/>
          <p:cNvSpPr>
            <a:spLocks noChangeArrowheads="1"/>
          </p:cNvSpPr>
          <p:nvPr/>
        </p:nvSpPr>
        <p:spPr bwMode="auto">
          <a:xfrm>
            <a:off x="457200" y="5181600"/>
            <a:ext cx="8458200" cy="1219200"/>
          </a:xfrm>
          <a:prstGeom prst="rect">
            <a:avLst/>
          </a:prstGeom>
          <a:solidFill>
            <a:srgbClr val="CCFFFF"/>
          </a:solidFill>
          <a:ln w="12700">
            <a:noFill/>
            <a:miter lim="800000"/>
            <a:headEnd/>
            <a:tailEnd/>
          </a:ln>
        </p:spPr>
        <p:txBody>
          <a:bodyPr wrap="none" anchor="ctr"/>
          <a:lstStyle/>
          <a:p>
            <a:endParaRPr lang="en-US"/>
          </a:p>
        </p:txBody>
      </p:sp>
      <p:graphicFrame>
        <p:nvGraphicFramePr>
          <p:cNvPr id="19458" name="Object 5"/>
          <p:cNvGraphicFramePr>
            <a:graphicFrameLocks noChangeAspect="1"/>
          </p:cNvGraphicFramePr>
          <p:nvPr/>
        </p:nvGraphicFramePr>
        <p:xfrm>
          <a:off x="1981200" y="5105400"/>
          <a:ext cx="9525000" cy="800100"/>
        </p:xfrm>
        <a:graphic>
          <a:graphicData uri="http://schemas.openxmlformats.org/presentationml/2006/ole">
            <p:oleObj spid="_x0000_s19458" name="Document" r:id="rId3" imgW="5486400" imgH="323088" progId="Word.Document.8">
              <p:embed/>
            </p:oleObj>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title"/>
          </p:nvPr>
        </p:nvSpPr>
        <p:spPr>
          <a:xfrm>
            <a:off x="1150938" y="212725"/>
            <a:ext cx="7793037" cy="1463675"/>
          </a:xfrm>
          <a:noFill/>
        </p:spPr>
        <p:txBody>
          <a:bodyPr lIns="90840" tIns="44623" rIns="90840" bIns="44623"/>
          <a:lstStyle/>
          <a:p>
            <a:pPr eaLnBrk="1" hangingPunct="1"/>
            <a:r>
              <a:rPr lang="en-GB" smtClean="0"/>
              <a:t>Management commonalities</a:t>
            </a:r>
          </a:p>
        </p:txBody>
      </p:sp>
      <p:sp>
        <p:nvSpPr>
          <p:cNvPr id="37891" name="Rectangle 2"/>
          <p:cNvSpPr>
            <a:spLocks noGrp="1" noChangeArrowheads="1"/>
          </p:cNvSpPr>
          <p:nvPr>
            <p:ph idx="1"/>
          </p:nvPr>
        </p:nvSpPr>
        <p:spPr>
          <a:noFill/>
        </p:spPr>
        <p:txBody>
          <a:bodyPr lIns="90840" tIns="44623" rIns="90840" bIns="44623"/>
          <a:lstStyle/>
          <a:p>
            <a:pPr eaLnBrk="1" hangingPunct="1"/>
            <a:r>
              <a:rPr lang="en-GB" sz="2800" smtClean="0"/>
              <a:t>These activities are not peculiar to software </a:t>
            </a:r>
            <a:br>
              <a:rPr lang="en-GB" sz="2800" smtClean="0"/>
            </a:br>
            <a:r>
              <a:rPr lang="en-GB" sz="2800" smtClean="0"/>
              <a:t>management.</a:t>
            </a:r>
          </a:p>
          <a:p>
            <a:pPr eaLnBrk="1" hangingPunct="1"/>
            <a:r>
              <a:rPr lang="en-GB" sz="2800" smtClean="0"/>
              <a:t>Many techniques of engineering project </a:t>
            </a:r>
            <a:br>
              <a:rPr lang="en-GB" sz="2800" smtClean="0"/>
            </a:br>
            <a:r>
              <a:rPr lang="en-GB" sz="2800" smtClean="0"/>
              <a:t>management are equally applicable to software project management.</a:t>
            </a:r>
          </a:p>
          <a:p>
            <a:pPr eaLnBrk="1" hangingPunct="1"/>
            <a:r>
              <a:rPr lang="en-GB" sz="2800" smtClean="0"/>
              <a:t>Technically complex engineering systems tend </a:t>
            </a:r>
            <a:br>
              <a:rPr lang="en-GB" sz="2800" smtClean="0"/>
            </a:br>
            <a:r>
              <a:rPr lang="en-GB" sz="2800" smtClean="0"/>
              <a:t>to suffer from the same problems as software </a:t>
            </a:r>
            <a:br>
              <a:rPr lang="en-GB" sz="2800" smtClean="0"/>
            </a:br>
            <a:r>
              <a:rPr lang="en-GB" sz="2800" smtClean="0"/>
              <a:t>systems.</a:t>
            </a:r>
          </a:p>
        </p:txBody>
      </p:sp>
      <p:sp>
        <p:nvSpPr>
          <p:cNvPr id="37890" name="Slide Number Placeholder 5"/>
          <p:cNvSpPr>
            <a:spLocks noGrp="1"/>
          </p:cNvSpPr>
          <p:nvPr>
            <p:ph type="sldNum" sz="quarter" idx="12"/>
          </p:nvPr>
        </p:nvSpPr>
        <p:spPr>
          <a:noFill/>
        </p:spPr>
        <p:txBody>
          <a:bodyPr/>
          <a:lstStyle/>
          <a:p>
            <a:fld id="{53E7B6A7-A248-4C2A-A2A8-37298E7EAB10}" type="slidenum">
              <a:rPr lang="en-US" smtClean="0"/>
              <a:pPr/>
              <a:t>9</a:t>
            </a:fld>
            <a:endParaRPr lang="en-US" smtClean="0"/>
          </a:p>
        </p:txBody>
      </p:sp>
    </p:spTree>
  </p:cSld>
  <p:clrMapOvr>
    <a:masterClrMapping/>
  </p:clrMapOvr>
  <p:transition advTm="200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noFill/>
        </p:spPr>
        <p:txBody>
          <a:bodyPr lIns="90840" tIns="44623" rIns="90840" bIns="44623"/>
          <a:lstStyle/>
          <a:p>
            <a:pPr eaLnBrk="1" hangingPunct="1"/>
            <a:r>
              <a:rPr lang="en-GB" smtClean="0"/>
              <a:t>Function points</a:t>
            </a:r>
          </a:p>
        </p:txBody>
      </p:sp>
      <p:sp>
        <p:nvSpPr>
          <p:cNvPr id="101380"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400" smtClean="0"/>
              <a:t>The function point count is modified by complexity of the project</a:t>
            </a:r>
          </a:p>
          <a:p>
            <a:pPr marL="488950" indent="-488950" defTabSz="962025" eaLnBrk="1" hangingPunct="1">
              <a:lnSpc>
                <a:spcPct val="90000"/>
              </a:lnSpc>
            </a:pPr>
            <a:r>
              <a:rPr lang="en-GB" sz="2400" smtClean="0"/>
              <a:t>FPs can be used to estimate LOC depending on the average number of LOC per FP for a given language</a:t>
            </a:r>
          </a:p>
          <a:p>
            <a:pPr marL="1089025" lvl="1" indent="-479425" defTabSz="962025" eaLnBrk="1" hangingPunct="1">
              <a:lnSpc>
                <a:spcPct val="90000"/>
              </a:lnSpc>
            </a:pPr>
            <a:r>
              <a:rPr lang="en-GB" sz="2400" smtClean="0"/>
              <a:t>LOC = AVC * number of function points; </a:t>
            </a:r>
          </a:p>
          <a:p>
            <a:pPr marL="1089025" lvl="1" indent="-479425" defTabSz="962025" eaLnBrk="1" hangingPunct="1">
              <a:lnSpc>
                <a:spcPct val="90000"/>
              </a:lnSpc>
            </a:pPr>
            <a:r>
              <a:rPr lang="en-GB" sz="2400" smtClean="0"/>
              <a:t>AVC is a language-dependent factor varying from 200-300 for assemble language to 2-40 for a 4GL;</a:t>
            </a:r>
          </a:p>
          <a:p>
            <a:pPr marL="488950" indent="-488950" defTabSz="962025" eaLnBrk="1" hangingPunct="1">
              <a:lnSpc>
                <a:spcPct val="90000"/>
              </a:lnSpc>
            </a:pPr>
            <a:r>
              <a:rPr lang="en-GB" sz="2400" smtClean="0"/>
              <a:t>FPs are very subjective. They depend on the estimator</a:t>
            </a:r>
          </a:p>
          <a:p>
            <a:pPr marL="1089025" lvl="1" indent="-479425" defTabSz="962025" eaLnBrk="1" hangingPunct="1">
              <a:lnSpc>
                <a:spcPct val="90000"/>
              </a:lnSpc>
            </a:pPr>
            <a:r>
              <a:rPr lang="en-GB" sz="2400" smtClean="0"/>
              <a:t>Automatic function-point counting is impossible.</a:t>
            </a:r>
          </a:p>
        </p:txBody>
      </p:sp>
      <p:sp>
        <p:nvSpPr>
          <p:cNvPr id="101378" name="Slide Number Placeholder 5"/>
          <p:cNvSpPr>
            <a:spLocks noGrp="1"/>
          </p:cNvSpPr>
          <p:nvPr>
            <p:ph type="sldNum" sz="quarter" idx="12"/>
          </p:nvPr>
        </p:nvSpPr>
        <p:spPr>
          <a:noFill/>
        </p:spPr>
        <p:txBody>
          <a:bodyPr/>
          <a:lstStyle/>
          <a:p>
            <a:fld id="{A420C494-5769-404A-B991-20E7F02B3CDF}" type="slidenum">
              <a:rPr lang="en-US" smtClean="0"/>
              <a:pPr/>
              <a:t>90</a:t>
            </a:fld>
            <a:endParaRPr lang="en-US" smtClean="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GB" smtClean="0"/>
              <a:t>Object points</a:t>
            </a:r>
          </a:p>
        </p:txBody>
      </p:sp>
      <p:sp>
        <p:nvSpPr>
          <p:cNvPr id="102404" name="Rectangle 3"/>
          <p:cNvSpPr>
            <a:spLocks noGrp="1" noChangeArrowheads="1"/>
          </p:cNvSpPr>
          <p:nvPr>
            <p:ph idx="1"/>
          </p:nvPr>
        </p:nvSpPr>
        <p:spPr/>
        <p:txBody>
          <a:bodyPr/>
          <a:lstStyle/>
          <a:p>
            <a:pPr marL="488950" indent="-488950" defTabSz="962025" eaLnBrk="1" hangingPunct="1"/>
            <a:r>
              <a:rPr lang="en-GB" sz="2000" smtClean="0">
                <a:solidFill>
                  <a:schemeClr val="tx2"/>
                </a:solidFill>
              </a:rPr>
              <a:t>Object points</a:t>
            </a:r>
            <a:r>
              <a:rPr lang="en-GB" sz="2000" smtClean="0"/>
              <a:t> (alternatively named </a:t>
            </a:r>
            <a:r>
              <a:rPr lang="en-GB" sz="2000" smtClean="0">
                <a:solidFill>
                  <a:schemeClr val="tx2"/>
                </a:solidFill>
              </a:rPr>
              <a:t>application points</a:t>
            </a:r>
            <a:r>
              <a:rPr lang="en-GB" sz="2000" smtClean="0"/>
              <a:t>) are an alternative function-related measure to function points when 4Gls or similar languages are used for development.</a:t>
            </a:r>
          </a:p>
          <a:p>
            <a:pPr marL="488950" indent="-488950" defTabSz="962025" eaLnBrk="1" hangingPunct="1"/>
            <a:r>
              <a:rPr lang="en-GB" sz="2000" smtClean="0"/>
              <a:t>Object points are NOT the same as object classes.</a:t>
            </a:r>
          </a:p>
          <a:p>
            <a:pPr marL="488950" indent="-488950" defTabSz="962025" eaLnBrk="1" hangingPunct="1"/>
            <a:r>
              <a:rPr lang="en-GB" sz="2000" smtClean="0"/>
              <a:t> The number of object points in a program is a weighted estimate of</a:t>
            </a:r>
          </a:p>
          <a:p>
            <a:pPr marL="1089025" lvl="1" indent="-479425" defTabSz="962025" eaLnBrk="1" hangingPunct="1"/>
            <a:r>
              <a:rPr lang="en-GB" sz="2000" smtClean="0"/>
              <a:t>The number of separate screens that are displayed;</a:t>
            </a:r>
          </a:p>
          <a:p>
            <a:pPr marL="1089025" lvl="1" indent="-479425" defTabSz="962025" eaLnBrk="1" hangingPunct="1"/>
            <a:r>
              <a:rPr lang="en-GB" sz="2000" smtClean="0"/>
              <a:t>The number of reports that are produced by the system;</a:t>
            </a:r>
          </a:p>
          <a:p>
            <a:pPr marL="1089025" lvl="1" indent="-479425" defTabSz="962025" eaLnBrk="1" hangingPunct="1"/>
            <a:r>
              <a:rPr lang="en-GB" sz="2000" smtClean="0"/>
              <a:t>The number of program modules that must be developed to supplement the database code;</a:t>
            </a:r>
          </a:p>
        </p:txBody>
      </p:sp>
      <p:sp>
        <p:nvSpPr>
          <p:cNvPr id="102402" name="Slide Number Placeholder 5"/>
          <p:cNvSpPr>
            <a:spLocks noGrp="1"/>
          </p:cNvSpPr>
          <p:nvPr>
            <p:ph type="sldNum" sz="quarter" idx="12"/>
          </p:nvPr>
        </p:nvSpPr>
        <p:spPr>
          <a:noFill/>
        </p:spPr>
        <p:txBody>
          <a:bodyPr/>
          <a:lstStyle/>
          <a:p>
            <a:fld id="{55D6DE6F-B8F3-477D-8AE7-6CFBE65EC93A}" type="slidenum">
              <a:rPr lang="en-US" smtClean="0"/>
              <a:pPr/>
              <a:t>91</a:t>
            </a:fld>
            <a:endParaRPr lang="en-US"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GB" smtClean="0"/>
              <a:t>Object point estimation</a:t>
            </a:r>
          </a:p>
        </p:txBody>
      </p:sp>
      <p:sp>
        <p:nvSpPr>
          <p:cNvPr id="103428" name="Rectangle 3"/>
          <p:cNvSpPr>
            <a:spLocks noGrp="1" noChangeArrowheads="1"/>
          </p:cNvSpPr>
          <p:nvPr>
            <p:ph idx="1"/>
          </p:nvPr>
        </p:nvSpPr>
        <p:spPr/>
        <p:txBody>
          <a:bodyPr/>
          <a:lstStyle/>
          <a:p>
            <a:pPr eaLnBrk="1" hangingPunct="1"/>
            <a:r>
              <a:rPr lang="en-GB" sz="2800" smtClean="0"/>
              <a:t>Object points are easier to estimate from a specification than function points as they are simply concerned with screens, reports and programming language modules.</a:t>
            </a:r>
          </a:p>
          <a:p>
            <a:pPr eaLnBrk="1" hangingPunct="1"/>
            <a:r>
              <a:rPr lang="en-GB" sz="2800" smtClean="0"/>
              <a:t>They can therefore be estimated at a fairly early point in the development process.</a:t>
            </a:r>
          </a:p>
          <a:p>
            <a:pPr eaLnBrk="1" hangingPunct="1"/>
            <a:r>
              <a:rPr lang="en-GB" sz="2800" smtClean="0"/>
              <a:t> At this stage, it is very difficult to estimate the number of lines of code in a system.</a:t>
            </a:r>
          </a:p>
        </p:txBody>
      </p:sp>
      <p:sp>
        <p:nvSpPr>
          <p:cNvPr id="103426" name="Slide Number Placeholder 5"/>
          <p:cNvSpPr>
            <a:spLocks noGrp="1"/>
          </p:cNvSpPr>
          <p:nvPr>
            <p:ph type="sldNum" sz="quarter" idx="12"/>
          </p:nvPr>
        </p:nvSpPr>
        <p:spPr>
          <a:noFill/>
        </p:spPr>
        <p:txBody>
          <a:bodyPr/>
          <a:lstStyle/>
          <a:p>
            <a:fld id="{FF21FE0C-522A-46B4-BE4B-CF9025B7D94B}" type="slidenum">
              <a:rPr lang="en-US" smtClean="0"/>
              <a:pPr/>
              <a:t>92</a:t>
            </a:fld>
            <a:endParaRPr lang="en-US"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title"/>
          </p:nvPr>
        </p:nvSpPr>
        <p:spPr>
          <a:noFill/>
        </p:spPr>
        <p:txBody>
          <a:bodyPr lIns="90840" tIns="44623" rIns="90840" bIns="44623"/>
          <a:lstStyle/>
          <a:p>
            <a:pPr eaLnBrk="1" hangingPunct="1"/>
            <a:r>
              <a:rPr lang="en-GB" smtClean="0"/>
              <a:t>Productivity estimates</a:t>
            </a:r>
          </a:p>
        </p:txBody>
      </p:sp>
      <p:sp>
        <p:nvSpPr>
          <p:cNvPr id="104451" name="Rectangle 2"/>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Real-time embedded systems, 40-160 </a:t>
            </a:r>
            <a:br>
              <a:rPr lang="en-GB" sz="2800" smtClean="0"/>
            </a:br>
            <a:r>
              <a:rPr lang="en-GB" sz="2800" smtClean="0"/>
              <a:t>LOC/P-month.</a:t>
            </a:r>
          </a:p>
          <a:p>
            <a:pPr marL="488950" indent="-488950" defTabSz="962025" eaLnBrk="1" hangingPunct="1">
              <a:lnSpc>
                <a:spcPct val="90000"/>
              </a:lnSpc>
            </a:pPr>
            <a:r>
              <a:rPr lang="en-GB" sz="2800" smtClean="0"/>
              <a:t>Systems programs , 150-400 LOC/P-month.</a:t>
            </a:r>
          </a:p>
          <a:p>
            <a:pPr marL="488950" indent="-488950" defTabSz="962025" eaLnBrk="1" hangingPunct="1">
              <a:lnSpc>
                <a:spcPct val="90000"/>
              </a:lnSpc>
            </a:pPr>
            <a:r>
              <a:rPr lang="en-GB" sz="2800" smtClean="0"/>
              <a:t>Commercial applications, 200-900 </a:t>
            </a:r>
            <a:br>
              <a:rPr lang="en-GB" sz="2800" smtClean="0"/>
            </a:br>
            <a:r>
              <a:rPr lang="en-GB" sz="2800" smtClean="0"/>
              <a:t>LOC/P-month.</a:t>
            </a:r>
          </a:p>
          <a:p>
            <a:pPr marL="488950" indent="-488950" defTabSz="962025" eaLnBrk="1" hangingPunct="1">
              <a:lnSpc>
                <a:spcPct val="90000"/>
              </a:lnSpc>
            </a:pPr>
            <a:r>
              <a:rPr lang="en-GB" sz="2800" smtClean="0"/>
              <a:t>In object points, productivity has been measured between 4 and 50 object points/month depending on tool support and developer capability.</a:t>
            </a:r>
          </a:p>
        </p:txBody>
      </p:sp>
      <p:sp>
        <p:nvSpPr>
          <p:cNvPr id="104450" name="Slide Number Placeholder 5"/>
          <p:cNvSpPr>
            <a:spLocks noGrp="1"/>
          </p:cNvSpPr>
          <p:nvPr>
            <p:ph type="sldNum" sz="quarter" idx="12"/>
          </p:nvPr>
        </p:nvSpPr>
        <p:spPr>
          <a:noFill/>
        </p:spPr>
        <p:txBody>
          <a:bodyPr/>
          <a:lstStyle/>
          <a:p>
            <a:fld id="{A1CA82E0-D77F-4C71-BB21-078BD75F3FA3}" type="slidenum">
              <a:rPr lang="en-US" smtClean="0"/>
              <a:pPr/>
              <a:t>93</a:t>
            </a:fld>
            <a:endParaRPr lang="en-US" smtClean="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noFill/>
        </p:spPr>
        <p:txBody>
          <a:bodyPr lIns="90840" tIns="44623" rIns="90840" bIns="44623"/>
          <a:lstStyle/>
          <a:p>
            <a:pPr eaLnBrk="1" hangingPunct="1"/>
            <a:r>
              <a:rPr lang="en-GB" smtClean="0"/>
              <a:t>Factors affecting productivity</a:t>
            </a:r>
          </a:p>
        </p:txBody>
      </p:sp>
      <p:sp>
        <p:nvSpPr>
          <p:cNvPr id="20483" name="Slide Number Placeholder 5"/>
          <p:cNvSpPr>
            <a:spLocks noGrp="1"/>
          </p:cNvSpPr>
          <p:nvPr>
            <p:ph type="sldNum" sz="quarter" idx="12"/>
          </p:nvPr>
        </p:nvSpPr>
        <p:spPr>
          <a:noFill/>
        </p:spPr>
        <p:txBody>
          <a:bodyPr/>
          <a:lstStyle/>
          <a:p>
            <a:fld id="{EBE0094A-E72E-440E-85C5-2BF5A8721E0E}" type="slidenum">
              <a:rPr lang="en-US" smtClean="0"/>
              <a:pPr/>
              <a:t>94</a:t>
            </a:fld>
            <a:endParaRPr lang="en-US" smtClean="0"/>
          </a:p>
        </p:txBody>
      </p:sp>
      <p:sp>
        <p:nvSpPr>
          <p:cNvPr id="20485" name="Rectangle 3"/>
          <p:cNvSpPr>
            <a:spLocks noChangeArrowheads="1"/>
          </p:cNvSpPr>
          <p:nvPr/>
        </p:nvSpPr>
        <p:spPr bwMode="auto">
          <a:xfrm>
            <a:off x="1295400" y="1905000"/>
            <a:ext cx="7848600" cy="4495800"/>
          </a:xfrm>
          <a:prstGeom prst="rect">
            <a:avLst/>
          </a:prstGeom>
          <a:solidFill>
            <a:srgbClr val="CCFFFF"/>
          </a:solidFill>
          <a:ln w="12700">
            <a:noFill/>
            <a:miter lim="800000"/>
            <a:headEnd/>
            <a:tailEnd/>
          </a:ln>
        </p:spPr>
        <p:txBody>
          <a:bodyPr wrap="none" anchor="ctr"/>
          <a:lstStyle/>
          <a:p>
            <a:endParaRPr lang="en-US"/>
          </a:p>
        </p:txBody>
      </p:sp>
      <p:graphicFrame>
        <p:nvGraphicFramePr>
          <p:cNvPr id="20482" name="Object 4"/>
          <p:cNvGraphicFramePr>
            <a:graphicFrameLocks noChangeAspect="1"/>
          </p:cNvGraphicFramePr>
          <p:nvPr/>
        </p:nvGraphicFramePr>
        <p:xfrm>
          <a:off x="1371600" y="2133600"/>
          <a:ext cx="8001000" cy="3986213"/>
        </p:xfrm>
        <a:graphic>
          <a:graphicData uri="http://schemas.openxmlformats.org/presentationml/2006/ole">
            <p:oleObj spid="_x0000_s20482" name="Document" r:id="rId4" imgW="5605272" imgH="2392680" progId="Word.Document.8">
              <p:embed/>
            </p:oleObj>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title"/>
          </p:nvPr>
        </p:nvSpPr>
        <p:spPr>
          <a:noFill/>
        </p:spPr>
        <p:txBody>
          <a:bodyPr lIns="90840" tIns="44623" rIns="90840" bIns="44623"/>
          <a:lstStyle/>
          <a:p>
            <a:pPr eaLnBrk="1" hangingPunct="1"/>
            <a:r>
              <a:rPr lang="en-GB" smtClean="0"/>
              <a:t>Quality and productivity</a:t>
            </a:r>
          </a:p>
        </p:txBody>
      </p:sp>
      <p:sp>
        <p:nvSpPr>
          <p:cNvPr id="105475" name="Rectangle 2"/>
          <p:cNvSpPr>
            <a:spLocks noGrp="1" noChangeArrowheads="1"/>
          </p:cNvSpPr>
          <p:nvPr>
            <p:ph idx="1"/>
          </p:nvPr>
        </p:nvSpPr>
        <p:spPr>
          <a:noFill/>
        </p:spPr>
        <p:txBody>
          <a:bodyPr lIns="90840" tIns="44623" rIns="90840" bIns="44623"/>
          <a:lstStyle/>
          <a:p>
            <a:pPr marL="488950" indent="-488950" defTabSz="962025" eaLnBrk="1" hangingPunct="1"/>
            <a:r>
              <a:rPr lang="en-GB" sz="2400" smtClean="0"/>
              <a:t>All metrics based on volume/unit time are </a:t>
            </a:r>
            <a:br>
              <a:rPr lang="en-GB" sz="2400" smtClean="0"/>
            </a:br>
            <a:r>
              <a:rPr lang="en-GB" sz="2400" smtClean="0"/>
              <a:t>flawed because they do not take quality into </a:t>
            </a:r>
            <a:br>
              <a:rPr lang="en-GB" sz="2400" smtClean="0"/>
            </a:br>
            <a:r>
              <a:rPr lang="en-GB" sz="2400" smtClean="0"/>
              <a:t>account.</a:t>
            </a:r>
          </a:p>
          <a:p>
            <a:pPr marL="488950" indent="-488950" defTabSz="962025" eaLnBrk="1" hangingPunct="1"/>
            <a:r>
              <a:rPr lang="en-GB" sz="2400" smtClean="0"/>
              <a:t>Productivity may generally be increased at the </a:t>
            </a:r>
            <a:br>
              <a:rPr lang="en-GB" sz="2400" smtClean="0"/>
            </a:br>
            <a:r>
              <a:rPr lang="en-GB" sz="2400" smtClean="0"/>
              <a:t>cost of quality.</a:t>
            </a:r>
          </a:p>
          <a:p>
            <a:pPr marL="488950" indent="-488950" defTabSz="962025" eaLnBrk="1" hangingPunct="1"/>
            <a:r>
              <a:rPr lang="en-GB" sz="2400" smtClean="0"/>
              <a:t>It is not clear how productivity/quality metrics </a:t>
            </a:r>
            <a:br>
              <a:rPr lang="en-GB" sz="2400" smtClean="0"/>
            </a:br>
            <a:r>
              <a:rPr lang="en-GB" sz="2400" smtClean="0"/>
              <a:t>are related.</a:t>
            </a:r>
          </a:p>
          <a:p>
            <a:pPr marL="488950" indent="-488950" defTabSz="962025" eaLnBrk="1" hangingPunct="1"/>
            <a:r>
              <a:rPr lang="en-GB" sz="2400" smtClean="0"/>
              <a:t>If requirements are constantly changing then an approach based on counting lines of code is not meaningful as the program itself is not static;</a:t>
            </a:r>
          </a:p>
        </p:txBody>
      </p:sp>
      <p:sp>
        <p:nvSpPr>
          <p:cNvPr id="105474" name="Slide Number Placeholder 5"/>
          <p:cNvSpPr>
            <a:spLocks noGrp="1"/>
          </p:cNvSpPr>
          <p:nvPr>
            <p:ph type="sldNum" sz="quarter" idx="12"/>
          </p:nvPr>
        </p:nvSpPr>
        <p:spPr>
          <a:noFill/>
        </p:spPr>
        <p:txBody>
          <a:bodyPr/>
          <a:lstStyle/>
          <a:p>
            <a:fld id="{7876C87A-715B-428D-9A67-7547F943A82A}" type="slidenum">
              <a:rPr lang="en-US" smtClean="0"/>
              <a:pPr/>
              <a:t>95</a:t>
            </a:fld>
            <a:endParaRPr lang="en-US" smtClean="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en-GB" smtClean="0"/>
              <a:t>Estimation techniques</a:t>
            </a:r>
          </a:p>
        </p:txBody>
      </p:sp>
      <p:sp>
        <p:nvSpPr>
          <p:cNvPr id="106500" name="Rectangle 3"/>
          <p:cNvSpPr>
            <a:spLocks noGrp="1" noChangeArrowheads="1"/>
          </p:cNvSpPr>
          <p:nvPr>
            <p:ph idx="1"/>
          </p:nvPr>
        </p:nvSpPr>
        <p:spPr/>
        <p:txBody>
          <a:bodyPr/>
          <a:lstStyle/>
          <a:p>
            <a:pPr marL="488950" indent="-488950" defTabSz="962025" eaLnBrk="1" hangingPunct="1">
              <a:lnSpc>
                <a:spcPct val="90000"/>
              </a:lnSpc>
            </a:pPr>
            <a:r>
              <a:rPr lang="en-GB" sz="2800" smtClean="0"/>
              <a:t>There is no simple way to make an accurate estimate of the effort required to develop a software system</a:t>
            </a:r>
          </a:p>
          <a:p>
            <a:pPr marL="1089025" lvl="1" indent="-479425" defTabSz="962025" eaLnBrk="1" hangingPunct="1">
              <a:lnSpc>
                <a:spcPct val="90000"/>
              </a:lnSpc>
            </a:pPr>
            <a:r>
              <a:rPr lang="en-GB" sz="2400" smtClean="0"/>
              <a:t>Initial estimates are based on inadequate information in a user requirements definition;</a:t>
            </a:r>
          </a:p>
          <a:p>
            <a:pPr marL="1089025" lvl="1" indent="-479425" defTabSz="962025" eaLnBrk="1" hangingPunct="1">
              <a:lnSpc>
                <a:spcPct val="90000"/>
              </a:lnSpc>
            </a:pPr>
            <a:r>
              <a:rPr lang="en-GB" sz="2400" smtClean="0"/>
              <a:t>The software may run on unfamiliar computers or use new technology;</a:t>
            </a:r>
          </a:p>
          <a:p>
            <a:pPr marL="1089025" lvl="1" indent="-479425" defTabSz="962025" eaLnBrk="1" hangingPunct="1">
              <a:lnSpc>
                <a:spcPct val="90000"/>
              </a:lnSpc>
            </a:pPr>
            <a:r>
              <a:rPr lang="en-GB" sz="2400" smtClean="0"/>
              <a:t>The people in the project may be unknown.</a:t>
            </a:r>
          </a:p>
          <a:p>
            <a:pPr marL="488950" indent="-488950" defTabSz="962025" eaLnBrk="1" hangingPunct="1">
              <a:lnSpc>
                <a:spcPct val="90000"/>
              </a:lnSpc>
            </a:pPr>
            <a:r>
              <a:rPr lang="en-GB" sz="2800" smtClean="0"/>
              <a:t>Project cost estimates may be self-fulfilling</a:t>
            </a:r>
          </a:p>
          <a:p>
            <a:pPr marL="1089025" lvl="1" indent="-479425" defTabSz="962025" eaLnBrk="1" hangingPunct="1">
              <a:lnSpc>
                <a:spcPct val="90000"/>
              </a:lnSpc>
            </a:pPr>
            <a:r>
              <a:rPr lang="en-GB" sz="2400" smtClean="0"/>
              <a:t>The estimate defines the budget and the product is adjusted to meet the budget.</a:t>
            </a:r>
          </a:p>
        </p:txBody>
      </p:sp>
      <p:sp>
        <p:nvSpPr>
          <p:cNvPr id="106498" name="Slide Number Placeholder 5"/>
          <p:cNvSpPr>
            <a:spLocks noGrp="1"/>
          </p:cNvSpPr>
          <p:nvPr>
            <p:ph type="sldNum" sz="quarter" idx="12"/>
          </p:nvPr>
        </p:nvSpPr>
        <p:spPr>
          <a:noFill/>
        </p:spPr>
        <p:txBody>
          <a:bodyPr/>
          <a:lstStyle/>
          <a:p>
            <a:fld id="{2D501C72-B331-4F4D-ACCC-30FF66F488E8}" type="slidenum">
              <a:rPr lang="en-US" smtClean="0"/>
              <a:pPr/>
              <a:t>96</a:t>
            </a:fld>
            <a:endParaRPr lang="en-US"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pPr eaLnBrk="1" hangingPunct="1"/>
            <a:r>
              <a:rPr lang="en-US" smtClean="0"/>
              <a:t>Changing technologies</a:t>
            </a:r>
          </a:p>
        </p:txBody>
      </p:sp>
      <p:sp>
        <p:nvSpPr>
          <p:cNvPr id="107524" name="Rectangle 3"/>
          <p:cNvSpPr>
            <a:spLocks noGrp="1" noChangeArrowheads="1"/>
          </p:cNvSpPr>
          <p:nvPr>
            <p:ph idx="1"/>
          </p:nvPr>
        </p:nvSpPr>
        <p:spPr/>
        <p:txBody>
          <a:bodyPr/>
          <a:lstStyle/>
          <a:p>
            <a:pPr marL="488950" indent="-488950" defTabSz="962025" eaLnBrk="1" hangingPunct="1">
              <a:lnSpc>
                <a:spcPct val="90000"/>
              </a:lnSpc>
            </a:pPr>
            <a:r>
              <a:rPr lang="en-US" sz="2800" smtClean="0"/>
              <a:t>Changing technologies may mean that previous estimating experience does not carry over to new systems</a:t>
            </a:r>
          </a:p>
          <a:p>
            <a:pPr marL="1089025" lvl="1" indent="-479425" defTabSz="962025" eaLnBrk="1" hangingPunct="1">
              <a:lnSpc>
                <a:spcPct val="90000"/>
              </a:lnSpc>
            </a:pPr>
            <a:r>
              <a:rPr lang="en-US" sz="2400" smtClean="0"/>
              <a:t>Distributed object systems rather than mainframe systems;</a:t>
            </a:r>
          </a:p>
          <a:p>
            <a:pPr marL="1089025" lvl="1" indent="-479425" defTabSz="962025" eaLnBrk="1" hangingPunct="1">
              <a:lnSpc>
                <a:spcPct val="90000"/>
              </a:lnSpc>
            </a:pPr>
            <a:r>
              <a:rPr lang="en-US" sz="2400" smtClean="0"/>
              <a:t>Use of web services;</a:t>
            </a:r>
          </a:p>
          <a:p>
            <a:pPr marL="1089025" lvl="1" indent="-479425" defTabSz="962025" eaLnBrk="1" hangingPunct="1">
              <a:lnSpc>
                <a:spcPct val="90000"/>
              </a:lnSpc>
            </a:pPr>
            <a:r>
              <a:rPr lang="en-US" sz="2400" smtClean="0"/>
              <a:t>Use of ERP or database-centred systems;</a:t>
            </a:r>
          </a:p>
          <a:p>
            <a:pPr marL="1089025" lvl="1" indent="-479425" defTabSz="962025" eaLnBrk="1" hangingPunct="1">
              <a:lnSpc>
                <a:spcPct val="90000"/>
              </a:lnSpc>
            </a:pPr>
            <a:r>
              <a:rPr lang="en-US" sz="2400" smtClean="0"/>
              <a:t>Use of off-the-shelf software;</a:t>
            </a:r>
          </a:p>
          <a:p>
            <a:pPr marL="1089025" lvl="1" indent="-479425" defTabSz="962025" eaLnBrk="1" hangingPunct="1">
              <a:lnSpc>
                <a:spcPct val="90000"/>
              </a:lnSpc>
            </a:pPr>
            <a:r>
              <a:rPr lang="en-US" sz="2400" smtClean="0"/>
              <a:t>Development for and with reuse;</a:t>
            </a:r>
          </a:p>
          <a:p>
            <a:pPr marL="1089025" lvl="1" indent="-479425" defTabSz="962025" eaLnBrk="1" hangingPunct="1">
              <a:lnSpc>
                <a:spcPct val="90000"/>
              </a:lnSpc>
            </a:pPr>
            <a:r>
              <a:rPr lang="en-US" sz="2400" smtClean="0"/>
              <a:t>Development using scripting languages;</a:t>
            </a:r>
          </a:p>
          <a:p>
            <a:pPr marL="1089025" lvl="1" indent="-479425" defTabSz="962025" eaLnBrk="1" hangingPunct="1">
              <a:lnSpc>
                <a:spcPct val="90000"/>
              </a:lnSpc>
            </a:pPr>
            <a:r>
              <a:rPr lang="en-US" sz="2400" smtClean="0"/>
              <a:t>The use of CASE tools and program generators.</a:t>
            </a:r>
          </a:p>
        </p:txBody>
      </p:sp>
      <p:sp>
        <p:nvSpPr>
          <p:cNvPr id="107522" name="Slide Number Placeholder 5"/>
          <p:cNvSpPr>
            <a:spLocks noGrp="1"/>
          </p:cNvSpPr>
          <p:nvPr>
            <p:ph type="sldNum" sz="quarter" idx="12"/>
          </p:nvPr>
        </p:nvSpPr>
        <p:spPr>
          <a:noFill/>
        </p:spPr>
        <p:txBody>
          <a:bodyPr/>
          <a:lstStyle/>
          <a:p>
            <a:fld id="{02DC8EE2-FC9F-4012-8F9A-89E78D85C5CD}" type="slidenum">
              <a:rPr lang="en-US" smtClean="0"/>
              <a:pPr/>
              <a:t>97</a:t>
            </a:fld>
            <a:endParaRPr lang="en-US"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noFill/>
        </p:spPr>
        <p:txBody>
          <a:bodyPr lIns="90840" tIns="44623" rIns="90840" bIns="44623"/>
          <a:lstStyle/>
          <a:p>
            <a:pPr eaLnBrk="1" hangingPunct="1"/>
            <a:r>
              <a:rPr lang="en-GB" smtClean="0"/>
              <a:t>Estimation techniques</a:t>
            </a:r>
          </a:p>
        </p:txBody>
      </p:sp>
      <p:sp>
        <p:nvSpPr>
          <p:cNvPr id="108548" name="Rectangle 3"/>
          <p:cNvSpPr>
            <a:spLocks noGrp="1" noChangeArrowheads="1"/>
          </p:cNvSpPr>
          <p:nvPr>
            <p:ph idx="1"/>
          </p:nvPr>
        </p:nvSpPr>
        <p:spPr>
          <a:noFill/>
        </p:spPr>
        <p:txBody>
          <a:bodyPr lIns="90840" tIns="44623" rIns="90840" bIns="44623"/>
          <a:lstStyle/>
          <a:p>
            <a:pPr eaLnBrk="1" hangingPunct="1"/>
            <a:r>
              <a:rPr lang="en-GB" smtClean="0"/>
              <a:t>Algorithmic cost modelling.</a:t>
            </a:r>
          </a:p>
          <a:p>
            <a:pPr eaLnBrk="1" hangingPunct="1"/>
            <a:r>
              <a:rPr lang="en-GB" smtClean="0"/>
              <a:t>Expert judgement.</a:t>
            </a:r>
          </a:p>
          <a:p>
            <a:pPr eaLnBrk="1" hangingPunct="1"/>
            <a:r>
              <a:rPr lang="en-GB" smtClean="0"/>
              <a:t>Estimation by analogy.</a:t>
            </a:r>
          </a:p>
          <a:p>
            <a:pPr eaLnBrk="1" hangingPunct="1"/>
            <a:r>
              <a:rPr lang="en-GB" smtClean="0"/>
              <a:t>Parkinson's Law.</a:t>
            </a:r>
          </a:p>
          <a:p>
            <a:pPr eaLnBrk="1" hangingPunct="1"/>
            <a:r>
              <a:rPr lang="en-GB" smtClean="0"/>
              <a:t>Pricing to win.</a:t>
            </a:r>
          </a:p>
        </p:txBody>
      </p:sp>
      <p:sp>
        <p:nvSpPr>
          <p:cNvPr id="108546" name="Slide Number Placeholder 5"/>
          <p:cNvSpPr>
            <a:spLocks noGrp="1"/>
          </p:cNvSpPr>
          <p:nvPr>
            <p:ph type="sldNum" sz="quarter" idx="12"/>
          </p:nvPr>
        </p:nvSpPr>
        <p:spPr>
          <a:noFill/>
        </p:spPr>
        <p:txBody>
          <a:bodyPr/>
          <a:lstStyle/>
          <a:p>
            <a:fld id="{F726F062-0F00-4C38-8453-3A80F759CA67}" type="slidenum">
              <a:rPr lang="en-US" smtClean="0"/>
              <a:pPr/>
              <a:t>98</a:t>
            </a:fld>
            <a:endParaRPr lang="en-US" smtClean="0"/>
          </a:p>
        </p:txBody>
      </p:sp>
    </p:spTree>
  </p:cSld>
  <p:clrMapOvr>
    <a:masterClrMapping/>
  </p:clrMapOvr>
  <p:transition advTm="2000"/>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mtClean="0"/>
              <a:t>Estimation techniques</a:t>
            </a:r>
          </a:p>
        </p:txBody>
      </p:sp>
      <p:sp>
        <p:nvSpPr>
          <p:cNvPr id="21507" name="Slide Number Placeholder 5"/>
          <p:cNvSpPr>
            <a:spLocks noGrp="1"/>
          </p:cNvSpPr>
          <p:nvPr>
            <p:ph type="sldNum" sz="quarter" idx="12"/>
          </p:nvPr>
        </p:nvSpPr>
        <p:spPr>
          <a:noFill/>
        </p:spPr>
        <p:txBody>
          <a:bodyPr/>
          <a:lstStyle/>
          <a:p>
            <a:fld id="{C56594DB-415A-4310-9DD3-9D138892584C}" type="slidenum">
              <a:rPr lang="en-US" smtClean="0"/>
              <a:pPr/>
              <a:t>99</a:t>
            </a:fld>
            <a:endParaRPr lang="en-US" smtClean="0"/>
          </a:p>
        </p:txBody>
      </p:sp>
      <p:sp>
        <p:nvSpPr>
          <p:cNvPr id="21509" name="Rectangle 3"/>
          <p:cNvSpPr>
            <a:spLocks noChangeArrowheads="1"/>
          </p:cNvSpPr>
          <p:nvPr/>
        </p:nvSpPr>
        <p:spPr bwMode="auto">
          <a:xfrm>
            <a:off x="1143000" y="1828800"/>
            <a:ext cx="7772400" cy="4648200"/>
          </a:xfrm>
          <a:prstGeom prst="rect">
            <a:avLst/>
          </a:prstGeom>
          <a:solidFill>
            <a:srgbClr val="CCFFFF"/>
          </a:solidFill>
          <a:ln w="12700">
            <a:noFill/>
            <a:miter lim="800000"/>
            <a:headEnd/>
            <a:tailEnd/>
          </a:ln>
        </p:spPr>
        <p:txBody>
          <a:bodyPr wrap="none" anchor="ctr"/>
          <a:lstStyle/>
          <a:p>
            <a:endParaRPr lang="en-US"/>
          </a:p>
        </p:txBody>
      </p:sp>
      <p:graphicFrame>
        <p:nvGraphicFramePr>
          <p:cNvPr id="21506" name="Object 4"/>
          <p:cNvGraphicFramePr>
            <a:graphicFrameLocks noChangeAspect="1"/>
          </p:cNvGraphicFramePr>
          <p:nvPr/>
        </p:nvGraphicFramePr>
        <p:xfrm>
          <a:off x="1371600" y="2057400"/>
          <a:ext cx="7162800" cy="4267200"/>
        </p:xfrm>
        <a:graphic>
          <a:graphicData uri="http://schemas.openxmlformats.org/presentationml/2006/ole">
            <p:oleObj spid="_x0000_s21506" name="Document" r:id="rId3" imgW="5605272" imgH="3413760" progId="Word.Document.8">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5057</Words>
  <Application>Microsoft Office PowerPoint</Application>
  <PresentationFormat>On-screen Show (4:3)</PresentationFormat>
  <Paragraphs>833</Paragraphs>
  <Slides>138</Slides>
  <Notes>54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45" baseType="lpstr">
      <vt:lpstr>Tahoma</vt:lpstr>
      <vt:lpstr>Arial</vt:lpstr>
      <vt:lpstr>Wingdings</vt:lpstr>
      <vt:lpstr>Helvetica</vt:lpstr>
      <vt:lpstr>Symbol</vt:lpstr>
      <vt:lpstr>Office Theme</vt:lpstr>
      <vt:lpstr>Microsoft Word Document</vt:lpstr>
      <vt:lpstr>Software Engineering</vt:lpstr>
      <vt:lpstr>Chapter 9- Management</vt:lpstr>
      <vt:lpstr>Objectives</vt:lpstr>
      <vt:lpstr>Objectives</vt:lpstr>
      <vt:lpstr>Objectives</vt:lpstr>
      <vt:lpstr>Software project management</vt:lpstr>
      <vt:lpstr>Software management distinctions</vt:lpstr>
      <vt:lpstr>Management activities</vt:lpstr>
      <vt:lpstr>Management commonalities</vt:lpstr>
      <vt:lpstr>Project staffing</vt:lpstr>
      <vt:lpstr>Project planning</vt:lpstr>
      <vt:lpstr>Types of project plan</vt:lpstr>
      <vt:lpstr>Project planning process</vt:lpstr>
      <vt:lpstr>The project plan</vt:lpstr>
      <vt:lpstr>Project plan structure</vt:lpstr>
      <vt:lpstr>Activity organization</vt:lpstr>
      <vt:lpstr>Milestones in the RE process</vt:lpstr>
      <vt:lpstr>Project scheduling</vt:lpstr>
      <vt:lpstr>The project scheduling process</vt:lpstr>
      <vt:lpstr>Scheduling problems</vt:lpstr>
      <vt:lpstr>Bar charts and activity networks</vt:lpstr>
      <vt:lpstr>Task durations and dependencies</vt:lpstr>
      <vt:lpstr>Activity network</vt:lpstr>
      <vt:lpstr>Activity timeline</vt:lpstr>
      <vt:lpstr>Staff allocation</vt:lpstr>
      <vt:lpstr>Risk management</vt:lpstr>
      <vt:lpstr>Software risks</vt:lpstr>
      <vt:lpstr>The risk management process</vt:lpstr>
      <vt:lpstr>The risk management process</vt:lpstr>
      <vt:lpstr>Risk identification</vt:lpstr>
      <vt:lpstr>Risks and risk types</vt:lpstr>
      <vt:lpstr>Risk analysis</vt:lpstr>
      <vt:lpstr>Risk analysis (i)</vt:lpstr>
      <vt:lpstr>Risk analysis (ii)</vt:lpstr>
      <vt:lpstr>Risk planning</vt:lpstr>
      <vt:lpstr>Risk management strategies (i)</vt:lpstr>
      <vt:lpstr>Risk management strategies (ii)</vt:lpstr>
      <vt:lpstr>Risk monitoring</vt:lpstr>
      <vt:lpstr>Risk indicators</vt:lpstr>
      <vt:lpstr>People in the process</vt:lpstr>
      <vt:lpstr>People management factors</vt:lpstr>
      <vt:lpstr>Selecting staff</vt:lpstr>
      <vt:lpstr>Staff selection case study 1</vt:lpstr>
      <vt:lpstr>Staff selection case study 2</vt:lpstr>
      <vt:lpstr>Lessons</vt:lpstr>
      <vt:lpstr>Staff selection factors 1</vt:lpstr>
      <vt:lpstr>Staff selection factors 2</vt:lpstr>
      <vt:lpstr>Motivating people</vt:lpstr>
      <vt:lpstr>Human needs hierarchy</vt:lpstr>
      <vt:lpstr>Need satisfaction</vt:lpstr>
      <vt:lpstr>Individual motivation</vt:lpstr>
      <vt:lpstr>Personality types</vt:lpstr>
      <vt:lpstr>Personality types</vt:lpstr>
      <vt:lpstr>Motivation balance</vt:lpstr>
      <vt:lpstr>Managing groups</vt:lpstr>
      <vt:lpstr>Factors influencing group working</vt:lpstr>
      <vt:lpstr>Group composition</vt:lpstr>
      <vt:lpstr>Group composition</vt:lpstr>
      <vt:lpstr>Group leadership</vt:lpstr>
      <vt:lpstr>Group cohesiveness</vt:lpstr>
      <vt:lpstr>Team spirit</vt:lpstr>
      <vt:lpstr>Developing cohesiveness</vt:lpstr>
      <vt:lpstr>Group loyalties</vt:lpstr>
      <vt:lpstr>Group communications</vt:lpstr>
      <vt:lpstr>Group communications</vt:lpstr>
      <vt:lpstr>Group organisation</vt:lpstr>
      <vt:lpstr>Informal groups</vt:lpstr>
      <vt:lpstr>Extreme programming groups</vt:lpstr>
      <vt:lpstr>Chief programmer teams</vt:lpstr>
      <vt:lpstr>Problems </vt:lpstr>
      <vt:lpstr>Working environments</vt:lpstr>
      <vt:lpstr>Environmental factors</vt:lpstr>
      <vt:lpstr>Workspace organisation</vt:lpstr>
      <vt:lpstr>Office layout</vt:lpstr>
      <vt:lpstr>The People Capability Maturity Model</vt:lpstr>
      <vt:lpstr>P-CMM Objectives</vt:lpstr>
      <vt:lpstr>P-CMM levels</vt:lpstr>
      <vt:lpstr>The people capability model</vt:lpstr>
      <vt:lpstr>Fundamental estimation questions</vt:lpstr>
      <vt:lpstr>Software cost components</vt:lpstr>
      <vt:lpstr>Costing and pricing</vt:lpstr>
      <vt:lpstr>Software pricing factors</vt:lpstr>
      <vt:lpstr>Software productivity</vt:lpstr>
      <vt:lpstr>Productivity measures</vt:lpstr>
      <vt:lpstr>Measurement problems</vt:lpstr>
      <vt:lpstr>Lines of code</vt:lpstr>
      <vt:lpstr>Productivity comparisons</vt:lpstr>
      <vt:lpstr>System development times</vt:lpstr>
      <vt:lpstr>Function points</vt:lpstr>
      <vt:lpstr>Function points</vt:lpstr>
      <vt:lpstr>Object points</vt:lpstr>
      <vt:lpstr>Object point estimation</vt:lpstr>
      <vt:lpstr>Productivity estimates</vt:lpstr>
      <vt:lpstr>Factors affecting productivity</vt:lpstr>
      <vt:lpstr>Quality and productivity</vt:lpstr>
      <vt:lpstr>Estimation techniques</vt:lpstr>
      <vt:lpstr>Changing technologies</vt:lpstr>
      <vt:lpstr>Estimation techniques</vt:lpstr>
      <vt:lpstr>Estimation techniques</vt:lpstr>
      <vt:lpstr>Pricing to win</vt:lpstr>
      <vt:lpstr>Top-down and bottom-up estimation</vt:lpstr>
      <vt:lpstr>Top-down estimation</vt:lpstr>
      <vt:lpstr>Bottom-up estimation</vt:lpstr>
      <vt:lpstr>Estimation methods</vt:lpstr>
      <vt:lpstr>Pricing to win</vt:lpstr>
      <vt:lpstr>Algorithmic cost modelling</vt:lpstr>
      <vt:lpstr>Estimation accuracy</vt:lpstr>
      <vt:lpstr>Estimate uncertainty</vt:lpstr>
      <vt:lpstr>The COCOMO model</vt:lpstr>
      <vt:lpstr>COCOMO 81</vt:lpstr>
      <vt:lpstr>COCOMO 2</vt:lpstr>
      <vt:lpstr>COCOMO 2 models</vt:lpstr>
      <vt:lpstr>Use of COCOMO 2 models</vt:lpstr>
      <vt:lpstr>Application composition model</vt:lpstr>
      <vt:lpstr>Object point productivity</vt:lpstr>
      <vt:lpstr>Early design model</vt:lpstr>
      <vt:lpstr>Multipliers</vt:lpstr>
      <vt:lpstr>The reuse model</vt:lpstr>
      <vt:lpstr>Reuse model estimates 1</vt:lpstr>
      <vt:lpstr>Reuse model estimates 2</vt:lpstr>
      <vt:lpstr>Post-architecture level</vt:lpstr>
      <vt:lpstr>The exponent term</vt:lpstr>
      <vt:lpstr>Exponent scale factors</vt:lpstr>
      <vt:lpstr>Multipliers</vt:lpstr>
      <vt:lpstr>Effects of cost drivers</vt:lpstr>
      <vt:lpstr>Project planning</vt:lpstr>
      <vt:lpstr>Management options</vt:lpstr>
      <vt:lpstr>Management option costs</vt:lpstr>
      <vt:lpstr>Option choice</vt:lpstr>
      <vt:lpstr>Project duration and staffing</vt:lpstr>
      <vt:lpstr>Staffing requirements</vt:lpstr>
      <vt:lpstr>Key points</vt:lpstr>
      <vt:lpstr>Key points</vt:lpstr>
      <vt:lpstr>Key points</vt:lpstr>
      <vt:lpstr>Key points</vt:lpstr>
      <vt:lpstr>Key points</vt:lpstr>
      <vt:lpstr>Key points</vt:lpstr>
      <vt:lpstr>Summary</vt:lpstr>
    </vt:vector>
  </TitlesOfParts>
  <Company>Dept. Of ISE, RVCE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Slides: Chap 1- Overview </dc:title>
  <dc:subject>Cryptography &amp; Network Security</dc:subject>
  <dc:creator>DEEPIKA C N</dc:creator>
  <cp:lastModifiedBy>EC02</cp:lastModifiedBy>
  <cp:revision>219</cp:revision>
  <dcterms:created xsi:type="dcterms:W3CDTF">2008-02-07T06:39:22Z</dcterms:created>
  <dcterms:modified xsi:type="dcterms:W3CDTF">2015-01-05T10:11:56Z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DEEPIKA C N</vt:lpwstr>
  </property>
  <property fmtid="{D5CDD505-2E9C-101B-9397-08002B2CF9AE}" pid="3" name="Recorded By">
    <vt:filetime>2008-07-01T18:30:00Z</vt:filetime>
  </property>
  <property fmtid="{D5CDD505-2E9C-101B-9397-08002B2CF9AE}" pid="4" name="Purpose">
    <vt:lpwstr>Lecture Slides</vt:lpwstr>
  </property>
  <property fmtid="{D5CDD505-2E9C-101B-9397-08002B2CF9AE}" pid="5" name="Reference">
    <vt:lpwstr>Book by William Stallings</vt:lpwstr>
  </property>
  <property fmtid="{D5CDD505-2E9C-101B-9397-08002B2CF9AE}" pid="6" name="Division">
    <vt:lpwstr>CS843</vt:lpwstr>
  </property>
</Properties>
</file>