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75" r:id="rId8"/>
    <p:sldId id="276" r:id="rId9"/>
    <p:sldId id="277" r:id="rId10"/>
    <p:sldId id="279" r:id="rId11"/>
    <p:sldId id="280" r:id="rId12"/>
    <p:sldId id="287" r:id="rId13"/>
    <p:sldId id="281" r:id="rId14"/>
    <p:sldId id="282" r:id="rId15"/>
    <p:sldId id="283" r:id="rId16"/>
    <p:sldId id="288" r:id="rId17"/>
    <p:sldId id="286" r:id="rId18"/>
    <p:sldId id="284" r:id="rId19"/>
    <p:sldId id="285"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AAEC21-224B-49F0-893D-A8437C2A0A5C}" type="datetimeFigureOut">
              <a:rPr lang="en-US" smtClean="0"/>
              <a:pPr/>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48706-321F-4CEB-A02A-EE555E104E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AEC21-224B-49F0-893D-A8437C2A0A5C}" type="datetimeFigureOut">
              <a:rPr lang="en-US" smtClean="0"/>
              <a:pPr/>
              <a:t>12/11/2020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48706-321F-4CEB-A02A-EE555E104E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3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Measures in Project Management</a:t>
            </a:r>
          </a:p>
        </p:txBody>
      </p:sp>
      <p:sp>
        <p:nvSpPr>
          <p:cNvPr id="3" name="Content Placeholder 2"/>
          <p:cNvSpPr>
            <a:spLocks noGrp="1"/>
          </p:cNvSpPr>
          <p:nvPr>
            <p:ph idx="1"/>
          </p:nvPr>
        </p:nvSpPr>
        <p:spPr/>
        <p:txBody>
          <a:bodyPr/>
          <a:lstStyle/>
          <a:p>
            <a:pPr>
              <a:buFont typeface="Wingdings" pitchFamily="2" charset="2"/>
              <a:buChar char="Ø"/>
            </a:pPr>
            <a:r>
              <a:rPr lang="en-US" dirty="0"/>
              <a:t> Performance Indicators</a:t>
            </a:r>
          </a:p>
          <a:p>
            <a:pPr>
              <a:buFont typeface="Wingdings" pitchFamily="2" charset="2"/>
              <a:buChar char="Ø"/>
            </a:pPr>
            <a:r>
              <a:rPr lang="en-US" dirty="0"/>
              <a:t>Performance Improvement</a:t>
            </a:r>
          </a:p>
          <a:p>
            <a:pPr>
              <a:buFont typeface="Wingdings" pitchFamily="2" charset="2"/>
              <a:buChar char="Ø"/>
            </a:pPr>
            <a:r>
              <a:rPr lang="en-US" dirty="0"/>
              <a:t>Project Management &amp; Environment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a:buNone/>
            </a:pPr>
            <a:r>
              <a:rPr lang="en-US" dirty="0"/>
              <a:t>Task of PM is to </a:t>
            </a:r>
          </a:p>
          <a:p>
            <a:pPr>
              <a:buFont typeface="Wingdings" pitchFamily="2" charset="2"/>
              <a:buChar char="Ø"/>
            </a:pPr>
            <a:r>
              <a:rPr lang="en-US" dirty="0"/>
              <a:t>build a project that works</a:t>
            </a:r>
          </a:p>
          <a:p>
            <a:pPr>
              <a:buFont typeface="Wingdings" pitchFamily="2" charset="2"/>
              <a:buChar char="Ø"/>
            </a:pPr>
            <a:r>
              <a:rPr lang="en-US" dirty="0"/>
              <a:t>To define time-cost-performance frame work and then to ensure, through design of the hardware and management of its implementation</a:t>
            </a:r>
          </a:p>
          <a:p>
            <a:pPr>
              <a:buFont typeface="Wingdings" pitchFamily="2" charset="2"/>
              <a:buChar char="Ø"/>
            </a:pPr>
            <a:r>
              <a:rPr lang="en-US" dirty="0"/>
              <a:t>The scope-time-cost-performance diagram is a symbolic representation of scientific project management and can make a good design for a project management logo</a:t>
            </a:r>
          </a:p>
          <a:p>
            <a:pPr>
              <a:buFont typeface="Wingdings" pitchFamily="2" charset="2"/>
              <a:buChar char="Ø"/>
            </a:pPr>
            <a:r>
              <a:rPr lang="en-US" dirty="0"/>
              <a:t>When the cost of a project is controlled, scope, time performance are also controlled</a:t>
            </a:r>
          </a:p>
          <a:p>
            <a:pPr>
              <a:buFont typeface="Wingdings"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Font typeface="Wingdings" pitchFamily="2" charset="2"/>
              <a:buChar char="Ø"/>
            </a:pPr>
            <a:r>
              <a:rPr lang="en-US" dirty="0"/>
              <a:t>Value engineering encourages increase in quality if it can be attained at no extra cost</a:t>
            </a:r>
          </a:p>
          <a:p>
            <a:pPr>
              <a:buNone/>
            </a:pPr>
            <a:r>
              <a:rPr lang="en-US" b="1" dirty="0"/>
              <a:t>Performance Improvement: Do-it-Yourself Trap</a:t>
            </a:r>
          </a:p>
          <a:p>
            <a:pPr>
              <a:buFont typeface="Wingdings" pitchFamily="2" charset="2"/>
              <a:buChar char="Ø"/>
            </a:pPr>
            <a:r>
              <a:rPr lang="en-US" dirty="0"/>
              <a:t> Imposes tremendous load of coordination </a:t>
            </a:r>
          </a:p>
          <a:p>
            <a:pPr>
              <a:buFont typeface="Wingdings" pitchFamily="2" charset="2"/>
              <a:buChar char="Ø"/>
            </a:pPr>
            <a:r>
              <a:rPr lang="en-US" dirty="0"/>
              <a:t>Lack of experience of working in an uncertain and dynamic environment</a:t>
            </a:r>
          </a:p>
          <a:p>
            <a:pPr>
              <a:buFont typeface="Wingdings" pitchFamily="2" charset="2"/>
              <a:buChar char="Ø"/>
            </a:pPr>
            <a:r>
              <a:rPr lang="en-US" dirty="0"/>
              <a:t>Not equipped with the tools and techniques of PM</a:t>
            </a:r>
          </a:p>
          <a:p>
            <a:pPr>
              <a:buFont typeface="Wingdings" pitchFamily="2" charset="2"/>
              <a:buChar char="Ø"/>
            </a:pPr>
            <a:r>
              <a:rPr lang="en-US" dirty="0"/>
              <a:t>Leads to cost and time overruns</a:t>
            </a:r>
          </a:p>
          <a:p>
            <a:pPr>
              <a:buFont typeface="Wingdings" pitchFamily="2" charset="2"/>
              <a:buChar char="Ø"/>
            </a:pPr>
            <a:r>
              <a:rPr lang="en-US" dirty="0"/>
              <a:t>Unnecessary expansion of scope</a:t>
            </a:r>
          </a:p>
          <a:p>
            <a:pPr>
              <a:buFont typeface="Wingdings" pitchFamily="2" charset="2"/>
              <a:buChar char="Ø"/>
            </a:pPr>
            <a:r>
              <a:rPr lang="en-US" dirty="0"/>
              <a:t>Inability to handle vendors</a:t>
            </a:r>
          </a:p>
          <a:p>
            <a:pPr>
              <a:buFont typeface="Wingdings" pitchFamily="2" charset="2"/>
              <a:buChar char="Ø"/>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339615"/>
            <a:ext cx="8153400" cy="612156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buNone/>
            </a:pPr>
            <a:r>
              <a:rPr lang="en-US" b="1" dirty="0"/>
              <a:t>The Turn-key Trap</a:t>
            </a:r>
          </a:p>
          <a:p>
            <a:pPr>
              <a:buFont typeface="Wingdings" pitchFamily="2" charset="2"/>
              <a:buChar char="Ø"/>
            </a:pPr>
            <a:r>
              <a:rPr lang="en-US" dirty="0"/>
              <a:t>Schedule or cost quoted by the turn-key contractor should be of secondary consideration</a:t>
            </a:r>
          </a:p>
          <a:p>
            <a:pPr>
              <a:buFont typeface="Wingdings" pitchFamily="2" charset="2"/>
              <a:buChar char="Ø"/>
            </a:pPr>
            <a:r>
              <a:rPr lang="en-US" dirty="0"/>
              <a:t>Contractor’s track record in managing projects</a:t>
            </a:r>
          </a:p>
          <a:p>
            <a:pPr>
              <a:buFont typeface="Wingdings" pitchFamily="2" charset="2"/>
              <a:buChar char="Ø"/>
            </a:pPr>
            <a:r>
              <a:rPr lang="en-US" dirty="0"/>
              <a:t>He will make the tightest possible design and may compromise with quality to earn profit</a:t>
            </a:r>
          </a:p>
          <a:p>
            <a:pPr>
              <a:buFont typeface="Wingdings" pitchFamily="2" charset="2"/>
              <a:buChar char="Ø"/>
            </a:pPr>
            <a:r>
              <a:rPr lang="en-US" dirty="0"/>
              <a:t>Legal consequences may prop up if not handled properly</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pPr>
              <a:buNone/>
            </a:pPr>
            <a:r>
              <a:rPr lang="en-US" b="1" dirty="0"/>
              <a:t>Project Management Environment</a:t>
            </a:r>
          </a:p>
          <a:p>
            <a:pPr>
              <a:buFont typeface="Wingdings" pitchFamily="2" charset="2"/>
              <a:buChar char="Ø"/>
            </a:pPr>
            <a:r>
              <a:rPr lang="en-US" dirty="0"/>
              <a:t>PM performance largely depends on the real- world environment</a:t>
            </a:r>
          </a:p>
          <a:p>
            <a:pPr>
              <a:buFont typeface="Wingdings" pitchFamily="2" charset="2"/>
              <a:buChar char="Ø"/>
            </a:pPr>
            <a:r>
              <a:rPr lang="en-US" dirty="0"/>
              <a:t>PM environment in India is shown in figure</a:t>
            </a:r>
          </a:p>
          <a:p>
            <a:pPr>
              <a:buFont typeface="Wingdings" pitchFamily="2" charset="2"/>
              <a:buChar char="Ø"/>
            </a:pPr>
            <a:r>
              <a:rPr lang="en-US" dirty="0"/>
              <a:t>Problems specific to country</a:t>
            </a:r>
          </a:p>
          <a:p>
            <a:pPr>
              <a:buFont typeface="Wingdings" pitchFamily="2" charset="2"/>
              <a:buChar char="Ø"/>
            </a:pPr>
            <a:r>
              <a:rPr lang="en-US" dirty="0"/>
              <a:t>Lack of mutual trust and respect amongst the stakeholders: owners, financial institutions, consultants, vendors &amp; contractors</a:t>
            </a:r>
          </a:p>
          <a:p>
            <a:pPr>
              <a:buFont typeface="Wingdings" pitchFamily="2" charset="2"/>
              <a:buChar char="Ø"/>
            </a:pPr>
            <a:r>
              <a:rPr lang="en-US" dirty="0"/>
              <a:t>Traders-turned entrepreneurs or financers handling projects</a:t>
            </a:r>
          </a:p>
          <a:p>
            <a:pPr>
              <a:buFont typeface="Wingdings" pitchFamily="2" charset="2"/>
              <a:buChar char="Ø"/>
            </a:pPr>
            <a:r>
              <a:rPr lang="en-US" dirty="0"/>
              <a:t>Introduction of on going audit system</a:t>
            </a:r>
          </a:p>
          <a:p>
            <a:pPr>
              <a:buFont typeface="Wingdings" pitchFamily="2" charset="2"/>
              <a:buChar char="Ø"/>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lgn="just">
              <a:buFont typeface="Wingdings" pitchFamily="2" charset="2"/>
              <a:buChar char="Ø"/>
            </a:pPr>
            <a:r>
              <a:rPr lang="en-US" dirty="0"/>
              <a:t>Financial institutions may not trust the owner/ promoter since an owner may disown a project and the financial institutions have more stake in the project than the owner himself</a:t>
            </a:r>
          </a:p>
          <a:p>
            <a:pPr algn="just">
              <a:buFont typeface="Wingdings" pitchFamily="2" charset="2"/>
              <a:buChar char="Ø"/>
            </a:pPr>
            <a:r>
              <a:rPr lang="en-US" dirty="0"/>
              <a:t>Promoter may intentionally underestimate the project cost with the intention of reducing his contribution</a:t>
            </a:r>
          </a:p>
          <a:p>
            <a:pPr algn="just">
              <a:buFont typeface="Wingdings" pitchFamily="2" charset="2"/>
              <a:buChar char="Ø"/>
            </a:pPr>
            <a:r>
              <a:rPr lang="en-US" dirty="0"/>
              <a:t>Most vendors and contractors may not trust the owner regarding payment</a:t>
            </a:r>
          </a:p>
          <a:p>
            <a:pPr algn="just">
              <a:buFont typeface="Wingdings" pitchFamily="2" charset="2"/>
              <a:buChar char="Ø"/>
            </a:pPr>
            <a:r>
              <a:rPr lang="en-US" dirty="0"/>
              <a:t>Financing cost and inflation overtake the revised cost estimate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95400" y="27971"/>
            <a:ext cx="6248400" cy="648568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111760"/>
            <a:ext cx="6324599" cy="67462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a:t>Sources, measures, and perspectives of risk</a:t>
            </a:r>
          </a:p>
          <a:p>
            <a:r>
              <a:rPr lang="en-US" dirty="0"/>
              <a:t>Sensitivity analysis</a:t>
            </a:r>
          </a:p>
          <a:p>
            <a:r>
              <a:rPr lang="en-US" dirty="0"/>
              <a:t>Scenario analysis</a:t>
            </a:r>
          </a:p>
          <a:p>
            <a:r>
              <a:rPr lang="en-US" dirty="0"/>
              <a:t>Break-even analysis</a:t>
            </a:r>
          </a:p>
          <a:p>
            <a:r>
              <a:rPr lang="en-US" dirty="0"/>
              <a:t>Hiller model</a:t>
            </a:r>
          </a:p>
          <a:p>
            <a:r>
              <a:rPr lang="en-US" dirty="0"/>
              <a:t>Simulation analysis</a:t>
            </a:r>
          </a:p>
          <a:p>
            <a:r>
              <a:rPr lang="en-US" dirty="0"/>
              <a:t>Decision tree analysis</a:t>
            </a:r>
          </a:p>
          <a:p>
            <a:r>
              <a:rPr lang="en-US" dirty="0"/>
              <a:t>Managing risk</a:t>
            </a:r>
          </a:p>
          <a:p>
            <a:r>
              <a:rPr lang="en-US" dirty="0"/>
              <a:t>Project selection under risk</a:t>
            </a:r>
          </a:p>
          <a:p>
            <a:r>
              <a:rPr lang="en-US" dirty="0"/>
              <a:t>Risk analysis in practice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215900"/>
            <a:ext cx="8001000" cy="661520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Project may be considered a total failure if:</a:t>
            </a:r>
          </a:p>
          <a:p>
            <a:pPr marL="514350" indent="-514350">
              <a:buFont typeface="+mj-lt"/>
              <a:buAutoNum type="arabicPeriod"/>
            </a:pPr>
            <a:r>
              <a:rPr lang="en-US" dirty="0"/>
              <a:t>It is abandoned half-way or kept in abeyance or completed with a changed concept</a:t>
            </a:r>
          </a:p>
          <a:p>
            <a:pPr marL="514350" indent="-514350">
              <a:buFont typeface="+mj-lt"/>
              <a:buAutoNum type="arabicPeriod"/>
            </a:pPr>
            <a:r>
              <a:rPr lang="en-US" dirty="0"/>
              <a:t>It does not produce as specified in terms of quality of produce</a:t>
            </a:r>
          </a:p>
          <a:p>
            <a:pPr marL="514350" indent="-514350">
              <a:buFont typeface="+mj-lt"/>
              <a:buAutoNum type="arabicPeriod"/>
            </a:pPr>
            <a:r>
              <a:rPr lang="en-US" dirty="0"/>
              <a:t>It becomes sick soon after going into commercial production</a:t>
            </a:r>
          </a:p>
          <a:p>
            <a:pPr marL="514350" indent="-514350"/>
            <a:r>
              <a:rPr lang="en-US" dirty="0"/>
              <a:t>Most projects fall in between a total success or a total failure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r>
              <a:rPr lang="en-US" b="1" dirty="0"/>
              <a:t>Sources of Risk</a:t>
            </a:r>
          </a:p>
          <a:p>
            <a:pPr>
              <a:buFont typeface="Courier New" pitchFamily="49" charset="0"/>
              <a:buChar char="o"/>
            </a:pPr>
            <a:r>
              <a:rPr lang="en-US" dirty="0"/>
              <a:t>Project-specific risk</a:t>
            </a:r>
          </a:p>
          <a:p>
            <a:pPr>
              <a:buFont typeface="Courier New" pitchFamily="49" charset="0"/>
              <a:buChar char="o"/>
            </a:pPr>
            <a:r>
              <a:rPr lang="en-US" dirty="0"/>
              <a:t>Competitive risk</a:t>
            </a:r>
          </a:p>
          <a:p>
            <a:pPr>
              <a:buFont typeface="Courier New" pitchFamily="49" charset="0"/>
              <a:buChar char="o"/>
            </a:pPr>
            <a:r>
              <a:rPr lang="en-US" dirty="0"/>
              <a:t>Industry-specific risk</a:t>
            </a:r>
          </a:p>
          <a:p>
            <a:pPr>
              <a:buFont typeface="Courier New" pitchFamily="49" charset="0"/>
              <a:buChar char="o"/>
            </a:pPr>
            <a:r>
              <a:rPr lang="en-US" dirty="0"/>
              <a:t>Market risk</a:t>
            </a:r>
          </a:p>
          <a:p>
            <a:pPr>
              <a:buFont typeface="Courier New" pitchFamily="49" charset="0"/>
              <a:buChar char="o"/>
            </a:pPr>
            <a:r>
              <a:rPr lang="en-US" dirty="0"/>
              <a:t>International risk</a:t>
            </a:r>
          </a:p>
          <a:p>
            <a:r>
              <a:rPr lang="en-US" b="1" dirty="0"/>
              <a:t>Measures of Risk</a:t>
            </a:r>
          </a:p>
          <a:p>
            <a:pPr>
              <a:buFont typeface="Courier New" pitchFamily="49" charset="0"/>
              <a:buChar char="o"/>
            </a:pPr>
            <a:r>
              <a:rPr lang="en-US" dirty="0"/>
              <a:t>Risk refers to variability</a:t>
            </a:r>
          </a:p>
          <a:p>
            <a:pPr>
              <a:buFont typeface="Courier New" pitchFamily="49" charset="0"/>
              <a:buChar char="o"/>
            </a:pPr>
            <a:r>
              <a:rPr lang="en-US" dirty="0"/>
              <a:t>Range, Standard Deviation, Coefficient of variation, and semi-variance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dirty="0"/>
              <a:t>Standard Deviation is the most widely used measure of risk because:</a:t>
            </a:r>
          </a:p>
          <a:p>
            <a:pPr marL="571500" indent="-571500">
              <a:buFont typeface="+mj-lt"/>
              <a:buAutoNum type="romanLcPeriod"/>
            </a:pPr>
            <a:r>
              <a:rPr lang="en-US" dirty="0"/>
              <a:t>If a variable is normally distributed, its mean and standard deviation contain all the information about its probability distribution</a:t>
            </a:r>
          </a:p>
          <a:p>
            <a:pPr marL="571500" indent="-571500">
              <a:buFont typeface="+mj-lt"/>
              <a:buAutoNum type="romanLcPeriod"/>
            </a:pPr>
            <a:r>
              <a:rPr lang="en-US" dirty="0"/>
              <a:t>If the utility of money is represented by a quadratic function, , then the expected utility is a function of mean and std. deviation</a:t>
            </a:r>
          </a:p>
          <a:p>
            <a:pPr marL="571500" indent="-571500">
              <a:buFont typeface="+mj-lt"/>
              <a:buAutoNum type="romanLcPeriod"/>
            </a:pPr>
            <a:r>
              <a:rPr lang="en-US" dirty="0"/>
              <a:t>Standard deviation is analytically easily tractable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en-US" dirty="0"/>
              <a:t>Subjective Probabilities</a:t>
            </a:r>
          </a:p>
          <a:p>
            <a:pPr>
              <a:buFont typeface="Wingdings" pitchFamily="2" charset="2"/>
              <a:buChar char="Ø"/>
            </a:pPr>
            <a:r>
              <a:rPr lang="en-US" dirty="0"/>
              <a:t>Objective evidence may not be available for defining probability distribution</a:t>
            </a:r>
          </a:p>
          <a:p>
            <a:pPr>
              <a:buFont typeface="Wingdings" pitchFamily="2" charset="2"/>
              <a:buChar char="Ø"/>
            </a:pPr>
            <a:r>
              <a:rPr lang="en-US" dirty="0"/>
              <a:t>Probability distribution is defined  based on experience and judgment</a:t>
            </a:r>
          </a:p>
          <a:p>
            <a:pPr>
              <a:buNone/>
            </a:pPr>
            <a:r>
              <a:rPr lang="en-US" b="1" dirty="0"/>
              <a:t>Perspectives on Risk</a:t>
            </a:r>
          </a:p>
          <a:p>
            <a:pPr>
              <a:buFont typeface="Wingdings" pitchFamily="2" charset="2"/>
              <a:buChar char="Ø"/>
            </a:pPr>
            <a:r>
              <a:rPr lang="en-US" dirty="0"/>
              <a:t>Stand-alone risk- Project viewed in isolation</a:t>
            </a:r>
          </a:p>
          <a:p>
            <a:pPr>
              <a:buFont typeface="Wingdings" pitchFamily="2" charset="2"/>
              <a:buChar char="Ø"/>
            </a:pPr>
            <a:r>
              <a:rPr lang="en-US" dirty="0"/>
              <a:t>Firm risk or Corporate risk -  Contribution of a project to the risk of the firm</a:t>
            </a:r>
          </a:p>
          <a:p>
            <a:pPr>
              <a:buFont typeface="Wingdings" pitchFamily="2" charset="2"/>
              <a:buChar char="Ø"/>
            </a:pPr>
            <a:r>
              <a:rPr lang="en-US" dirty="0"/>
              <a:t> Systematic risk  or market risk – Risk of the project from the point of view of a diversified investor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None/>
            </a:pPr>
            <a:r>
              <a:rPr lang="en-US" dirty="0"/>
              <a:t>Stand alone Risk – Advantages</a:t>
            </a:r>
          </a:p>
          <a:p>
            <a:r>
              <a:rPr lang="en-US" dirty="0"/>
              <a:t>Easier to measure </a:t>
            </a:r>
          </a:p>
          <a:p>
            <a:r>
              <a:rPr lang="en-US" dirty="0"/>
              <a:t>In most of the cases, stand-alone risk, corporate risk and market risk are highly correlated</a:t>
            </a:r>
          </a:p>
          <a:p>
            <a:r>
              <a:rPr lang="en-US" dirty="0"/>
              <a:t>The proponent of capital investment is likely to be judged on the performance of that investment</a:t>
            </a:r>
          </a:p>
          <a:p>
            <a:r>
              <a:rPr lang="en-US" dirty="0"/>
              <a:t>In most firms, the capital budgeting committee considers investment proposals one at time</a:t>
            </a:r>
          </a:p>
          <a:p>
            <a:pPr>
              <a:buFont typeface="Wingdings" pitchFamily="2" charset="2"/>
              <a:buChar char="Ø"/>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0"/>
            <a:ext cx="8229600" cy="1143000"/>
          </a:xfrm>
        </p:spPr>
        <p:txBody>
          <a:bodyPr/>
          <a:lstStyle/>
          <a:p>
            <a:r>
              <a:rPr lang="en-US" b="0" dirty="0"/>
              <a:t>Sensitivity analysis</a:t>
            </a:r>
          </a:p>
        </p:txBody>
      </p:sp>
      <p:sp>
        <p:nvSpPr>
          <p:cNvPr id="158723" name="Rectangle 3"/>
          <p:cNvSpPr>
            <a:spLocks noGrp="1" noChangeArrowheads="1"/>
          </p:cNvSpPr>
          <p:nvPr>
            <p:ph type="body" idx="1"/>
          </p:nvPr>
        </p:nvSpPr>
        <p:spPr>
          <a:xfrm>
            <a:off x="457200" y="914400"/>
            <a:ext cx="8229600" cy="5638800"/>
          </a:xfrm>
        </p:spPr>
        <p:txBody>
          <a:bodyPr>
            <a:normAutofit/>
          </a:bodyPr>
          <a:lstStyle/>
          <a:p>
            <a:pPr>
              <a:lnSpc>
                <a:spcPct val="80000"/>
              </a:lnSpc>
            </a:pPr>
            <a:r>
              <a:rPr lang="en-US" sz="2600" b="1" dirty="0"/>
              <a:t>To know the viability of the project when some variable like sales or investment deviates in future from its expected value</a:t>
            </a:r>
          </a:p>
          <a:p>
            <a:pPr>
              <a:lnSpc>
                <a:spcPct val="80000"/>
              </a:lnSpc>
            </a:pPr>
            <a:r>
              <a:rPr lang="en-US" sz="2600" b="1" dirty="0"/>
              <a:t>Sensitivity analysis means varying the inputs to a model to see how the results change</a:t>
            </a:r>
          </a:p>
          <a:p>
            <a:pPr>
              <a:lnSpc>
                <a:spcPct val="80000"/>
              </a:lnSpc>
            </a:pPr>
            <a:r>
              <a:rPr lang="en-US" sz="2600" b="1" dirty="0"/>
              <a:t>Sensitivity analysis is a very important component of exploratory use of models</a:t>
            </a:r>
          </a:p>
          <a:p>
            <a:pPr lvl="1">
              <a:lnSpc>
                <a:spcPct val="80000"/>
              </a:lnSpc>
            </a:pPr>
            <a:r>
              <a:rPr lang="en-US" sz="2200" dirty="0"/>
              <a:t> </a:t>
            </a:r>
            <a:r>
              <a:rPr lang="en-US" sz="2200" b="1" dirty="0"/>
              <a:t>model is not regarded as “correct”</a:t>
            </a:r>
          </a:p>
          <a:p>
            <a:pPr lvl="1">
              <a:lnSpc>
                <a:spcPct val="80000"/>
              </a:lnSpc>
            </a:pPr>
            <a:r>
              <a:rPr lang="en-US" sz="2200" dirty="0"/>
              <a:t> </a:t>
            </a:r>
            <a:r>
              <a:rPr lang="en-US" sz="2200" b="1" dirty="0"/>
              <a:t>sensitivity analysis helps user explore implications of alternate assumptions</a:t>
            </a:r>
          </a:p>
          <a:p>
            <a:pPr lvl="1">
              <a:lnSpc>
                <a:spcPct val="80000"/>
              </a:lnSpc>
            </a:pPr>
            <a:r>
              <a:rPr lang="en-US" sz="2200" dirty="0"/>
              <a:t> </a:t>
            </a:r>
            <a:r>
              <a:rPr lang="en-US" sz="2200" b="1" dirty="0"/>
              <a:t>human computer interface for sensitivity analysis is difficult to design well</a:t>
            </a:r>
          </a:p>
          <a:p>
            <a:pPr>
              <a:lnSpc>
                <a:spcPct val="80000"/>
              </a:lnSpc>
            </a:pPr>
            <a:r>
              <a:rPr lang="en-US" sz="2600" dirty="0"/>
              <a:t> </a:t>
            </a:r>
            <a:r>
              <a:rPr lang="en-US" sz="2600" b="1" dirty="0"/>
              <a:t>In many models we need to make assumptions we cannot test</a:t>
            </a:r>
          </a:p>
          <a:p>
            <a:pPr>
              <a:lnSpc>
                <a:spcPct val="80000"/>
              </a:lnSpc>
            </a:pPr>
            <a:r>
              <a:rPr lang="en-US" sz="2600" b="1" dirty="0"/>
              <a:t>Sensitivity analysis examines dependence of results on these assumptions </a:t>
            </a:r>
          </a:p>
          <a:p>
            <a:pPr>
              <a:lnSpc>
                <a:spcPct val="80000"/>
              </a:lnSpc>
              <a:buNone/>
            </a:pPr>
            <a:endParaRPr lang="en-US" sz="2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Sensitivity Analysis</a:t>
            </a:r>
          </a:p>
        </p:txBody>
      </p:sp>
      <p:sp>
        <p:nvSpPr>
          <p:cNvPr id="156675" name="Rectangle 3"/>
          <p:cNvSpPr>
            <a:spLocks noGrp="1" noChangeArrowheads="1"/>
          </p:cNvSpPr>
          <p:nvPr>
            <p:ph type="body" idx="1"/>
          </p:nvPr>
        </p:nvSpPr>
        <p:spPr/>
        <p:txBody>
          <a:bodyPr/>
          <a:lstStyle/>
          <a:p>
            <a:r>
              <a:rPr lang="en-US"/>
              <a:t>Sensitivity Analysis Answers the question:</a:t>
            </a:r>
          </a:p>
          <a:p>
            <a:pPr lvl="1"/>
            <a:r>
              <a:rPr lang="en-US"/>
              <a:t>What does make a difference in the decision?</a:t>
            </a:r>
          </a:p>
          <a:p>
            <a:r>
              <a:rPr lang="en-US"/>
              <a:t>Determining what does matters and what does not requires incorporating sensitivity analysis throughout the modeling process.</a:t>
            </a:r>
          </a:p>
          <a:p>
            <a:r>
              <a:rPr lang="en-US"/>
              <a:t>No optimal sensitivity analysis procedure exist for decision analysis: Model building is an Art!</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Sensitivity Analysis</a:t>
            </a:r>
          </a:p>
        </p:txBody>
      </p:sp>
      <p:sp>
        <p:nvSpPr>
          <p:cNvPr id="157699" name="Rectangle 3"/>
          <p:cNvSpPr>
            <a:spLocks noGrp="1" noChangeArrowheads="1"/>
          </p:cNvSpPr>
          <p:nvPr>
            <p:ph type="body" idx="1"/>
          </p:nvPr>
        </p:nvSpPr>
        <p:spPr/>
        <p:txBody>
          <a:bodyPr/>
          <a:lstStyle/>
          <a:p>
            <a:r>
              <a:rPr lang="en-US"/>
              <a:t>The question that we ask performing SA is: Are we solving the right problem?</a:t>
            </a:r>
          </a:p>
          <a:p>
            <a:r>
              <a:rPr lang="en-US"/>
              <a:t>Type III Error: implies that the wrong question was asked or inappropriate decision context was used.</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One Way Sensitivity Analysis</a:t>
            </a:r>
          </a:p>
        </p:txBody>
      </p:sp>
      <p:sp>
        <p:nvSpPr>
          <p:cNvPr id="159747" name="Rectangle 3"/>
          <p:cNvSpPr>
            <a:spLocks noGrp="1" noChangeArrowheads="1"/>
          </p:cNvSpPr>
          <p:nvPr>
            <p:ph type="body" idx="1"/>
          </p:nvPr>
        </p:nvSpPr>
        <p:spPr/>
        <p:txBody>
          <a:bodyPr>
            <a:normAutofit/>
          </a:bodyPr>
          <a:lstStyle/>
          <a:p>
            <a:pPr>
              <a:lnSpc>
                <a:spcPct val="90000"/>
              </a:lnSpc>
            </a:pPr>
            <a:r>
              <a:rPr lang="en-US" dirty="0"/>
              <a:t>What variables really make a difference in terms of the decision in hand? </a:t>
            </a:r>
          </a:p>
          <a:p>
            <a:pPr lvl="1">
              <a:lnSpc>
                <a:spcPct val="90000"/>
              </a:lnSpc>
            </a:pPr>
            <a:r>
              <a:rPr lang="en-US" dirty="0"/>
              <a:t>Do different interest rates really matter?</a:t>
            </a:r>
          </a:p>
          <a:p>
            <a:pPr lvl="1">
              <a:lnSpc>
                <a:spcPct val="90000"/>
              </a:lnSpc>
            </a:pPr>
            <a:r>
              <a:rPr lang="en-US" dirty="0"/>
              <a:t>Does it matter that company can set the ticket price?</a:t>
            </a:r>
          </a:p>
          <a:p>
            <a:pPr lvl="1">
              <a:lnSpc>
                <a:spcPct val="90000"/>
              </a:lnSpc>
            </a:pPr>
            <a:r>
              <a:rPr lang="en-US" dirty="0"/>
              <a:t>Hours Flown how much impacts on the profit?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Two way sensitivity Analysis</a:t>
            </a:r>
          </a:p>
        </p:txBody>
      </p:sp>
      <p:sp>
        <p:nvSpPr>
          <p:cNvPr id="161795" name="Rectangle 3"/>
          <p:cNvSpPr>
            <a:spLocks noGrp="1" noChangeArrowheads="1"/>
          </p:cNvSpPr>
          <p:nvPr>
            <p:ph type="body" idx="1"/>
          </p:nvPr>
        </p:nvSpPr>
        <p:spPr/>
        <p:txBody>
          <a:bodyPr/>
          <a:lstStyle/>
          <a:p>
            <a:r>
              <a:rPr lang="en-US" dirty="0"/>
              <a:t>Suppose we wanted to explore the impact of several variables at one time. </a:t>
            </a:r>
          </a:p>
          <a:p>
            <a:r>
              <a:rPr lang="en-US" dirty="0"/>
              <a:t>A graphical technique is available for studying the interaction of two variables.</a:t>
            </a:r>
          </a:p>
          <a:p>
            <a:r>
              <a:rPr lang="en-US" dirty="0"/>
              <a:t>For example suppose we want to consider the joint impact of changes in the 2 most crucial variables( Operating cost and Capacity of scheduled flights)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a:buNone/>
            </a:pPr>
            <a:r>
              <a:rPr lang="en-US" b="1" dirty="0"/>
              <a:t>Evaluation and merits of sensitivity analysis</a:t>
            </a:r>
          </a:p>
          <a:p>
            <a:pPr>
              <a:buFont typeface="Wingdings" pitchFamily="2" charset="2"/>
              <a:buChar char="Ø"/>
            </a:pPr>
            <a:r>
              <a:rPr lang="en-US" dirty="0"/>
              <a:t> It shows how robust or vulnerable a project is to changes in values of the underlying variables</a:t>
            </a:r>
          </a:p>
          <a:p>
            <a:pPr>
              <a:buFont typeface="Wingdings" pitchFamily="2" charset="2"/>
              <a:buChar char="Ø"/>
            </a:pPr>
            <a:r>
              <a:rPr lang="en-US" dirty="0"/>
              <a:t>It indicates where future work may be done. If the net present value is highly sensitive to changes in some factor, it may be worthwhile to explore how the variability of that critical factor may be contained</a:t>
            </a:r>
          </a:p>
          <a:p>
            <a:pPr>
              <a:buFont typeface="Wingdings" pitchFamily="2" charset="2"/>
              <a:buChar char="Ø"/>
            </a:pPr>
            <a:r>
              <a:rPr lang="en-US" dirty="0"/>
              <a:t>It is intuitively a very appealing as it articulates the concerns that project evaluators normally have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buNone/>
            </a:pPr>
            <a:r>
              <a:rPr lang="en-US" b="1" dirty="0"/>
              <a:t>Performance Indicators</a:t>
            </a:r>
          </a:p>
          <a:p>
            <a:r>
              <a:rPr lang="en-US" dirty="0"/>
              <a:t>Cost over run and time over run</a:t>
            </a:r>
          </a:p>
          <a:p>
            <a:pPr>
              <a:buFont typeface="Wingdings" pitchFamily="2" charset="2"/>
              <a:buChar char="§"/>
            </a:pPr>
            <a:r>
              <a:rPr lang="en-US" dirty="0"/>
              <a:t>These do not enable any comparison with another project</a:t>
            </a:r>
          </a:p>
          <a:p>
            <a:pPr>
              <a:buFont typeface="Wingdings" pitchFamily="2" charset="2"/>
              <a:buChar char="§"/>
            </a:pPr>
            <a:r>
              <a:rPr lang="en-US" dirty="0"/>
              <a:t>Do not convey whether time and cost targets were unrealistic</a:t>
            </a:r>
          </a:p>
          <a:p>
            <a:pPr>
              <a:buFont typeface="Wingdings" pitchFamily="2" charset="2"/>
              <a:buChar char="§"/>
            </a:pPr>
            <a:r>
              <a:rPr lang="en-US" dirty="0"/>
              <a:t>A well managed project may have time and cost over-runs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a:buNone/>
            </a:pPr>
            <a:r>
              <a:rPr lang="en-US" b="1" dirty="0"/>
              <a:t>Drawbacks of Sensitivity Analysis</a:t>
            </a:r>
          </a:p>
          <a:p>
            <a:pPr>
              <a:buFont typeface="Wingdings" pitchFamily="2" charset="2"/>
              <a:buChar char="Ø"/>
            </a:pPr>
            <a:r>
              <a:rPr lang="en-US" dirty="0"/>
              <a:t>It merely shows what happens to NPV when there is change in some variable, without providing any  idea of how likely that change will be</a:t>
            </a:r>
          </a:p>
          <a:p>
            <a:pPr>
              <a:buFont typeface="Wingdings" pitchFamily="2" charset="2"/>
              <a:buChar char="Ø"/>
            </a:pPr>
            <a:r>
              <a:rPr lang="en-US" dirty="0"/>
              <a:t>Only one variable is changed at a time. In practical  multiple variable move together</a:t>
            </a:r>
          </a:p>
          <a:p>
            <a:pPr>
              <a:buFont typeface="Wingdings" pitchFamily="2" charset="2"/>
              <a:buChar char="Ø"/>
            </a:pPr>
            <a:r>
              <a:rPr lang="en-US" dirty="0"/>
              <a:t>Very subjective analysis. Same analysis may lead one decision maker to accept the project while another may reject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None/>
            </a:pPr>
            <a:r>
              <a:rPr lang="en-US" b="1" dirty="0"/>
              <a:t>Scenario Analysis</a:t>
            </a:r>
          </a:p>
          <a:p>
            <a:pPr>
              <a:buFont typeface="Wingdings" pitchFamily="2" charset="2"/>
              <a:buChar char="Ø"/>
            </a:pPr>
            <a:r>
              <a:rPr lang="en-US" dirty="0"/>
              <a:t> For interrelated variables, some plausible scenarios are to be looked into</a:t>
            </a:r>
          </a:p>
          <a:p>
            <a:pPr>
              <a:buFont typeface="Wingdings" pitchFamily="2" charset="2"/>
              <a:buChar char="Ø"/>
            </a:pPr>
            <a:r>
              <a:rPr lang="en-US" dirty="0"/>
              <a:t> Each scenario should represent a consistent combination of variables</a:t>
            </a:r>
          </a:p>
          <a:p>
            <a:pPr>
              <a:buNone/>
            </a:pPr>
            <a:r>
              <a:rPr lang="en-US" b="1" dirty="0"/>
              <a:t>Procedure</a:t>
            </a:r>
          </a:p>
          <a:p>
            <a:pPr>
              <a:buFont typeface="Wingdings" pitchFamily="2" charset="2"/>
              <a:buChar char="Ø"/>
            </a:pPr>
            <a:r>
              <a:rPr lang="en-US" dirty="0"/>
              <a:t> Select the factor which is the largest source of uncertainty for the success of the project,  around which scenarios will be built. Ex: state of the economy, interest rate, technological development, response of the market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lnSpcReduction="10000"/>
          </a:bodyPr>
          <a:lstStyle/>
          <a:p>
            <a:pPr algn="just">
              <a:buFont typeface="Wingdings" pitchFamily="2" charset="2"/>
              <a:buChar char="Ø"/>
            </a:pPr>
            <a:r>
              <a:rPr lang="en-US" dirty="0"/>
              <a:t> Estimate the values of each of the variables in investment analysis ( investment outlay, revenues, costs, project life, and son on) for each scenario</a:t>
            </a:r>
          </a:p>
          <a:p>
            <a:pPr algn="just">
              <a:buFont typeface="Wingdings" pitchFamily="2" charset="2"/>
              <a:buChar char="Ø"/>
            </a:pPr>
            <a:r>
              <a:rPr lang="en-US" dirty="0"/>
              <a:t>Calculate the net present value and/or internal rate of return under each scenario</a:t>
            </a:r>
          </a:p>
          <a:p>
            <a:pPr algn="just">
              <a:buNone/>
            </a:pPr>
            <a:r>
              <a:rPr lang="en-US" b="1" dirty="0"/>
              <a:t>Best and Worst Analysis</a:t>
            </a:r>
          </a:p>
          <a:p>
            <a:pPr algn="just">
              <a:buFont typeface="Wingdings" pitchFamily="2" charset="2"/>
              <a:buChar char="Ø"/>
            </a:pPr>
            <a:r>
              <a:rPr lang="en-US" dirty="0"/>
              <a:t>Best Scenario – Ex. High demand, high selling price, low variable cost, etc</a:t>
            </a:r>
          </a:p>
          <a:p>
            <a:pPr algn="just">
              <a:buFont typeface="Wingdings" pitchFamily="2" charset="2"/>
              <a:buChar char="Ø"/>
            </a:pPr>
            <a:r>
              <a:rPr lang="en-US" dirty="0"/>
              <a:t>Normal Scenario – Ex. Average demand, average selling price, average variable cost, etc</a:t>
            </a:r>
          </a:p>
          <a:p>
            <a:pPr algn="just">
              <a:buFont typeface="Wingdings" pitchFamily="2" charset="2"/>
              <a:buChar char="Ø"/>
            </a:pPr>
            <a:r>
              <a:rPr lang="en-US" dirty="0"/>
              <a:t>Worst Scenario – Ex. Low demand, low selling price, low variable cost, etc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Font typeface="Wingdings" pitchFamily="2" charset="2"/>
              <a:buChar char="Ø"/>
            </a:pPr>
            <a:r>
              <a:rPr lang="en-US" dirty="0"/>
              <a:t>It’s an improvement over sensitivity analysis because it considers variables together</a:t>
            </a:r>
          </a:p>
          <a:p>
            <a:pPr>
              <a:buNone/>
            </a:pPr>
            <a:r>
              <a:rPr lang="en-US" dirty="0"/>
              <a:t>Limitations</a:t>
            </a:r>
          </a:p>
          <a:p>
            <a:pPr>
              <a:buFont typeface="Wingdings" pitchFamily="2" charset="2"/>
              <a:buChar char="Ø"/>
            </a:pPr>
            <a:r>
              <a:rPr lang="en-US" dirty="0"/>
              <a:t> Based on assumption that there are few well-delineated scenarios</a:t>
            </a:r>
          </a:p>
          <a:p>
            <a:pPr>
              <a:buFont typeface="Wingdings" pitchFamily="2" charset="2"/>
              <a:buChar char="Ø"/>
            </a:pPr>
            <a:r>
              <a:rPr lang="en-US" dirty="0"/>
              <a:t>When a continuum is converted into several discrete states, some information is lost</a:t>
            </a:r>
          </a:p>
          <a:p>
            <a:pPr>
              <a:buFont typeface="Wingdings" pitchFamily="2" charset="2"/>
              <a:buChar char="Ø"/>
            </a:pPr>
            <a:r>
              <a:rPr lang="en-US" dirty="0"/>
              <a:t>It expands the concept of estimating the expected values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a:t>Break-Even Analysis</a:t>
            </a:r>
          </a:p>
          <a:p>
            <a:pPr algn="just">
              <a:buNone/>
            </a:pPr>
            <a:r>
              <a:rPr lang="en-US" dirty="0"/>
              <a:t>    A </a:t>
            </a:r>
            <a:r>
              <a:rPr lang="en-US" b="1" dirty="0"/>
              <a:t>break</a:t>
            </a:r>
            <a:r>
              <a:rPr lang="en-US" dirty="0"/>
              <a:t>-</a:t>
            </a:r>
            <a:r>
              <a:rPr lang="en-US" b="1" dirty="0"/>
              <a:t>even analysis</a:t>
            </a:r>
            <a:r>
              <a:rPr lang="en-US" dirty="0"/>
              <a:t> is a calculation of the </a:t>
            </a:r>
            <a:r>
              <a:rPr lang="en-US" b="1" dirty="0"/>
              <a:t>point</a:t>
            </a:r>
            <a:r>
              <a:rPr lang="en-US" dirty="0"/>
              <a:t> at which revenues equal expenses. In securities trading, the </a:t>
            </a:r>
            <a:r>
              <a:rPr lang="en-US" b="1" dirty="0"/>
              <a:t>break</a:t>
            </a:r>
            <a:r>
              <a:rPr lang="en-US" dirty="0"/>
              <a:t>-</a:t>
            </a:r>
            <a:r>
              <a:rPr lang="en-US" b="1" dirty="0"/>
              <a:t>even point</a:t>
            </a:r>
            <a:r>
              <a:rPr lang="en-US" dirty="0"/>
              <a:t> is the </a:t>
            </a:r>
            <a:r>
              <a:rPr lang="en-US" b="1" dirty="0"/>
              <a:t>point</a:t>
            </a:r>
            <a:r>
              <a:rPr lang="en-US" dirty="0"/>
              <a:t> at which gains equal losses</a:t>
            </a:r>
          </a:p>
          <a:p>
            <a:pPr>
              <a:buNone/>
            </a:pPr>
            <a:r>
              <a:rPr lang="en-US" dirty="0"/>
              <a:t>Accounting Break-even Analysis:</a:t>
            </a:r>
          </a:p>
          <a:p>
            <a:r>
              <a:rPr lang="en-US" dirty="0"/>
              <a:t>Return of original investment but not compensated for the time value of money or the risk taken</a:t>
            </a:r>
          </a:p>
          <a:p>
            <a:r>
              <a:rPr lang="en-US" dirty="0"/>
              <a:t>Will have a negative NPV</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a:t>Financial Break-even Analysis:</a:t>
            </a:r>
          </a:p>
          <a:p>
            <a:r>
              <a:rPr lang="en-US" dirty="0"/>
              <a:t>Focus is on NPV and not on accounting profit</a:t>
            </a:r>
          </a:p>
          <a:p>
            <a:r>
              <a:rPr lang="en-US" dirty="0"/>
              <a:t>Financial </a:t>
            </a:r>
            <a:r>
              <a:rPr lang="en-US" dirty="0" err="1"/>
              <a:t>BeP</a:t>
            </a:r>
            <a:r>
              <a:rPr lang="en-US" dirty="0"/>
              <a:t> is significantly higher than Accounting </a:t>
            </a:r>
            <a:r>
              <a:rPr lang="en-US" dirty="0" err="1"/>
              <a:t>BeP</a:t>
            </a:r>
            <a:endParaRPr lang="en-US" dirty="0"/>
          </a:p>
          <a:p>
            <a:r>
              <a:rPr lang="en-US" dirty="0"/>
              <a:t>Amount of sales to have a zero NPV</a:t>
            </a:r>
          </a:p>
          <a:p>
            <a:pPr>
              <a:buNone/>
            </a:pPr>
            <a:r>
              <a:rPr lang="en-US" b="1" dirty="0"/>
              <a:t>Hiller Model</a:t>
            </a:r>
          </a:p>
          <a:p>
            <a:r>
              <a:rPr lang="en-US" dirty="0"/>
              <a:t>F.S. Hiller suggested analytical derivation of the expected NPV and Standard deviation of NPV</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pPr>
              <a:buNone/>
            </a:pPr>
            <a:r>
              <a:rPr lang="en-US" dirty="0"/>
              <a:t>Uncorrelated Cash Flows:</a:t>
            </a:r>
          </a:p>
          <a:p>
            <a:pPr>
              <a:buNone/>
            </a:pPr>
            <a:endParaRPr lang="en-US" dirty="0"/>
          </a:p>
          <a:p>
            <a:pPr>
              <a:buNone/>
            </a:pPr>
            <a:endParaRPr lang="en-US" dirty="0"/>
          </a:p>
          <a:p>
            <a:pPr>
              <a:buNone/>
            </a:pPr>
            <a:endParaRPr lang="en-US" dirty="0"/>
          </a:p>
          <a:p>
            <a:pPr>
              <a:buNone/>
            </a:pPr>
            <a:r>
              <a:rPr lang="en-US" dirty="0"/>
              <a:t>Where           = expected net present value</a:t>
            </a:r>
          </a:p>
          <a:p>
            <a:pPr>
              <a:buNone/>
            </a:pPr>
            <a:r>
              <a:rPr lang="en-US" dirty="0"/>
              <a:t>                    = expected cash flow for year t</a:t>
            </a:r>
          </a:p>
          <a:p>
            <a:pPr>
              <a:buNone/>
            </a:pPr>
            <a:r>
              <a:rPr lang="en-US" dirty="0"/>
              <a:t>                </a:t>
            </a:r>
            <a:r>
              <a:rPr lang="en-US" dirty="0" err="1"/>
              <a:t>i</a:t>
            </a:r>
            <a:r>
              <a:rPr lang="en-US" dirty="0"/>
              <a:t>= risk free interest rate</a:t>
            </a:r>
          </a:p>
          <a:p>
            <a:pPr>
              <a:buNone/>
            </a:pPr>
            <a:r>
              <a:rPr lang="en-US" dirty="0"/>
              <a:t>                I = Initial outlay</a:t>
            </a:r>
          </a:p>
          <a:p>
            <a:pPr>
              <a:buNone/>
            </a:pPr>
            <a:r>
              <a:rPr lang="en-US" dirty="0"/>
              <a:t>                     = standard deviation of NPV</a:t>
            </a:r>
          </a:p>
          <a:p>
            <a:pPr>
              <a:buNone/>
            </a:pPr>
            <a:r>
              <a:rPr lang="en-US" dirty="0" err="1"/>
              <a:t>σ</a:t>
            </a:r>
            <a:r>
              <a:rPr lang="en-US" baseline="-25000" dirty="0" err="1"/>
              <a:t>t</a:t>
            </a:r>
            <a:r>
              <a:rPr lang="en-US" baseline="-25000" dirty="0"/>
              <a:t> </a:t>
            </a:r>
            <a:r>
              <a:rPr lang="en-US" dirty="0"/>
              <a:t>=standard deviation of the cash flow for year t</a:t>
            </a:r>
            <a:endParaRPr lang="en-US" baseline="-25000" dirty="0"/>
          </a:p>
          <a:p>
            <a:pPr>
              <a:buNone/>
            </a:pPr>
            <a:endParaRPr lang="en-US" dirty="0"/>
          </a:p>
          <a:p>
            <a:pPr>
              <a:buNone/>
            </a:pPr>
            <a:endParaRPr lang="en-US" dirty="0"/>
          </a:p>
          <a:p>
            <a:pPr>
              <a:buNone/>
            </a:pPr>
            <a:endParaRPr lang="en-US" dirty="0"/>
          </a:p>
          <a:p>
            <a:pPr>
              <a:buNone/>
            </a:pPr>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48200" y="762000"/>
            <a:ext cx="3678382" cy="1143000"/>
          </a:xfrm>
          <a:prstGeom prst="rect">
            <a:avLst/>
          </a:prstGeom>
          <a:noFill/>
        </p:spPr>
      </p:pic>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85800" y="685800"/>
            <a:ext cx="3394635" cy="1219200"/>
          </a:xfrm>
          <a:prstGeom prst="rect">
            <a:avLst/>
          </a:prstGeom>
          <a:noFill/>
        </p:spPr>
      </p:pic>
      <p:sp>
        <p:nvSpPr>
          <p:cNvPr id="1032" name="Rectangle 8"/>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6" name="Picture 1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05000" y="2438401"/>
            <a:ext cx="662940" cy="457200"/>
          </a:xfrm>
          <a:prstGeom prst="rect">
            <a:avLst/>
          </a:prstGeom>
          <a:noFill/>
        </p:spPr>
      </p:pic>
      <p:sp>
        <p:nvSpPr>
          <p:cNvPr id="10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8" name="Picture 1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828800" y="2971800"/>
            <a:ext cx="400050" cy="533400"/>
          </a:xfrm>
          <a:prstGeom prst="rect">
            <a:avLst/>
          </a:prstGeom>
          <a:noFill/>
        </p:spPr>
      </p:pic>
      <p:sp>
        <p:nvSpPr>
          <p:cNvPr id="104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0" name="Picture 1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371600" y="4800600"/>
            <a:ext cx="1066800" cy="41835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t>Perfectively Correlated Cash Flow:</a:t>
            </a:r>
          </a:p>
          <a:p>
            <a:r>
              <a:rPr lang="en-US" dirty="0"/>
              <a:t>The </a:t>
            </a:r>
            <a:r>
              <a:rPr lang="en-US" dirty="0" err="1"/>
              <a:t>behaviour</a:t>
            </a:r>
            <a:r>
              <a:rPr lang="en-US" dirty="0"/>
              <a:t> of cash flows in all periods is alike</a:t>
            </a:r>
          </a:p>
          <a:p>
            <a:pPr algn="just"/>
            <a:r>
              <a:rPr lang="en-US" dirty="0"/>
              <a:t>If the actual cash flow in one year is </a:t>
            </a:r>
            <a:r>
              <a:rPr lang="el-GR" dirty="0"/>
              <a:t>α</a:t>
            </a:r>
            <a:r>
              <a:rPr lang="en-US" dirty="0"/>
              <a:t> standard deviations to the left of its expected  value, cash flows in other years will also be </a:t>
            </a:r>
            <a:r>
              <a:rPr lang="el-GR" dirty="0"/>
              <a:t>α</a:t>
            </a:r>
            <a:r>
              <a:rPr lang="en-US" dirty="0"/>
              <a:t>  standard deviations to the left of their respective expected values</a:t>
            </a:r>
          </a:p>
          <a:p>
            <a:pPr algn="just"/>
            <a:r>
              <a:rPr lang="en-US" dirty="0"/>
              <a:t>Cash flows of all years are linearly related to one another</a:t>
            </a:r>
          </a:p>
          <a:p>
            <a:pPr algn="just">
              <a:buNone/>
            </a:pPr>
            <a:endParaRPr lang="en-US" dirty="0"/>
          </a:p>
        </p:txBody>
      </p:sp>
      <p:pic>
        <p:nvPicPr>
          <p:cNvPr id="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3400" y="5638800"/>
            <a:ext cx="3394635" cy="1219200"/>
          </a:xfrm>
          <a:prstGeom prst="rect">
            <a:avLst/>
          </a:prstGeom>
          <a:noFill/>
        </p:spPr>
      </p:pic>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57800" y="5791200"/>
            <a:ext cx="3430494" cy="10668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a:t>Simulation Analysis</a:t>
            </a:r>
          </a:p>
          <a:p>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r>
              <a:rPr lang="en-US" b="1" dirty="0"/>
              <a:t>Time Over-run</a:t>
            </a:r>
          </a:p>
          <a:p>
            <a:pPr>
              <a:buFont typeface="Wingdings" pitchFamily="2" charset="2"/>
              <a:buChar char="Ø"/>
            </a:pPr>
            <a:r>
              <a:rPr lang="en-US" dirty="0"/>
              <a:t> Schedule quoted can be far from realistic </a:t>
            </a:r>
          </a:p>
          <a:p>
            <a:pPr>
              <a:buFont typeface="Wingdings" pitchFamily="2" charset="2"/>
              <a:buChar char="Ø"/>
            </a:pPr>
            <a:r>
              <a:rPr lang="en-US" dirty="0"/>
              <a:t> Vendors and contractors commit unrealistic delivery time</a:t>
            </a:r>
          </a:p>
          <a:p>
            <a:pPr>
              <a:buFont typeface="Wingdings" pitchFamily="2" charset="2"/>
              <a:buChar char="Ø"/>
            </a:pPr>
            <a:r>
              <a:rPr lang="en-US" dirty="0"/>
              <a:t>Defective design and subsequent modification / change to suit the project’s requirement increases cost and time</a:t>
            </a:r>
          </a:p>
          <a:p>
            <a:pPr>
              <a:buFont typeface="Wingdings" pitchFamily="2" charset="2"/>
              <a:buChar char="Ø"/>
            </a:pPr>
            <a:r>
              <a:rPr lang="en-US" dirty="0"/>
              <a:t> How much time a project actually takes ?</a:t>
            </a:r>
          </a:p>
          <a:p>
            <a:pPr>
              <a:buFont typeface="Wingdings" pitchFamily="2" charset="2"/>
              <a:buChar char="Ø"/>
            </a:pPr>
            <a:r>
              <a:rPr lang="en-US" dirty="0"/>
              <a:t>Who is responsible for the over-runs?</a:t>
            </a:r>
          </a:p>
          <a:p>
            <a:pPr>
              <a:buFont typeface="Wingdings" pitchFamily="2" charset="2"/>
              <a:buChar char="Ø"/>
            </a:pPr>
            <a:r>
              <a:rPr lang="en-US" dirty="0"/>
              <a:t> Time over-runs cannot be used as true indicators for project management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r>
              <a:rPr lang="en-US" b="1" dirty="0"/>
              <a:t>Cost Over-run</a:t>
            </a:r>
          </a:p>
          <a:p>
            <a:pPr>
              <a:buFont typeface="Wingdings" pitchFamily="2" charset="2"/>
              <a:buChar char="Ø"/>
            </a:pPr>
            <a:r>
              <a:rPr lang="en-US" dirty="0"/>
              <a:t> Time can be misquoted, cost cannot</a:t>
            </a:r>
          </a:p>
          <a:p>
            <a:pPr>
              <a:buFont typeface="Wingdings" pitchFamily="2" charset="2"/>
              <a:buChar char="Ø"/>
            </a:pPr>
            <a:r>
              <a:rPr lang="en-US" dirty="0"/>
              <a:t>Any mismanagement will increase cost</a:t>
            </a:r>
          </a:p>
          <a:p>
            <a:pPr>
              <a:buFont typeface="Wingdings" pitchFamily="2" charset="2"/>
              <a:buChar char="Ø"/>
            </a:pPr>
            <a:r>
              <a:rPr lang="en-US" dirty="0"/>
              <a:t>Cost can be used as an indicator for project management performance</a:t>
            </a:r>
          </a:p>
          <a:p>
            <a:pPr>
              <a:buFont typeface="Wingdings" pitchFamily="2" charset="2"/>
              <a:buChar char="Ø"/>
            </a:pPr>
            <a:r>
              <a:rPr lang="en-US" dirty="0"/>
              <a:t>Cost estimates are to be revised at various stages to improve their accuracy – costs increase after each revision</a:t>
            </a:r>
          </a:p>
          <a:p>
            <a:pPr>
              <a:buFont typeface="Wingdings" pitchFamily="2" charset="2"/>
              <a:buChar char="Ø"/>
            </a:pPr>
            <a:r>
              <a:rPr lang="en-US" dirty="0"/>
              <a:t> Cost over-run, the expression which is used to represent the variance between the original sanctioned cost and the final cost incurred, would then provide no indication of managerial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b="1" dirty="0"/>
              <a:t>Project Sickness</a:t>
            </a:r>
          </a:p>
          <a:p>
            <a:pPr>
              <a:buFont typeface="Wingdings" pitchFamily="2" charset="2"/>
              <a:buChar char="Ø"/>
            </a:pPr>
            <a:r>
              <a:rPr lang="en-US" dirty="0"/>
              <a:t>An efficient project manager must make the best possible use of the resources given to him for achieving the project objectives</a:t>
            </a:r>
          </a:p>
          <a:p>
            <a:pPr>
              <a:buFont typeface="Wingdings" pitchFamily="2" charset="2"/>
              <a:buChar char="Ø"/>
            </a:pPr>
            <a:r>
              <a:rPr lang="en-US" dirty="0"/>
              <a:t>A successful project must produce a saleable output</a:t>
            </a:r>
          </a:p>
          <a:p>
            <a:pPr>
              <a:buFont typeface="Wingdings" pitchFamily="2" charset="2"/>
              <a:buChar char="Ø"/>
            </a:pPr>
            <a:r>
              <a:rPr lang="en-US" dirty="0"/>
              <a:t> The ratio of this output to the cost incurred for setting put the plant, could be an indicator of project management performance</a:t>
            </a:r>
          </a:p>
          <a:p>
            <a:pPr>
              <a:buFont typeface="Wingdings" pitchFamily="2" charset="2"/>
              <a:buChar char="Ø"/>
            </a:pPr>
            <a:r>
              <a:rPr lang="en-US" dirty="0"/>
              <a:t> Performance of the plant is also dependent on the quality of project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buFont typeface="Wingdings" pitchFamily="2" charset="2"/>
              <a:buChar char="Ø"/>
            </a:pPr>
            <a:r>
              <a:rPr lang="en-US" dirty="0"/>
              <a:t>Quality of plant and equipment will decide the cost of utilities, repair and maintenance</a:t>
            </a:r>
          </a:p>
          <a:p>
            <a:pPr>
              <a:buFont typeface="Wingdings" pitchFamily="2" charset="2"/>
              <a:buChar char="Ø"/>
            </a:pPr>
            <a:r>
              <a:rPr lang="en-US" dirty="0"/>
              <a:t> Depreciation</a:t>
            </a:r>
          </a:p>
          <a:p>
            <a:pPr>
              <a:buFont typeface="Wingdings" pitchFamily="2" charset="2"/>
              <a:buChar char="Ø"/>
            </a:pPr>
            <a:r>
              <a:rPr lang="en-US" dirty="0"/>
              <a:t>If production cost and installed cost are not managed well a project may fall sick</a:t>
            </a:r>
          </a:p>
          <a:p>
            <a:pPr>
              <a:buFont typeface="Wingdings" pitchFamily="2" charset="2"/>
              <a:buChar char="Ø"/>
            </a:pPr>
            <a:r>
              <a:rPr lang="en-US" dirty="0"/>
              <a:t> It may fall sick because of mismanagement of activities during commercial operation</a:t>
            </a:r>
          </a:p>
          <a:p>
            <a:pPr>
              <a:buFont typeface="Wingdings" pitchFamily="2" charset="2"/>
              <a:buChar char="Ø"/>
            </a:pPr>
            <a:r>
              <a:rPr lang="en-US" dirty="0"/>
              <a:t>Installed cost per capacity is a performance indicator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r>
              <a:rPr lang="en-US" b="1" dirty="0"/>
              <a:t>Productivity as Performance Indicator</a:t>
            </a:r>
          </a:p>
          <a:p>
            <a:pPr>
              <a:buFont typeface="Wingdings" pitchFamily="2" charset="2"/>
              <a:buChar char="Ø"/>
            </a:pPr>
            <a:r>
              <a:rPr lang="en-US" dirty="0"/>
              <a:t>Productivity indicator reflects how resources have been utilized either for production of goods and services or for creation of facilities</a:t>
            </a:r>
          </a:p>
          <a:p>
            <a:pPr>
              <a:buFont typeface="Wingdings" pitchFamily="2" charset="2"/>
              <a:buChar char="Ø"/>
            </a:pPr>
            <a:r>
              <a:rPr lang="en-US" dirty="0"/>
              <a:t>Productivity at implementation stage will affect the productivity of an operating plant</a:t>
            </a:r>
          </a:p>
          <a:p>
            <a:pPr>
              <a:buFont typeface="Wingdings" pitchFamily="2" charset="2"/>
              <a:buChar char="Ø"/>
            </a:pPr>
            <a:r>
              <a:rPr lang="en-US" dirty="0"/>
              <a:t>Ensure profitability of the plant and ward off sickness</a:t>
            </a:r>
          </a:p>
          <a:p>
            <a:pPr>
              <a:buFont typeface="Wingdings" pitchFamily="2" charset="2"/>
              <a:buChar char="Ø"/>
            </a:pPr>
            <a:r>
              <a:rPr lang="en-US" dirty="0"/>
              <a:t>A ratio of budgeted and actual expenditure is always a better indicator of performance than deviation figures between budget and actual cost.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lgn="just">
              <a:buFont typeface="Wingdings" pitchFamily="2" charset="2"/>
              <a:buChar char="Ø"/>
            </a:pPr>
            <a:r>
              <a:rPr lang="en-US" dirty="0"/>
              <a:t>A ratio of installed cost to completion time can be a better index which can be used to reflect project management’s performance </a:t>
            </a:r>
          </a:p>
          <a:p>
            <a:pPr algn="just">
              <a:buFont typeface="Wingdings" pitchFamily="2" charset="2"/>
              <a:buChar char="Ø"/>
            </a:pPr>
            <a:r>
              <a:rPr lang="en-US" dirty="0"/>
              <a:t>Computing cost index and schedule index of a completed project and comparing it with the industry average in the same technological area will give a true indication of PM performance</a:t>
            </a:r>
          </a:p>
          <a:p>
            <a:pPr algn="just"/>
            <a:r>
              <a:rPr lang="en-US" b="1" dirty="0"/>
              <a:t>Value as Performance Indicator</a:t>
            </a:r>
          </a:p>
          <a:p>
            <a:pPr algn="just">
              <a:buFont typeface="Wingdings" pitchFamily="2" charset="2"/>
              <a:buChar char="Ø"/>
            </a:pPr>
            <a:r>
              <a:rPr lang="en-US" dirty="0"/>
              <a:t>Limitless excellence, without any consideration of time and cost, can lead to project disaster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TotalTime>
  <Words>1862</Words>
  <Application>Microsoft Office PowerPoint</Application>
  <PresentationFormat>On-screen Show (4:3)</PresentationFormat>
  <Paragraphs>189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Performance Measures in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Analysis</vt:lpstr>
      <vt:lpstr>PowerPoint Presentation</vt:lpstr>
      <vt:lpstr>PowerPoint Presentation</vt:lpstr>
      <vt:lpstr>PowerPoint Presentation</vt:lpstr>
      <vt:lpstr>PowerPoint Presentation</vt:lpstr>
      <vt:lpstr>PowerPoint Presentation</vt:lpstr>
      <vt:lpstr>Sensitivity analysis</vt:lpstr>
      <vt:lpstr>Sensitivity Analysis</vt:lpstr>
      <vt:lpstr>Sensitivity Analysis</vt:lpstr>
      <vt:lpstr>One Way Sensitivity Analysis</vt:lpstr>
      <vt:lpstr>Two way sensitivity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Reimbursement</dc:title>
  <dc:creator>SHOBHA IEM</dc:creator>
  <cp:lastModifiedBy>Reshma Singh</cp:lastModifiedBy>
  <cp:revision>125</cp:revision>
  <dcterms:created xsi:type="dcterms:W3CDTF">2013-09-19T06:56:24Z</dcterms:created>
  <dcterms:modified xsi:type="dcterms:W3CDTF">2020-12-11T14:40:34Z</dcterms:modified>
</cp:coreProperties>
</file>