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298" r:id="rId5"/>
    <p:sldId id="300" r:id="rId6"/>
    <p:sldId id="306" r:id="rId7"/>
    <p:sldId id="318" r:id="rId8"/>
    <p:sldId id="257" r:id="rId9"/>
    <p:sldId id="258" r:id="rId10"/>
    <p:sldId id="259" r:id="rId11"/>
    <p:sldId id="261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62" r:id="rId23"/>
    <p:sldId id="276" r:id="rId24"/>
    <p:sldId id="264" r:id="rId25"/>
    <p:sldId id="274" r:id="rId26"/>
    <p:sldId id="275" r:id="rId27"/>
    <p:sldId id="277" r:id="rId28"/>
    <p:sldId id="278" r:id="rId29"/>
    <p:sldId id="273" r:id="rId30"/>
    <p:sldId id="279" r:id="rId31"/>
    <p:sldId id="280" r:id="rId32"/>
    <p:sldId id="281" r:id="rId33"/>
    <p:sldId id="282" r:id="rId34"/>
    <p:sldId id="283" r:id="rId35"/>
    <p:sldId id="284" r:id="rId36"/>
    <p:sldId id="302" r:id="rId37"/>
    <p:sldId id="303" r:id="rId38"/>
    <p:sldId id="304" r:id="rId39"/>
    <p:sldId id="301" r:id="rId40"/>
    <p:sldId id="305" r:id="rId41"/>
    <p:sldId id="307" r:id="rId42"/>
    <p:sldId id="308" r:id="rId43"/>
    <p:sldId id="309" r:id="rId44"/>
    <p:sldId id="285" r:id="rId45"/>
    <p:sldId id="286" r:id="rId46"/>
    <p:sldId id="287" r:id="rId47"/>
    <p:sldId id="288" r:id="rId48"/>
    <p:sldId id="291" r:id="rId49"/>
    <p:sldId id="290" r:id="rId50"/>
    <p:sldId id="292" r:id="rId51"/>
    <p:sldId id="293" r:id="rId52"/>
    <p:sldId id="294" r:id="rId53"/>
    <p:sldId id="295" r:id="rId54"/>
    <p:sldId id="296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6E73-2CDD-4B33-8055-9B5F996CBFBE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2676-7BFE-425F-8D1C-322F5EAC8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IMOE02:Project Management</a:t>
            </a:r>
            <a:br>
              <a:rPr lang="en-US" dirty="0"/>
            </a:br>
            <a:r>
              <a:rPr lang="en-US" dirty="0"/>
              <a:t>Credits: 4:0:0:0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Faculty: </a:t>
            </a:r>
            <a:r>
              <a:rPr lang="en-US" dirty="0" err="1"/>
              <a:t>Sudheer</a:t>
            </a:r>
            <a:r>
              <a:rPr lang="en-US" dirty="0"/>
              <a:t> D. </a:t>
            </a:r>
            <a:r>
              <a:rPr lang="en-US" dirty="0" err="1"/>
              <a:t>Kulkarni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Characteristics of a Project:</a:t>
            </a:r>
          </a:p>
          <a:p>
            <a:r>
              <a:rPr lang="en-US" dirty="0"/>
              <a:t>A project is basically a work</a:t>
            </a:r>
          </a:p>
          <a:p>
            <a:r>
              <a:rPr lang="en-US" dirty="0"/>
              <a:t>Contributions come from different people but it is recognized as one whole thing (Ex. A book)</a:t>
            </a:r>
          </a:p>
          <a:p>
            <a:r>
              <a:rPr lang="en-US" dirty="0"/>
              <a:t>Concept of wholeness despite diversities of work</a:t>
            </a:r>
          </a:p>
          <a:p>
            <a:r>
              <a:rPr lang="en-US" dirty="0"/>
              <a:t>It has to be completed in one shot – once and for all</a:t>
            </a:r>
          </a:p>
          <a:p>
            <a:r>
              <a:rPr lang="en-US" dirty="0"/>
              <a:t>The project is not complete till the whole thing is complete and performing satisfactorily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/>
              <a:t>Characteristics features of a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Life Span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Single entity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Team Work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Life Cycle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Uniqueness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Change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Successive principle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Made to order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Unity in Diversity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level of sub-contracting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Risk and uncertainty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Project Family Tree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609600"/>
            <a:ext cx="59436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 : National / Corporate with targets for growth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1295400"/>
            <a:ext cx="5943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Heatlth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, educational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, science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52600" y="2667000"/>
            <a:ext cx="59436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Project: Power Plants, schools, housing projects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4648200"/>
            <a:ext cx="5943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Award of water supply contract, construction of foundations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3352800"/>
            <a:ext cx="5943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 Package: Water supply &amp; distribution package, power supply &amp; distribution package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5638800"/>
            <a:ext cx="5943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Activity: Excavation, Laying of cable, preparation of drawing / specifications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43400" y="10668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343400" y="32004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43400" y="2362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43400" y="44196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5410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6105112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Categories of Project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0" y="381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5000" y="1143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National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6336" y="1164996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International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5400" y="28194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Non-conventional / R &amp; 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90600" y="1981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Non-Industrial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19500" y="203803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Industrial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533480" y="2852394"/>
            <a:ext cx="1371600" cy="50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Technology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61960" y="2862606"/>
            <a:ext cx="1511039" cy="50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Conventional Technology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044180" y="2870069"/>
            <a:ext cx="1371600" cy="50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Technology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977380" y="370850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648200" y="370850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70850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219200" y="3669619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Mega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219200" y="4644509"/>
            <a:ext cx="11909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Grass Root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590800" y="4679622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010320" y="4679622"/>
            <a:ext cx="14360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Modification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189937" y="54069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406191" y="5410827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Crash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771900" y="5413734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Disaster</a:t>
            </a:r>
            <a:endParaRPr lang="en-IN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4343400" y="762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</p:cNvCxnSpPr>
          <p:nvPr/>
        </p:nvCxnSpPr>
        <p:spPr>
          <a:xfrm flipV="1">
            <a:off x="2438400" y="914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38400" y="914400"/>
            <a:ext cx="376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7" idx="0"/>
          </p:cNvCxnSpPr>
          <p:nvPr/>
        </p:nvCxnSpPr>
        <p:spPr>
          <a:xfrm>
            <a:off x="6208336" y="914400"/>
            <a:ext cx="0" cy="25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/>
          <p:nvPr/>
        </p:nvCxnSpPr>
        <p:spPr>
          <a:xfrm>
            <a:off x="1752600" y="17526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 flipV="1">
            <a:off x="2286000" y="2667000"/>
            <a:ext cx="5443980" cy="1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/>
          <p:nvPr/>
        </p:nvCxnSpPr>
        <p:spPr>
          <a:xfrm flipV="1">
            <a:off x="1737968" y="3508501"/>
            <a:ext cx="4772812" cy="2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/>
          <p:nvPr/>
        </p:nvCxnSpPr>
        <p:spPr>
          <a:xfrm>
            <a:off x="1814660" y="4419600"/>
            <a:ext cx="2913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>
            <a:off x="1752600" y="5240068"/>
            <a:ext cx="2570768" cy="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>
            <a:stCxn id="5" idx="2"/>
          </p:cNvCxnSpPr>
          <p:nvPr/>
        </p:nvCxnSpPr>
        <p:spPr>
          <a:xfrm>
            <a:off x="2438400" y="1524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endCxn id="9" idx="0"/>
          </p:cNvCxnSpPr>
          <p:nvPr/>
        </p:nvCxnSpPr>
        <p:spPr>
          <a:xfrm>
            <a:off x="1752600" y="1738874"/>
            <a:ext cx="0" cy="24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endCxn id="10" idx="0"/>
          </p:cNvCxnSpPr>
          <p:nvPr/>
        </p:nvCxnSpPr>
        <p:spPr>
          <a:xfrm>
            <a:off x="4305300" y="1752600"/>
            <a:ext cx="0" cy="28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>
            <a:endCxn id="8" idx="0"/>
          </p:cNvCxnSpPr>
          <p:nvPr/>
        </p:nvCxnSpPr>
        <p:spPr>
          <a:xfrm>
            <a:off x="2286000" y="2686747"/>
            <a:ext cx="0" cy="13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0" idx="2"/>
          </p:cNvCxnSpPr>
          <p:nvPr/>
        </p:nvCxnSpPr>
        <p:spPr>
          <a:xfrm>
            <a:off x="4305300" y="2419036"/>
            <a:ext cx="0" cy="26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>
            <a:endCxn id="11" idx="0"/>
          </p:cNvCxnSpPr>
          <p:nvPr/>
        </p:nvCxnSpPr>
        <p:spPr>
          <a:xfrm>
            <a:off x="4219280" y="2652212"/>
            <a:ext cx="0" cy="2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>
            <a:endCxn id="12" idx="0"/>
          </p:cNvCxnSpPr>
          <p:nvPr/>
        </p:nvCxnSpPr>
        <p:spPr>
          <a:xfrm>
            <a:off x="5917479" y="2667000"/>
            <a:ext cx="1" cy="19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>
            <a:endCxn id="13" idx="0"/>
          </p:cNvCxnSpPr>
          <p:nvPr/>
        </p:nvCxnSpPr>
        <p:spPr>
          <a:xfrm>
            <a:off x="7729980" y="2661895"/>
            <a:ext cx="0" cy="20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stCxn id="11" idx="2"/>
          </p:cNvCxnSpPr>
          <p:nvPr/>
        </p:nvCxnSpPr>
        <p:spPr>
          <a:xfrm>
            <a:off x="4219280" y="3352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>
            <a:off x="1737968" y="3523151"/>
            <a:ext cx="3436" cy="11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/>
          <p:cNvCxnSpPr>
            <a:endCxn id="16" idx="0"/>
          </p:cNvCxnSpPr>
          <p:nvPr/>
        </p:nvCxnSpPr>
        <p:spPr>
          <a:xfrm>
            <a:off x="3124200" y="3525857"/>
            <a:ext cx="0" cy="18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15" idx="0"/>
          </p:cNvCxnSpPr>
          <p:nvPr/>
        </p:nvCxnSpPr>
        <p:spPr>
          <a:xfrm flipV="1">
            <a:off x="5181600" y="3508501"/>
            <a:ext cx="0" cy="20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stCxn id="14" idx="0"/>
          </p:cNvCxnSpPr>
          <p:nvPr/>
        </p:nvCxnSpPr>
        <p:spPr>
          <a:xfrm flipV="1">
            <a:off x="6510780" y="3501900"/>
            <a:ext cx="0" cy="20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>
            <a:stCxn id="18" idx="0"/>
          </p:cNvCxnSpPr>
          <p:nvPr/>
        </p:nvCxnSpPr>
        <p:spPr>
          <a:xfrm flipV="1">
            <a:off x="1814660" y="4419600"/>
            <a:ext cx="0" cy="22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>
            <a:stCxn id="19" idx="0"/>
          </p:cNvCxnSpPr>
          <p:nvPr/>
        </p:nvCxnSpPr>
        <p:spPr>
          <a:xfrm flipV="1">
            <a:off x="3200400" y="4419600"/>
            <a:ext cx="0" cy="26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/>
          <p:cNvCxnSpPr>
            <a:stCxn id="20" idx="0"/>
          </p:cNvCxnSpPr>
          <p:nvPr/>
        </p:nvCxnSpPr>
        <p:spPr>
          <a:xfrm flipV="1">
            <a:off x="4728328" y="4419600"/>
            <a:ext cx="0" cy="26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/>
          <p:cNvCxnSpPr>
            <a:stCxn id="21" idx="0"/>
          </p:cNvCxnSpPr>
          <p:nvPr/>
        </p:nvCxnSpPr>
        <p:spPr>
          <a:xfrm flipV="1">
            <a:off x="1723337" y="5222687"/>
            <a:ext cx="14631" cy="18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/>
          <p:cNvCxnSpPr>
            <a:stCxn id="22" idx="0"/>
          </p:cNvCxnSpPr>
          <p:nvPr/>
        </p:nvCxnSpPr>
        <p:spPr>
          <a:xfrm flipV="1">
            <a:off x="2939591" y="5226654"/>
            <a:ext cx="0" cy="18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/>
          <p:cNvCxnSpPr>
            <a:stCxn id="23" idx="0"/>
          </p:cNvCxnSpPr>
          <p:nvPr/>
        </p:nvCxnSpPr>
        <p:spPr>
          <a:xfrm flipV="1">
            <a:off x="4305300" y="5257800"/>
            <a:ext cx="0" cy="15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 algn="just"/>
            <a:r>
              <a:rPr lang="en-US" dirty="0"/>
              <a:t>The location, type, technology, size, scope and speed are normally the factors which determine the effort needed in executing a project</a:t>
            </a:r>
          </a:p>
          <a:p>
            <a:pPr algn="just"/>
            <a:r>
              <a:rPr lang="en-US" dirty="0"/>
              <a:t>Though the characteristics of all the projects are the same, they cannot be treated alike</a:t>
            </a:r>
          </a:p>
          <a:p>
            <a:pPr algn="just">
              <a:buNone/>
            </a:pPr>
            <a:r>
              <a:rPr lang="en-US" u="sng" dirty="0"/>
              <a:t>Categorization based on speed of implementation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Normal Projects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Crash Projects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Disaster Projects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Normal Projects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Minimum capital cost and no sacrifice in terms of quality</a:t>
            </a:r>
          </a:p>
          <a:p>
            <a:pPr>
              <a:buNone/>
            </a:pPr>
            <a:r>
              <a:rPr lang="en-US" dirty="0"/>
              <a:t>Crash Projects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Additional capital costs are incurred to gain time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Maximum overlapping of phases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Compromise on quality may not be ruled out</a:t>
            </a:r>
          </a:p>
          <a:p>
            <a:pPr>
              <a:buNone/>
            </a:pPr>
            <a:r>
              <a:rPr lang="en-US" dirty="0"/>
              <a:t>Disaster Projects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Anything needed to gain time is allowed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 competitive bidding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Very high capital cost, project time drastically reduced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Project Life Cycle Phases</a:t>
            </a:r>
          </a:p>
          <a:p>
            <a:pPr marL="514350" indent="-514350">
              <a:buAutoNum type="arabicParenR"/>
            </a:pPr>
            <a:r>
              <a:rPr lang="en-US" dirty="0"/>
              <a:t>Conception Phase</a:t>
            </a:r>
          </a:p>
          <a:p>
            <a:pPr marL="514350" indent="-514350">
              <a:buAutoNum type="arabicParenR"/>
            </a:pPr>
            <a:r>
              <a:rPr lang="en-US" dirty="0"/>
              <a:t>Definition phase</a:t>
            </a:r>
          </a:p>
          <a:p>
            <a:pPr marL="514350" indent="-514350">
              <a:buAutoNum type="arabicParenR"/>
            </a:pPr>
            <a:r>
              <a:rPr lang="en-US" dirty="0"/>
              <a:t>Planning &amp; organizing phase</a:t>
            </a:r>
          </a:p>
          <a:p>
            <a:pPr marL="514350" indent="-514350">
              <a:buAutoNum type="arabicParenR"/>
            </a:pPr>
            <a:r>
              <a:rPr lang="en-US" dirty="0"/>
              <a:t>Implementation phase</a:t>
            </a:r>
          </a:p>
          <a:p>
            <a:pPr marL="514350" indent="-514350">
              <a:buAutoNum type="arabicParenR"/>
            </a:pPr>
            <a:r>
              <a:rPr lang="en-US" dirty="0"/>
              <a:t>Project clean-up phase</a:t>
            </a:r>
          </a:p>
          <a:p>
            <a:pPr marL="514350" indent="-514350">
              <a:buNone/>
            </a:pPr>
            <a:r>
              <a:rPr lang="en-US" dirty="0"/>
              <a:t>Conception Phase</a:t>
            </a:r>
          </a:p>
          <a:p>
            <a:pPr marL="514350" indent="-514350"/>
            <a:r>
              <a:rPr lang="en-US" dirty="0"/>
              <a:t>Project idea germinates</a:t>
            </a:r>
          </a:p>
          <a:p>
            <a:pPr marL="514350" indent="-514350"/>
            <a:r>
              <a:rPr lang="en-US" dirty="0"/>
              <a:t>While trying to overcome problems</a:t>
            </a:r>
          </a:p>
          <a:p>
            <a:pPr marL="514350" indent="-514350" algn="just"/>
            <a:r>
              <a:rPr lang="en-US" dirty="0"/>
              <a:t>If this phase is avoided or truncated, the project will have innate defects &amp; may eventually become a liability for the investors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Definition Phase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Develop the idea generated during the conception phase and produce a document describing the project in sufficient details covering all aspects necessary for the customer/financial institution to make up their minds on the project idea</a:t>
            </a:r>
          </a:p>
          <a:p>
            <a:pPr algn="just">
              <a:buNone/>
            </a:pPr>
            <a:r>
              <a:rPr lang="en-US" dirty="0"/>
              <a:t>Areas to be examined during this phase:</a:t>
            </a:r>
          </a:p>
          <a:p>
            <a:pPr algn="just"/>
            <a:r>
              <a:rPr lang="en-US" dirty="0"/>
              <a:t>Raw Materials	</a:t>
            </a:r>
          </a:p>
          <a:p>
            <a:pPr algn="just"/>
            <a:r>
              <a:rPr lang="en-US" dirty="0"/>
              <a:t>Plant </a:t>
            </a:r>
            <a:r>
              <a:rPr lang="en-US"/>
              <a:t>Size /Capacity</a:t>
            </a:r>
            <a:endParaRPr lang="en-US" dirty="0"/>
          </a:p>
          <a:p>
            <a:pPr algn="just"/>
            <a:r>
              <a:rPr lang="en-US" dirty="0"/>
              <a:t>Location &amp; site</a:t>
            </a:r>
          </a:p>
          <a:p>
            <a:pPr algn="just"/>
            <a:r>
              <a:rPr lang="en-US" dirty="0"/>
              <a:t>Technology/process selection</a:t>
            </a:r>
          </a:p>
          <a:p>
            <a:pPr algn="just"/>
            <a:r>
              <a:rPr lang="en-US" dirty="0"/>
              <a:t>Plant layout</a:t>
            </a:r>
          </a:p>
          <a:p>
            <a:pPr algn="just"/>
            <a:r>
              <a:rPr lang="en-US" dirty="0"/>
              <a:t>Plant &amp; Machinery</a:t>
            </a:r>
          </a:p>
          <a:p>
            <a:pPr algn="just"/>
            <a:r>
              <a:rPr lang="en-US" dirty="0"/>
              <a:t>Electrical and instrumentation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Civil engineering works</a:t>
            </a:r>
          </a:p>
          <a:p>
            <a:r>
              <a:rPr lang="en-US" dirty="0"/>
              <a:t>Utilities – fuel, power and water</a:t>
            </a:r>
          </a:p>
          <a:p>
            <a:r>
              <a:rPr lang="en-US" dirty="0"/>
              <a:t>Manpower and organizational pattern</a:t>
            </a:r>
          </a:p>
          <a:p>
            <a:r>
              <a:rPr lang="en-US" dirty="0"/>
              <a:t>Financial analysis</a:t>
            </a:r>
          </a:p>
          <a:p>
            <a:r>
              <a:rPr lang="en-US" dirty="0"/>
              <a:t>Implementation Schedule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Clears some the ambiguities and uncertainties associated with the formation made during the conceptual stage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Establishes the risk involved in going ahead with the project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project can be accepted or rejected at this stage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project is said to be born only after it has been cleared for implementation at the end of this phase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/>
              <a:t>Planning and Organizing Phase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Usually overlaps with definition &amp; implementation phases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Project Execution Plan</a:t>
            </a:r>
          </a:p>
          <a:p>
            <a:pPr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Project infrastructure and enabling services</a:t>
            </a:r>
          </a:p>
          <a:p>
            <a:r>
              <a:rPr lang="en-US" dirty="0"/>
              <a:t>System design and basic engineering package</a:t>
            </a:r>
          </a:p>
          <a:p>
            <a:r>
              <a:rPr lang="en-US" dirty="0"/>
              <a:t>Organization and manpower</a:t>
            </a:r>
          </a:p>
          <a:p>
            <a:r>
              <a:rPr lang="en-US" dirty="0"/>
              <a:t>Schedules &amp; budgets</a:t>
            </a:r>
          </a:p>
          <a:p>
            <a:r>
              <a:rPr lang="en-US" dirty="0"/>
              <a:t>Licensing and governmental clearances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Systems and procedure</a:t>
            </a:r>
          </a:p>
          <a:p>
            <a:r>
              <a:rPr lang="en-US" dirty="0"/>
              <a:t>Identification of project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Course objectives: </a:t>
            </a:r>
            <a:endParaRPr lang="en-US" dirty="0"/>
          </a:p>
          <a:p>
            <a:pPr lvl="0"/>
            <a:r>
              <a:rPr lang="en-US" dirty="0"/>
              <a:t>Students should have an insight about Project Life Cycle, project planning and estimating. </a:t>
            </a:r>
          </a:p>
          <a:p>
            <a:pPr lvl="0"/>
            <a:r>
              <a:rPr lang="en-US" dirty="0"/>
              <a:t>Students should understand the project organization and contracting of project.</a:t>
            </a:r>
          </a:p>
          <a:p>
            <a:pPr lvl="0"/>
            <a:r>
              <a:rPr lang="en-US" dirty="0"/>
              <a:t>Students understand the tools and techniques used in project management.</a:t>
            </a:r>
          </a:p>
          <a:p>
            <a:pPr lvl="0"/>
            <a:r>
              <a:rPr lang="en-US" dirty="0"/>
              <a:t>Students understand the performance measures of project management.</a:t>
            </a:r>
          </a:p>
          <a:p>
            <a:pPr lvl="0"/>
            <a:r>
              <a:rPr lang="en-US" dirty="0"/>
              <a:t>Student understand the risk analysis, financing of projects and venture capital.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basis, general conditions for purchase and contracts</a:t>
            </a:r>
          </a:p>
          <a:p>
            <a:r>
              <a:rPr lang="en-US" dirty="0"/>
              <a:t>Site preparation and investigation</a:t>
            </a:r>
          </a:p>
          <a:p>
            <a:r>
              <a:rPr lang="en-US" dirty="0"/>
              <a:t> Construction resource and materials</a:t>
            </a:r>
          </a:p>
          <a:p>
            <a:pPr>
              <a:buNone/>
            </a:pPr>
            <a:r>
              <a:rPr lang="en-US" b="1" u="sng" dirty="0"/>
              <a:t>Implementation Phase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People for the first time can see the project </a:t>
            </a:r>
          </a:p>
          <a:p>
            <a:pPr>
              <a:buNone/>
            </a:pPr>
            <a:r>
              <a:rPr lang="en-US" u="sng" dirty="0"/>
              <a:t>Common activities</a:t>
            </a:r>
          </a:p>
          <a:p>
            <a:r>
              <a:rPr lang="en-US" dirty="0"/>
              <a:t>Preparation of specifications for equipment and machinery</a:t>
            </a:r>
          </a:p>
          <a:p>
            <a:r>
              <a:rPr lang="en-US" dirty="0"/>
              <a:t>Ordering of equipment</a:t>
            </a:r>
          </a:p>
          <a:p>
            <a:r>
              <a:rPr lang="en-US" dirty="0"/>
              <a:t>Lining up construction contractors</a:t>
            </a:r>
          </a:p>
          <a:p>
            <a:r>
              <a:rPr lang="en-US" dirty="0"/>
              <a:t>Issue of construction drawing</a:t>
            </a:r>
          </a:p>
          <a:p>
            <a:r>
              <a:rPr lang="en-US" dirty="0"/>
              <a:t>Civil construction &amp; Equipment foundations</a:t>
            </a:r>
          </a:p>
          <a:p>
            <a:r>
              <a:rPr lang="en-US" dirty="0"/>
              <a:t>Equipment &amp; machinery erection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Plant </a:t>
            </a:r>
            <a:r>
              <a:rPr lang="en-US" dirty="0" err="1"/>
              <a:t>electricals</a:t>
            </a:r>
            <a:endParaRPr lang="en-US" dirty="0"/>
          </a:p>
          <a:p>
            <a:r>
              <a:rPr lang="en-US" dirty="0"/>
              <a:t>Piping</a:t>
            </a:r>
          </a:p>
          <a:p>
            <a:r>
              <a:rPr lang="en-US" dirty="0"/>
              <a:t>Instrumentation</a:t>
            </a:r>
          </a:p>
          <a:p>
            <a:r>
              <a:rPr lang="en-US" dirty="0"/>
              <a:t>Testing, checking, trial run &amp; commissioning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 a high need for co-ordination and control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Every attempt is made to fast track</a:t>
            </a:r>
          </a:p>
          <a:p>
            <a:pPr>
              <a:buNone/>
            </a:pPr>
            <a:r>
              <a:rPr lang="en-US" b="1" u="sng" dirty="0"/>
              <a:t>Project Clean-up Phase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Transition phase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Drawings, documents, files, operation &amp; maintenance manuals are handed over to customer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Project accounts are closed, material reconciliation carried out, payments are cleared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Project personnel leave the site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62" y="533400"/>
            <a:ext cx="912641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Project Life Cycle Curves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Growth, maturity &amp; decay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Life cycle curve shows the various phases in sequence and the approximate effort involved in each phase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Effort build-up in a project is very slow but effort withdrawal is very sharp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Time taken in the formative &amp; clean-up stages together is more than the implementation stage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life cycle curve may represent a class of project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046" y="381000"/>
            <a:ext cx="913609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2785"/>
            <a:ext cx="7924799" cy="66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18" y="838200"/>
            <a:ext cx="887863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02"/>
            <a:ext cx="4743919" cy="68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knowledge of a characteristic life cycle curve enables a project manager to ascertain the state of health of any project at any point of time</a:t>
            </a:r>
          </a:p>
          <a:p>
            <a:pPr>
              <a:buNone/>
            </a:pPr>
            <a:r>
              <a:rPr lang="en-US" u="sng" dirty="0"/>
              <a:t>Life cycle curve with line of balance</a:t>
            </a:r>
          </a:p>
          <a:p>
            <a:r>
              <a:rPr lang="en-US" dirty="0"/>
              <a:t>‘S’ curve form represent cumulative growth at any time</a:t>
            </a:r>
          </a:p>
          <a:p>
            <a:pPr algn="just"/>
            <a:r>
              <a:rPr lang="en-US" dirty="0"/>
              <a:t>If the curves are drawn to indicate the minimum growth required for a sub-phase at any point of time to meet the targeted completion date of a project, then a line of balance can be drawn to indicate the state of health of the project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99605"/>
            <a:ext cx="7848600" cy="59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Course contents:</a:t>
            </a:r>
            <a:endParaRPr lang="en-US" dirty="0"/>
          </a:p>
          <a:p>
            <a:pPr algn="ctr">
              <a:buNone/>
            </a:pPr>
            <a:r>
              <a:rPr lang="en-US" b="1" dirty="0"/>
              <a:t>Unit  I</a:t>
            </a:r>
            <a:endParaRPr lang="en-US" dirty="0"/>
          </a:p>
          <a:p>
            <a:pPr algn="just">
              <a:buNone/>
            </a:pPr>
            <a:r>
              <a:rPr lang="en-US" b="1" dirty="0"/>
              <a:t>Concepts of Project Management: </a:t>
            </a:r>
            <a:r>
              <a:rPr lang="en-US" dirty="0"/>
              <a:t>Concepts of projects, characteristics of project, Phases of project life cycle, Tools and techniques for project management, Computer based project management. </a:t>
            </a:r>
          </a:p>
          <a:p>
            <a:pPr algn="just">
              <a:buNone/>
            </a:pPr>
            <a:r>
              <a:rPr lang="en-US" b="1" dirty="0"/>
              <a:t>Project planning and estimating:  </a:t>
            </a:r>
            <a:r>
              <a:rPr lang="en-US" dirty="0"/>
              <a:t>Feasibility report, Preparation of cost estimation, Evaluation of the project profitability, fixing the zero date.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Project Visibility</a:t>
            </a:r>
          </a:p>
          <a:p>
            <a:r>
              <a:rPr lang="en-US" dirty="0"/>
              <a:t>Cannot be seen for most of its life time</a:t>
            </a:r>
          </a:p>
          <a:p>
            <a:r>
              <a:rPr lang="en-US" dirty="0"/>
              <a:t>Is vague and fluid, shows no concrete benefits for almost half of the life span</a:t>
            </a:r>
          </a:p>
          <a:p>
            <a:r>
              <a:rPr lang="en-US" dirty="0"/>
              <a:t>This causes problems for its management</a:t>
            </a:r>
          </a:p>
          <a:p>
            <a:r>
              <a:rPr lang="en-US" dirty="0"/>
              <a:t>The passage of time will give it a concrete shape</a:t>
            </a:r>
          </a:p>
          <a:p>
            <a:r>
              <a:rPr lang="en-US" dirty="0"/>
              <a:t>At any point in the life cycle something will be clearly visible, something nearly visible and rest has to be imagined</a:t>
            </a:r>
          </a:p>
          <a:p>
            <a:r>
              <a:rPr lang="en-US" dirty="0"/>
              <a:t>The full value of the project is </a:t>
            </a:r>
            <a:r>
              <a:rPr lang="en-US" dirty="0" err="1"/>
              <a:t>realised</a:t>
            </a:r>
            <a:r>
              <a:rPr lang="en-US" dirty="0"/>
              <a:t> only at the end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Project Management Concepts</a:t>
            </a:r>
          </a:p>
          <a:p>
            <a:pPr>
              <a:buNone/>
            </a:pPr>
            <a:r>
              <a:rPr lang="en-US" dirty="0"/>
              <a:t>Project is a success if it:</a:t>
            </a:r>
          </a:p>
          <a:p>
            <a:r>
              <a:rPr lang="en-US" dirty="0"/>
              <a:t>Gets completed</a:t>
            </a:r>
          </a:p>
          <a:p>
            <a:r>
              <a:rPr lang="en-US" dirty="0"/>
              <a:t>Gets completed within budget</a:t>
            </a:r>
          </a:p>
          <a:p>
            <a:r>
              <a:rPr lang="en-US" dirty="0"/>
              <a:t>Gets completed within allocated time</a:t>
            </a:r>
          </a:p>
          <a:p>
            <a:r>
              <a:rPr lang="en-US" dirty="0"/>
              <a:t>Performs to satisfaction</a:t>
            </a:r>
          </a:p>
          <a:p>
            <a:pPr>
              <a:buNone/>
            </a:pPr>
            <a:r>
              <a:rPr lang="en-US" b="1" u="sng" dirty="0"/>
              <a:t>Steps in Project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Grouping work into packages which acquires the properties of a project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Entrusting the whole project to a single responsibility known as the project manager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Supporting and servicing the project internally &amp; externally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Building up commitment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Ensuring adherence to goals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Defining what is to be done, maintaining its integrity, and ensuring that it is done and performed as desired, within time &amp; cost budgets fixed for it through a modular work approach, using organizational and extra-organizational resources is what project management has to achieve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u="sng" dirty="0"/>
              <a:t>Project Management Vs Functional Management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b="1" u="sng" dirty="0"/>
              <a:t>Tools and Techniques for Project Management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b="1" u="sng" dirty="0"/>
              <a:t>Computer Based Project Management System</a:t>
            </a:r>
          </a:p>
          <a:p>
            <a:pPr>
              <a:buNone/>
            </a:pPr>
            <a:endParaRPr lang="en-US" sz="3000" b="1" u="sng" dirty="0"/>
          </a:p>
          <a:p>
            <a:pPr>
              <a:buNone/>
            </a:pPr>
            <a:r>
              <a:rPr lang="en-US" sz="3000" b="1" u="sng" dirty="0"/>
              <a:t>The Project Manager</a:t>
            </a:r>
          </a:p>
          <a:p>
            <a:pPr>
              <a:buNone/>
            </a:pPr>
            <a:r>
              <a:rPr lang="en-US" sz="3000" u="sng" dirty="0"/>
              <a:t>Problems of a Project Manager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The scope comes to be clearly known after a passage of long time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No guarantee that the project will maintain its shape and size as it has come to be known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Those who are to complete the project, are almost strangers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Regarding the success criteria there is no previous experience</a:t>
            </a:r>
          </a:p>
          <a:p>
            <a:pPr>
              <a:buNone/>
            </a:pPr>
            <a:r>
              <a:rPr lang="en-US" b="1" u="sng" dirty="0"/>
              <a:t>Roles and Responsibilities of Project Manager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and maintaining the integrity of a project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Development of project execution plan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Organization for execution of the plan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Setting of targets and development of systems and procedures for accomplishment of project objectives &amp; targets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dirty="0"/>
              <a:t>Negotiation for commitments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Direction, co-ordination and control of project activities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Contract management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Non-human resource management including fiscal matters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 err="1"/>
              <a:t>Projectising</a:t>
            </a:r>
            <a:r>
              <a:rPr lang="en-US" dirty="0"/>
              <a:t> and problem solving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Man management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 Satisfaction of customer, Government and the public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dirty="0"/>
              <a:t> Achievement of project objectives, cash surplus and higher productivity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Tools and Techniques  for Project Management</a:t>
            </a:r>
          </a:p>
          <a:p>
            <a:pPr>
              <a:buNone/>
            </a:pPr>
            <a:r>
              <a:rPr lang="en-US" dirty="0"/>
              <a:t>Project Selection Techniques:</a:t>
            </a:r>
          </a:p>
          <a:p>
            <a:r>
              <a:rPr lang="en-US" dirty="0"/>
              <a:t>Cost Benefit Analysis </a:t>
            </a:r>
          </a:p>
          <a:p>
            <a:r>
              <a:rPr lang="en-US" dirty="0"/>
              <a:t>Risk and sensitivity analysis</a:t>
            </a:r>
          </a:p>
          <a:p>
            <a:pPr>
              <a:buNone/>
            </a:pPr>
            <a:r>
              <a:rPr lang="en-US" dirty="0"/>
              <a:t>Project execution planning techniques:</a:t>
            </a:r>
          </a:p>
          <a:p>
            <a:r>
              <a:rPr lang="en-US" dirty="0"/>
              <a:t>Work breakdown structure (WBS)</a:t>
            </a:r>
          </a:p>
          <a:p>
            <a:r>
              <a:rPr lang="en-US" dirty="0"/>
              <a:t>Project execution plan (PEP)</a:t>
            </a:r>
          </a:p>
          <a:p>
            <a:r>
              <a:rPr lang="en-US" dirty="0"/>
              <a:t>Project responsibility matrix</a:t>
            </a:r>
          </a:p>
          <a:p>
            <a:r>
              <a:rPr lang="en-US" dirty="0"/>
              <a:t>Project management manual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Project Scheduling and coordinating Techniques: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Life cycle curves</a:t>
            </a:r>
          </a:p>
          <a:p>
            <a:r>
              <a:rPr lang="en-US" dirty="0"/>
              <a:t>Line of Balance (</a:t>
            </a:r>
            <a:r>
              <a:rPr lang="en-US" dirty="0" err="1"/>
              <a:t>LoB</a:t>
            </a:r>
            <a:r>
              <a:rPr lang="en-US" dirty="0"/>
              <a:t>)</a:t>
            </a:r>
          </a:p>
          <a:p>
            <a:r>
              <a:rPr lang="en-US" dirty="0"/>
              <a:t>Networking techniques (PERT/CPM)</a:t>
            </a:r>
          </a:p>
          <a:p>
            <a:pPr>
              <a:buNone/>
            </a:pPr>
            <a:r>
              <a:rPr lang="en-US" dirty="0"/>
              <a:t>Project monitoring and progressing techniques:</a:t>
            </a:r>
          </a:p>
          <a:p>
            <a:r>
              <a:rPr lang="en-US" dirty="0"/>
              <a:t>Progress measurement technique (PROMPT)</a:t>
            </a:r>
          </a:p>
          <a:p>
            <a:r>
              <a:rPr lang="en-US" dirty="0"/>
              <a:t>Performance monitoring technique (PERMIT)</a:t>
            </a:r>
          </a:p>
          <a:p>
            <a:r>
              <a:rPr lang="en-US" dirty="0"/>
              <a:t>Updating, reviewing and reporting technique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pPr>
              <a:buNone/>
            </a:pPr>
            <a:r>
              <a:rPr lang="en-US" dirty="0"/>
              <a:t>Project Cost and productivity control techniques:</a:t>
            </a:r>
          </a:p>
          <a:p>
            <a:r>
              <a:rPr lang="en-US" dirty="0"/>
              <a:t>Productivity budgeting technique</a:t>
            </a:r>
          </a:p>
          <a:p>
            <a:r>
              <a:rPr lang="en-US" dirty="0"/>
              <a:t>Value engineering (VE) and</a:t>
            </a:r>
          </a:p>
          <a:p>
            <a:r>
              <a:rPr lang="en-US" dirty="0"/>
              <a:t>COST/WBS</a:t>
            </a:r>
          </a:p>
          <a:p>
            <a:pPr>
              <a:buNone/>
            </a:pPr>
            <a:r>
              <a:rPr lang="en-US" dirty="0"/>
              <a:t>Project communication and clean-up techniques:</a:t>
            </a:r>
          </a:p>
          <a:p>
            <a:r>
              <a:rPr lang="en-US" dirty="0"/>
              <a:t>Control room </a:t>
            </a:r>
          </a:p>
          <a:p>
            <a:r>
              <a:rPr lang="en-US" dirty="0"/>
              <a:t>Computerized information system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Project Planning &amp;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 Report</a:t>
            </a:r>
          </a:p>
          <a:p>
            <a:r>
              <a:rPr lang="en-US" dirty="0"/>
              <a:t>Feasibility report is prepared to present an in-depth techno-commercial analysis carried out on the project idea for consideration of the financial institutions and other authorities empowered to take the investment decision.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Unit II</a:t>
            </a:r>
            <a:endParaRPr lang="en-US" dirty="0"/>
          </a:p>
          <a:p>
            <a:pPr algn="just">
              <a:buNone/>
            </a:pPr>
            <a:r>
              <a:rPr lang="en-US" b="1" dirty="0"/>
              <a:t>	Organization Human Resources and Contracting: </a:t>
            </a:r>
            <a:r>
              <a:rPr lang="en-US" dirty="0"/>
              <a:t>Delegation,</a:t>
            </a:r>
            <a:r>
              <a:rPr lang="en-US" b="1" dirty="0"/>
              <a:t> </a:t>
            </a:r>
            <a:r>
              <a:rPr lang="en-US" dirty="0"/>
              <a:t>Skills / abilities required for project manager, Authorities and responsibilities of project manager, Project organization, Contracts, Tendering and Selection of contractors, Team Building.</a:t>
            </a:r>
          </a:p>
          <a:p>
            <a:pPr algn="ctr">
              <a:buNone/>
            </a:pPr>
            <a:r>
              <a:rPr lang="en-US" b="1" dirty="0"/>
              <a:t>Unit III</a:t>
            </a:r>
            <a:endParaRPr lang="en-US" dirty="0"/>
          </a:p>
          <a:p>
            <a:pPr>
              <a:buNone/>
            </a:pPr>
            <a:r>
              <a:rPr lang="en-US" b="1" dirty="0"/>
              <a:t>	Tools and techniques of project management:</a:t>
            </a:r>
            <a:r>
              <a:rPr lang="en-US" dirty="0"/>
              <a:t> Bar (GANTT) chart, Networks, Critical Path Method, Project Evaluation and Review Technique (PERT), Crashing of projects, Resource allocation.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Feasibility report should include:</a:t>
            </a:r>
          </a:p>
          <a:p>
            <a:pPr lvl="0"/>
            <a:r>
              <a:rPr lang="en-US" dirty="0"/>
              <a:t>Raw material survey</a:t>
            </a:r>
          </a:p>
          <a:p>
            <a:pPr lvl="0"/>
            <a:r>
              <a:rPr lang="en-US" dirty="0"/>
              <a:t>Demand survey</a:t>
            </a:r>
          </a:p>
          <a:p>
            <a:pPr lvl="0"/>
            <a:r>
              <a:rPr lang="en-US" dirty="0"/>
              <a:t>Technical study – Product pattern, Process selection, Plant size, Raw material requirements</a:t>
            </a:r>
          </a:p>
          <a:p>
            <a:pPr lvl="0"/>
            <a:r>
              <a:rPr lang="en-US" dirty="0"/>
              <a:t>Location study</a:t>
            </a:r>
          </a:p>
          <a:p>
            <a:pPr lvl="0"/>
            <a:r>
              <a:rPr lang="en-US" dirty="0"/>
              <a:t>Project capital cost estimates and source of finance</a:t>
            </a:r>
          </a:p>
          <a:p>
            <a:pPr lvl="0"/>
            <a:r>
              <a:rPr lang="en-US" dirty="0"/>
              <a:t>Profitability and cash flow analysis</a:t>
            </a:r>
          </a:p>
          <a:p>
            <a:r>
              <a:rPr lang="en-US" dirty="0"/>
              <a:t>Cost benefit analysis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Raw Material Survey:</a:t>
            </a:r>
          </a:p>
          <a:p>
            <a:r>
              <a:rPr lang="en-US" dirty="0"/>
              <a:t>Available in natural form</a:t>
            </a:r>
          </a:p>
          <a:p>
            <a:r>
              <a:rPr lang="en-US" dirty="0"/>
              <a:t>Available as finished product or by-product</a:t>
            </a:r>
          </a:p>
          <a:p>
            <a:r>
              <a:rPr lang="en-US" dirty="0"/>
              <a:t>Not available in the country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Demand Study:</a:t>
            </a:r>
          </a:p>
          <a:p>
            <a:r>
              <a:rPr lang="en-US" dirty="0"/>
              <a:t>Demand</a:t>
            </a:r>
          </a:p>
          <a:p>
            <a:r>
              <a:rPr lang="en-US" dirty="0"/>
              <a:t>Supply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Prices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/>
              <a:t>Documents that are usually referred:</a:t>
            </a:r>
          </a:p>
          <a:p>
            <a:r>
              <a:rPr lang="en-US" dirty="0"/>
              <a:t>Plan documents</a:t>
            </a:r>
          </a:p>
          <a:p>
            <a:r>
              <a:rPr lang="en-US" dirty="0"/>
              <a:t>Guidelines to industries</a:t>
            </a:r>
          </a:p>
          <a:p>
            <a:r>
              <a:rPr lang="en-US" dirty="0"/>
              <a:t>Economic survey</a:t>
            </a:r>
          </a:p>
          <a:p>
            <a:r>
              <a:rPr lang="en-US" dirty="0"/>
              <a:t>Annual survey of industries</a:t>
            </a:r>
          </a:p>
          <a:p>
            <a:r>
              <a:rPr lang="en-US" dirty="0"/>
              <a:t>Import and export statistics</a:t>
            </a:r>
          </a:p>
          <a:p>
            <a:r>
              <a:rPr lang="en-US" dirty="0"/>
              <a:t>Monthly bulletin of RBI</a:t>
            </a:r>
          </a:p>
          <a:p>
            <a:r>
              <a:rPr lang="en-US" dirty="0"/>
              <a:t>Survey reports of various institutions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477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Technical Study</a:t>
            </a:r>
          </a:p>
          <a:p>
            <a:r>
              <a:rPr lang="en-US" dirty="0"/>
              <a:t>Product Pattern</a:t>
            </a:r>
          </a:p>
          <a:p>
            <a:r>
              <a:rPr lang="en-US" dirty="0"/>
              <a:t>Process Selection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Location Study</a:t>
            </a:r>
          </a:p>
          <a:p>
            <a:r>
              <a:rPr lang="en-US" dirty="0"/>
              <a:t>Availability of Land, Soil Characteristics and Cost of Land</a:t>
            </a:r>
          </a:p>
          <a:p>
            <a:r>
              <a:rPr lang="en-US" dirty="0"/>
              <a:t>Approach to site</a:t>
            </a:r>
          </a:p>
          <a:p>
            <a:r>
              <a:rPr lang="en-US" dirty="0"/>
              <a:t>Source of raw material and transportation requirement</a:t>
            </a:r>
          </a:p>
          <a:p>
            <a:r>
              <a:rPr lang="en-US" dirty="0"/>
              <a:t>Transportation and marketing of finished products</a:t>
            </a:r>
          </a:p>
          <a:p>
            <a:r>
              <a:rPr lang="en-US" dirty="0"/>
              <a:t>Source and availability of water, power, skilled </a:t>
            </a:r>
            <a:r>
              <a:rPr lang="en-US" dirty="0" err="1"/>
              <a:t>labour</a:t>
            </a:r>
            <a:endParaRPr lang="en-US" dirty="0"/>
          </a:p>
          <a:p>
            <a:r>
              <a:rPr lang="en-US" dirty="0"/>
              <a:t>Tax incentives</a:t>
            </a:r>
          </a:p>
          <a:p>
            <a:r>
              <a:rPr lang="en-US" dirty="0"/>
              <a:t>Drainage and effluent disposal Facilities</a:t>
            </a:r>
          </a:p>
          <a:p>
            <a:r>
              <a:rPr lang="en-US" dirty="0"/>
              <a:t>Engineering and maintenance facilities</a:t>
            </a:r>
          </a:p>
          <a:p>
            <a:r>
              <a:rPr lang="en-US" dirty="0"/>
              <a:t>Acceptance of local bodies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Financing Arrangements</a:t>
            </a:r>
          </a:p>
          <a:p>
            <a:pPr>
              <a:buNone/>
            </a:pPr>
            <a:r>
              <a:rPr lang="en-US" u="sng" dirty="0"/>
              <a:t>Capital Costs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Costs incurred in the project before it becomes ready to start commercial production</a:t>
            </a:r>
          </a:p>
          <a:p>
            <a:pPr algn="just">
              <a:buNone/>
            </a:pPr>
            <a:r>
              <a:rPr lang="en-US" u="sng" dirty="0"/>
              <a:t>Working Costs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Fund required for maintaining various inventories in the form of raw materials, operating supplies, etc.</a:t>
            </a:r>
          </a:p>
          <a:p>
            <a:pPr algn="just">
              <a:buNone/>
            </a:pPr>
            <a:r>
              <a:rPr lang="en-US" u="sng" dirty="0"/>
              <a:t>Operating Costs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Recurring costs for production, maintenance and marketing, interest on loans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Source of Financing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Internal Sources &amp; External Sources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Short-term financing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Intermediate-term financing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Long-term financing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Financial Structure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Debt capital &amp; Equity capital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Debt equity ratio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company with high debt is said to be high leverage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Financial Institutions</a:t>
            </a:r>
          </a:p>
          <a:p>
            <a:pPr>
              <a:buNone/>
            </a:pPr>
            <a:r>
              <a:rPr lang="en-US" u="sng" dirty="0"/>
              <a:t>National Financial 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Industrial Development Bank of India (IDBI)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Industrial Finance Corporation of India (IFCI)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Industrial Credit and Investment Corporation of India (ICICI)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Industrial Reconstruction Corporation of India (IRCI)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Financial Corporation (SFC)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Life Insurance Corporation (LIC)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Trust of </a:t>
            </a:r>
            <a:r>
              <a:rPr lang="en-US"/>
              <a:t>India (UTI)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Export-Import Bank of India (</a:t>
            </a:r>
            <a:r>
              <a:rPr lang="en-US" dirty="0" err="1"/>
              <a:t>Exim</a:t>
            </a:r>
            <a:r>
              <a:rPr lang="en-US" dirty="0"/>
              <a:t> Bank)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9. The State Industrial Development Corporation (SIDC)</a:t>
            </a:r>
          </a:p>
          <a:p>
            <a:pPr>
              <a:buNone/>
            </a:pPr>
            <a:r>
              <a:rPr lang="en-US" u="sng" dirty="0"/>
              <a:t>Foreign Financial 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World Bank (International Bank for Reconstruction &amp;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International Finance Corporation (IFC)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International Development Association (IDA)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United Nations Development </a:t>
            </a:r>
            <a:r>
              <a:rPr lang="en-US" dirty="0" err="1"/>
              <a:t>Programme</a:t>
            </a:r>
            <a:r>
              <a:rPr lang="en-US" dirty="0"/>
              <a:t> (UNDP)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International Monetary Fund (IMF)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Asian Development Bank (ADB)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Non-resident Indians (NRI)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Preparation of Cost Estimates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Assessing fund requirement but also for ascertaining the economic viability of the project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One has to repeated estimates at different stages of the project life-cycle so that a workable estimate with reasonable accuracy is available for the purpose for which the estimate is required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-11423"/>
            <a:ext cx="7543800" cy="686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Unit IV</a:t>
            </a:r>
            <a:endParaRPr lang="en-US" dirty="0"/>
          </a:p>
          <a:p>
            <a:pPr algn="just">
              <a:buNone/>
            </a:pPr>
            <a:r>
              <a:rPr lang="en-US" b="1" dirty="0"/>
              <a:t>	Performance measures in Project Management: </a:t>
            </a:r>
            <a:r>
              <a:rPr lang="en-US" dirty="0"/>
              <a:t>Performance indicators, Performance Improvement, Project management and environment. </a:t>
            </a:r>
          </a:p>
          <a:p>
            <a:pPr algn="just">
              <a:buNone/>
            </a:pPr>
            <a:r>
              <a:rPr lang="en-US" b="1" dirty="0"/>
              <a:t>	Risk Analysis: </a:t>
            </a:r>
            <a:r>
              <a:rPr lang="en-US" dirty="0"/>
              <a:t>Sources, measures and perspectives on risk, sensitivity analysis, scenario analysis, breakeven analysis, Hiller model, simulation analysis, decision tree analysis, managing risk, project selection under risk, risk analysis in practice. </a:t>
            </a:r>
          </a:p>
          <a:p>
            <a:pPr>
              <a:buNone/>
            </a:pPr>
            <a:r>
              <a:rPr lang="en-US" b="1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Types of Estimates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of magnitude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Preliminary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Definitive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Detailed estimate</a:t>
            </a:r>
          </a:p>
          <a:p>
            <a:pPr marL="514350" indent="-514350">
              <a:buNone/>
            </a:pPr>
            <a:r>
              <a:rPr lang="en-US" u="sng" dirty="0"/>
              <a:t>Order of Magnitude Estimate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Investment per annual </a:t>
            </a:r>
            <a:r>
              <a:rPr lang="en-US" dirty="0" err="1"/>
              <a:t>tonne</a:t>
            </a:r>
            <a:r>
              <a:rPr lang="en-US" dirty="0"/>
              <a:t> capacity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Turn-over ratio and capital ratio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Six-tenth factor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Inflation index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Location index</a:t>
            </a:r>
          </a:p>
          <a:p>
            <a:pPr marL="514350" indent="-514350">
              <a:buNone/>
            </a:pPr>
            <a:endParaRPr lang="en-US" u="sng" dirty="0"/>
          </a:p>
          <a:p>
            <a:pPr marL="514350" indent="-514350"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Study Estimate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studying the economic viability of the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arranging funds for the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Preliminary flow sheets, listing of major process equipment with specifications are obtained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Lang Factor: Overall plant cost is estimated by multiplying the total equipment cost by this factor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Error </a:t>
            </a:r>
            <a:r>
              <a:rPr lang="en-US" dirty="0">
                <a:latin typeface="Calibri"/>
              </a:rPr>
              <a:t>± 30%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Preliminary Estimate:</a:t>
            </a:r>
            <a:r>
              <a:rPr lang="en-US" dirty="0"/>
              <a:t> Error ± </a:t>
            </a:r>
            <a:r>
              <a:rPr lang="en-US" dirty="0" smtClean="0"/>
              <a:t>20</a:t>
            </a:r>
            <a:r>
              <a:rPr lang="en-US" dirty="0"/>
              <a:t>%</a:t>
            </a:r>
            <a:endParaRPr lang="en-US" u="sng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Cost estimates are made successively whenever adequate information, which will ensure further accuracy, is available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done when the technology package is frozen and a firm implementation schedule is available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point of time is considered as an effective start date of zero date of the project</a:t>
            </a:r>
          </a:p>
          <a:p>
            <a:pPr>
              <a:buNone/>
            </a:pPr>
            <a:r>
              <a:rPr lang="en-US" u="sng" dirty="0"/>
              <a:t>Definitive cost estimate: </a:t>
            </a:r>
            <a:r>
              <a:rPr lang="en-US" dirty="0"/>
              <a:t>Error ± 10%</a:t>
            </a:r>
          </a:p>
          <a:p>
            <a:pPr>
              <a:buNone/>
            </a:pPr>
            <a:r>
              <a:rPr lang="en-US" u="sng" dirty="0"/>
              <a:t>Detailed Estimate:</a:t>
            </a:r>
            <a:r>
              <a:rPr lang="en-US" dirty="0"/>
              <a:t> Error ± 5%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5897563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Finalization of Project Implementation Schedule</a:t>
            </a:r>
          </a:p>
          <a:p>
            <a:pPr>
              <a:buNone/>
            </a:pPr>
            <a:r>
              <a:rPr lang="en-US" dirty="0"/>
              <a:t>Basis of Time Estimate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Making a work breakdown of the project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Estimating the time schedules for each work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Putting them in proper sequence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Matching their build-up on a time scale with the available resources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total stretch on the time scale corresponding with the resources sets the target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Time study approach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Previous project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Guestimating</a:t>
            </a:r>
            <a:r>
              <a:rPr lang="en-US" dirty="0"/>
              <a:t> approach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Range estimates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Time taken </a:t>
            </a:r>
            <a:r>
              <a:rPr lang="en-US" dirty="0" err="1"/>
              <a:t>vs</a:t>
            </a:r>
            <a:r>
              <a:rPr lang="en-US" dirty="0"/>
              <a:t> time required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Estimates from vendors and contractors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Allocated and </a:t>
            </a:r>
            <a:r>
              <a:rPr lang="en-US"/>
              <a:t>committed time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Evaluation of the Project Profitability</a:t>
            </a:r>
          </a:p>
          <a:p>
            <a:r>
              <a:rPr lang="en-US" dirty="0"/>
              <a:t>The economic viability of the project can be assessed by the following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 Back Period (PBP)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on Investment (ROI)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 Present Value (NPV)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Internal Rate of Return (IRR)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 Cost Ratio (BCR)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Pay Back Period (PBP)</a:t>
            </a:r>
          </a:p>
          <a:p>
            <a:r>
              <a:rPr lang="en-US" dirty="0"/>
              <a:t>Time required to recover the original investment through incomes from the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that the annual income from the project before depreciation but after taxes is uniform</a:t>
            </a:r>
          </a:p>
          <a:p>
            <a:endParaRPr 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1" y="2438400"/>
            <a:ext cx="5996354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on Investment (ROI)</a:t>
            </a:r>
          </a:p>
          <a:p>
            <a:pPr>
              <a:buNone/>
            </a:pPr>
            <a:r>
              <a:rPr lang="en-US" dirty="0"/>
              <a:t>The ratio relates earnings to investment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ROI must be greater than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Bank borrowing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Minimum acceptable profitability rate of the company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057400"/>
            <a:ext cx="6682154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Net Present Value (NPV)</a:t>
            </a:r>
          </a:p>
          <a:p>
            <a:r>
              <a:rPr lang="en-US" dirty="0"/>
              <a:t>Previous methods did not consider time value of money</a:t>
            </a:r>
          </a:p>
          <a:p>
            <a:r>
              <a:rPr lang="en-US" dirty="0"/>
              <a:t>The present value of a future cash flow can be computed as:</a:t>
            </a:r>
          </a:p>
          <a:p>
            <a:endParaRPr lang="en-US" dirty="0"/>
          </a:p>
          <a:p>
            <a:r>
              <a:rPr lang="en-US" dirty="0"/>
              <a:t>Where, PV=present value</a:t>
            </a:r>
          </a:p>
          <a:p>
            <a:pPr>
              <a:buNone/>
            </a:pPr>
            <a:r>
              <a:rPr lang="en-US" dirty="0"/>
              <a:t>                     S=Cash flow at t year</a:t>
            </a:r>
          </a:p>
          <a:p>
            <a:pPr>
              <a:buNone/>
            </a:pPr>
            <a:r>
              <a:rPr lang="en-US" dirty="0"/>
              <a:t>                      r=interest rate, also known as discount rate</a:t>
            </a:r>
          </a:p>
          <a:p>
            <a:pPr lvl="4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895600"/>
            <a:ext cx="2672862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factor                  is known as discount factor</a:t>
            </a:r>
          </a:p>
          <a:p>
            <a:r>
              <a:rPr lang="en-US" dirty="0"/>
              <a:t>NPV for any project is the aggregate present value of net cash flows over the operating life of the project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Where, NPT=Net present value</a:t>
            </a:r>
          </a:p>
          <a:p>
            <a:pPr>
              <a:buNone/>
            </a:pPr>
            <a:r>
              <a:rPr lang="en-US" dirty="0"/>
              <a:t>               S</a:t>
            </a:r>
            <a:r>
              <a:rPr lang="en-US" baseline="-25000" dirty="0"/>
              <a:t>t</a:t>
            </a:r>
            <a:r>
              <a:rPr lang="en-US" dirty="0"/>
              <a:t> = net cash flow for the year t</a:t>
            </a:r>
          </a:p>
          <a:p>
            <a:pPr>
              <a:buNone/>
            </a:pPr>
            <a:r>
              <a:rPr lang="en-US" baseline="-25000" dirty="0"/>
              <a:t>		</a:t>
            </a:r>
            <a:r>
              <a:rPr lang="en-US" dirty="0"/>
              <a:t>     t=operating year</a:t>
            </a:r>
          </a:p>
          <a:p>
            <a:pPr>
              <a:buNone/>
            </a:pPr>
            <a:r>
              <a:rPr lang="en-US" dirty="0"/>
              <a:t>                n=operating life of the project</a:t>
            </a:r>
          </a:p>
          <a:p>
            <a:pPr>
              <a:buNone/>
            </a:pPr>
            <a:r>
              <a:rPr lang="en-US" dirty="0"/>
              <a:t>                 I=original capital investment</a:t>
            </a:r>
          </a:p>
          <a:p>
            <a:pPr>
              <a:buNone/>
            </a:pPr>
            <a:r>
              <a:rPr lang="en-US" dirty="0"/>
              <a:t>                 r=interest rate</a:t>
            </a:r>
            <a:endParaRPr lang="en-US" baseline="-25000" dirty="0"/>
          </a:p>
          <a:p>
            <a:r>
              <a:rPr lang="en-US" dirty="0"/>
              <a:t>Higher the NPV, better is the project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905000"/>
            <a:ext cx="5605096" cy="1143000"/>
          </a:xfrm>
          <a:prstGeom prst="rect">
            <a:avLst/>
          </a:prstGeom>
          <a:noFill/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0"/>
            <a:ext cx="990600" cy="757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Unit V</a:t>
            </a:r>
            <a:endParaRPr lang="en-US" dirty="0"/>
          </a:p>
          <a:p>
            <a:pPr algn="just">
              <a:buNone/>
            </a:pPr>
            <a:r>
              <a:rPr lang="en-US" b="1" dirty="0"/>
              <a:t>	Financing of Projects:</a:t>
            </a:r>
            <a:r>
              <a:rPr lang="en-US" dirty="0"/>
              <a:t> Capital structure, menu of financing, equity capital, internal accruals, term loans, debentures, working capital advance, miscellaneous sources, raising of venture capital, raising capital in international markets</a:t>
            </a:r>
          </a:p>
          <a:p>
            <a:pPr algn="just">
              <a:buNone/>
            </a:pPr>
            <a:r>
              <a:rPr lang="en-US" b="1" dirty="0"/>
              <a:t>	Venture Capital: </a:t>
            </a:r>
            <a:r>
              <a:rPr lang="en-US" dirty="0"/>
              <a:t>Introduction, VC investment Appraisal Process and Management, The Indian VC industry and regulations, How to approach a VC fund.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Internal Rate of Return (IRR)</a:t>
            </a:r>
          </a:p>
          <a:p>
            <a:r>
              <a:rPr lang="en-US" dirty="0"/>
              <a:t>This is a discounting methods, where instead of assuming a fixed discount rate, the discount rate is varied till the NPV becomes zero</a:t>
            </a:r>
          </a:p>
          <a:p>
            <a:r>
              <a:rPr lang="en-US" dirty="0"/>
              <a:t>The discount rate at which the net present value becomes zero is know as internal rate of return</a:t>
            </a:r>
          </a:p>
          <a:p>
            <a:r>
              <a:rPr lang="en-US" dirty="0"/>
              <a:t>Projects with highest IRR will be considered as the best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 Cost Ratio (BCR)</a:t>
            </a:r>
          </a:p>
          <a:p>
            <a:r>
              <a:rPr lang="en-US" dirty="0"/>
              <a:t>Modified form of the NPV method</a:t>
            </a:r>
          </a:p>
          <a:p>
            <a:r>
              <a:rPr lang="en-US" dirty="0"/>
              <a:t>It is computed as the ratio of aggregate present values of all future cash flows to initial capital investment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Higher the BCR, better is the project</a:t>
            </a:r>
          </a:p>
          <a:p>
            <a:r>
              <a:rPr lang="en-US" dirty="0"/>
              <a:t>Projects to be accepted must have BCR &gt;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4495800" cy="172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Fixing the Zero Date</a:t>
            </a:r>
          </a:p>
          <a:p>
            <a:r>
              <a:rPr lang="en-US" dirty="0"/>
              <a:t>The project completion period will be counted from this point of time</a:t>
            </a:r>
          </a:p>
          <a:p>
            <a:r>
              <a:rPr lang="en-US" dirty="0"/>
              <a:t>Pre-project activities</a:t>
            </a:r>
          </a:p>
          <a:p>
            <a:r>
              <a:rPr lang="en-US" dirty="0"/>
              <a:t>Advance Actions</a:t>
            </a:r>
          </a:p>
          <a:p>
            <a:r>
              <a:rPr lang="en-US" dirty="0"/>
              <a:t>Infrastructural facilities</a:t>
            </a:r>
          </a:p>
          <a:p>
            <a:pPr lvl="1"/>
            <a:r>
              <a:rPr lang="en-US" dirty="0"/>
              <a:t>Approach road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Water</a:t>
            </a:r>
          </a:p>
          <a:p>
            <a:pPr lvl="1"/>
            <a:r>
              <a:rPr lang="en-US" dirty="0"/>
              <a:t>Railway Siding</a:t>
            </a:r>
          </a:p>
          <a:p>
            <a:pPr lvl="1"/>
            <a:r>
              <a:rPr lang="en-US" dirty="0"/>
              <a:t>Port and Jetty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78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Project Management: </a:t>
            </a:r>
            <a:r>
              <a:rPr lang="en-US" dirty="0"/>
              <a:t>Choudhry S., Tata McGraw-Hill, 2010</a:t>
            </a:r>
          </a:p>
          <a:p>
            <a:pPr lvl="0"/>
            <a:r>
              <a:rPr lang="en-US" b="1" dirty="0"/>
              <a:t>Projects</a:t>
            </a:r>
            <a:r>
              <a:rPr lang="en-US" dirty="0"/>
              <a:t>: </a:t>
            </a:r>
            <a:r>
              <a:rPr lang="en-US" b="1" dirty="0"/>
              <a:t>Planning, Analysis, Financing, Implementation, and Review</a:t>
            </a:r>
            <a:r>
              <a:rPr lang="en-US" dirty="0"/>
              <a:t> - </a:t>
            </a:r>
            <a:r>
              <a:rPr lang="en-US" b="1" dirty="0"/>
              <a:t> </a:t>
            </a:r>
            <a:r>
              <a:rPr lang="en-US" dirty="0" err="1"/>
              <a:t>Prasanna</a:t>
            </a:r>
            <a:r>
              <a:rPr lang="en-US" dirty="0"/>
              <a:t> Chandra, 5</a:t>
            </a:r>
            <a:r>
              <a:rPr lang="en-US" baseline="30000" dirty="0"/>
              <a:t>th</a:t>
            </a:r>
            <a:r>
              <a:rPr lang="en-US" dirty="0"/>
              <a:t> edition, Tata McGraw-Hill publishing company limited, 2005</a:t>
            </a:r>
          </a:p>
          <a:p>
            <a:pPr lvl="0"/>
            <a:r>
              <a:rPr lang="en-US" b="1" dirty="0"/>
              <a:t>Project management a system approach to planning scheduling and controlling</a:t>
            </a:r>
            <a:r>
              <a:rPr lang="en-US" dirty="0"/>
              <a:t>- Harold </a:t>
            </a:r>
            <a:r>
              <a:rPr lang="en-US" dirty="0" err="1"/>
              <a:t>Kerzner</a:t>
            </a:r>
            <a:r>
              <a:rPr lang="en-US" dirty="0"/>
              <a:t>, CBS Publisher and distributors, 2002.</a:t>
            </a:r>
          </a:p>
          <a:p>
            <a:pPr lvl="0"/>
            <a:r>
              <a:rPr lang="en-US" b="1" dirty="0"/>
              <a:t>A management guide to PERT and CPM</a:t>
            </a:r>
            <a:r>
              <a:rPr lang="en-US" dirty="0"/>
              <a:t>- WEIST and Levy Eastern Economy  of PH 2002.</a:t>
            </a:r>
          </a:p>
          <a:p>
            <a:pPr lvl="0"/>
            <a:r>
              <a:rPr lang="en-US" dirty="0"/>
              <a:t>T R </a:t>
            </a:r>
            <a:r>
              <a:rPr lang="en-US" dirty="0" err="1"/>
              <a:t>Banga</a:t>
            </a:r>
            <a:r>
              <a:rPr lang="en-US" dirty="0"/>
              <a:t>, N K Agarwal and S C Sharma</a:t>
            </a:r>
            <a:r>
              <a:rPr lang="en-US" b="1" dirty="0"/>
              <a:t> -Industrial engineering and Management Sciences</a:t>
            </a:r>
            <a:r>
              <a:rPr lang="en-US" dirty="0"/>
              <a:t>, -Khanna Publishers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5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Concepts of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Concept of a Project</a:t>
            </a:r>
          </a:p>
          <a:p>
            <a:r>
              <a:rPr lang="en-US" dirty="0"/>
              <a:t>Examples of projects- Cement projects, refinery projects, methods improvement projects, </a:t>
            </a:r>
            <a:r>
              <a:rPr lang="en-US" dirty="0" err="1"/>
              <a:t>Lok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election, etc</a:t>
            </a:r>
          </a:p>
          <a:p>
            <a:r>
              <a:rPr lang="en-US" dirty="0"/>
              <a:t>Organization continuously looks for new business ideas which are technically feasible, economically viable, politically suitable and socially acceptable</a:t>
            </a:r>
          </a:p>
          <a:p>
            <a:r>
              <a:rPr lang="en-US" dirty="0"/>
              <a:t>To execute these ideas, investment proposal is made, approved and the project begins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dirty="0"/>
              <a:t>Project is initiated to achieve a mission &amp; is completed as soon as the mission is fulfilled</a:t>
            </a:r>
          </a:p>
          <a:p>
            <a:r>
              <a:rPr lang="en-US" dirty="0"/>
              <a:t>This time span is known as project life cycle</a:t>
            </a:r>
          </a:p>
          <a:p>
            <a:pPr>
              <a:buNone/>
            </a:pPr>
            <a:r>
              <a:rPr lang="en-US" u="sng" dirty="0"/>
              <a:t>Definition of a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One shot, time-limited, goal-directed, major undertaking, requiring the commitment of varied skills and resources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combination of human and non-human resources pooled together in a temporary organization to achieve a specific 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2643</Words>
  <Application>Microsoft Office PowerPoint</Application>
  <PresentationFormat>On-screen Show (4:3)</PresentationFormat>
  <Paragraphs>422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Theme</vt:lpstr>
      <vt:lpstr>IMOE02:Project Management Credits: 4:0:0:0  Faculty: Sudheer D. Kulkarni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Concepts of 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Planning &amp;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SHOBHA IEM</dc:creator>
  <cp:lastModifiedBy>Admin</cp:lastModifiedBy>
  <cp:revision>149</cp:revision>
  <dcterms:created xsi:type="dcterms:W3CDTF">2014-09-06T03:45:01Z</dcterms:created>
  <dcterms:modified xsi:type="dcterms:W3CDTF">2020-09-24T08:22:32Z</dcterms:modified>
</cp:coreProperties>
</file>