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0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7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6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0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2600-8228-4985-8CA5-ECC0A4368DD2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E44A-B941-4276-A09B-13970FB448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5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Financing of Projects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2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12"/>
            <a:ext cx="10870870" cy="5997039"/>
          </a:xfrm>
        </p:spPr>
        <p:txBody>
          <a:bodyPr/>
          <a:lstStyle/>
          <a:p>
            <a:r>
              <a:rPr lang="en-US" sz="3600" dirty="0"/>
              <a:t>Disadvantages of internal accruals</a:t>
            </a:r>
          </a:p>
          <a:p>
            <a:pPr lvl="1"/>
            <a:r>
              <a:rPr lang="en-US" sz="3200" dirty="0"/>
              <a:t>Amount available may be limited</a:t>
            </a:r>
          </a:p>
          <a:p>
            <a:pPr lvl="1"/>
            <a:r>
              <a:rPr lang="en-US" sz="3200" dirty="0"/>
              <a:t>The opportunity cost of retained earnings is quite high as – retained earnings, in essence represent dividends foregone by equity shareholders</a:t>
            </a:r>
          </a:p>
          <a:p>
            <a:pPr lvl="1"/>
            <a:r>
              <a:rPr lang="en-US" sz="3200" dirty="0"/>
              <a:t>The opportunity cost of depreciation-generated funds is equal to the weighted average cost of the firm</a:t>
            </a:r>
          </a:p>
          <a:p>
            <a:pPr lvl="1"/>
            <a:r>
              <a:rPr lang="en-US" sz="3200" dirty="0"/>
              <a:t>Comforted by the easy availability of internal accruals and the notion that they have a low cost, managements may invest in sub-marginal projects that destroy shareholder value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0770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9387"/>
            <a:ext cx="10515600" cy="573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Equity Capital</a:t>
            </a:r>
          </a:p>
          <a:p>
            <a:r>
              <a:rPr lang="en-US" sz="3200" dirty="0"/>
              <a:t>Terms involved</a:t>
            </a:r>
          </a:p>
          <a:p>
            <a:pPr lvl="1"/>
            <a:r>
              <a:rPr lang="en-US" sz="2800" dirty="0"/>
              <a:t>Authorized, Issued, Subscribed, and Paid-up Capital</a:t>
            </a:r>
          </a:p>
          <a:p>
            <a:pPr lvl="1"/>
            <a:r>
              <a:rPr lang="en-US" sz="2800" dirty="0"/>
              <a:t>Par value, Issue price, book value, and market value</a:t>
            </a:r>
          </a:p>
          <a:p>
            <a:pPr lvl="1"/>
            <a:endParaRPr lang="en-US" sz="2800" dirty="0"/>
          </a:p>
          <a:p>
            <a:r>
              <a:rPr lang="en-US" sz="3200" dirty="0"/>
              <a:t>Rights of equity shareholders</a:t>
            </a:r>
          </a:p>
          <a:p>
            <a:pPr lvl="1"/>
            <a:r>
              <a:rPr lang="en-US" sz="2800" dirty="0"/>
              <a:t>Right to income</a:t>
            </a:r>
          </a:p>
          <a:p>
            <a:pPr lvl="1"/>
            <a:r>
              <a:rPr lang="en-US" sz="2800" dirty="0"/>
              <a:t>Right to control</a:t>
            </a:r>
          </a:p>
          <a:p>
            <a:pPr lvl="1"/>
            <a:r>
              <a:rPr lang="en-US" sz="2800" dirty="0"/>
              <a:t>Pre-emptive right</a:t>
            </a:r>
          </a:p>
          <a:p>
            <a:pPr lvl="1"/>
            <a:r>
              <a:rPr lang="en-US" sz="2800" dirty="0"/>
              <a:t>Right in liquidation</a:t>
            </a:r>
          </a:p>
        </p:txBody>
      </p:sp>
    </p:spTree>
    <p:extLst>
      <p:ext uri="{BB962C8B-B14F-4D97-AF65-F5344CB8AC3E}">
        <p14:creationId xmlns:p14="http://schemas.microsoft.com/office/powerpoint/2010/main" val="251237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/>
          <a:lstStyle/>
          <a:p>
            <a:r>
              <a:rPr lang="en-US" dirty="0"/>
              <a:t>Advantages of Equity Capital</a:t>
            </a:r>
          </a:p>
          <a:p>
            <a:pPr lvl="1"/>
            <a:r>
              <a:rPr lang="en-US" dirty="0"/>
              <a:t>No compulsion to pay dividends</a:t>
            </a:r>
          </a:p>
          <a:p>
            <a:pPr lvl="1"/>
            <a:r>
              <a:rPr lang="en-US" dirty="0"/>
              <a:t>Has not maturity date, hence no obligation to redeem</a:t>
            </a:r>
          </a:p>
          <a:p>
            <a:pPr lvl="1"/>
            <a:r>
              <a:rPr lang="en-US" dirty="0"/>
              <a:t>Enhances the creditworthiness of the company</a:t>
            </a:r>
          </a:p>
          <a:p>
            <a:pPr lvl="1"/>
            <a:r>
              <a:rPr lang="en-US" dirty="0"/>
              <a:t>Equity dividends are tax-exempt in the hands of investors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Disadvantages of Equity Capital</a:t>
            </a:r>
          </a:p>
          <a:p>
            <a:pPr lvl="1"/>
            <a:r>
              <a:rPr lang="en-US" dirty="0"/>
              <a:t>Dilutes the control of existing owners</a:t>
            </a:r>
          </a:p>
          <a:p>
            <a:pPr lvl="1"/>
            <a:r>
              <a:rPr lang="en-US" dirty="0"/>
              <a:t>Cost of equity capital is high</a:t>
            </a:r>
          </a:p>
          <a:p>
            <a:pPr lvl="1"/>
            <a:r>
              <a:rPr lang="en-US" dirty="0"/>
              <a:t>Equity dividends are paid out of profit after tax, whereas interest payments are tax-deductible expenses</a:t>
            </a:r>
          </a:p>
          <a:p>
            <a:pPr lvl="1"/>
            <a:r>
              <a:rPr lang="en-US" dirty="0"/>
              <a:t>The cost of issuing equity shares is generally higher than the cost of issuing other types of securities</a:t>
            </a:r>
          </a:p>
        </p:txBody>
      </p:sp>
    </p:spTree>
    <p:extLst>
      <p:ext uri="{BB962C8B-B14F-4D97-AF65-F5344CB8AC3E}">
        <p14:creationId xmlns:p14="http://schemas.microsoft.com/office/powerpoint/2010/main" val="211288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760"/>
            <a:ext cx="10515600" cy="6246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Preference Capital</a:t>
            </a:r>
          </a:p>
          <a:p>
            <a:r>
              <a:rPr lang="en-US" dirty="0"/>
              <a:t>A hybrid form financing – equity and debentures</a:t>
            </a:r>
          </a:p>
          <a:p>
            <a:r>
              <a:rPr lang="en-US" dirty="0"/>
              <a:t>It resembles equity in the following ways:</a:t>
            </a:r>
          </a:p>
          <a:p>
            <a:pPr lvl="1"/>
            <a:r>
              <a:rPr lang="en-US" dirty="0"/>
              <a:t>Preference dividend is payable only out of distributable profits</a:t>
            </a:r>
          </a:p>
          <a:p>
            <a:pPr lvl="1"/>
            <a:r>
              <a:rPr lang="en-US" dirty="0"/>
              <a:t>It is not obligatory payment</a:t>
            </a:r>
          </a:p>
          <a:p>
            <a:pPr lvl="1"/>
            <a:r>
              <a:rPr lang="en-US" dirty="0"/>
              <a:t>Not a tax-deductible payment</a:t>
            </a:r>
          </a:p>
          <a:p>
            <a:pPr lvl="1"/>
            <a:endParaRPr lang="en-US" dirty="0"/>
          </a:p>
          <a:p>
            <a:r>
              <a:rPr lang="en-US" dirty="0"/>
              <a:t>It resembles debentures in the following ways:</a:t>
            </a:r>
          </a:p>
          <a:p>
            <a:pPr lvl="1"/>
            <a:r>
              <a:rPr lang="en-US" dirty="0"/>
              <a:t>Dividend rate is usually fixed</a:t>
            </a:r>
          </a:p>
          <a:p>
            <a:pPr lvl="1"/>
            <a:r>
              <a:rPr lang="en-US" dirty="0"/>
              <a:t>The share of preference share holders is prior to the claim of equity share holders</a:t>
            </a:r>
          </a:p>
          <a:p>
            <a:pPr lvl="1"/>
            <a:r>
              <a:rPr lang="en-US" dirty="0"/>
              <a:t>Preference share holders do not normally enjoy the right to vote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2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135"/>
            <a:ext cx="10515600" cy="5808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preference shares</a:t>
            </a:r>
            <a:endParaRPr lang="en-IN" dirty="0"/>
          </a:p>
          <a:p>
            <a:r>
              <a:rPr lang="en-US" dirty="0"/>
              <a:t>Cumulative and non-cumulative preference shares</a:t>
            </a:r>
          </a:p>
          <a:p>
            <a:r>
              <a:rPr lang="en-US" dirty="0"/>
              <a:t>Participating and non-participating preference shares</a:t>
            </a:r>
          </a:p>
          <a:p>
            <a:r>
              <a:rPr lang="en-US" dirty="0"/>
              <a:t>Redeemable and non-redeemable preference shares</a:t>
            </a:r>
          </a:p>
          <a:p>
            <a:r>
              <a:rPr lang="en-US" dirty="0"/>
              <a:t>Convertible and non-convertible preference shares</a:t>
            </a:r>
          </a:p>
          <a:p>
            <a:pPr marL="0" indent="0">
              <a:buNone/>
            </a:pPr>
            <a:r>
              <a:rPr lang="en-US" dirty="0"/>
              <a:t>Advantages of preference capital</a:t>
            </a:r>
          </a:p>
          <a:p>
            <a:r>
              <a:rPr lang="en-US" dirty="0"/>
              <a:t>No legal obligation to pay preference dividend</a:t>
            </a:r>
          </a:p>
          <a:p>
            <a:r>
              <a:rPr lang="en-US" dirty="0"/>
              <a:t>No redemption liability</a:t>
            </a:r>
          </a:p>
          <a:p>
            <a:r>
              <a:rPr lang="en-US" dirty="0"/>
              <a:t>Regarded as part of net worth</a:t>
            </a:r>
          </a:p>
          <a:p>
            <a:r>
              <a:rPr lang="en-US" dirty="0"/>
              <a:t>Do not carry voting right, hence no dilution of control</a:t>
            </a:r>
          </a:p>
          <a:p>
            <a:r>
              <a:rPr lang="en-US" dirty="0"/>
              <a:t>No security of assets is provided to preference share holders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48" y="391886"/>
            <a:ext cx="10515600" cy="5808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Shortcomings of preference capital</a:t>
            </a:r>
          </a:p>
          <a:p>
            <a:r>
              <a:rPr lang="en-US" dirty="0"/>
              <a:t>More expensive than debt capital</a:t>
            </a:r>
          </a:p>
          <a:p>
            <a:r>
              <a:rPr lang="en-US" dirty="0"/>
              <a:t>Skipping payment of preference dividends adversely affect the image of the firm in the capital market</a:t>
            </a:r>
          </a:p>
          <a:p>
            <a:r>
              <a:rPr lang="en-US" dirty="0"/>
              <a:t>Shareholders have a prior claim on the assets and earnings of the firm</a:t>
            </a:r>
          </a:p>
          <a:p>
            <a:r>
              <a:rPr lang="en-US" dirty="0"/>
              <a:t>If a firms skips preference dividends for three years, it has to grant voting rights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13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30"/>
            <a:ext cx="10515600" cy="637704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Debentures  (or bonds)</a:t>
            </a:r>
          </a:p>
          <a:p>
            <a:r>
              <a:rPr lang="en-US" sz="3200" dirty="0"/>
              <a:t>Debenture holders are the creditors of the company</a:t>
            </a:r>
          </a:p>
          <a:p>
            <a:r>
              <a:rPr lang="en-US" sz="3200" dirty="0"/>
              <a:t>Features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Appointment of trustee</a:t>
            </a:r>
          </a:p>
          <a:p>
            <a:pPr lvl="1"/>
            <a:r>
              <a:rPr lang="en-US" sz="2800" dirty="0"/>
              <a:t>Typically secured by mortgages / charges on the immovable properties</a:t>
            </a:r>
          </a:p>
          <a:p>
            <a:pPr lvl="1"/>
            <a:r>
              <a:rPr lang="en-US" sz="2800" dirty="0"/>
              <a:t>Corporate debt may be short, medium or long term</a:t>
            </a:r>
          </a:p>
          <a:p>
            <a:pPr lvl="1"/>
            <a:r>
              <a:rPr lang="en-US" sz="2800" dirty="0"/>
              <a:t>Typically redeemable in nature</a:t>
            </a:r>
          </a:p>
          <a:p>
            <a:pPr lvl="1"/>
            <a:r>
              <a:rPr lang="en-US" sz="2800" dirty="0"/>
              <a:t>May carry fixed or floating rate of interest or zero rate of interest</a:t>
            </a:r>
          </a:p>
          <a:p>
            <a:pPr lvl="1"/>
            <a:r>
              <a:rPr lang="en-US" sz="2800" dirty="0"/>
              <a:t>Call feature: provides the issuing company the option to redeem at a certain price before the maturity period</a:t>
            </a:r>
          </a:p>
          <a:p>
            <a:pPr lvl="1"/>
            <a:r>
              <a:rPr lang="en-US" sz="2800" dirty="0"/>
              <a:t>Put feature: gives the holder the right to seek redemption at specified times at predetermined prices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50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61395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Innovations in debentures</a:t>
            </a:r>
          </a:p>
          <a:p>
            <a:r>
              <a:rPr lang="en-US" dirty="0"/>
              <a:t>Deep Discount Bonds</a:t>
            </a:r>
          </a:p>
          <a:p>
            <a:r>
              <a:rPr lang="en-US" dirty="0"/>
              <a:t>Convertible debentures</a:t>
            </a:r>
          </a:p>
          <a:p>
            <a:r>
              <a:rPr lang="en-US" dirty="0"/>
              <a:t>Floating rate bonds</a:t>
            </a:r>
          </a:p>
          <a:p>
            <a:r>
              <a:rPr lang="en-US" dirty="0"/>
              <a:t>Secured premium notes</a:t>
            </a:r>
          </a:p>
          <a:p>
            <a:r>
              <a:rPr lang="en-US" dirty="0"/>
              <a:t>Indexed bonds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3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758"/>
            <a:ext cx="10515600" cy="6293923"/>
          </a:xfrm>
        </p:spPr>
        <p:txBody>
          <a:bodyPr>
            <a:normAutofit/>
          </a:bodyPr>
          <a:lstStyle/>
          <a:p>
            <a:r>
              <a:rPr lang="en-US" dirty="0"/>
              <a:t>Advantages of Debt Financing</a:t>
            </a:r>
          </a:p>
          <a:p>
            <a:pPr lvl="1"/>
            <a:r>
              <a:rPr lang="en-US" dirty="0"/>
              <a:t>Interest on debt is a tax-deductible expense</a:t>
            </a:r>
          </a:p>
          <a:p>
            <a:pPr lvl="1"/>
            <a:r>
              <a:rPr lang="en-US" dirty="0"/>
              <a:t>No dilution of control</a:t>
            </a:r>
          </a:p>
          <a:p>
            <a:pPr lvl="1"/>
            <a:r>
              <a:rPr lang="en-US" dirty="0"/>
              <a:t>Payments are limited to interest and principal</a:t>
            </a:r>
          </a:p>
          <a:p>
            <a:pPr lvl="1"/>
            <a:r>
              <a:rPr lang="en-US" dirty="0"/>
              <a:t>Issue costs of debt are significantly lower</a:t>
            </a:r>
          </a:p>
          <a:p>
            <a:pPr lvl="1"/>
            <a:r>
              <a:rPr lang="en-US" dirty="0"/>
              <a:t>Protection against high unanticipated inflation</a:t>
            </a:r>
          </a:p>
          <a:p>
            <a:pPr lvl="1"/>
            <a:r>
              <a:rPr lang="en-US" dirty="0"/>
              <a:t>Maturity of a debt instrument can be tailored to the needs of the borrowing firm</a:t>
            </a:r>
          </a:p>
          <a:p>
            <a:r>
              <a:rPr lang="en-US" dirty="0"/>
              <a:t>Disadvantages of Debt Financing</a:t>
            </a:r>
          </a:p>
          <a:p>
            <a:pPr lvl="1"/>
            <a:r>
              <a:rPr lang="en-US" dirty="0"/>
              <a:t>Failure to meet the obligations can cause a great deal of financial embarrassment and even lead to bankruptcy</a:t>
            </a:r>
          </a:p>
          <a:p>
            <a:pPr lvl="1"/>
            <a:r>
              <a:rPr lang="en-US" dirty="0"/>
              <a:t>Increases financial leverage</a:t>
            </a:r>
          </a:p>
          <a:p>
            <a:pPr lvl="1"/>
            <a:r>
              <a:rPr lang="en-US" dirty="0"/>
              <a:t>Impose restrictions that limit the borrowing firm’s financial and operating flexibility</a:t>
            </a:r>
          </a:p>
          <a:p>
            <a:pPr lvl="1"/>
            <a:r>
              <a:rPr lang="en-US" dirty="0"/>
              <a:t>If the rate of inflation turns out to be unexpectedly low, the real cost of debt will be greater than expected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28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701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Methods of offering</a:t>
            </a:r>
          </a:p>
          <a:p>
            <a:r>
              <a:rPr lang="en-US" dirty="0"/>
              <a:t>Public offering</a:t>
            </a:r>
          </a:p>
          <a:p>
            <a:pPr lvl="1"/>
            <a:r>
              <a:rPr lang="en-US" dirty="0"/>
              <a:t>Initial public offering</a:t>
            </a:r>
          </a:p>
          <a:p>
            <a:pPr lvl="1"/>
            <a:r>
              <a:rPr lang="en-US" dirty="0"/>
              <a:t>Seasoned equity offering (secondary offerings)</a:t>
            </a:r>
          </a:p>
          <a:p>
            <a:pPr lvl="1"/>
            <a:r>
              <a:rPr lang="en-US" dirty="0"/>
              <a:t>Bond offering</a:t>
            </a:r>
            <a:endParaRPr lang="en-IN" dirty="0"/>
          </a:p>
          <a:p>
            <a:r>
              <a:rPr lang="en-US" dirty="0"/>
              <a:t>Rights issue</a:t>
            </a:r>
          </a:p>
          <a:p>
            <a:r>
              <a:rPr lang="en-US" dirty="0"/>
              <a:t>Private placement</a:t>
            </a:r>
          </a:p>
          <a:p>
            <a:r>
              <a:rPr lang="en-US" dirty="0"/>
              <a:t>Private placement of bonds</a:t>
            </a:r>
          </a:p>
          <a:p>
            <a:r>
              <a:rPr lang="en-US" dirty="0"/>
              <a:t>Preferential allotment</a:t>
            </a:r>
          </a:p>
        </p:txBody>
      </p:sp>
    </p:spTree>
    <p:extLst>
      <p:ext uri="{BB962C8B-B14F-4D97-AF65-F5344CB8AC3E}">
        <p14:creationId xmlns:p14="http://schemas.microsoft.com/office/powerpoint/2010/main" val="41793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2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Capital structure</a:t>
            </a:r>
          </a:p>
          <a:p>
            <a:r>
              <a:rPr lang="en-US" dirty="0"/>
              <a:t>Menu of financing</a:t>
            </a:r>
          </a:p>
          <a:p>
            <a:r>
              <a:rPr lang="en-US" dirty="0"/>
              <a:t>Equity capital</a:t>
            </a:r>
          </a:p>
          <a:p>
            <a:r>
              <a:rPr lang="en-US" dirty="0"/>
              <a:t>Internal accruals</a:t>
            </a:r>
          </a:p>
          <a:p>
            <a:r>
              <a:rPr lang="en-US" dirty="0"/>
              <a:t>Term loans</a:t>
            </a:r>
          </a:p>
          <a:p>
            <a:r>
              <a:rPr lang="en-US" dirty="0"/>
              <a:t>Debentures</a:t>
            </a:r>
          </a:p>
          <a:p>
            <a:r>
              <a:rPr lang="en-US" dirty="0"/>
              <a:t>Working capital advance</a:t>
            </a:r>
          </a:p>
          <a:p>
            <a:r>
              <a:rPr lang="en-US" dirty="0"/>
              <a:t>Miscellaneous sources</a:t>
            </a:r>
          </a:p>
          <a:p>
            <a:r>
              <a:rPr lang="en-US" dirty="0"/>
              <a:t>Raising of venture capital</a:t>
            </a:r>
          </a:p>
          <a:p>
            <a:r>
              <a:rPr lang="en-US" dirty="0"/>
              <a:t>Raising capital in international markets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140"/>
            <a:ext cx="10515600" cy="561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Term Loans</a:t>
            </a:r>
            <a:endParaRPr lang="en-IN" sz="3200" dirty="0">
              <a:solidFill>
                <a:srgbClr val="0070C0"/>
              </a:solidFill>
            </a:endParaRPr>
          </a:p>
          <a:p>
            <a:r>
              <a:rPr lang="en-US" sz="3200" dirty="0"/>
              <a:t>Term loans or term finance, represent a source of debt finance which is generally repayable in less that 10 years</a:t>
            </a:r>
          </a:p>
          <a:p>
            <a:r>
              <a:rPr lang="en-US" sz="3200" dirty="0"/>
              <a:t>Features of term loans</a:t>
            </a:r>
          </a:p>
          <a:p>
            <a:pPr lvl="1"/>
            <a:r>
              <a:rPr lang="en-US" sz="2800" dirty="0"/>
              <a:t>Currency</a:t>
            </a:r>
          </a:p>
          <a:p>
            <a:pPr lvl="1"/>
            <a:r>
              <a:rPr lang="en-US" sz="2800" dirty="0"/>
              <a:t>Security</a:t>
            </a:r>
          </a:p>
          <a:p>
            <a:pPr lvl="1"/>
            <a:r>
              <a:rPr lang="en-US" sz="2800" dirty="0"/>
              <a:t>Interest payment and principal repayment</a:t>
            </a:r>
          </a:p>
          <a:p>
            <a:pPr lvl="1"/>
            <a:r>
              <a:rPr lang="en-US" sz="2800" dirty="0"/>
              <a:t>Restrictive covenants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742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140"/>
            <a:ext cx="10515600" cy="5854535"/>
          </a:xfrm>
        </p:spPr>
        <p:txBody>
          <a:bodyPr/>
          <a:lstStyle/>
          <a:p>
            <a:r>
              <a:rPr lang="en-US" dirty="0"/>
              <a:t>Term Loan Procedure</a:t>
            </a:r>
          </a:p>
          <a:p>
            <a:pPr lvl="1"/>
            <a:r>
              <a:rPr lang="en-US" dirty="0"/>
              <a:t>Submission of loan application</a:t>
            </a:r>
          </a:p>
          <a:p>
            <a:pPr lvl="1"/>
            <a:r>
              <a:rPr lang="en-US" dirty="0"/>
              <a:t>Initial processing of loan application</a:t>
            </a:r>
          </a:p>
          <a:p>
            <a:pPr lvl="1"/>
            <a:r>
              <a:rPr lang="en-US" dirty="0"/>
              <a:t>Appraisal of the proposed project</a:t>
            </a:r>
          </a:p>
          <a:p>
            <a:pPr lvl="1"/>
            <a:r>
              <a:rPr lang="en-US" dirty="0"/>
              <a:t>Issue of the letter of sanction</a:t>
            </a:r>
          </a:p>
          <a:p>
            <a:pPr lvl="1"/>
            <a:r>
              <a:rPr lang="en-US" dirty="0"/>
              <a:t>Acceptance of terms and conditions by the borrowing unit</a:t>
            </a:r>
          </a:p>
          <a:p>
            <a:pPr lvl="1"/>
            <a:r>
              <a:rPr lang="en-US" dirty="0"/>
              <a:t>Execution of loan agreement</a:t>
            </a:r>
          </a:p>
          <a:p>
            <a:pPr lvl="1"/>
            <a:r>
              <a:rPr lang="en-US" dirty="0"/>
              <a:t>Creation of security</a:t>
            </a:r>
          </a:p>
          <a:p>
            <a:pPr lvl="1"/>
            <a:r>
              <a:rPr lang="en-US" dirty="0"/>
              <a:t>Disbursement of loans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Syndicated Loans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7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760"/>
            <a:ext cx="10515600" cy="60682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Capital Advances</a:t>
            </a:r>
          </a:p>
          <a:p>
            <a:r>
              <a:rPr lang="en-US" dirty="0"/>
              <a:t>Forms of bank finance</a:t>
            </a:r>
          </a:p>
          <a:p>
            <a:pPr lvl="1"/>
            <a:r>
              <a:rPr lang="en-US" dirty="0"/>
              <a:t>Cash credits / overdrafts</a:t>
            </a:r>
          </a:p>
          <a:p>
            <a:pPr lvl="1"/>
            <a:r>
              <a:rPr lang="en-US" dirty="0"/>
              <a:t>Loans</a:t>
            </a:r>
          </a:p>
          <a:p>
            <a:pPr lvl="1"/>
            <a:r>
              <a:rPr lang="en-US" dirty="0"/>
              <a:t>Purchase / Discount bills</a:t>
            </a:r>
          </a:p>
          <a:p>
            <a:pPr lvl="1"/>
            <a:r>
              <a:rPr lang="en-US" dirty="0"/>
              <a:t>Letter of credit</a:t>
            </a:r>
          </a:p>
          <a:p>
            <a:pPr lvl="1"/>
            <a:endParaRPr lang="en-IN" dirty="0"/>
          </a:p>
          <a:p>
            <a:r>
              <a:rPr lang="en-US" dirty="0"/>
              <a:t>Application and processing</a:t>
            </a:r>
          </a:p>
          <a:p>
            <a:r>
              <a:rPr lang="en-US" dirty="0"/>
              <a:t>Sanction and terms and conditions</a:t>
            </a:r>
          </a:p>
          <a:p>
            <a:r>
              <a:rPr lang="en-US" dirty="0"/>
              <a:t>Security – Hypothecation, Pledge</a:t>
            </a:r>
          </a:p>
          <a:p>
            <a:r>
              <a:rPr lang="en-US" dirty="0"/>
              <a:t>Margin amount</a:t>
            </a:r>
          </a:p>
        </p:txBody>
      </p:sp>
    </p:spTree>
    <p:extLst>
      <p:ext uri="{BB962C8B-B14F-4D97-AF65-F5344CB8AC3E}">
        <p14:creationId xmlns:p14="http://schemas.microsoft.com/office/powerpoint/2010/main" val="209348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96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Miscellaneous sources</a:t>
            </a:r>
          </a:p>
          <a:p>
            <a:r>
              <a:rPr lang="en-US" dirty="0"/>
              <a:t>Deferred credit</a:t>
            </a:r>
          </a:p>
          <a:p>
            <a:r>
              <a:rPr lang="en-US" dirty="0"/>
              <a:t>Lease and hire purchase</a:t>
            </a:r>
            <a:r>
              <a:rPr lang="en-IN" dirty="0"/>
              <a:t> finance</a:t>
            </a:r>
          </a:p>
          <a:p>
            <a:r>
              <a:rPr lang="en-US" dirty="0"/>
              <a:t>Unsecured loans and deposits</a:t>
            </a:r>
          </a:p>
          <a:p>
            <a:r>
              <a:rPr lang="en-US" dirty="0"/>
              <a:t>Special schemes of institutions</a:t>
            </a:r>
          </a:p>
          <a:p>
            <a:r>
              <a:rPr lang="en-US" dirty="0"/>
              <a:t>Subsidies and sales tax deferments and exemption</a:t>
            </a:r>
          </a:p>
          <a:p>
            <a:r>
              <a:rPr lang="en-US" dirty="0"/>
              <a:t>Short-terms loans from financial institutions</a:t>
            </a:r>
          </a:p>
          <a:p>
            <a:r>
              <a:rPr lang="en-US" dirty="0"/>
              <a:t>Commercial paper</a:t>
            </a:r>
          </a:p>
          <a:p>
            <a:r>
              <a:rPr lang="en-US" dirty="0"/>
              <a:t>Factoring</a:t>
            </a:r>
          </a:p>
          <a:p>
            <a:r>
              <a:rPr lang="en-US" dirty="0"/>
              <a:t>Securitization</a:t>
            </a:r>
          </a:p>
        </p:txBody>
      </p:sp>
    </p:spTree>
    <p:extLst>
      <p:ext uri="{BB962C8B-B14F-4D97-AF65-F5344CB8AC3E}">
        <p14:creationId xmlns:p14="http://schemas.microsoft.com/office/powerpoint/2010/main" val="461168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r>
              <a:rPr lang="en-US" dirty="0"/>
              <a:t>Deferred credit</a:t>
            </a:r>
          </a:p>
          <a:p>
            <a:pPr lvl="1"/>
            <a:r>
              <a:rPr lang="en-US" dirty="0"/>
              <a:t>Suppliers provide deferred credit facility under which payment for the purchase of machinery is made over a period of time</a:t>
            </a:r>
          </a:p>
          <a:p>
            <a:pPr lvl="1"/>
            <a:r>
              <a:rPr lang="en-US" dirty="0"/>
              <a:t>Interest rate and period of payment vary</a:t>
            </a:r>
          </a:p>
          <a:p>
            <a:pPr lvl="1"/>
            <a:r>
              <a:rPr lang="en-US" dirty="0"/>
              <a:t>Usually supplier insists for bank guarantee</a:t>
            </a:r>
          </a:p>
          <a:p>
            <a:pPr lvl="1"/>
            <a:endParaRPr lang="en-IN" dirty="0"/>
          </a:p>
          <a:p>
            <a:r>
              <a:rPr lang="en-US" dirty="0"/>
              <a:t>Lease finance and Hire purchase- supplementary form of debt finance</a:t>
            </a:r>
          </a:p>
          <a:p>
            <a:r>
              <a:rPr lang="en-US" dirty="0"/>
              <a:t>Lease finance: A lease represents a contractual arrangement whereby the lessor grants the lessee the right to use an asset in return for periodic lease rental payment</a:t>
            </a:r>
          </a:p>
          <a:p>
            <a:r>
              <a:rPr lang="en-US" dirty="0"/>
              <a:t>Two broad types – Finance lease and Operating lease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138"/>
            <a:ext cx="10515600" cy="5937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Hire-Purchase</a:t>
            </a:r>
          </a:p>
          <a:p>
            <a:r>
              <a:rPr lang="en-US" dirty="0"/>
              <a:t>The </a:t>
            </a:r>
            <a:r>
              <a:rPr lang="en-US" dirty="0" err="1"/>
              <a:t>hiree</a:t>
            </a:r>
            <a:r>
              <a:rPr lang="en-US" dirty="0"/>
              <a:t> purchases the asset and gives it on hire to the hirer</a:t>
            </a:r>
          </a:p>
          <a:p>
            <a:r>
              <a:rPr lang="en-US" dirty="0"/>
              <a:t>The hirer pays regular hire-purchase instalments over a specified period of time</a:t>
            </a:r>
          </a:p>
          <a:p>
            <a:r>
              <a:rPr lang="en-US" dirty="0"/>
              <a:t>The </a:t>
            </a:r>
            <a:r>
              <a:rPr lang="en-US" dirty="0" err="1"/>
              <a:t>hiree</a:t>
            </a:r>
            <a:r>
              <a:rPr lang="en-US" dirty="0"/>
              <a:t> charges interests on  a flat basis</a:t>
            </a:r>
          </a:p>
          <a:p>
            <a:r>
              <a:rPr lang="en-US" dirty="0"/>
              <a:t>Total interest collected by the </a:t>
            </a:r>
            <a:r>
              <a:rPr lang="en-US" dirty="0" err="1"/>
              <a:t>hiree</a:t>
            </a:r>
            <a:r>
              <a:rPr lang="en-US" dirty="0"/>
              <a:t> is allocated over several years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5727"/>
              </p:ext>
            </p:extLst>
          </p:nvPr>
        </p:nvGraphicFramePr>
        <p:xfrm>
          <a:off x="1105723" y="3581620"/>
          <a:ext cx="1024807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822">
                  <a:extLst>
                    <a:ext uri="{9D8B030D-6E8A-4147-A177-3AD203B41FA5}">
                      <a16:colId xmlns:a16="http://schemas.microsoft.com/office/drawing/2014/main" val="2476810582"/>
                    </a:ext>
                  </a:extLst>
                </a:gridCol>
                <a:gridCol w="5119254">
                  <a:extLst>
                    <a:ext uri="{9D8B030D-6E8A-4147-A177-3AD203B41FA5}">
                      <a16:colId xmlns:a16="http://schemas.microsoft.com/office/drawing/2014/main" val="110426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Hire-Purchase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lessee cannot claim depreciation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hirer</a:t>
                      </a:r>
                      <a:r>
                        <a:rPr lang="en-US" baseline="0" dirty="0"/>
                        <a:t> is entitled to claim depreciation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entire lease rental is a tax-deductible expense for the lessee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the interest component of</a:t>
                      </a:r>
                      <a:r>
                        <a:rPr lang="en-US" baseline="0" dirty="0"/>
                        <a:t> the hire-purchase instalment is a tax-deductible expense for the hirer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8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lessee,</a:t>
                      </a:r>
                      <a:r>
                        <a:rPr lang="en-US" baseline="0" dirty="0"/>
                        <a:t> not being the owner of the asset, does not enjoy the salvage value of the asset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hirer, being the owner of the asset,</a:t>
                      </a:r>
                      <a:r>
                        <a:rPr lang="en-US" baseline="0" dirty="0"/>
                        <a:t> enjoys the salvage value of the asset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9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r>
              <a:rPr lang="en-US" dirty="0"/>
              <a:t>Unsecured loans and deposits</a:t>
            </a:r>
          </a:p>
          <a:p>
            <a:r>
              <a:rPr lang="en-US" dirty="0"/>
              <a:t>Special schemes of institutions</a:t>
            </a:r>
          </a:p>
          <a:p>
            <a:pPr lvl="1"/>
            <a:r>
              <a:rPr lang="en-US" dirty="0"/>
              <a:t>Bill Rediscounting scheme</a:t>
            </a:r>
          </a:p>
          <a:p>
            <a:pPr lvl="1"/>
            <a:r>
              <a:rPr lang="en-US" dirty="0"/>
              <a:t>Suppliers’ line of credit</a:t>
            </a:r>
          </a:p>
          <a:p>
            <a:pPr lvl="1"/>
            <a:endParaRPr lang="en-IN" dirty="0"/>
          </a:p>
          <a:p>
            <a:r>
              <a:rPr lang="en-US" dirty="0"/>
              <a:t>Subsidies and Sales tax deferments and exemptions</a:t>
            </a:r>
          </a:p>
          <a:p>
            <a:r>
              <a:rPr lang="en-US" dirty="0"/>
              <a:t>Short-term loans from financial institutions</a:t>
            </a:r>
          </a:p>
          <a:p>
            <a:r>
              <a:rPr lang="en-US" dirty="0"/>
              <a:t>Commercial paper</a:t>
            </a:r>
          </a:p>
          <a:p>
            <a:r>
              <a:rPr lang="en-US" dirty="0"/>
              <a:t>Factoring</a:t>
            </a:r>
          </a:p>
          <a:p>
            <a:r>
              <a:rPr lang="en-US" dirty="0"/>
              <a:t>Securitization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3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866410"/>
          </a:xfrm>
        </p:spPr>
        <p:txBody>
          <a:bodyPr/>
          <a:lstStyle/>
          <a:p>
            <a:r>
              <a:rPr lang="en-US" dirty="0"/>
              <a:t>Raising venture capital</a:t>
            </a:r>
          </a:p>
          <a:p>
            <a:r>
              <a:rPr lang="en-US" dirty="0"/>
              <a:t>Raising capital in international markets</a:t>
            </a:r>
          </a:p>
          <a:p>
            <a:pPr lvl="1"/>
            <a:r>
              <a:rPr lang="en-US" dirty="0"/>
              <a:t>Euromarkets</a:t>
            </a:r>
          </a:p>
          <a:p>
            <a:pPr lvl="2"/>
            <a:r>
              <a:rPr lang="en-US" dirty="0"/>
              <a:t> Eurocurrency loans</a:t>
            </a:r>
          </a:p>
          <a:p>
            <a:pPr lvl="2"/>
            <a:r>
              <a:rPr lang="en-US" dirty="0"/>
              <a:t>Eurocurrency bonds</a:t>
            </a:r>
          </a:p>
          <a:p>
            <a:pPr lvl="1"/>
            <a:r>
              <a:rPr lang="en-US" dirty="0"/>
              <a:t>Foreign domestic markets</a:t>
            </a:r>
          </a:p>
          <a:p>
            <a:pPr lvl="2"/>
            <a:r>
              <a:rPr lang="en-US" dirty="0"/>
              <a:t>US capital market</a:t>
            </a:r>
          </a:p>
          <a:p>
            <a:pPr lvl="2"/>
            <a:r>
              <a:rPr lang="en-US" dirty="0"/>
              <a:t>Other markets</a:t>
            </a:r>
          </a:p>
          <a:p>
            <a:pPr lvl="1"/>
            <a:r>
              <a:rPr lang="en-US" dirty="0"/>
              <a:t>Export credit schemes</a:t>
            </a:r>
          </a:p>
          <a:p>
            <a:pPr lvl="2"/>
            <a:r>
              <a:rPr lang="en-US" dirty="0"/>
              <a:t>Buyer’s credit</a:t>
            </a:r>
          </a:p>
          <a:p>
            <a:pPr lvl="2"/>
            <a:r>
              <a:rPr lang="en-US" dirty="0"/>
              <a:t>Supplier’s credit</a:t>
            </a:r>
          </a:p>
          <a:p>
            <a:pPr lvl="2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08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Venture Capital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VC investment Appraisal Process and Management</a:t>
            </a:r>
          </a:p>
          <a:p>
            <a:r>
              <a:rPr lang="en-US" dirty="0"/>
              <a:t>The Indian VC industry and regulations</a:t>
            </a:r>
          </a:p>
          <a:p>
            <a:r>
              <a:rPr lang="en-US" dirty="0"/>
              <a:t>How to approach a VC fund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11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7019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Introduction</a:t>
            </a:r>
          </a:p>
          <a:p>
            <a:r>
              <a:rPr lang="en-US" dirty="0"/>
              <a:t>A new private company that is not yet ready or willing to tap the public financial markets may seek venture capital (VC)</a:t>
            </a:r>
          </a:p>
          <a:p>
            <a:r>
              <a:rPr lang="en-US" dirty="0"/>
              <a:t>VC is provided by VC funds, which are prepared to finance risky projects that appear to have promising prospects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VC Investors</a:t>
            </a:r>
          </a:p>
          <a:p>
            <a:r>
              <a:rPr lang="en-US" dirty="0"/>
              <a:t>Include financial institutions, corporations, individuals</a:t>
            </a:r>
          </a:p>
          <a:p>
            <a:r>
              <a:rPr lang="en-US" dirty="0"/>
              <a:t>VC funds: Pools of capital constituted for investing in relatively high-risk opportunities in anticipation of potentially high risk adjusted rates of return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3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Financing of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financing is intertwined with project planning, analysis and selection</a:t>
            </a:r>
          </a:p>
          <a:p>
            <a:r>
              <a:rPr lang="en-US" dirty="0"/>
              <a:t>A capital project entails investment in land, plant and machinery, miscellaneous fixed assets, technical know-how, distribution network and working capital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877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Features of VC investment which distinguish it from other finance sources</a:t>
            </a:r>
          </a:p>
          <a:p>
            <a:r>
              <a:rPr lang="en-US" dirty="0"/>
              <a:t>High uncertainty levels</a:t>
            </a:r>
          </a:p>
          <a:p>
            <a:pPr lvl="1"/>
            <a:r>
              <a:rPr lang="en-US" dirty="0"/>
              <a:t>Technology risk</a:t>
            </a:r>
          </a:p>
          <a:p>
            <a:pPr lvl="1"/>
            <a:r>
              <a:rPr lang="en-US" dirty="0"/>
              <a:t>Product market risk</a:t>
            </a:r>
          </a:p>
          <a:p>
            <a:pPr lvl="1"/>
            <a:r>
              <a:rPr lang="en-US" dirty="0"/>
              <a:t>Management risk</a:t>
            </a:r>
          </a:p>
          <a:p>
            <a:pPr lvl="1"/>
            <a:r>
              <a:rPr lang="en-US" dirty="0"/>
              <a:t>Liquidity risk</a:t>
            </a:r>
            <a:endParaRPr lang="en-IN" dirty="0"/>
          </a:p>
          <a:p>
            <a:endParaRPr lang="en-US" dirty="0"/>
          </a:p>
          <a:p>
            <a:r>
              <a:rPr lang="en-US" dirty="0"/>
              <a:t>Information disclosure</a:t>
            </a:r>
          </a:p>
        </p:txBody>
      </p:sp>
    </p:spTree>
    <p:extLst>
      <p:ext uri="{BB962C8B-B14F-4D97-AF65-F5344CB8AC3E}">
        <p14:creationId xmlns:p14="http://schemas.microsoft.com/office/powerpoint/2010/main" val="5269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262"/>
            <a:ext cx="10515600" cy="60682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VC investment appraisal process and management</a:t>
            </a:r>
          </a:p>
          <a:p>
            <a:r>
              <a:rPr lang="en-US" dirty="0"/>
              <a:t>Assessment of business and management</a:t>
            </a:r>
          </a:p>
          <a:p>
            <a:pPr lvl="1"/>
            <a:r>
              <a:rPr lang="en-US" dirty="0"/>
              <a:t>The emphasis of evaluation is on the following aspects</a:t>
            </a:r>
          </a:p>
          <a:p>
            <a:pPr lvl="2"/>
            <a:r>
              <a:rPr lang="en-US" dirty="0"/>
              <a:t>Management team</a:t>
            </a:r>
          </a:p>
          <a:p>
            <a:pPr lvl="2"/>
            <a:r>
              <a:rPr lang="en-US" dirty="0"/>
              <a:t>Business strategy</a:t>
            </a:r>
          </a:p>
          <a:p>
            <a:pPr lvl="2"/>
            <a:r>
              <a:rPr lang="en-US" dirty="0"/>
              <a:t>Exit focus</a:t>
            </a:r>
          </a:p>
          <a:p>
            <a:r>
              <a:rPr lang="en-US" dirty="0"/>
              <a:t>Valuation of a VC transaction</a:t>
            </a:r>
          </a:p>
          <a:p>
            <a:pPr lvl="1"/>
            <a:r>
              <a:rPr lang="en-US" dirty="0"/>
              <a:t>Identify the amount of capital to be invested by the investor</a:t>
            </a:r>
          </a:p>
          <a:p>
            <a:pPr lvl="1"/>
            <a:r>
              <a:rPr lang="en-US" dirty="0"/>
              <a:t>Identify the target rate of return</a:t>
            </a:r>
          </a:p>
          <a:p>
            <a:pPr lvl="1"/>
            <a:r>
              <a:rPr lang="en-US" dirty="0"/>
              <a:t>Estimate the multiple of the original investment that will fetch the required rate of return over the anticipated holding period</a:t>
            </a:r>
          </a:p>
          <a:p>
            <a:pPr lvl="1"/>
            <a:r>
              <a:rPr lang="en-US" dirty="0"/>
              <a:t>Project the market value of the firm</a:t>
            </a:r>
          </a:p>
          <a:p>
            <a:pPr lvl="1"/>
            <a:r>
              <a:rPr lang="en-US" dirty="0"/>
              <a:t>Estimate the percentage of the projected value that the investor needs to claim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4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265"/>
            <a:ext cx="10515600" cy="5630698"/>
          </a:xfrm>
        </p:spPr>
        <p:txBody>
          <a:bodyPr/>
          <a:lstStyle/>
          <a:p>
            <a:r>
              <a:rPr lang="en-US" dirty="0"/>
              <a:t>The valuation of deals is influenced by the following factors</a:t>
            </a:r>
          </a:p>
          <a:p>
            <a:pPr lvl="1"/>
            <a:r>
              <a:rPr lang="en-US" dirty="0"/>
              <a:t>Outlook for the economy</a:t>
            </a:r>
          </a:p>
          <a:p>
            <a:pPr lvl="1"/>
            <a:r>
              <a:rPr lang="en-US" dirty="0"/>
              <a:t>Capital market conditions</a:t>
            </a:r>
          </a:p>
          <a:p>
            <a:pPr lvl="1"/>
            <a:r>
              <a:rPr lang="en-US" dirty="0"/>
              <a:t>Industry related factors</a:t>
            </a:r>
          </a:p>
          <a:p>
            <a:pPr lvl="1"/>
            <a:r>
              <a:rPr lang="en-US" dirty="0"/>
              <a:t>Deal related factors</a:t>
            </a:r>
          </a:p>
          <a:p>
            <a:pPr lvl="1"/>
            <a:r>
              <a:rPr lang="en-US" dirty="0"/>
              <a:t>Demand for and supply of capital</a:t>
            </a:r>
          </a:p>
          <a:p>
            <a:r>
              <a:rPr lang="en-US" dirty="0"/>
              <a:t>Deal Structuring</a:t>
            </a:r>
          </a:p>
          <a:p>
            <a:r>
              <a:rPr lang="en-US" dirty="0"/>
              <a:t>Investor – investee relationship</a:t>
            </a:r>
          </a:p>
          <a:p>
            <a:r>
              <a:rPr lang="en-US" dirty="0"/>
              <a:t>Post financing relationship</a:t>
            </a:r>
          </a:p>
          <a:p>
            <a:r>
              <a:rPr lang="en-US" dirty="0"/>
              <a:t>Exit from investments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14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132"/>
            <a:ext cx="10515600" cy="5903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Comparison between VC and PE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68796"/>
              </p:ext>
            </p:extLst>
          </p:nvPr>
        </p:nvGraphicFramePr>
        <p:xfrm>
          <a:off x="838199" y="719666"/>
          <a:ext cx="105156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62">
                  <a:extLst>
                    <a:ext uri="{9D8B030D-6E8A-4147-A177-3AD203B41FA5}">
                      <a16:colId xmlns:a16="http://schemas.microsoft.com/office/drawing/2014/main" val="3341124388"/>
                    </a:ext>
                  </a:extLst>
                </a:gridCol>
                <a:gridCol w="4025735">
                  <a:extLst>
                    <a:ext uri="{9D8B030D-6E8A-4147-A177-3AD203B41FA5}">
                      <a16:colId xmlns:a16="http://schemas.microsoft.com/office/drawing/2014/main" val="2735553195"/>
                    </a:ext>
                  </a:extLst>
                </a:gridCol>
                <a:gridCol w="4181103">
                  <a:extLst>
                    <a:ext uri="{9D8B030D-6E8A-4147-A177-3AD203B41FA5}">
                      <a16:colId xmlns:a16="http://schemas.microsoft.com/office/drawing/2014/main" val="118807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4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Investment 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state businesses,</a:t>
                      </a:r>
                      <a:r>
                        <a:rPr lang="en-US" baseline="0" dirty="0"/>
                        <a:t> expansion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Innovative products, services, technologies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Heavily dependent on external financing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Unlisted companies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Later stage businesses,</a:t>
                      </a:r>
                      <a:r>
                        <a:rPr lang="en-US" baseline="0" dirty="0"/>
                        <a:t> involves operational or financial restructuring, with or without management team and/or ownership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Mature products,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Generally have large cash flows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May be listed or unlisted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6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Horizon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Medium</a:t>
                      </a:r>
                      <a:r>
                        <a:rPr lang="en-US" baseline="0" dirty="0"/>
                        <a:t> to long term: 3-8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Medium: 2-5 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1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May be one or more of technology,</a:t>
                      </a:r>
                      <a:r>
                        <a:rPr lang="en-US" baseline="0" dirty="0"/>
                        <a:t> product development, market response to product / service, management, operational and liquidity of investment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to product</a:t>
                      </a:r>
                      <a:r>
                        <a:rPr lang="en-US" baseline="0" dirty="0"/>
                        <a:t>-market risks and does not involve the other elements listed in the case of VC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6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Equity or equity-type</a:t>
                      </a:r>
                      <a:r>
                        <a:rPr lang="en-US" baseline="0" dirty="0"/>
                        <a:t> instruments such as convertible debt or preference shares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Syndication of investment, if any, among fellow VCs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Equity and debt combinations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Syndicate</a:t>
                      </a:r>
                      <a:r>
                        <a:rPr lang="en-US" baseline="0" dirty="0"/>
                        <a:t> may include financial institutions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5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34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132"/>
            <a:ext cx="10515600" cy="5903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Comparison between VC and PE, </a:t>
            </a:r>
            <a:r>
              <a:rPr lang="en-US" dirty="0" err="1"/>
              <a:t>contd</a:t>
            </a:r>
            <a:r>
              <a:rPr lang="en-US" dirty="0"/>
              <a:t>……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59853"/>
              </p:ext>
            </p:extLst>
          </p:nvPr>
        </p:nvGraphicFramePr>
        <p:xfrm>
          <a:off x="838199" y="719665"/>
          <a:ext cx="10515600" cy="400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62">
                  <a:extLst>
                    <a:ext uri="{9D8B030D-6E8A-4147-A177-3AD203B41FA5}">
                      <a16:colId xmlns:a16="http://schemas.microsoft.com/office/drawing/2014/main" val="3341124388"/>
                    </a:ext>
                  </a:extLst>
                </a:gridCol>
                <a:gridCol w="4025735">
                  <a:extLst>
                    <a:ext uri="{9D8B030D-6E8A-4147-A177-3AD203B41FA5}">
                      <a16:colId xmlns:a16="http://schemas.microsoft.com/office/drawing/2014/main" val="2735553195"/>
                    </a:ext>
                  </a:extLst>
                </a:gridCol>
                <a:gridCol w="4181103">
                  <a:extLst>
                    <a:ext uri="{9D8B030D-6E8A-4147-A177-3AD203B41FA5}">
                      <a16:colId xmlns:a16="http://schemas.microsoft.com/office/drawing/2014/main" val="1188077826"/>
                    </a:ext>
                  </a:extLst>
                </a:gridCol>
              </a:tblGrid>
              <a:tr h="416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40078"/>
                  </a:ext>
                </a:extLst>
              </a:tr>
              <a:tr h="164227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r>
                        <a:rPr lang="en-US" baseline="0" dirty="0"/>
                        <a:t> Financing engagement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as it encompasses board composition, top management team recruitment, strategy formulation and internal systems processes and controls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active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Involvement</a:t>
                      </a:r>
                      <a:r>
                        <a:rPr lang="en-US" baseline="0" dirty="0"/>
                        <a:t> limited to ensuring high quality governance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62290"/>
                  </a:ext>
                </a:extLst>
              </a:tr>
              <a:tr h="1950200">
                <a:tc>
                  <a:txBody>
                    <a:bodyPr/>
                    <a:lstStyle/>
                    <a:p>
                      <a:r>
                        <a:rPr lang="en-US" dirty="0"/>
                        <a:t>Investment management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Former managers</a:t>
                      </a:r>
                      <a:r>
                        <a:rPr lang="en-US" baseline="0" dirty="0"/>
                        <a:t> and entrepreneurs with tremendous experience and vast, powerful networks in professional and industrial circles, primarily keeping in mind the post financing engagement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Primarily,</a:t>
                      </a:r>
                      <a:r>
                        <a:rPr lang="en-US" baseline="0" dirty="0"/>
                        <a:t> former financial market professionals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1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327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008"/>
            <a:ext cx="10515600" cy="5891955"/>
          </a:xfrm>
        </p:spPr>
        <p:txBody>
          <a:bodyPr/>
          <a:lstStyle/>
          <a:p>
            <a:r>
              <a:rPr lang="en-US" dirty="0"/>
              <a:t>The Indian VC industry</a:t>
            </a:r>
          </a:p>
          <a:p>
            <a:r>
              <a:rPr lang="en-US" dirty="0"/>
              <a:t>Regulation of VC industry in India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415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Projects</a:t>
            </a:r>
            <a:r>
              <a:rPr lang="en-US" dirty="0"/>
              <a:t>: </a:t>
            </a:r>
            <a:r>
              <a:rPr lang="en-US" b="1" dirty="0"/>
              <a:t>Planning, Analysis, Financing, Implementation, and Review</a:t>
            </a:r>
            <a:r>
              <a:rPr lang="en-US" dirty="0"/>
              <a:t> - </a:t>
            </a:r>
            <a:r>
              <a:rPr lang="en-US" b="1" dirty="0"/>
              <a:t> </a:t>
            </a:r>
            <a:r>
              <a:rPr lang="en-US" dirty="0" err="1"/>
              <a:t>Prasanna</a:t>
            </a:r>
            <a:r>
              <a:rPr lang="en-US" dirty="0"/>
              <a:t> Chandra, 5</a:t>
            </a:r>
            <a:r>
              <a:rPr lang="en-US" baseline="30000" dirty="0"/>
              <a:t>th</a:t>
            </a:r>
            <a:r>
              <a:rPr lang="en-US" dirty="0"/>
              <a:t> edition, Tata McGraw-Hill publishing company limited, 2005</a:t>
            </a:r>
          </a:p>
          <a:p>
            <a:r>
              <a:rPr lang="en-US" b="1" dirty="0"/>
              <a:t>Project Management: </a:t>
            </a:r>
            <a:r>
              <a:rPr lang="en-US" dirty="0"/>
              <a:t>Choudhry S., Tata McGraw-Hill, 2010</a:t>
            </a:r>
            <a:endParaRPr lang="en-IN" dirty="0"/>
          </a:p>
          <a:p>
            <a:pPr lvl="0"/>
            <a:r>
              <a:rPr lang="en-US" b="1" dirty="0"/>
              <a:t>Project management a system approach to planning scheduling and controlling</a:t>
            </a:r>
            <a:r>
              <a:rPr lang="en-US" dirty="0"/>
              <a:t>- Harold </a:t>
            </a:r>
            <a:r>
              <a:rPr lang="en-US" dirty="0" err="1"/>
              <a:t>Kerzner</a:t>
            </a:r>
            <a:r>
              <a:rPr lang="en-US" dirty="0"/>
              <a:t>, CBS Publisher and distributors, 2002.</a:t>
            </a:r>
            <a:endParaRPr lang="en-IN" dirty="0"/>
          </a:p>
          <a:p>
            <a:pPr lvl="0"/>
            <a:r>
              <a:rPr lang="en-US" b="1" dirty="0"/>
              <a:t>A management guide to PERT and CPM</a:t>
            </a:r>
            <a:r>
              <a:rPr lang="en-US" dirty="0"/>
              <a:t>- WEIST and </a:t>
            </a:r>
            <a:r>
              <a:rPr lang="en-US" dirty="0" err="1"/>
              <a:t>LeVY</a:t>
            </a:r>
            <a:r>
              <a:rPr lang="en-US" dirty="0"/>
              <a:t> Eastern Economy  of PH 2002.</a:t>
            </a:r>
            <a:endParaRPr lang="en-IN" dirty="0"/>
          </a:p>
          <a:p>
            <a:pPr lvl="0"/>
            <a:r>
              <a:rPr lang="en-US" dirty="0"/>
              <a:t>T R </a:t>
            </a:r>
            <a:r>
              <a:rPr lang="en-US" dirty="0" err="1"/>
              <a:t>Banga</a:t>
            </a:r>
            <a:r>
              <a:rPr lang="en-US" dirty="0"/>
              <a:t>, N K Agarwal and S C Sharma</a:t>
            </a:r>
            <a:r>
              <a:rPr lang="en-US" b="1" dirty="0"/>
              <a:t> -Industrial engineering and Management Sciences</a:t>
            </a:r>
            <a:r>
              <a:rPr lang="en-US" dirty="0"/>
              <a:t>, -Khanna Publishers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160"/>
            <a:ext cx="10515600" cy="5678199"/>
          </a:xfrm>
        </p:spPr>
        <p:txBody>
          <a:bodyPr/>
          <a:lstStyle/>
          <a:p>
            <a:r>
              <a:rPr lang="en-US" dirty="0"/>
              <a:t>Financing decisions are relatively easier than investment decisions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62224"/>
              </p:ext>
            </p:extLst>
          </p:nvPr>
        </p:nvGraphicFramePr>
        <p:xfrm>
          <a:off x="709127" y="713405"/>
          <a:ext cx="11011818" cy="631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909">
                  <a:extLst>
                    <a:ext uri="{9D8B030D-6E8A-4147-A177-3AD203B41FA5}">
                      <a16:colId xmlns:a16="http://schemas.microsoft.com/office/drawing/2014/main" val="3971386359"/>
                    </a:ext>
                  </a:extLst>
                </a:gridCol>
                <a:gridCol w="5505909">
                  <a:extLst>
                    <a:ext uri="{9D8B030D-6E8A-4147-A177-3AD203B41FA5}">
                      <a16:colId xmlns:a16="http://schemas.microsoft.com/office/drawing/2014/main" val="2556436002"/>
                    </a:ext>
                  </a:extLst>
                </a:gridCol>
              </a:tblGrid>
              <a:tr h="5286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Financing Decisions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Investment Decisions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46564"/>
                  </a:ext>
                </a:extLst>
              </a:tr>
              <a:tr h="1418930">
                <a:tc>
                  <a:txBody>
                    <a:bodyPr/>
                    <a:lstStyle/>
                    <a:p>
                      <a:r>
                        <a:rPr lang="en-US" sz="3200" dirty="0"/>
                        <a:t>Take place in capital markets which are approximately perfect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Take</a:t>
                      </a:r>
                      <a:r>
                        <a:rPr lang="en-US" sz="3200" baseline="0" dirty="0"/>
                        <a:t> place in real markets which tend to be imperfect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23033"/>
                  </a:ext>
                </a:extLst>
              </a:tr>
              <a:tr h="1418930">
                <a:tc>
                  <a:txBody>
                    <a:bodyPr/>
                    <a:lstStyle/>
                    <a:p>
                      <a:r>
                        <a:rPr lang="en-US" sz="3200" dirty="0"/>
                        <a:t>The value of similar financial assets can be observed &amp; studied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value of the capital projects have to be estimated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48155"/>
                  </a:ext>
                </a:extLst>
              </a:tr>
              <a:tr h="2629673">
                <a:tc>
                  <a:txBody>
                    <a:bodyPr/>
                    <a:lstStyle/>
                    <a:p>
                      <a:r>
                        <a:rPr lang="en-US" sz="3200" dirty="0"/>
                        <a:t>There</a:t>
                      </a:r>
                      <a:r>
                        <a:rPr lang="en-US" sz="3200" baseline="0" dirty="0"/>
                        <a:t> are few opportunities in the realm of financing that have an NPV that is significantly different from zero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There are many opportunities in the</a:t>
                      </a:r>
                      <a:r>
                        <a:rPr lang="en-US" sz="3200" baseline="0" dirty="0"/>
                        <a:t> realm of capital budgeting that have an NPV that is significantly different from zero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8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Capital Structure</a:t>
            </a:r>
          </a:p>
          <a:p>
            <a:r>
              <a:rPr lang="en-US" sz="3600" dirty="0"/>
              <a:t>Shareholder’s funds (Equity capital, retained earnings, preference capital)</a:t>
            </a:r>
          </a:p>
          <a:p>
            <a:r>
              <a:rPr lang="en-US" sz="3600" dirty="0"/>
              <a:t>Loan funds (debenture capital, term loans, deferred credit, fixed deposit, and working capital advance)</a:t>
            </a:r>
          </a:p>
          <a:p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51673"/>
              </p:ext>
            </p:extLst>
          </p:nvPr>
        </p:nvGraphicFramePr>
        <p:xfrm>
          <a:off x="690087" y="3253839"/>
          <a:ext cx="10663712" cy="315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1856">
                  <a:extLst>
                    <a:ext uri="{9D8B030D-6E8A-4147-A177-3AD203B41FA5}">
                      <a16:colId xmlns:a16="http://schemas.microsoft.com/office/drawing/2014/main" val="1840125475"/>
                    </a:ext>
                  </a:extLst>
                </a:gridCol>
                <a:gridCol w="5331856">
                  <a:extLst>
                    <a:ext uri="{9D8B030D-6E8A-4147-A177-3AD203B41FA5}">
                      <a16:colId xmlns:a16="http://schemas.microsoft.com/office/drawing/2014/main" val="3403602844"/>
                    </a:ext>
                  </a:extLst>
                </a:gridCol>
              </a:tblGrid>
              <a:tr h="440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7343"/>
                  </a:ext>
                </a:extLst>
              </a:tr>
              <a:tr h="759567">
                <a:tc>
                  <a:txBody>
                    <a:bodyPr/>
                    <a:lstStyle/>
                    <a:p>
                      <a:r>
                        <a:rPr lang="en-US" dirty="0"/>
                        <a:t>Equity shareholders have a residual</a:t>
                      </a:r>
                      <a:r>
                        <a:rPr lang="en-US" baseline="0" dirty="0"/>
                        <a:t> claim on the income and the wealth of the firm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Creditors have a fixed claim in the form of</a:t>
                      </a:r>
                      <a:r>
                        <a:rPr lang="en-US" baseline="0" dirty="0"/>
                        <a:t> interest and principal 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72835"/>
                  </a:ext>
                </a:extLst>
              </a:tr>
              <a:tr h="759567">
                <a:tc>
                  <a:txBody>
                    <a:bodyPr/>
                    <a:lstStyle/>
                    <a:p>
                      <a:r>
                        <a:rPr lang="en-US" dirty="0"/>
                        <a:t>Dividend</a:t>
                      </a:r>
                      <a:r>
                        <a:rPr lang="en-US" baseline="0" dirty="0"/>
                        <a:t> paid to equity shareholders in not a tax deductible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  <a:r>
                        <a:rPr lang="en-US" baseline="0" dirty="0"/>
                        <a:t> paid to creditors is a tax deductible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94651"/>
                  </a:ext>
                </a:extLst>
              </a:tr>
              <a:tr h="440067">
                <a:tc>
                  <a:txBody>
                    <a:bodyPr/>
                    <a:lstStyle/>
                    <a:p>
                      <a:r>
                        <a:rPr lang="en-US" dirty="0"/>
                        <a:t>Has an indefinite life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 fixed maturity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4288"/>
                  </a:ext>
                </a:extLst>
              </a:tr>
              <a:tr h="759567">
                <a:tc>
                  <a:txBody>
                    <a:bodyPr/>
                    <a:lstStyle/>
                    <a:p>
                      <a:r>
                        <a:rPr lang="en-US" dirty="0"/>
                        <a:t>Equity investors enjoy</a:t>
                      </a:r>
                      <a:r>
                        <a:rPr lang="en-US" baseline="0" dirty="0"/>
                        <a:t> the prerogative to control the affairs of the firm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Debt</a:t>
                      </a:r>
                      <a:r>
                        <a:rPr lang="en-US" baseline="0" dirty="0"/>
                        <a:t> investors play a passive role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4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80010"/>
            <a:ext cx="10894621" cy="579695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Key factors in determining the Debt-Equity Ratio</a:t>
            </a:r>
          </a:p>
          <a:p>
            <a:pPr lvl="1"/>
            <a:r>
              <a:rPr lang="en-US" sz="5400" dirty="0"/>
              <a:t>Cost</a:t>
            </a:r>
          </a:p>
          <a:p>
            <a:pPr lvl="1"/>
            <a:r>
              <a:rPr lang="en-US" sz="5400" dirty="0"/>
              <a:t>Nature of assets</a:t>
            </a:r>
          </a:p>
          <a:p>
            <a:pPr lvl="1"/>
            <a:r>
              <a:rPr lang="en-US" sz="5400" dirty="0"/>
              <a:t>Business risk</a:t>
            </a:r>
          </a:p>
          <a:p>
            <a:pPr lvl="1"/>
            <a:r>
              <a:rPr lang="en-US" sz="5400" dirty="0"/>
              <a:t>Norms of lenders</a:t>
            </a:r>
          </a:p>
          <a:p>
            <a:pPr lvl="1"/>
            <a:r>
              <a:rPr lang="en-US" sz="5400" dirty="0"/>
              <a:t>Control considerations</a:t>
            </a:r>
          </a:p>
          <a:p>
            <a:pPr lvl="1"/>
            <a:r>
              <a:rPr lang="en-US" sz="5400" dirty="0"/>
              <a:t>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197320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9387"/>
            <a:ext cx="10515600" cy="5737576"/>
          </a:xfrm>
        </p:spPr>
        <p:txBody>
          <a:bodyPr/>
          <a:lstStyle/>
          <a:p>
            <a:r>
              <a:rPr lang="en-US" dirty="0"/>
              <a:t>Equity versus Debt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53092"/>
              </p:ext>
            </p:extLst>
          </p:nvPr>
        </p:nvGraphicFramePr>
        <p:xfrm>
          <a:off x="712519" y="1045030"/>
          <a:ext cx="10949050" cy="52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237954913"/>
                    </a:ext>
                  </a:extLst>
                </a:gridCol>
                <a:gridCol w="5462650">
                  <a:extLst>
                    <a:ext uri="{9D8B030D-6E8A-4147-A177-3AD203B41FA5}">
                      <a16:colId xmlns:a16="http://schemas.microsoft.com/office/drawing/2014/main" val="1407465608"/>
                    </a:ext>
                  </a:extLst>
                </a:gridCol>
              </a:tblGrid>
              <a:tr h="647633">
                <a:tc>
                  <a:txBody>
                    <a:bodyPr/>
                    <a:lstStyle/>
                    <a:p>
                      <a:r>
                        <a:rPr lang="en-US" dirty="0"/>
                        <a:t>Use more equity when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more</a:t>
                      </a:r>
                      <a:r>
                        <a:rPr lang="en-US" baseline="0" dirty="0"/>
                        <a:t> debt when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24086"/>
                  </a:ext>
                </a:extLst>
              </a:tr>
              <a:tr h="647633">
                <a:tc>
                  <a:txBody>
                    <a:bodyPr/>
                    <a:lstStyle/>
                    <a:p>
                      <a:r>
                        <a:rPr lang="en-US" sz="2400" dirty="0"/>
                        <a:t>The tax rate applicable is negligible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tax rate applicable is high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05674"/>
                  </a:ext>
                </a:extLst>
              </a:tr>
              <a:tr h="647633">
                <a:tc>
                  <a:txBody>
                    <a:bodyPr/>
                    <a:lstStyle/>
                    <a:p>
                      <a:r>
                        <a:rPr lang="en-US" sz="2400" dirty="0"/>
                        <a:t>Business risk exposure is high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Business risk exposure</a:t>
                      </a:r>
                      <a:r>
                        <a:rPr lang="en-US" sz="2400" baseline="0" dirty="0"/>
                        <a:t> is low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72688"/>
                  </a:ext>
                </a:extLst>
              </a:tr>
              <a:tr h="1117832">
                <a:tc>
                  <a:txBody>
                    <a:bodyPr/>
                    <a:lstStyle/>
                    <a:p>
                      <a:r>
                        <a:rPr lang="en-US" sz="2400" dirty="0"/>
                        <a:t>Dilution</a:t>
                      </a:r>
                      <a:r>
                        <a:rPr lang="en-US" sz="2400" baseline="0" dirty="0"/>
                        <a:t> of control is not an important issue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Dilution of control is an issue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57083"/>
                  </a:ext>
                </a:extLst>
              </a:tr>
              <a:tr h="1117832">
                <a:tc>
                  <a:txBody>
                    <a:bodyPr/>
                    <a:lstStyle/>
                    <a:p>
                      <a:r>
                        <a:rPr lang="en-US" sz="2400" dirty="0"/>
                        <a:t>The assets</a:t>
                      </a:r>
                      <a:r>
                        <a:rPr lang="en-US" sz="2400" baseline="0" dirty="0"/>
                        <a:t> of the project are mostly intangible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assets</a:t>
                      </a:r>
                      <a:r>
                        <a:rPr lang="en-US" sz="2400" baseline="0" dirty="0"/>
                        <a:t> of the project are mostly tangible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191"/>
                  </a:ext>
                </a:extLst>
              </a:tr>
              <a:tr h="1117832">
                <a:tc>
                  <a:txBody>
                    <a:bodyPr/>
                    <a:lstStyle/>
                    <a:p>
                      <a:r>
                        <a:rPr lang="en-US" sz="2400" dirty="0"/>
                        <a:t>The project</a:t>
                      </a:r>
                      <a:r>
                        <a:rPr lang="en-US" sz="2400" baseline="0" dirty="0"/>
                        <a:t> has many valuable growth options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project</a:t>
                      </a:r>
                      <a:r>
                        <a:rPr lang="en-US" sz="2400" baseline="0" dirty="0"/>
                        <a:t> has few growth options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4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2063" y="681037"/>
            <a:ext cx="7625075" cy="6106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364" y="219372"/>
            <a:ext cx="362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Menu of Financing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7138" y="5997039"/>
            <a:ext cx="23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 of 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138"/>
            <a:ext cx="10515600" cy="6222669"/>
          </a:xfrm>
        </p:spPr>
        <p:txBody>
          <a:bodyPr/>
          <a:lstStyle/>
          <a:p>
            <a:pPr lvl="1"/>
            <a:r>
              <a:rPr lang="en-US" dirty="0"/>
              <a:t>Public and Private Sources of Capital</a:t>
            </a:r>
          </a:p>
          <a:p>
            <a:pPr lvl="1"/>
            <a:r>
              <a:rPr lang="en-US" dirty="0"/>
              <a:t>The Typical Pattern of Financing</a:t>
            </a:r>
          </a:p>
          <a:p>
            <a:r>
              <a:rPr lang="en-US" dirty="0"/>
              <a:t>Internal Accruals</a:t>
            </a:r>
          </a:p>
          <a:p>
            <a:pPr lvl="1"/>
            <a:r>
              <a:rPr lang="en-US" sz="2800" dirty="0"/>
              <a:t>Consist of deprecation charges and retained earnings</a:t>
            </a:r>
          </a:p>
          <a:p>
            <a:pPr lvl="1"/>
            <a:r>
              <a:rPr lang="en-US" sz="2800" dirty="0"/>
              <a:t>Depreciation represents the allocation of capital expenditure to various periods over which the capital expenditure is expected to benefit the firm</a:t>
            </a:r>
          </a:p>
          <a:p>
            <a:pPr lvl="1"/>
            <a:r>
              <a:rPr lang="en-US" sz="2800" dirty="0"/>
              <a:t>Retained earnings are that portion of equity earnings which are ploughed back in the firm</a:t>
            </a:r>
          </a:p>
          <a:p>
            <a:pPr lvl="1"/>
            <a:r>
              <a:rPr lang="en-US" sz="2800" dirty="0"/>
              <a:t>Internal accruals are readily available</a:t>
            </a:r>
          </a:p>
          <a:p>
            <a:pPr lvl="1"/>
            <a:r>
              <a:rPr lang="en-US" sz="2800" dirty="0"/>
              <a:t>Eliminates issue costs and losses on account of underpricing</a:t>
            </a:r>
          </a:p>
          <a:p>
            <a:pPr lvl="1"/>
            <a:r>
              <a:rPr lang="en-US" sz="2800" dirty="0"/>
              <a:t>No dilution of control</a:t>
            </a:r>
          </a:p>
          <a:p>
            <a:pPr lvl="1"/>
            <a:r>
              <a:rPr lang="en-US" sz="2800" dirty="0"/>
              <a:t>Stock market generally views an equity issue with skepticism, however, internal accruals do not carry such negative connotation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427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2098</Words>
  <Application>Microsoft Office PowerPoint</Application>
  <PresentationFormat>Widescreen</PresentationFormat>
  <Paragraphs>333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Financing of Projects</vt:lpstr>
      <vt:lpstr>Contents</vt:lpstr>
      <vt:lpstr>Financing of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Venture Capital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Financing of Projects</dc:title>
  <dc:creator>Admin</dc:creator>
  <cp:lastModifiedBy>Danish Mahajan</cp:lastModifiedBy>
  <cp:revision>57</cp:revision>
  <dcterms:created xsi:type="dcterms:W3CDTF">2020-06-09T03:50:18Z</dcterms:created>
  <dcterms:modified xsi:type="dcterms:W3CDTF">2023-05-14T03:37:10Z</dcterms:modified>
</cp:coreProperties>
</file>