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0" r:id="rId4"/>
    <p:sldId id="281" r:id="rId5"/>
    <p:sldId id="282" r:id="rId6"/>
    <p:sldId id="283" r:id="rId7"/>
    <p:sldId id="284" r:id="rId8"/>
    <p:sldId id="285" r:id="rId9"/>
    <p:sldId id="277" r:id="rId10"/>
    <p:sldId id="269" r:id="rId11"/>
    <p:sldId id="270" r:id="rId12"/>
    <p:sldId id="272" r:id="rId13"/>
    <p:sldId id="271" r:id="rId14"/>
    <p:sldId id="275" r:id="rId15"/>
    <p:sldId id="273" r:id="rId16"/>
    <p:sldId id="287" r:id="rId17"/>
    <p:sldId id="289" r:id="rId18"/>
    <p:sldId id="286" r:id="rId19"/>
    <p:sldId id="274" r:id="rId20"/>
    <p:sldId id="258" r:id="rId21"/>
    <p:sldId id="257" r:id="rId22"/>
    <p:sldId id="259" r:id="rId23"/>
    <p:sldId id="260" r:id="rId24"/>
    <p:sldId id="261" r:id="rId25"/>
    <p:sldId id="262" r:id="rId26"/>
    <p:sldId id="263" r:id="rId27"/>
    <p:sldId id="266" r:id="rId28"/>
    <p:sldId id="264" r:id="rId29"/>
    <p:sldId id="265" r:id="rId30"/>
    <p:sldId id="29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AAEC21-224B-49F0-893D-A8437C2A0A5C}" type="datetimeFigureOut">
              <a:rPr lang="en-US" smtClean="0"/>
              <a:pPr/>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48706-321F-4CEB-A02A-EE555E104E4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AEC21-224B-49F0-893D-A8437C2A0A5C}" type="datetimeFigureOut">
              <a:rPr lang="en-US" smtClean="0"/>
              <a:pPr/>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48706-321F-4CEB-A02A-EE555E104E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AEC21-224B-49F0-893D-A8437C2A0A5C}" type="datetimeFigureOut">
              <a:rPr lang="en-US" smtClean="0"/>
              <a:pPr/>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48706-321F-4CEB-A02A-EE555E104E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AEC21-224B-49F0-893D-A8437C2A0A5C}" type="datetimeFigureOut">
              <a:rPr lang="en-US" smtClean="0"/>
              <a:pPr/>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48706-321F-4CEB-A02A-EE555E104E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AAEC21-224B-49F0-893D-A8437C2A0A5C}" type="datetimeFigureOut">
              <a:rPr lang="en-US" smtClean="0"/>
              <a:pPr/>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48706-321F-4CEB-A02A-EE555E104E4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AAEC21-224B-49F0-893D-A8437C2A0A5C}" type="datetimeFigureOut">
              <a:rPr lang="en-US" smtClean="0"/>
              <a:pPr/>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48706-321F-4CEB-A02A-EE555E104E4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AAEC21-224B-49F0-893D-A8437C2A0A5C}" type="datetimeFigureOut">
              <a:rPr lang="en-US" smtClean="0"/>
              <a:pPr/>
              <a:t>10/7/2020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248706-321F-4CEB-A02A-EE555E104E4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AAEC21-224B-49F0-893D-A8437C2A0A5C}" type="datetimeFigureOut">
              <a:rPr lang="en-US" smtClean="0"/>
              <a:pPr/>
              <a:t>10/7/2020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248706-321F-4CEB-A02A-EE555E104E4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AAEC21-224B-49F0-893D-A8437C2A0A5C}" type="datetimeFigureOut">
              <a:rPr lang="en-US" smtClean="0"/>
              <a:pPr/>
              <a:t>10/7/2020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248706-321F-4CEB-A02A-EE555E104E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AAEC21-224B-49F0-893D-A8437C2A0A5C}" type="datetimeFigureOut">
              <a:rPr lang="en-US" smtClean="0"/>
              <a:pPr/>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48706-321F-4CEB-A02A-EE555E104E4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AAEC21-224B-49F0-893D-A8437C2A0A5C}" type="datetimeFigureOut">
              <a:rPr lang="en-US" smtClean="0"/>
              <a:pPr/>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48706-321F-4CEB-A02A-EE555E104E4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AEC21-224B-49F0-893D-A8437C2A0A5C}" type="datetimeFigureOut">
              <a:rPr lang="en-US" smtClean="0"/>
              <a:pPr/>
              <a:t>10/7/2020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48706-321F-4CEB-A02A-EE555E104E4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Organizing Human Resources and Contracting</a:t>
            </a:r>
          </a:p>
        </p:txBody>
      </p:sp>
      <p:sp>
        <p:nvSpPr>
          <p:cNvPr id="3" name="Content Placeholder 2"/>
          <p:cNvSpPr>
            <a:spLocks noGrp="1"/>
          </p:cNvSpPr>
          <p:nvPr>
            <p:ph idx="1"/>
          </p:nvPr>
        </p:nvSpPr>
        <p:spPr>
          <a:xfrm>
            <a:off x="457200" y="1600200"/>
            <a:ext cx="8229600" cy="5257800"/>
          </a:xfrm>
        </p:spPr>
        <p:txBody>
          <a:bodyPr/>
          <a:lstStyle/>
          <a:p>
            <a:pPr>
              <a:buNone/>
            </a:pPr>
            <a:r>
              <a:rPr lang="en-US" dirty="0">
                <a:solidFill>
                  <a:srgbClr val="7030A0"/>
                </a:solidFill>
              </a:rPr>
              <a:t>Delegation:</a:t>
            </a:r>
          </a:p>
          <a:p>
            <a:r>
              <a:rPr lang="en-US" dirty="0">
                <a:solidFill>
                  <a:srgbClr val="7030A0"/>
                </a:solidFill>
              </a:rPr>
              <a:t>What to delegate?</a:t>
            </a:r>
          </a:p>
          <a:p>
            <a:pPr lvl="1"/>
            <a:r>
              <a:rPr lang="en-US" dirty="0">
                <a:solidFill>
                  <a:srgbClr val="7030A0"/>
                </a:solidFill>
              </a:rPr>
              <a:t> </a:t>
            </a:r>
            <a:r>
              <a:rPr lang="en-US" dirty="0"/>
              <a:t>Authority Delegation</a:t>
            </a:r>
          </a:p>
          <a:p>
            <a:pPr lvl="1" algn="just"/>
            <a:r>
              <a:rPr lang="en-US" dirty="0"/>
              <a:t>Mere assignment of any task is not delegation</a:t>
            </a:r>
          </a:p>
          <a:p>
            <a:pPr lvl="1" algn="just"/>
            <a:r>
              <a:rPr lang="en-US" dirty="0"/>
              <a:t>Delegation occurs when authority is formally passed on to make commitments, use resources, issue instructions, demand adherence and take necessary actions for the performance of the tasks</a:t>
            </a:r>
          </a:p>
          <a:p>
            <a:pPr lvl="1" algn="just"/>
            <a:r>
              <a:rPr lang="en-US" dirty="0"/>
              <a:t>Institutional delegation must be in writing and appear formal &amp; should contain legal overtones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271588" y="761999"/>
            <a:ext cx="7186612" cy="5808761"/>
          </a:xfrm>
          <a:prstGeom prst="rect">
            <a:avLst/>
          </a:prstGeom>
          <a:noFill/>
          <a:ln w="9525">
            <a:noFill/>
            <a:miter lim="800000"/>
            <a:headEnd/>
            <a:tailEnd/>
          </a:ln>
          <a:effectLst/>
        </p:spPr>
      </p:pic>
      <p:sp>
        <p:nvSpPr>
          <p:cNvPr id="5" name="TextBox 4"/>
          <p:cNvSpPr txBox="1"/>
          <p:nvPr/>
        </p:nvSpPr>
        <p:spPr>
          <a:xfrm>
            <a:off x="990600" y="5867400"/>
            <a:ext cx="2438400" cy="369332"/>
          </a:xfrm>
          <a:prstGeom prst="rect">
            <a:avLst/>
          </a:prstGeom>
          <a:noFill/>
        </p:spPr>
        <p:txBody>
          <a:bodyPr wrap="square" rtlCol="0">
            <a:spAutoFit/>
          </a:bodyPr>
          <a:lstStyle/>
          <a:p>
            <a:r>
              <a:rPr lang="en-US" dirty="0"/>
              <a:t>Matrix Organization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762000" y="125270"/>
            <a:ext cx="7696199" cy="6673536"/>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9535" y="304800"/>
            <a:ext cx="9012081" cy="61722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77484" y="685800"/>
            <a:ext cx="9365473" cy="54102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324600"/>
          </a:xfrm>
        </p:spPr>
        <p:txBody>
          <a:bodyPr/>
          <a:lstStyle/>
          <a:p>
            <a:pPr>
              <a:buNone/>
            </a:pPr>
            <a:r>
              <a:rPr lang="en-US" b="1" u="sng" dirty="0"/>
              <a:t>Task Force Organization:</a:t>
            </a:r>
          </a:p>
          <a:p>
            <a:pPr>
              <a:buFont typeface="Wingdings" pitchFamily="2" charset="2"/>
              <a:buChar char="Ø"/>
            </a:pPr>
            <a:r>
              <a:rPr lang="en-US" dirty="0"/>
              <a:t>Clearly accords authority to the project manager</a:t>
            </a:r>
          </a:p>
          <a:p>
            <a:pPr>
              <a:buFont typeface="Wingdings" pitchFamily="2" charset="2"/>
              <a:buChar char="Ø"/>
            </a:pPr>
            <a:r>
              <a:rPr lang="en-US" dirty="0"/>
              <a:t>Project manager is delegated full authority to make decisions for the project</a:t>
            </a:r>
          </a:p>
          <a:p>
            <a:pPr algn="just">
              <a:buFont typeface="Wingdings" pitchFamily="2" charset="2"/>
              <a:buChar char="Ø"/>
            </a:pPr>
            <a:r>
              <a:rPr lang="en-US" dirty="0"/>
              <a:t>He would be required to operate within  the functional organization's policies &amp; procedures</a:t>
            </a:r>
          </a:p>
          <a:p>
            <a:pPr algn="just">
              <a:buFont typeface="Wingdings" pitchFamily="2" charset="2"/>
              <a:buChar char="Ø"/>
            </a:pPr>
            <a:r>
              <a:rPr lang="en-US" dirty="0"/>
              <a:t>A task force is created by drawing personnel from various functional departments and putting them under the </a:t>
            </a:r>
            <a:r>
              <a:rPr lang="en-US"/>
              <a:t>project manager</a:t>
            </a:r>
            <a:endParaRPr lang="en-US" dirty="0"/>
          </a:p>
          <a:p>
            <a:pPr algn="just">
              <a:buFont typeface="Wingdings" pitchFamily="2" charset="2"/>
              <a:buChar char="Ø"/>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5363" y="304801"/>
            <a:ext cx="9355423" cy="579119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1828800"/>
          <a:ext cx="8229601" cy="3670355"/>
        </p:xfrm>
        <a:graphic>
          <a:graphicData uri="http://schemas.openxmlformats.org/drawingml/2006/table">
            <a:tbl>
              <a:tblPr firstRow="1" bandRow="1">
                <a:tableStyleId>{5C22544A-7EE6-4342-B048-85BDC9FD1C3A}</a:tableStyleId>
              </a:tblPr>
              <a:tblGrid>
                <a:gridCol w="2604304">
                  <a:extLst>
                    <a:ext uri="{9D8B030D-6E8A-4147-A177-3AD203B41FA5}">
                      <a16:colId xmlns:a16="http://schemas.microsoft.com/office/drawing/2014/main" val="20000"/>
                    </a:ext>
                  </a:extLst>
                </a:gridCol>
                <a:gridCol w="1875099">
                  <a:extLst>
                    <a:ext uri="{9D8B030D-6E8A-4147-A177-3AD203B41FA5}">
                      <a16:colId xmlns:a16="http://schemas.microsoft.com/office/drawing/2014/main" val="20001"/>
                    </a:ext>
                  </a:extLst>
                </a:gridCol>
                <a:gridCol w="1875099">
                  <a:extLst>
                    <a:ext uri="{9D8B030D-6E8A-4147-A177-3AD203B41FA5}">
                      <a16:colId xmlns:a16="http://schemas.microsoft.com/office/drawing/2014/main" val="20002"/>
                    </a:ext>
                  </a:extLst>
                </a:gridCol>
                <a:gridCol w="1875099">
                  <a:extLst>
                    <a:ext uri="{9D8B030D-6E8A-4147-A177-3AD203B41FA5}">
                      <a16:colId xmlns:a16="http://schemas.microsoft.com/office/drawing/2014/main" val="20003"/>
                    </a:ext>
                  </a:extLst>
                </a:gridCol>
              </a:tblGrid>
              <a:tr h="381132">
                <a:tc gridSpan="2">
                  <a:txBody>
                    <a:bodyPr/>
                    <a:lstStyle/>
                    <a:p>
                      <a:pPr algn="ctr"/>
                      <a:r>
                        <a:rPr lang="en-US" dirty="0"/>
                        <a:t>Authority</a:t>
                      </a:r>
                    </a:p>
                  </a:txBody>
                  <a:tcPr/>
                </a:tc>
                <a:tc hMerge="1">
                  <a:txBody>
                    <a:bodyPr/>
                    <a:lstStyle/>
                    <a:p>
                      <a:endParaRPr lang="en-US" dirty="0"/>
                    </a:p>
                  </a:txBody>
                  <a:tcPr/>
                </a:tc>
                <a:tc gridSpan="2">
                  <a:txBody>
                    <a:bodyPr/>
                    <a:lstStyle/>
                    <a:p>
                      <a:pPr algn="ctr"/>
                      <a:r>
                        <a:rPr lang="en-US" dirty="0"/>
                        <a:t>Accountability</a:t>
                      </a:r>
                    </a:p>
                  </a:txBody>
                  <a:tcPr/>
                </a:tc>
                <a:tc hMerge="1">
                  <a:txBody>
                    <a:bodyPr/>
                    <a:lstStyle/>
                    <a:p>
                      <a:endParaRPr lang="en-US" dirty="0"/>
                    </a:p>
                  </a:txBody>
                  <a:tcPr/>
                </a:tc>
                <a:extLst>
                  <a:ext uri="{0D108BD9-81ED-4DB2-BD59-A6C34878D82A}">
                    <a16:rowId xmlns:a16="http://schemas.microsoft.com/office/drawing/2014/main" val="10000"/>
                  </a:ext>
                </a:extLst>
              </a:tr>
              <a:tr h="657845">
                <a:tc>
                  <a:txBody>
                    <a:bodyPr/>
                    <a:lstStyle/>
                    <a:p>
                      <a:pPr algn="ctr"/>
                      <a:r>
                        <a:rPr lang="en-US" dirty="0"/>
                        <a:t>Project</a:t>
                      </a:r>
                      <a:r>
                        <a:rPr lang="en-US" baseline="0" dirty="0"/>
                        <a:t> Manager</a:t>
                      </a:r>
                      <a:endParaRPr lang="en-US" dirty="0"/>
                    </a:p>
                  </a:txBody>
                  <a:tcPr/>
                </a:tc>
                <a:tc>
                  <a:txBody>
                    <a:bodyPr/>
                    <a:lstStyle/>
                    <a:p>
                      <a:pPr algn="ctr"/>
                      <a:r>
                        <a:rPr lang="en-US" dirty="0"/>
                        <a:t>Functional Manager</a:t>
                      </a:r>
                    </a:p>
                  </a:txBody>
                  <a:tcPr/>
                </a:tc>
                <a:tc>
                  <a:txBody>
                    <a:bodyPr/>
                    <a:lstStyle/>
                    <a:p>
                      <a:pPr algn="ctr"/>
                      <a:r>
                        <a:rPr lang="en-US" dirty="0"/>
                        <a:t>Project</a:t>
                      </a:r>
                      <a:r>
                        <a:rPr lang="en-US" baseline="0" dirty="0"/>
                        <a:t> Manager</a:t>
                      </a:r>
                      <a:endParaRPr lang="en-US" dirty="0"/>
                    </a:p>
                  </a:txBody>
                  <a:tcPr/>
                </a:tc>
                <a:tc>
                  <a:txBody>
                    <a:bodyPr/>
                    <a:lstStyle/>
                    <a:p>
                      <a:pPr algn="ctr"/>
                      <a:r>
                        <a:rPr lang="en-US" dirty="0"/>
                        <a:t>Functional Manager</a:t>
                      </a:r>
                    </a:p>
                  </a:txBody>
                  <a:tcPr/>
                </a:tc>
                <a:extLst>
                  <a:ext uri="{0D108BD9-81ED-4DB2-BD59-A6C34878D82A}">
                    <a16:rowId xmlns:a16="http://schemas.microsoft.com/office/drawing/2014/main" val="10001"/>
                  </a:ext>
                </a:extLst>
              </a:tr>
              <a:tr h="2631378">
                <a:tc>
                  <a:txBody>
                    <a:bodyPr/>
                    <a:lstStyle/>
                    <a:p>
                      <a:r>
                        <a:rPr lang="en-US" dirty="0"/>
                        <a:t>Does not make</a:t>
                      </a:r>
                      <a:r>
                        <a:rPr lang="en-US" baseline="0" dirty="0"/>
                        <a:t> any decisions for the project, collates &amp; communicates information</a:t>
                      </a:r>
                      <a:endParaRPr lang="en-US" dirty="0"/>
                    </a:p>
                  </a:txBody>
                  <a:tcPr/>
                </a:tc>
                <a:tc>
                  <a:txBody>
                    <a:bodyPr/>
                    <a:lstStyle/>
                    <a:p>
                      <a:r>
                        <a:rPr lang="en-US" dirty="0"/>
                        <a:t>Decides what has to be done,</a:t>
                      </a:r>
                      <a:r>
                        <a:rPr lang="en-US" baseline="0" dirty="0"/>
                        <a:t> how it has to be done, when and at what cost in their functional area</a:t>
                      </a:r>
                      <a:endParaRPr lang="en-US" dirty="0"/>
                    </a:p>
                  </a:txBody>
                  <a:tcPr/>
                </a:tc>
                <a:tc>
                  <a:txBody>
                    <a:bodyPr/>
                    <a:lstStyle/>
                    <a:p>
                      <a:r>
                        <a:rPr lang="en-US" dirty="0"/>
                        <a:t>Cannot be held accountable for any performance parameter of the project.</a:t>
                      </a:r>
                      <a:r>
                        <a:rPr lang="en-US" baseline="0" dirty="0"/>
                        <a:t> Accountable for timely reporting</a:t>
                      </a:r>
                      <a:endParaRPr lang="en-US" dirty="0"/>
                    </a:p>
                  </a:txBody>
                  <a:tcPr/>
                </a:tc>
                <a:tc>
                  <a:txBody>
                    <a:bodyPr/>
                    <a:lstStyle/>
                    <a:p>
                      <a:r>
                        <a:rPr lang="en-US" dirty="0"/>
                        <a:t>Can be</a:t>
                      </a:r>
                      <a:r>
                        <a:rPr lang="en-US" baseline="0" dirty="0"/>
                        <a:t> held accountable for individual functional performance. Cannot be held accountable for overall project time and cost</a:t>
                      </a:r>
                      <a:endParaRPr lang="en-US" dirty="0"/>
                    </a:p>
                  </a:txBody>
                  <a:tcPr/>
                </a:tc>
                <a:extLst>
                  <a:ext uri="{0D108BD9-81ED-4DB2-BD59-A6C34878D82A}">
                    <a16:rowId xmlns:a16="http://schemas.microsoft.com/office/drawing/2014/main" val="10002"/>
                  </a:ext>
                </a:extLst>
              </a:tr>
            </a:tbl>
          </a:graphicData>
        </a:graphic>
      </p:graphicFrame>
      <p:sp>
        <p:nvSpPr>
          <p:cNvPr id="5" name="TextBox 4"/>
          <p:cNvSpPr txBox="1"/>
          <p:nvPr/>
        </p:nvSpPr>
        <p:spPr>
          <a:xfrm>
            <a:off x="533400" y="228600"/>
            <a:ext cx="8077200" cy="523220"/>
          </a:xfrm>
          <a:prstGeom prst="rect">
            <a:avLst/>
          </a:prstGeom>
          <a:noFill/>
        </p:spPr>
        <p:txBody>
          <a:bodyPr wrap="square" rtlCol="0">
            <a:spAutoFit/>
          </a:bodyPr>
          <a:lstStyle/>
          <a:p>
            <a:r>
              <a:rPr lang="en-US" sz="2800" dirty="0"/>
              <a:t>Authority – accountability with various organizations</a:t>
            </a:r>
          </a:p>
        </p:txBody>
      </p:sp>
      <p:sp>
        <p:nvSpPr>
          <p:cNvPr id="7" name="TextBox 6"/>
          <p:cNvSpPr txBox="1"/>
          <p:nvPr/>
        </p:nvSpPr>
        <p:spPr>
          <a:xfrm>
            <a:off x="609600" y="1371600"/>
            <a:ext cx="7696200" cy="369332"/>
          </a:xfrm>
          <a:prstGeom prst="rect">
            <a:avLst/>
          </a:prstGeom>
          <a:noFill/>
        </p:spPr>
        <p:txBody>
          <a:bodyPr wrap="square" rtlCol="0">
            <a:spAutoFit/>
          </a:bodyPr>
          <a:lstStyle/>
          <a:p>
            <a:r>
              <a:rPr lang="en-US" dirty="0"/>
              <a:t>Project Manager as a staff</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1905000"/>
          <a:ext cx="8229601" cy="3599297"/>
        </p:xfrm>
        <a:graphic>
          <a:graphicData uri="http://schemas.openxmlformats.org/drawingml/2006/table">
            <a:tbl>
              <a:tblPr firstRow="1" bandRow="1">
                <a:tableStyleId>{5C22544A-7EE6-4342-B048-85BDC9FD1C3A}</a:tableStyleId>
              </a:tblPr>
              <a:tblGrid>
                <a:gridCol w="2604304">
                  <a:extLst>
                    <a:ext uri="{9D8B030D-6E8A-4147-A177-3AD203B41FA5}">
                      <a16:colId xmlns:a16="http://schemas.microsoft.com/office/drawing/2014/main" val="20000"/>
                    </a:ext>
                  </a:extLst>
                </a:gridCol>
                <a:gridCol w="1875099">
                  <a:extLst>
                    <a:ext uri="{9D8B030D-6E8A-4147-A177-3AD203B41FA5}">
                      <a16:colId xmlns:a16="http://schemas.microsoft.com/office/drawing/2014/main" val="20001"/>
                    </a:ext>
                  </a:extLst>
                </a:gridCol>
                <a:gridCol w="1875099">
                  <a:extLst>
                    <a:ext uri="{9D8B030D-6E8A-4147-A177-3AD203B41FA5}">
                      <a16:colId xmlns:a16="http://schemas.microsoft.com/office/drawing/2014/main" val="20002"/>
                    </a:ext>
                  </a:extLst>
                </a:gridCol>
                <a:gridCol w="1875099">
                  <a:extLst>
                    <a:ext uri="{9D8B030D-6E8A-4147-A177-3AD203B41FA5}">
                      <a16:colId xmlns:a16="http://schemas.microsoft.com/office/drawing/2014/main" val="20003"/>
                    </a:ext>
                  </a:extLst>
                </a:gridCol>
              </a:tblGrid>
              <a:tr h="381132">
                <a:tc gridSpan="2">
                  <a:txBody>
                    <a:bodyPr/>
                    <a:lstStyle/>
                    <a:p>
                      <a:pPr algn="ctr"/>
                      <a:r>
                        <a:rPr lang="en-US" dirty="0"/>
                        <a:t>Authority</a:t>
                      </a:r>
                    </a:p>
                  </a:txBody>
                  <a:tcPr/>
                </a:tc>
                <a:tc hMerge="1">
                  <a:txBody>
                    <a:bodyPr/>
                    <a:lstStyle/>
                    <a:p>
                      <a:endParaRPr lang="en-US" dirty="0"/>
                    </a:p>
                  </a:txBody>
                  <a:tcPr/>
                </a:tc>
                <a:tc gridSpan="2">
                  <a:txBody>
                    <a:bodyPr/>
                    <a:lstStyle/>
                    <a:p>
                      <a:pPr algn="ctr"/>
                      <a:r>
                        <a:rPr lang="en-US" dirty="0"/>
                        <a:t>Accountability</a:t>
                      </a:r>
                    </a:p>
                  </a:txBody>
                  <a:tcPr/>
                </a:tc>
                <a:tc hMerge="1">
                  <a:txBody>
                    <a:bodyPr/>
                    <a:lstStyle/>
                    <a:p>
                      <a:endParaRPr lang="en-US" dirty="0"/>
                    </a:p>
                  </a:txBody>
                  <a:tcPr/>
                </a:tc>
                <a:extLst>
                  <a:ext uri="{0D108BD9-81ED-4DB2-BD59-A6C34878D82A}">
                    <a16:rowId xmlns:a16="http://schemas.microsoft.com/office/drawing/2014/main" val="10000"/>
                  </a:ext>
                </a:extLst>
              </a:tr>
              <a:tr h="657845">
                <a:tc>
                  <a:txBody>
                    <a:bodyPr/>
                    <a:lstStyle/>
                    <a:p>
                      <a:pPr algn="ctr"/>
                      <a:r>
                        <a:rPr lang="en-US" dirty="0"/>
                        <a:t>Project</a:t>
                      </a:r>
                      <a:r>
                        <a:rPr lang="en-US" baseline="0" dirty="0"/>
                        <a:t> Manager</a:t>
                      </a:r>
                      <a:endParaRPr lang="en-US" dirty="0"/>
                    </a:p>
                  </a:txBody>
                  <a:tcPr/>
                </a:tc>
                <a:tc>
                  <a:txBody>
                    <a:bodyPr/>
                    <a:lstStyle/>
                    <a:p>
                      <a:pPr algn="ctr"/>
                      <a:r>
                        <a:rPr lang="en-US" dirty="0"/>
                        <a:t>Functional Manager</a:t>
                      </a:r>
                    </a:p>
                  </a:txBody>
                  <a:tcPr/>
                </a:tc>
                <a:tc>
                  <a:txBody>
                    <a:bodyPr/>
                    <a:lstStyle/>
                    <a:p>
                      <a:pPr algn="ctr"/>
                      <a:r>
                        <a:rPr lang="en-US" dirty="0"/>
                        <a:t>Project</a:t>
                      </a:r>
                      <a:r>
                        <a:rPr lang="en-US" baseline="0" dirty="0"/>
                        <a:t> Manager</a:t>
                      </a:r>
                      <a:endParaRPr lang="en-US" dirty="0"/>
                    </a:p>
                  </a:txBody>
                  <a:tcPr/>
                </a:tc>
                <a:tc>
                  <a:txBody>
                    <a:bodyPr/>
                    <a:lstStyle/>
                    <a:p>
                      <a:pPr algn="ctr"/>
                      <a:r>
                        <a:rPr lang="en-US" dirty="0"/>
                        <a:t>Functional Manager</a:t>
                      </a:r>
                    </a:p>
                  </a:txBody>
                  <a:tcPr/>
                </a:tc>
                <a:extLst>
                  <a:ext uri="{0D108BD9-81ED-4DB2-BD59-A6C34878D82A}">
                    <a16:rowId xmlns:a16="http://schemas.microsoft.com/office/drawing/2014/main" val="10001"/>
                  </a:ext>
                </a:extLst>
              </a:tr>
              <a:tr h="2349445">
                <a:tc>
                  <a:txBody>
                    <a:bodyPr/>
                    <a:lstStyle/>
                    <a:p>
                      <a:r>
                        <a:rPr lang="en-US" dirty="0"/>
                        <a:t>Does not</a:t>
                      </a:r>
                      <a:r>
                        <a:rPr lang="en-US" baseline="0" dirty="0"/>
                        <a:t> make decisions , betters systems, procedures, and guidelines for project implementation. Trains staff , monitors implementation and makes recommendations</a:t>
                      </a:r>
                      <a:endParaRPr lang="en-US" dirty="0"/>
                    </a:p>
                  </a:txBody>
                  <a:tcPr/>
                </a:tc>
                <a:tc>
                  <a:txBody>
                    <a:bodyPr/>
                    <a:lstStyle/>
                    <a:p>
                      <a:r>
                        <a:rPr lang="en-US" dirty="0"/>
                        <a:t>Decides what has to be done,</a:t>
                      </a:r>
                      <a:r>
                        <a:rPr lang="en-US" baseline="0" dirty="0"/>
                        <a:t> how it has to be done, when and at what cost in their functional area</a:t>
                      </a:r>
                      <a:endParaRPr lang="en-US" dirty="0"/>
                    </a:p>
                  </a:txBody>
                  <a:tcPr/>
                </a:tc>
                <a:tc>
                  <a:txBody>
                    <a:bodyPr/>
                    <a:lstStyle/>
                    <a:p>
                      <a:r>
                        <a:rPr lang="en-US" dirty="0"/>
                        <a:t>Cannot be held accountable for any performance parameter of the project.</a:t>
                      </a:r>
                      <a:r>
                        <a:rPr lang="en-US" baseline="0" dirty="0"/>
                        <a:t> Accountable for timely reporting</a:t>
                      </a:r>
                      <a:endParaRPr lang="en-US" dirty="0"/>
                    </a:p>
                  </a:txBody>
                  <a:tcPr/>
                </a:tc>
                <a:tc>
                  <a:txBody>
                    <a:bodyPr/>
                    <a:lstStyle/>
                    <a:p>
                      <a:r>
                        <a:rPr lang="en-US" dirty="0"/>
                        <a:t>Can be</a:t>
                      </a:r>
                      <a:r>
                        <a:rPr lang="en-US" baseline="0" dirty="0"/>
                        <a:t> held accountable for individual functional performance. Cannot be held accountable for overall project time and cost</a:t>
                      </a:r>
                      <a:endParaRPr lang="en-US" dirty="0"/>
                    </a:p>
                  </a:txBody>
                  <a:tcPr/>
                </a:tc>
                <a:extLst>
                  <a:ext uri="{0D108BD9-81ED-4DB2-BD59-A6C34878D82A}">
                    <a16:rowId xmlns:a16="http://schemas.microsoft.com/office/drawing/2014/main" val="10002"/>
                  </a:ext>
                </a:extLst>
              </a:tr>
            </a:tbl>
          </a:graphicData>
        </a:graphic>
      </p:graphicFrame>
      <p:sp>
        <p:nvSpPr>
          <p:cNvPr id="5" name="TextBox 4"/>
          <p:cNvSpPr txBox="1"/>
          <p:nvPr/>
        </p:nvSpPr>
        <p:spPr>
          <a:xfrm>
            <a:off x="533400" y="228600"/>
            <a:ext cx="8077200" cy="523220"/>
          </a:xfrm>
          <a:prstGeom prst="rect">
            <a:avLst/>
          </a:prstGeom>
          <a:noFill/>
        </p:spPr>
        <p:txBody>
          <a:bodyPr wrap="square" rtlCol="0">
            <a:spAutoFit/>
          </a:bodyPr>
          <a:lstStyle/>
          <a:p>
            <a:r>
              <a:rPr lang="en-US" sz="2800" dirty="0"/>
              <a:t>Authority – accountability with various organizations</a:t>
            </a:r>
          </a:p>
        </p:txBody>
      </p:sp>
      <p:sp>
        <p:nvSpPr>
          <p:cNvPr id="6" name="TextBox 5"/>
          <p:cNvSpPr txBox="1"/>
          <p:nvPr/>
        </p:nvSpPr>
        <p:spPr>
          <a:xfrm>
            <a:off x="609600" y="1371600"/>
            <a:ext cx="7696200" cy="369332"/>
          </a:xfrm>
          <a:prstGeom prst="rect">
            <a:avLst/>
          </a:prstGeom>
          <a:noFill/>
        </p:spPr>
        <p:txBody>
          <a:bodyPr wrap="square" rtlCol="0">
            <a:spAutoFit/>
          </a:bodyPr>
          <a:lstStyle/>
          <a:p>
            <a:r>
              <a:rPr lang="en-US" b="1" dirty="0"/>
              <a:t>Consultant as a project manager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Contracts</a:t>
            </a:r>
          </a:p>
        </p:txBody>
      </p:sp>
      <p:sp>
        <p:nvSpPr>
          <p:cNvPr id="3" name="Content Placeholder 2"/>
          <p:cNvSpPr>
            <a:spLocks noGrp="1"/>
          </p:cNvSpPr>
          <p:nvPr>
            <p:ph idx="1"/>
          </p:nvPr>
        </p:nvSpPr>
        <p:spPr/>
        <p:txBody>
          <a:bodyPr/>
          <a:lstStyle/>
          <a:p>
            <a:r>
              <a:rPr lang="en-US" dirty="0"/>
              <a:t>A contract is an agreement between two or more parties in writing, to do or not to do certain things</a:t>
            </a:r>
          </a:p>
          <a:p>
            <a:r>
              <a:rPr lang="en-US" dirty="0"/>
              <a:t>Business contracts are those agreements which are enforceable at law</a:t>
            </a:r>
          </a:p>
          <a:p>
            <a:r>
              <a:rPr lang="en-US" dirty="0"/>
              <a:t>Legal consideration which is usually payment in the form of money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lstStyle/>
          <a:p>
            <a:r>
              <a:rPr lang="en-US" dirty="0"/>
              <a:t>Necessity of business contracts </a:t>
            </a:r>
          </a:p>
          <a:p>
            <a:r>
              <a:rPr lang="en-US" dirty="0"/>
              <a:t>Sequence: Enquiry    Offer   Acceptance   Agreement   Contract </a:t>
            </a:r>
          </a:p>
          <a:p>
            <a:pPr>
              <a:buNone/>
            </a:pPr>
            <a:r>
              <a:rPr lang="en-US" dirty="0">
                <a:solidFill>
                  <a:srgbClr val="7030A0"/>
                </a:solidFill>
              </a:rPr>
              <a:t>3 ‘R’s of Contracting</a:t>
            </a:r>
          </a:p>
          <a:p>
            <a:pPr>
              <a:buFontTx/>
              <a:buChar char="-"/>
            </a:pPr>
            <a:r>
              <a:rPr lang="en-US" dirty="0">
                <a:solidFill>
                  <a:srgbClr val="7030A0"/>
                </a:solidFill>
              </a:rPr>
              <a:t>Responsibility</a:t>
            </a:r>
          </a:p>
          <a:p>
            <a:pPr>
              <a:buFontTx/>
              <a:buChar char="-"/>
            </a:pPr>
            <a:r>
              <a:rPr lang="en-US" dirty="0">
                <a:solidFill>
                  <a:srgbClr val="7030A0"/>
                </a:solidFill>
              </a:rPr>
              <a:t>Reimbursement</a:t>
            </a:r>
          </a:p>
          <a:p>
            <a:pPr>
              <a:buFontTx/>
              <a:buChar char="-"/>
            </a:pPr>
            <a:r>
              <a:rPr lang="en-US" dirty="0">
                <a:solidFill>
                  <a:srgbClr val="7030A0"/>
                </a:solidFill>
              </a:rPr>
              <a:t>Risk</a:t>
            </a:r>
          </a:p>
          <a:p>
            <a:pPr>
              <a:buNone/>
            </a:pPr>
            <a:endParaRPr lang="en-US" dirty="0">
              <a:solidFill>
                <a:srgbClr val="7030A0"/>
              </a:solidFill>
            </a:endParaRPr>
          </a:p>
        </p:txBody>
      </p:sp>
      <p:cxnSp>
        <p:nvCxnSpPr>
          <p:cNvPr id="5" name="Straight Arrow Connector 4"/>
          <p:cNvCxnSpPr/>
          <p:nvPr/>
        </p:nvCxnSpPr>
        <p:spPr>
          <a:xfrm>
            <a:off x="2819400" y="1600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105400" y="11430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391400" y="11430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038600" y="11430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57200" y="237600"/>
            <a:ext cx="7924800" cy="6146400"/>
          </a:xfrm>
          <a:prstGeom prst="rect">
            <a:avLst/>
          </a:prstGeom>
          <a:noFill/>
          <a:ln w="9525">
            <a:noFill/>
            <a:miter lim="800000"/>
            <a:headEnd/>
            <a:tailEnd/>
          </a:ln>
          <a:effectLst/>
        </p:spPr>
      </p:pic>
      <p:sp>
        <p:nvSpPr>
          <p:cNvPr id="5" name="TextBox 4"/>
          <p:cNvSpPr txBox="1"/>
          <p:nvPr/>
        </p:nvSpPr>
        <p:spPr>
          <a:xfrm>
            <a:off x="1981200" y="6248400"/>
            <a:ext cx="4572000" cy="369332"/>
          </a:xfrm>
          <a:prstGeom prst="rect">
            <a:avLst/>
          </a:prstGeom>
          <a:noFill/>
        </p:spPr>
        <p:txBody>
          <a:bodyPr wrap="square" rtlCol="0">
            <a:spAutoFit/>
          </a:bodyPr>
          <a:lstStyle/>
          <a:p>
            <a:r>
              <a:rPr lang="en-US" dirty="0"/>
              <a:t>Project Manager’s Authority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81000"/>
            <a:ext cx="8229600" cy="5943600"/>
          </a:xfrm>
        </p:spPr>
        <p:txBody>
          <a:bodyPr>
            <a:normAutofit lnSpcReduction="10000"/>
          </a:bodyPr>
          <a:lstStyle/>
          <a:p>
            <a:pPr marL="514350" indent="-514350">
              <a:buAutoNum type="arabicPeriod"/>
            </a:pPr>
            <a:r>
              <a:rPr lang="en-US" dirty="0"/>
              <a:t>Lump sum contracts</a:t>
            </a:r>
          </a:p>
          <a:p>
            <a:pPr marL="514350" indent="-514350">
              <a:buNone/>
            </a:pPr>
            <a:r>
              <a:rPr lang="en-US" dirty="0"/>
              <a:t>      1.1 Lump sum – Fixed price arrived by way of competitive bidding</a:t>
            </a:r>
          </a:p>
          <a:p>
            <a:pPr marL="514350" indent="-514350">
              <a:buNone/>
            </a:pPr>
            <a:r>
              <a:rPr lang="en-US" dirty="0"/>
              <a:t>	1.2 Negotiated lump sum: A fixed price is negotiated with the contractor selected on consideration other that price</a:t>
            </a:r>
          </a:p>
          <a:p>
            <a:pPr marL="514350" indent="-514350">
              <a:buNone/>
            </a:pPr>
            <a:r>
              <a:rPr lang="en-US" dirty="0"/>
              <a:t>2. Cost plus contracts</a:t>
            </a:r>
          </a:p>
          <a:p>
            <a:pPr marL="514350" indent="-514350">
              <a:buNone/>
            </a:pPr>
            <a:r>
              <a:rPr lang="en-US" dirty="0"/>
              <a:t>	2.1 Cost plus percent fee: </a:t>
            </a:r>
          </a:p>
          <a:p>
            <a:pPr marL="514350" indent="-514350">
              <a:buNone/>
            </a:pPr>
            <a:r>
              <a:rPr lang="en-US" dirty="0"/>
              <a:t>	a) For services: </a:t>
            </a:r>
          </a:p>
          <a:p>
            <a:pPr marL="514350" indent="-514350">
              <a:buNone/>
            </a:pPr>
            <a:r>
              <a:rPr lang="en-US" dirty="0"/>
              <a:t>Actual man hour x rate= say A + % of A for overhead=say B, + agreed %(A+B) as fees + out of pocket cost at </a:t>
            </a:r>
            <a:r>
              <a:rPr lang="en-US" dirty="0" err="1"/>
              <a:t>actuals</a:t>
            </a:r>
            <a:endParaRPr lang="en-US" dirty="0"/>
          </a:p>
          <a:p>
            <a:pPr marL="514350" indent="-514350">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lstStyle/>
          <a:p>
            <a:pPr>
              <a:buNone/>
            </a:pPr>
            <a:r>
              <a:rPr lang="en-US" dirty="0"/>
              <a:t>	b) For supply:</a:t>
            </a:r>
          </a:p>
          <a:p>
            <a:pPr>
              <a:buNone/>
            </a:pPr>
            <a:r>
              <a:rPr lang="en-US" dirty="0"/>
              <a:t> Equipment costs at </a:t>
            </a:r>
            <a:r>
              <a:rPr lang="en-US" dirty="0" err="1"/>
              <a:t>actuals</a:t>
            </a:r>
            <a:r>
              <a:rPr lang="en-US" dirty="0"/>
              <a:t> + agreed % fee for service</a:t>
            </a:r>
          </a:p>
          <a:p>
            <a:pPr>
              <a:buNone/>
            </a:pPr>
            <a:r>
              <a:rPr lang="en-US" dirty="0"/>
              <a:t>	c) For turnkey project: </a:t>
            </a:r>
          </a:p>
          <a:p>
            <a:pPr>
              <a:buNone/>
            </a:pPr>
            <a:r>
              <a:rPr lang="en-US" dirty="0"/>
              <a:t>Installed plant cost at </a:t>
            </a:r>
            <a:r>
              <a:rPr lang="en-US" dirty="0" err="1"/>
              <a:t>actuals</a:t>
            </a:r>
            <a:r>
              <a:rPr lang="en-US" dirty="0"/>
              <a:t> + agreed % fee for services</a:t>
            </a:r>
          </a:p>
          <a:p>
            <a:pPr>
              <a:buNone/>
            </a:pPr>
            <a:endParaRPr lang="en-US" dirty="0"/>
          </a:p>
          <a:p>
            <a:pPr>
              <a:buNone/>
            </a:pPr>
            <a:r>
              <a:rPr lang="en-US" dirty="0"/>
              <a:t>2.2 Cost plus with fixed fee: Fee component is fixed and not linked with other cost which will be reimbursed at actuals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dirty="0"/>
              <a:t>2.3 Cost plus with guaranteed maximum:</a:t>
            </a:r>
          </a:p>
          <a:p>
            <a:pPr>
              <a:buNone/>
            </a:pPr>
            <a:r>
              <a:rPr lang="en-US" dirty="0"/>
              <a:t>Reimbursement to the contactor is on the basis of cost plus and % fee or fixed fee such that the total price does not exceed a predetermined amount. If the contractor incurred more cost than this figure to complete the work, some part of the extra cost will be borne by him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a:bodyPr>
          <a:lstStyle/>
          <a:p>
            <a:pPr>
              <a:buNone/>
            </a:pPr>
            <a:r>
              <a:rPr lang="en-US" dirty="0"/>
              <a:t>2.4 Cost plus with guaranteed maximum and incentive ( Also known as target cost contracts):</a:t>
            </a:r>
          </a:p>
          <a:p>
            <a:pPr>
              <a:buNone/>
            </a:pPr>
            <a:r>
              <a:rPr lang="en-US" dirty="0"/>
              <a:t>Same as above except if the final cost is lower than the target, some part of the saving will be passed on the contractor. In both 2.3 &amp; 2.4 escalation clause must be included to protect the contractor from developments beyond his control</a:t>
            </a:r>
          </a:p>
          <a:p>
            <a:pPr>
              <a:buNone/>
            </a:pPr>
            <a:r>
              <a:rPr lang="en-US" dirty="0"/>
              <a:t>2.5 Fixed rate contract: Contractor is reimbursed for his expenditures, measured in days or hours, at agreed rates per man hour or per man day without the total number of hours or days being fixed.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lnSpcReduction="10000"/>
          </a:bodyPr>
          <a:lstStyle/>
          <a:p>
            <a:pPr>
              <a:buNone/>
            </a:pPr>
            <a:r>
              <a:rPr lang="en-US" dirty="0"/>
              <a:t>3. Item rate Contracts:</a:t>
            </a:r>
          </a:p>
          <a:p>
            <a:pPr>
              <a:buNone/>
            </a:pPr>
            <a:r>
              <a:rPr lang="en-US" dirty="0"/>
              <a:t>A detailed schedule of items giving brief description of the work or supplies with approximate quantity is introduced in the contract, and the contractor offers a unit rate against each item. Rates may also be obtained against items not quantified. Payment is made against the aggregate of various quantities actually executed at rates quoted by the contractors. Beyond a certain % variation in the quantity specified in the schedule or total values of the contract, rates may require to be renegotiated.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buNone/>
            </a:pPr>
            <a:r>
              <a:rPr lang="en-US" dirty="0"/>
              <a:t>4. Convertible contracts: Works on cost-plus basis till scope of work can be defined and later converted to </a:t>
            </a:r>
            <a:r>
              <a:rPr lang="en-US" dirty="0" err="1"/>
              <a:t>lumpsum</a:t>
            </a:r>
            <a:endParaRPr lang="en-US" dirty="0"/>
          </a:p>
          <a:p>
            <a:pPr>
              <a:buNone/>
            </a:pPr>
            <a:r>
              <a:rPr lang="en-US" dirty="0"/>
              <a:t>5. Hybrid contracts:</a:t>
            </a:r>
          </a:p>
          <a:p>
            <a:pPr>
              <a:buNone/>
            </a:pPr>
            <a:r>
              <a:rPr lang="en-US" dirty="0"/>
              <a:t>5.1 Lump sum + item rate: The contract in such cases may be divided into two parts. The parts where design parameter and/or quantities are frozen are put on lump sum. For the balance parts where quantities may change during detailed design, item rates are invited from the contractor against schedule of item with no or very rough quantities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dirty="0"/>
              <a:t>5.2 Lump sum + cost plus: Same as above except that where the details of the second part cannot be even roughly estimated the same can be put on cost-plus.</a:t>
            </a:r>
          </a:p>
          <a:p>
            <a:pPr>
              <a:buNone/>
            </a:pPr>
            <a:r>
              <a:rPr lang="en-US" dirty="0"/>
              <a:t>5.3 The lump sum portion may refer to supplies, design or for such scope of work which can be fully defined. For services like commissioning or construction supervision or escalated period reimbursement may be made at an agreed fixed rate.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lstStyle/>
          <a:p>
            <a:pPr>
              <a:buNone/>
            </a:pPr>
            <a:r>
              <a:rPr lang="en-US" i="1" dirty="0"/>
              <a:t>Tender</a:t>
            </a:r>
            <a:r>
              <a:rPr lang="en-US" dirty="0"/>
              <a:t>: An offer to carry out certain work or supply certain material or services in accordance with clearly detailed descriptions &amp; conditions</a:t>
            </a:r>
          </a:p>
          <a:p>
            <a:pPr>
              <a:buNone/>
            </a:pPr>
            <a:r>
              <a:rPr lang="en-US" dirty="0"/>
              <a:t>Tendering procedure involves:</a:t>
            </a:r>
          </a:p>
          <a:p>
            <a:pPr>
              <a:buFont typeface="Wingdings" pitchFamily="2" charset="2"/>
              <a:buChar char="§"/>
            </a:pPr>
            <a:r>
              <a:rPr lang="en-US" dirty="0"/>
              <a:t>Prequalification of contractors</a:t>
            </a:r>
          </a:p>
          <a:p>
            <a:pPr>
              <a:buFont typeface="Wingdings" pitchFamily="2" charset="2"/>
              <a:buChar char="§"/>
            </a:pPr>
            <a:r>
              <a:rPr lang="en-US" dirty="0"/>
              <a:t>Preparation of tender documents</a:t>
            </a:r>
          </a:p>
          <a:p>
            <a:pPr>
              <a:buFont typeface="Wingdings" pitchFamily="2" charset="2"/>
              <a:buChar char="§"/>
            </a:pPr>
            <a:r>
              <a:rPr lang="en-US" dirty="0"/>
              <a:t>Mode of floatation of enquiry</a:t>
            </a:r>
          </a:p>
          <a:p>
            <a:pPr>
              <a:buFont typeface="Wingdings" pitchFamily="2" charset="2"/>
              <a:buChar char="§"/>
            </a:pPr>
            <a:r>
              <a:rPr lang="en-US" dirty="0"/>
              <a:t>Receipt of tender</a:t>
            </a:r>
          </a:p>
          <a:p>
            <a:pPr>
              <a:buFont typeface="Wingdings" pitchFamily="2" charset="2"/>
              <a:buChar char="§"/>
            </a:pPr>
            <a:r>
              <a:rPr lang="en-US" dirty="0"/>
              <a:t>Guidelines for evaluation of tenders</a:t>
            </a:r>
          </a:p>
          <a:p>
            <a:pPr>
              <a:buFont typeface="Wingdings" pitchFamily="2" charset="2"/>
              <a:buChar char="§"/>
            </a:pPr>
            <a:r>
              <a:rPr lang="en-US" dirty="0"/>
              <a:t>Selection of contractor</a:t>
            </a:r>
          </a:p>
          <a:p>
            <a:pPr>
              <a:buFont typeface="Wingdings" pitchFamily="2" charset="2"/>
              <a:buChar char="§"/>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dirty="0"/>
              <a:t>Risk Factor</a:t>
            </a:r>
          </a:p>
          <a:p>
            <a:pPr>
              <a:buNone/>
            </a:pPr>
            <a:r>
              <a:rPr lang="en-US" dirty="0"/>
              <a:t>Risk and uncertainty</a:t>
            </a:r>
          </a:p>
          <a:p>
            <a:pPr>
              <a:buNone/>
            </a:pPr>
            <a:r>
              <a:rPr lang="en-US" dirty="0"/>
              <a:t>Identification of risks</a:t>
            </a:r>
          </a:p>
          <a:p>
            <a:pPr>
              <a:buNone/>
            </a:pPr>
            <a:r>
              <a:rPr lang="en-US" dirty="0"/>
              <a:t>General conditions </a:t>
            </a:r>
            <a:r>
              <a:rPr lang="en-US"/>
              <a:t>of contract (GCC)</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b="1" u="sng" dirty="0"/>
              <a:t>Tendering &amp; Selection of Contractor</a:t>
            </a:r>
          </a:p>
          <a:p>
            <a:pPr>
              <a:buFont typeface="Wingdings" pitchFamily="2" charset="2"/>
              <a:buChar char="q"/>
            </a:pPr>
            <a:r>
              <a:rPr lang="en-US" dirty="0"/>
              <a:t> GCC lists provisions to protect against uncertainties arising in the normal course of work, presuming that the parties entering into a contract are competent technically, financially and managerially</a:t>
            </a:r>
          </a:p>
          <a:p>
            <a:pPr>
              <a:buFont typeface="Wingdings" pitchFamily="2" charset="2"/>
              <a:buChar char="q"/>
            </a:pPr>
            <a:r>
              <a:rPr lang="en-US" dirty="0"/>
              <a:t> A well laid out procedure for prequalification of contractors and tendering can resolve this uncertainty. Such a procedure is known as </a:t>
            </a:r>
            <a:r>
              <a:rPr lang="en-US" i="1" dirty="0"/>
              <a:t>tendering procedure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lstStyle/>
          <a:p>
            <a:r>
              <a:rPr lang="en-US" dirty="0"/>
              <a:t>Responsibility – Moral obligation to produce results</a:t>
            </a:r>
          </a:p>
          <a:p>
            <a:pPr algn="just"/>
            <a:r>
              <a:rPr lang="en-US" dirty="0"/>
              <a:t>Responsibility is an attitude of mind which cannot be passed on in writing; and to that extent the delegator, whatever authority he may pass on, will still be responsible for the tasks </a:t>
            </a:r>
          </a:p>
          <a:p>
            <a:pPr algn="just"/>
            <a:r>
              <a:rPr lang="en-US" dirty="0"/>
              <a:t>Hence, responsibility cannot be delegated</a:t>
            </a:r>
          </a:p>
          <a:p>
            <a:pPr algn="just"/>
            <a:r>
              <a:rPr lang="en-US" dirty="0"/>
              <a:t>Accountability -  Authority has to be used for a cause, it must be made accountable</a:t>
            </a:r>
          </a:p>
          <a:p>
            <a:pPr algn="just">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idx="1"/>
          </p:nvPr>
        </p:nvSpPr>
        <p:spPr/>
        <p:txBody>
          <a:bodyPr>
            <a:normAutofit fontScale="77500" lnSpcReduction="20000"/>
          </a:bodyPr>
          <a:lstStyle/>
          <a:p>
            <a:pPr lvl="0"/>
            <a:r>
              <a:rPr lang="en-US" b="1" dirty="0"/>
              <a:t>Project Management: </a:t>
            </a:r>
            <a:r>
              <a:rPr lang="en-US" dirty="0"/>
              <a:t>Choudhry S., Tata McGraw-Hill, 2010</a:t>
            </a:r>
          </a:p>
          <a:p>
            <a:pPr lvl="0"/>
            <a:r>
              <a:rPr lang="en-US" b="1" dirty="0"/>
              <a:t>Projects</a:t>
            </a:r>
            <a:r>
              <a:rPr lang="en-US" dirty="0"/>
              <a:t>: </a:t>
            </a:r>
            <a:r>
              <a:rPr lang="en-US" b="1" dirty="0"/>
              <a:t>Planning, Analysis, Financing, Implementation, and Review</a:t>
            </a:r>
            <a:r>
              <a:rPr lang="en-US" dirty="0"/>
              <a:t> - </a:t>
            </a:r>
            <a:r>
              <a:rPr lang="en-US" b="1" dirty="0"/>
              <a:t> </a:t>
            </a:r>
            <a:r>
              <a:rPr lang="en-US" dirty="0" err="1"/>
              <a:t>Prasanna</a:t>
            </a:r>
            <a:r>
              <a:rPr lang="en-US" dirty="0"/>
              <a:t> Chandra, 5</a:t>
            </a:r>
            <a:r>
              <a:rPr lang="en-US" baseline="30000" dirty="0"/>
              <a:t>th</a:t>
            </a:r>
            <a:r>
              <a:rPr lang="en-US" dirty="0"/>
              <a:t> edition, Tata McGraw-Hill publishing company limited, 2005</a:t>
            </a:r>
          </a:p>
          <a:p>
            <a:pPr lvl="0"/>
            <a:r>
              <a:rPr lang="en-US" b="1" dirty="0"/>
              <a:t>Project management a system approach to planning scheduling and controlling</a:t>
            </a:r>
            <a:r>
              <a:rPr lang="en-US" dirty="0"/>
              <a:t>- Harold </a:t>
            </a:r>
            <a:r>
              <a:rPr lang="en-US" dirty="0" err="1"/>
              <a:t>Kerzner</a:t>
            </a:r>
            <a:r>
              <a:rPr lang="en-US" dirty="0"/>
              <a:t>, CBS Publisher and distributors, 2002.</a:t>
            </a:r>
          </a:p>
          <a:p>
            <a:pPr lvl="0"/>
            <a:r>
              <a:rPr lang="en-US" b="1" dirty="0"/>
              <a:t>A management guide to PERT and CPM</a:t>
            </a:r>
            <a:r>
              <a:rPr lang="en-US" dirty="0"/>
              <a:t>- WEIST and Levy Eastern Economy  of PH 2002.</a:t>
            </a:r>
          </a:p>
          <a:p>
            <a:pPr lvl="0"/>
            <a:r>
              <a:rPr lang="en-US" dirty="0"/>
              <a:t>T R </a:t>
            </a:r>
            <a:r>
              <a:rPr lang="en-US" dirty="0" err="1"/>
              <a:t>Banga</a:t>
            </a:r>
            <a:r>
              <a:rPr lang="en-US" dirty="0"/>
              <a:t>, N K Agarwal and S C Sharma</a:t>
            </a:r>
            <a:r>
              <a:rPr lang="en-US" b="1" dirty="0"/>
              <a:t> -Industrial engineering and Management Sciences</a:t>
            </a:r>
            <a:r>
              <a:rPr lang="en-US" dirty="0"/>
              <a:t>, -Khanna Publishers </a:t>
            </a:r>
          </a:p>
          <a:p>
            <a:pPr marL="0" indent="0">
              <a:buNone/>
            </a:pPr>
            <a:endParaRPr lang="en-IN" dirty="0"/>
          </a:p>
        </p:txBody>
      </p:sp>
    </p:spTree>
    <p:extLst>
      <p:ext uri="{BB962C8B-B14F-4D97-AF65-F5344CB8AC3E}">
        <p14:creationId xmlns:p14="http://schemas.microsoft.com/office/powerpoint/2010/main" val="2970128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lstStyle/>
          <a:p>
            <a:pPr>
              <a:buNone/>
            </a:pPr>
            <a:r>
              <a:rPr lang="en-US" dirty="0">
                <a:solidFill>
                  <a:srgbClr val="7030A0"/>
                </a:solidFill>
              </a:rPr>
              <a:t>When to Delegate?</a:t>
            </a:r>
          </a:p>
          <a:p>
            <a:pPr>
              <a:buFontTx/>
              <a:buChar char="-"/>
            </a:pPr>
            <a:r>
              <a:rPr lang="en-US" dirty="0"/>
              <a:t>Overburdened and cannot handle all the tasks in the required time  though one has the know-how</a:t>
            </a:r>
          </a:p>
          <a:p>
            <a:pPr>
              <a:buFontTx/>
              <a:buChar char="-"/>
            </a:pPr>
            <a:r>
              <a:rPr lang="en-US" dirty="0"/>
              <a:t>Does not have the know-how and is not interested in building up the same as it may not be of any use in future</a:t>
            </a:r>
          </a:p>
          <a:p>
            <a:pPr>
              <a:buFontTx/>
              <a:buChar char="-"/>
            </a:pPr>
            <a:r>
              <a:rPr lang="en-US" dirty="0"/>
              <a:t>Job is so specialized that it is either not possible to build up the capability or build it by the time it is needed</a:t>
            </a:r>
          </a:p>
          <a:p>
            <a:pPr>
              <a:buFontTx/>
              <a:buChar char="-"/>
            </a:pPr>
            <a:r>
              <a:rPr lang="en-US" dirty="0"/>
              <a:t>Someone can do it better qualitatively, economically and on time</a:t>
            </a:r>
          </a:p>
          <a:p>
            <a:pPr>
              <a:buFontTx/>
              <a:buChar char="-"/>
            </a:pPr>
            <a:endParaRPr lang="en-US" dirty="0">
              <a:solidFill>
                <a:srgbClr val="7030A0"/>
              </a:solidFill>
            </a:endParaRPr>
          </a:p>
          <a:p>
            <a:pPr>
              <a:buFontTx/>
              <a:buChar char="-"/>
            </a:pPr>
            <a:endParaRPr lang="en-US" dirty="0">
              <a:solidFill>
                <a:srgbClr val="7030A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lstStyle/>
          <a:p>
            <a:pPr>
              <a:buFontTx/>
              <a:buChar char="-"/>
            </a:pPr>
            <a:r>
              <a:rPr lang="en-US" dirty="0"/>
              <a:t>Work is not secret</a:t>
            </a:r>
          </a:p>
          <a:p>
            <a:pPr>
              <a:buFontTx/>
              <a:buChar char="-"/>
            </a:pPr>
            <a:r>
              <a:rPr lang="en-US" dirty="0"/>
              <a:t>The intention is to develop staff or growth of ancillary organizations </a:t>
            </a:r>
          </a:p>
          <a:p>
            <a:pPr>
              <a:buFontTx/>
              <a:buChar char="-"/>
            </a:pPr>
            <a:r>
              <a:rPr lang="en-US" dirty="0"/>
              <a:t>The work is routine and the delegator’s time can be more effectively utilized by diverting his attention from routine areas</a:t>
            </a:r>
          </a:p>
          <a:p>
            <a:pPr>
              <a:buNone/>
            </a:pPr>
            <a:r>
              <a:rPr lang="en-US" dirty="0">
                <a:solidFill>
                  <a:srgbClr val="7030A0"/>
                </a:solidFill>
              </a:rPr>
              <a:t>How to Delegate?</a:t>
            </a:r>
          </a:p>
          <a:p>
            <a:pPr algn="just">
              <a:buFontTx/>
              <a:buChar char="-"/>
            </a:pPr>
            <a:r>
              <a:rPr lang="en-US" dirty="0"/>
              <a:t>The delegate must be given a complete picture of what he has to do, how to do it and how much authority he has to get it done</a:t>
            </a:r>
          </a:p>
          <a:p>
            <a:pPr algn="just">
              <a:buFontTx/>
              <a:buChar char="-"/>
            </a:pPr>
            <a:r>
              <a:rPr lang="en-US" dirty="0" err="1"/>
              <a:t>Delegatee</a:t>
            </a:r>
            <a:r>
              <a:rPr lang="en-US" dirty="0"/>
              <a:t> must accept the responsibility</a:t>
            </a:r>
          </a:p>
          <a:p>
            <a:pPr>
              <a:buFontTx/>
              <a:buChar cha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lstStyle/>
          <a:p>
            <a:pPr>
              <a:buFontTx/>
              <a:buChar char="-"/>
            </a:pPr>
            <a:r>
              <a:rPr lang="en-US" dirty="0"/>
              <a:t>Delegation involves certain amount of bargaining</a:t>
            </a:r>
          </a:p>
          <a:p>
            <a:pPr>
              <a:buFontTx/>
              <a:buChar char="-"/>
            </a:pPr>
            <a:r>
              <a:rPr lang="en-US" dirty="0"/>
              <a:t>If delegation is not made properly it may boomerang on the delegator</a:t>
            </a:r>
          </a:p>
          <a:p>
            <a:pPr>
              <a:buNone/>
            </a:pPr>
            <a:r>
              <a:rPr lang="en-US" dirty="0">
                <a:solidFill>
                  <a:srgbClr val="7030A0"/>
                </a:solidFill>
              </a:rPr>
              <a:t>Project Manager’s Authority</a:t>
            </a:r>
          </a:p>
          <a:p>
            <a:r>
              <a:rPr lang="en-US" dirty="0"/>
              <a:t>Project Scope</a:t>
            </a:r>
          </a:p>
          <a:p>
            <a:r>
              <a:rPr lang="en-US" dirty="0"/>
              <a:t>Project Goals</a:t>
            </a:r>
          </a:p>
          <a:p>
            <a:r>
              <a:rPr lang="en-US" dirty="0"/>
              <a:t>Project execution mode</a:t>
            </a:r>
          </a:p>
          <a:p>
            <a:r>
              <a:rPr lang="en-US" dirty="0"/>
              <a:t>Project organization</a:t>
            </a:r>
          </a:p>
          <a:p>
            <a:r>
              <a:rPr lang="en-US" dirty="0"/>
              <a:t>Project purchase</a:t>
            </a:r>
          </a:p>
          <a:p>
            <a:r>
              <a:rPr lang="en-US" dirty="0"/>
              <a:t>Contracts, contractors and consultants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lstStyle/>
          <a:p>
            <a:r>
              <a:rPr lang="en-US" dirty="0"/>
              <a:t>Project technical performance</a:t>
            </a:r>
          </a:p>
          <a:p>
            <a:r>
              <a:rPr lang="en-US" dirty="0"/>
              <a:t>Project schedules and budgets</a:t>
            </a:r>
          </a:p>
          <a:p>
            <a:r>
              <a:rPr lang="en-US" dirty="0"/>
              <a:t>Fund and other resources</a:t>
            </a:r>
          </a:p>
          <a:p>
            <a:r>
              <a:rPr lang="en-US" dirty="0"/>
              <a:t>Project personnel</a:t>
            </a:r>
          </a:p>
          <a:p>
            <a:r>
              <a:rPr lang="en-US" dirty="0"/>
              <a:t>Public/Shareholders</a:t>
            </a:r>
          </a:p>
          <a:p>
            <a:r>
              <a:rPr lang="en-US" dirty="0"/>
              <a:t>Project environment</a:t>
            </a:r>
          </a:p>
          <a:p>
            <a:r>
              <a:rPr lang="en-US" dirty="0"/>
              <a:t>Management systems and procedure</a:t>
            </a:r>
          </a:p>
          <a:p>
            <a:r>
              <a:rPr lang="en-US" dirty="0"/>
              <a:t>Project performance review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dirty="0"/>
              <a:t>Project Organization</a:t>
            </a:r>
          </a:p>
        </p:txBody>
      </p:sp>
      <p:pic>
        <p:nvPicPr>
          <p:cNvPr id="4" name="Picture 2"/>
          <p:cNvPicPr>
            <a:picLocks noChangeAspect="1" noChangeArrowheads="1"/>
          </p:cNvPicPr>
          <p:nvPr/>
        </p:nvPicPr>
        <p:blipFill>
          <a:blip r:embed="rId2"/>
          <a:srcRect/>
          <a:stretch>
            <a:fillRect/>
          </a:stretch>
        </p:blipFill>
        <p:spPr bwMode="auto">
          <a:xfrm>
            <a:off x="304800" y="914400"/>
            <a:ext cx="8077200" cy="539946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3400" y="381000"/>
            <a:ext cx="7944474" cy="5638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581</TotalTime>
  <Words>1450</Words>
  <Application>Microsoft Office PowerPoint</Application>
  <PresentationFormat>On-screen Show (4:3)</PresentationFormat>
  <Paragraphs>127</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Wingdings</vt:lpstr>
      <vt:lpstr>Office Theme</vt:lpstr>
      <vt:lpstr>Organizing Human Resources and Contracting</vt:lpstr>
      <vt:lpstr>PowerPoint Presentation</vt:lpstr>
      <vt:lpstr>PowerPoint Presentation</vt:lpstr>
      <vt:lpstr>PowerPoint Presentation</vt:lpstr>
      <vt:lpstr>PowerPoint Presentation</vt:lpstr>
      <vt:lpstr>PowerPoint Presentation</vt:lpstr>
      <vt:lpstr>PowerPoint Presentation</vt:lpstr>
      <vt:lpstr>Project Organization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Business Contracts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Reimbursement</dc:title>
  <dc:creator>SHOBHA IEM</dc:creator>
  <cp:lastModifiedBy>msrit msrit</cp:lastModifiedBy>
  <cp:revision>71</cp:revision>
  <dcterms:created xsi:type="dcterms:W3CDTF">2013-09-19T06:56:24Z</dcterms:created>
  <dcterms:modified xsi:type="dcterms:W3CDTF">2020-10-07T09:30:07Z</dcterms:modified>
</cp:coreProperties>
</file>