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italic.fntdata"/><Relationship Id="rId6" Type="http://schemas.openxmlformats.org/officeDocument/2006/relationships/slide" Target="slides/slide2.xml"/><Relationship Id="rId18"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121d47fec_7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121d47fec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121d47fec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121d47fe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121d47fec_7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121d47fec_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121d47fec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121d47fe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121d47f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31121d47fe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121d47fec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121d47fe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121d47fe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121d47fe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121d47fec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121d47fe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121d47fec_7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121d47fec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Century Gothic"/>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128404" y="3564467"/>
            <a:ext cx="8637072" cy="1071095"/>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1127124" y="329307"/>
            <a:ext cx="5943668"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9924392" y="134930"/>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20" name="Google Shape;20;p2"/>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rot="5400000">
            <a:off x="4284620" y="-982580"/>
            <a:ext cx="3294576"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11"/>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88" name="Google Shape;88;p11"/>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7602635"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2714741"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12"/>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95" name="Google Shape;95;p12"/>
          <p:cNvPicPr preferRelativeResize="0"/>
          <p:nvPr/>
        </p:nvPicPr>
        <p:blipFill rotWithShape="1">
          <a:blip r:embed="rId2">
            <a:alphaModFix/>
          </a:blip>
          <a:srcRect b="36435" l="-115" r="59214" t="0"/>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3"/>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27" name="Google Shape;27;p3"/>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1129167" y="1756129"/>
            <a:ext cx="8619060" cy="20500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Century Gothic"/>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1129166" y="3806195"/>
            <a:ext cx="8619060"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4"/>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34" name="Google Shape;34;p4"/>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1131052" y="958037"/>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1129166" y="2165621"/>
            <a:ext cx="4645152" cy="32938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5"/>
          <p:cNvSpPr txBox="1"/>
          <p:nvPr>
            <p:ph idx="2" type="body"/>
          </p:nvPr>
        </p:nvSpPr>
        <p:spPr>
          <a:xfrm>
            <a:off x="6095606" y="2171769"/>
            <a:ext cx="4645152" cy="328709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5"/>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42" name="Google Shape;42;p5"/>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129166" y="953336"/>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129166" y="2169727"/>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6"/>
          <p:cNvSpPr txBox="1"/>
          <p:nvPr>
            <p:ph idx="2" type="body"/>
          </p:nvPr>
        </p:nvSpPr>
        <p:spPr>
          <a:xfrm>
            <a:off x="1129166" y="2974448"/>
            <a:ext cx="4645152" cy="24938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6"/>
          <p:cNvSpPr txBox="1"/>
          <p:nvPr>
            <p:ph idx="3" type="body"/>
          </p:nvPr>
        </p:nvSpPr>
        <p:spPr>
          <a:xfrm>
            <a:off x="6094337" y="2173181"/>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6"/>
          <p:cNvSpPr txBox="1"/>
          <p:nvPr>
            <p:ph idx="4" type="body"/>
          </p:nvPr>
        </p:nvSpPr>
        <p:spPr>
          <a:xfrm>
            <a:off x="6094337" y="2971669"/>
            <a:ext cx="4645152" cy="248719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6"/>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52" name="Google Shape;52;p6"/>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58" name="Google Shape;58;p7"/>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1124291" y="952578"/>
            <a:ext cx="3275013" cy="232217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4723334" y="952578"/>
            <a:ext cx="6012470" cy="4505221"/>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9"/>
          <p:cNvSpPr txBox="1"/>
          <p:nvPr>
            <p:ph idx="2" type="body"/>
          </p:nvPr>
        </p:nvSpPr>
        <p:spPr>
          <a:xfrm>
            <a:off x="1124291" y="3274754"/>
            <a:ext cx="3275013" cy="217891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9"/>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70" name="Google Shape;70;p9"/>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262626"/>
                </a:gs>
                <a:gs pos="100000">
                  <a:srgbClr val="0C0C0C"/>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0"/>
          <p:cNvSpPr txBox="1"/>
          <p:nvPr>
            <p:ph type="title"/>
          </p:nvPr>
        </p:nvSpPr>
        <p:spPr>
          <a:xfrm>
            <a:off x="1129124" y="1129513"/>
            <a:ext cx="5854872" cy="1924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p:nvPr>
            <p:ph idx="2" type="pic"/>
          </p:nvPr>
        </p:nvSpPr>
        <p:spPr>
          <a:xfrm>
            <a:off x="8124389" y="1122542"/>
            <a:ext cx="2791171" cy="3866327"/>
          </a:xfrm>
          <a:prstGeom prst="rect">
            <a:avLst/>
          </a:prstGeom>
          <a:solidFill>
            <a:srgbClr val="D8D8D8"/>
          </a:solidFill>
          <a:ln>
            <a:noFill/>
          </a:ln>
        </p:spPr>
      </p:sp>
      <p:sp>
        <p:nvSpPr>
          <p:cNvPr id="77" name="Google Shape;77;p10"/>
          <p:cNvSpPr txBox="1"/>
          <p:nvPr>
            <p:ph idx="1" type="body"/>
          </p:nvPr>
        </p:nvSpPr>
        <p:spPr>
          <a:xfrm>
            <a:off x="1128247" y="3053721"/>
            <a:ext cx="5846486" cy="209601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10"/>
          <p:cNvSpPr txBox="1"/>
          <p:nvPr>
            <p:ph idx="10" type="dt"/>
          </p:nvPr>
        </p:nvSpPr>
        <p:spPr>
          <a:xfrm>
            <a:off x="1125300" y="5469856"/>
            <a:ext cx="5849605"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1125300" y="318640"/>
            <a:ext cx="4877818"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6176794"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81" name="Google Shape;81;p10"/>
          <p:cNvPicPr preferRelativeResize="0"/>
          <p:nvPr/>
        </p:nvPicPr>
        <p:blipFill rotWithShape="1">
          <a:blip r:embed="rId2">
            <a:alphaModFix/>
          </a:blip>
          <a:srcRect b="36564" l="-115" r="48548" t="47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8F8F8"/>
            </a:gs>
          </a:gsLst>
          <a:path path="circle">
            <a:fillToRect b="50%" l="50%" r="50%" t="50%"/>
          </a:path>
          <a:tileRect/>
        </a:gra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1538" l="0" r="0" t="1538"/>
          <a:stretch/>
        </p:blipFill>
        <p:spPr>
          <a:xfrm>
            <a:off x="0" y="6119336"/>
            <a:ext cx="12192000" cy="742950"/>
          </a:xfrm>
          <a:prstGeom prst="rect">
            <a:avLst/>
          </a:prstGeom>
          <a:noFill/>
          <a:ln>
            <a:noFill/>
          </a:ln>
        </p:spPr>
      </p:pic>
      <p:sp>
        <p:nvSpPr>
          <p:cNvPr id="7" name="Google Shape;7;p1"/>
          <p:cNvSpPr/>
          <p:nvPr/>
        </p:nvSpPr>
        <p:spPr>
          <a:xfrm>
            <a:off x="0" y="468769"/>
            <a:ext cx="12192000" cy="5647024"/>
          </a:xfrm>
          <a:prstGeom prst="rect">
            <a:avLst/>
          </a:prstGeom>
          <a:gradFill>
            <a:gsLst>
              <a:gs pos="0">
                <a:srgbClr val="DCDCE0">
                  <a:alpha val="0"/>
                </a:srgbClr>
              </a:gs>
              <a:gs pos="100000">
                <a:srgbClr val="DDDDE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 name="Google Shape;8;p1"/>
          <p:cNvCxnSpPr/>
          <p:nvPr/>
        </p:nvCxnSpPr>
        <p:spPr>
          <a:xfrm>
            <a:off x="0" y="6121269"/>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9" name="Google Shape;9;p1"/>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entury Gothic"/>
              <a:buNone/>
              <a:defRPr b="0" i="0" sz="32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entury Gothic"/>
                <a:ea typeface="Century Gothic"/>
                <a:cs typeface="Century Gothic"/>
                <a:sym typeface="Century Gothic"/>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9pPr>
          </a:lstStyle>
          <a:p/>
        </p:txBody>
      </p:sp>
      <p:sp>
        <p:nvSpPr>
          <p:cNvPr id="11" name="Google Shape;11;p1"/>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2" name="Google Shape;12;p1"/>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8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8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8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8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8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8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8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1128403" y="945913"/>
            <a:ext cx="8882863" cy="1071095"/>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HEALTHCARE ASSISTANT</a:t>
            </a:r>
            <a:endParaRPr/>
          </a:p>
        </p:txBody>
      </p:sp>
      <p:sp>
        <p:nvSpPr>
          <p:cNvPr id="101" name="Google Shape;101;p13"/>
          <p:cNvSpPr txBox="1"/>
          <p:nvPr>
            <p:ph idx="1" type="subTitle"/>
          </p:nvPr>
        </p:nvSpPr>
        <p:spPr>
          <a:xfrm>
            <a:off x="1128404" y="3564467"/>
            <a:ext cx="8637072" cy="234762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rPr lang="en-US"/>
              <a:t>TEAM MEMBERS:</a:t>
            </a:r>
            <a:endParaRPr/>
          </a:p>
          <a:p>
            <a:pPr indent="0" lvl="0" marL="0" rtl="0" algn="l">
              <a:lnSpc>
                <a:spcPct val="100000"/>
              </a:lnSpc>
              <a:spcBef>
                <a:spcPts val="1000"/>
              </a:spcBef>
              <a:spcAft>
                <a:spcPts val="0"/>
              </a:spcAft>
              <a:buSzPts val="1800"/>
              <a:buNone/>
            </a:pPr>
            <a:r>
              <a:rPr lang="en-US"/>
              <a:t>Danish Faizan Mohammed &lt;dmohammed2@hawk.iit.edu&gt; A20561062</a:t>
            </a:r>
            <a:endParaRPr/>
          </a:p>
          <a:p>
            <a:pPr indent="0" lvl="0" marL="0" rtl="0" algn="l">
              <a:lnSpc>
                <a:spcPct val="100000"/>
              </a:lnSpc>
              <a:spcBef>
                <a:spcPts val="1000"/>
              </a:spcBef>
              <a:spcAft>
                <a:spcPts val="0"/>
              </a:spcAft>
              <a:buSzPts val="1800"/>
              <a:buNone/>
            </a:pPr>
            <a:r>
              <a:rPr lang="en-US"/>
              <a:t>Syed Mujtaba Hussain LNU, &lt;s11@hawk.iit.edu&gt; A20552291</a:t>
            </a:r>
            <a:endParaRPr/>
          </a:p>
          <a:p>
            <a:pPr indent="0" lvl="0" marL="0" rtl="0" algn="l">
              <a:lnSpc>
                <a:spcPct val="100000"/>
              </a:lnSpc>
              <a:spcBef>
                <a:spcPts val="1000"/>
              </a:spcBef>
              <a:spcAft>
                <a:spcPts val="0"/>
              </a:spcAft>
              <a:buSzPts val="1800"/>
              <a:buNone/>
            </a:pPr>
            <a:r>
              <a:rPr lang="en-US"/>
              <a:t>Krut Patel &lt;kpatel172@hawk.iit.edu&gt; A20527993</a:t>
            </a:r>
            <a:endParaRPr/>
          </a:p>
          <a:p>
            <a:pPr indent="0" lvl="0" marL="0" rtl="0" algn="l">
              <a:lnSpc>
                <a:spcPct val="100000"/>
              </a:lnSpc>
              <a:spcBef>
                <a:spcPts val="1000"/>
              </a:spcBef>
              <a:spcAft>
                <a:spcPts val="0"/>
              </a:spcAft>
              <a:buSzPts val="1800"/>
              <a:buNone/>
            </a:pPr>
            <a:r>
              <a:rPr lang="en-US"/>
              <a:t>Ashrafhusen Arifbhai Raj &lt;araj11@hawk.iit.edu&gt; A20560969</a:t>
            </a:r>
            <a:endParaRPr/>
          </a:p>
        </p:txBody>
      </p:sp>
      <p:sp>
        <p:nvSpPr>
          <p:cNvPr id="102" name="Google Shape;102;p13"/>
          <p:cNvSpPr txBox="1"/>
          <p:nvPr/>
        </p:nvSpPr>
        <p:spPr>
          <a:xfrm>
            <a:off x="1197205" y="2236739"/>
            <a:ext cx="577863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SOFTWARE PROJECT MANAGEMENT</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DATE: 10/11/2024</a:t>
            </a:r>
            <a:endParaRPr sz="1800">
              <a:solidFill>
                <a:schemeClr val="dk1"/>
              </a:solidFill>
              <a:latin typeface="Century Gothic"/>
              <a:ea typeface="Century Gothic"/>
              <a:cs typeface="Century Gothic"/>
              <a:sym typeface="Century Gothic"/>
            </a:endParaRPr>
          </a:p>
        </p:txBody>
      </p:sp>
      <p:sp>
        <p:nvSpPr>
          <p:cNvPr id="103" name="Google Shape;103;p13"/>
          <p:cNvSpPr txBox="1"/>
          <p:nvPr/>
        </p:nvSpPr>
        <p:spPr>
          <a:xfrm>
            <a:off x="1197205" y="2970367"/>
            <a:ext cx="57786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FINAL PROJECT (PHASE - II)</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1130270" y="95332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2" name="Google Shape;162;p22"/>
          <p:cNvSpPr txBox="1"/>
          <p:nvPr>
            <p:ph idx="1" type="body"/>
          </p:nvPr>
        </p:nvSpPr>
        <p:spPr>
          <a:xfrm>
            <a:off x="1130270" y="2171769"/>
            <a:ext cx="9603300" cy="329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3" name="Google Shape;163;p22"/>
          <p:cNvPicPr preferRelativeResize="0"/>
          <p:nvPr/>
        </p:nvPicPr>
        <p:blipFill>
          <a:blip r:embed="rId3">
            <a:alphaModFix/>
          </a:blip>
          <a:stretch>
            <a:fillRect/>
          </a:stretch>
        </p:blipFill>
        <p:spPr>
          <a:xfrm>
            <a:off x="300738" y="377350"/>
            <a:ext cx="11590524" cy="528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1130270" y="95332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ANALYSIS-AUTOGEN</a:t>
            </a:r>
            <a:endParaRPr/>
          </a:p>
        </p:txBody>
      </p:sp>
      <p:sp>
        <p:nvSpPr>
          <p:cNvPr id="169" name="Google Shape;169;p23"/>
          <p:cNvSpPr txBox="1"/>
          <p:nvPr>
            <p:ph idx="1" type="body"/>
          </p:nvPr>
        </p:nvSpPr>
        <p:spPr>
          <a:xfrm>
            <a:off x="1177500" y="1508650"/>
            <a:ext cx="5103300" cy="3967200"/>
          </a:xfrm>
          <a:prstGeom prst="rect">
            <a:avLst/>
          </a:prstGeom>
        </p:spPr>
        <p:txBody>
          <a:bodyPr anchorCtr="0" anchor="t" bIns="45700" lIns="91425" spcFirstLastPara="1" rIns="91425" wrap="square" tIns="45700">
            <a:normAutofit fontScale="85000" lnSpcReduction="20000"/>
          </a:bodyPr>
          <a:lstStyle/>
          <a:p>
            <a:pPr indent="0" lvl="0" marL="0" rtl="0" algn="l">
              <a:lnSpc>
                <a:spcPct val="115000"/>
              </a:lnSpc>
              <a:spcBef>
                <a:spcPts val="1400"/>
              </a:spcBef>
              <a:spcAft>
                <a:spcPts val="0"/>
              </a:spcAft>
              <a:buClr>
                <a:schemeClr val="dk1"/>
              </a:buClr>
              <a:buSzPct val="84615"/>
              <a:buFont typeface="Arial"/>
              <a:buNone/>
            </a:pPr>
            <a:r>
              <a:rPr b="1" lang="en-US" sz="1300">
                <a:latin typeface="Arial"/>
                <a:ea typeface="Arial"/>
                <a:cs typeface="Arial"/>
                <a:sym typeface="Arial"/>
              </a:rPr>
              <a:t>Run 1: Estimated SLOC for Sprint 1</a:t>
            </a:r>
            <a:endParaRPr b="1" sz="1300">
              <a:latin typeface="Arial"/>
              <a:ea typeface="Arial"/>
              <a:cs typeface="Arial"/>
              <a:sym typeface="Arial"/>
            </a:endParaRPr>
          </a:p>
          <a:p>
            <a:pPr indent="-287972" lvl="0" marL="457200" rtl="0" algn="l">
              <a:lnSpc>
                <a:spcPct val="115000"/>
              </a:lnSpc>
              <a:spcBef>
                <a:spcPts val="1200"/>
              </a:spcBef>
              <a:spcAft>
                <a:spcPts val="0"/>
              </a:spcAft>
              <a:buClr>
                <a:schemeClr val="dk1"/>
              </a:buClr>
              <a:buSzPct val="100000"/>
              <a:buChar char="●"/>
            </a:pPr>
            <a:r>
              <a:rPr b="1" lang="en-US" sz="1100">
                <a:latin typeface="Arial"/>
                <a:ea typeface="Arial"/>
                <a:cs typeface="Arial"/>
                <a:sym typeface="Arial"/>
              </a:rPr>
              <a:t>Registration Form Implementation:</a:t>
            </a:r>
            <a:r>
              <a:rPr lang="en-US" sz="1100">
                <a:latin typeface="Arial"/>
                <a:ea typeface="Arial"/>
                <a:cs typeface="Arial"/>
                <a:sym typeface="Arial"/>
              </a:rPr>
              <a:t> 200 SLOC</a:t>
            </a:r>
            <a:endParaRPr sz="1100">
              <a:latin typeface="Arial"/>
              <a:ea typeface="Arial"/>
              <a:cs typeface="Arial"/>
              <a:sym typeface="Arial"/>
            </a:endParaRPr>
          </a:p>
          <a:p>
            <a:pPr indent="-287972" lvl="0" marL="457200" rtl="0" algn="l">
              <a:lnSpc>
                <a:spcPct val="115000"/>
              </a:lnSpc>
              <a:spcBef>
                <a:spcPts val="0"/>
              </a:spcBef>
              <a:spcAft>
                <a:spcPts val="0"/>
              </a:spcAft>
              <a:buClr>
                <a:schemeClr val="dk1"/>
              </a:buClr>
              <a:buSzPct val="100000"/>
              <a:buChar char="●"/>
            </a:pPr>
            <a:r>
              <a:rPr b="1" lang="en-US" sz="1100">
                <a:latin typeface="Arial"/>
                <a:ea typeface="Arial"/>
                <a:cs typeface="Arial"/>
                <a:sym typeface="Arial"/>
              </a:rPr>
              <a:t>Database Integration:</a:t>
            </a:r>
            <a:r>
              <a:rPr lang="en-US" sz="1100">
                <a:latin typeface="Arial"/>
                <a:ea typeface="Arial"/>
                <a:cs typeface="Arial"/>
                <a:sym typeface="Arial"/>
              </a:rPr>
              <a:t> 250 SLOC</a:t>
            </a:r>
            <a:endParaRPr sz="1100">
              <a:latin typeface="Arial"/>
              <a:ea typeface="Arial"/>
              <a:cs typeface="Arial"/>
              <a:sym typeface="Arial"/>
            </a:endParaRPr>
          </a:p>
          <a:p>
            <a:pPr indent="-287972" lvl="0" marL="457200" rtl="0" algn="l">
              <a:lnSpc>
                <a:spcPct val="115000"/>
              </a:lnSpc>
              <a:spcBef>
                <a:spcPts val="0"/>
              </a:spcBef>
              <a:spcAft>
                <a:spcPts val="0"/>
              </a:spcAft>
              <a:buClr>
                <a:schemeClr val="dk1"/>
              </a:buClr>
              <a:buSzPct val="100000"/>
              <a:buChar char="●"/>
            </a:pPr>
            <a:r>
              <a:rPr b="1" lang="en-US" sz="1100">
                <a:latin typeface="Arial"/>
                <a:ea typeface="Arial"/>
                <a:cs typeface="Arial"/>
                <a:sym typeface="Arial"/>
              </a:rPr>
              <a:t>Email Confirmation Handling:</a:t>
            </a:r>
            <a:r>
              <a:rPr lang="en-US" sz="1100">
                <a:latin typeface="Arial"/>
                <a:ea typeface="Arial"/>
                <a:cs typeface="Arial"/>
                <a:sym typeface="Arial"/>
              </a:rPr>
              <a:t> 350 SLOC</a:t>
            </a:r>
            <a:endParaRPr sz="1100">
              <a:latin typeface="Arial"/>
              <a:ea typeface="Arial"/>
              <a:cs typeface="Arial"/>
              <a:sym typeface="Arial"/>
            </a:endParaRPr>
          </a:p>
          <a:p>
            <a:pPr indent="-287972" lvl="0" marL="457200" rtl="0" algn="l">
              <a:lnSpc>
                <a:spcPct val="115000"/>
              </a:lnSpc>
              <a:spcBef>
                <a:spcPts val="0"/>
              </a:spcBef>
              <a:spcAft>
                <a:spcPts val="0"/>
              </a:spcAft>
              <a:buClr>
                <a:schemeClr val="dk1"/>
              </a:buClr>
              <a:buSzPct val="100000"/>
              <a:buChar char="●"/>
            </a:pPr>
            <a:r>
              <a:rPr b="1" lang="en-US" sz="1100">
                <a:latin typeface="Arial"/>
                <a:ea typeface="Arial"/>
                <a:cs typeface="Arial"/>
                <a:sym typeface="Arial"/>
              </a:rPr>
              <a:t>Error Handling &amp; User Messaging:</a:t>
            </a:r>
            <a:r>
              <a:rPr lang="en-US" sz="1100">
                <a:latin typeface="Arial"/>
                <a:ea typeface="Arial"/>
                <a:cs typeface="Arial"/>
                <a:sym typeface="Arial"/>
              </a:rPr>
              <a:t> 150 SLOC</a:t>
            </a:r>
            <a:endParaRPr sz="1100">
              <a:latin typeface="Arial"/>
              <a:ea typeface="Arial"/>
              <a:cs typeface="Arial"/>
              <a:sym typeface="Arial"/>
            </a:endParaRPr>
          </a:p>
          <a:p>
            <a:pPr indent="-287972" lvl="0" marL="457200" rtl="0" algn="l">
              <a:lnSpc>
                <a:spcPct val="115000"/>
              </a:lnSpc>
              <a:spcBef>
                <a:spcPts val="0"/>
              </a:spcBef>
              <a:spcAft>
                <a:spcPts val="0"/>
              </a:spcAft>
              <a:buClr>
                <a:schemeClr val="dk1"/>
              </a:buClr>
              <a:buSzPct val="100000"/>
              <a:buChar char="●"/>
            </a:pPr>
            <a:r>
              <a:rPr b="1" lang="en-US" sz="1100">
                <a:latin typeface="Arial"/>
                <a:ea typeface="Arial"/>
                <a:cs typeface="Arial"/>
                <a:sym typeface="Arial"/>
              </a:rPr>
              <a:t>Login Form Implementation:</a:t>
            </a:r>
            <a:r>
              <a:rPr lang="en-US" sz="1100">
                <a:latin typeface="Arial"/>
                <a:ea typeface="Arial"/>
                <a:cs typeface="Arial"/>
                <a:sym typeface="Arial"/>
              </a:rPr>
              <a:t> 150 SLOC</a:t>
            </a:r>
            <a:endParaRPr sz="1100">
              <a:latin typeface="Arial"/>
              <a:ea typeface="Arial"/>
              <a:cs typeface="Arial"/>
              <a:sym typeface="Arial"/>
            </a:endParaRPr>
          </a:p>
          <a:p>
            <a:pPr indent="-287972" lvl="0" marL="457200" rtl="0" algn="l">
              <a:lnSpc>
                <a:spcPct val="115000"/>
              </a:lnSpc>
              <a:spcBef>
                <a:spcPts val="0"/>
              </a:spcBef>
              <a:spcAft>
                <a:spcPts val="0"/>
              </a:spcAft>
              <a:buClr>
                <a:schemeClr val="dk1"/>
              </a:buClr>
              <a:buSzPct val="100000"/>
              <a:buChar char="●"/>
            </a:pPr>
            <a:r>
              <a:rPr b="1" lang="en-US" sz="1100">
                <a:latin typeface="Arial"/>
                <a:ea typeface="Arial"/>
                <a:cs typeface="Arial"/>
                <a:sym typeface="Arial"/>
              </a:rPr>
              <a:t>Authentication Process:</a:t>
            </a:r>
            <a:r>
              <a:rPr lang="en-US" sz="1100">
                <a:latin typeface="Arial"/>
                <a:ea typeface="Arial"/>
                <a:cs typeface="Arial"/>
                <a:sym typeface="Arial"/>
              </a:rPr>
              <a:t> 250 SLOC</a:t>
            </a:r>
            <a:endParaRPr sz="1100">
              <a:latin typeface="Arial"/>
              <a:ea typeface="Arial"/>
              <a:cs typeface="Arial"/>
              <a:sym typeface="Arial"/>
            </a:endParaRPr>
          </a:p>
          <a:p>
            <a:pPr indent="-287972" lvl="0" marL="457200" rtl="0" algn="l">
              <a:lnSpc>
                <a:spcPct val="115000"/>
              </a:lnSpc>
              <a:spcBef>
                <a:spcPts val="0"/>
              </a:spcBef>
              <a:spcAft>
                <a:spcPts val="0"/>
              </a:spcAft>
              <a:buClr>
                <a:schemeClr val="dk1"/>
              </a:buClr>
              <a:buSzPct val="100000"/>
              <a:buChar char="●"/>
            </a:pPr>
            <a:r>
              <a:rPr b="1" lang="en-US" sz="1100">
                <a:latin typeface="Arial"/>
                <a:ea typeface="Arial"/>
                <a:cs typeface="Arial"/>
                <a:sym typeface="Arial"/>
              </a:rPr>
              <a:t>Session Management:</a:t>
            </a:r>
            <a:r>
              <a:rPr lang="en-US" sz="1100">
                <a:latin typeface="Arial"/>
                <a:ea typeface="Arial"/>
                <a:cs typeface="Arial"/>
                <a:sym typeface="Arial"/>
              </a:rPr>
              <a:t> 300 SLOC</a:t>
            </a:r>
            <a:endParaRPr sz="1100">
              <a:latin typeface="Arial"/>
              <a:ea typeface="Arial"/>
              <a:cs typeface="Arial"/>
              <a:sym typeface="Arial"/>
            </a:endParaRPr>
          </a:p>
          <a:p>
            <a:pPr indent="-287972" lvl="0" marL="457200" rtl="0" algn="l">
              <a:lnSpc>
                <a:spcPct val="115000"/>
              </a:lnSpc>
              <a:spcBef>
                <a:spcPts val="0"/>
              </a:spcBef>
              <a:spcAft>
                <a:spcPts val="0"/>
              </a:spcAft>
              <a:buClr>
                <a:schemeClr val="dk1"/>
              </a:buClr>
              <a:buSzPct val="100000"/>
              <a:buChar char="●"/>
            </a:pPr>
            <a:r>
              <a:rPr b="1" lang="en-US" sz="1100">
                <a:latin typeface="Arial"/>
                <a:ea typeface="Arial"/>
                <a:cs typeface="Arial"/>
                <a:sym typeface="Arial"/>
              </a:rPr>
              <a:t>Login Failure Handling:</a:t>
            </a:r>
            <a:r>
              <a:rPr lang="en-US" sz="1100">
                <a:latin typeface="Arial"/>
                <a:ea typeface="Arial"/>
                <a:cs typeface="Arial"/>
                <a:sym typeface="Arial"/>
              </a:rPr>
              <a:t> 150 SLOC</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ct val="100000"/>
              <a:buFont typeface="Arial"/>
              <a:buNone/>
            </a:pPr>
            <a:r>
              <a:rPr b="1" lang="en-US" sz="1100">
                <a:latin typeface="Arial"/>
                <a:ea typeface="Arial"/>
                <a:cs typeface="Arial"/>
                <a:sym typeface="Arial"/>
              </a:rPr>
              <a:t>Total Estimated SLOC for Sprint 1: 1800 SLOC</a:t>
            </a:r>
            <a:endParaRPr b="1" sz="1100">
              <a:latin typeface="Arial"/>
              <a:ea typeface="Arial"/>
              <a:cs typeface="Arial"/>
              <a:sym typeface="Arial"/>
            </a:endParaRPr>
          </a:p>
          <a:p>
            <a:pPr indent="0" lvl="0" marL="0" rtl="0" algn="l">
              <a:lnSpc>
                <a:spcPct val="115000"/>
              </a:lnSpc>
              <a:spcBef>
                <a:spcPts val="1400"/>
              </a:spcBef>
              <a:spcAft>
                <a:spcPts val="0"/>
              </a:spcAft>
              <a:buClr>
                <a:schemeClr val="dk1"/>
              </a:buClr>
              <a:buSzPct val="84615"/>
              <a:buFont typeface="Arial"/>
              <a:buNone/>
            </a:pPr>
            <a:r>
              <a:rPr b="1" lang="en-US" sz="1300">
                <a:latin typeface="Arial"/>
                <a:ea typeface="Arial"/>
                <a:cs typeface="Arial"/>
                <a:sym typeface="Arial"/>
              </a:rPr>
              <a:t>Productivity Rate</a:t>
            </a:r>
            <a:endParaRPr b="1" sz="1300">
              <a:latin typeface="Arial"/>
              <a:ea typeface="Arial"/>
              <a:cs typeface="Arial"/>
              <a:sym typeface="Arial"/>
            </a:endParaRPr>
          </a:p>
          <a:p>
            <a:pPr indent="-287972" lvl="0" marL="457200" rtl="0" algn="l">
              <a:lnSpc>
                <a:spcPct val="115000"/>
              </a:lnSpc>
              <a:spcBef>
                <a:spcPts val="1200"/>
              </a:spcBef>
              <a:spcAft>
                <a:spcPts val="0"/>
              </a:spcAft>
              <a:buClr>
                <a:schemeClr val="dk1"/>
              </a:buClr>
              <a:buSzPct val="100000"/>
              <a:buChar char="●"/>
            </a:pPr>
            <a:r>
              <a:rPr lang="en-US" sz="1100">
                <a:latin typeface="Arial"/>
                <a:ea typeface="Arial"/>
                <a:cs typeface="Arial"/>
                <a:sym typeface="Arial"/>
              </a:rPr>
              <a:t>The productivity rate used for calculation in both runs was set at </a:t>
            </a:r>
            <a:r>
              <a:rPr b="1" lang="en-US" sz="1100">
                <a:latin typeface="Arial"/>
                <a:ea typeface="Arial"/>
                <a:cs typeface="Arial"/>
                <a:sym typeface="Arial"/>
              </a:rPr>
              <a:t>50 SLOC per day</a:t>
            </a:r>
            <a:r>
              <a:rPr lang="en-U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1400"/>
              </a:spcBef>
              <a:spcAft>
                <a:spcPts val="0"/>
              </a:spcAft>
              <a:buClr>
                <a:schemeClr val="dk1"/>
              </a:buClr>
              <a:buSzPct val="84615"/>
              <a:buFont typeface="Arial"/>
              <a:buNone/>
            </a:pPr>
            <a:r>
              <a:rPr b="1" lang="en-US" sz="1300">
                <a:latin typeface="Arial"/>
                <a:ea typeface="Arial"/>
                <a:cs typeface="Arial"/>
                <a:sym typeface="Arial"/>
              </a:rPr>
              <a:t>Effort Calculation for Run 1</a:t>
            </a:r>
            <a:endParaRPr b="1" sz="1300">
              <a:latin typeface="Arial"/>
              <a:ea typeface="Arial"/>
              <a:cs typeface="Arial"/>
              <a:sym typeface="Arial"/>
            </a:endParaRPr>
          </a:p>
          <a:p>
            <a:pPr indent="-287972" lvl="0" marL="457200" rtl="0" algn="l">
              <a:lnSpc>
                <a:spcPct val="115000"/>
              </a:lnSpc>
              <a:spcBef>
                <a:spcPts val="1200"/>
              </a:spcBef>
              <a:spcAft>
                <a:spcPts val="0"/>
              </a:spcAft>
              <a:buClr>
                <a:schemeClr val="dk1"/>
              </a:buClr>
              <a:buSzPct val="100000"/>
              <a:buChar char="●"/>
            </a:pPr>
            <a:r>
              <a:rPr b="1" lang="en-US" sz="1100">
                <a:latin typeface="Arial"/>
                <a:ea typeface="Arial"/>
                <a:cs typeface="Arial"/>
                <a:sym typeface="Arial"/>
              </a:rPr>
              <a:t>Total Work (SLOC)</a:t>
            </a:r>
            <a:r>
              <a:rPr lang="en-US" sz="1100">
                <a:latin typeface="Arial"/>
                <a:ea typeface="Arial"/>
                <a:cs typeface="Arial"/>
                <a:sym typeface="Arial"/>
              </a:rPr>
              <a:t> = 1800 SLOC</a:t>
            </a:r>
            <a:endParaRPr sz="1100">
              <a:latin typeface="Arial"/>
              <a:ea typeface="Arial"/>
              <a:cs typeface="Arial"/>
              <a:sym typeface="Arial"/>
            </a:endParaRPr>
          </a:p>
          <a:p>
            <a:pPr indent="-287972" lvl="0" marL="457200" rtl="0" algn="l">
              <a:lnSpc>
                <a:spcPct val="115000"/>
              </a:lnSpc>
              <a:spcBef>
                <a:spcPts val="0"/>
              </a:spcBef>
              <a:spcAft>
                <a:spcPts val="0"/>
              </a:spcAft>
              <a:buClr>
                <a:schemeClr val="dk1"/>
              </a:buClr>
              <a:buSzPct val="100000"/>
              <a:buChar char="●"/>
            </a:pPr>
            <a:r>
              <a:rPr b="1" lang="en-US" sz="1100">
                <a:latin typeface="Arial"/>
                <a:ea typeface="Arial"/>
                <a:cs typeface="Arial"/>
                <a:sym typeface="Arial"/>
              </a:rPr>
              <a:t>Effort</a:t>
            </a:r>
            <a:r>
              <a:rPr lang="en-US" sz="1100">
                <a:latin typeface="Arial"/>
                <a:ea typeface="Arial"/>
                <a:cs typeface="Arial"/>
                <a:sym typeface="Arial"/>
              </a:rPr>
              <a:t> = Total Work / Productivity Rate = 1800 SLOC / 50 SLOC per day = </a:t>
            </a:r>
            <a:r>
              <a:rPr b="1" lang="en-US" sz="1100">
                <a:latin typeface="Arial"/>
                <a:ea typeface="Arial"/>
                <a:cs typeface="Arial"/>
                <a:sym typeface="Arial"/>
              </a:rPr>
              <a:t>36 days</a:t>
            </a:r>
            <a:endParaRPr b="1" sz="1100">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000"/>
              </a:spcBef>
              <a:spcAft>
                <a:spcPts val="0"/>
              </a:spcAft>
              <a:buNone/>
            </a:pPr>
            <a:r>
              <a:t/>
            </a:r>
            <a:endParaRPr/>
          </a:p>
        </p:txBody>
      </p:sp>
      <p:sp>
        <p:nvSpPr>
          <p:cNvPr id="170" name="Google Shape;170;p23"/>
          <p:cNvSpPr txBox="1"/>
          <p:nvPr>
            <p:ph idx="1" type="body"/>
          </p:nvPr>
        </p:nvSpPr>
        <p:spPr>
          <a:xfrm>
            <a:off x="6622025" y="1414575"/>
            <a:ext cx="4675500" cy="35064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400"/>
              </a:spcBef>
              <a:spcAft>
                <a:spcPts val="0"/>
              </a:spcAft>
              <a:buClr>
                <a:schemeClr val="dk1"/>
              </a:buClr>
              <a:buSzPts val="1100"/>
              <a:buFont typeface="Arial"/>
              <a:buNone/>
            </a:pPr>
            <a:r>
              <a:rPr b="1" lang="en-US" sz="1300">
                <a:latin typeface="Arial"/>
                <a:ea typeface="Arial"/>
                <a:cs typeface="Arial"/>
                <a:sym typeface="Arial"/>
              </a:rPr>
              <a:t>Run 2: Estimated SLOC for User Registration</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n-US" sz="1100">
                <a:latin typeface="Arial"/>
                <a:ea typeface="Arial"/>
                <a:cs typeface="Arial"/>
                <a:sym typeface="Arial"/>
              </a:rPr>
              <a:t>Frontend Components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Registration Form: 200 SLOC</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Form Validation: 150 SLOC</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API Call to Backend: 50 SLOC</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Backend Components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API Endpoint for Registration: 200 SLOC</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Input Validation: 100 SLOC</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User Data Storage (Database Interaction): 250 SLOC</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Password Hashing: 100 SLOC</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Email Confirmation Logic: 150 SLOC</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Database Schema Changes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User Table Structure and Constraints: 100 SLOC</a:t>
            </a:r>
            <a:endParaRPr sz="1100">
              <a:latin typeface="Arial"/>
              <a:ea typeface="Arial"/>
              <a:cs typeface="Arial"/>
              <a:sym typeface="Arial"/>
            </a:endParaRPr>
          </a:p>
          <a:p>
            <a:pPr indent="0" lvl="0" marL="0" rtl="0" algn="l">
              <a:lnSpc>
                <a:spcPct val="115000"/>
              </a:lnSpc>
              <a:spcBef>
                <a:spcPts val="1200"/>
              </a:spcBef>
              <a:spcAft>
                <a:spcPts val="0"/>
              </a:spcAft>
              <a:buNone/>
            </a:pPr>
            <a:r>
              <a:rPr b="1" lang="en-US" sz="1100">
                <a:latin typeface="Arial"/>
                <a:ea typeface="Arial"/>
                <a:cs typeface="Arial"/>
                <a:sym typeface="Arial"/>
              </a:rPr>
              <a:t>Total Estimated SLOC for User Registration in Run 2: 1300 SLOC</a:t>
            </a:r>
            <a:endParaRPr b="1"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Effort for Run 2</a:t>
            </a:r>
            <a:r>
              <a:rPr lang="en-US" sz="1100">
                <a:latin typeface="Arial"/>
                <a:ea typeface="Arial"/>
                <a:cs typeface="Arial"/>
                <a:sym typeface="Arial"/>
              </a:rPr>
              <a:t>: 1300 SLOC / 50 SLOC per day = </a:t>
            </a:r>
            <a:r>
              <a:rPr b="1" lang="en-US" sz="1100">
                <a:latin typeface="Arial"/>
                <a:ea typeface="Arial"/>
                <a:cs typeface="Arial"/>
                <a:sym typeface="Arial"/>
              </a:rPr>
              <a:t>26 days</a:t>
            </a:r>
            <a:endParaRPr b="1" sz="1100">
              <a:latin typeface="Arial"/>
              <a:ea typeface="Arial"/>
              <a:cs typeface="Arial"/>
              <a:sym typeface="Arial"/>
            </a:endParaRPr>
          </a:p>
          <a:p>
            <a:pPr indent="0" lvl="0" marL="0" rtl="0" algn="l">
              <a:spcBef>
                <a:spcPts val="1200"/>
              </a:spcBef>
              <a:spcAft>
                <a:spcPts val="0"/>
              </a:spcAft>
              <a:buNone/>
            </a:pPr>
            <a:r>
              <a:t/>
            </a:r>
            <a:endParaRPr b="1" sz="13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1130270" y="95332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Analysis </a:t>
            </a:r>
            <a:endParaRPr/>
          </a:p>
          <a:p>
            <a:pPr indent="0" lvl="0" marL="0" rtl="0" algn="l">
              <a:spcBef>
                <a:spcPts val="0"/>
              </a:spcBef>
              <a:spcAft>
                <a:spcPts val="0"/>
              </a:spcAft>
              <a:buNone/>
            </a:pPr>
            <a:r>
              <a:rPr lang="en-US"/>
              <a:t>LangChain/LangGraph after Different Sprint</a:t>
            </a:r>
            <a:endParaRPr/>
          </a:p>
        </p:txBody>
      </p:sp>
      <p:sp>
        <p:nvSpPr>
          <p:cNvPr id="176" name="Google Shape;176;p24"/>
          <p:cNvSpPr txBox="1"/>
          <p:nvPr>
            <p:ph idx="1" type="body"/>
          </p:nvPr>
        </p:nvSpPr>
        <p:spPr>
          <a:xfrm>
            <a:off x="1130272" y="2171775"/>
            <a:ext cx="3469500" cy="3294600"/>
          </a:xfrm>
          <a:prstGeom prst="rect">
            <a:avLst/>
          </a:prstGeom>
        </p:spPr>
        <p:txBody>
          <a:bodyPr anchorCtr="0" anchor="t" bIns="45700" lIns="91425" spcFirstLastPara="1" rIns="91425" wrap="square" tIns="45700">
            <a:normAutofit fontScale="62500" lnSpcReduction="10000"/>
          </a:bodyPr>
          <a:lstStyle/>
          <a:p>
            <a:pPr indent="0" lvl="0" marL="0" rtl="0" algn="l">
              <a:spcBef>
                <a:spcPts val="1000"/>
              </a:spcBef>
              <a:spcAft>
                <a:spcPts val="0"/>
              </a:spcAft>
              <a:buNone/>
            </a:pPr>
            <a:r>
              <a:rPr b="1" lang="en-US"/>
              <a:t>LangChain/LangGraph 1 -  </a:t>
            </a:r>
            <a:endParaRPr b="1"/>
          </a:p>
          <a:p>
            <a:pPr indent="0" lvl="0" marL="0" rtl="0" algn="l">
              <a:spcBef>
                <a:spcPts val="1000"/>
              </a:spcBef>
              <a:spcAft>
                <a:spcPts val="0"/>
              </a:spcAft>
              <a:buNone/>
            </a:pPr>
            <a:r>
              <a:rPr lang="en-US"/>
              <a:t> </a:t>
            </a:r>
            <a:r>
              <a:rPr lang="en-US" sz="1500"/>
              <a:t>Summary of Requirements </a:t>
            </a:r>
            <a:endParaRPr sz="1500"/>
          </a:p>
          <a:p>
            <a:pPr indent="0" lvl="0" marL="0" rtl="0" algn="l">
              <a:spcBef>
                <a:spcPts val="1000"/>
              </a:spcBef>
              <a:spcAft>
                <a:spcPts val="0"/>
              </a:spcAft>
              <a:buNone/>
            </a:pPr>
            <a:r>
              <a:rPr lang="en-US" sz="1500"/>
              <a:t>1. User Registration and Secure Login: 8 </a:t>
            </a:r>
            <a:endParaRPr sz="1500"/>
          </a:p>
          <a:p>
            <a:pPr indent="0" lvl="0" marL="0" rtl="0" algn="l">
              <a:spcBef>
                <a:spcPts val="1000"/>
              </a:spcBef>
              <a:spcAft>
                <a:spcPts val="0"/>
              </a:spcAft>
              <a:buNone/>
            </a:pPr>
            <a:r>
              <a:rPr lang="en-US" sz="1500"/>
              <a:t>2. Symptom Checker: 7 </a:t>
            </a:r>
            <a:endParaRPr sz="1500"/>
          </a:p>
          <a:p>
            <a:pPr indent="0" lvl="0" marL="0" rtl="0" algn="l">
              <a:spcBef>
                <a:spcPts val="1000"/>
              </a:spcBef>
              <a:spcAft>
                <a:spcPts val="0"/>
              </a:spcAft>
              <a:buNone/>
            </a:pPr>
            <a:r>
              <a:rPr b="1" lang="en-US" sz="1500"/>
              <a:t> 	Total Unique Requirements : 15</a:t>
            </a:r>
            <a:endParaRPr b="1" sz="1500"/>
          </a:p>
          <a:p>
            <a:pPr indent="0" lvl="0" marL="0" rtl="0" algn="l">
              <a:spcBef>
                <a:spcPts val="1000"/>
              </a:spcBef>
              <a:spcAft>
                <a:spcPts val="0"/>
              </a:spcAft>
              <a:buNone/>
            </a:pPr>
            <a:r>
              <a:rPr b="1" lang="en-US"/>
              <a:t>LangChain/LangGraph 2 -</a:t>
            </a:r>
            <a:endParaRPr b="1"/>
          </a:p>
          <a:p>
            <a:pPr indent="-300037" lvl="0" marL="457200" rtl="0" algn="l">
              <a:spcBef>
                <a:spcPts val="1000"/>
              </a:spcBef>
              <a:spcAft>
                <a:spcPts val="0"/>
              </a:spcAft>
              <a:buSzPct val="90000"/>
              <a:buAutoNum type="arabicPeriod"/>
            </a:pPr>
            <a:r>
              <a:rPr lang="en-US"/>
              <a:t>User Registration Requirements: 7 </a:t>
            </a:r>
            <a:endParaRPr/>
          </a:p>
          <a:p>
            <a:pPr indent="-300037" lvl="0" marL="457200" rtl="0" algn="l">
              <a:spcBef>
                <a:spcPts val="0"/>
              </a:spcBef>
              <a:spcAft>
                <a:spcPts val="0"/>
              </a:spcAft>
              <a:buSzPct val="120000"/>
              <a:buAutoNum type="arabicPeriod"/>
            </a:pPr>
            <a:r>
              <a:rPr lang="en-US"/>
              <a:t> Secure Login Requirements : 7  </a:t>
            </a:r>
            <a:endParaRPr sz="1500"/>
          </a:p>
          <a:p>
            <a:pPr indent="0" lvl="0" marL="0" rtl="0" algn="l">
              <a:spcBef>
                <a:spcPts val="1000"/>
              </a:spcBef>
              <a:spcAft>
                <a:spcPts val="0"/>
              </a:spcAft>
              <a:buNone/>
            </a:pPr>
            <a:r>
              <a:rPr b="1" lang="en-US" sz="1500"/>
              <a:t> Total Unique Requirements : 14</a:t>
            </a:r>
            <a:endParaRPr b="1" sz="1500"/>
          </a:p>
          <a:p>
            <a:pPr indent="0" lvl="0" marL="0" rtl="0" algn="l">
              <a:spcBef>
                <a:spcPts val="1000"/>
              </a:spcBef>
              <a:spcAft>
                <a:spcPts val="0"/>
              </a:spcAft>
              <a:buClr>
                <a:schemeClr val="dk1"/>
              </a:buClr>
              <a:buSzPct val="73333"/>
              <a:buFont typeface="Arial"/>
              <a:buNone/>
            </a:pPr>
            <a:r>
              <a:t/>
            </a:r>
            <a:endParaRPr sz="1500"/>
          </a:p>
          <a:p>
            <a:pPr indent="0" lvl="0" marL="0" rtl="0" algn="l">
              <a:spcBef>
                <a:spcPts val="1000"/>
              </a:spcBef>
              <a:spcAft>
                <a:spcPts val="0"/>
              </a:spcAft>
              <a:buNone/>
            </a:pPr>
            <a:r>
              <a:t/>
            </a:r>
            <a:endParaRPr/>
          </a:p>
        </p:txBody>
      </p:sp>
      <p:sp>
        <p:nvSpPr>
          <p:cNvPr id="177" name="Google Shape;177;p24"/>
          <p:cNvSpPr txBox="1"/>
          <p:nvPr/>
        </p:nvSpPr>
        <p:spPr>
          <a:xfrm>
            <a:off x="0" y="0"/>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50">
              <a:solidFill>
                <a:srgbClr val="CCCCCC"/>
              </a:solidFill>
              <a:latin typeface="Courier New"/>
              <a:ea typeface="Courier New"/>
              <a:cs typeface="Courier New"/>
              <a:sym typeface="Courier New"/>
            </a:endParaRPr>
          </a:p>
        </p:txBody>
      </p:sp>
      <p:sp>
        <p:nvSpPr>
          <p:cNvPr id="178" name="Google Shape;178;p24"/>
          <p:cNvSpPr txBox="1"/>
          <p:nvPr/>
        </p:nvSpPr>
        <p:spPr>
          <a:xfrm>
            <a:off x="4599775" y="2033625"/>
            <a:ext cx="4660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 Summary of Estimated Work  </a:t>
            </a:r>
            <a:endParaRPr>
              <a:latin typeface="Century Gothic"/>
              <a:ea typeface="Century Gothic"/>
              <a:cs typeface="Century Gothic"/>
              <a:sym typeface="Century Gothic"/>
            </a:endParaRPr>
          </a:p>
          <a:p>
            <a:pPr indent="0" lvl="0" marL="0" rtl="0" algn="l">
              <a:spcBef>
                <a:spcPts val="0"/>
              </a:spcBef>
              <a:spcAft>
                <a:spcPts val="0"/>
              </a:spcAft>
              <a:buNone/>
            </a:pPr>
            <a:r>
              <a:rPr lang="en-US">
                <a:latin typeface="Century Gothic"/>
                <a:ea typeface="Century Gothic"/>
                <a:cs typeface="Century Gothic"/>
                <a:sym typeface="Century Gothic"/>
              </a:rPr>
              <a:t> Symptom Checker Total SLOC: 300 lines </a:t>
            </a:r>
            <a:endParaRPr>
              <a:latin typeface="Century Gothic"/>
              <a:ea typeface="Century Gothic"/>
              <a:cs typeface="Century Gothic"/>
              <a:sym typeface="Century Gothic"/>
            </a:endParaRPr>
          </a:p>
          <a:p>
            <a:pPr indent="0" lvl="0" marL="0" rtl="0" algn="l">
              <a:spcBef>
                <a:spcPts val="0"/>
              </a:spcBef>
              <a:spcAft>
                <a:spcPts val="0"/>
              </a:spcAft>
              <a:buNone/>
            </a:pPr>
            <a:r>
              <a:rPr lang="en-US">
                <a:latin typeface="Century Gothic"/>
                <a:ea typeface="Century Gothic"/>
                <a:cs typeface="Century Gothic"/>
                <a:sym typeface="Century Gothic"/>
              </a:rPr>
              <a:t> Medicine Information Retrieval Total SLOC  : 410 lines </a:t>
            </a:r>
            <a:endParaRPr>
              <a:latin typeface="Century Gothic"/>
              <a:ea typeface="Century Gothic"/>
              <a:cs typeface="Century Gothic"/>
              <a:sym typeface="Century Gothic"/>
            </a:endParaRPr>
          </a:p>
          <a:p>
            <a:pPr indent="0" lvl="0" marL="0" rtl="0" algn="l">
              <a:spcBef>
                <a:spcPts val="0"/>
              </a:spcBef>
              <a:spcAft>
                <a:spcPts val="0"/>
              </a:spcAft>
              <a:buNone/>
            </a:pPr>
            <a:r>
              <a:rPr b="1" lang="en-US">
                <a:latin typeface="Century Gothic"/>
                <a:ea typeface="Century Gothic"/>
                <a:cs typeface="Century Gothic"/>
                <a:sym typeface="Century Gothic"/>
              </a:rPr>
              <a:t>Total Estimated Work : 710 lines</a:t>
            </a:r>
            <a:endParaRPr b="1">
              <a:latin typeface="Century Gothic"/>
              <a:ea typeface="Century Gothic"/>
              <a:cs typeface="Century Gothic"/>
              <a:sym typeface="Century Gothic"/>
            </a:endParaRPr>
          </a:p>
        </p:txBody>
      </p:sp>
      <p:sp>
        <p:nvSpPr>
          <p:cNvPr id="179" name="Google Shape;179;p24"/>
          <p:cNvSpPr txBox="1"/>
          <p:nvPr/>
        </p:nvSpPr>
        <p:spPr>
          <a:xfrm>
            <a:off x="4599775" y="3259825"/>
            <a:ext cx="4660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Develop a Glossary  : 100  SLOC         </a:t>
            </a:r>
            <a:endParaRPr>
              <a:latin typeface="Century Gothic"/>
              <a:ea typeface="Century Gothic"/>
              <a:cs typeface="Century Gothic"/>
              <a:sym typeface="Century Gothic"/>
            </a:endParaRPr>
          </a:p>
          <a:p>
            <a:pPr indent="0" lvl="0" marL="0" rtl="0" algn="l">
              <a:spcBef>
                <a:spcPts val="0"/>
              </a:spcBef>
              <a:spcAft>
                <a:spcPts val="0"/>
              </a:spcAft>
              <a:buNone/>
            </a:pPr>
            <a:r>
              <a:rPr lang="en-US">
                <a:latin typeface="Century Gothic"/>
                <a:ea typeface="Century Gothic"/>
                <a:cs typeface="Century Gothic"/>
                <a:sym typeface="Century Gothic"/>
              </a:rPr>
              <a:t> Enhance Symptom Checker Logic  : 150 SLOC           </a:t>
            </a:r>
            <a:endParaRPr>
              <a:latin typeface="Century Gothic"/>
              <a:ea typeface="Century Gothic"/>
              <a:cs typeface="Century Gothic"/>
              <a:sym typeface="Century Gothic"/>
            </a:endParaRPr>
          </a:p>
          <a:p>
            <a:pPr indent="0" lvl="0" marL="0" rtl="0" algn="l">
              <a:spcBef>
                <a:spcPts val="0"/>
              </a:spcBef>
              <a:spcAft>
                <a:spcPts val="0"/>
              </a:spcAft>
              <a:buNone/>
            </a:pPr>
            <a:r>
              <a:rPr lang="en-US">
                <a:latin typeface="Century Gothic"/>
                <a:ea typeface="Century Gothic"/>
                <a:cs typeface="Century Gothic"/>
                <a:sym typeface="Century Gothic"/>
              </a:rPr>
              <a:t> Expand Dietary Suggestions  : 120  SLOC</a:t>
            </a:r>
            <a:endParaRPr>
              <a:latin typeface="Century Gothic"/>
              <a:ea typeface="Century Gothic"/>
              <a:cs typeface="Century Gothic"/>
              <a:sym typeface="Century Gothic"/>
            </a:endParaRPr>
          </a:p>
          <a:p>
            <a:pPr indent="0" lvl="0" marL="0" rtl="0" algn="l">
              <a:spcBef>
                <a:spcPts val="0"/>
              </a:spcBef>
              <a:spcAft>
                <a:spcPts val="0"/>
              </a:spcAft>
              <a:buNone/>
            </a:pPr>
            <a:r>
              <a:rPr lang="en-US">
                <a:latin typeface="Century Gothic"/>
                <a:ea typeface="Century Gothic"/>
                <a:cs typeface="Century Gothic"/>
                <a:sym typeface="Century Gothic"/>
              </a:rPr>
              <a:t>Implement Visual Cues :  130  SLOC</a:t>
            </a:r>
            <a:endParaRPr>
              <a:latin typeface="Century Gothic"/>
              <a:ea typeface="Century Gothic"/>
              <a:cs typeface="Century Gothic"/>
              <a:sym typeface="Century Gothic"/>
            </a:endParaRPr>
          </a:p>
          <a:p>
            <a:pPr indent="0" lvl="0" marL="0" rtl="0" algn="l">
              <a:spcBef>
                <a:spcPts val="0"/>
              </a:spcBef>
              <a:spcAft>
                <a:spcPts val="0"/>
              </a:spcAft>
              <a:buNone/>
            </a:pPr>
            <a:r>
              <a:rPr lang="en-US">
                <a:latin typeface="Century Gothic"/>
                <a:ea typeface="Century Gothic"/>
                <a:cs typeface="Century Gothic"/>
                <a:sym typeface="Century Gothic"/>
              </a:rPr>
              <a:t> Create an FAQ Section for Data Privacy  : 90 SLOC              </a:t>
            </a:r>
            <a:endParaRPr>
              <a:latin typeface="Century Gothic"/>
              <a:ea typeface="Century Gothic"/>
              <a:cs typeface="Century Gothic"/>
              <a:sym typeface="Century Gothic"/>
            </a:endParaRPr>
          </a:p>
          <a:p>
            <a:pPr indent="0" lvl="0" marL="0" rtl="0" algn="l">
              <a:spcBef>
                <a:spcPts val="0"/>
              </a:spcBef>
              <a:spcAft>
                <a:spcPts val="0"/>
              </a:spcAft>
              <a:buNone/>
            </a:pPr>
            <a:r>
              <a:rPr b="1" lang="en-US">
                <a:latin typeface="Century Gothic"/>
                <a:ea typeface="Century Gothic"/>
                <a:cs typeface="Century Gothic"/>
                <a:sym typeface="Century Gothic"/>
              </a:rPr>
              <a:t>Total Estimated SLOC : 590 </a:t>
            </a:r>
            <a:endParaRPr b="1">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nvSpPr>
        <p:spPr>
          <a:xfrm>
            <a:off x="556625" y="1501825"/>
            <a:ext cx="10166100" cy="2067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Clr>
                <a:schemeClr val="dk1"/>
              </a:buClr>
              <a:buSzPts val="2000"/>
              <a:buFont typeface="Arial"/>
              <a:buNone/>
            </a:pPr>
            <a:r>
              <a:rPr b="1" lang="en-US" sz="2000">
                <a:solidFill>
                  <a:schemeClr val="accent2"/>
                </a:solidFill>
                <a:latin typeface="Century Gothic"/>
                <a:ea typeface="Century Gothic"/>
                <a:cs typeface="Century Gothic"/>
                <a:sym typeface="Century Gothic"/>
              </a:rPr>
              <a:t>Scrum</a:t>
            </a:r>
            <a:r>
              <a:rPr b="1" lang="en-US" sz="2000">
                <a:solidFill>
                  <a:schemeClr val="accent2"/>
                </a:solidFill>
                <a:latin typeface="Century Gothic"/>
                <a:ea typeface="Century Gothic"/>
                <a:cs typeface="Century Gothic"/>
                <a:sym typeface="Century Gothic"/>
              </a:rPr>
              <a:t>:</a:t>
            </a:r>
            <a:endParaRPr sz="1800">
              <a:solidFill>
                <a:schemeClr val="dk1"/>
              </a:solidFill>
              <a:latin typeface="Century Gothic"/>
              <a:ea typeface="Century Gothic"/>
              <a:cs typeface="Century Gothic"/>
              <a:sym typeface="Century Gothic"/>
            </a:endParaRPr>
          </a:p>
          <a:p>
            <a:pPr indent="0" lvl="0" marL="0" rtl="0" algn="l">
              <a:spcBef>
                <a:spcPts val="1000"/>
              </a:spcBef>
              <a:spcAft>
                <a:spcPts val="0"/>
              </a:spcAft>
              <a:buNone/>
            </a:pPr>
            <a:r>
              <a:rPr lang="en-US" sz="1800">
                <a:solidFill>
                  <a:schemeClr val="dk1"/>
                </a:solidFill>
                <a:latin typeface="Century Gothic"/>
                <a:ea typeface="Century Gothic"/>
                <a:cs typeface="Century Gothic"/>
                <a:sym typeface="Century Gothic"/>
              </a:rPr>
              <a:t>Scrum is an Agile framework that divides work into short, iterative cycles called sprints to deliver increments of a project. It defines clear roles, including the Product Owner, Scrum Master, and Development Team, to ensure focus and accountability. Scrum also emphasizes regular meetings for planning, reviewing, and improving to maintain progress and adapt quickly to feedback.</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idx="1" type="body"/>
          </p:nvPr>
        </p:nvSpPr>
        <p:spPr>
          <a:xfrm>
            <a:off x="584462" y="895546"/>
            <a:ext cx="11217897" cy="5128182"/>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20000"/>
              </a:lnSpc>
              <a:spcBef>
                <a:spcPts val="0"/>
              </a:spcBef>
              <a:spcAft>
                <a:spcPts val="0"/>
              </a:spcAft>
              <a:buSzPct val="100000"/>
              <a:buNone/>
            </a:pPr>
            <a:r>
              <a:rPr b="1" lang="en-US">
                <a:solidFill>
                  <a:schemeClr val="accent2"/>
                </a:solidFill>
              </a:rPr>
              <a:t>Project Scope and Objectives:</a:t>
            </a:r>
            <a:endParaRPr/>
          </a:p>
          <a:p>
            <a:pPr indent="-228600" lvl="0" marL="228600" rtl="0" algn="l">
              <a:lnSpc>
                <a:spcPct val="120000"/>
              </a:lnSpc>
              <a:spcBef>
                <a:spcPts val="1000"/>
              </a:spcBef>
              <a:spcAft>
                <a:spcPts val="0"/>
              </a:spcAft>
              <a:buSzPct val="100000"/>
              <a:buChar char="•"/>
            </a:pPr>
            <a:r>
              <a:rPr lang="en-US"/>
              <a:t>Develop a healthcare assistant system to streamline patient and administrative tasks.</a:t>
            </a:r>
            <a:endParaRPr/>
          </a:p>
          <a:p>
            <a:pPr indent="-228600" lvl="0" marL="228600" rtl="0" algn="l">
              <a:lnSpc>
                <a:spcPct val="120000"/>
              </a:lnSpc>
              <a:spcBef>
                <a:spcPts val="1000"/>
              </a:spcBef>
              <a:spcAft>
                <a:spcPts val="0"/>
              </a:spcAft>
              <a:buSzPct val="100000"/>
              <a:buChar char="•"/>
            </a:pPr>
            <a:r>
              <a:rPr lang="en-US"/>
              <a:t>Follow the Waterfall development methodology for structured progression through project phases.</a:t>
            </a:r>
            <a:endParaRPr/>
          </a:p>
          <a:p>
            <a:pPr indent="-228600" lvl="0" marL="228600" rtl="0" algn="l">
              <a:lnSpc>
                <a:spcPct val="120000"/>
              </a:lnSpc>
              <a:spcBef>
                <a:spcPts val="1000"/>
              </a:spcBef>
              <a:spcAft>
                <a:spcPts val="0"/>
              </a:spcAft>
              <a:buSzPct val="100000"/>
              <a:buChar char="•"/>
            </a:pPr>
            <a:r>
              <a:rPr lang="en-US"/>
              <a:t>Implement features for patient data management, appointment scheduling, and healthcare recommendations.</a:t>
            </a:r>
            <a:endParaRPr/>
          </a:p>
          <a:p>
            <a:pPr indent="-228600" lvl="0" marL="228600" rtl="0" algn="l">
              <a:lnSpc>
                <a:spcPct val="120000"/>
              </a:lnSpc>
              <a:spcBef>
                <a:spcPts val="1000"/>
              </a:spcBef>
              <a:spcAft>
                <a:spcPts val="0"/>
              </a:spcAft>
              <a:buSzPct val="100000"/>
              <a:buChar char="•"/>
            </a:pPr>
            <a:r>
              <a:rPr lang="en-US"/>
              <a:t>Aim to enhance efficiency and accuracy in healthcare settings.</a:t>
            </a:r>
            <a:endParaRPr/>
          </a:p>
          <a:p>
            <a:pPr indent="0" lvl="0" marL="0" rtl="0" algn="l">
              <a:lnSpc>
                <a:spcPct val="120000"/>
              </a:lnSpc>
              <a:spcBef>
                <a:spcPts val="1000"/>
              </a:spcBef>
              <a:spcAft>
                <a:spcPts val="0"/>
              </a:spcAft>
              <a:buSzPct val="100000"/>
              <a:buNone/>
            </a:pPr>
            <a:r>
              <a:rPr b="1" lang="en-US">
                <a:solidFill>
                  <a:schemeClr val="accent2"/>
                </a:solidFill>
              </a:rPr>
              <a:t>Use of GenAI Technologies and Healthcare Domain Focus:</a:t>
            </a:r>
            <a:endParaRPr/>
          </a:p>
          <a:p>
            <a:pPr indent="-228600" lvl="0" marL="228600" rtl="0" algn="l">
              <a:lnSpc>
                <a:spcPct val="120000"/>
              </a:lnSpc>
              <a:spcBef>
                <a:spcPts val="1000"/>
              </a:spcBef>
              <a:spcAft>
                <a:spcPts val="0"/>
              </a:spcAft>
              <a:buSzPct val="100000"/>
              <a:buChar char="•"/>
            </a:pPr>
            <a:r>
              <a:rPr lang="en-US"/>
              <a:t>Utilize Generative AI technologies to automate the generation of use cases, requirements, and design documents.</a:t>
            </a:r>
            <a:endParaRPr/>
          </a:p>
          <a:p>
            <a:pPr indent="-228600" lvl="0" marL="228600" rtl="0" algn="l">
              <a:lnSpc>
                <a:spcPct val="120000"/>
              </a:lnSpc>
              <a:spcBef>
                <a:spcPts val="1000"/>
              </a:spcBef>
              <a:spcAft>
                <a:spcPts val="0"/>
              </a:spcAft>
              <a:buSzPct val="100000"/>
              <a:buChar char="•"/>
            </a:pPr>
            <a:r>
              <a:rPr lang="en-US"/>
              <a:t>Employ GenAI for task estimation and productivity analysis within the project management process.</a:t>
            </a:r>
            <a:endParaRPr/>
          </a:p>
          <a:p>
            <a:pPr indent="-228600" lvl="0" marL="228600" rtl="0" algn="l">
              <a:lnSpc>
                <a:spcPct val="120000"/>
              </a:lnSpc>
              <a:spcBef>
                <a:spcPts val="1000"/>
              </a:spcBef>
              <a:spcAft>
                <a:spcPts val="0"/>
              </a:spcAft>
              <a:buSzPct val="100000"/>
              <a:buChar char="•"/>
            </a:pPr>
            <a:r>
              <a:rPr lang="en-US"/>
              <a:t>Focus on the healthcare domain to improve patient care through AI-driven insights and decision-making tools.</a:t>
            </a:r>
            <a:endParaRPr/>
          </a:p>
          <a:p>
            <a:pPr indent="-228600" lvl="0" marL="228600" rtl="0" algn="l">
              <a:lnSpc>
                <a:spcPct val="120000"/>
              </a:lnSpc>
              <a:spcBef>
                <a:spcPts val="1000"/>
              </a:spcBef>
              <a:spcAft>
                <a:spcPts val="0"/>
              </a:spcAft>
              <a:buSzPct val="100000"/>
              <a:buChar char="•"/>
            </a:pPr>
            <a:r>
              <a:rPr lang="en-US"/>
              <a:t>Ensure the system meets industry standards and enhances provider-patient interactions.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idx="1" type="body"/>
          </p:nvPr>
        </p:nvSpPr>
        <p:spPr>
          <a:xfrm>
            <a:off x="584462" y="895546"/>
            <a:ext cx="11217897" cy="512818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20000"/>
              </a:lnSpc>
              <a:spcBef>
                <a:spcPts val="0"/>
              </a:spcBef>
              <a:spcAft>
                <a:spcPts val="0"/>
              </a:spcAft>
              <a:buSzPct val="100000"/>
              <a:buNone/>
            </a:pPr>
            <a:r>
              <a:rPr b="1" lang="en-US">
                <a:solidFill>
                  <a:schemeClr val="accent2"/>
                </a:solidFill>
              </a:rPr>
              <a:t>ROLES &amp; RESPONSIBILITIES</a:t>
            </a:r>
            <a:endParaRPr/>
          </a:p>
          <a:p>
            <a:pPr indent="0" lvl="0" marL="0" rtl="0" algn="l">
              <a:spcBef>
                <a:spcPts val="1000"/>
              </a:spcBef>
              <a:spcAft>
                <a:spcPts val="0"/>
              </a:spcAft>
              <a:buSzPct val="100000"/>
              <a:buNone/>
            </a:pPr>
            <a:r>
              <a:rPr b="1" lang="en-US" sz="1600"/>
              <a:t>Product Owner</a:t>
            </a:r>
            <a:r>
              <a:rPr b="1" lang="en-US" sz="1600"/>
              <a:t>:</a:t>
            </a:r>
            <a:r>
              <a:rPr lang="en-US" sz="1550"/>
              <a:t> Product Owner is responsible for defining the product vision, managing the product backlog, and ensuring the development team delivers value to the customer. </a:t>
            </a:r>
            <a:endParaRPr sz="1550"/>
          </a:p>
          <a:p>
            <a:pPr indent="0" lvl="0" marL="0" rtl="0" algn="l">
              <a:lnSpc>
                <a:spcPct val="120000"/>
              </a:lnSpc>
              <a:spcBef>
                <a:spcPts val="1000"/>
              </a:spcBef>
              <a:spcAft>
                <a:spcPts val="0"/>
              </a:spcAft>
              <a:buSzPct val="100000"/>
              <a:buNone/>
            </a:pPr>
            <a:r>
              <a:rPr b="1" lang="en-US" sz="1600"/>
              <a:t>Requirements Engineer:</a:t>
            </a:r>
            <a:r>
              <a:rPr lang="en-US" sz="1600"/>
              <a:t> Gathers and analyzes user needs to develop detailed use cases and requirements for the project.</a:t>
            </a:r>
            <a:endParaRPr/>
          </a:p>
          <a:p>
            <a:pPr indent="0" lvl="0" marL="0" rtl="0" algn="l">
              <a:lnSpc>
                <a:spcPct val="120000"/>
              </a:lnSpc>
              <a:spcBef>
                <a:spcPts val="1000"/>
              </a:spcBef>
              <a:spcAft>
                <a:spcPts val="0"/>
              </a:spcAft>
              <a:buSzPct val="100000"/>
              <a:buNone/>
            </a:pPr>
            <a:r>
              <a:rPr b="1" lang="en-US" sz="1600"/>
              <a:t>System Engineer:</a:t>
            </a:r>
            <a:r>
              <a:rPr lang="en-US" sz="1600"/>
              <a:t> Designs and plans system architecture and components based on requirements to ensure functionality and integration.</a:t>
            </a:r>
            <a:endParaRPr sz="1600"/>
          </a:p>
          <a:p>
            <a:pPr indent="0" lvl="0" marL="0" rtl="0" algn="l">
              <a:lnSpc>
                <a:spcPct val="120000"/>
              </a:lnSpc>
              <a:spcBef>
                <a:spcPts val="1000"/>
              </a:spcBef>
              <a:spcAft>
                <a:spcPts val="0"/>
              </a:spcAft>
              <a:buSzPct val="100000"/>
              <a:buNone/>
            </a:pPr>
            <a:r>
              <a:rPr b="1" lang="en-US" sz="1600"/>
              <a:t>Scrum Master: </a:t>
            </a:r>
            <a:r>
              <a:rPr lang="en-US" sz="1600"/>
              <a:t>A Scrum Master facilitates the Scrum process by guiding the team, ensuring adherence to Scrum practices, removing obstacles, and fostering a collaborative environment to maximize productivity and efficiency.</a:t>
            </a:r>
            <a:endParaRPr sz="1600"/>
          </a:p>
          <a:p>
            <a:pPr indent="0" lvl="0" marL="0" rtl="0" algn="l">
              <a:lnSpc>
                <a:spcPct val="120000"/>
              </a:lnSpc>
              <a:spcBef>
                <a:spcPts val="1000"/>
              </a:spcBef>
              <a:spcAft>
                <a:spcPts val="0"/>
              </a:spcAft>
              <a:buSzPct val="100000"/>
              <a:buNone/>
            </a:pPr>
            <a:r>
              <a:rPr b="1" lang="en-US" sz="1600"/>
              <a:t>Software Developer:</a:t>
            </a:r>
            <a:r>
              <a:rPr lang="en-US" sz="1600"/>
              <a:t> Implements the system by coding the application, ensuring it meets the predefined requirements and design.</a:t>
            </a:r>
            <a:endParaRPr/>
          </a:p>
          <a:p>
            <a:pPr indent="0" lvl="0" marL="0" rtl="0" algn="l">
              <a:lnSpc>
                <a:spcPct val="120000"/>
              </a:lnSpc>
              <a:spcBef>
                <a:spcPts val="1000"/>
              </a:spcBef>
              <a:spcAft>
                <a:spcPts val="0"/>
              </a:spcAft>
              <a:buSzPct val="100000"/>
              <a:buNone/>
            </a:pPr>
            <a:r>
              <a:rPr b="1" lang="en-US" sz="1600"/>
              <a:t>Test Engineer:</a:t>
            </a:r>
            <a:r>
              <a:rPr lang="en-US" sz="1600"/>
              <a:t> Conducts systematic tests to validate the functionality and performance of the software against the requirements.</a:t>
            </a:r>
            <a:endParaRPr/>
          </a:p>
          <a:p>
            <a:pPr indent="0" lvl="0" marL="0" rtl="0" algn="l">
              <a:lnSpc>
                <a:spcPct val="120000"/>
              </a:lnSpc>
              <a:spcBef>
                <a:spcPts val="1000"/>
              </a:spcBef>
              <a:spcAft>
                <a:spcPts val="0"/>
              </a:spcAft>
              <a:buSzPct val="100000"/>
              <a:buNone/>
            </a:pPr>
            <a:r>
              <a:rPr b="1" lang="en-US" sz="1600"/>
              <a:t>Documentation Engineer:</a:t>
            </a:r>
            <a:r>
              <a:rPr lang="en-US" sz="1600"/>
              <a:t> Creates comprehensive documentation that covers the design, development, and usage of the system to assist users and maintainers.</a:t>
            </a:r>
            <a:endParaRPr/>
          </a:p>
          <a:p>
            <a:pPr indent="0" lvl="0" marL="0" rtl="0" algn="l">
              <a:lnSpc>
                <a:spcPct val="120000"/>
              </a:lnSpc>
              <a:spcBef>
                <a:spcPts val="1000"/>
              </a:spcBef>
              <a:spcAft>
                <a:spcPts val="0"/>
              </a:spcAft>
              <a:buSzPct val="100000"/>
              <a:buNone/>
            </a:pPr>
            <a:r>
              <a:rPr lang="en-US" sz="1600"/>
              <a:t>Technologies Used:</a:t>
            </a:r>
            <a:endParaRPr/>
          </a:p>
          <a:p>
            <a:pPr indent="-228600" lvl="0" marL="228600" rtl="0" algn="l">
              <a:lnSpc>
                <a:spcPct val="120000"/>
              </a:lnSpc>
              <a:spcBef>
                <a:spcPts val="1000"/>
              </a:spcBef>
              <a:spcAft>
                <a:spcPts val="0"/>
              </a:spcAft>
              <a:buSzPct val="100000"/>
              <a:buChar char="•"/>
            </a:pPr>
            <a:r>
              <a:rPr b="1" lang="en-US" sz="1600"/>
              <a:t>Jupyter Notebook</a:t>
            </a:r>
            <a:endParaRPr/>
          </a:p>
          <a:p>
            <a:pPr indent="-228600" lvl="0" marL="228600" rtl="0" algn="l">
              <a:lnSpc>
                <a:spcPct val="120000"/>
              </a:lnSpc>
              <a:spcBef>
                <a:spcPts val="1000"/>
              </a:spcBef>
              <a:spcAft>
                <a:spcPts val="0"/>
              </a:spcAft>
              <a:buSzPct val="100000"/>
              <a:buChar char="•"/>
            </a:pPr>
            <a:r>
              <a:rPr b="1" lang="en-US" sz="1600"/>
              <a:t>AutoGen</a:t>
            </a:r>
            <a:endParaRPr b="1" sz="1600"/>
          </a:p>
          <a:p>
            <a:pPr indent="-228600" lvl="0" marL="228600" rtl="0" algn="l">
              <a:lnSpc>
                <a:spcPct val="120000"/>
              </a:lnSpc>
              <a:spcBef>
                <a:spcPts val="1000"/>
              </a:spcBef>
              <a:spcAft>
                <a:spcPts val="0"/>
              </a:spcAft>
              <a:buSzPct val="100000"/>
              <a:buChar char="•"/>
            </a:pPr>
            <a:r>
              <a:rPr b="1" lang="en-US" sz="1600"/>
              <a:t>OpenAI</a:t>
            </a:r>
            <a:endParaRPr sz="1600"/>
          </a:p>
        </p:txBody>
      </p:sp>
      <p:pic>
        <p:nvPicPr>
          <p:cNvPr id="119" name="Google Shape;119;p16"/>
          <p:cNvPicPr preferRelativeResize="0"/>
          <p:nvPr/>
        </p:nvPicPr>
        <p:blipFill>
          <a:blip r:embed="rId3">
            <a:alphaModFix/>
          </a:blip>
          <a:stretch>
            <a:fillRect/>
          </a:stretch>
        </p:blipFill>
        <p:spPr>
          <a:xfrm>
            <a:off x="7606925" y="4309925"/>
            <a:ext cx="4462325" cy="262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idx="1" type="body"/>
          </p:nvPr>
        </p:nvSpPr>
        <p:spPr>
          <a:xfrm>
            <a:off x="584462" y="895546"/>
            <a:ext cx="11217900" cy="5128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b="1" lang="en-US">
                <a:solidFill>
                  <a:schemeClr val="accent2"/>
                </a:solidFill>
              </a:rPr>
              <a:t>ARCHITECTURE</a:t>
            </a:r>
            <a:endParaRPr/>
          </a:p>
          <a:p>
            <a:pPr indent="0" lvl="0" marL="0" rtl="0" algn="l">
              <a:lnSpc>
                <a:spcPct val="120000"/>
              </a:lnSpc>
              <a:spcBef>
                <a:spcPts val="1000"/>
              </a:spcBef>
              <a:spcAft>
                <a:spcPts val="0"/>
              </a:spcAft>
              <a:buNone/>
            </a:pPr>
            <a:r>
              <a:t/>
            </a:r>
            <a:endParaRPr sz="1600"/>
          </a:p>
        </p:txBody>
      </p:sp>
      <p:pic>
        <p:nvPicPr>
          <p:cNvPr id="125" name="Google Shape;125;p17"/>
          <p:cNvPicPr preferRelativeResize="0"/>
          <p:nvPr/>
        </p:nvPicPr>
        <p:blipFill>
          <a:blip r:embed="rId3">
            <a:alphaModFix/>
          </a:blip>
          <a:stretch>
            <a:fillRect/>
          </a:stretch>
        </p:blipFill>
        <p:spPr>
          <a:xfrm>
            <a:off x="2632950" y="895550"/>
            <a:ext cx="6620276" cy="5744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1130270" y="95332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Output - AUTOGEN</a:t>
            </a:r>
            <a:endParaRPr/>
          </a:p>
          <a:p>
            <a:pPr indent="0" lvl="0" marL="0" rtl="0" algn="l">
              <a:spcBef>
                <a:spcPts val="0"/>
              </a:spcBef>
              <a:spcAft>
                <a:spcPts val="0"/>
              </a:spcAft>
              <a:buNone/>
            </a:pPr>
            <a:r>
              <a:t/>
            </a:r>
            <a:endParaRPr/>
          </a:p>
        </p:txBody>
      </p:sp>
      <p:sp>
        <p:nvSpPr>
          <p:cNvPr id="131" name="Google Shape;131;p18"/>
          <p:cNvSpPr txBox="1"/>
          <p:nvPr>
            <p:ph idx="1" type="body"/>
          </p:nvPr>
        </p:nvSpPr>
        <p:spPr>
          <a:xfrm>
            <a:off x="1130270" y="2171769"/>
            <a:ext cx="9603300" cy="329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a:t>
            </a:r>
            <a:endParaRPr/>
          </a:p>
        </p:txBody>
      </p:sp>
      <p:pic>
        <p:nvPicPr>
          <p:cNvPr id="132" name="Google Shape;132;p18"/>
          <p:cNvPicPr preferRelativeResize="0"/>
          <p:nvPr/>
        </p:nvPicPr>
        <p:blipFill>
          <a:blip r:embed="rId3">
            <a:alphaModFix/>
          </a:blip>
          <a:stretch>
            <a:fillRect/>
          </a:stretch>
        </p:blipFill>
        <p:spPr>
          <a:xfrm>
            <a:off x="1958100" y="1494975"/>
            <a:ext cx="8391801" cy="507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1130270" y="95332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Output - AUTOGEN</a:t>
            </a:r>
            <a:endParaRPr/>
          </a:p>
          <a:p>
            <a:pPr indent="0" lvl="0" marL="0" rtl="0" algn="l">
              <a:spcBef>
                <a:spcPts val="0"/>
              </a:spcBef>
              <a:spcAft>
                <a:spcPts val="0"/>
              </a:spcAft>
              <a:buNone/>
            </a:pPr>
            <a:r>
              <a:t/>
            </a:r>
            <a:endParaRPr/>
          </a:p>
        </p:txBody>
      </p:sp>
      <p:sp>
        <p:nvSpPr>
          <p:cNvPr id="138" name="Google Shape;138;p19"/>
          <p:cNvSpPr txBox="1"/>
          <p:nvPr>
            <p:ph idx="1" type="body"/>
          </p:nvPr>
        </p:nvSpPr>
        <p:spPr>
          <a:xfrm>
            <a:off x="1130270" y="2171769"/>
            <a:ext cx="9603300" cy="329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a:t>
            </a:r>
            <a:endParaRPr/>
          </a:p>
        </p:txBody>
      </p:sp>
      <p:pic>
        <p:nvPicPr>
          <p:cNvPr id="139" name="Google Shape;139;p19"/>
          <p:cNvPicPr preferRelativeResize="0"/>
          <p:nvPr/>
        </p:nvPicPr>
        <p:blipFill>
          <a:blip r:embed="rId3">
            <a:alphaModFix/>
          </a:blip>
          <a:stretch>
            <a:fillRect/>
          </a:stretch>
        </p:blipFill>
        <p:spPr>
          <a:xfrm>
            <a:off x="2181225" y="1757250"/>
            <a:ext cx="7829550" cy="398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1130270" y="95332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Output  Got From Langchain/LangGraph Run</a:t>
            </a:r>
            <a:endParaRPr/>
          </a:p>
          <a:p>
            <a:pPr indent="0" lvl="0" marL="0" rtl="0" algn="l">
              <a:spcBef>
                <a:spcPts val="0"/>
              </a:spcBef>
              <a:spcAft>
                <a:spcPts val="0"/>
              </a:spcAft>
              <a:buNone/>
            </a:pPr>
            <a:r>
              <a:t/>
            </a:r>
            <a:endParaRPr/>
          </a:p>
        </p:txBody>
      </p:sp>
      <p:sp>
        <p:nvSpPr>
          <p:cNvPr id="145" name="Google Shape;145;p20"/>
          <p:cNvSpPr txBox="1"/>
          <p:nvPr>
            <p:ph idx="1" type="body"/>
          </p:nvPr>
        </p:nvSpPr>
        <p:spPr>
          <a:xfrm>
            <a:off x="1130270" y="2171769"/>
            <a:ext cx="9603300" cy="329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a:t>
            </a:r>
            <a:endParaRPr/>
          </a:p>
        </p:txBody>
      </p:sp>
      <p:pic>
        <p:nvPicPr>
          <p:cNvPr id="146" name="Google Shape;146;p20"/>
          <p:cNvPicPr preferRelativeResize="0"/>
          <p:nvPr/>
        </p:nvPicPr>
        <p:blipFill>
          <a:blip r:embed="rId3">
            <a:alphaModFix/>
          </a:blip>
          <a:stretch>
            <a:fillRect/>
          </a:stretch>
        </p:blipFill>
        <p:spPr>
          <a:xfrm>
            <a:off x="629600" y="2246425"/>
            <a:ext cx="4639475" cy="2654479"/>
          </a:xfrm>
          <a:prstGeom prst="rect">
            <a:avLst/>
          </a:prstGeom>
          <a:noFill/>
          <a:ln>
            <a:noFill/>
          </a:ln>
        </p:spPr>
      </p:pic>
      <p:pic>
        <p:nvPicPr>
          <p:cNvPr id="147" name="Google Shape;147;p20"/>
          <p:cNvPicPr preferRelativeResize="0"/>
          <p:nvPr/>
        </p:nvPicPr>
        <p:blipFill>
          <a:blip r:embed="rId4">
            <a:alphaModFix/>
          </a:blip>
          <a:stretch>
            <a:fillRect/>
          </a:stretch>
        </p:blipFill>
        <p:spPr>
          <a:xfrm>
            <a:off x="5590263" y="2002413"/>
            <a:ext cx="4962525" cy="353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1130270" y="95332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3" name="Google Shape;153;p21"/>
          <p:cNvSpPr txBox="1"/>
          <p:nvPr>
            <p:ph idx="1" type="body"/>
          </p:nvPr>
        </p:nvSpPr>
        <p:spPr>
          <a:xfrm>
            <a:off x="1130270" y="2171769"/>
            <a:ext cx="9603300" cy="329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4" name="Google Shape;154;p21"/>
          <p:cNvPicPr preferRelativeResize="0"/>
          <p:nvPr/>
        </p:nvPicPr>
        <p:blipFill>
          <a:blip r:embed="rId3">
            <a:alphaModFix/>
          </a:blip>
          <a:stretch>
            <a:fillRect/>
          </a:stretch>
        </p:blipFill>
        <p:spPr>
          <a:xfrm>
            <a:off x="585025" y="414325"/>
            <a:ext cx="5922825" cy="5165900"/>
          </a:xfrm>
          <a:prstGeom prst="rect">
            <a:avLst/>
          </a:prstGeom>
          <a:noFill/>
          <a:ln>
            <a:noFill/>
          </a:ln>
        </p:spPr>
      </p:pic>
      <p:pic>
        <p:nvPicPr>
          <p:cNvPr id="155" name="Google Shape;155;p21"/>
          <p:cNvPicPr preferRelativeResize="0"/>
          <p:nvPr/>
        </p:nvPicPr>
        <p:blipFill>
          <a:blip r:embed="rId4">
            <a:alphaModFix/>
          </a:blip>
          <a:stretch>
            <a:fillRect/>
          </a:stretch>
        </p:blipFill>
        <p:spPr>
          <a:xfrm>
            <a:off x="6755350" y="414325"/>
            <a:ext cx="4745430" cy="1673075"/>
          </a:xfrm>
          <a:prstGeom prst="rect">
            <a:avLst/>
          </a:prstGeom>
          <a:noFill/>
          <a:ln>
            <a:noFill/>
          </a:ln>
        </p:spPr>
      </p:pic>
      <p:pic>
        <p:nvPicPr>
          <p:cNvPr id="156" name="Google Shape;156;p21"/>
          <p:cNvPicPr preferRelativeResize="0"/>
          <p:nvPr/>
        </p:nvPicPr>
        <p:blipFill>
          <a:blip r:embed="rId5">
            <a:alphaModFix/>
          </a:blip>
          <a:stretch>
            <a:fillRect/>
          </a:stretch>
        </p:blipFill>
        <p:spPr>
          <a:xfrm>
            <a:off x="6755350" y="2255150"/>
            <a:ext cx="5215426" cy="321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