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94" r:id="rId4"/>
    <p:sldId id="295" r:id="rId5"/>
    <p:sldId id="296" r:id="rId6"/>
    <p:sldId id="298" r:id="rId7"/>
    <p:sldId id="299"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m.shamsi.24519@khi.iba.edu.pk"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797559" y="3483864"/>
            <a:ext cx="4777274" cy="878908"/>
          </a:xfrm>
        </p:spPr>
        <p:txBody>
          <a:bodyPr/>
          <a:lstStyle/>
          <a:p>
            <a:r>
              <a:rPr lang="en-US" dirty="0" err="1"/>
              <a:t>Muhammmad</a:t>
            </a:r>
            <a:r>
              <a:rPr lang="en-US" dirty="0"/>
              <a:t> Shayan Shamsi, 24519</a:t>
            </a:r>
          </a:p>
          <a:p>
            <a:r>
              <a:rPr lang="en-US" dirty="0" err="1"/>
              <a:t>Khizar</a:t>
            </a:r>
            <a:r>
              <a:rPr lang="en-US" dirty="0"/>
              <a:t> </a:t>
            </a:r>
            <a:r>
              <a:rPr lang="en-US" dirty="0" err="1"/>
              <a:t>Asad</a:t>
            </a:r>
            <a:r>
              <a:rPr lang="en-US" dirty="0"/>
              <a:t>, 23988</a:t>
            </a:r>
          </a:p>
          <a:p>
            <a:r>
              <a:rPr lang="en-US" dirty="0"/>
              <a:t>Muhammad Danish Raza, 24796​</a:t>
            </a:r>
          </a:p>
          <a:p>
            <a:endParaRPr lang="en-US" dirty="0"/>
          </a:p>
        </p:txBody>
      </p:sp>
      <p:pic>
        <p:nvPicPr>
          <p:cNvPr id="7" name="Picture 6" descr="Icon&#10;&#10;Description automatically generated">
            <a:extLst>
              <a:ext uri="{FF2B5EF4-FFF2-40B4-BE49-F238E27FC236}">
                <a16:creationId xmlns:a16="http://schemas.microsoft.com/office/drawing/2014/main" id="{98BBF64B-2AA9-2B89-A4C4-7B7B93758C16}"/>
              </a:ext>
            </a:extLst>
          </p:cNvPr>
          <p:cNvPicPr>
            <a:picLocks noChangeAspect="1"/>
          </p:cNvPicPr>
          <p:nvPr/>
        </p:nvPicPr>
        <p:blipFill>
          <a:blip r:embed="rId2"/>
          <a:stretch>
            <a:fillRect/>
          </a:stretch>
        </p:blipFill>
        <p:spPr>
          <a:xfrm>
            <a:off x="4073527" y="2987"/>
            <a:ext cx="3768977" cy="3426014"/>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43542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Project i</a:t>
            </a:r>
            <a:r>
              <a:rPr lang="en-US" dirty="0">
                <a:latin typeface="Arial Black" panose="020B0604020202020204" pitchFamily="34" charset="0"/>
                <a:ea typeface="Arial Regular" pitchFamily="34" charset="-122"/>
                <a:cs typeface="Arial Black" panose="020B0604020202020204" pitchFamily="34" charset="0"/>
              </a:rPr>
              <a:t>ntroduction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err="1"/>
              <a:t>Loopify</a:t>
            </a:r>
            <a:r>
              <a:rPr lang="en-US" dirty="0"/>
              <a:t> is a new audio player and manager. It allows you to put audio files of your choice into a playlist and then listen to the sequence once or to infinity and beyond! </a:t>
            </a:r>
          </a:p>
          <a:p>
            <a:r>
              <a:rPr lang="en-US" dirty="0"/>
              <a:t>Because, as they say, art is eternal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moti</a:t>
            </a:r>
            <a:r>
              <a:rPr lang="en-US" dirty="0">
                <a:latin typeface="Arial Black" panose="020B0604020202020204" pitchFamily="34" charset="0"/>
                <a:ea typeface="Arial Regular" pitchFamily="34" charset="-122"/>
                <a:cs typeface="Arial Black" panose="020B0604020202020204" pitchFamily="34" charset="0"/>
              </a:rPr>
              <a:t>vation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We felt that there is a need for a program that can play music from the command line. Furthermore, such a program should not just be functional but also educational so that those wanting to see how the program works can open the source code and play around with it as they like.</a:t>
            </a:r>
          </a:p>
          <a:p>
            <a:endParaRPr lang="en-US" dirty="0"/>
          </a:p>
        </p:txBody>
      </p:sp>
    </p:spTree>
    <p:extLst>
      <p:ext uri="{BB962C8B-B14F-4D97-AF65-F5344CB8AC3E}">
        <p14:creationId xmlns:p14="http://schemas.microsoft.com/office/powerpoint/2010/main" val="357544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solution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4" name="Table 4">
            <a:extLst>
              <a:ext uri="{FF2B5EF4-FFF2-40B4-BE49-F238E27FC236}">
                <a16:creationId xmlns:a16="http://schemas.microsoft.com/office/drawing/2014/main" id="{16F87930-C1EC-8951-8E71-353AF6460679}"/>
              </a:ext>
            </a:extLst>
          </p:cNvPr>
          <p:cNvGraphicFramePr>
            <a:graphicFrameLocks noGrp="1"/>
          </p:cNvGraphicFramePr>
          <p:nvPr>
            <p:ph idx="1"/>
            <p:extLst>
              <p:ext uri="{D42A27DB-BD31-4B8C-83A1-F6EECF244321}">
                <p14:modId xmlns:p14="http://schemas.microsoft.com/office/powerpoint/2010/main" val="2025368688"/>
              </p:ext>
            </p:extLst>
          </p:nvPr>
        </p:nvGraphicFramePr>
        <p:xfrm>
          <a:off x="1500189" y="2770187"/>
          <a:ext cx="543216" cy="2510940"/>
        </p:xfrm>
        <a:graphic>
          <a:graphicData uri="http://schemas.openxmlformats.org/drawingml/2006/table">
            <a:tbl>
              <a:tblPr firstRow="1" bandRow="1">
                <a:tableStyleId>{5C22544A-7EE6-4342-B048-85BDC9FD1C3A}</a:tableStyleId>
              </a:tblPr>
              <a:tblGrid>
                <a:gridCol w="543216">
                  <a:extLst>
                    <a:ext uri="{9D8B030D-6E8A-4147-A177-3AD203B41FA5}">
                      <a16:colId xmlns:a16="http://schemas.microsoft.com/office/drawing/2014/main" val="386875357"/>
                    </a:ext>
                  </a:extLst>
                </a:gridCol>
              </a:tblGrid>
              <a:tr h="836980">
                <a:tc>
                  <a:txBody>
                    <a:bodyPr/>
                    <a:lstStyle/>
                    <a:p>
                      <a:endParaRPr lang="en-PK" dirty="0"/>
                    </a:p>
                  </a:txBody>
                  <a:tcPr/>
                </a:tc>
                <a:extLst>
                  <a:ext uri="{0D108BD9-81ED-4DB2-BD59-A6C34878D82A}">
                    <a16:rowId xmlns:a16="http://schemas.microsoft.com/office/drawing/2014/main" val="651594205"/>
                  </a:ext>
                </a:extLst>
              </a:tr>
              <a:tr h="836980">
                <a:tc>
                  <a:txBody>
                    <a:bodyPr/>
                    <a:lstStyle/>
                    <a:p>
                      <a:endParaRPr lang="en-PK" dirty="0">
                        <a:solidFill>
                          <a:srgbClr val="FF0000"/>
                        </a:solidFill>
                      </a:endParaRPr>
                    </a:p>
                  </a:txBody>
                  <a:tcPr/>
                </a:tc>
                <a:extLst>
                  <a:ext uri="{0D108BD9-81ED-4DB2-BD59-A6C34878D82A}">
                    <a16:rowId xmlns:a16="http://schemas.microsoft.com/office/drawing/2014/main" val="2262189357"/>
                  </a:ext>
                </a:extLst>
              </a:tr>
              <a:tr h="836980">
                <a:tc>
                  <a:txBody>
                    <a:bodyPr/>
                    <a:lstStyle/>
                    <a:p>
                      <a:endParaRPr lang="en-PK" dirty="0"/>
                    </a:p>
                  </a:txBody>
                  <a:tcPr>
                    <a:solidFill>
                      <a:schemeClr val="tx2"/>
                    </a:solidFill>
                  </a:tcPr>
                </a:tc>
                <a:extLst>
                  <a:ext uri="{0D108BD9-81ED-4DB2-BD59-A6C34878D82A}">
                    <a16:rowId xmlns:a16="http://schemas.microsoft.com/office/drawing/2014/main" val="3759121539"/>
                  </a:ext>
                </a:extLst>
              </a:tr>
            </a:tbl>
          </a:graphicData>
        </a:graphic>
      </p:graphicFrame>
      <p:cxnSp>
        <p:nvCxnSpPr>
          <p:cNvPr id="10" name="Straight Connector 9">
            <a:extLst>
              <a:ext uri="{FF2B5EF4-FFF2-40B4-BE49-F238E27FC236}">
                <a16:creationId xmlns:a16="http://schemas.microsoft.com/office/drawing/2014/main" id="{05199442-383E-4F6D-057B-DD682A9A1250}"/>
              </a:ext>
            </a:extLst>
          </p:cNvPr>
          <p:cNvCxnSpPr/>
          <p:nvPr/>
        </p:nvCxnSpPr>
        <p:spPr>
          <a:xfrm>
            <a:off x="1931437" y="3172408"/>
            <a:ext cx="30324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Shape&#10;&#10;Description automatically generated with medium confidence">
            <a:extLst>
              <a:ext uri="{FF2B5EF4-FFF2-40B4-BE49-F238E27FC236}">
                <a16:creationId xmlns:a16="http://schemas.microsoft.com/office/drawing/2014/main" id="{131A3392-3992-9F4F-104F-41D4D1C37294}"/>
              </a:ext>
            </a:extLst>
          </p:cNvPr>
          <p:cNvPicPr>
            <a:picLocks noChangeAspect="1"/>
          </p:cNvPicPr>
          <p:nvPr/>
        </p:nvPicPr>
        <p:blipFill>
          <a:blip r:embed="rId2"/>
          <a:stretch>
            <a:fillRect/>
          </a:stretch>
        </p:blipFill>
        <p:spPr>
          <a:xfrm>
            <a:off x="4240858" y="3079102"/>
            <a:ext cx="1642669" cy="1362270"/>
          </a:xfrm>
          <a:prstGeom prst="rect">
            <a:avLst/>
          </a:prstGeom>
        </p:spPr>
      </p:pic>
      <p:graphicFrame>
        <p:nvGraphicFramePr>
          <p:cNvPr id="14" name="Table 14">
            <a:extLst>
              <a:ext uri="{FF2B5EF4-FFF2-40B4-BE49-F238E27FC236}">
                <a16:creationId xmlns:a16="http://schemas.microsoft.com/office/drawing/2014/main" id="{646149B3-8349-580F-0384-B65C72FC4895}"/>
              </a:ext>
            </a:extLst>
          </p:cNvPr>
          <p:cNvGraphicFramePr>
            <a:graphicFrameLocks noGrp="1"/>
          </p:cNvGraphicFramePr>
          <p:nvPr>
            <p:extLst>
              <p:ext uri="{D42A27DB-BD31-4B8C-83A1-F6EECF244321}">
                <p14:modId xmlns:p14="http://schemas.microsoft.com/office/powerpoint/2010/main" val="445798487"/>
              </p:ext>
            </p:extLst>
          </p:nvPr>
        </p:nvGraphicFramePr>
        <p:xfrm>
          <a:off x="2032000" y="719666"/>
          <a:ext cx="1673225" cy="370840"/>
        </p:xfrm>
        <a:graphic>
          <a:graphicData uri="http://schemas.openxmlformats.org/drawingml/2006/table">
            <a:tbl>
              <a:tblPr firstRow="1" bandRow="1">
                <a:tableStyleId>{5C22544A-7EE6-4342-B048-85BDC9FD1C3A}</a:tableStyleId>
              </a:tblPr>
              <a:tblGrid>
                <a:gridCol w="1673225">
                  <a:extLst>
                    <a:ext uri="{9D8B030D-6E8A-4147-A177-3AD203B41FA5}">
                      <a16:colId xmlns:a16="http://schemas.microsoft.com/office/drawing/2014/main" val="4139428117"/>
                    </a:ext>
                  </a:extLst>
                </a:gridCol>
              </a:tblGrid>
              <a:tr h="370840">
                <a:tc>
                  <a:txBody>
                    <a:bodyPr/>
                    <a:lstStyle/>
                    <a:p>
                      <a:endParaRPr lang="en-PK" dirty="0"/>
                    </a:p>
                  </a:txBody>
                  <a:tcPr/>
                </a:tc>
                <a:extLst>
                  <a:ext uri="{0D108BD9-81ED-4DB2-BD59-A6C34878D82A}">
                    <a16:rowId xmlns:a16="http://schemas.microsoft.com/office/drawing/2014/main" val="1235738122"/>
                  </a:ext>
                </a:extLst>
              </a:tr>
            </a:tbl>
          </a:graphicData>
        </a:graphic>
      </p:graphicFrame>
      <p:graphicFrame>
        <p:nvGraphicFramePr>
          <p:cNvPr id="15" name="Table 14">
            <a:extLst>
              <a:ext uri="{FF2B5EF4-FFF2-40B4-BE49-F238E27FC236}">
                <a16:creationId xmlns:a16="http://schemas.microsoft.com/office/drawing/2014/main" id="{258D9A84-781B-4745-9506-DBF159A9D930}"/>
              </a:ext>
            </a:extLst>
          </p:cNvPr>
          <p:cNvGraphicFramePr>
            <a:graphicFrameLocks noGrp="1"/>
          </p:cNvGraphicFramePr>
          <p:nvPr>
            <p:extLst>
              <p:ext uri="{D42A27DB-BD31-4B8C-83A1-F6EECF244321}">
                <p14:modId xmlns:p14="http://schemas.microsoft.com/office/powerpoint/2010/main" val="2313529218"/>
              </p:ext>
            </p:extLst>
          </p:nvPr>
        </p:nvGraphicFramePr>
        <p:xfrm>
          <a:off x="4225579" y="719666"/>
          <a:ext cx="1673225" cy="370840"/>
        </p:xfrm>
        <a:graphic>
          <a:graphicData uri="http://schemas.openxmlformats.org/drawingml/2006/table">
            <a:tbl>
              <a:tblPr firstRow="1" bandRow="1">
                <a:tableStyleId>{5C22544A-7EE6-4342-B048-85BDC9FD1C3A}</a:tableStyleId>
              </a:tblPr>
              <a:tblGrid>
                <a:gridCol w="1673225">
                  <a:extLst>
                    <a:ext uri="{9D8B030D-6E8A-4147-A177-3AD203B41FA5}">
                      <a16:colId xmlns:a16="http://schemas.microsoft.com/office/drawing/2014/main" val="4139428117"/>
                    </a:ext>
                  </a:extLst>
                </a:gridCol>
              </a:tblGrid>
              <a:tr h="370840">
                <a:tc>
                  <a:txBody>
                    <a:bodyPr/>
                    <a:lstStyle/>
                    <a:p>
                      <a:endParaRPr lang="en-PK" dirty="0"/>
                    </a:p>
                  </a:txBody>
                  <a:tcPr/>
                </a:tc>
                <a:extLst>
                  <a:ext uri="{0D108BD9-81ED-4DB2-BD59-A6C34878D82A}">
                    <a16:rowId xmlns:a16="http://schemas.microsoft.com/office/drawing/2014/main" val="1235738122"/>
                  </a:ext>
                </a:extLst>
              </a:tr>
            </a:tbl>
          </a:graphicData>
        </a:graphic>
      </p:graphicFrame>
      <p:graphicFrame>
        <p:nvGraphicFramePr>
          <p:cNvPr id="16" name="Table 15">
            <a:extLst>
              <a:ext uri="{FF2B5EF4-FFF2-40B4-BE49-F238E27FC236}">
                <a16:creationId xmlns:a16="http://schemas.microsoft.com/office/drawing/2014/main" id="{1BEA7D21-69D0-F0B4-3815-41BDD62300AD}"/>
              </a:ext>
            </a:extLst>
          </p:cNvPr>
          <p:cNvGraphicFramePr>
            <a:graphicFrameLocks noGrp="1"/>
          </p:cNvGraphicFramePr>
          <p:nvPr>
            <p:extLst>
              <p:ext uri="{D42A27DB-BD31-4B8C-83A1-F6EECF244321}">
                <p14:modId xmlns:p14="http://schemas.microsoft.com/office/powerpoint/2010/main" val="2773908926"/>
              </p:ext>
            </p:extLst>
          </p:nvPr>
        </p:nvGraphicFramePr>
        <p:xfrm>
          <a:off x="6496050" y="719877"/>
          <a:ext cx="1673225" cy="370840"/>
        </p:xfrm>
        <a:graphic>
          <a:graphicData uri="http://schemas.openxmlformats.org/drawingml/2006/table">
            <a:tbl>
              <a:tblPr firstRow="1" bandRow="1">
                <a:tableStyleId>{5C22544A-7EE6-4342-B048-85BDC9FD1C3A}</a:tableStyleId>
              </a:tblPr>
              <a:tblGrid>
                <a:gridCol w="1673225">
                  <a:extLst>
                    <a:ext uri="{9D8B030D-6E8A-4147-A177-3AD203B41FA5}">
                      <a16:colId xmlns:a16="http://schemas.microsoft.com/office/drawing/2014/main" val="4139428117"/>
                    </a:ext>
                  </a:extLst>
                </a:gridCol>
              </a:tblGrid>
              <a:tr h="370840">
                <a:tc>
                  <a:txBody>
                    <a:bodyPr/>
                    <a:lstStyle/>
                    <a:p>
                      <a:endParaRPr lang="en-PK" dirty="0"/>
                    </a:p>
                  </a:txBody>
                  <a:tcPr/>
                </a:tc>
                <a:extLst>
                  <a:ext uri="{0D108BD9-81ED-4DB2-BD59-A6C34878D82A}">
                    <a16:rowId xmlns:a16="http://schemas.microsoft.com/office/drawing/2014/main" val="1235738122"/>
                  </a:ext>
                </a:extLst>
              </a:tr>
            </a:tbl>
          </a:graphicData>
        </a:graphic>
      </p:graphicFrame>
      <p:cxnSp>
        <p:nvCxnSpPr>
          <p:cNvPr id="18" name="Straight Arrow Connector 17">
            <a:extLst>
              <a:ext uri="{FF2B5EF4-FFF2-40B4-BE49-F238E27FC236}">
                <a16:creationId xmlns:a16="http://schemas.microsoft.com/office/drawing/2014/main" id="{67188FBE-D224-CB68-8A18-431AAE7D55D3}"/>
              </a:ext>
            </a:extLst>
          </p:cNvPr>
          <p:cNvCxnSpPr>
            <a:endCxn id="15" idx="1"/>
          </p:cNvCxnSpPr>
          <p:nvPr/>
        </p:nvCxnSpPr>
        <p:spPr>
          <a:xfrm>
            <a:off x="3705225" y="905086"/>
            <a:ext cx="5203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A64716-D696-7106-959F-FF907631BBE0}"/>
              </a:ext>
            </a:extLst>
          </p:cNvPr>
          <p:cNvCxnSpPr/>
          <p:nvPr/>
        </p:nvCxnSpPr>
        <p:spPr>
          <a:xfrm>
            <a:off x="5898804" y="905086"/>
            <a:ext cx="5203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1DCEC96-6B51-F117-A7C3-9BFEE5CFD33B}"/>
              </a:ext>
            </a:extLst>
          </p:cNvPr>
          <p:cNvCxnSpPr/>
          <p:nvPr/>
        </p:nvCxnSpPr>
        <p:spPr>
          <a:xfrm flipH="1">
            <a:off x="1676400" y="905086"/>
            <a:ext cx="3556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715481C-110E-0F8F-73D8-E373A4659243}"/>
              </a:ext>
            </a:extLst>
          </p:cNvPr>
          <p:cNvCxnSpPr/>
          <p:nvPr/>
        </p:nvCxnSpPr>
        <p:spPr>
          <a:xfrm>
            <a:off x="1676400" y="905086"/>
            <a:ext cx="0" cy="48556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C92CBB5-00A4-2781-DB59-9058A38C28B8}"/>
              </a:ext>
            </a:extLst>
          </p:cNvPr>
          <p:cNvCxnSpPr/>
          <p:nvPr/>
        </p:nvCxnSpPr>
        <p:spPr>
          <a:xfrm>
            <a:off x="1676400" y="1390650"/>
            <a:ext cx="683895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C28CCF3-02F3-D376-041F-48B667E20830}"/>
              </a:ext>
            </a:extLst>
          </p:cNvPr>
          <p:cNvCxnSpPr/>
          <p:nvPr/>
        </p:nvCxnSpPr>
        <p:spPr>
          <a:xfrm>
            <a:off x="1702146" y="905297"/>
            <a:ext cx="5203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C595322-039B-66A2-078D-E4EF44BE5E05}"/>
              </a:ext>
            </a:extLst>
          </p:cNvPr>
          <p:cNvCxnSpPr/>
          <p:nvPr/>
        </p:nvCxnSpPr>
        <p:spPr>
          <a:xfrm>
            <a:off x="8515350" y="905086"/>
            <a:ext cx="0" cy="4855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695799DC-AB49-3391-B793-517043E9CF36}"/>
              </a:ext>
            </a:extLst>
          </p:cNvPr>
          <p:cNvCxnSpPr/>
          <p:nvPr/>
        </p:nvCxnSpPr>
        <p:spPr>
          <a:xfrm>
            <a:off x="8169275" y="905086"/>
            <a:ext cx="3460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957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659357"/>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reasoning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408232"/>
            <a:ext cx="5693664" cy="3122168"/>
          </a:xfrm>
        </p:spPr>
        <p:txBody>
          <a:bodyPr/>
          <a:lstStyle/>
          <a:p>
            <a:r>
              <a:rPr lang="en-US" dirty="0"/>
              <a:t>We used a circular linked list for the purpose of making an audio playlist because it was the most natural choice. For searching audio files, we decided to use a binary search tree. A BST made sense because of our prior experience in implementing a search engine using BST as a class assignment.</a:t>
            </a:r>
          </a:p>
          <a:p>
            <a:endParaRPr lang="en-US" dirty="0"/>
          </a:p>
        </p:txBody>
      </p:sp>
    </p:spTree>
    <p:extLst>
      <p:ext uri="{BB962C8B-B14F-4D97-AF65-F5344CB8AC3E}">
        <p14:creationId xmlns:p14="http://schemas.microsoft.com/office/powerpoint/2010/main" val="169000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304793"/>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Complexity analysis</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4" name="Table 4">
            <a:extLst>
              <a:ext uri="{FF2B5EF4-FFF2-40B4-BE49-F238E27FC236}">
                <a16:creationId xmlns:a16="http://schemas.microsoft.com/office/drawing/2014/main" id="{08F81A80-62A7-6FFA-646C-09D016923097}"/>
              </a:ext>
            </a:extLst>
          </p:cNvPr>
          <p:cNvGraphicFramePr>
            <a:graphicFrameLocks noGrp="1"/>
          </p:cNvGraphicFramePr>
          <p:nvPr>
            <p:ph idx="1"/>
            <p:extLst>
              <p:ext uri="{D42A27DB-BD31-4B8C-83A1-F6EECF244321}">
                <p14:modId xmlns:p14="http://schemas.microsoft.com/office/powerpoint/2010/main" val="2729240221"/>
              </p:ext>
            </p:extLst>
          </p:nvPr>
        </p:nvGraphicFramePr>
        <p:xfrm>
          <a:off x="1500188" y="2770187"/>
          <a:ext cx="5692772" cy="3220064"/>
        </p:xfrm>
        <a:graphic>
          <a:graphicData uri="http://schemas.openxmlformats.org/drawingml/2006/table">
            <a:tbl>
              <a:tblPr firstRow="1" bandRow="1">
                <a:tableStyleId>{5C22544A-7EE6-4342-B048-85BDC9FD1C3A}</a:tableStyleId>
              </a:tblPr>
              <a:tblGrid>
                <a:gridCol w="1423193">
                  <a:extLst>
                    <a:ext uri="{9D8B030D-6E8A-4147-A177-3AD203B41FA5}">
                      <a16:colId xmlns:a16="http://schemas.microsoft.com/office/drawing/2014/main" val="3181059568"/>
                    </a:ext>
                  </a:extLst>
                </a:gridCol>
                <a:gridCol w="1423193">
                  <a:extLst>
                    <a:ext uri="{9D8B030D-6E8A-4147-A177-3AD203B41FA5}">
                      <a16:colId xmlns:a16="http://schemas.microsoft.com/office/drawing/2014/main" val="3709002964"/>
                    </a:ext>
                  </a:extLst>
                </a:gridCol>
                <a:gridCol w="1423193">
                  <a:extLst>
                    <a:ext uri="{9D8B030D-6E8A-4147-A177-3AD203B41FA5}">
                      <a16:colId xmlns:a16="http://schemas.microsoft.com/office/drawing/2014/main" val="2322975153"/>
                    </a:ext>
                  </a:extLst>
                </a:gridCol>
                <a:gridCol w="1423193">
                  <a:extLst>
                    <a:ext uri="{9D8B030D-6E8A-4147-A177-3AD203B41FA5}">
                      <a16:colId xmlns:a16="http://schemas.microsoft.com/office/drawing/2014/main" val="3135684251"/>
                    </a:ext>
                  </a:extLst>
                </a:gridCol>
              </a:tblGrid>
              <a:tr h="805016">
                <a:tc>
                  <a:txBody>
                    <a:bodyPr/>
                    <a:lstStyle/>
                    <a:p>
                      <a:r>
                        <a:rPr lang="en-US" dirty="0"/>
                        <a:t>Method Name</a:t>
                      </a:r>
                      <a:endParaRPr lang="en-PK" dirty="0"/>
                    </a:p>
                  </a:txBody>
                  <a:tcPr/>
                </a:tc>
                <a:tc>
                  <a:txBody>
                    <a:bodyPr/>
                    <a:lstStyle/>
                    <a:p>
                      <a:r>
                        <a:rPr lang="en-US" dirty="0"/>
                        <a:t>Best Case</a:t>
                      </a:r>
                      <a:endParaRPr lang="en-PK" dirty="0"/>
                    </a:p>
                  </a:txBody>
                  <a:tcPr/>
                </a:tc>
                <a:tc>
                  <a:txBody>
                    <a:bodyPr/>
                    <a:lstStyle/>
                    <a:p>
                      <a:r>
                        <a:rPr lang="en-US" dirty="0"/>
                        <a:t>Average Case</a:t>
                      </a:r>
                      <a:endParaRPr lang="en-PK" dirty="0"/>
                    </a:p>
                  </a:txBody>
                  <a:tcPr/>
                </a:tc>
                <a:tc>
                  <a:txBody>
                    <a:bodyPr/>
                    <a:lstStyle/>
                    <a:p>
                      <a:r>
                        <a:rPr lang="en-US" dirty="0"/>
                        <a:t>Worst Case</a:t>
                      </a:r>
                      <a:endParaRPr lang="en-PK" dirty="0"/>
                    </a:p>
                  </a:txBody>
                  <a:tcPr/>
                </a:tc>
                <a:extLst>
                  <a:ext uri="{0D108BD9-81ED-4DB2-BD59-A6C34878D82A}">
                    <a16:rowId xmlns:a16="http://schemas.microsoft.com/office/drawing/2014/main" val="3154022729"/>
                  </a:ext>
                </a:extLst>
              </a:tr>
              <a:tr h="805016">
                <a:tc>
                  <a:txBody>
                    <a:bodyPr/>
                    <a:lstStyle/>
                    <a:p>
                      <a:r>
                        <a:rPr lang="en-US" dirty="0"/>
                        <a:t>Insert</a:t>
                      </a:r>
                      <a:endParaRPr lang="en-PK" dirty="0"/>
                    </a:p>
                  </a:txBody>
                  <a:tcPr/>
                </a:tc>
                <a:tc>
                  <a:txBody>
                    <a:bodyPr/>
                    <a:lstStyle/>
                    <a:p>
                      <a:r>
                        <a:rPr lang="en-US" dirty="0"/>
                        <a:t>O(1)</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O(log n)</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endParaRPr lang="en-PK" dirty="0"/>
                    </a:p>
                    <a:p>
                      <a:endParaRPr lang="en-PK" dirty="0"/>
                    </a:p>
                  </a:txBody>
                  <a:tcPr/>
                </a:tc>
                <a:extLst>
                  <a:ext uri="{0D108BD9-81ED-4DB2-BD59-A6C34878D82A}">
                    <a16:rowId xmlns:a16="http://schemas.microsoft.com/office/drawing/2014/main" val="3776454572"/>
                  </a:ext>
                </a:extLst>
              </a:tr>
              <a:tr h="805016">
                <a:tc>
                  <a:txBody>
                    <a:bodyPr/>
                    <a:lstStyle/>
                    <a:p>
                      <a:r>
                        <a:rPr lang="en-US" dirty="0"/>
                        <a:t>Find</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O(log n)</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endParaRPr lang="en-PK" dirty="0"/>
                    </a:p>
                    <a:p>
                      <a:endParaRPr lang="en-PK" dirty="0"/>
                    </a:p>
                  </a:txBody>
                  <a:tcPr/>
                </a:tc>
                <a:extLst>
                  <a:ext uri="{0D108BD9-81ED-4DB2-BD59-A6C34878D82A}">
                    <a16:rowId xmlns:a16="http://schemas.microsoft.com/office/drawing/2014/main" val="1013186280"/>
                  </a:ext>
                </a:extLst>
              </a:tr>
              <a:tr h="805016">
                <a:tc>
                  <a:txBody>
                    <a:bodyPr/>
                    <a:lstStyle/>
                    <a:p>
                      <a:r>
                        <a:rPr lang="en-US" dirty="0"/>
                        <a:t>Delete</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O(log n)</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endParaRPr lang="en-PK" dirty="0"/>
                    </a:p>
                    <a:p>
                      <a:endParaRPr lang="en-PK" dirty="0"/>
                    </a:p>
                  </a:txBody>
                  <a:tcPr/>
                </a:tc>
                <a:extLst>
                  <a:ext uri="{0D108BD9-81ED-4DB2-BD59-A6C34878D82A}">
                    <a16:rowId xmlns:a16="http://schemas.microsoft.com/office/drawing/2014/main" val="2385050269"/>
                  </a:ext>
                </a:extLst>
              </a:tr>
            </a:tbl>
          </a:graphicData>
        </a:graphic>
      </p:graphicFrame>
      <p:sp>
        <p:nvSpPr>
          <p:cNvPr id="3" name="TextBox 2">
            <a:extLst>
              <a:ext uri="{FF2B5EF4-FFF2-40B4-BE49-F238E27FC236}">
                <a16:creationId xmlns:a16="http://schemas.microsoft.com/office/drawing/2014/main" id="{039B8F56-84D3-8C21-FA5E-F3F3CACF5134}"/>
              </a:ext>
            </a:extLst>
          </p:cNvPr>
          <p:cNvSpPr txBox="1"/>
          <p:nvPr/>
        </p:nvSpPr>
        <p:spPr>
          <a:xfrm>
            <a:off x="1567543" y="6176865"/>
            <a:ext cx="8188460" cy="369332"/>
          </a:xfrm>
          <a:prstGeom prst="rect">
            <a:avLst/>
          </a:prstGeom>
          <a:noFill/>
        </p:spPr>
        <p:txBody>
          <a:bodyPr wrap="none" rtlCol="0">
            <a:spAutoFit/>
          </a:bodyPr>
          <a:lstStyle/>
          <a:p>
            <a:r>
              <a:rPr lang="en-US" dirty="0"/>
              <a:t>The above analysis is for BST as the priority queue was only used for playing music.</a:t>
            </a:r>
            <a:endParaRPr lang="en-PK" dirty="0"/>
          </a:p>
        </p:txBody>
      </p:sp>
    </p:spTree>
    <p:extLst>
      <p:ext uri="{BB962C8B-B14F-4D97-AF65-F5344CB8AC3E}">
        <p14:creationId xmlns:p14="http://schemas.microsoft.com/office/powerpoint/2010/main" val="398144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resources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GB" dirty="0"/>
              <a:t>Data Structures and Algorithm Analysis in Java, </a:t>
            </a:r>
            <a:r>
              <a:rPr lang="de-DE" dirty="0"/>
              <a:t>Mark Allen </a:t>
            </a:r>
            <a:r>
              <a:rPr lang="de-DE" dirty="0" err="1"/>
              <a:t>Weiss</a:t>
            </a:r>
            <a:endParaRPr lang="en-US" dirty="0"/>
          </a:p>
          <a:p>
            <a:pPr marL="342900" indent="-342900">
              <a:buFont typeface="Arial" panose="020B0604020202020204" pitchFamily="34" charset="0"/>
              <a:buChar char="•"/>
            </a:pPr>
            <a:r>
              <a:rPr lang="en-GB" dirty="0"/>
              <a:t>Data Structures &amp; Algorithms in Java</a:t>
            </a:r>
            <a:r>
              <a:rPr lang="en-US" dirty="0"/>
              <a:t>, Robert </a:t>
            </a:r>
            <a:r>
              <a:rPr lang="en-US" dirty="0" err="1"/>
              <a:t>Lafore</a:t>
            </a:r>
            <a:endParaRPr lang="en-US" dirty="0"/>
          </a:p>
          <a:p>
            <a:pPr marL="342900" indent="-342900">
              <a:buFont typeface="Arial" panose="020B0604020202020204" pitchFamily="34" charset="0"/>
              <a:buChar char="•"/>
            </a:pPr>
            <a:r>
              <a:rPr lang="en-US" dirty="0"/>
              <a:t>​Algorithms, Robert Sedgewick and Kevin Wayne</a:t>
            </a:r>
          </a:p>
        </p:txBody>
      </p:sp>
    </p:spTree>
    <p:extLst>
      <p:ext uri="{BB962C8B-B14F-4D97-AF65-F5344CB8AC3E}">
        <p14:creationId xmlns:p14="http://schemas.microsoft.com/office/powerpoint/2010/main" val="355879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54248" cy="2176272"/>
          </a:xfrm>
        </p:spPr>
        <p:txBody>
          <a:bodyPr/>
          <a:lstStyle/>
          <a:p>
            <a:r>
              <a:rPr lang="en-US" dirty="0"/>
              <a:t>Muhammad Shayan Shamsi,</a:t>
            </a:r>
          </a:p>
          <a:p>
            <a:r>
              <a:rPr lang="en-US" dirty="0">
                <a:hlinkClick r:id="rId2"/>
              </a:rPr>
              <a:t>m.shamsi.24519@khi.iba.edu.pk</a:t>
            </a:r>
            <a:endParaRPr lang="en-US" dirty="0"/>
          </a:p>
          <a:p>
            <a:endParaRPr lang="en-US" dirty="0"/>
          </a:p>
          <a:p>
            <a:r>
              <a:rPr lang="en-US" dirty="0" err="1"/>
              <a:t>Khizar</a:t>
            </a:r>
            <a:r>
              <a:rPr lang="en-US" dirty="0"/>
              <a:t> </a:t>
            </a:r>
            <a:r>
              <a:rPr lang="en-US" dirty="0" err="1"/>
              <a:t>Asad</a:t>
            </a:r>
            <a:r>
              <a:rPr lang="en-US" dirty="0"/>
              <a:t>,</a:t>
            </a:r>
          </a:p>
          <a:p>
            <a:r>
              <a:rPr lang="en-US" dirty="0"/>
              <a:t>K.asad.23988@khi.iba.edu.pk</a:t>
            </a:r>
          </a:p>
          <a:p>
            <a:endParaRPr lang="en-US" dirty="0"/>
          </a:p>
          <a:p>
            <a:r>
              <a:rPr lang="en-US" dirty="0"/>
              <a:t>Muhammad Danish Raza</a:t>
            </a:r>
          </a:p>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{E8868C35-AF95-4310-8EB6-12EE22BB196D}tf78438558_win32</Template>
  <TotalTime>178</TotalTime>
  <Words>315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Sabon Next LT</vt:lpstr>
      <vt:lpstr>Office Theme</vt:lpstr>
      <vt:lpstr> </vt:lpstr>
      <vt:lpstr>Project introduction</vt:lpstr>
      <vt:lpstr>motivation</vt:lpstr>
      <vt:lpstr>solution</vt:lpstr>
      <vt:lpstr>reasoning</vt:lpstr>
      <vt:lpstr>Complexity analysis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MUHAMMAD SHAYAN SHAMSI - 24519</dc:creator>
  <cp:lastModifiedBy>MUHAMMAD SHAYAN SHAMSI - 24519</cp:lastModifiedBy>
  <cp:revision>5</cp:revision>
  <dcterms:created xsi:type="dcterms:W3CDTF">2022-12-22T03:20:58Z</dcterms:created>
  <dcterms:modified xsi:type="dcterms:W3CDTF">2022-12-22T13:05:14Z</dcterms:modified>
</cp:coreProperties>
</file>