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68" r:id="rId3"/>
    <p:sldId id="269" r:id="rId4"/>
    <p:sldId id="257" r:id="rId5"/>
    <p:sldId id="260" r:id="rId6"/>
    <p:sldId id="261" r:id="rId7"/>
    <p:sldId id="262" r:id="rId8"/>
    <p:sldId id="263" r:id="rId9"/>
    <p:sldId id="258" r:id="rId10"/>
    <p:sldId id="259" r:id="rId11"/>
    <p:sldId id="265" r:id="rId12"/>
    <p:sldId id="266" r:id="rId13"/>
    <p:sldId id="264"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660"/>
  </p:normalViewPr>
  <p:slideViewPr>
    <p:cSldViewPr snapToGrid="0">
      <p:cViewPr varScale="1">
        <p:scale>
          <a:sx n="59" d="100"/>
          <a:sy n="59" d="100"/>
        </p:scale>
        <p:origin x="29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1">
              <a:rPr lang="en-US" smtClean="0"/>
              <a:t>11/10/2024</a:t>
            </a:fld>
            <a:endParaRPr lang="en-US"/>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56053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1">
              <a:rPr lang="en-US" smtClean="0"/>
              <a:t>11/10/2024</a:t>
            </a:fld>
            <a:endParaRPr lang="en-US"/>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144514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1">
              <a:rPr lang="en-US" smtClean="0"/>
              <a:t>11/10/2024</a:t>
            </a:fld>
            <a:endParaRPr lang="en-US"/>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786812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1">
              <a:rPr lang="en-US" smtClean="0"/>
              <a:t>11/10/2024</a:t>
            </a:fld>
            <a:endParaRPr lang="en-US"/>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247345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1">
              <a:rPr lang="en-US" smtClean="0"/>
              <a:t>11/10/2024</a:t>
            </a:fld>
            <a:endParaRPr lang="en-US"/>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261755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1">
              <a:rPr lang="en-US" smtClean="0"/>
              <a:t>11/10/2024</a:t>
            </a:fld>
            <a:endParaRPr lang="en-US"/>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33300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1">
              <a:rPr lang="en-US" smtClean="0"/>
              <a:t>11/10/2024</a:t>
            </a:fld>
            <a:endParaRPr lang="en-US"/>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469159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1">
              <a:rPr lang="en-US" smtClean="0"/>
              <a:t>11/10/2024</a:t>
            </a:fld>
            <a:endParaRPr lang="en-US"/>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763070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1">
              <a:rPr lang="en-US" smtClean="0"/>
              <a:t>11/10/2024</a:t>
            </a:fld>
            <a:endParaRPr lang="en-US"/>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885329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1">
              <a:rPr lang="en-US" smtClean="0"/>
              <a:t>11/10/2024</a:t>
            </a:fld>
            <a:endParaRPr lang="en-US"/>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992993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378CDE2-0C1B-D3BE-F399-98D983EF4534}"/>
              </a:ext>
            </a:extLst>
          </p:cNvPr>
          <p:cNvSpPr>
            <a:spLocks noGrp="1"/>
          </p:cNvSpPr>
          <p:nvPr>
            <p:ph type="pic" idx="1"/>
          </p:nvPr>
        </p:nvSpPr>
        <p:spPr>
          <a:xfrm>
            <a:off x="5105400" y="838200"/>
            <a:ext cx="624998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1">
              <a:rPr lang="en-US" smtClean="0"/>
              <a:t>11/10/2024</a:t>
            </a:fld>
            <a:endParaRPr lang="en-US"/>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633008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1">
              <a:rPr lang="en-US" smtClean="0"/>
              <a:t>11/10/2024</a:t>
            </a:fld>
            <a:endParaRPr lang="en-US" dirty="0"/>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3014510214"/>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43" r:id="rId6"/>
    <p:sldLayoutId id="2147483739" r:id="rId7"/>
    <p:sldLayoutId id="2147483740" r:id="rId8"/>
    <p:sldLayoutId id="2147483741" r:id="rId9"/>
    <p:sldLayoutId id="2147483742" r:id="rId10"/>
    <p:sldLayoutId id="2147483744"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880664-C766-36C9-4246-D76A957DB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284264-335B-9A33-F111-5E101EF37FA9}"/>
              </a:ext>
            </a:extLst>
          </p:cNvPr>
          <p:cNvSpPr>
            <a:spLocks noGrp="1"/>
          </p:cNvSpPr>
          <p:nvPr>
            <p:ph type="ctrTitle"/>
          </p:nvPr>
        </p:nvSpPr>
        <p:spPr>
          <a:xfrm>
            <a:off x="308386" y="741203"/>
            <a:ext cx="6816313" cy="1669185"/>
          </a:xfrm>
        </p:spPr>
        <p:txBody>
          <a:bodyPr anchor="t">
            <a:normAutofit/>
          </a:bodyPr>
          <a:lstStyle/>
          <a:p>
            <a:r>
              <a:rPr lang="en-IN" sz="4800" dirty="0"/>
              <a:t>Paradox Challenge</a:t>
            </a:r>
          </a:p>
        </p:txBody>
      </p:sp>
      <p:sp>
        <p:nvSpPr>
          <p:cNvPr id="3" name="Subtitle 2">
            <a:extLst>
              <a:ext uri="{FF2B5EF4-FFF2-40B4-BE49-F238E27FC236}">
                <a16:creationId xmlns:a16="http://schemas.microsoft.com/office/drawing/2014/main" id="{93691F2F-9ADD-0EDD-370A-0F6EA41430A9}"/>
              </a:ext>
            </a:extLst>
          </p:cNvPr>
          <p:cNvSpPr>
            <a:spLocks noGrp="1"/>
          </p:cNvSpPr>
          <p:nvPr>
            <p:ph type="subTitle" idx="1"/>
          </p:nvPr>
        </p:nvSpPr>
        <p:spPr>
          <a:xfrm>
            <a:off x="8115300" y="742472"/>
            <a:ext cx="3664693" cy="1656696"/>
          </a:xfrm>
        </p:spPr>
        <p:txBody>
          <a:bodyPr anchor="t">
            <a:normAutofit/>
          </a:bodyPr>
          <a:lstStyle/>
          <a:p>
            <a:r>
              <a:rPr lang="en-IN"/>
              <a:t>Hinglish Comment Text Classification</a:t>
            </a:r>
            <a:endParaRPr lang="en-IN" dirty="0"/>
          </a:p>
        </p:txBody>
      </p:sp>
      <p:pic>
        <p:nvPicPr>
          <p:cNvPr id="4" name="Picture 3">
            <a:extLst>
              <a:ext uri="{FF2B5EF4-FFF2-40B4-BE49-F238E27FC236}">
                <a16:creationId xmlns:a16="http://schemas.microsoft.com/office/drawing/2014/main" id="{0731218A-6C6E-755A-D767-C157B63D9AFC}"/>
              </a:ext>
            </a:extLst>
          </p:cNvPr>
          <p:cNvPicPr>
            <a:picLocks noChangeAspect="1"/>
          </p:cNvPicPr>
          <p:nvPr/>
        </p:nvPicPr>
        <p:blipFill>
          <a:blip r:embed="rId2"/>
          <a:srcRect t="55333" b="12013"/>
          <a:stretch/>
        </p:blipFill>
        <p:spPr>
          <a:xfrm>
            <a:off x="20" y="2876718"/>
            <a:ext cx="12191980" cy="3981282"/>
          </a:xfrm>
          <a:prstGeom prst="rect">
            <a:avLst/>
          </a:prstGeom>
          <a:ln>
            <a:noFill/>
          </a:ln>
          <a:effectLst>
            <a:softEdge rad="112500"/>
          </a:effectLst>
        </p:spPr>
      </p:pic>
    </p:spTree>
    <p:extLst>
      <p:ext uri="{BB962C8B-B14F-4D97-AF65-F5344CB8AC3E}">
        <p14:creationId xmlns:p14="http://schemas.microsoft.com/office/powerpoint/2010/main" val="21010328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B8A85-8F6D-3BEB-80C0-063D3815CE86}"/>
              </a:ext>
            </a:extLst>
          </p:cNvPr>
          <p:cNvSpPr>
            <a:spLocks noGrp="1"/>
          </p:cNvSpPr>
          <p:nvPr>
            <p:ph type="title"/>
          </p:nvPr>
        </p:nvSpPr>
        <p:spPr/>
        <p:txBody>
          <a:bodyPr/>
          <a:lstStyle/>
          <a:p>
            <a:r>
              <a:rPr lang="en-IN" dirty="0"/>
              <a:t>Why </a:t>
            </a:r>
            <a:r>
              <a:rPr lang="en-IN" dirty="0" err="1"/>
              <a:t>choosed</a:t>
            </a:r>
            <a:r>
              <a:rPr lang="en-IN" dirty="0"/>
              <a:t> this FastText?</a:t>
            </a:r>
          </a:p>
        </p:txBody>
      </p:sp>
      <p:sp>
        <p:nvSpPr>
          <p:cNvPr id="3" name="Content Placeholder 2">
            <a:extLst>
              <a:ext uri="{FF2B5EF4-FFF2-40B4-BE49-F238E27FC236}">
                <a16:creationId xmlns:a16="http://schemas.microsoft.com/office/drawing/2014/main" id="{50510C1A-6BCB-0C25-D325-4035E941354E}"/>
              </a:ext>
            </a:extLst>
          </p:cNvPr>
          <p:cNvSpPr>
            <a:spLocks noGrp="1"/>
          </p:cNvSpPr>
          <p:nvPr>
            <p:ph idx="1"/>
          </p:nvPr>
        </p:nvSpPr>
        <p:spPr/>
        <p:txBody>
          <a:bodyPr/>
          <a:lstStyle/>
          <a:p>
            <a:r>
              <a:rPr lang="en-US" b="1" dirty="0">
                <a:latin typeface="Open Sans" panose="020B0606030504020204" pitchFamily="34" charset="0"/>
                <a:ea typeface="Open Sans" panose="020B0606030504020204" pitchFamily="34" charset="0"/>
                <a:cs typeface="Open Sans" panose="020B0606030504020204" pitchFamily="34" charset="0"/>
              </a:rPr>
              <a:t>Multilingual Support</a:t>
            </a:r>
            <a:r>
              <a:rPr lang="en-US" dirty="0">
                <a:latin typeface="Open Sans" panose="020B0606030504020204" pitchFamily="34" charset="0"/>
                <a:ea typeface="Open Sans" panose="020B0606030504020204" pitchFamily="34" charset="0"/>
                <a:cs typeface="Open Sans" panose="020B0606030504020204" pitchFamily="34" charset="0"/>
              </a:rPr>
              <a:t>: FastText is well-suited for multilingual tasks and language detection. It can effectively handle code-switching (e.g., Hinglish or Spanglish) and offers embeddings in multiple languages.</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Date Placeholder 3">
            <a:extLst>
              <a:ext uri="{FF2B5EF4-FFF2-40B4-BE49-F238E27FC236}">
                <a16:creationId xmlns:a16="http://schemas.microsoft.com/office/drawing/2014/main" id="{1941AD32-DFF9-BF91-1435-C295AF483C15}"/>
              </a:ext>
            </a:extLst>
          </p:cNvPr>
          <p:cNvSpPr>
            <a:spLocks noGrp="1"/>
          </p:cNvSpPr>
          <p:nvPr>
            <p:ph type="dt" sz="half" idx="10"/>
          </p:nvPr>
        </p:nvSpPr>
        <p:spPr/>
        <p:txBody>
          <a:bodyPr/>
          <a:lstStyle/>
          <a:p>
            <a:fld id="{0F996519-E62D-4F8C-AE1E-36928EC7D15C}" type="datetime1">
              <a:rPr lang="en-US" smtClean="0"/>
              <a:t>11/10/2024</a:t>
            </a:fld>
            <a:endParaRPr lang="en-US"/>
          </a:p>
        </p:txBody>
      </p:sp>
      <p:sp>
        <p:nvSpPr>
          <p:cNvPr id="5" name="Footer Placeholder 4">
            <a:extLst>
              <a:ext uri="{FF2B5EF4-FFF2-40B4-BE49-F238E27FC236}">
                <a16:creationId xmlns:a16="http://schemas.microsoft.com/office/drawing/2014/main" id="{66F462B1-C9E0-18C7-0B14-785EE43718F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D61F59D-FDFD-B137-2933-79DF1B33D4BD}"/>
              </a:ext>
            </a:extLst>
          </p:cNvPr>
          <p:cNvSpPr>
            <a:spLocks noGrp="1"/>
          </p:cNvSpPr>
          <p:nvPr>
            <p:ph type="sldNum" sz="quarter" idx="12"/>
          </p:nvPr>
        </p:nvSpPr>
        <p:spPr/>
        <p:txBody>
          <a:bodyPr/>
          <a:lstStyle/>
          <a:p>
            <a:fld id="{6E91CC32-6A6B-4E2E-BBA1-6864F305DA26}" type="slidenum">
              <a:rPr lang="en-US" smtClean="0"/>
              <a:t>10</a:t>
            </a:fld>
            <a:endParaRPr lang="en-US"/>
          </a:p>
        </p:txBody>
      </p:sp>
    </p:spTree>
    <p:extLst>
      <p:ext uri="{BB962C8B-B14F-4D97-AF65-F5344CB8AC3E}">
        <p14:creationId xmlns:p14="http://schemas.microsoft.com/office/powerpoint/2010/main" val="85099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B97D-442F-BD11-D226-7876279F1126}"/>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A8889949-F5EC-B5E5-300C-4637DACE3E3E}"/>
              </a:ext>
            </a:extLst>
          </p:cNvPr>
          <p:cNvSpPr>
            <a:spLocks noGrp="1"/>
          </p:cNvSpPr>
          <p:nvPr>
            <p:ph idx="1"/>
          </p:nvPr>
        </p:nvSpPr>
        <p:spPr/>
        <p:txBody>
          <a:bodyPr/>
          <a:lstStyle/>
          <a:p>
            <a:pPr marL="0" indent="0">
              <a:buNone/>
            </a:pPr>
            <a:r>
              <a:rPr lang="en-IN" b="1" dirty="0">
                <a:latin typeface="Open Sans" panose="020B0606030504020204" pitchFamily="34" charset="0"/>
                <a:ea typeface="Open Sans" panose="020B0606030504020204" pitchFamily="34" charset="0"/>
                <a:cs typeface="Open Sans" panose="020B0606030504020204" pitchFamily="34" charset="0"/>
              </a:rPr>
              <a:t>Dataset EDA</a:t>
            </a:r>
          </a:p>
          <a:p>
            <a:r>
              <a:rPr lang="en-US" dirty="0">
                <a:latin typeface="Open Sans" panose="020B0606030504020204" pitchFamily="34" charset="0"/>
                <a:ea typeface="Open Sans" panose="020B0606030504020204" pitchFamily="34" charset="0"/>
                <a:cs typeface="Open Sans" panose="020B0606030504020204" pitchFamily="34" charset="0"/>
              </a:rPr>
              <a:t>Clean dataset, no missing data, no feature imbalance.</a:t>
            </a:r>
          </a:p>
          <a:p>
            <a:r>
              <a:rPr lang="en-US" dirty="0">
                <a:latin typeface="Open Sans" panose="020B0606030504020204" pitchFamily="34" charset="0"/>
                <a:ea typeface="Open Sans" panose="020B0606030504020204" pitchFamily="34" charset="0"/>
                <a:cs typeface="Open Sans" panose="020B0606030504020204" pitchFamily="34" charset="0"/>
              </a:rPr>
              <a:t>Three classes: doubt, feedback, irrelevant.</a:t>
            </a:r>
            <a:endParaRPr lang="en-US" b="1" dirty="0">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Language: Hinglish text handling. </a:t>
            </a:r>
          </a:p>
          <a:p>
            <a:r>
              <a:rPr lang="en-US" dirty="0">
                <a:latin typeface="Open Sans" panose="020B0606030504020204" pitchFamily="34" charset="0"/>
                <a:ea typeface="Open Sans" panose="020B0606030504020204" pitchFamily="34" charset="0"/>
                <a:cs typeface="Open Sans" panose="020B0606030504020204" pitchFamily="34" charset="0"/>
              </a:rPr>
              <a:t>Ensured data was cleaned and formatted.</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Date Placeholder 3">
            <a:extLst>
              <a:ext uri="{FF2B5EF4-FFF2-40B4-BE49-F238E27FC236}">
                <a16:creationId xmlns:a16="http://schemas.microsoft.com/office/drawing/2014/main" id="{28D2B8A9-E796-1CDB-01BD-B16988A4F901}"/>
              </a:ext>
            </a:extLst>
          </p:cNvPr>
          <p:cNvSpPr>
            <a:spLocks noGrp="1"/>
          </p:cNvSpPr>
          <p:nvPr>
            <p:ph type="dt" sz="half" idx="10"/>
          </p:nvPr>
        </p:nvSpPr>
        <p:spPr/>
        <p:txBody>
          <a:bodyPr/>
          <a:lstStyle/>
          <a:p>
            <a:fld id="{0F996519-E62D-4F8C-AE1E-36928EC7D15C}" type="datetime1">
              <a:rPr lang="en-US" smtClean="0"/>
              <a:t>11/10/2024</a:t>
            </a:fld>
            <a:endParaRPr lang="en-US"/>
          </a:p>
        </p:txBody>
      </p:sp>
      <p:sp>
        <p:nvSpPr>
          <p:cNvPr id="5" name="Footer Placeholder 4">
            <a:extLst>
              <a:ext uri="{FF2B5EF4-FFF2-40B4-BE49-F238E27FC236}">
                <a16:creationId xmlns:a16="http://schemas.microsoft.com/office/drawing/2014/main" id="{0A77EDD9-9DD8-46D8-95CA-88C19681A4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DFE4393-42F5-FF0C-5625-658E1263D407}"/>
              </a:ext>
            </a:extLst>
          </p:cNvPr>
          <p:cNvSpPr>
            <a:spLocks noGrp="1"/>
          </p:cNvSpPr>
          <p:nvPr>
            <p:ph type="sldNum" sz="quarter" idx="12"/>
          </p:nvPr>
        </p:nvSpPr>
        <p:spPr/>
        <p:txBody>
          <a:bodyPr/>
          <a:lstStyle/>
          <a:p>
            <a:fld id="{6E91CC32-6A6B-4E2E-BBA1-6864F305DA26}" type="slidenum">
              <a:rPr lang="en-US" smtClean="0"/>
              <a:t>11</a:t>
            </a:fld>
            <a:endParaRPr lang="en-US"/>
          </a:p>
        </p:txBody>
      </p:sp>
    </p:spTree>
    <p:extLst>
      <p:ext uri="{BB962C8B-B14F-4D97-AF65-F5344CB8AC3E}">
        <p14:creationId xmlns:p14="http://schemas.microsoft.com/office/powerpoint/2010/main" val="37305989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1CC3E-A9A4-F14E-79BD-DD9D02C43A90}"/>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070FEA58-5F3A-0124-DFCD-4F3E06B7F6A8}"/>
              </a:ext>
            </a:extLst>
          </p:cNvPr>
          <p:cNvSpPr>
            <a:spLocks noGrp="1"/>
          </p:cNvSpPr>
          <p:nvPr>
            <p:ph idx="1"/>
          </p:nvPr>
        </p:nvSpPr>
        <p:spPr/>
        <p:txBody>
          <a:bodyPr/>
          <a:lstStyle/>
          <a:p>
            <a:pPr marL="0" indent="0">
              <a:buNone/>
            </a:pPr>
            <a:r>
              <a:rPr lang="en-IN" b="1" dirty="0">
                <a:latin typeface="Open Sans" panose="020B0606030504020204" pitchFamily="34" charset="0"/>
                <a:ea typeface="Open Sans" panose="020B0606030504020204" pitchFamily="34" charset="0"/>
                <a:cs typeface="Open Sans" panose="020B0606030504020204" pitchFamily="34" charset="0"/>
              </a:rPr>
              <a:t>Embedding Generation</a:t>
            </a:r>
          </a:p>
          <a:p>
            <a:r>
              <a:rPr lang="en-US" dirty="0">
                <a:latin typeface="Open Sans" panose="020B0606030504020204" pitchFamily="34" charset="0"/>
                <a:ea typeface="Open Sans" panose="020B0606030504020204" pitchFamily="34" charset="0"/>
                <a:cs typeface="Open Sans" panose="020B0606030504020204" pitchFamily="34" charset="0"/>
              </a:rPr>
              <a:t>Method: Unsupervised FastText model to learn word embeddings. </a:t>
            </a:r>
          </a:p>
          <a:p>
            <a:r>
              <a:rPr lang="en-US" dirty="0">
                <a:latin typeface="Open Sans" panose="020B0606030504020204" pitchFamily="34" charset="0"/>
                <a:ea typeface="Open Sans" panose="020B0606030504020204" pitchFamily="34" charset="0"/>
                <a:cs typeface="Open Sans" panose="020B0606030504020204" pitchFamily="34" charset="0"/>
              </a:rPr>
              <a:t>Benefit: Captures subword information essential for Hinglish.</a:t>
            </a:r>
          </a:p>
          <a:p>
            <a:pPr marL="0" indent="0">
              <a:buNone/>
            </a:pPr>
            <a:r>
              <a:rPr lang="en-IN" b="1" dirty="0">
                <a:latin typeface="Open Sans" panose="020B0606030504020204" pitchFamily="34" charset="0"/>
                <a:ea typeface="Open Sans" panose="020B0606030504020204" pitchFamily="34" charset="0"/>
                <a:cs typeface="Open Sans" panose="020B0606030504020204" pitchFamily="34" charset="0"/>
              </a:rPr>
              <a:t>Model Training</a:t>
            </a:r>
          </a:p>
          <a:p>
            <a:r>
              <a:rPr lang="en-IN" b="1" dirty="0">
                <a:latin typeface="Open Sans" panose="020B0606030504020204" pitchFamily="34" charset="0"/>
                <a:ea typeface="Open Sans" panose="020B0606030504020204" pitchFamily="34" charset="0"/>
                <a:cs typeface="Open Sans" panose="020B0606030504020204" pitchFamily="34" charset="0"/>
              </a:rPr>
              <a:t>Model Used: XGBoost classifier. </a:t>
            </a:r>
          </a:p>
          <a:p>
            <a:r>
              <a:rPr lang="en-IN" b="1" dirty="0">
                <a:latin typeface="Open Sans" panose="020B0606030504020204" pitchFamily="34" charset="0"/>
                <a:ea typeface="Open Sans" panose="020B0606030504020204" pitchFamily="34" charset="0"/>
                <a:cs typeface="Open Sans" panose="020B0606030504020204" pitchFamily="34" charset="0"/>
              </a:rPr>
              <a:t>Input: FastText embeddings as features. </a:t>
            </a:r>
          </a:p>
          <a:p>
            <a:r>
              <a:rPr lang="en-IN" b="1" dirty="0">
                <a:latin typeface="Open Sans" panose="020B0606030504020204" pitchFamily="34" charset="0"/>
                <a:ea typeface="Open Sans" panose="020B0606030504020204" pitchFamily="34" charset="0"/>
                <a:cs typeface="Open Sans" panose="020B0606030504020204" pitchFamily="34" charset="0"/>
              </a:rPr>
              <a:t>Training: Fine-tuned hyperparameters for optimal performance.</a:t>
            </a:r>
          </a:p>
        </p:txBody>
      </p:sp>
      <p:sp>
        <p:nvSpPr>
          <p:cNvPr id="4" name="Date Placeholder 3">
            <a:extLst>
              <a:ext uri="{FF2B5EF4-FFF2-40B4-BE49-F238E27FC236}">
                <a16:creationId xmlns:a16="http://schemas.microsoft.com/office/drawing/2014/main" id="{6048FF65-FBED-3CB5-AA03-2EEDD843C7A4}"/>
              </a:ext>
            </a:extLst>
          </p:cNvPr>
          <p:cNvSpPr>
            <a:spLocks noGrp="1"/>
          </p:cNvSpPr>
          <p:nvPr>
            <p:ph type="dt" sz="half" idx="10"/>
          </p:nvPr>
        </p:nvSpPr>
        <p:spPr/>
        <p:txBody>
          <a:bodyPr/>
          <a:lstStyle/>
          <a:p>
            <a:fld id="{0F996519-E62D-4F8C-AE1E-36928EC7D15C}" type="datetime1">
              <a:rPr lang="en-US" smtClean="0"/>
              <a:t>11/10/2024</a:t>
            </a:fld>
            <a:endParaRPr lang="en-US"/>
          </a:p>
        </p:txBody>
      </p:sp>
      <p:sp>
        <p:nvSpPr>
          <p:cNvPr id="5" name="Footer Placeholder 4">
            <a:extLst>
              <a:ext uri="{FF2B5EF4-FFF2-40B4-BE49-F238E27FC236}">
                <a16:creationId xmlns:a16="http://schemas.microsoft.com/office/drawing/2014/main" id="{552F9896-5204-8203-8EBC-DA34BE1F376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BCEE555-C98C-1402-4B4B-CF57DBAFEFDA}"/>
              </a:ext>
            </a:extLst>
          </p:cNvPr>
          <p:cNvSpPr>
            <a:spLocks noGrp="1"/>
          </p:cNvSpPr>
          <p:nvPr>
            <p:ph type="sldNum" sz="quarter" idx="12"/>
          </p:nvPr>
        </p:nvSpPr>
        <p:spPr/>
        <p:txBody>
          <a:bodyPr/>
          <a:lstStyle/>
          <a:p>
            <a:fld id="{6E91CC32-6A6B-4E2E-BBA1-6864F305DA26}" type="slidenum">
              <a:rPr lang="en-US" smtClean="0"/>
              <a:t>12</a:t>
            </a:fld>
            <a:endParaRPr lang="en-US"/>
          </a:p>
        </p:txBody>
      </p:sp>
    </p:spTree>
    <p:extLst>
      <p:ext uri="{BB962C8B-B14F-4D97-AF65-F5344CB8AC3E}">
        <p14:creationId xmlns:p14="http://schemas.microsoft.com/office/powerpoint/2010/main" val="40987314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7D3A5-73AB-7BE4-6226-B8E745AA788C}"/>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DA4DACA1-E356-050B-8DA5-FECA4527BB45}"/>
              </a:ext>
            </a:extLst>
          </p:cNvPr>
          <p:cNvSpPr>
            <a:spLocks noGrp="1"/>
          </p:cNvSpPr>
          <p:nvPr>
            <p:ph idx="1"/>
          </p:nvPr>
        </p:nvSpPr>
        <p:spPr/>
        <p:txBody>
          <a:bodyPr/>
          <a:lstStyle/>
          <a:p>
            <a:r>
              <a:rPr lang="en-IN" dirty="0">
                <a:latin typeface="Open Sans" panose="020B0606030504020204" pitchFamily="34" charset="0"/>
                <a:ea typeface="Open Sans" panose="020B0606030504020204" pitchFamily="34" charset="0"/>
                <a:cs typeface="Open Sans" panose="020B0606030504020204" pitchFamily="34" charset="0"/>
              </a:rPr>
              <a:t>Comments are straight forward so going with FastText model is more efficient because it computationally very friendly and Fast compared to BERT. Accuracy may increase if we train our model with more data. </a:t>
            </a:r>
          </a:p>
        </p:txBody>
      </p:sp>
      <p:sp>
        <p:nvSpPr>
          <p:cNvPr id="4" name="Date Placeholder 3">
            <a:extLst>
              <a:ext uri="{FF2B5EF4-FFF2-40B4-BE49-F238E27FC236}">
                <a16:creationId xmlns:a16="http://schemas.microsoft.com/office/drawing/2014/main" id="{4FD15E7D-F15D-88A1-9A2B-20AEBA585E03}"/>
              </a:ext>
            </a:extLst>
          </p:cNvPr>
          <p:cNvSpPr>
            <a:spLocks noGrp="1"/>
          </p:cNvSpPr>
          <p:nvPr>
            <p:ph type="dt" sz="half" idx="10"/>
          </p:nvPr>
        </p:nvSpPr>
        <p:spPr/>
        <p:txBody>
          <a:bodyPr/>
          <a:lstStyle/>
          <a:p>
            <a:fld id="{0F996519-E62D-4F8C-AE1E-36928EC7D15C}" type="datetime1">
              <a:rPr lang="en-US" smtClean="0"/>
              <a:t>11/10/2024</a:t>
            </a:fld>
            <a:endParaRPr lang="en-US"/>
          </a:p>
        </p:txBody>
      </p:sp>
      <p:sp>
        <p:nvSpPr>
          <p:cNvPr id="5" name="Footer Placeholder 4">
            <a:extLst>
              <a:ext uri="{FF2B5EF4-FFF2-40B4-BE49-F238E27FC236}">
                <a16:creationId xmlns:a16="http://schemas.microsoft.com/office/drawing/2014/main" id="{1BFFFAB9-CE32-92D1-951D-589A57CB46C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148749B-1514-E94E-082E-8A6369D5EA60}"/>
              </a:ext>
            </a:extLst>
          </p:cNvPr>
          <p:cNvSpPr>
            <a:spLocks noGrp="1"/>
          </p:cNvSpPr>
          <p:nvPr>
            <p:ph type="sldNum" sz="quarter" idx="12"/>
          </p:nvPr>
        </p:nvSpPr>
        <p:spPr/>
        <p:txBody>
          <a:bodyPr/>
          <a:lstStyle/>
          <a:p>
            <a:fld id="{6E91CC32-6A6B-4E2E-BBA1-6864F305DA26}" type="slidenum">
              <a:rPr lang="en-US" smtClean="0"/>
              <a:t>13</a:t>
            </a:fld>
            <a:endParaRPr lang="en-US"/>
          </a:p>
        </p:txBody>
      </p:sp>
    </p:spTree>
    <p:extLst>
      <p:ext uri="{BB962C8B-B14F-4D97-AF65-F5344CB8AC3E}">
        <p14:creationId xmlns:p14="http://schemas.microsoft.com/office/powerpoint/2010/main" val="1335358791"/>
      </p:ext>
    </p:extLst>
  </p:cSld>
  <p:clrMapOvr>
    <a:masterClrMapping/>
  </p:clrMapOvr>
  <mc:AlternateContent xmlns:mc="http://schemas.openxmlformats.org/markup-compatibility/2006">
    <mc:Choice xmlns:p14="http://schemas.microsoft.com/office/powerpoint/2010/main" Requires="p14">
      <p:transition spd="slow" p14:dur="1250">
        <p14:conveyor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BABEE-471A-BFC9-D978-75AADCB520D8}"/>
              </a:ext>
            </a:extLst>
          </p:cNvPr>
          <p:cNvSpPr>
            <a:spLocks noGrp="1"/>
          </p:cNvSpPr>
          <p:nvPr>
            <p:ph type="title"/>
          </p:nvPr>
        </p:nvSpPr>
        <p:spPr>
          <a:xfrm>
            <a:off x="2580525" y="2398888"/>
            <a:ext cx="9956747" cy="1438780"/>
          </a:xfrm>
        </p:spPr>
        <p:txBody>
          <a:bodyPr/>
          <a:lstStyle/>
          <a:p>
            <a:r>
              <a:rPr lang="en-IN" dirty="0">
                <a:latin typeface="Open Sans" panose="020B0606030504020204" pitchFamily="34" charset="0"/>
                <a:ea typeface="Open Sans" panose="020B0606030504020204" pitchFamily="34" charset="0"/>
                <a:cs typeface="Open Sans" panose="020B0606030504020204" pitchFamily="34" charset="0"/>
              </a:rPr>
              <a:t>Presented by:</a:t>
            </a:r>
            <a:br>
              <a:rPr lang="en-IN" dirty="0">
                <a:latin typeface="Open Sans" panose="020B0606030504020204" pitchFamily="34" charset="0"/>
                <a:ea typeface="Open Sans" panose="020B0606030504020204" pitchFamily="34" charset="0"/>
                <a:cs typeface="Open Sans" panose="020B0606030504020204" pitchFamily="34" charset="0"/>
              </a:rPr>
            </a:br>
            <a:r>
              <a:rPr lang="en-IN" dirty="0">
                <a:latin typeface="Open Sans" panose="020B0606030504020204" pitchFamily="34" charset="0"/>
                <a:ea typeface="Open Sans" panose="020B0606030504020204" pitchFamily="34" charset="0"/>
                <a:cs typeface="Open Sans" panose="020B0606030504020204" pitchFamily="34" charset="0"/>
              </a:rPr>
              <a:t>Team </a:t>
            </a:r>
            <a:r>
              <a:rPr lang="en-IN" dirty="0" err="1">
                <a:latin typeface="Open Sans" panose="020B0606030504020204" pitchFamily="34" charset="0"/>
                <a:ea typeface="Open Sans" panose="020B0606030504020204" pitchFamily="34" charset="0"/>
                <a:cs typeface="Open Sans" panose="020B0606030504020204" pitchFamily="34" charset="0"/>
              </a:rPr>
              <a:t>BinaryPineapple</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37127AD3-EC3E-AB69-B2DD-A5B2401E676D}"/>
              </a:ext>
            </a:extLst>
          </p:cNvPr>
          <p:cNvSpPr>
            <a:spLocks noGrp="1"/>
          </p:cNvSpPr>
          <p:nvPr>
            <p:ph idx="1"/>
          </p:nvPr>
        </p:nvSpPr>
        <p:spPr>
          <a:xfrm flipV="1">
            <a:off x="335467" y="6176962"/>
            <a:ext cx="7121247" cy="136752"/>
          </a:xfrm>
        </p:spPr>
        <p:txBody>
          <a:bodyPr>
            <a:normAutofit fontScale="25000" lnSpcReduction="20000"/>
          </a:bodyPr>
          <a:lstStyle/>
          <a:p>
            <a:pPr marL="0" indent="0" algn="ctr">
              <a:buNone/>
            </a:pPr>
            <a:endParaRPr lang="en-IN" sz="7000" dirty="0"/>
          </a:p>
        </p:txBody>
      </p:sp>
      <p:sp>
        <p:nvSpPr>
          <p:cNvPr id="4" name="Date Placeholder 3">
            <a:extLst>
              <a:ext uri="{FF2B5EF4-FFF2-40B4-BE49-F238E27FC236}">
                <a16:creationId xmlns:a16="http://schemas.microsoft.com/office/drawing/2014/main" id="{0565C255-61C8-CD2D-92A1-E1023272B33B}"/>
              </a:ext>
            </a:extLst>
          </p:cNvPr>
          <p:cNvSpPr>
            <a:spLocks noGrp="1"/>
          </p:cNvSpPr>
          <p:nvPr>
            <p:ph type="dt" sz="half" idx="10"/>
          </p:nvPr>
        </p:nvSpPr>
        <p:spPr/>
        <p:txBody>
          <a:bodyPr/>
          <a:lstStyle/>
          <a:p>
            <a:fld id="{0F996519-E62D-4F8C-AE1E-36928EC7D15C}" type="datetime1">
              <a:rPr lang="en-US" smtClean="0"/>
              <a:t>11/10/2024</a:t>
            </a:fld>
            <a:endParaRPr lang="en-US"/>
          </a:p>
        </p:txBody>
      </p:sp>
      <p:sp>
        <p:nvSpPr>
          <p:cNvPr id="5" name="Footer Placeholder 4">
            <a:extLst>
              <a:ext uri="{FF2B5EF4-FFF2-40B4-BE49-F238E27FC236}">
                <a16:creationId xmlns:a16="http://schemas.microsoft.com/office/drawing/2014/main" id="{B2E9B428-87A7-4F73-2685-DF3FC59B023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662D0CA-9197-C961-7A01-C7A305C6F88B}"/>
              </a:ext>
            </a:extLst>
          </p:cNvPr>
          <p:cNvSpPr>
            <a:spLocks noGrp="1"/>
          </p:cNvSpPr>
          <p:nvPr>
            <p:ph type="sldNum" sz="quarter" idx="12"/>
          </p:nvPr>
        </p:nvSpPr>
        <p:spPr/>
        <p:txBody>
          <a:bodyPr/>
          <a:lstStyle/>
          <a:p>
            <a:fld id="{6E91CC32-6A6B-4E2E-BBA1-6864F305DA26}" type="slidenum">
              <a:rPr lang="en-US" smtClean="0"/>
              <a:t>14</a:t>
            </a:fld>
            <a:endParaRPr lang="en-US"/>
          </a:p>
        </p:txBody>
      </p:sp>
    </p:spTree>
    <p:extLst>
      <p:ext uri="{BB962C8B-B14F-4D97-AF65-F5344CB8AC3E}">
        <p14:creationId xmlns:p14="http://schemas.microsoft.com/office/powerpoint/2010/main" val="3500086623"/>
      </p:ext>
    </p:extLst>
  </p:cSld>
  <p:clrMapOvr>
    <a:masterClrMapping/>
  </p:clrMapOvr>
  <p:transition spd="slow">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EAD35-AA3E-06C7-C21E-566EF388F14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52F2E4E3-A3F1-62A2-136A-C02CF9993C8E}"/>
              </a:ext>
            </a:extLst>
          </p:cNvPr>
          <p:cNvSpPr>
            <a:spLocks noGrp="1"/>
          </p:cNvSpPr>
          <p:nvPr>
            <p:ph idx="1"/>
          </p:nvPr>
        </p:nvSpPr>
        <p:spPr/>
        <p:txBody>
          <a:bodyPr>
            <a:normAutofit/>
          </a:bodyPr>
          <a:lstStyle/>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In this project, we aimed to classify comments written in Hinglish into three categories: 'doubt,' 'feedback,' and 'irrelevant.’ </a:t>
            </a:r>
          </a:p>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The primary challenge was handling the complexities of Hinglish, a blend of Hindi and English that poses unique difficulties for standard NLP models. </a:t>
            </a:r>
          </a:p>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To address this, we experimented with various machine learning models and embedding techniques, including TF-IDF, CBOW, Word2Vec, FastText, and BERT. </a:t>
            </a:r>
          </a:p>
          <a:p>
            <a:pPr marL="0" indent="0">
              <a:buNone/>
            </a:pP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Date Placeholder 3">
            <a:extLst>
              <a:ext uri="{FF2B5EF4-FFF2-40B4-BE49-F238E27FC236}">
                <a16:creationId xmlns:a16="http://schemas.microsoft.com/office/drawing/2014/main" id="{1D155ACE-8EE9-6CD8-9B59-97CF6CF82DAC}"/>
              </a:ext>
            </a:extLst>
          </p:cNvPr>
          <p:cNvSpPr>
            <a:spLocks noGrp="1"/>
          </p:cNvSpPr>
          <p:nvPr>
            <p:ph type="dt" sz="half" idx="10"/>
          </p:nvPr>
        </p:nvSpPr>
        <p:spPr/>
        <p:txBody>
          <a:bodyPr/>
          <a:lstStyle/>
          <a:p>
            <a:fld id="{0F996519-E62D-4F8C-AE1E-36928EC7D15C}" type="datetime1">
              <a:rPr lang="en-US" smtClean="0"/>
              <a:t>11/10/2024</a:t>
            </a:fld>
            <a:endParaRPr lang="en-US"/>
          </a:p>
        </p:txBody>
      </p:sp>
      <p:sp>
        <p:nvSpPr>
          <p:cNvPr id="5" name="Footer Placeholder 4">
            <a:extLst>
              <a:ext uri="{FF2B5EF4-FFF2-40B4-BE49-F238E27FC236}">
                <a16:creationId xmlns:a16="http://schemas.microsoft.com/office/drawing/2014/main" id="{27B582C0-6E73-C017-9AA4-5D9FB288A7F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57DA338-E37A-B551-8D4E-DFCDB92D294F}"/>
              </a:ext>
            </a:extLst>
          </p:cNvPr>
          <p:cNvSpPr>
            <a:spLocks noGrp="1"/>
          </p:cNvSpPr>
          <p:nvPr>
            <p:ph type="sldNum" sz="quarter" idx="12"/>
          </p:nvPr>
        </p:nvSpPr>
        <p:spPr/>
        <p:txBody>
          <a:bodyPr/>
          <a:lstStyle/>
          <a:p>
            <a:fld id="{6E91CC32-6A6B-4E2E-BBA1-6864F305DA26}" type="slidenum">
              <a:rPr lang="en-US" smtClean="0"/>
              <a:t>2</a:t>
            </a:fld>
            <a:endParaRPr lang="en-US"/>
          </a:p>
        </p:txBody>
      </p:sp>
    </p:spTree>
    <p:extLst>
      <p:ext uri="{BB962C8B-B14F-4D97-AF65-F5344CB8AC3E}">
        <p14:creationId xmlns:p14="http://schemas.microsoft.com/office/powerpoint/2010/main" val="435764564"/>
      </p:ext>
    </p:extLst>
  </p:cSld>
  <p:clrMapOvr>
    <a:masterClrMapping/>
  </p:clrMapOvr>
  <p:transition spd="slow">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88515-3190-1DB5-22C2-9B11B7426231}"/>
              </a:ext>
            </a:extLst>
          </p:cNvPr>
          <p:cNvSpPr>
            <a:spLocks noGrp="1"/>
          </p:cNvSpPr>
          <p:nvPr>
            <p:ph type="title"/>
          </p:nvPr>
        </p:nvSpPr>
        <p:spPr>
          <a:xfrm>
            <a:off x="335467" y="24712"/>
            <a:ext cx="9956747" cy="1438780"/>
          </a:xfrm>
        </p:spPr>
        <p:txBody>
          <a:bodyPr/>
          <a:lstStyle/>
          <a:p>
            <a:r>
              <a:rPr lang="en-IN" dirty="0"/>
              <a:t>Experiments</a:t>
            </a:r>
          </a:p>
        </p:txBody>
      </p:sp>
      <p:sp>
        <p:nvSpPr>
          <p:cNvPr id="3" name="Content Placeholder 2">
            <a:extLst>
              <a:ext uri="{FF2B5EF4-FFF2-40B4-BE49-F238E27FC236}">
                <a16:creationId xmlns:a16="http://schemas.microsoft.com/office/drawing/2014/main" id="{D4CAC9D0-1BC0-8230-E2E6-339A6B6AE10E}"/>
              </a:ext>
            </a:extLst>
          </p:cNvPr>
          <p:cNvSpPr>
            <a:spLocks noGrp="1"/>
          </p:cNvSpPr>
          <p:nvPr>
            <p:ph idx="1"/>
          </p:nvPr>
        </p:nvSpPr>
        <p:spPr>
          <a:xfrm>
            <a:off x="335467" y="1501983"/>
            <a:ext cx="9956747" cy="4674980"/>
          </a:xfrm>
        </p:spPr>
        <p:txBody>
          <a:bodyPr>
            <a:normAutofit fontScale="92500" lnSpcReduction="10000"/>
          </a:bodyPr>
          <a:lstStyle/>
          <a:p>
            <a:r>
              <a:rPr lang="en-US" b="1" dirty="0">
                <a:latin typeface="Open Sans" panose="020B0606030504020204" pitchFamily="34" charset="0"/>
                <a:ea typeface="Open Sans" panose="020B0606030504020204" pitchFamily="34" charset="0"/>
                <a:cs typeface="Open Sans" panose="020B0606030504020204" pitchFamily="34" charset="0"/>
              </a:rPr>
              <a:t>TF-IDF</a:t>
            </a:r>
            <a:r>
              <a:rPr lang="en-US" dirty="0">
                <a:latin typeface="Open Sans" panose="020B0606030504020204" pitchFamily="34" charset="0"/>
                <a:ea typeface="Open Sans" panose="020B0606030504020204" pitchFamily="34" charset="0"/>
                <a:cs typeface="Open Sans" panose="020B0606030504020204" pitchFamily="34" charset="0"/>
              </a:rPr>
              <a:t>: Initially, we used TF-IDF for feature extraction, which represented comments as numerical vectors. However, this method struggled with Hinglish data as it treats words independently and lacks contextual understanding. This was problematic because it couldn’t effectively capture the nuances of code-mixed language, resulting in lower model performance.</a:t>
            </a:r>
          </a:p>
          <a:p>
            <a:r>
              <a:rPr lang="en-US" b="1" dirty="0">
                <a:latin typeface="Open Sans" panose="020B0606030504020204" pitchFamily="34" charset="0"/>
                <a:ea typeface="Open Sans" panose="020B0606030504020204" pitchFamily="34" charset="0"/>
                <a:cs typeface="Open Sans" panose="020B0606030504020204" pitchFamily="34" charset="0"/>
              </a:rPr>
              <a:t>BERT</a:t>
            </a:r>
            <a:r>
              <a:rPr lang="en-US" dirty="0">
                <a:latin typeface="Open Sans" panose="020B0606030504020204" pitchFamily="34" charset="0"/>
                <a:ea typeface="Open Sans" panose="020B0606030504020204" pitchFamily="34" charset="0"/>
                <a:cs typeface="Open Sans" panose="020B0606030504020204" pitchFamily="34" charset="0"/>
              </a:rPr>
              <a:t>: We also experimented with BERT, which is known for its powerful contextual understanding. While BERT has the potential to significantly improve performance, we encountered resource and time limitations that prevented us from fully training the model. Despite these challenges, BERT showed promise, but we couldn’t leverage its full capabilities within the project’s constraints.</a:t>
            </a:r>
          </a:p>
          <a:p>
            <a:r>
              <a:rPr lang="en-US" b="1" dirty="0">
                <a:latin typeface="Open Sans" panose="020B0606030504020204" pitchFamily="34" charset="0"/>
                <a:ea typeface="Open Sans" panose="020B0606030504020204" pitchFamily="34" charset="0"/>
                <a:cs typeface="Open Sans" panose="020B0606030504020204" pitchFamily="34" charset="0"/>
              </a:rPr>
              <a:t>FastText</a:t>
            </a:r>
            <a:r>
              <a:rPr lang="en-US" dirty="0">
                <a:latin typeface="Open Sans" panose="020B0606030504020204" pitchFamily="34" charset="0"/>
                <a:ea typeface="Open Sans" panose="020B0606030504020204" pitchFamily="34" charset="0"/>
                <a:cs typeface="Open Sans" panose="020B0606030504020204" pitchFamily="34" charset="0"/>
              </a:rPr>
              <a:t>: FastText emerged as the most efficient and effective model. It allowed for unsupervised learning of word embeddings and captured subword information, which was crucial for handling Hinglish. </a:t>
            </a:r>
            <a:r>
              <a:rPr lang="en-US" dirty="0" err="1">
                <a:latin typeface="Open Sans" panose="020B0606030504020204" pitchFamily="34" charset="0"/>
                <a:ea typeface="Open Sans" panose="020B0606030504020204" pitchFamily="34" charset="0"/>
                <a:cs typeface="Open Sans" panose="020B0606030504020204" pitchFamily="34" charset="0"/>
              </a:rPr>
              <a:t>FastText's</a:t>
            </a:r>
            <a:r>
              <a:rPr lang="en-US" dirty="0">
                <a:latin typeface="Open Sans" panose="020B0606030504020204" pitchFamily="34" charset="0"/>
                <a:ea typeface="Open Sans" panose="020B0606030504020204" pitchFamily="34" charset="0"/>
                <a:cs typeface="Open Sans" panose="020B0606030504020204" pitchFamily="34" charset="0"/>
              </a:rPr>
              <a:t> ability to support multiple languages, along with its speed and reliability, made it the best choice for generating embeddings and achieving strong classification results.</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Date Placeholder 3">
            <a:extLst>
              <a:ext uri="{FF2B5EF4-FFF2-40B4-BE49-F238E27FC236}">
                <a16:creationId xmlns:a16="http://schemas.microsoft.com/office/drawing/2014/main" id="{E6381525-00E4-CACF-78C0-AE0A4187EE76}"/>
              </a:ext>
            </a:extLst>
          </p:cNvPr>
          <p:cNvSpPr>
            <a:spLocks noGrp="1"/>
          </p:cNvSpPr>
          <p:nvPr>
            <p:ph type="dt" sz="half" idx="10"/>
          </p:nvPr>
        </p:nvSpPr>
        <p:spPr/>
        <p:txBody>
          <a:bodyPr/>
          <a:lstStyle/>
          <a:p>
            <a:fld id="{0F996519-E62D-4F8C-AE1E-36928EC7D15C}" type="datetime1">
              <a:rPr lang="en-US" smtClean="0"/>
              <a:t>11/10/2024</a:t>
            </a:fld>
            <a:endParaRPr lang="en-US"/>
          </a:p>
        </p:txBody>
      </p:sp>
      <p:sp>
        <p:nvSpPr>
          <p:cNvPr id="5" name="Footer Placeholder 4">
            <a:extLst>
              <a:ext uri="{FF2B5EF4-FFF2-40B4-BE49-F238E27FC236}">
                <a16:creationId xmlns:a16="http://schemas.microsoft.com/office/drawing/2014/main" id="{E9562627-1918-4B47-6DF9-3CA1A92B9B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456123E-6D19-2A98-78E8-07B84B771F54}"/>
              </a:ext>
            </a:extLst>
          </p:cNvPr>
          <p:cNvSpPr>
            <a:spLocks noGrp="1"/>
          </p:cNvSpPr>
          <p:nvPr>
            <p:ph type="sldNum" sz="quarter" idx="12"/>
          </p:nvPr>
        </p:nvSpPr>
        <p:spPr/>
        <p:txBody>
          <a:bodyPr/>
          <a:lstStyle/>
          <a:p>
            <a:fld id="{6E91CC32-6A6B-4E2E-BBA1-6864F305DA26}" type="slidenum">
              <a:rPr lang="en-US" smtClean="0"/>
              <a:t>3</a:t>
            </a:fld>
            <a:endParaRPr lang="en-US"/>
          </a:p>
        </p:txBody>
      </p:sp>
    </p:spTree>
    <p:extLst>
      <p:ext uri="{BB962C8B-B14F-4D97-AF65-F5344CB8AC3E}">
        <p14:creationId xmlns:p14="http://schemas.microsoft.com/office/powerpoint/2010/main" val="3736180639"/>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FD57B-EECF-C5CE-1453-FFC632533122}"/>
              </a:ext>
            </a:extLst>
          </p:cNvPr>
          <p:cNvSpPr>
            <a:spLocks noGrp="1"/>
          </p:cNvSpPr>
          <p:nvPr>
            <p:ph type="title"/>
          </p:nvPr>
        </p:nvSpPr>
        <p:spPr/>
        <p:txBody>
          <a:bodyPr/>
          <a:lstStyle/>
          <a:p>
            <a:r>
              <a:rPr lang="en-IN" dirty="0"/>
              <a:t>FastText vs BERT</a:t>
            </a:r>
          </a:p>
        </p:txBody>
      </p:sp>
      <p:sp>
        <p:nvSpPr>
          <p:cNvPr id="3" name="Content Placeholder 2">
            <a:extLst>
              <a:ext uri="{FF2B5EF4-FFF2-40B4-BE49-F238E27FC236}">
                <a16:creationId xmlns:a16="http://schemas.microsoft.com/office/drawing/2014/main" id="{41CC68C5-6370-913E-FEE2-C889894B4A5C}"/>
              </a:ext>
            </a:extLst>
          </p:cNvPr>
          <p:cNvSpPr>
            <a:spLocks noGrp="1"/>
          </p:cNvSpPr>
          <p:nvPr>
            <p:ph idx="1"/>
          </p:nvPr>
        </p:nvSpPr>
        <p:spPr/>
        <p:txBody>
          <a:bodyPr>
            <a:normAutofit lnSpcReduction="10000"/>
          </a:bodyPr>
          <a:lstStyle/>
          <a:p>
            <a:r>
              <a:rPr lang="en-US" b="0" i="0" dirty="0">
                <a:solidFill>
                  <a:schemeClr val="tx1">
                    <a:lumMod val="95000"/>
                  </a:schemeClr>
                </a:solidFill>
                <a:effectLst/>
                <a:latin typeface="Open Sans" panose="020B0606030504020204" pitchFamily="34" charset="0"/>
              </a:rPr>
              <a:t>FastText is a library for the rapid text classification and learning word representation, designed and developed by Facebook's AI Research lab. Most broadly used for NLP, especially tasks such as text classification, language identification, or even word vector generation in a multilingual setting. This library is very efficient even with large amounts of data and can even act as an alternative in specific applications where deep models could become too complex, specifically when dealing with simple text-related applications.</a:t>
            </a:r>
          </a:p>
          <a:p>
            <a:r>
              <a:rPr lang="en-US" dirty="0">
                <a:latin typeface="Open Sans" panose="020B0606030504020204" pitchFamily="34" charset="0"/>
                <a:ea typeface="Open Sans" panose="020B0606030504020204" pitchFamily="34" charset="0"/>
                <a:cs typeface="Open Sans" panose="020B0606030504020204" pitchFamily="34" charset="0"/>
              </a:rPr>
              <a:t>BERT (Bidirectional Encoder Representations from Transformers) is a pre-trained transformer-based model designed for natural language understanding tasks. It is unique because it reads text bidirectionally, considering context from both directions (left-to-right and right-to-left) during training, unlike earlier models that read text only in one direction. This enables BERT to better understand the meaning of words in context.</a:t>
            </a:r>
            <a:endParaRPr lang="en-IN" dirty="0">
              <a:solidFill>
                <a:schemeClr val="tx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Date Placeholder 3">
            <a:extLst>
              <a:ext uri="{FF2B5EF4-FFF2-40B4-BE49-F238E27FC236}">
                <a16:creationId xmlns:a16="http://schemas.microsoft.com/office/drawing/2014/main" id="{7B9FFE97-2930-2D3F-80E3-26D7200D5498}"/>
              </a:ext>
            </a:extLst>
          </p:cNvPr>
          <p:cNvSpPr>
            <a:spLocks noGrp="1"/>
          </p:cNvSpPr>
          <p:nvPr>
            <p:ph type="dt" sz="half" idx="10"/>
          </p:nvPr>
        </p:nvSpPr>
        <p:spPr/>
        <p:txBody>
          <a:bodyPr/>
          <a:lstStyle/>
          <a:p>
            <a:fld id="{0F996519-E62D-4F8C-AE1E-36928EC7D15C}" type="datetime1">
              <a:rPr lang="en-US" smtClean="0"/>
              <a:t>11/10/2024</a:t>
            </a:fld>
            <a:endParaRPr lang="en-US"/>
          </a:p>
        </p:txBody>
      </p:sp>
      <p:sp>
        <p:nvSpPr>
          <p:cNvPr id="5" name="Footer Placeholder 4">
            <a:extLst>
              <a:ext uri="{FF2B5EF4-FFF2-40B4-BE49-F238E27FC236}">
                <a16:creationId xmlns:a16="http://schemas.microsoft.com/office/drawing/2014/main" id="{E8F0F8F8-A632-6A2A-A544-327C4F49AE1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4678045-64D8-F7BE-169B-C0737FB61E5E}"/>
              </a:ext>
            </a:extLst>
          </p:cNvPr>
          <p:cNvSpPr>
            <a:spLocks noGrp="1"/>
          </p:cNvSpPr>
          <p:nvPr>
            <p:ph type="sldNum" sz="quarter" idx="12"/>
          </p:nvPr>
        </p:nvSpPr>
        <p:spPr/>
        <p:txBody>
          <a:bodyPr/>
          <a:lstStyle/>
          <a:p>
            <a:fld id="{6E91CC32-6A6B-4E2E-BBA1-6864F305DA26}" type="slidenum">
              <a:rPr lang="en-US" smtClean="0"/>
              <a:t>4</a:t>
            </a:fld>
            <a:endParaRPr lang="en-US"/>
          </a:p>
        </p:txBody>
      </p:sp>
    </p:spTree>
    <p:extLst>
      <p:ext uri="{BB962C8B-B14F-4D97-AF65-F5344CB8AC3E}">
        <p14:creationId xmlns:p14="http://schemas.microsoft.com/office/powerpoint/2010/main" val="2212245291"/>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E911F-04E3-EE8C-9801-08E6482A1E66}"/>
              </a:ext>
            </a:extLst>
          </p:cNvPr>
          <p:cNvSpPr>
            <a:spLocks noGrp="1"/>
          </p:cNvSpPr>
          <p:nvPr>
            <p:ph type="title"/>
          </p:nvPr>
        </p:nvSpPr>
        <p:spPr/>
        <p:txBody>
          <a:bodyPr/>
          <a:lstStyle/>
          <a:p>
            <a:r>
              <a:rPr lang="en-IN" dirty="0"/>
              <a:t>BERT vs </a:t>
            </a:r>
            <a:r>
              <a:rPr lang="en-IN" dirty="0" err="1"/>
              <a:t>FastText</a:t>
            </a:r>
            <a:endParaRPr lang="en-IN" dirty="0"/>
          </a:p>
        </p:txBody>
      </p:sp>
      <p:sp>
        <p:nvSpPr>
          <p:cNvPr id="3" name="Content Placeholder 2">
            <a:extLst>
              <a:ext uri="{FF2B5EF4-FFF2-40B4-BE49-F238E27FC236}">
                <a16:creationId xmlns:a16="http://schemas.microsoft.com/office/drawing/2014/main" id="{B464FD0E-26BA-9251-6442-3C10CE4388EA}"/>
              </a:ext>
            </a:extLst>
          </p:cNvPr>
          <p:cNvSpPr>
            <a:spLocks noGrp="1"/>
          </p:cNvSpPr>
          <p:nvPr>
            <p:ph idx="1"/>
          </p:nvPr>
        </p:nvSpPr>
        <p:spPr/>
        <p:txBody>
          <a:bodyPr/>
          <a:lstStyle/>
          <a:p>
            <a:r>
              <a:rPr lang="en-IN" b="1" dirty="0">
                <a:latin typeface="Open Sans" panose="020B0606030504020204" pitchFamily="34" charset="0"/>
                <a:ea typeface="Open Sans" panose="020B0606030504020204" pitchFamily="34" charset="0"/>
                <a:cs typeface="Open Sans" panose="020B0606030504020204" pitchFamily="34" charset="0"/>
              </a:rPr>
              <a:t>Architecture and Approach</a:t>
            </a:r>
          </a:p>
          <a:p>
            <a:r>
              <a:rPr lang="en-IN" dirty="0" err="1">
                <a:latin typeface="Open Sans" panose="020B0606030504020204" pitchFamily="34" charset="0"/>
                <a:ea typeface="Open Sans" panose="020B0606030504020204" pitchFamily="34" charset="0"/>
                <a:cs typeface="Open Sans" panose="020B0606030504020204" pitchFamily="34" charset="0"/>
              </a:rPr>
              <a:t>FastText</a:t>
            </a:r>
            <a:r>
              <a:rPr lang="en-IN" dirty="0">
                <a:latin typeface="Open Sans" panose="020B0606030504020204" pitchFamily="34" charset="0"/>
                <a:ea typeface="Open Sans" panose="020B0606030504020204" pitchFamily="34" charset="0"/>
                <a:cs typeface="Open Sans" panose="020B0606030504020204" pitchFamily="34" charset="0"/>
              </a:rPr>
              <a:t>: </a:t>
            </a:r>
            <a:r>
              <a:rPr lang="en-US" dirty="0">
                <a:latin typeface="Open Sans" panose="020B0606030504020204" pitchFamily="34" charset="0"/>
                <a:ea typeface="Open Sans" panose="020B0606030504020204" pitchFamily="34" charset="0"/>
                <a:cs typeface="Open Sans" panose="020B0606030504020204" pitchFamily="34" charset="0"/>
              </a:rPr>
              <a:t>Based on the concept of word embeddings and uses shallow neural networks. It represents words as vectors and captures subword information using character-level n-grams. This helps it handle rare words and morphologically complex languages.</a:t>
            </a:r>
          </a:p>
          <a:p>
            <a:r>
              <a:rPr lang="en-US" dirty="0">
                <a:latin typeface="Open Sans" panose="020B0606030504020204" pitchFamily="34" charset="0"/>
                <a:ea typeface="Open Sans" panose="020B0606030504020204" pitchFamily="34" charset="0"/>
                <a:cs typeface="Open Sans" panose="020B0606030504020204" pitchFamily="34" charset="0"/>
              </a:rPr>
              <a:t>BERT: Transformer-based architecture, specifically using the Bidirectional Encoder Representations from Transformers. Contextual embeddings: BERT generates word embeddings based on the context in which words appear. This means it differentiates between the meanings of "bank" in different sentences.</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Date Placeholder 3">
            <a:extLst>
              <a:ext uri="{FF2B5EF4-FFF2-40B4-BE49-F238E27FC236}">
                <a16:creationId xmlns:a16="http://schemas.microsoft.com/office/drawing/2014/main" id="{EE193817-5DC4-D639-BB8A-0AA832C7F22C}"/>
              </a:ext>
            </a:extLst>
          </p:cNvPr>
          <p:cNvSpPr>
            <a:spLocks noGrp="1"/>
          </p:cNvSpPr>
          <p:nvPr>
            <p:ph type="dt" sz="half" idx="10"/>
          </p:nvPr>
        </p:nvSpPr>
        <p:spPr/>
        <p:txBody>
          <a:bodyPr/>
          <a:lstStyle/>
          <a:p>
            <a:fld id="{0F996519-E62D-4F8C-AE1E-36928EC7D15C}" type="datetime1">
              <a:rPr lang="en-US" smtClean="0"/>
              <a:t>11/10/2024</a:t>
            </a:fld>
            <a:endParaRPr lang="en-US"/>
          </a:p>
        </p:txBody>
      </p:sp>
      <p:sp>
        <p:nvSpPr>
          <p:cNvPr id="5" name="Footer Placeholder 4">
            <a:extLst>
              <a:ext uri="{FF2B5EF4-FFF2-40B4-BE49-F238E27FC236}">
                <a16:creationId xmlns:a16="http://schemas.microsoft.com/office/drawing/2014/main" id="{E5B0806F-D531-69A2-D154-9906F1DD667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8EF641-49C4-25D2-54D0-925967765F45}"/>
              </a:ext>
            </a:extLst>
          </p:cNvPr>
          <p:cNvSpPr>
            <a:spLocks noGrp="1"/>
          </p:cNvSpPr>
          <p:nvPr>
            <p:ph type="sldNum" sz="quarter" idx="12"/>
          </p:nvPr>
        </p:nvSpPr>
        <p:spPr/>
        <p:txBody>
          <a:bodyPr/>
          <a:lstStyle/>
          <a:p>
            <a:fld id="{6E91CC32-6A6B-4E2E-BBA1-6864F305DA26}" type="slidenum">
              <a:rPr lang="en-US" smtClean="0"/>
              <a:t>5</a:t>
            </a:fld>
            <a:endParaRPr lang="en-US"/>
          </a:p>
        </p:txBody>
      </p:sp>
    </p:spTree>
    <p:extLst>
      <p:ext uri="{BB962C8B-B14F-4D97-AF65-F5344CB8AC3E}">
        <p14:creationId xmlns:p14="http://schemas.microsoft.com/office/powerpoint/2010/main" val="712904717"/>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121D5-943C-553B-1C3B-B58B72541B94}"/>
              </a:ext>
            </a:extLst>
          </p:cNvPr>
          <p:cNvSpPr>
            <a:spLocks noGrp="1"/>
          </p:cNvSpPr>
          <p:nvPr>
            <p:ph type="title"/>
          </p:nvPr>
        </p:nvSpPr>
        <p:spPr/>
        <p:txBody>
          <a:bodyPr/>
          <a:lstStyle/>
          <a:p>
            <a:r>
              <a:rPr lang="en-IN" dirty="0"/>
              <a:t>BERT vs </a:t>
            </a:r>
            <a:r>
              <a:rPr lang="en-IN" dirty="0" err="1"/>
              <a:t>FastText</a:t>
            </a:r>
            <a:endParaRPr lang="en-IN" dirty="0"/>
          </a:p>
        </p:txBody>
      </p:sp>
      <p:sp>
        <p:nvSpPr>
          <p:cNvPr id="3" name="Content Placeholder 2">
            <a:extLst>
              <a:ext uri="{FF2B5EF4-FFF2-40B4-BE49-F238E27FC236}">
                <a16:creationId xmlns:a16="http://schemas.microsoft.com/office/drawing/2014/main" id="{1C7863D6-1A83-8669-8C4D-4972FC793641}"/>
              </a:ext>
            </a:extLst>
          </p:cNvPr>
          <p:cNvSpPr>
            <a:spLocks noGrp="1"/>
          </p:cNvSpPr>
          <p:nvPr>
            <p:ph idx="1"/>
          </p:nvPr>
        </p:nvSpPr>
        <p:spPr/>
        <p:txBody>
          <a:bodyPr/>
          <a:lstStyle/>
          <a:p>
            <a:r>
              <a:rPr lang="en-IN" b="1" dirty="0">
                <a:highlight>
                  <a:srgbClr val="000000"/>
                </a:highlight>
                <a:latin typeface="Open Sans" panose="020B0606030504020204" pitchFamily="34" charset="0"/>
                <a:ea typeface="Open Sans" panose="020B0606030504020204" pitchFamily="34" charset="0"/>
                <a:cs typeface="Open Sans" panose="020B0606030504020204" pitchFamily="34" charset="0"/>
              </a:rPr>
              <a:t>Training Complexity and Speed</a:t>
            </a:r>
          </a:p>
          <a:p>
            <a:r>
              <a:rPr lang="en-IN" dirty="0" err="1">
                <a:latin typeface="Open Sans" panose="020B0606030504020204" pitchFamily="34" charset="0"/>
                <a:ea typeface="Open Sans" panose="020B0606030504020204" pitchFamily="34" charset="0"/>
                <a:cs typeface="Open Sans" panose="020B0606030504020204" pitchFamily="34" charset="0"/>
              </a:rPr>
              <a:t>FastText</a:t>
            </a:r>
            <a:r>
              <a:rPr lang="en-IN" dirty="0">
                <a:latin typeface="Open Sans" panose="020B0606030504020204" pitchFamily="34" charset="0"/>
                <a:ea typeface="Open Sans" panose="020B0606030504020204" pitchFamily="34" charset="0"/>
                <a:cs typeface="Open Sans" panose="020B0606030504020204" pitchFamily="34" charset="0"/>
              </a:rPr>
              <a:t>: </a:t>
            </a:r>
            <a:r>
              <a:rPr lang="en-US" dirty="0">
                <a:latin typeface="Open Sans" panose="020B0606030504020204" pitchFamily="34" charset="0"/>
                <a:ea typeface="Open Sans" panose="020B0606030504020204" pitchFamily="34" charset="0"/>
                <a:cs typeface="Open Sans" panose="020B0606030504020204" pitchFamily="34" charset="0"/>
              </a:rPr>
              <a:t>Lightweight and extremely fast. Training is efficient and well-suited to lower-resource environments. Good for quick text classification tasks or embedding generation. Less memory-intensive and performs well on CPU as well as GPU.</a:t>
            </a:r>
          </a:p>
          <a:p>
            <a:r>
              <a:rPr lang="en-US" dirty="0">
                <a:latin typeface="Open Sans" panose="020B0606030504020204" pitchFamily="34" charset="0"/>
                <a:ea typeface="Open Sans" panose="020B0606030504020204" pitchFamily="34" charset="0"/>
                <a:cs typeface="Open Sans" panose="020B0606030504020204" pitchFamily="34" charset="0"/>
              </a:rPr>
              <a:t>BERT: Computationally expensive to train and run, requiring substantial resources, typically involving powerful GPUs or TPUs. The pre-trained model itself is large, and fine-tuning on a new dataset takes more time and resources. Higher memory usage and slower inference speed compared to FastText.</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Date Placeholder 3">
            <a:extLst>
              <a:ext uri="{FF2B5EF4-FFF2-40B4-BE49-F238E27FC236}">
                <a16:creationId xmlns:a16="http://schemas.microsoft.com/office/drawing/2014/main" id="{88614F64-468B-DF6A-A8A4-B913FEFC5DCC}"/>
              </a:ext>
            </a:extLst>
          </p:cNvPr>
          <p:cNvSpPr>
            <a:spLocks noGrp="1"/>
          </p:cNvSpPr>
          <p:nvPr>
            <p:ph type="dt" sz="half" idx="10"/>
          </p:nvPr>
        </p:nvSpPr>
        <p:spPr/>
        <p:txBody>
          <a:bodyPr/>
          <a:lstStyle/>
          <a:p>
            <a:fld id="{0F996519-E62D-4F8C-AE1E-36928EC7D15C}" type="datetime1">
              <a:rPr lang="en-US" smtClean="0"/>
              <a:t>11/10/2024</a:t>
            </a:fld>
            <a:endParaRPr lang="en-US"/>
          </a:p>
        </p:txBody>
      </p:sp>
      <p:sp>
        <p:nvSpPr>
          <p:cNvPr id="5" name="Footer Placeholder 4">
            <a:extLst>
              <a:ext uri="{FF2B5EF4-FFF2-40B4-BE49-F238E27FC236}">
                <a16:creationId xmlns:a16="http://schemas.microsoft.com/office/drawing/2014/main" id="{202F7F41-808A-3A35-2275-2E19A06BA8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2AED4C3-DCF0-385D-6974-4FB4C50323F0}"/>
              </a:ext>
            </a:extLst>
          </p:cNvPr>
          <p:cNvSpPr>
            <a:spLocks noGrp="1"/>
          </p:cNvSpPr>
          <p:nvPr>
            <p:ph type="sldNum" sz="quarter" idx="12"/>
          </p:nvPr>
        </p:nvSpPr>
        <p:spPr/>
        <p:txBody>
          <a:bodyPr/>
          <a:lstStyle/>
          <a:p>
            <a:fld id="{6E91CC32-6A6B-4E2E-BBA1-6864F305DA26}" type="slidenum">
              <a:rPr lang="en-US" smtClean="0"/>
              <a:t>6</a:t>
            </a:fld>
            <a:endParaRPr lang="en-US"/>
          </a:p>
        </p:txBody>
      </p:sp>
    </p:spTree>
    <p:extLst>
      <p:ext uri="{BB962C8B-B14F-4D97-AF65-F5344CB8AC3E}">
        <p14:creationId xmlns:p14="http://schemas.microsoft.com/office/powerpoint/2010/main" val="1939036700"/>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4ADC5-7F78-10E5-9A3A-B2A028860BEF}"/>
              </a:ext>
            </a:extLst>
          </p:cNvPr>
          <p:cNvSpPr>
            <a:spLocks noGrp="1"/>
          </p:cNvSpPr>
          <p:nvPr>
            <p:ph type="title"/>
          </p:nvPr>
        </p:nvSpPr>
        <p:spPr/>
        <p:txBody>
          <a:bodyPr/>
          <a:lstStyle/>
          <a:p>
            <a:r>
              <a:rPr lang="en-IN" dirty="0"/>
              <a:t>BERT vs </a:t>
            </a:r>
            <a:r>
              <a:rPr lang="en-IN" dirty="0" err="1"/>
              <a:t>FastText</a:t>
            </a:r>
            <a:endParaRPr lang="en-IN" dirty="0"/>
          </a:p>
        </p:txBody>
      </p:sp>
      <p:sp>
        <p:nvSpPr>
          <p:cNvPr id="3" name="Content Placeholder 2">
            <a:extLst>
              <a:ext uri="{FF2B5EF4-FFF2-40B4-BE49-F238E27FC236}">
                <a16:creationId xmlns:a16="http://schemas.microsoft.com/office/drawing/2014/main" id="{FCAC29C1-5C86-4669-CB1C-A4BED97C179B}"/>
              </a:ext>
            </a:extLst>
          </p:cNvPr>
          <p:cNvSpPr>
            <a:spLocks noGrp="1"/>
          </p:cNvSpPr>
          <p:nvPr>
            <p:ph idx="1"/>
          </p:nvPr>
        </p:nvSpPr>
        <p:spPr/>
        <p:txBody>
          <a:bodyPr/>
          <a:lstStyle/>
          <a:p>
            <a:r>
              <a:rPr lang="en-IN" b="1" dirty="0">
                <a:latin typeface="Open Sans" panose="020B0606030504020204" pitchFamily="34" charset="0"/>
                <a:ea typeface="Open Sans" panose="020B0606030504020204" pitchFamily="34" charset="0"/>
                <a:cs typeface="Open Sans" panose="020B0606030504020204" pitchFamily="34" charset="0"/>
              </a:rPr>
              <a:t>Text Classification</a:t>
            </a:r>
          </a:p>
          <a:p>
            <a:r>
              <a:rPr lang="en-IN" dirty="0" err="1">
                <a:latin typeface="Open Sans" panose="020B0606030504020204" pitchFamily="34" charset="0"/>
                <a:ea typeface="Open Sans" panose="020B0606030504020204" pitchFamily="34" charset="0"/>
                <a:cs typeface="Open Sans" panose="020B0606030504020204" pitchFamily="34" charset="0"/>
              </a:rPr>
              <a:t>FastText</a:t>
            </a:r>
            <a:r>
              <a:rPr lang="en-IN" dirty="0">
                <a:latin typeface="Open Sans" panose="020B0606030504020204" pitchFamily="34" charset="0"/>
                <a:ea typeface="Open Sans" panose="020B0606030504020204" pitchFamily="34" charset="0"/>
                <a:cs typeface="Open Sans" panose="020B0606030504020204" pitchFamily="34" charset="0"/>
              </a:rPr>
              <a:t>: </a:t>
            </a:r>
            <a:r>
              <a:rPr lang="en-US" dirty="0">
                <a:latin typeface="Open Sans" panose="020B0606030504020204" pitchFamily="34" charset="0"/>
                <a:ea typeface="Open Sans" panose="020B0606030504020204" pitchFamily="34" charset="0"/>
                <a:cs typeface="Open Sans" panose="020B0606030504020204" pitchFamily="34" charset="0"/>
              </a:rPr>
              <a:t>Excellent for simple and fast text classification, especially for tasks that do not require deep contextual understanding, such as spam detection or basic sentiment analysis. Performs well even on limited computational resources and scales well to large datasets.</a:t>
            </a:r>
          </a:p>
          <a:p>
            <a:r>
              <a:rPr lang="en-US" dirty="0">
                <a:latin typeface="Open Sans" panose="020B0606030504020204" pitchFamily="34" charset="0"/>
                <a:ea typeface="Open Sans" panose="020B0606030504020204" pitchFamily="34" charset="0"/>
                <a:cs typeface="Open Sans" panose="020B0606030504020204" pitchFamily="34" charset="0"/>
              </a:rPr>
              <a:t>BERT: Better suited for complex text classification tasks that need a deep understanding of context, such as identifying sarcasm, understanding nuanced sentiment, and dealing with ambiguous language. Yields superior performance on fine-grained classification tasks like offensive language detection or emotion classification.</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Date Placeholder 3">
            <a:extLst>
              <a:ext uri="{FF2B5EF4-FFF2-40B4-BE49-F238E27FC236}">
                <a16:creationId xmlns:a16="http://schemas.microsoft.com/office/drawing/2014/main" id="{25E3E75F-DC68-FFF6-15BD-8637A5F62D0A}"/>
              </a:ext>
            </a:extLst>
          </p:cNvPr>
          <p:cNvSpPr>
            <a:spLocks noGrp="1"/>
          </p:cNvSpPr>
          <p:nvPr>
            <p:ph type="dt" sz="half" idx="10"/>
          </p:nvPr>
        </p:nvSpPr>
        <p:spPr/>
        <p:txBody>
          <a:bodyPr/>
          <a:lstStyle/>
          <a:p>
            <a:fld id="{0F996519-E62D-4F8C-AE1E-36928EC7D15C}" type="datetime1">
              <a:rPr lang="en-US" smtClean="0"/>
              <a:t>11/10/2024</a:t>
            </a:fld>
            <a:endParaRPr lang="en-US"/>
          </a:p>
        </p:txBody>
      </p:sp>
      <p:sp>
        <p:nvSpPr>
          <p:cNvPr id="5" name="Footer Placeholder 4">
            <a:extLst>
              <a:ext uri="{FF2B5EF4-FFF2-40B4-BE49-F238E27FC236}">
                <a16:creationId xmlns:a16="http://schemas.microsoft.com/office/drawing/2014/main" id="{F5F82D11-E85E-051F-96EA-97CD9D05352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E103694-19D0-FF43-9B19-D66280A06B18}"/>
              </a:ext>
            </a:extLst>
          </p:cNvPr>
          <p:cNvSpPr>
            <a:spLocks noGrp="1"/>
          </p:cNvSpPr>
          <p:nvPr>
            <p:ph type="sldNum" sz="quarter" idx="12"/>
          </p:nvPr>
        </p:nvSpPr>
        <p:spPr/>
        <p:txBody>
          <a:bodyPr/>
          <a:lstStyle/>
          <a:p>
            <a:fld id="{6E91CC32-6A6B-4E2E-BBA1-6864F305DA26}" type="slidenum">
              <a:rPr lang="en-US" smtClean="0"/>
              <a:t>7</a:t>
            </a:fld>
            <a:endParaRPr lang="en-US"/>
          </a:p>
        </p:txBody>
      </p:sp>
    </p:spTree>
    <p:extLst>
      <p:ext uri="{BB962C8B-B14F-4D97-AF65-F5344CB8AC3E}">
        <p14:creationId xmlns:p14="http://schemas.microsoft.com/office/powerpoint/2010/main" val="827365020"/>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29B01-BF12-22D0-F89F-736206385E71}"/>
              </a:ext>
            </a:extLst>
          </p:cNvPr>
          <p:cNvSpPr>
            <a:spLocks noGrp="1"/>
          </p:cNvSpPr>
          <p:nvPr>
            <p:ph type="title"/>
          </p:nvPr>
        </p:nvSpPr>
        <p:spPr/>
        <p:txBody>
          <a:bodyPr/>
          <a:lstStyle/>
          <a:p>
            <a:r>
              <a:rPr lang="en-IN" dirty="0"/>
              <a:t>BERT vs </a:t>
            </a:r>
            <a:r>
              <a:rPr lang="en-IN" dirty="0" err="1"/>
              <a:t>FastText</a:t>
            </a:r>
            <a:endParaRPr lang="en-IN" dirty="0"/>
          </a:p>
        </p:txBody>
      </p:sp>
      <p:sp>
        <p:nvSpPr>
          <p:cNvPr id="3" name="Content Placeholder 2">
            <a:extLst>
              <a:ext uri="{FF2B5EF4-FFF2-40B4-BE49-F238E27FC236}">
                <a16:creationId xmlns:a16="http://schemas.microsoft.com/office/drawing/2014/main" id="{BF582414-F816-57D4-D450-BD38D3B3AB33}"/>
              </a:ext>
            </a:extLst>
          </p:cNvPr>
          <p:cNvSpPr>
            <a:spLocks noGrp="1"/>
          </p:cNvSpPr>
          <p:nvPr>
            <p:ph idx="1"/>
          </p:nvPr>
        </p:nvSpPr>
        <p:spPr/>
        <p:txBody>
          <a:bodyPr>
            <a:normAutofit fontScale="92500" lnSpcReduction="20000"/>
          </a:bodyPr>
          <a:lstStyle/>
          <a:p>
            <a:pPr marL="0" indent="0">
              <a:buNone/>
            </a:pPr>
            <a:r>
              <a:rPr lang="en-IN" dirty="0">
                <a:latin typeface="Open Sans" panose="020B0606030504020204" pitchFamily="34" charset="0"/>
                <a:ea typeface="Open Sans" panose="020B0606030504020204" pitchFamily="34" charset="0"/>
                <a:cs typeface="Open Sans" panose="020B0606030504020204" pitchFamily="34" charset="0"/>
              </a:rPr>
              <a:t>I trained both the models but based upon accuracy and considering the time and resource factor I chose FastText over BERT.</a:t>
            </a:r>
          </a:p>
          <a:p>
            <a:pPr marL="0" indent="0">
              <a:buNone/>
            </a:pPr>
            <a:r>
              <a:rPr lang="en-IN" b="1" dirty="0">
                <a:latin typeface="Open Sans" panose="020B0606030504020204" pitchFamily="34" charset="0"/>
                <a:ea typeface="Open Sans" panose="020B0606030504020204" pitchFamily="34" charset="0"/>
                <a:cs typeface="Open Sans" panose="020B0606030504020204" pitchFamily="34" charset="0"/>
              </a:rPr>
              <a:t>RESULTS</a:t>
            </a:r>
          </a:p>
          <a:p>
            <a:r>
              <a:rPr lang="en-IN" dirty="0">
                <a:latin typeface="Open Sans" panose="020B0606030504020204" pitchFamily="34" charset="0"/>
                <a:ea typeface="Open Sans" panose="020B0606030504020204" pitchFamily="34" charset="0"/>
                <a:cs typeface="Open Sans" panose="020B0606030504020204" pitchFamily="34" charset="0"/>
              </a:rPr>
              <a:t>Metrics (Accuracy):</a:t>
            </a:r>
          </a:p>
          <a:p>
            <a:r>
              <a:rPr lang="en-IN" dirty="0">
                <a:latin typeface="Open Sans" panose="020B0606030504020204" pitchFamily="34" charset="0"/>
                <a:ea typeface="Open Sans" panose="020B0606030504020204" pitchFamily="34" charset="0"/>
                <a:cs typeface="Open Sans" panose="020B0606030504020204" pitchFamily="34" charset="0"/>
              </a:rPr>
              <a:t>FastText: 0.72 on test dataset</a:t>
            </a:r>
          </a:p>
          <a:p>
            <a:r>
              <a:rPr lang="en-IN" dirty="0">
                <a:latin typeface="Open Sans" panose="020B0606030504020204" pitchFamily="34" charset="0"/>
                <a:ea typeface="Open Sans" panose="020B0606030504020204" pitchFamily="34" charset="0"/>
                <a:cs typeface="Open Sans" panose="020B0606030504020204" pitchFamily="34" charset="0"/>
              </a:rPr>
              <a:t>BERT: 0.725 (epoch=2) on test dataset</a:t>
            </a:r>
          </a:p>
          <a:p>
            <a:endParaRPr lang="en-IN" dirty="0">
              <a:latin typeface="Open Sans" panose="020B0606030504020204" pitchFamily="34" charset="0"/>
              <a:ea typeface="Open Sans" panose="020B0606030504020204" pitchFamily="34" charset="0"/>
              <a:cs typeface="Open Sans" panose="020B0606030504020204" pitchFamily="34" charset="0"/>
            </a:endParaRPr>
          </a:p>
          <a:p>
            <a:r>
              <a:rPr lang="en-IN" dirty="0">
                <a:latin typeface="Open Sans" panose="020B0606030504020204" pitchFamily="34" charset="0"/>
                <a:ea typeface="Open Sans" panose="020B0606030504020204" pitchFamily="34" charset="0"/>
                <a:cs typeface="Open Sans" panose="020B0606030504020204" pitchFamily="34" charset="0"/>
              </a:rPr>
              <a:t>Metrics (F1 Score) on test dataset</a:t>
            </a:r>
          </a:p>
          <a:p>
            <a:r>
              <a:rPr lang="en-IN" dirty="0">
                <a:latin typeface="Open Sans" panose="020B0606030504020204" pitchFamily="34" charset="0"/>
                <a:ea typeface="Open Sans" panose="020B0606030504020204" pitchFamily="34" charset="0"/>
                <a:cs typeface="Open Sans" panose="020B0606030504020204" pitchFamily="34" charset="0"/>
              </a:rPr>
              <a:t>FastText: 0.71</a:t>
            </a:r>
          </a:p>
          <a:p>
            <a:r>
              <a:rPr lang="en-IN" dirty="0">
                <a:latin typeface="Open Sans" panose="020B0606030504020204" pitchFamily="34" charset="0"/>
                <a:ea typeface="Open Sans" panose="020B0606030504020204" pitchFamily="34" charset="0"/>
                <a:cs typeface="Open Sans" panose="020B0606030504020204" pitchFamily="34" charset="0"/>
              </a:rPr>
              <a:t>BERT: 0.72</a:t>
            </a:r>
          </a:p>
        </p:txBody>
      </p:sp>
      <p:sp>
        <p:nvSpPr>
          <p:cNvPr id="4" name="Date Placeholder 3">
            <a:extLst>
              <a:ext uri="{FF2B5EF4-FFF2-40B4-BE49-F238E27FC236}">
                <a16:creationId xmlns:a16="http://schemas.microsoft.com/office/drawing/2014/main" id="{DEC98D8C-CA3D-5B01-C98F-102A6EEF80BC}"/>
              </a:ext>
            </a:extLst>
          </p:cNvPr>
          <p:cNvSpPr>
            <a:spLocks noGrp="1"/>
          </p:cNvSpPr>
          <p:nvPr>
            <p:ph type="dt" sz="half" idx="10"/>
          </p:nvPr>
        </p:nvSpPr>
        <p:spPr/>
        <p:txBody>
          <a:bodyPr/>
          <a:lstStyle/>
          <a:p>
            <a:fld id="{0F996519-E62D-4F8C-AE1E-36928EC7D15C}" type="datetime1">
              <a:rPr lang="en-US" smtClean="0"/>
              <a:t>11/10/2024</a:t>
            </a:fld>
            <a:endParaRPr lang="en-US"/>
          </a:p>
        </p:txBody>
      </p:sp>
      <p:sp>
        <p:nvSpPr>
          <p:cNvPr id="5" name="Footer Placeholder 4">
            <a:extLst>
              <a:ext uri="{FF2B5EF4-FFF2-40B4-BE49-F238E27FC236}">
                <a16:creationId xmlns:a16="http://schemas.microsoft.com/office/drawing/2014/main" id="{D5017667-8D67-4F6A-7E9D-DE8E476A93E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AA83033-13DA-B8C1-A003-0344CD6619F8}"/>
              </a:ext>
            </a:extLst>
          </p:cNvPr>
          <p:cNvSpPr>
            <a:spLocks noGrp="1"/>
          </p:cNvSpPr>
          <p:nvPr>
            <p:ph type="sldNum" sz="quarter" idx="12"/>
          </p:nvPr>
        </p:nvSpPr>
        <p:spPr/>
        <p:txBody>
          <a:bodyPr/>
          <a:lstStyle/>
          <a:p>
            <a:fld id="{6E91CC32-6A6B-4E2E-BBA1-6864F305DA26}" type="slidenum">
              <a:rPr lang="en-US" smtClean="0"/>
              <a:t>8</a:t>
            </a:fld>
            <a:endParaRPr lang="en-US"/>
          </a:p>
        </p:txBody>
      </p:sp>
    </p:spTree>
    <p:extLst>
      <p:ext uri="{BB962C8B-B14F-4D97-AF65-F5344CB8AC3E}">
        <p14:creationId xmlns:p14="http://schemas.microsoft.com/office/powerpoint/2010/main" val="801796278"/>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B2F6D-FC39-C2F0-C0B2-AD5D76260CE6}"/>
              </a:ext>
            </a:extLst>
          </p:cNvPr>
          <p:cNvSpPr>
            <a:spLocks noGrp="1"/>
          </p:cNvSpPr>
          <p:nvPr>
            <p:ph type="title"/>
          </p:nvPr>
        </p:nvSpPr>
        <p:spPr/>
        <p:txBody>
          <a:bodyPr/>
          <a:lstStyle/>
          <a:p>
            <a:r>
              <a:rPr lang="en-IN" dirty="0"/>
              <a:t>Why </a:t>
            </a:r>
            <a:r>
              <a:rPr lang="en-IN" dirty="0" err="1"/>
              <a:t>choosed</a:t>
            </a:r>
            <a:r>
              <a:rPr lang="en-IN" dirty="0"/>
              <a:t> this FastText?</a:t>
            </a:r>
          </a:p>
        </p:txBody>
      </p:sp>
      <p:sp>
        <p:nvSpPr>
          <p:cNvPr id="3" name="Content Placeholder 2">
            <a:extLst>
              <a:ext uri="{FF2B5EF4-FFF2-40B4-BE49-F238E27FC236}">
                <a16:creationId xmlns:a16="http://schemas.microsoft.com/office/drawing/2014/main" id="{040AACC8-9367-77F9-FCF1-9FFD532B4F28}"/>
              </a:ext>
            </a:extLst>
          </p:cNvPr>
          <p:cNvSpPr>
            <a:spLocks noGrp="1"/>
          </p:cNvSpPr>
          <p:nvPr>
            <p:ph idx="1"/>
          </p:nvPr>
        </p:nvSpPr>
        <p:spPr/>
        <p:txBody>
          <a:bodyPr>
            <a:normAutofit fontScale="92500" lnSpcReduction="20000"/>
          </a:bodyPr>
          <a:lstStyle/>
          <a:p>
            <a:r>
              <a:rPr lang="en-US" b="1" dirty="0">
                <a:latin typeface="Open Sans" panose="020B0606030504020204" pitchFamily="34" charset="0"/>
                <a:ea typeface="Open Sans" panose="020B0606030504020204" pitchFamily="34" charset="0"/>
                <a:cs typeface="Open Sans" panose="020B0606030504020204" pitchFamily="34" charset="0"/>
              </a:rPr>
              <a:t>Subword Information</a:t>
            </a:r>
            <a:r>
              <a:rPr lang="en-US" dirty="0">
                <a:latin typeface="Open Sans" panose="020B0606030504020204" pitchFamily="34" charset="0"/>
                <a:ea typeface="Open Sans" panose="020B0606030504020204" pitchFamily="34" charset="0"/>
                <a:cs typeface="Open Sans" panose="020B0606030504020204" pitchFamily="34" charset="0"/>
              </a:rPr>
              <a:t>: FastText incorporates subword information, including character-level n-grams, into learning word vectors. This allows it to capture morphology, including prefixes and suffixes, of words. It is more effective in languages with complex word forms and for out-of-vocabulary words than traditional word embeddings.</a:t>
            </a:r>
          </a:p>
          <a:p>
            <a:r>
              <a:rPr lang="en-IN" b="1" dirty="0">
                <a:latin typeface="Open Sans" panose="020B0606030504020204" pitchFamily="34" charset="0"/>
                <a:ea typeface="Open Sans" panose="020B0606030504020204" pitchFamily="34" charset="0"/>
                <a:cs typeface="Open Sans" panose="020B0606030504020204" pitchFamily="34" charset="0"/>
              </a:rPr>
              <a:t>Speed and efficiency:</a:t>
            </a:r>
            <a:r>
              <a:rPr lang="en-IN" dirty="0">
                <a:latin typeface="Open Sans" panose="020B0606030504020204" pitchFamily="34" charset="0"/>
                <a:ea typeface="Open Sans" panose="020B0606030504020204" pitchFamily="34" charset="0"/>
                <a:cs typeface="Open Sans" panose="020B0606030504020204" pitchFamily="34" charset="0"/>
              </a:rPr>
              <a:t> </a:t>
            </a:r>
            <a:r>
              <a:rPr lang="en-US" dirty="0">
                <a:latin typeface="Open Sans" panose="020B0606030504020204" pitchFamily="34" charset="0"/>
                <a:ea typeface="Open Sans" panose="020B0606030504020204" pitchFamily="34" charset="0"/>
                <a:cs typeface="Open Sans" panose="020B0606030504020204" pitchFamily="34" charset="0"/>
              </a:rPr>
              <a:t>FastText is optimized for speed and is significantly faster than many deep learning models, making it suitable </a:t>
            </a:r>
            <a:r>
              <a:rPr lang="en-US" dirty="0">
                <a:highlight>
                  <a:srgbClr val="000000"/>
                </a:highlight>
                <a:latin typeface="Open Sans" panose="020B0606030504020204" pitchFamily="34" charset="0"/>
                <a:ea typeface="Open Sans" panose="020B0606030504020204" pitchFamily="34" charset="0"/>
                <a:cs typeface="Open Sans" panose="020B0606030504020204" pitchFamily="34" charset="0"/>
              </a:rPr>
              <a:t>for large-scale data and low-resource environments. It can train and make predictions in a fraction of the time needed by other models like LSTMs or BERT.</a:t>
            </a:r>
          </a:p>
          <a:p>
            <a:r>
              <a:rPr lang="en-US" dirty="0">
                <a:highlight>
                  <a:srgbClr val="000000"/>
                </a:highlight>
                <a:latin typeface="Open Sans" panose="020B0606030504020204" pitchFamily="34" charset="0"/>
                <a:ea typeface="Open Sans" panose="020B0606030504020204" pitchFamily="34" charset="0"/>
                <a:cs typeface="Open Sans" panose="020B0606030504020204" pitchFamily="34" charset="0"/>
              </a:rPr>
              <a:t>Pre Trained Word Vectors</a:t>
            </a:r>
          </a:p>
          <a:p>
            <a:r>
              <a:rPr lang="en-US" dirty="0">
                <a:latin typeface="Open Sans" panose="020B0606030504020204" pitchFamily="34" charset="0"/>
                <a:ea typeface="Open Sans" panose="020B0606030504020204" pitchFamily="34" charset="0"/>
                <a:cs typeface="Open Sans" panose="020B0606030504020204" pitchFamily="34" charset="0"/>
              </a:rPr>
              <a:t>Facebook has released pre-trained FastText embeddings for over 150 languages. These embeddings are useful for initializing models or for tasks requiring language understanding, particularly in low-resource language scenarios.</a:t>
            </a:r>
            <a:endParaRPr lang="en-IN" dirty="0">
              <a:highlight>
                <a:srgbClr val="0000FF"/>
              </a:highlight>
              <a:latin typeface="Open Sans" panose="020B0606030504020204" pitchFamily="34" charset="0"/>
              <a:ea typeface="Open Sans" panose="020B0606030504020204" pitchFamily="34" charset="0"/>
              <a:cs typeface="Open Sans" panose="020B0606030504020204" pitchFamily="34" charset="0"/>
            </a:endParaRPr>
          </a:p>
        </p:txBody>
      </p:sp>
      <p:sp>
        <p:nvSpPr>
          <p:cNvPr id="4" name="Date Placeholder 3">
            <a:extLst>
              <a:ext uri="{FF2B5EF4-FFF2-40B4-BE49-F238E27FC236}">
                <a16:creationId xmlns:a16="http://schemas.microsoft.com/office/drawing/2014/main" id="{DE7E4124-450B-95E2-8144-31C81C330B52}"/>
              </a:ext>
            </a:extLst>
          </p:cNvPr>
          <p:cNvSpPr>
            <a:spLocks noGrp="1"/>
          </p:cNvSpPr>
          <p:nvPr>
            <p:ph type="dt" sz="half" idx="10"/>
          </p:nvPr>
        </p:nvSpPr>
        <p:spPr/>
        <p:txBody>
          <a:bodyPr/>
          <a:lstStyle/>
          <a:p>
            <a:fld id="{0F996519-E62D-4F8C-AE1E-36928EC7D15C}" type="datetime1">
              <a:rPr lang="en-US" smtClean="0"/>
              <a:t>11/10/2024</a:t>
            </a:fld>
            <a:endParaRPr lang="en-US"/>
          </a:p>
        </p:txBody>
      </p:sp>
      <p:sp>
        <p:nvSpPr>
          <p:cNvPr id="5" name="Footer Placeholder 4">
            <a:extLst>
              <a:ext uri="{FF2B5EF4-FFF2-40B4-BE49-F238E27FC236}">
                <a16:creationId xmlns:a16="http://schemas.microsoft.com/office/drawing/2014/main" id="{3830D8C1-ED7F-084F-747A-3E282D97443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F2741F3-D3EB-6BD0-BE27-97E8A5117195}"/>
              </a:ext>
            </a:extLst>
          </p:cNvPr>
          <p:cNvSpPr>
            <a:spLocks noGrp="1"/>
          </p:cNvSpPr>
          <p:nvPr>
            <p:ph type="sldNum" sz="quarter" idx="12"/>
          </p:nvPr>
        </p:nvSpPr>
        <p:spPr/>
        <p:txBody>
          <a:bodyPr/>
          <a:lstStyle/>
          <a:p>
            <a:fld id="{6E91CC32-6A6B-4E2E-BBA1-6864F305DA26}" type="slidenum">
              <a:rPr lang="en-US" smtClean="0"/>
              <a:t>9</a:t>
            </a:fld>
            <a:endParaRPr lang="en-US"/>
          </a:p>
        </p:txBody>
      </p:sp>
    </p:spTree>
    <p:extLst>
      <p:ext uri="{BB962C8B-B14F-4D97-AF65-F5344CB8AC3E}">
        <p14:creationId xmlns:p14="http://schemas.microsoft.com/office/powerpoint/2010/main" val="893323655"/>
      </p:ext>
    </p:extLst>
  </p:cSld>
  <p:clrMapOvr>
    <a:masterClrMapping/>
  </p:clrMapOvr>
  <p:transition spd="slow">
    <p:wipe/>
  </p:transition>
</p:sld>
</file>

<file path=ppt/theme/theme1.xml><?xml version="1.0" encoding="utf-8"?>
<a:theme xmlns:a="http://schemas.openxmlformats.org/drawingml/2006/main" name="DylanVTI">
  <a:themeElements>
    <a:clrScheme name="AnalogousFromLightSeedRightStep">
      <a:dk1>
        <a:srgbClr val="000000"/>
      </a:dk1>
      <a:lt1>
        <a:srgbClr val="FFFFFF"/>
      </a:lt1>
      <a:dk2>
        <a:srgbClr val="243341"/>
      </a:dk2>
      <a:lt2>
        <a:srgbClr val="E8E3E2"/>
      </a:lt2>
      <a:accent1>
        <a:srgbClr val="7FA8AE"/>
      </a:accent1>
      <a:accent2>
        <a:srgbClr val="7F9ABA"/>
      </a:accent2>
      <a:accent3>
        <a:srgbClr val="9698C6"/>
      </a:accent3>
      <a:accent4>
        <a:srgbClr val="957FBA"/>
      </a:accent4>
      <a:accent5>
        <a:srgbClr val="BB94C5"/>
      </a:accent5>
      <a:accent6>
        <a:srgbClr val="BA7FAE"/>
      </a:accent6>
      <a:hlink>
        <a:srgbClr val="AE7269"/>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602636BD-A055-489B-83EC-AD971B7E5F9C}" vid="{CD33A9BC-C4B5-4F36-8A14-490DC4E38F27}"/>
    </a:ext>
  </a:extLst>
</a:theme>
</file>

<file path=docProps/app.xml><?xml version="1.0" encoding="utf-8"?>
<Properties xmlns="http://schemas.openxmlformats.org/officeDocument/2006/extended-properties" xmlns:vt="http://schemas.openxmlformats.org/officeDocument/2006/docPropsVTypes">
  <Template>TM03457515[[fn=View]]</Template>
  <TotalTime>657</TotalTime>
  <Words>1102</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Neue Haas Grotesk Text Pro</vt:lpstr>
      <vt:lpstr>Open Sans</vt:lpstr>
      <vt:lpstr>DylanVTI</vt:lpstr>
      <vt:lpstr>Paradox Challenge</vt:lpstr>
      <vt:lpstr>Introduction</vt:lpstr>
      <vt:lpstr>Experiments</vt:lpstr>
      <vt:lpstr>FastText vs BERT</vt:lpstr>
      <vt:lpstr>BERT vs FastText</vt:lpstr>
      <vt:lpstr>BERT vs FastText</vt:lpstr>
      <vt:lpstr>BERT vs FastText</vt:lpstr>
      <vt:lpstr>BERT vs FastText</vt:lpstr>
      <vt:lpstr>Why choosed this FastText?</vt:lpstr>
      <vt:lpstr>Why choosed this FastText?</vt:lpstr>
      <vt:lpstr>Approach</vt:lpstr>
      <vt:lpstr>Approach</vt:lpstr>
      <vt:lpstr>Summary</vt:lpstr>
      <vt:lpstr>Presented by: Team BinaryPineapple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DANISH LARAIB</dc:creator>
  <cp:lastModifiedBy>DANISH LARAIB</cp:lastModifiedBy>
  <cp:revision>5</cp:revision>
  <dcterms:created xsi:type="dcterms:W3CDTF">2024-11-05T19:12:45Z</dcterms:created>
  <dcterms:modified xsi:type="dcterms:W3CDTF">2024-11-09T20:34:22Z</dcterms:modified>
</cp:coreProperties>
</file>